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1" d="100"/>
          <a:sy n="81" d="100"/>
        </p:scale>
        <p:origin x="120" y="3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2971BF-22DB-42F9-80F6-DF098DF3D86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1E36477-D878-4E88-AA2B-1F6C6FA42B54}">
      <dgm:prSet/>
      <dgm:spPr/>
      <dgm:t>
        <a:bodyPr/>
        <a:lstStyle/>
        <a:p>
          <a:r>
            <a:rPr lang="en-GB" b="1"/>
            <a:t>Emotional Intelligence and Leadership</a:t>
          </a:r>
          <a:endParaRPr lang="en-US"/>
        </a:p>
      </dgm:t>
    </dgm:pt>
    <dgm:pt modelId="{E3508772-465E-4F9C-A2E4-CC5D30CC639A}" type="parTrans" cxnId="{3611A72D-AD99-4BBA-9E47-CCB2CE1077FD}">
      <dgm:prSet/>
      <dgm:spPr/>
      <dgm:t>
        <a:bodyPr/>
        <a:lstStyle/>
        <a:p>
          <a:endParaRPr lang="en-US"/>
        </a:p>
      </dgm:t>
    </dgm:pt>
    <dgm:pt modelId="{6206877B-695A-4B4B-8B34-11D535E3357E}" type="sibTrans" cxnId="{3611A72D-AD99-4BBA-9E47-CCB2CE1077FD}">
      <dgm:prSet/>
      <dgm:spPr/>
      <dgm:t>
        <a:bodyPr/>
        <a:lstStyle/>
        <a:p>
          <a:endParaRPr lang="en-US"/>
        </a:p>
      </dgm:t>
    </dgm:pt>
    <dgm:pt modelId="{650144F2-E690-47CA-9560-C93988D1D3C8}">
      <dgm:prSet/>
      <dgm:spPr/>
      <dgm:t>
        <a:bodyPr/>
        <a:lstStyle/>
        <a:p>
          <a:r>
            <a:rPr lang="en-GB"/>
            <a:t>Leadership effectiveness is increasingly linked to emotional and interpersonal capabilities. </a:t>
          </a:r>
          <a:endParaRPr lang="en-US"/>
        </a:p>
      </dgm:t>
    </dgm:pt>
    <dgm:pt modelId="{302ACDE7-AF2B-44F3-8C4A-74A11FD344C1}" type="parTrans" cxnId="{57768DE1-62E7-4567-ABA3-B44ABF755D1A}">
      <dgm:prSet/>
      <dgm:spPr/>
      <dgm:t>
        <a:bodyPr/>
        <a:lstStyle/>
        <a:p>
          <a:endParaRPr lang="en-US"/>
        </a:p>
      </dgm:t>
    </dgm:pt>
    <dgm:pt modelId="{5E8C853B-57BB-459E-93DF-53F37DA710A8}" type="sibTrans" cxnId="{57768DE1-62E7-4567-ABA3-B44ABF755D1A}">
      <dgm:prSet/>
      <dgm:spPr/>
      <dgm:t>
        <a:bodyPr/>
        <a:lstStyle/>
        <a:p>
          <a:endParaRPr lang="en-US"/>
        </a:p>
      </dgm:t>
    </dgm:pt>
    <dgm:pt modelId="{44664999-9A83-4B57-822B-3C494D2E32AA}">
      <dgm:prSet/>
      <dgm:spPr/>
      <dgm:t>
        <a:bodyPr/>
        <a:lstStyle/>
        <a:p>
          <a:r>
            <a:rPr lang="en-GB"/>
            <a:t>Edith Heard highlights empathy, listening, collaboration, and inclusion as essential leadership qualities. </a:t>
          </a:r>
          <a:endParaRPr lang="en-US"/>
        </a:p>
      </dgm:t>
    </dgm:pt>
    <dgm:pt modelId="{C004D57C-BC76-4DC8-8BDB-D049BD731971}" type="parTrans" cxnId="{9CA4428C-490F-49F3-8D5F-A8F57A6C3337}">
      <dgm:prSet/>
      <dgm:spPr/>
      <dgm:t>
        <a:bodyPr/>
        <a:lstStyle/>
        <a:p>
          <a:endParaRPr lang="en-US"/>
        </a:p>
      </dgm:t>
    </dgm:pt>
    <dgm:pt modelId="{2EE64B07-4F08-4E73-B43A-4AD52F4E1175}" type="sibTrans" cxnId="{9CA4428C-490F-49F3-8D5F-A8F57A6C3337}">
      <dgm:prSet/>
      <dgm:spPr/>
      <dgm:t>
        <a:bodyPr/>
        <a:lstStyle/>
        <a:p>
          <a:endParaRPr lang="en-US"/>
        </a:p>
      </dgm:t>
    </dgm:pt>
    <dgm:pt modelId="{9845D092-22DD-4137-959D-2DE6F23E9BF8}">
      <dgm:prSet/>
      <dgm:spPr/>
      <dgm:t>
        <a:bodyPr/>
        <a:lstStyle/>
        <a:p>
          <a:r>
            <a:rPr lang="en-GB"/>
            <a:t>Emotional Intelligence (EI) enables leaders to understand and manage emotions in themselves and others. </a:t>
          </a:r>
          <a:endParaRPr lang="en-US"/>
        </a:p>
      </dgm:t>
    </dgm:pt>
    <dgm:pt modelId="{3871B898-87CD-4635-88DB-3738B9F7CC09}" type="parTrans" cxnId="{9F88ABAC-7304-43C8-847A-790D7F434EB1}">
      <dgm:prSet/>
      <dgm:spPr/>
      <dgm:t>
        <a:bodyPr/>
        <a:lstStyle/>
        <a:p>
          <a:endParaRPr lang="en-US"/>
        </a:p>
      </dgm:t>
    </dgm:pt>
    <dgm:pt modelId="{350E4699-B681-4759-8FB9-33B11C953FCF}" type="sibTrans" cxnId="{9F88ABAC-7304-43C8-847A-790D7F434EB1}">
      <dgm:prSet/>
      <dgm:spPr/>
      <dgm:t>
        <a:bodyPr/>
        <a:lstStyle/>
        <a:p>
          <a:endParaRPr lang="en-US"/>
        </a:p>
      </dgm:t>
    </dgm:pt>
    <dgm:pt modelId="{353CEA89-777F-49C2-A9AD-168EA30F4980}">
      <dgm:prSet/>
      <dgm:spPr/>
      <dgm:t>
        <a:bodyPr/>
        <a:lstStyle/>
        <a:p>
          <a:r>
            <a:rPr lang="en-GB"/>
            <a:t>This presentation critically evaluates Emotional Intelligence in leadership using established theories and business examples (Goleman, 1998).</a:t>
          </a:r>
          <a:endParaRPr lang="en-US"/>
        </a:p>
      </dgm:t>
    </dgm:pt>
    <dgm:pt modelId="{60CFEE86-1D15-4B3F-BF9A-5D1FBEA1DB21}" type="parTrans" cxnId="{D74D84D8-41C9-41B0-BFB9-5586D35054A9}">
      <dgm:prSet/>
      <dgm:spPr/>
      <dgm:t>
        <a:bodyPr/>
        <a:lstStyle/>
        <a:p>
          <a:endParaRPr lang="en-US"/>
        </a:p>
      </dgm:t>
    </dgm:pt>
    <dgm:pt modelId="{BAD763A1-7AA2-4C67-A19A-9203060D93E2}" type="sibTrans" cxnId="{D74D84D8-41C9-41B0-BFB9-5586D35054A9}">
      <dgm:prSet/>
      <dgm:spPr/>
      <dgm:t>
        <a:bodyPr/>
        <a:lstStyle/>
        <a:p>
          <a:endParaRPr lang="en-US"/>
        </a:p>
      </dgm:t>
    </dgm:pt>
    <dgm:pt modelId="{94F1ACF5-7503-4F26-9444-C7D5A7D2E824}" type="pres">
      <dgm:prSet presAssocID="{362971BF-22DB-42F9-80F6-DF098DF3D862}" presName="root" presStyleCnt="0">
        <dgm:presLayoutVars>
          <dgm:dir/>
          <dgm:resizeHandles val="exact"/>
        </dgm:presLayoutVars>
      </dgm:prSet>
      <dgm:spPr/>
    </dgm:pt>
    <dgm:pt modelId="{67487EF3-25BD-4D95-AFB5-8B16FA3EA6F8}" type="pres">
      <dgm:prSet presAssocID="{61E36477-D878-4E88-AA2B-1F6C6FA42B54}" presName="compNode" presStyleCnt="0"/>
      <dgm:spPr/>
    </dgm:pt>
    <dgm:pt modelId="{63B22315-343D-4085-9D66-7952BBF47535}" type="pres">
      <dgm:prSet presAssocID="{61E36477-D878-4E88-AA2B-1F6C6FA42B54}" presName="bgRect" presStyleLbl="bgShp" presStyleIdx="0" presStyleCnt="5"/>
      <dgm:spPr/>
    </dgm:pt>
    <dgm:pt modelId="{F1515CFB-6A7A-4C1D-8735-4056F1D21300}" type="pres">
      <dgm:prSet presAssocID="{61E36477-D878-4E88-AA2B-1F6C6FA42B5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19BF8885-BC41-4E36-B863-AEEDF032DEBC}" type="pres">
      <dgm:prSet presAssocID="{61E36477-D878-4E88-AA2B-1F6C6FA42B54}" presName="spaceRect" presStyleCnt="0"/>
      <dgm:spPr/>
    </dgm:pt>
    <dgm:pt modelId="{F7215658-183D-45CF-A55B-73C8EF4B8897}" type="pres">
      <dgm:prSet presAssocID="{61E36477-D878-4E88-AA2B-1F6C6FA42B54}" presName="parTx" presStyleLbl="revTx" presStyleIdx="0" presStyleCnt="5">
        <dgm:presLayoutVars>
          <dgm:chMax val="0"/>
          <dgm:chPref val="0"/>
        </dgm:presLayoutVars>
      </dgm:prSet>
      <dgm:spPr/>
    </dgm:pt>
    <dgm:pt modelId="{033A22A2-FA0D-4977-B13A-201ACC8D977E}" type="pres">
      <dgm:prSet presAssocID="{6206877B-695A-4B4B-8B34-11D535E3357E}" presName="sibTrans" presStyleCnt="0"/>
      <dgm:spPr/>
    </dgm:pt>
    <dgm:pt modelId="{DB7B61BB-3751-4BC0-8CE2-45789408FDAD}" type="pres">
      <dgm:prSet presAssocID="{650144F2-E690-47CA-9560-C93988D1D3C8}" presName="compNode" presStyleCnt="0"/>
      <dgm:spPr/>
    </dgm:pt>
    <dgm:pt modelId="{D532588B-58B3-4BE8-ADAC-8F6956A00FF0}" type="pres">
      <dgm:prSet presAssocID="{650144F2-E690-47CA-9560-C93988D1D3C8}" presName="bgRect" presStyleLbl="bgShp" presStyleIdx="1" presStyleCnt="5"/>
      <dgm:spPr/>
    </dgm:pt>
    <dgm:pt modelId="{3551A91B-818E-4970-A19A-BCAB14DF01B0}" type="pres">
      <dgm:prSet presAssocID="{650144F2-E690-47CA-9560-C93988D1D3C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70869271-8020-4416-A309-ACC9394F2774}" type="pres">
      <dgm:prSet presAssocID="{650144F2-E690-47CA-9560-C93988D1D3C8}" presName="spaceRect" presStyleCnt="0"/>
      <dgm:spPr/>
    </dgm:pt>
    <dgm:pt modelId="{EA7CF19D-0AA5-4560-B8C8-B835515C2C34}" type="pres">
      <dgm:prSet presAssocID="{650144F2-E690-47CA-9560-C93988D1D3C8}" presName="parTx" presStyleLbl="revTx" presStyleIdx="1" presStyleCnt="5">
        <dgm:presLayoutVars>
          <dgm:chMax val="0"/>
          <dgm:chPref val="0"/>
        </dgm:presLayoutVars>
      </dgm:prSet>
      <dgm:spPr/>
    </dgm:pt>
    <dgm:pt modelId="{DDD138E6-13A8-42FB-9E7D-7D9044E6CF5C}" type="pres">
      <dgm:prSet presAssocID="{5E8C853B-57BB-459E-93DF-53F37DA710A8}" presName="sibTrans" presStyleCnt="0"/>
      <dgm:spPr/>
    </dgm:pt>
    <dgm:pt modelId="{3BCD5DB8-BAAB-4C7A-B382-4E45F5E272E4}" type="pres">
      <dgm:prSet presAssocID="{44664999-9A83-4B57-822B-3C494D2E32AA}" presName="compNode" presStyleCnt="0"/>
      <dgm:spPr/>
    </dgm:pt>
    <dgm:pt modelId="{B90397B0-F94B-44B9-8219-2BCBAA6E8008}" type="pres">
      <dgm:prSet presAssocID="{44664999-9A83-4B57-822B-3C494D2E32AA}" presName="bgRect" presStyleLbl="bgShp" presStyleIdx="2" presStyleCnt="5"/>
      <dgm:spPr/>
    </dgm:pt>
    <dgm:pt modelId="{49624ABC-519B-4576-8D02-8B2E9B082EE1}" type="pres">
      <dgm:prSet presAssocID="{44664999-9A83-4B57-822B-3C494D2E32A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ve Letter"/>
        </a:ext>
      </dgm:extLst>
    </dgm:pt>
    <dgm:pt modelId="{A9953576-162C-4C8C-AE38-955ED7415E3D}" type="pres">
      <dgm:prSet presAssocID="{44664999-9A83-4B57-822B-3C494D2E32AA}" presName="spaceRect" presStyleCnt="0"/>
      <dgm:spPr/>
    </dgm:pt>
    <dgm:pt modelId="{868B46AF-3AE5-430D-BF7B-25CD404ECE68}" type="pres">
      <dgm:prSet presAssocID="{44664999-9A83-4B57-822B-3C494D2E32AA}" presName="parTx" presStyleLbl="revTx" presStyleIdx="2" presStyleCnt="5">
        <dgm:presLayoutVars>
          <dgm:chMax val="0"/>
          <dgm:chPref val="0"/>
        </dgm:presLayoutVars>
      </dgm:prSet>
      <dgm:spPr/>
    </dgm:pt>
    <dgm:pt modelId="{E83719F8-D7C1-49EA-B565-E26D31FF7F18}" type="pres">
      <dgm:prSet presAssocID="{2EE64B07-4F08-4E73-B43A-4AD52F4E1175}" presName="sibTrans" presStyleCnt="0"/>
      <dgm:spPr/>
    </dgm:pt>
    <dgm:pt modelId="{A245B1F7-08EE-4CBB-A096-BE507E730FF2}" type="pres">
      <dgm:prSet presAssocID="{9845D092-22DD-4137-959D-2DE6F23E9BF8}" presName="compNode" presStyleCnt="0"/>
      <dgm:spPr/>
    </dgm:pt>
    <dgm:pt modelId="{0382E484-28F2-45CC-AAEC-450B6EE407C1}" type="pres">
      <dgm:prSet presAssocID="{9845D092-22DD-4137-959D-2DE6F23E9BF8}" presName="bgRect" presStyleLbl="bgShp" presStyleIdx="3" presStyleCnt="5"/>
      <dgm:spPr/>
    </dgm:pt>
    <dgm:pt modelId="{A818BC96-8507-45D8-80EC-F1B030288236}" type="pres">
      <dgm:prSet presAssocID="{9845D092-22DD-4137-959D-2DE6F23E9BF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ycle with People"/>
        </a:ext>
      </dgm:extLst>
    </dgm:pt>
    <dgm:pt modelId="{79331F14-5BC8-410E-8141-F9221D936F0C}" type="pres">
      <dgm:prSet presAssocID="{9845D092-22DD-4137-959D-2DE6F23E9BF8}" presName="spaceRect" presStyleCnt="0"/>
      <dgm:spPr/>
    </dgm:pt>
    <dgm:pt modelId="{31562F09-DBF2-4CBB-B22D-9F616E18DB10}" type="pres">
      <dgm:prSet presAssocID="{9845D092-22DD-4137-959D-2DE6F23E9BF8}" presName="parTx" presStyleLbl="revTx" presStyleIdx="3" presStyleCnt="5">
        <dgm:presLayoutVars>
          <dgm:chMax val="0"/>
          <dgm:chPref val="0"/>
        </dgm:presLayoutVars>
      </dgm:prSet>
      <dgm:spPr/>
    </dgm:pt>
    <dgm:pt modelId="{4477040E-EBF2-426C-AB39-DD719464D330}" type="pres">
      <dgm:prSet presAssocID="{350E4699-B681-4759-8FB9-33B11C953FCF}" presName="sibTrans" presStyleCnt="0"/>
      <dgm:spPr/>
    </dgm:pt>
    <dgm:pt modelId="{57E5BCCC-F5DB-4465-A319-3DB7737EC596}" type="pres">
      <dgm:prSet presAssocID="{353CEA89-777F-49C2-A9AD-168EA30F4980}" presName="compNode" presStyleCnt="0"/>
      <dgm:spPr/>
    </dgm:pt>
    <dgm:pt modelId="{84C05311-444A-45AC-B723-F851848A1693}" type="pres">
      <dgm:prSet presAssocID="{353CEA89-777F-49C2-A9AD-168EA30F4980}" presName="bgRect" presStyleLbl="bgShp" presStyleIdx="4" presStyleCnt="5"/>
      <dgm:spPr/>
    </dgm:pt>
    <dgm:pt modelId="{97AA32E9-F6C6-4CA0-9871-74B1F0C7E776}" type="pres">
      <dgm:prSet presAssocID="{353CEA89-777F-49C2-A9AD-168EA30F498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361A825B-C494-4ACE-84D6-BC48444E6B0E}" type="pres">
      <dgm:prSet presAssocID="{353CEA89-777F-49C2-A9AD-168EA30F4980}" presName="spaceRect" presStyleCnt="0"/>
      <dgm:spPr/>
    </dgm:pt>
    <dgm:pt modelId="{09C4D03A-5CAD-4ACD-B17D-6D5195C7151D}" type="pres">
      <dgm:prSet presAssocID="{353CEA89-777F-49C2-A9AD-168EA30F4980}" presName="parTx" presStyleLbl="revTx" presStyleIdx="4" presStyleCnt="5">
        <dgm:presLayoutVars>
          <dgm:chMax val="0"/>
          <dgm:chPref val="0"/>
        </dgm:presLayoutVars>
      </dgm:prSet>
      <dgm:spPr/>
    </dgm:pt>
  </dgm:ptLst>
  <dgm:cxnLst>
    <dgm:cxn modelId="{3611A72D-AD99-4BBA-9E47-CCB2CE1077FD}" srcId="{362971BF-22DB-42F9-80F6-DF098DF3D862}" destId="{61E36477-D878-4E88-AA2B-1F6C6FA42B54}" srcOrd="0" destOrd="0" parTransId="{E3508772-465E-4F9C-A2E4-CC5D30CC639A}" sibTransId="{6206877B-695A-4B4B-8B34-11D535E3357E}"/>
    <dgm:cxn modelId="{415DFD60-27AF-403C-B127-3490BAC5CD1B}" type="presOf" srcId="{44664999-9A83-4B57-822B-3C494D2E32AA}" destId="{868B46AF-3AE5-430D-BF7B-25CD404ECE68}" srcOrd="0" destOrd="0" presId="urn:microsoft.com/office/officeart/2018/2/layout/IconVerticalSolidList"/>
    <dgm:cxn modelId="{8D9F8E4C-A6BC-4056-A666-C6D4ADE6EDA7}" type="presOf" srcId="{61E36477-D878-4E88-AA2B-1F6C6FA42B54}" destId="{F7215658-183D-45CF-A55B-73C8EF4B8897}" srcOrd="0" destOrd="0" presId="urn:microsoft.com/office/officeart/2018/2/layout/IconVerticalSolidList"/>
    <dgm:cxn modelId="{1F178380-2C7C-40B8-AEFD-4661738DCADE}" type="presOf" srcId="{650144F2-E690-47CA-9560-C93988D1D3C8}" destId="{EA7CF19D-0AA5-4560-B8C8-B835515C2C34}" srcOrd="0" destOrd="0" presId="urn:microsoft.com/office/officeart/2018/2/layout/IconVerticalSolidList"/>
    <dgm:cxn modelId="{9CA4428C-490F-49F3-8D5F-A8F57A6C3337}" srcId="{362971BF-22DB-42F9-80F6-DF098DF3D862}" destId="{44664999-9A83-4B57-822B-3C494D2E32AA}" srcOrd="2" destOrd="0" parTransId="{C004D57C-BC76-4DC8-8BDB-D049BD731971}" sibTransId="{2EE64B07-4F08-4E73-B43A-4AD52F4E1175}"/>
    <dgm:cxn modelId="{E900FA9C-3CA2-4C2E-9EAF-D0C24BD0C69E}" type="presOf" srcId="{9845D092-22DD-4137-959D-2DE6F23E9BF8}" destId="{31562F09-DBF2-4CBB-B22D-9F616E18DB10}" srcOrd="0" destOrd="0" presId="urn:microsoft.com/office/officeart/2018/2/layout/IconVerticalSolidList"/>
    <dgm:cxn modelId="{9F88ABAC-7304-43C8-847A-790D7F434EB1}" srcId="{362971BF-22DB-42F9-80F6-DF098DF3D862}" destId="{9845D092-22DD-4137-959D-2DE6F23E9BF8}" srcOrd="3" destOrd="0" parTransId="{3871B898-87CD-4635-88DB-3738B9F7CC09}" sibTransId="{350E4699-B681-4759-8FB9-33B11C953FCF}"/>
    <dgm:cxn modelId="{9ADEECB3-CB22-485D-8D40-4B2F811E9C3C}" type="presOf" srcId="{353CEA89-777F-49C2-A9AD-168EA30F4980}" destId="{09C4D03A-5CAD-4ACD-B17D-6D5195C7151D}" srcOrd="0" destOrd="0" presId="urn:microsoft.com/office/officeart/2018/2/layout/IconVerticalSolidList"/>
    <dgm:cxn modelId="{87D937BB-D82F-46B2-84A7-2A003517F239}" type="presOf" srcId="{362971BF-22DB-42F9-80F6-DF098DF3D862}" destId="{94F1ACF5-7503-4F26-9444-C7D5A7D2E824}" srcOrd="0" destOrd="0" presId="urn:microsoft.com/office/officeart/2018/2/layout/IconVerticalSolidList"/>
    <dgm:cxn modelId="{D74D84D8-41C9-41B0-BFB9-5586D35054A9}" srcId="{362971BF-22DB-42F9-80F6-DF098DF3D862}" destId="{353CEA89-777F-49C2-A9AD-168EA30F4980}" srcOrd="4" destOrd="0" parTransId="{60CFEE86-1D15-4B3F-BF9A-5D1FBEA1DB21}" sibTransId="{BAD763A1-7AA2-4C67-A19A-9203060D93E2}"/>
    <dgm:cxn modelId="{57768DE1-62E7-4567-ABA3-B44ABF755D1A}" srcId="{362971BF-22DB-42F9-80F6-DF098DF3D862}" destId="{650144F2-E690-47CA-9560-C93988D1D3C8}" srcOrd="1" destOrd="0" parTransId="{302ACDE7-AF2B-44F3-8C4A-74A11FD344C1}" sibTransId="{5E8C853B-57BB-459E-93DF-53F37DA710A8}"/>
    <dgm:cxn modelId="{4AA08CDE-EC14-4115-B869-4C776D83B10E}" type="presParOf" srcId="{94F1ACF5-7503-4F26-9444-C7D5A7D2E824}" destId="{67487EF3-25BD-4D95-AFB5-8B16FA3EA6F8}" srcOrd="0" destOrd="0" presId="urn:microsoft.com/office/officeart/2018/2/layout/IconVerticalSolidList"/>
    <dgm:cxn modelId="{DCC2D491-3706-4293-AC8E-5F62345E0CD5}" type="presParOf" srcId="{67487EF3-25BD-4D95-AFB5-8B16FA3EA6F8}" destId="{63B22315-343D-4085-9D66-7952BBF47535}" srcOrd="0" destOrd="0" presId="urn:microsoft.com/office/officeart/2018/2/layout/IconVerticalSolidList"/>
    <dgm:cxn modelId="{254D7960-DE18-47A8-9F6C-9F61314F4A4A}" type="presParOf" srcId="{67487EF3-25BD-4D95-AFB5-8B16FA3EA6F8}" destId="{F1515CFB-6A7A-4C1D-8735-4056F1D21300}" srcOrd="1" destOrd="0" presId="urn:microsoft.com/office/officeart/2018/2/layout/IconVerticalSolidList"/>
    <dgm:cxn modelId="{F32C2F38-58BA-4A22-8E18-867E7FE54FEC}" type="presParOf" srcId="{67487EF3-25BD-4D95-AFB5-8B16FA3EA6F8}" destId="{19BF8885-BC41-4E36-B863-AEEDF032DEBC}" srcOrd="2" destOrd="0" presId="urn:microsoft.com/office/officeart/2018/2/layout/IconVerticalSolidList"/>
    <dgm:cxn modelId="{484F4FBB-990F-4D1B-8015-0FF1D3E9818D}" type="presParOf" srcId="{67487EF3-25BD-4D95-AFB5-8B16FA3EA6F8}" destId="{F7215658-183D-45CF-A55B-73C8EF4B8897}" srcOrd="3" destOrd="0" presId="urn:microsoft.com/office/officeart/2018/2/layout/IconVerticalSolidList"/>
    <dgm:cxn modelId="{6E2BE371-52D4-4D22-9693-31272F4EAA4F}" type="presParOf" srcId="{94F1ACF5-7503-4F26-9444-C7D5A7D2E824}" destId="{033A22A2-FA0D-4977-B13A-201ACC8D977E}" srcOrd="1" destOrd="0" presId="urn:microsoft.com/office/officeart/2018/2/layout/IconVerticalSolidList"/>
    <dgm:cxn modelId="{0D50ABAD-B319-47CD-B8FA-5DD579C5CD43}" type="presParOf" srcId="{94F1ACF5-7503-4F26-9444-C7D5A7D2E824}" destId="{DB7B61BB-3751-4BC0-8CE2-45789408FDAD}" srcOrd="2" destOrd="0" presId="urn:microsoft.com/office/officeart/2018/2/layout/IconVerticalSolidList"/>
    <dgm:cxn modelId="{308E9C7E-555F-440E-9355-E7E18DE19AE9}" type="presParOf" srcId="{DB7B61BB-3751-4BC0-8CE2-45789408FDAD}" destId="{D532588B-58B3-4BE8-ADAC-8F6956A00FF0}" srcOrd="0" destOrd="0" presId="urn:microsoft.com/office/officeart/2018/2/layout/IconVerticalSolidList"/>
    <dgm:cxn modelId="{9D10F5B8-EF45-4B97-A089-30FD698C7719}" type="presParOf" srcId="{DB7B61BB-3751-4BC0-8CE2-45789408FDAD}" destId="{3551A91B-818E-4970-A19A-BCAB14DF01B0}" srcOrd="1" destOrd="0" presId="urn:microsoft.com/office/officeart/2018/2/layout/IconVerticalSolidList"/>
    <dgm:cxn modelId="{414A4937-298A-4A98-995E-B4A5B59E9399}" type="presParOf" srcId="{DB7B61BB-3751-4BC0-8CE2-45789408FDAD}" destId="{70869271-8020-4416-A309-ACC9394F2774}" srcOrd="2" destOrd="0" presId="urn:microsoft.com/office/officeart/2018/2/layout/IconVerticalSolidList"/>
    <dgm:cxn modelId="{3F635589-4204-4005-8092-EA5DA66CDAD6}" type="presParOf" srcId="{DB7B61BB-3751-4BC0-8CE2-45789408FDAD}" destId="{EA7CF19D-0AA5-4560-B8C8-B835515C2C34}" srcOrd="3" destOrd="0" presId="urn:microsoft.com/office/officeart/2018/2/layout/IconVerticalSolidList"/>
    <dgm:cxn modelId="{E7A0C681-2B83-446E-9221-63B9BF0AFCFE}" type="presParOf" srcId="{94F1ACF5-7503-4F26-9444-C7D5A7D2E824}" destId="{DDD138E6-13A8-42FB-9E7D-7D9044E6CF5C}" srcOrd="3" destOrd="0" presId="urn:microsoft.com/office/officeart/2018/2/layout/IconVerticalSolidList"/>
    <dgm:cxn modelId="{16864165-AA40-45B9-A5CA-51DDF74A9E79}" type="presParOf" srcId="{94F1ACF5-7503-4F26-9444-C7D5A7D2E824}" destId="{3BCD5DB8-BAAB-4C7A-B382-4E45F5E272E4}" srcOrd="4" destOrd="0" presId="urn:microsoft.com/office/officeart/2018/2/layout/IconVerticalSolidList"/>
    <dgm:cxn modelId="{64A9039E-60AF-40D1-A78F-391E9103C9A7}" type="presParOf" srcId="{3BCD5DB8-BAAB-4C7A-B382-4E45F5E272E4}" destId="{B90397B0-F94B-44B9-8219-2BCBAA6E8008}" srcOrd="0" destOrd="0" presId="urn:microsoft.com/office/officeart/2018/2/layout/IconVerticalSolidList"/>
    <dgm:cxn modelId="{8BD386FA-787A-4F8E-A6CF-97CD4E448F68}" type="presParOf" srcId="{3BCD5DB8-BAAB-4C7A-B382-4E45F5E272E4}" destId="{49624ABC-519B-4576-8D02-8B2E9B082EE1}" srcOrd="1" destOrd="0" presId="urn:microsoft.com/office/officeart/2018/2/layout/IconVerticalSolidList"/>
    <dgm:cxn modelId="{945540F0-8031-43A2-9E05-9CFCA4BE0B96}" type="presParOf" srcId="{3BCD5DB8-BAAB-4C7A-B382-4E45F5E272E4}" destId="{A9953576-162C-4C8C-AE38-955ED7415E3D}" srcOrd="2" destOrd="0" presId="urn:microsoft.com/office/officeart/2018/2/layout/IconVerticalSolidList"/>
    <dgm:cxn modelId="{CC14D854-43B9-4E86-8969-DE30D374A2DB}" type="presParOf" srcId="{3BCD5DB8-BAAB-4C7A-B382-4E45F5E272E4}" destId="{868B46AF-3AE5-430D-BF7B-25CD404ECE68}" srcOrd="3" destOrd="0" presId="urn:microsoft.com/office/officeart/2018/2/layout/IconVerticalSolidList"/>
    <dgm:cxn modelId="{6E0EC614-7483-4519-BCF8-3101E30C8AB8}" type="presParOf" srcId="{94F1ACF5-7503-4F26-9444-C7D5A7D2E824}" destId="{E83719F8-D7C1-49EA-B565-E26D31FF7F18}" srcOrd="5" destOrd="0" presId="urn:microsoft.com/office/officeart/2018/2/layout/IconVerticalSolidList"/>
    <dgm:cxn modelId="{CF7B22F7-5445-446C-AE64-FED06B66CFC6}" type="presParOf" srcId="{94F1ACF5-7503-4F26-9444-C7D5A7D2E824}" destId="{A245B1F7-08EE-4CBB-A096-BE507E730FF2}" srcOrd="6" destOrd="0" presId="urn:microsoft.com/office/officeart/2018/2/layout/IconVerticalSolidList"/>
    <dgm:cxn modelId="{7008740C-4350-4FDC-AAAE-1D2C25883F3A}" type="presParOf" srcId="{A245B1F7-08EE-4CBB-A096-BE507E730FF2}" destId="{0382E484-28F2-45CC-AAEC-450B6EE407C1}" srcOrd="0" destOrd="0" presId="urn:microsoft.com/office/officeart/2018/2/layout/IconVerticalSolidList"/>
    <dgm:cxn modelId="{4D6A924A-2547-4698-9D79-D690EDFF819F}" type="presParOf" srcId="{A245B1F7-08EE-4CBB-A096-BE507E730FF2}" destId="{A818BC96-8507-45D8-80EC-F1B030288236}" srcOrd="1" destOrd="0" presId="urn:microsoft.com/office/officeart/2018/2/layout/IconVerticalSolidList"/>
    <dgm:cxn modelId="{82307BC7-D36C-42D4-B730-79F94AF47B67}" type="presParOf" srcId="{A245B1F7-08EE-4CBB-A096-BE507E730FF2}" destId="{79331F14-5BC8-410E-8141-F9221D936F0C}" srcOrd="2" destOrd="0" presId="urn:microsoft.com/office/officeart/2018/2/layout/IconVerticalSolidList"/>
    <dgm:cxn modelId="{2281A194-98AE-46FC-AC7F-D93C6295B8E6}" type="presParOf" srcId="{A245B1F7-08EE-4CBB-A096-BE507E730FF2}" destId="{31562F09-DBF2-4CBB-B22D-9F616E18DB10}" srcOrd="3" destOrd="0" presId="urn:microsoft.com/office/officeart/2018/2/layout/IconVerticalSolidList"/>
    <dgm:cxn modelId="{B176A3C1-12C8-48E0-9B11-794B0B337C44}" type="presParOf" srcId="{94F1ACF5-7503-4F26-9444-C7D5A7D2E824}" destId="{4477040E-EBF2-426C-AB39-DD719464D330}" srcOrd="7" destOrd="0" presId="urn:microsoft.com/office/officeart/2018/2/layout/IconVerticalSolidList"/>
    <dgm:cxn modelId="{E7A8AB9C-33DE-4679-B57D-6DFE2EADE687}" type="presParOf" srcId="{94F1ACF5-7503-4F26-9444-C7D5A7D2E824}" destId="{57E5BCCC-F5DB-4465-A319-3DB7737EC596}" srcOrd="8" destOrd="0" presId="urn:microsoft.com/office/officeart/2018/2/layout/IconVerticalSolidList"/>
    <dgm:cxn modelId="{1BCE777E-D519-49AD-AB5F-F07C1A3BA24C}" type="presParOf" srcId="{57E5BCCC-F5DB-4465-A319-3DB7737EC596}" destId="{84C05311-444A-45AC-B723-F851848A1693}" srcOrd="0" destOrd="0" presId="urn:microsoft.com/office/officeart/2018/2/layout/IconVerticalSolidList"/>
    <dgm:cxn modelId="{6DA472A3-1026-42AF-8A5D-286CCDAC3212}" type="presParOf" srcId="{57E5BCCC-F5DB-4465-A319-3DB7737EC596}" destId="{97AA32E9-F6C6-4CA0-9871-74B1F0C7E776}" srcOrd="1" destOrd="0" presId="urn:microsoft.com/office/officeart/2018/2/layout/IconVerticalSolidList"/>
    <dgm:cxn modelId="{B453B3C1-A3A2-4F1D-AC68-23C7976A2170}" type="presParOf" srcId="{57E5BCCC-F5DB-4465-A319-3DB7737EC596}" destId="{361A825B-C494-4ACE-84D6-BC48444E6B0E}" srcOrd="2" destOrd="0" presId="urn:microsoft.com/office/officeart/2018/2/layout/IconVerticalSolidList"/>
    <dgm:cxn modelId="{57523C7F-F07E-42BF-AE33-42C9F4237532}" type="presParOf" srcId="{57E5BCCC-F5DB-4465-A319-3DB7737EC596}" destId="{09C4D03A-5CAD-4ACD-B17D-6D5195C7151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519F76-C91B-4DC8-B718-6A1947AC30B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75FB40C-7951-49D8-8275-2C6AC01AF634}">
      <dgm:prSet/>
      <dgm:spPr/>
      <dgm:t>
        <a:bodyPr/>
        <a:lstStyle/>
        <a:p>
          <a:r>
            <a:rPr lang="en-GB" b="1"/>
            <a:t>Strengths</a:t>
          </a:r>
          <a:endParaRPr lang="en-US"/>
        </a:p>
      </dgm:t>
    </dgm:pt>
    <dgm:pt modelId="{B735BB83-0AD2-40F4-AE03-6DDE33A6C815}" type="parTrans" cxnId="{29250C6C-B44F-4758-A69A-86DC99355791}">
      <dgm:prSet/>
      <dgm:spPr/>
      <dgm:t>
        <a:bodyPr/>
        <a:lstStyle/>
        <a:p>
          <a:endParaRPr lang="en-US"/>
        </a:p>
      </dgm:t>
    </dgm:pt>
    <dgm:pt modelId="{5D8A453D-939E-4506-8D7F-252BA9CBFFA1}" type="sibTrans" cxnId="{29250C6C-B44F-4758-A69A-86DC99355791}">
      <dgm:prSet/>
      <dgm:spPr/>
      <dgm:t>
        <a:bodyPr/>
        <a:lstStyle/>
        <a:p>
          <a:endParaRPr lang="en-US"/>
        </a:p>
      </dgm:t>
    </dgm:pt>
    <dgm:pt modelId="{D9054F63-D4F5-4E79-9B3A-E1EDEA97245E}">
      <dgm:prSet/>
      <dgm:spPr/>
      <dgm:t>
        <a:bodyPr/>
        <a:lstStyle/>
        <a:p>
          <a:r>
            <a:rPr lang="en-GB"/>
            <a:t>Easy to apply in leadership development. </a:t>
          </a:r>
          <a:endParaRPr lang="en-US"/>
        </a:p>
      </dgm:t>
    </dgm:pt>
    <dgm:pt modelId="{58F87266-556C-4081-8C40-6428788825F4}" type="parTrans" cxnId="{42883FE5-E37F-41B0-B398-A56266508704}">
      <dgm:prSet/>
      <dgm:spPr/>
      <dgm:t>
        <a:bodyPr/>
        <a:lstStyle/>
        <a:p>
          <a:endParaRPr lang="en-US"/>
        </a:p>
      </dgm:t>
    </dgm:pt>
    <dgm:pt modelId="{DAB4A710-EE72-4CF0-BDF4-6FE87672B13D}" type="sibTrans" cxnId="{42883FE5-E37F-41B0-B398-A56266508704}">
      <dgm:prSet/>
      <dgm:spPr/>
      <dgm:t>
        <a:bodyPr/>
        <a:lstStyle/>
        <a:p>
          <a:endParaRPr lang="en-US"/>
        </a:p>
      </dgm:t>
    </dgm:pt>
    <dgm:pt modelId="{50366FC5-399A-46BE-B5A5-A28411FCE0DE}">
      <dgm:prSet/>
      <dgm:spPr/>
      <dgm:t>
        <a:bodyPr/>
        <a:lstStyle/>
        <a:p>
          <a:r>
            <a:rPr lang="en-GB"/>
            <a:t>Supported by extensive management research. </a:t>
          </a:r>
          <a:endParaRPr lang="en-US"/>
        </a:p>
      </dgm:t>
    </dgm:pt>
    <dgm:pt modelId="{FEAC3C59-633C-4A22-B44F-7DCE13D72A72}" type="parTrans" cxnId="{B149DD56-43ED-4455-AD71-42C830F6A13C}">
      <dgm:prSet/>
      <dgm:spPr/>
      <dgm:t>
        <a:bodyPr/>
        <a:lstStyle/>
        <a:p>
          <a:endParaRPr lang="en-US"/>
        </a:p>
      </dgm:t>
    </dgm:pt>
    <dgm:pt modelId="{E1C9E3AA-1F63-48D9-8979-3EF94D1F9E11}" type="sibTrans" cxnId="{B149DD56-43ED-4455-AD71-42C830F6A13C}">
      <dgm:prSet/>
      <dgm:spPr/>
      <dgm:t>
        <a:bodyPr/>
        <a:lstStyle/>
        <a:p>
          <a:endParaRPr lang="en-US"/>
        </a:p>
      </dgm:t>
    </dgm:pt>
    <dgm:pt modelId="{74DF90A2-72E5-4D2D-8200-DE82384B06D4}">
      <dgm:prSet/>
      <dgm:spPr/>
      <dgm:t>
        <a:bodyPr/>
        <a:lstStyle/>
        <a:p>
          <a:r>
            <a:rPr lang="en-GB"/>
            <a:t>Highlights interpersonal competencies important for leaders. </a:t>
          </a:r>
          <a:endParaRPr lang="en-US"/>
        </a:p>
      </dgm:t>
    </dgm:pt>
    <dgm:pt modelId="{0CA3845B-CC25-4CDD-8797-29B260FB0E93}" type="parTrans" cxnId="{BBE6F1CA-B38A-4455-949C-06FCA37CEA8A}">
      <dgm:prSet/>
      <dgm:spPr/>
      <dgm:t>
        <a:bodyPr/>
        <a:lstStyle/>
        <a:p>
          <a:endParaRPr lang="en-US"/>
        </a:p>
      </dgm:t>
    </dgm:pt>
    <dgm:pt modelId="{BCC2BE0F-6254-45C8-A2FF-4FFBAE9A3313}" type="sibTrans" cxnId="{BBE6F1CA-B38A-4455-949C-06FCA37CEA8A}">
      <dgm:prSet/>
      <dgm:spPr/>
      <dgm:t>
        <a:bodyPr/>
        <a:lstStyle/>
        <a:p>
          <a:endParaRPr lang="en-US"/>
        </a:p>
      </dgm:t>
    </dgm:pt>
    <dgm:pt modelId="{E8FAC24D-A784-4D09-81B6-74CDFD530F3D}">
      <dgm:prSet/>
      <dgm:spPr/>
      <dgm:t>
        <a:bodyPr/>
        <a:lstStyle/>
        <a:p>
          <a:r>
            <a:rPr lang="en-GB" b="1"/>
            <a:t>Limitations</a:t>
          </a:r>
          <a:endParaRPr lang="en-US"/>
        </a:p>
      </dgm:t>
    </dgm:pt>
    <dgm:pt modelId="{99671237-C51D-4576-8798-F36D98D7BC31}" type="parTrans" cxnId="{9E935256-B8DF-4FA3-AEB9-C0A9D2916E23}">
      <dgm:prSet/>
      <dgm:spPr/>
      <dgm:t>
        <a:bodyPr/>
        <a:lstStyle/>
        <a:p>
          <a:endParaRPr lang="en-US"/>
        </a:p>
      </dgm:t>
    </dgm:pt>
    <dgm:pt modelId="{FDA05D8F-DEAD-46F8-BDC8-44EB72E33C4D}" type="sibTrans" cxnId="{9E935256-B8DF-4FA3-AEB9-C0A9D2916E23}">
      <dgm:prSet/>
      <dgm:spPr/>
      <dgm:t>
        <a:bodyPr/>
        <a:lstStyle/>
        <a:p>
          <a:endParaRPr lang="en-US"/>
        </a:p>
      </dgm:t>
    </dgm:pt>
    <dgm:pt modelId="{26B6C011-49DF-4679-BB95-ABBCAFDF3F36}">
      <dgm:prSet/>
      <dgm:spPr/>
      <dgm:t>
        <a:bodyPr/>
        <a:lstStyle/>
        <a:p>
          <a:r>
            <a:rPr lang="en-GB"/>
            <a:t>Difficult to measure objectively. </a:t>
          </a:r>
          <a:endParaRPr lang="en-US"/>
        </a:p>
      </dgm:t>
    </dgm:pt>
    <dgm:pt modelId="{2A763561-2ED8-4D15-8552-DDEF343B894D}" type="parTrans" cxnId="{1B8C3D8F-3632-4BE6-BEE9-77FC318F3BEA}">
      <dgm:prSet/>
      <dgm:spPr/>
      <dgm:t>
        <a:bodyPr/>
        <a:lstStyle/>
        <a:p>
          <a:endParaRPr lang="en-US"/>
        </a:p>
      </dgm:t>
    </dgm:pt>
    <dgm:pt modelId="{8CC2B09F-A42D-4220-BDA5-7FB19CA9F24F}" type="sibTrans" cxnId="{1B8C3D8F-3632-4BE6-BEE9-77FC318F3BEA}">
      <dgm:prSet/>
      <dgm:spPr/>
      <dgm:t>
        <a:bodyPr/>
        <a:lstStyle/>
        <a:p>
          <a:endParaRPr lang="en-US"/>
        </a:p>
      </dgm:t>
    </dgm:pt>
    <dgm:pt modelId="{578BD42B-6F1E-4EDF-A835-C315A6AE476F}">
      <dgm:prSet/>
      <dgm:spPr/>
      <dgm:t>
        <a:bodyPr/>
        <a:lstStyle/>
        <a:p>
          <a:r>
            <a:rPr lang="en-GB"/>
            <a:t>Some researchers argue overlap exists with personality traits. </a:t>
          </a:r>
          <a:endParaRPr lang="en-US"/>
        </a:p>
      </dgm:t>
    </dgm:pt>
    <dgm:pt modelId="{7A78EF92-DB7E-4C16-8DB9-E07FEE59C719}" type="parTrans" cxnId="{663A31CB-43CA-4022-BF35-2F064C4F48F7}">
      <dgm:prSet/>
      <dgm:spPr/>
      <dgm:t>
        <a:bodyPr/>
        <a:lstStyle/>
        <a:p>
          <a:endParaRPr lang="en-US"/>
        </a:p>
      </dgm:t>
    </dgm:pt>
    <dgm:pt modelId="{BF530925-3D47-4514-A216-3D443105624C}" type="sibTrans" cxnId="{663A31CB-43CA-4022-BF35-2F064C4F48F7}">
      <dgm:prSet/>
      <dgm:spPr/>
      <dgm:t>
        <a:bodyPr/>
        <a:lstStyle/>
        <a:p>
          <a:endParaRPr lang="en-US"/>
        </a:p>
      </dgm:t>
    </dgm:pt>
    <dgm:pt modelId="{3EBEC37D-0682-46AC-848F-31AB198E6864}">
      <dgm:prSet/>
      <dgm:spPr/>
      <dgm:t>
        <a:bodyPr/>
        <a:lstStyle/>
        <a:p>
          <a:r>
            <a:rPr lang="en-GB"/>
            <a:t>Lacks consistency across different EI measurement tools. </a:t>
          </a:r>
          <a:endParaRPr lang="en-US"/>
        </a:p>
      </dgm:t>
    </dgm:pt>
    <dgm:pt modelId="{8FF736DC-C8C1-422C-9C13-91A284173205}" type="parTrans" cxnId="{120A9145-E5AC-4CF0-BD54-8392A6E481DE}">
      <dgm:prSet/>
      <dgm:spPr/>
      <dgm:t>
        <a:bodyPr/>
        <a:lstStyle/>
        <a:p>
          <a:endParaRPr lang="en-US"/>
        </a:p>
      </dgm:t>
    </dgm:pt>
    <dgm:pt modelId="{1183F3DD-DF9C-48BA-8469-B563DA8E15D8}" type="sibTrans" cxnId="{120A9145-E5AC-4CF0-BD54-8392A6E481DE}">
      <dgm:prSet/>
      <dgm:spPr/>
      <dgm:t>
        <a:bodyPr/>
        <a:lstStyle/>
        <a:p>
          <a:endParaRPr lang="en-US"/>
        </a:p>
      </dgm:t>
    </dgm:pt>
    <dgm:pt modelId="{F1376E69-D4D6-48C9-A80F-D7C041533DDC}">
      <dgm:prSet/>
      <dgm:spPr/>
      <dgm:t>
        <a:bodyPr/>
        <a:lstStyle/>
        <a:p>
          <a:r>
            <a:rPr lang="en-GB" b="1"/>
            <a:t>Evaluation</a:t>
          </a:r>
          <a:endParaRPr lang="en-US"/>
        </a:p>
      </dgm:t>
    </dgm:pt>
    <dgm:pt modelId="{3299A781-1CBB-4023-92CB-89E7D1EC37A9}" type="parTrans" cxnId="{220213CF-9846-492E-924C-E65F6BB252B6}">
      <dgm:prSet/>
      <dgm:spPr/>
      <dgm:t>
        <a:bodyPr/>
        <a:lstStyle/>
        <a:p>
          <a:endParaRPr lang="en-US"/>
        </a:p>
      </dgm:t>
    </dgm:pt>
    <dgm:pt modelId="{0BD344A6-150A-45ED-A1B7-9761A989C3C1}" type="sibTrans" cxnId="{220213CF-9846-492E-924C-E65F6BB252B6}">
      <dgm:prSet/>
      <dgm:spPr/>
      <dgm:t>
        <a:bodyPr/>
        <a:lstStyle/>
        <a:p>
          <a:endParaRPr lang="en-US"/>
        </a:p>
      </dgm:t>
    </dgm:pt>
    <dgm:pt modelId="{85836C8D-0984-47B6-8216-213E775FCBF1}">
      <dgm:prSet/>
      <dgm:spPr/>
      <dgm:t>
        <a:bodyPr/>
        <a:lstStyle/>
        <a:p>
          <a:r>
            <a:rPr lang="en-GB"/>
            <a:t>Despite criticisms, the model remains highly influential in leadership training and organisational development (Goleman, 1998; Locke, 2005)</a:t>
          </a:r>
          <a:endParaRPr lang="en-US"/>
        </a:p>
      </dgm:t>
    </dgm:pt>
    <dgm:pt modelId="{B25721E3-BFAE-4B93-9AFF-C99D6D18BA62}" type="parTrans" cxnId="{057EA568-2C66-49DE-BA0B-46A612B3396C}">
      <dgm:prSet/>
      <dgm:spPr/>
      <dgm:t>
        <a:bodyPr/>
        <a:lstStyle/>
        <a:p>
          <a:endParaRPr lang="en-US"/>
        </a:p>
      </dgm:t>
    </dgm:pt>
    <dgm:pt modelId="{7A65B1B3-1A04-48FD-B818-BCD809F6F404}" type="sibTrans" cxnId="{057EA568-2C66-49DE-BA0B-46A612B3396C}">
      <dgm:prSet/>
      <dgm:spPr/>
      <dgm:t>
        <a:bodyPr/>
        <a:lstStyle/>
        <a:p>
          <a:endParaRPr lang="en-US"/>
        </a:p>
      </dgm:t>
    </dgm:pt>
    <dgm:pt modelId="{B9501DC6-94A7-4D9F-8BA8-0112B713AFEA}" type="pres">
      <dgm:prSet presAssocID="{5E519F76-C91B-4DC8-B718-6A1947AC30BE}" presName="linear" presStyleCnt="0">
        <dgm:presLayoutVars>
          <dgm:animLvl val="lvl"/>
          <dgm:resizeHandles val="exact"/>
        </dgm:presLayoutVars>
      </dgm:prSet>
      <dgm:spPr/>
    </dgm:pt>
    <dgm:pt modelId="{4F1FC221-4C35-433A-8EB8-02A15895A425}" type="pres">
      <dgm:prSet presAssocID="{F75FB40C-7951-49D8-8275-2C6AC01AF634}" presName="parentText" presStyleLbl="node1" presStyleIdx="0" presStyleCnt="10">
        <dgm:presLayoutVars>
          <dgm:chMax val="0"/>
          <dgm:bulletEnabled val="1"/>
        </dgm:presLayoutVars>
      </dgm:prSet>
      <dgm:spPr/>
    </dgm:pt>
    <dgm:pt modelId="{65F540AF-904C-4ABA-9DCC-C9D292131471}" type="pres">
      <dgm:prSet presAssocID="{5D8A453D-939E-4506-8D7F-252BA9CBFFA1}" presName="spacer" presStyleCnt="0"/>
      <dgm:spPr/>
    </dgm:pt>
    <dgm:pt modelId="{D6433DC7-39F4-420A-A37B-49EFB9364751}" type="pres">
      <dgm:prSet presAssocID="{D9054F63-D4F5-4E79-9B3A-E1EDEA97245E}" presName="parentText" presStyleLbl="node1" presStyleIdx="1" presStyleCnt="10">
        <dgm:presLayoutVars>
          <dgm:chMax val="0"/>
          <dgm:bulletEnabled val="1"/>
        </dgm:presLayoutVars>
      </dgm:prSet>
      <dgm:spPr/>
    </dgm:pt>
    <dgm:pt modelId="{2BF56AA5-B416-41BB-B780-C9299E60B36F}" type="pres">
      <dgm:prSet presAssocID="{DAB4A710-EE72-4CF0-BDF4-6FE87672B13D}" presName="spacer" presStyleCnt="0"/>
      <dgm:spPr/>
    </dgm:pt>
    <dgm:pt modelId="{B0567570-2DEB-4530-B29D-DD1EBC2E3BAE}" type="pres">
      <dgm:prSet presAssocID="{50366FC5-399A-46BE-B5A5-A28411FCE0DE}" presName="parentText" presStyleLbl="node1" presStyleIdx="2" presStyleCnt="10">
        <dgm:presLayoutVars>
          <dgm:chMax val="0"/>
          <dgm:bulletEnabled val="1"/>
        </dgm:presLayoutVars>
      </dgm:prSet>
      <dgm:spPr/>
    </dgm:pt>
    <dgm:pt modelId="{29FE56B8-0CDC-42F2-A178-2F8AD5353C4E}" type="pres">
      <dgm:prSet presAssocID="{E1C9E3AA-1F63-48D9-8979-3EF94D1F9E11}" presName="spacer" presStyleCnt="0"/>
      <dgm:spPr/>
    </dgm:pt>
    <dgm:pt modelId="{84308337-4E97-423A-8408-8ED2409EDAD1}" type="pres">
      <dgm:prSet presAssocID="{74DF90A2-72E5-4D2D-8200-DE82384B06D4}" presName="parentText" presStyleLbl="node1" presStyleIdx="3" presStyleCnt="10">
        <dgm:presLayoutVars>
          <dgm:chMax val="0"/>
          <dgm:bulletEnabled val="1"/>
        </dgm:presLayoutVars>
      </dgm:prSet>
      <dgm:spPr/>
    </dgm:pt>
    <dgm:pt modelId="{2125D317-A04C-4F2B-B807-CB4A824024E0}" type="pres">
      <dgm:prSet presAssocID="{BCC2BE0F-6254-45C8-A2FF-4FFBAE9A3313}" presName="spacer" presStyleCnt="0"/>
      <dgm:spPr/>
    </dgm:pt>
    <dgm:pt modelId="{69938E05-F126-4B7C-8AF9-21872FEB222D}" type="pres">
      <dgm:prSet presAssocID="{E8FAC24D-A784-4D09-81B6-74CDFD530F3D}" presName="parentText" presStyleLbl="node1" presStyleIdx="4" presStyleCnt="10">
        <dgm:presLayoutVars>
          <dgm:chMax val="0"/>
          <dgm:bulletEnabled val="1"/>
        </dgm:presLayoutVars>
      </dgm:prSet>
      <dgm:spPr/>
    </dgm:pt>
    <dgm:pt modelId="{0840E551-FA87-4F7D-8A4E-0BF98EF3EA45}" type="pres">
      <dgm:prSet presAssocID="{FDA05D8F-DEAD-46F8-BDC8-44EB72E33C4D}" presName="spacer" presStyleCnt="0"/>
      <dgm:spPr/>
    </dgm:pt>
    <dgm:pt modelId="{10C42163-4F18-49DD-A5DE-4732F8EFDD57}" type="pres">
      <dgm:prSet presAssocID="{26B6C011-49DF-4679-BB95-ABBCAFDF3F36}" presName="parentText" presStyleLbl="node1" presStyleIdx="5" presStyleCnt="10">
        <dgm:presLayoutVars>
          <dgm:chMax val="0"/>
          <dgm:bulletEnabled val="1"/>
        </dgm:presLayoutVars>
      </dgm:prSet>
      <dgm:spPr/>
    </dgm:pt>
    <dgm:pt modelId="{63E989DF-26DD-4D61-8A25-31E3F62E4D52}" type="pres">
      <dgm:prSet presAssocID="{8CC2B09F-A42D-4220-BDA5-7FB19CA9F24F}" presName="spacer" presStyleCnt="0"/>
      <dgm:spPr/>
    </dgm:pt>
    <dgm:pt modelId="{5CF837F0-C960-4DCC-81EC-86AB7B887766}" type="pres">
      <dgm:prSet presAssocID="{578BD42B-6F1E-4EDF-A835-C315A6AE476F}" presName="parentText" presStyleLbl="node1" presStyleIdx="6" presStyleCnt="10">
        <dgm:presLayoutVars>
          <dgm:chMax val="0"/>
          <dgm:bulletEnabled val="1"/>
        </dgm:presLayoutVars>
      </dgm:prSet>
      <dgm:spPr/>
    </dgm:pt>
    <dgm:pt modelId="{3DB956D2-61A8-42B9-8824-90A3511C2B0D}" type="pres">
      <dgm:prSet presAssocID="{BF530925-3D47-4514-A216-3D443105624C}" presName="spacer" presStyleCnt="0"/>
      <dgm:spPr/>
    </dgm:pt>
    <dgm:pt modelId="{1D716904-F210-46B6-A6F8-B75F85EFD6D8}" type="pres">
      <dgm:prSet presAssocID="{3EBEC37D-0682-46AC-848F-31AB198E6864}" presName="parentText" presStyleLbl="node1" presStyleIdx="7" presStyleCnt="10">
        <dgm:presLayoutVars>
          <dgm:chMax val="0"/>
          <dgm:bulletEnabled val="1"/>
        </dgm:presLayoutVars>
      </dgm:prSet>
      <dgm:spPr/>
    </dgm:pt>
    <dgm:pt modelId="{8E3AEFE3-7450-4116-9535-7D17CFAEAF73}" type="pres">
      <dgm:prSet presAssocID="{1183F3DD-DF9C-48BA-8469-B563DA8E15D8}" presName="spacer" presStyleCnt="0"/>
      <dgm:spPr/>
    </dgm:pt>
    <dgm:pt modelId="{96DA2953-E5B4-4F5B-9D13-BD9818853B22}" type="pres">
      <dgm:prSet presAssocID="{F1376E69-D4D6-48C9-A80F-D7C041533DDC}" presName="parentText" presStyleLbl="node1" presStyleIdx="8" presStyleCnt="10">
        <dgm:presLayoutVars>
          <dgm:chMax val="0"/>
          <dgm:bulletEnabled val="1"/>
        </dgm:presLayoutVars>
      </dgm:prSet>
      <dgm:spPr/>
    </dgm:pt>
    <dgm:pt modelId="{F82F8A51-1DC8-4DE3-BD36-F436125E671A}" type="pres">
      <dgm:prSet presAssocID="{0BD344A6-150A-45ED-A1B7-9761A989C3C1}" presName="spacer" presStyleCnt="0"/>
      <dgm:spPr/>
    </dgm:pt>
    <dgm:pt modelId="{19E27ED7-E52D-4E1C-9D71-34D0ED0A8706}" type="pres">
      <dgm:prSet presAssocID="{85836C8D-0984-47B6-8216-213E775FCBF1}" presName="parentText" presStyleLbl="node1" presStyleIdx="9" presStyleCnt="10">
        <dgm:presLayoutVars>
          <dgm:chMax val="0"/>
          <dgm:bulletEnabled val="1"/>
        </dgm:presLayoutVars>
      </dgm:prSet>
      <dgm:spPr/>
    </dgm:pt>
  </dgm:ptLst>
  <dgm:cxnLst>
    <dgm:cxn modelId="{20C28321-840D-4D76-A38B-0C16E8D440D3}" type="presOf" srcId="{85836C8D-0984-47B6-8216-213E775FCBF1}" destId="{19E27ED7-E52D-4E1C-9D71-34D0ED0A8706}" srcOrd="0" destOrd="0" presId="urn:microsoft.com/office/officeart/2005/8/layout/vList2"/>
    <dgm:cxn modelId="{57AB9834-8035-4F17-9164-A916EBEC1C9C}" type="presOf" srcId="{3EBEC37D-0682-46AC-848F-31AB198E6864}" destId="{1D716904-F210-46B6-A6F8-B75F85EFD6D8}" srcOrd="0" destOrd="0" presId="urn:microsoft.com/office/officeart/2005/8/layout/vList2"/>
    <dgm:cxn modelId="{D514E53D-4D4C-47D8-9008-51EECAE5B0C2}" type="presOf" srcId="{578BD42B-6F1E-4EDF-A835-C315A6AE476F}" destId="{5CF837F0-C960-4DCC-81EC-86AB7B887766}" srcOrd="0" destOrd="0" presId="urn:microsoft.com/office/officeart/2005/8/layout/vList2"/>
    <dgm:cxn modelId="{120A9145-E5AC-4CF0-BD54-8392A6E481DE}" srcId="{5E519F76-C91B-4DC8-B718-6A1947AC30BE}" destId="{3EBEC37D-0682-46AC-848F-31AB198E6864}" srcOrd="7" destOrd="0" parTransId="{8FF736DC-C8C1-422C-9C13-91A284173205}" sibTransId="{1183F3DD-DF9C-48BA-8469-B563DA8E15D8}"/>
    <dgm:cxn modelId="{057EA568-2C66-49DE-BA0B-46A612B3396C}" srcId="{5E519F76-C91B-4DC8-B718-6A1947AC30BE}" destId="{85836C8D-0984-47B6-8216-213E775FCBF1}" srcOrd="9" destOrd="0" parTransId="{B25721E3-BFAE-4B93-9AFF-C99D6D18BA62}" sibTransId="{7A65B1B3-1A04-48FD-B818-BCD809F6F404}"/>
    <dgm:cxn modelId="{B296A94A-9553-45CA-B7F8-5940110AB35B}" type="presOf" srcId="{26B6C011-49DF-4679-BB95-ABBCAFDF3F36}" destId="{10C42163-4F18-49DD-A5DE-4732F8EFDD57}" srcOrd="0" destOrd="0" presId="urn:microsoft.com/office/officeart/2005/8/layout/vList2"/>
    <dgm:cxn modelId="{3645774B-F69D-43C9-97DB-32A008C233E4}" type="presOf" srcId="{E8FAC24D-A784-4D09-81B6-74CDFD530F3D}" destId="{69938E05-F126-4B7C-8AF9-21872FEB222D}" srcOrd="0" destOrd="0" presId="urn:microsoft.com/office/officeart/2005/8/layout/vList2"/>
    <dgm:cxn modelId="{29250C6C-B44F-4758-A69A-86DC99355791}" srcId="{5E519F76-C91B-4DC8-B718-6A1947AC30BE}" destId="{F75FB40C-7951-49D8-8275-2C6AC01AF634}" srcOrd="0" destOrd="0" parTransId="{B735BB83-0AD2-40F4-AE03-6DDE33A6C815}" sibTransId="{5D8A453D-939E-4506-8D7F-252BA9CBFFA1}"/>
    <dgm:cxn modelId="{9E935256-B8DF-4FA3-AEB9-C0A9D2916E23}" srcId="{5E519F76-C91B-4DC8-B718-6A1947AC30BE}" destId="{E8FAC24D-A784-4D09-81B6-74CDFD530F3D}" srcOrd="4" destOrd="0" parTransId="{99671237-C51D-4576-8798-F36D98D7BC31}" sibTransId="{FDA05D8F-DEAD-46F8-BDC8-44EB72E33C4D}"/>
    <dgm:cxn modelId="{B149DD56-43ED-4455-AD71-42C830F6A13C}" srcId="{5E519F76-C91B-4DC8-B718-6A1947AC30BE}" destId="{50366FC5-399A-46BE-B5A5-A28411FCE0DE}" srcOrd="2" destOrd="0" parTransId="{FEAC3C59-633C-4A22-B44F-7DCE13D72A72}" sibTransId="{E1C9E3AA-1F63-48D9-8979-3EF94D1F9E11}"/>
    <dgm:cxn modelId="{C9E10978-102C-4850-A1CD-90889D3E0C3B}" type="presOf" srcId="{F1376E69-D4D6-48C9-A80F-D7C041533DDC}" destId="{96DA2953-E5B4-4F5B-9D13-BD9818853B22}" srcOrd="0" destOrd="0" presId="urn:microsoft.com/office/officeart/2005/8/layout/vList2"/>
    <dgm:cxn modelId="{1B8C3D8F-3632-4BE6-BEE9-77FC318F3BEA}" srcId="{5E519F76-C91B-4DC8-B718-6A1947AC30BE}" destId="{26B6C011-49DF-4679-BB95-ABBCAFDF3F36}" srcOrd="5" destOrd="0" parTransId="{2A763561-2ED8-4D15-8552-DDEF343B894D}" sibTransId="{8CC2B09F-A42D-4220-BDA5-7FB19CA9F24F}"/>
    <dgm:cxn modelId="{16A0D2BC-765F-4629-8A79-AE9AF606C5D0}" type="presOf" srcId="{D9054F63-D4F5-4E79-9B3A-E1EDEA97245E}" destId="{D6433DC7-39F4-420A-A37B-49EFB9364751}" srcOrd="0" destOrd="0" presId="urn:microsoft.com/office/officeart/2005/8/layout/vList2"/>
    <dgm:cxn modelId="{D300CAC2-5E60-494C-9B1E-044E4CA7DBCD}" type="presOf" srcId="{50366FC5-399A-46BE-B5A5-A28411FCE0DE}" destId="{B0567570-2DEB-4530-B29D-DD1EBC2E3BAE}" srcOrd="0" destOrd="0" presId="urn:microsoft.com/office/officeart/2005/8/layout/vList2"/>
    <dgm:cxn modelId="{BAA98FC9-90A0-473F-B738-15A498552829}" type="presOf" srcId="{74DF90A2-72E5-4D2D-8200-DE82384B06D4}" destId="{84308337-4E97-423A-8408-8ED2409EDAD1}" srcOrd="0" destOrd="0" presId="urn:microsoft.com/office/officeart/2005/8/layout/vList2"/>
    <dgm:cxn modelId="{BBE6F1CA-B38A-4455-949C-06FCA37CEA8A}" srcId="{5E519F76-C91B-4DC8-B718-6A1947AC30BE}" destId="{74DF90A2-72E5-4D2D-8200-DE82384B06D4}" srcOrd="3" destOrd="0" parTransId="{0CA3845B-CC25-4CDD-8797-29B260FB0E93}" sibTransId="{BCC2BE0F-6254-45C8-A2FF-4FFBAE9A3313}"/>
    <dgm:cxn modelId="{663A31CB-43CA-4022-BF35-2F064C4F48F7}" srcId="{5E519F76-C91B-4DC8-B718-6A1947AC30BE}" destId="{578BD42B-6F1E-4EDF-A835-C315A6AE476F}" srcOrd="6" destOrd="0" parTransId="{7A78EF92-DB7E-4C16-8DB9-E07FEE59C719}" sibTransId="{BF530925-3D47-4514-A216-3D443105624C}"/>
    <dgm:cxn modelId="{220213CF-9846-492E-924C-E65F6BB252B6}" srcId="{5E519F76-C91B-4DC8-B718-6A1947AC30BE}" destId="{F1376E69-D4D6-48C9-A80F-D7C041533DDC}" srcOrd="8" destOrd="0" parTransId="{3299A781-1CBB-4023-92CB-89E7D1EC37A9}" sibTransId="{0BD344A6-150A-45ED-A1B7-9761A989C3C1}"/>
    <dgm:cxn modelId="{E1B99FD8-05D3-4973-824B-2AC7E0383AA9}" type="presOf" srcId="{F75FB40C-7951-49D8-8275-2C6AC01AF634}" destId="{4F1FC221-4C35-433A-8EB8-02A15895A425}" srcOrd="0" destOrd="0" presId="urn:microsoft.com/office/officeart/2005/8/layout/vList2"/>
    <dgm:cxn modelId="{FBEB98E4-E86E-4E64-9FC6-0D14B7326809}" type="presOf" srcId="{5E519F76-C91B-4DC8-B718-6A1947AC30BE}" destId="{B9501DC6-94A7-4D9F-8BA8-0112B713AFEA}" srcOrd="0" destOrd="0" presId="urn:microsoft.com/office/officeart/2005/8/layout/vList2"/>
    <dgm:cxn modelId="{42883FE5-E37F-41B0-B398-A56266508704}" srcId="{5E519F76-C91B-4DC8-B718-6A1947AC30BE}" destId="{D9054F63-D4F5-4E79-9B3A-E1EDEA97245E}" srcOrd="1" destOrd="0" parTransId="{58F87266-556C-4081-8C40-6428788825F4}" sibTransId="{DAB4A710-EE72-4CF0-BDF4-6FE87672B13D}"/>
    <dgm:cxn modelId="{6450AD6D-41EA-4843-9031-40AF6EF363B0}" type="presParOf" srcId="{B9501DC6-94A7-4D9F-8BA8-0112B713AFEA}" destId="{4F1FC221-4C35-433A-8EB8-02A15895A425}" srcOrd="0" destOrd="0" presId="urn:microsoft.com/office/officeart/2005/8/layout/vList2"/>
    <dgm:cxn modelId="{9B6F7420-CFF0-4A43-BFA6-742340C6908B}" type="presParOf" srcId="{B9501DC6-94A7-4D9F-8BA8-0112B713AFEA}" destId="{65F540AF-904C-4ABA-9DCC-C9D292131471}" srcOrd="1" destOrd="0" presId="urn:microsoft.com/office/officeart/2005/8/layout/vList2"/>
    <dgm:cxn modelId="{4AF040E3-B2E5-4E15-BEB2-0D0E55372E8E}" type="presParOf" srcId="{B9501DC6-94A7-4D9F-8BA8-0112B713AFEA}" destId="{D6433DC7-39F4-420A-A37B-49EFB9364751}" srcOrd="2" destOrd="0" presId="urn:microsoft.com/office/officeart/2005/8/layout/vList2"/>
    <dgm:cxn modelId="{4EEEDE66-3D27-413E-A919-DE87C222BA2D}" type="presParOf" srcId="{B9501DC6-94A7-4D9F-8BA8-0112B713AFEA}" destId="{2BF56AA5-B416-41BB-B780-C9299E60B36F}" srcOrd="3" destOrd="0" presId="urn:microsoft.com/office/officeart/2005/8/layout/vList2"/>
    <dgm:cxn modelId="{13851BFE-5F8E-4FF0-B425-78F8D0081E47}" type="presParOf" srcId="{B9501DC6-94A7-4D9F-8BA8-0112B713AFEA}" destId="{B0567570-2DEB-4530-B29D-DD1EBC2E3BAE}" srcOrd="4" destOrd="0" presId="urn:microsoft.com/office/officeart/2005/8/layout/vList2"/>
    <dgm:cxn modelId="{E7C76FA0-547D-467B-B631-C09D6B35FE55}" type="presParOf" srcId="{B9501DC6-94A7-4D9F-8BA8-0112B713AFEA}" destId="{29FE56B8-0CDC-42F2-A178-2F8AD5353C4E}" srcOrd="5" destOrd="0" presId="urn:microsoft.com/office/officeart/2005/8/layout/vList2"/>
    <dgm:cxn modelId="{F9E43073-C4E6-4A32-8EDA-8CFB65FD00F4}" type="presParOf" srcId="{B9501DC6-94A7-4D9F-8BA8-0112B713AFEA}" destId="{84308337-4E97-423A-8408-8ED2409EDAD1}" srcOrd="6" destOrd="0" presId="urn:microsoft.com/office/officeart/2005/8/layout/vList2"/>
    <dgm:cxn modelId="{48EC787E-7CFF-4D86-980A-03A4E976A9BA}" type="presParOf" srcId="{B9501DC6-94A7-4D9F-8BA8-0112B713AFEA}" destId="{2125D317-A04C-4F2B-B807-CB4A824024E0}" srcOrd="7" destOrd="0" presId="urn:microsoft.com/office/officeart/2005/8/layout/vList2"/>
    <dgm:cxn modelId="{BDD4FD33-0669-425A-B2EF-DE54A134FD34}" type="presParOf" srcId="{B9501DC6-94A7-4D9F-8BA8-0112B713AFEA}" destId="{69938E05-F126-4B7C-8AF9-21872FEB222D}" srcOrd="8" destOrd="0" presId="urn:microsoft.com/office/officeart/2005/8/layout/vList2"/>
    <dgm:cxn modelId="{ED0360DA-F672-4C4F-BCBD-D5A54AC9AFA0}" type="presParOf" srcId="{B9501DC6-94A7-4D9F-8BA8-0112B713AFEA}" destId="{0840E551-FA87-4F7D-8A4E-0BF98EF3EA45}" srcOrd="9" destOrd="0" presId="urn:microsoft.com/office/officeart/2005/8/layout/vList2"/>
    <dgm:cxn modelId="{6C5512F8-E1F8-493B-91CF-DA76FB1C335B}" type="presParOf" srcId="{B9501DC6-94A7-4D9F-8BA8-0112B713AFEA}" destId="{10C42163-4F18-49DD-A5DE-4732F8EFDD57}" srcOrd="10" destOrd="0" presId="urn:microsoft.com/office/officeart/2005/8/layout/vList2"/>
    <dgm:cxn modelId="{4EF5DC5B-85B6-417B-AD43-B2A638AA7449}" type="presParOf" srcId="{B9501DC6-94A7-4D9F-8BA8-0112B713AFEA}" destId="{63E989DF-26DD-4D61-8A25-31E3F62E4D52}" srcOrd="11" destOrd="0" presId="urn:microsoft.com/office/officeart/2005/8/layout/vList2"/>
    <dgm:cxn modelId="{4757241C-1CC0-414E-9281-07C2CC24C716}" type="presParOf" srcId="{B9501DC6-94A7-4D9F-8BA8-0112B713AFEA}" destId="{5CF837F0-C960-4DCC-81EC-86AB7B887766}" srcOrd="12" destOrd="0" presId="urn:microsoft.com/office/officeart/2005/8/layout/vList2"/>
    <dgm:cxn modelId="{74898B62-6E13-4B7D-932A-117900B479DB}" type="presParOf" srcId="{B9501DC6-94A7-4D9F-8BA8-0112B713AFEA}" destId="{3DB956D2-61A8-42B9-8824-90A3511C2B0D}" srcOrd="13" destOrd="0" presId="urn:microsoft.com/office/officeart/2005/8/layout/vList2"/>
    <dgm:cxn modelId="{5711401A-3EF0-4A00-99C5-E512E8DECF23}" type="presParOf" srcId="{B9501DC6-94A7-4D9F-8BA8-0112B713AFEA}" destId="{1D716904-F210-46B6-A6F8-B75F85EFD6D8}" srcOrd="14" destOrd="0" presId="urn:microsoft.com/office/officeart/2005/8/layout/vList2"/>
    <dgm:cxn modelId="{218CC197-5CF7-4080-9D9F-F51F48FCCB96}" type="presParOf" srcId="{B9501DC6-94A7-4D9F-8BA8-0112B713AFEA}" destId="{8E3AEFE3-7450-4116-9535-7D17CFAEAF73}" srcOrd="15" destOrd="0" presId="urn:microsoft.com/office/officeart/2005/8/layout/vList2"/>
    <dgm:cxn modelId="{2E54AB95-0BA2-4F02-8130-C1F9DA712EF2}" type="presParOf" srcId="{B9501DC6-94A7-4D9F-8BA8-0112B713AFEA}" destId="{96DA2953-E5B4-4F5B-9D13-BD9818853B22}" srcOrd="16" destOrd="0" presId="urn:microsoft.com/office/officeart/2005/8/layout/vList2"/>
    <dgm:cxn modelId="{C0D32064-AAFA-4D72-9D79-9F5E584B8615}" type="presParOf" srcId="{B9501DC6-94A7-4D9F-8BA8-0112B713AFEA}" destId="{F82F8A51-1DC8-4DE3-BD36-F436125E671A}" srcOrd="17" destOrd="0" presId="urn:microsoft.com/office/officeart/2005/8/layout/vList2"/>
    <dgm:cxn modelId="{3AB8517D-D7F7-4A94-A857-98FD872F1DFF}" type="presParOf" srcId="{B9501DC6-94A7-4D9F-8BA8-0112B713AFEA}" destId="{19E27ED7-E52D-4E1C-9D71-34D0ED0A8706}"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96278C-C704-4694-98B7-107A91F1395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78DA590-8EB2-48D0-940E-2B62D69805B9}">
      <dgm:prSet/>
      <dgm:spPr/>
      <dgm:t>
        <a:bodyPr/>
        <a:lstStyle/>
        <a:p>
          <a:r>
            <a:rPr lang="en-GB" dirty="0" err="1"/>
            <a:t>Ashkanasy</a:t>
          </a:r>
          <a:r>
            <a:rPr lang="en-GB" dirty="0"/>
            <a:t>, N.M. and Daus, C.S. (2005) '</a:t>
          </a:r>
          <a:r>
            <a:rPr lang="en-GB" dirty="0" err="1"/>
            <a:t>Rumors</a:t>
          </a:r>
          <a:r>
            <a:rPr lang="en-GB" dirty="0"/>
            <a:t> of the death of emotional intelligence in organizational </a:t>
          </a:r>
          <a:r>
            <a:rPr lang="en-GB" dirty="0" err="1"/>
            <a:t>behavior</a:t>
          </a:r>
          <a:r>
            <a:rPr lang="en-GB" dirty="0"/>
            <a:t> are vastly exaggerated', </a:t>
          </a:r>
          <a:r>
            <a:rPr lang="en-GB" i="1" dirty="0"/>
            <a:t>Journal of Organizational </a:t>
          </a:r>
          <a:r>
            <a:rPr lang="en-GB" i="1" dirty="0" err="1"/>
            <a:t>Behavior</a:t>
          </a:r>
          <a:r>
            <a:rPr lang="en-GB" dirty="0"/>
            <a:t>, 26(4), pp. 441–452.</a:t>
          </a:r>
          <a:endParaRPr lang="en-US" dirty="0"/>
        </a:p>
      </dgm:t>
    </dgm:pt>
    <dgm:pt modelId="{DF4158E3-EEEB-4968-9171-7925BEBA4D34}" type="parTrans" cxnId="{61B36225-48E3-4B57-A131-982A639789DA}">
      <dgm:prSet/>
      <dgm:spPr/>
      <dgm:t>
        <a:bodyPr/>
        <a:lstStyle/>
        <a:p>
          <a:endParaRPr lang="en-US"/>
        </a:p>
      </dgm:t>
    </dgm:pt>
    <dgm:pt modelId="{F72F7AC7-07B5-47C5-8B87-38543D69030A}" type="sibTrans" cxnId="{61B36225-48E3-4B57-A131-982A639789DA}">
      <dgm:prSet/>
      <dgm:spPr/>
      <dgm:t>
        <a:bodyPr/>
        <a:lstStyle/>
        <a:p>
          <a:endParaRPr lang="en-US"/>
        </a:p>
      </dgm:t>
    </dgm:pt>
    <dgm:pt modelId="{0071892B-CA1F-47C1-A906-5056FCC54075}">
      <dgm:prSet/>
      <dgm:spPr/>
      <dgm:t>
        <a:bodyPr/>
        <a:lstStyle/>
        <a:p>
          <a:r>
            <a:rPr lang="en-GB"/>
            <a:t>Druskat, V.U. and Wolff, S.B. (2001) 'Building the emotional intelligence of groups', </a:t>
          </a:r>
          <a:r>
            <a:rPr lang="en-GB" i="1"/>
            <a:t>Harvard Business Review</a:t>
          </a:r>
          <a:r>
            <a:rPr lang="en-GB"/>
            <a:t>, 79(3), pp. 80–90.</a:t>
          </a:r>
          <a:endParaRPr lang="en-US"/>
        </a:p>
      </dgm:t>
    </dgm:pt>
    <dgm:pt modelId="{2362A931-4325-40FB-AD0D-07DA2F0DE7B8}" type="parTrans" cxnId="{D7F4B655-09D2-4C55-A3F0-0A3D4EFB4298}">
      <dgm:prSet/>
      <dgm:spPr/>
      <dgm:t>
        <a:bodyPr/>
        <a:lstStyle/>
        <a:p>
          <a:endParaRPr lang="en-US"/>
        </a:p>
      </dgm:t>
    </dgm:pt>
    <dgm:pt modelId="{DCD5E59F-0AF3-4E26-982E-F7AFD71BACB2}" type="sibTrans" cxnId="{D7F4B655-09D2-4C55-A3F0-0A3D4EFB4298}">
      <dgm:prSet/>
      <dgm:spPr/>
      <dgm:t>
        <a:bodyPr/>
        <a:lstStyle/>
        <a:p>
          <a:endParaRPr lang="en-US"/>
        </a:p>
      </dgm:t>
    </dgm:pt>
    <dgm:pt modelId="{FEFEE2DE-C08B-4486-BC5E-327E7DADE3A9}">
      <dgm:prSet/>
      <dgm:spPr/>
      <dgm:t>
        <a:bodyPr/>
        <a:lstStyle/>
        <a:p>
          <a:r>
            <a:rPr lang="en-GB"/>
            <a:t>Earley, P.C. and Ang, S. (2003) </a:t>
          </a:r>
          <a:r>
            <a:rPr lang="en-GB" i="1"/>
            <a:t>Cultural Intelligence: Individual Interactions Across Cultures</a:t>
          </a:r>
          <a:r>
            <a:rPr lang="en-GB"/>
            <a:t>. Stanford: Stanford University Press.</a:t>
          </a:r>
          <a:endParaRPr lang="en-US"/>
        </a:p>
      </dgm:t>
    </dgm:pt>
    <dgm:pt modelId="{531B00D0-9579-4D99-A3ED-42F81AF77D13}" type="parTrans" cxnId="{BD82795C-70B6-4E03-A56D-CCA43C186616}">
      <dgm:prSet/>
      <dgm:spPr/>
      <dgm:t>
        <a:bodyPr/>
        <a:lstStyle/>
        <a:p>
          <a:endParaRPr lang="en-US"/>
        </a:p>
      </dgm:t>
    </dgm:pt>
    <dgm:pt modelId="{5EAA03FA-13D7-40A9-A242-72966A577761}" type="sibTrans" cxnId="{BD82795C-70B6-4E03-A56D-CCA43C186616}">
      <dgm:prSet/>
      <dgm:spPr/>
      <dgm:t>
        <a:bodyPr/>
        <a:lstStyle/>
        <a:p>
          <a:endParaRPr lang="en-US"/>
        </a:p>
      </dgm:t>
    </dgm:pt>
    <dgm:pt modelId="{97989497-2A64-497A-BBA7-686C391CD986}">
      <dgm:prSet/>
      <dgm:spPr/>
      <dgm:t>
        <a:bodyPr/>
        <a:lstStyle/>
        <a:p>
          <a:r>
            <a:rPr lang="en-GB"/>
            <a:t>George, B. (2022) </a:t>
          </a:r>
          <a:r>
            <a:rPr lang="en-GB" i="1"/>
            <a:t>True North: Leading Authentically in Today's Workplace</a:t>
          </a:r>
          <a:r>
            <a:rPr lang="en-GB"/>
            <a:t>. Hoboken: Wiley.</a:t>
          </a:r>
          <a:endParaRPr lang="en-US"/>
        </a:p>
      </dgm:t>
    </dgm:pt>
    <dgm:pt modelId="{88CB6DA5-7824-4086-B19E-6526ED25CF90}" type="parTrans" cxnId="{7E73CCB2-6EF4-4D10-8699-2751DDBDAA3E}">
      <dgm:prSet/>
      <dgm:spPr/>
      <dgm:t>
        <a:bodyPr/>
        <a:lstStyle/>
        <a:p>
          <a:endParaRPr lang="en-US"/>
        </a:p>
      </dgm:t>
    </dgm:pt>
    <dgm:pt modelId="{DF7A0AB1-2809-4ACB-8A60-2C49D3602AE2}" type="sibTrans" cxnId="{7E73CCB2-6EF4-4D10-8699-2751DDBDAA3E}">
      <dgm:prSet/>
      <dgm:spPr/>
      <dgm:t>
        <a:bodyPr/>
        <a:lstStyle/>
        <a:p>
          <a:endParaRPr lang="en-US"/>
        </a:p>
      </dgm:t>
    </dgm:pt>
    <dgm:pt modelId="{EBB95607-D494-4C74-9206-0DCE33E6B314}">
      <dgm:prSet/>
      <dgm:spPr/>
      <dgm:t>
        <a:bodyPr/>
        <a:lstStyle/>
        <a:p>
          <a:r>
            <a:rPr lang="en-GB"/>
            <a:t>Goleman, D. (1998) </a:t>
          </a:r>
          <a:r>
            <a:rPr lang="en-GB" i="1"/>
            <a:t>Working with Emotional Intelligence</a:t>
          </a:r>
          <a:r>
            <a:rPr lang="en-GB"/>
            <a:t>. New York: Bantam Books.</a:t>
          </a:r>
          <a:endParaRPr lang="en-US"/>
        </a:p>
      </dgm:t>
    </dgm:pt>
    <dgm:pt modelId="{02EF0967-EC8A-4CAD-ACD0-EF2D5BA3A947}" type="parTrans" cxnId="{8DEA9383-87EA-4DA1-ABEB-36A14A092463}">
      <dgm:prSet/>
      <dgm:spPr/>
      <dgm:t>
        <a:bodyPr/>
        <a:lstStyle/>
        <a:p>
          <a:endParaRPr lang="en-US"/>
        </a:p>
      </dgm:t>
    </dgm:pt>
    <dgm:pt modelId="{98B05E62-7FE4-4340-8707-E43E603BF699}" type="sibTrans" cxnId="{8DEA9383-87EA-4DA1-ABEB-36A14A092463}">
      <dgm:prSet/>
      <dgm:spPr/>
      <dgm:t>
        <a:bodyPr/>
        <a:lstStyle/>
        <a:p>
          <a:endParaRPr lang="en-US"/>
        </a:p>
      </dgm:t>
    </dgm:pt>
    <dgm:pt modelId="{0797DBC2-1A2A-48CE-8C21-06B1D8B4FCDF}">
      <dgm:prSet/>
      <dgm:spPr/>
      <dgm:t>
        <a:bodyPr/>
        <a:lstStyle/>
        <a:p>
          <a:r>
            <a:rPr lang="en-GB"/>
            <a:t>Goleman, D., Boyatzis, R. and McKee, A. (2013) </a:t>
          </a:r>
          <a:r>
            <a:rPr lang="en-GB" i="1"/>
            <a:t>Primal Leadership</a:t>
          </a:r>
          <a:r>
            <a:rPr lang="en-GB"/>
            <a:t>. Boston: Harvard Business Review Press.</a:t>
          </a:r>
          <a:endParaRPr lang="en-US"/>
        </a:p>
      </dgm:t>
    </dgm:pt>
    <dgm:pt modelId="{5E6F92D6-039C-41FC-BE31-866F2C5934D9}" type="parTrans" cxnId="{591386CE-2D0F-4DFF-986F-0C00CDBABBF3}">
      <dgm:prSet/>
      <dgm:spPr/>
      <dgm:t>
        <a:bodyPr/>
        <a:lstStyle/>
        <a:p>
          <a:endParaRPr lang="en-US"/>
        </a:p>
      </dgm:t>
    </dgm:pt>
    <dgm:pt modelId="{1B38DE59-693B-40B3-A3F7-D4E718CDC07E}" type="sibTrans" cxnId="{591386CE-2D0F-4DFF-986F-0C00CDBABBF3}">
      <dgm:prSet/>
      <dgm:spPr/>
      <dgm:t>
        <a:bodyPr/>
        <a:lstStyle/>
        <a:p>
          <a:endParaRPr lang="en-US"/>
        </a:p>
      </dgm:t>
    </dgm:pt>
    <dgm:pt modelId="{3749EEB8-8925-40FD-BF65-B20C33E94EAE}">
      <dgm:prSet/>
      <dgm:spPr/>
      <dgm:t>
        <a:bodyPr/>
        <a:lstStyle/>
        <a:p>
          <a:r>
            <a:rPr lang="en-GB"/>
            <a:t>Locke, E.A. (2005) 'Why emotional intelligence is an invalid concept', </a:t>
          </a:r>
          <a:r>
            <a:rPr lang="en-GB" i="1"/>
            <a:t>Journal of Organizational Behavior</a:t>
          </a:r>
          <a:r>
            <a:rPr lang="en-GB"/>
            <a:t>, 26(4), pp. 425–431.</a:t>
          </a:r>
          <a:endParaRPr lang="en-US"/>
        </a:p>
      </dgm:t>
    </dgm:pt>
    <dgm:pt modelId="{0461E070-1D40-4B55-8F29-539D0CA5E57B}" type="parTrans" cxnId="{079C1652-34B1-4162-AD5C-09666F7E84BE}">
      <dgm:prSet/>
      <dgm:spPr/>
      <dgm:t>
        <a:bodyPr/>
        <a:lstStyle/>
        <a:p>
          <a:endParaRPr lang="en-US"/>
        </a:p>
      </dgm:t>
    </dgm:pt>
    <dgm:pt modelId="{65958C9B-D25A-4657-BA15-FE73554646D9}" type="sibTrans" cxnId="{079C1652-34B1-4162-AD5C-09666F7E84BE}">
      <dgm:prSet/>
      <dgm:spPr/>
      <dgm:t>
        <a:bodyPr/>
        <a:lstStyle/>
        <a:p>
          <a:endParaRPr lang="en-US"/>
        </a:p>
      </dgm:t>
    </dgm:pt>
    <dgm:pt modelId="{8DB47A15-0E0D-4609-A955-DC0A80AD736D}">
      <dgm:prSet/>
      <dgm:spPr/>
      <dgm:t>
        <a:bodyPr/>
        <a:lstStyle/>
        <a:p>
          <a:r>
            <a:rPr lang="en-GB"/>
            <a:t>Mayer, J.D., Salovey, P. and Caruso, D.R. (2004) 'Emotional intelligence: Theory, findings and implications', </a:t>
          </a:r>
          <a:r>
            <a:rPr lang="en-GB" i="1"/>
            <a:t>Psychological Inquiry</a:t>
          </a:r>
          <a:r>
            <a:rPr lang="en-GB"/>
            <a:t>, 15(3), pp. 197–215.</a:t>
          </a:r>
          <a:endParaRPr lang="en-US"/>
        </a:p>
      </dgm:t>
    </dgm:pt>
    <dgm:pt modelId="{624C9C81-DB83-4AFD-8F92-F110A66C9CB1}" type="parTrans" cxnId="{311AC653-16DC-4089-ADC8-CB709092AE12}">
      <dgm:prSet/>
      <dgm:spPr/>
      <dgm:t>
        <a:bodyPr/>
        <a:lstStyle/>
        <a:p>
          <a:endParaRPr lang="en-US"/>
        </a:p>
      </dgm:t>
    </dgm:pt>
    <dgm:pt modelId="{F299E55B-D527-413C-B93C-255D15F94151}" type="sibTrans" cxnId="{311AC653-16DC-4089-ADC8-CB709092AE12}">
      <dgm:prSet/>
      <dgm:spPr/>
      <dgm:t>
        <a:bodyPr/>
        <a:lstStyle/>
        <a:p>
          <a:endParaRPr lang="en-US"/>
        </a:p>
      </dgm:t>
    </dgm:pt>
    <dgm:pt modelId="{2BFFD2D2-E4F9-4A0E-8B63-7149FFA534F1}">
      <dgm:prSet/>
      <dgm:spPr/>
      <dgm:t>
        <a:bodyPr/>
        <a:lstStyle/>
        <a:p>
          <a:r>
            <a:rPr lang="en-GB"/>
            <a:t>Nadella, S. (2017) </a:t>
          </a:r>
          <a:r>
            <a:rPr lang="en-GB" i="1"/>
            <a:t>Hit Refresh</a:t>
          </a:r>
          <a:r>
            <a:rPr lang="en-GB"/>
            <a:t>. New York: Harper Business.</a:t>
          </a:r>
          <a:endParaRPr lang="en-US"/>
        </a:p>
      </dgm:t>
    </dgm:pt>
    <dgm:pt modelId="{528C45A0-2222-4292-A81E-3A06FCCC6DF9}" type="parTrans" cxnId="{878BFBF3-2EF4-403D-9CCF-F6F83265E1FA}">
      <dgm:prSet/>
      <dgm:spPr/>
      <dgm:t>
        <a:bodyPr/>
        <a:lstStyle/>
        <a:p>
          <a:endParaRPr lang="en-US"/>
        </a:p>
      </dgm:t>
    </dgm:pt>
    <dgm:pt modelId="{7959AA6B-2F24-4531-A347-1E8EFF711E08}" type="sibTrans" cxnId="{878BFBF3-2EF4-403D-9CCF-F6F83265E1FA}">
      <dgm:prSet/>
      <dgm:spPr/>
      <dgm:t>
        <a:bodyPr/>
        <a:lstStyle/>
        <a:p>
          <a:endParaRPr lang="en-US"/>
        </a:p>
      </dgm:t>
    </dgm:pt>
    <dgm:pt modelId="{60832A5D-A360-495F-85C5-60518059A61C}">
      <dgm:prSet/>
      <dgm:spPr/>
      <dgm:t>
        <a:bodyPr/>
        <a:lstStyle/>
        <a:p>
          <a:r>
            <a:rPr lang="en-GB"/>
            <a:t>Nooyi, I. (2021) </a:t>
          </a:r>
          <a:r>
            <a:rPr lang="en-GB" i="1"/>
            <a:t>My Life in Full</a:t>
          </a:r>
          <a:r>
            <a:rPr lang="en-GB"/>
            <a:t>. New York: Portfolio.</a:t>
          </a:r>
          <a:endParaRPr lang="en-US"/>
        </a:p>
      </dgm:t>
    </dgm:pt>
    <dgm:pt modelId="{DD80C6EA-F144-4F1D-9FAA-0E38578C1471}" type="parTrans" cxnId="{41828B04-6181-41F1-9752-5E822C5EA784}">
      <dgm:prSet/>
      <dgm:spPr/>
      <dgm:t>
        <a:bodyPr/>
        <a:lstStyle/>
        <a:p>
          <a:endParaRPr lang="en-US"/>
        </a:p>
      </dgm:t>
    </dgm:pt>
    <dgm:pt modelId="{73EFCE4E-9BFC-4A8A-BA0B-9EBFC4702E58}" type="sibTrans" cxnId="{41828B04-6181-41F1-9752-5E822C5EA784}">
      <dgm:prSet/>
      <dgm:spPr/>
      <dgm:t>
        <a:bodyPr/>
        <a:lstStyle/>
        <a:p>
          <a:endParaRPr lang="en-US"/>
        </a:p>
      </dgm:t>
    </dgm:pt>
    <dgm:pt modelId="{EE6355E8-8ED9-4111-A18B-E627D7CD7CCD}">
      <dgm:prSet/>
      <dgm:spPr/>
      <dgm:t>
        <a:bodyPr/>
        <a:lstStyle/>
        <a:p>
          <a:r>
            <a:rPr lang="en-GB"/>
            <a:t>Schultz, H. and Gordon, J. (2011) </a:t>
          </a:r>
          <a:r>
            <a:rPr lang="en-GB" i="1"/>
            <a:t>Onward: How Starbucks Fought for Its Life Without Losing Its Soul</a:t>
          </a:r>
          <a:r>
            <a:rPr lang="en-GB"/>
            <a:t>. New York: Rodale.</a:t>
          </a:r>
          <a:endParaRPr lang="en-US"/>
        </a:p>
      </dgm:t>
    </dgm:pt>
    <dgm:pt modelId="{41BD8578-079B-4913-BF5C-5F307FF189DD}" type="parTrans" cxnId="{9D5189F7-AD5F-4B0D-97B3-542826F2BA2C}">
      <dgm:prSet/>
      <dgm:spPr/>
      <dgm:t>
        <a:bodyPr/>
        <a:lstStyle/>
        <a:p>
          <a:endParaRPr lang="en-US"/>
        </a:p>
      </dgm:t>
    </dgm:pt>
    <dgm:pt modelId="{FC155E65-208B-469D-AC24-479BD5DE6D7B}" type="sibTrans" cxnId="{9D5189F7-AD5F-4B0D-97B3-542826F2BA2C}">
      <dgm:prSet/>
      <dgm:spPr/>
      <dgm:t>
        <a:bodyPr/>
        <a:lstStyle/>
        <a:p>
          <a:endParaRPr lang="en-US"/>
        </a:p>
      </dgm:t>
    </dgm:pt>
    <dgm:pt modelId="{A952A893-27A7-4B7C-B513-5B9D24947C2B}">
      <dgm:prSet/>
      <dgm:spPr/>
      <dgm:t>
        <a:bodyPr/>
        <a:lstStyle/>
        <a:p>
          <a:r>
            <a:rPr lang="en-GB"/>
            <a:t>Wilson, S. (2020) 'Pandemic leadership: Lessons from New Zealand's approach to COVID-19', </a:t>
          </a:r>
          <a:r>
            <a:rPr lang="en-GB" i="1"/>
            <a:t>Leadership</a:t>
          </a:r>
          <a:r>
            <a:rPr lang="en-GB"/>
            <a:t>, 16(3), pp. 279–293.</a:t>
          </a:r>
          <a:endParaRPr lang="en-US"/>
        </a:p>
      </dgm:t>
    </dgm:pt>
    <dgm:pt modelId="{644EB378-9FB1-4218-AF0B-31457E14A44C}" type="parTrans" cxnId="{2A2EE9FB-B43F-4B15-9C20-B61FE1487994}">
      <dgm:prSet/>
      <dgm:spPr/>
      <dgm:t>
        <a:bodyPr/>
        <a:lstStyle/>
        <a:p>
          <a:endParaRPr lang="en-US"/>
        </a:p>
      </dgm:t>
    </dgm:pt>
    <dgm:pt modelId="{ADE2FEBB-8234-45FF-B5F3-13E5C63EBCE1}" type="sibTrans" cxnId="{2A2EE9FB-B43F-4B15-9C20-B61FE1487994}">
      <dgm:prSet/>
      <dgm:spPr/>
      <dgm:t>
        <a:bodyPr/>
        <a:lstStyle/>
        <a:p>
          <a:endParaRPr lang="en-US"/>
        </a:p>
      </dgm:t>
    </dgm:pt>
    <dgm:pt modelId="{9032DFA6-14AE-431A-BB9E-CFD05B1C0277}" type="pres">
      <dgm:prSet presAssocID="{A396278C-C704-4694-98B7-107A91F1395F}" presName="vert0" presStyleCnt="0">
        <dgm:presLayoutVars>
          <dgm:dir/>
          <dgm:animOne val="branch"/>
          <dgm:animLvl val="lvl"/>
        </dgm:presLayoutVars>
      </dgm:prSet>
      <dgm:spPr/>
    </dgm:pt>
    <dgm:pt modelId="{23829F24-1BD5-4696-9D2E-4AF7D2594E71}" type="pres">
      <dgm:prSet presAssocID="{378DA590-8EB2-48D0-940E-2B62D69805B9}" presName="thickLine" presStyleLbl="alignNode1" presStyleIdx="0" presStyleCnt="12"/>
      <dgm:spPr/>
    </dgm:pt>
    <dgm:pt modelId="{D9AE7760-7783-47A2-A8FB-ED7A66DCE585}" type="pres">
      <dgm:prSet presAssocID="{378DA590-8EB2-48D0-940E-2B62D69805B9}" presName="horz1" presStyleCnt="0"/>
      <dgm:spPr/>
    </dgm:pt>
    <dgm:pt modelId="{C500C674-5AC4-4628-94DF-4D6CF7A844CF}" type="pres">
      <dgm:prSet presAssocID="{378DA590-8EB2-48D0-940E-2B62D69805B9}" presName="tx1" presStyleLbl="revTx" presStyleIdx="0" presStyleCnt="12"/>
      <dgm:spPr/>
    </dgm:pt>
    <dgm:pt modelId="{EB87796A-FCBF-42AA-96A9-98033A1CF36F}" type="pres">
      <dgm:prSet presAssocID="{378DA590-8EB2-48D0-940E-2B62D69805B9}" presName="vert1" presStyleCnt="0"/>
      <dgm:spPr/>
    </dgm:pt>
    <dgm:pt modelId="{3A1D6B54-FF54-4083-B25B-DB7E1AEC20E4}" type="pres">
      <dgm:prSet presAssocID="{0071892B-CA1F-47C1-A906-5056FCC54075}" presName="thickLine" presStyleLbl="alignNode1" presStyleIdx="1" presStyleCnt="12"/>
      <dgm:spPr/>
    </dgm:pt>
    <dgm:pt modelId="{93858B73-9C0F-41B0-828D-FF9273BDC2CB}" type="pres">
      <dgm:prSet presAssocID="{0071892B-CA1F-47C1-A906-5056FCC54075}" presName="horz1" presStyleCnt="0"/>
      <dgm:spPr/>
    </dgm:pt>
    <dgm:pt modelId="{A5F80FE2-FABC-4E77-9FB0-CAC9ABA6486F}" type="pres">
      <dgm:prSet presAssocID="{0071892B-CA1F-47C1-A906-5056FCC54075}" presName="tx1" presStyleLbl="revTx" presStyleIdx="1" presStyleCnt="12"/>
      <dgm:spPr/>
    </dgm:pt>
    <dgm:pt modelId="{A2F8F891-40E2-4D1E-AB93-37DAFA45C3C5}" type="pres">
      <dgm:prSet presAssocID="{0071892B-CA1F-47C1-A906-5056FCC54075}" presName="vert1" presStyleCnt="0"/>
      <dgm:spPr/>
    </dgm:pt>
    <dgm:pt modelId="{7ECE194B-8064-4263-8557-9F9E24846FCF}" type="pres">
      <dgm:prSet presAssocID="{FEFEE2DE-C08B-4486-BC5E-327E7DADE3A9}" presName="thickLine" presStyleLbl="alignNode1" presStyleIdx="2" presStyleCnt="12"/>
      <dgm:spPr/>
    </dgm:pt>
    <dgm:pt modelId="{53F0AC01-7467-426E-AB05-9708F844137D}" type="pres">
      <dgm:prSet presAssocID="{FEFEE2DE-C08B-4486-BC5E-327E7DADE3A9}" presName="horz1" presStyleCnt="0"/>
      <dgm:spPr/>
    </dgm:pt>
    <dgm:pt modelId="{C2D6767F-252B-438F-89E3-CABFBB740D9C}" type="pres">
      <dgm:prSet presAssocID="{FEFEE2DE-C08B-4486-BC5E-327E7DADE3A9}" presName="tx1" presStyleLbl="revTx" presStyleIdx="2" presStyleCnt="12"/>
      <dgm:spPr/>
    </dgm:pt>
    <dgm:pt modelId="{A1E8B856-E2FA-44F2-AAC4-FA99BE98E1A6}" type="pres">
      <dgm:prSet presAssocID="{FEFEE2DE-C08B-4486-BC5E-327E7DADE3A9}" presName="vert1" presStyleCnt="0"/>
      <dgm:spPr/>
    </dgm:pt>
    <dgm:pt modelId="{EA13CAD8-E02C-4DAA-A440-418034FC2B67}" type="pres">
      <dgm:prSet presAssocID="{97989497-2A64-497A-BBA7-686C391CD986}" presName="thickLine" presStyleLbl="alignNode1" presStyleIdx="3" presStyleCnt="12"/>
      <dgm:spPr/>
    </dgm:pt>
    <dgm:pt modelId="{A47E2B88-99AA-4A88-9F72-8E8A48AE1ED8}" type="pres">
      <dgm:prSet presAssocID="{97989497-2A64-497A-BBA7-686C391CD986}" presName="horz1" presStyleCnt="0"/>
      <dgm:spPr/>
    </dgm:pt>
    <dgm:pt modelId="{FCDCF036-0E3B-4104-8B85-F3C543210B78}" type="pres">
      <dgm:prSet presAssocID="{97989497-2A64-497A-BBA7-686C391CD986}" presName="tx1" presStyleLbl="revTx" presStyleIdx="3" presStyleCnt="12"/>
      <dgm:spPr/>
    </dgm:pt>
    <dgm:pt modelId="{86A7C12E-82B9-43B5-B512-DA4DEF6E1533}" type="pres">
      <dgm:prSet presAssocID="{97989497-2A64-497A-BBA7-686C391CD986}" presName="vert1" presStyleCnt="0"/>
      <dgm:spPr/>
    </dgm:pt>
    <dgm:pt modelId="{642D73A4-F27E-4798-90B1-FA59481F9EF6}" type="pres">
      <dgm:prSet presAssocID="{EBB95607-D494-4C74-9206-0DCE33E6B314}" presName="thickLine" presStyleLbl="alignNode1" presStyleIdx="4" presStyleCnt="12"/>
      <dgm:spPr/>
    </dgm:pt>
    <dgm:pt modelId="{35122027-D12A-4B5D-921F-D1F837B53D47}" type="pres">
      <dgm:prSet presAssocID="{EBB95607-D494-4C74-9206-0DCE33E6B314}" presName="horz1" presStyleCnt="0"/>
      <dgm:spPr/>
    </dgm:pt>
    <dgm:pt modelId="{EBF71B6D-8F77-4011-9E8C-837363F3EF4D}" type="pres">
      <dgm:prSet presAssocID="{EBB95607-D494-4C74-9206-0DCE33E6B314}" presName="tx1" presStyleLbl="revTx" presStyleIdx="4" presStyleCnt="12"/>
      <dgm:spPr/>
    </dgm:pt>
    <dgm:pt modelId="{1D304EF2-1C9E-45CC-88CF-0A714F839AEC}" type="pres">
      <dgm:prSet presAssocID="{EBB95607-D494-4C74-9206-0DCE33E6B314}" presName="vert1" presStyleCnt="0"/>
      <dgm:spPr/>
    </dgm:pt>
    <dgm:pt modelId="{7C6ABF4B-52AF-4C71-91E8-E82E2936D37C}" type="pres">
      <dgm:prSet presAssocID="{0797DBC2-1A2A-48CE-8C21-06B1D8B4FCDF}" presName="thickLine" presStyleLbl="alignNode1" presStyleIdx="5" presStyleCnt="12"/>
      <dgm:spPr/>
    </dgm:pt>
    <dgm:pt modelId="{E8C943E4-B06E-41A4-A1AB-7B5F685ED4DC}" type="pres">
      <dgm:prSet presAssocID="{0797DBC2-1A2A-48CE-8C21-06B1D8B4FCDF}" presName="horz1" presStyleCnt="0"/>
      <dgm:spPr/>
    </dgm:pt>
    <dgm:pt modelId="{5BFACF79-CBD0-448C-9743-E98791FC5AFA}" type="pres">
      <dgm:prSet presAssocID="{0797DBC2-1A2A-48CE-8C21-06B1D8B4FCDF}" presName="tx1" presStyleLbl="revTx" presStyleIdx="5" presStyleCnt="12"/>
      <dgm:spPr/>
    </dgm:pt>
    <dgm:pt modelId="{B6794BD6-71AD-431F-924E-5B9E7387159F}" type="pres">
      <dgm:prSet presAssocID="{0797DBC2-1A2A-48CE-8C21-06B1D8B4FCDF}" presName="vert1" presStyleCnt="0"/>
      <dgm:spPr/>
    </dgm:pt>
    <dgm:pt modelId="{27AC2723-68AD-416F-9E21-BFD37BD0F806}" type="pres">
      <dgm:prSet presAssocID="{3749EEB8-8925-40FD-BF65-B20C33E94EAE}" presName="thickLine" presStyleLbl="alignNode1" presStyleIdx="6" presStyleCnt="12"/>
      <dgm:spPr/>
    </dgm:pt>
    <dgm:pt modelId="{7A3BC943-3D18-4658-AB49-557BE5A73762}" type="pres">
      <dgm:prSet presAssocID="{3749EEB8-8925-40FD-BF65-B20C33E94EAE}" presName="horz1" presStyleCnt="0"/>
      <dgm:spPr/>
    </dgm:pt>
    <dgm:pt modelId="{02286A2F-E974-45FA-B966-5C9F031D69BB}" type="pres">
      <dgm:prSet presAssocID="{3749EEB8-8925-40FD-BF65-B20C33E94EAE}" presName="tx1" presStyleLbl="revTx" presStyleIdx="6" presStyleCnt="12"/>
      <dgm:spPr/>
    </dgm:pt>
    <dgm:pt modelId="{727D4B68-ABF0-4A8B-B8C0-1D51F9C2978C}" type="pres">
      <dgm:prSet presAssocID="{3749EEB8-8925-40FD-BF65-B20C33E94EAE}" presName="vert1" presStyleCnt="0"/>
      <dgm:spPr/>
    </dgm:pt>
    <dgm:pt modelId="{FD7BD5B8-FAD0-44D7-9301-98CB65C81419}" type="pres">
      <dgm:prSet presAssocID="{8DB47A15-0E0D-4609-A955-DC0A80AD736D}" presName="thickLine" presStyleLbl="alignNode1" presStyleIdx="7" presStyleCnt="12"/>
      <dgm:spPr/>
    </dgm:pt>
    <dgm:pt modelId="{6C1A9FA4-16DF-4FF1-BA6C-5BF50DE5FC30}" type="pres">
      <dgm:prSet presAssocID="{8DB47A15-0E0D-4609-A955-DC0A80AD736D}" presName="horz1" presStyleCnt="0"/>
      <dgm:spPr/>
    </dgm:pt>
    <dgm:pt modelId="{ACFCA87C-A1C1-436B-9AEE-8EE50DF72F45}" type="pres">
      <dgm:prSet presAssocID="{8DB47A15-0E0D-4609-A955-DC0A80AD736D}" presName="tx1" presStyleLbl="revTx" presStyleIdx="7" presStyleCnt="12"/>
      <dgm:spPr/>
    </dgm:pt>
    <dgm:pt modelId="{DD7B6C4F-E078-47FA-98D1-9B7006C7C476}" type="pres">
      <dgm:prSet presAssocID="{8DB47A15-0E0D-4609-A955-DC0A80AD736D}" presName="vert1" presStyleCnt="0"/>
      <dgm:spPr/>
    </dgm:pt>
    <dgm:pt modelId="{B103DBD5-14F9-4D33-90F9-1A5170687A60}" type="pres">
      <dgm:prSet presAssocID="{2BFFD2D2-E4F9-4A0E-8B63-7149FFA534F1}" presName="thickLine" presStyleLbl="alignNode1" presStyleIdx="8" presStyleCnt="12"/>
      <dgm:spPr/>
    </dgm:pt>
    <dgm:pt modelId="{B1B1CAD7-9815-4CE4-96F1-10B366FE866E}" type="pres">
      <dgm:prSet presAssocID="{2BFFD2D2-E4F9-4A0E-8B63-7149FFA534F1}" presName="horz1" presStyleCnt="0"/>
      <dgm:spPr/>
    </dgm:pt>
    <dgm:pt modelId="{3DF356CB-1657-4CAE-9C04-DE675F2156BE}" type="pres">
      <dgm:prSet presAssocID="{2BFFD2D2-E4F9-4A0E-8B63-7149FFA534F1}" presName="tx1" presStyleLbl="revTx" presStyleIdx="8" presStyleCnt="12"/>
      <dgm:spPr/>
    </dgm:pt>
    <dgm:pt modelId="{1CDEEE1F-ACCF-46D3-8676-C4256CE8CC40}" type="pres">
      <dgm:prSet presAssocID="{2BFFD2D2-E4F9-4A0E-8B63-7149FFA534F1}" presName="vert1" presStyleCnt="0"/>
      <dgm:spPr/>
    </dgm:pt>
    <dgm:pt modelId="{2A60F965-B633-4102-AB8F-2D389AE46C98}" type="pres">
      <dgm:prSet presAssocID="{60832A5D-A360-495F-85C5-60518059A61C}" presName="thickLine" presStyleLbl="alignNode1" presStyleIdx="9" presStyleCnt="12"/>
      <dgm:spPr/>
    </dgm:pt>
    <dgm:pt modelId="{93BA37ED-6893-40A6-AC6E-2A0EF7DA0950}" type="pres">
      <dgm:prSet presAssocID="{60832A5D-A360-495F-85C5-60518059A61C}" presName="horz1" presStyleCnt="0"/>
      <dgm:spPr/>
    </dgm:pt>
    <dgm:pt modelId="{3DF63FF8-7692-468A-938F-D3BCFE055E29}" type="pres">
      <dgm:prSet presAssocID="{60832A5D-A360-495F-85C5-60518059A61C}" presName="tx1" presStyleLbl="revTx" presStyleIdx="9" presStyleCnt="12"/>
      <dgm:spPr/>
    </dgm:pt>
    <dgm:pt modelId="{08F7DE30-7B2D-4727-9EFE-BDA5A1FF27DD}" type="pres">
      <dgm:prSet presAssocID="{60832A5D-A360-495F-85C5-60518059A61C}" presName="vert1" presStyleCnt="0"/>
      <dgm:spPr/>
    </dgm:pt>
    <dgm:pt modelId="{887D84CF-54D7-48BE-84D2-824567717134}" type="pres">
      <dgm:prSet presAssocID="{EE6355E8-8ED9-4111-A18B-E627D7CD7CCD}" presName="thickLine" presStyleLbl="alignNode1" presStyleIdx="10" presStyleCnt="12"/>
      <dgm:spPr/>
    </dgm:pt>
    <dgm:pt modelId="{59BFA28B-DB29-4029-BFDB-F7FAF057AFCC}" type="pres">
      <dgm:prSet presAssocID="{EE6355E8-8ED9-4111-A18B-E627D7CD7CCD}" presName="horz1" presStyleCnt="0"/>
      <dgm:spPr/>
    </dgm:pt>
    <dgm:pt modelId="{796A3BE5-C08D-4E34-90AE-0B832E69809E}" type="pres">
      <dgm:prSet presAssocID="{EE6355E8-8ED9-4111-A18B-E627D7CD7CCD}" presName="tx1" presStyleLbl="revTx" presStyleIdx="10" presStyleCnt="12"/>
      <dgm:spPr/>
    </dgm:pt>
    <dgm:pt modelId="{696829FA-9BED-40CC-975F-489CD1B55839}" type="pres">
      <dgm:prSet presAssocID="{EE6355E8-8ED9-4111-A18B-E627D7CD7CCD}" presName="vert1" presStyleCnt="0"/>
      <dgm:spPr/>
    </dgm:pt>
    <dgm:pt modelId="{56EC7835-AC3B-439A-97E5-38F53189D356}" type="pres">
      <dgm:prSet presAssocID="{A952A893-27A7-4B7C-B513-5B9D24947C2B}" presName="thickLine" presStyleLbl="alignNode1" presStyleIdx="11" presStyleCnt="12"/>
      <dgm:spPr/>
    </dgm:pt>
    <dgm:pt modelId="{5B97938F-3BEC-4F67-8D07-98D04DAF652E}" type="pres">
      <dgm:prSet presAssocID="{A952A893-27A7-4B7C-B513-5B9D24947C2B}" presName="horz1" presStyleCnt="0"/>
      <dgm:spPr/>
    </dgm:pt>
    <dgm:pt modelId="{AB76B885-AFBD-42C6-A11D-5BAE8B846C68}" type="pres">
      <dgm:prSet presAssocID="{A952A893-27A7-4B7C-B513-5B9D24947C2B}" presName="tx1" presStyleLbl="revTx" presStyleIdx="11" presStyleCnt="12"/>
      <dgm:spPr/>
    </dgm:pt>
    <dgm:pt modelId="{AB74D38D-4CBC-4299-944C-E25F09AF4EF1}" type="pres">
      <dgm:prSet presAssocID="{A952A893-27A7-4B7C-B513-5B9D24947C2B}" presName="vert1" presStyleCnt="0"/>
      <dgm:spPr/>
    </dgm:pt>
  </dgm:ptLst>
  <dgm:cxnLst>
    <dgm:cxn modelId="{3B263704-29CD-4584-9D39-31173DBED59F}" type="presOf" srcId="{3749EEB8-8925-40FD-BF65-B20C33E94EAE}" destId="{02286A2F-E974-45FA-B966-5C9F031D69BB}" srcOrd="0" destOrd="0" presId="urn:microsoft.com/office/officeart/2008/layout/LinedList"/>
    <dgm:cxn modelId="{41828B04-6181-41F1-9752-5E822C5EA784}" srcId="{A396278C-C704-4694-98B7-107A91F1395F}" destId="{60832A5D-A360-495F-85C5-60518059A61C}" srcOrd="9" destOrd="0" parTransId="{DD80C6EA-F144-4F1D-9FAA-0E38578C1471}" sibTransId="{73EFCE4E-9BFC-4A8A-BA0B-9EBFC4702E58}"/>
    <dgm:cxn modelId="{791DB205-B261-47CF-B95B-473D79F6D4BF}" type="presOf" srcId="{60832A5D-A360-495F-85C5-60518059A61C}" destId="{3DF63FF8-7692-468A-938F-D3BCFE055E29}" srcOrd="0" destOrd="0" presId="urn:microsoft.com/office/officeart/2008/layout/LinedList"/>
    <dgm:cxn modelId="{61B36225-48E3-4B57-A131-982A639789DA}" srcId="{A396278C-C704-4694-98B7-107A91F1395F}" destId="{378DA590-8EB2-48D0-940E-2B62D69805B9}" srcOrd="0" destOrd="0" parTransId="{DF4158E3-EEEB-4968-9171-7925BEBA4D34}" sibTransId="{F72F7AC7-07B5-47C5-8B87-38543D69030A}"/>
    <dgm:cxn modelId="{BD82795C-70B6-4E03-A56D-CCA43C186616}" srcId="{A396278C-C704-4694-98B7-107A91F1395F}" destId="{FEFEE2DE-C08B-4486-BC5E-327E7DADE3A9}" srcOrd="2" destOrd="0" parTransId="{531B00D0-9579-4D99-A3ED-42F81AF77D13}" sibTransId="{5EAA03FA-13D7-40A9-A242-72966A577761}"/>
    <dgm:cxn modelId="{A4D88A65-602E-47B3-85EF-FF882B5A3459}" type="presOf" srcId="{A396278C-C704-4694-98B7-107A91F1395F}" destId="{9032DFA6-14AE-431A-BB9E-CFD05B1C0277}" srcOrd="0" destOrd="0" presId="urn:microsoft.com/office/officeart/2008/layout/LinedList"/>
    <dgm:cxn modelId="{079C1652-34B1-4162-AD5C-09666F7E84BE}" srcId="{A396278C-C704-4694-98B7-107A91F1395F}" destId="{3749EEB8-8925-40FD-BF65-B20C33E94EAE}" srcOrd="6" destOrd="0" parTransId="{0461E070-1D40-4B55-8F29-539D0CA5E57B}" sibTransId="{65958C9B-D25A-4657-BA15-FE73554646D9}"/>
    <dgm:cxn modelId="{311AC653-16DC-4089-ADC8-CB709092AE12}" srcId="{A396278C-C704-4694-98B7-107A91F1395F}" destId="{8DB47A15-0E0D-4609-A955-DC0A80AD736D}" srcOrd="7" destOrd="0" parTransId="{624C9C81-DB83-4AFD-8F92-F110A66C9CB1}" sibTransId="{F299E55B-D527-413C-B93C-255D15F94151}"/>
    <dgm:cxn modelId="{D7F4B655-09D2-4C55-A3F0-0A3D4EFB4298}" srcId="{A396278C-C704-4694-98B7-107A91F1395F}" destId="{0071892B-CA1F-47C1-A906-5056FCC54075}" srcOrd="1" destOrd="0" parTransId="{2362A931-4325-40FB-AD0D-07DA2F0DE7B8}" sibTransId="{DCD5E59F-0AF3-4E26-982E-F7AFD71BACB2}"/>
    <dgm:cxn modelId="{58AABB56-3D3F-40AA-B92A-56D928B82E4B}" type="presOf" srcId="{EE6355E8-8ED9-4111-A18B-E627D7CD7CCD}" destId="{796A3BE5-C08D-4E34-90AE-0B832E69809E}" srcOrd="0" destOrd="0" presId="urn:microsoft.com/office/officeart/2008/layout/LinedList"/>
    <dgm:cxn modelId="{8DEA9383-87EA-4DA1-ABEB-36A14A092463}" srcId="{A396278C-C704-4694-98B7-107A91F1395F}" destId="{EBB95607-D494-4C74-9206-0DCE33E6B314}" srcOrd="4" destOrd="0" parTransId="{02EF0967-EC8A-4CAD-ACD0-EF2D5BA3A947}" sibTransId="{98B05E62-7FE4-4340-8707-E43E603BF699}"/>
    <dgm:cxn modelId="{DE64FB99-E391-4B90-B75D-A5F7675B484E}" type="presOf" srcId="{0797DBC2-1A2A-48CE-8C21-06B1D8B4FCDF}" destId="{5BFACF79-CBD0-448C-9743-E98791FC5AFA}" srcOrd="0" destOrd="0" presId="urn:microsoft.com/office/officeart/2008/layout/LinedList"/>
    <dgm:cxn modelId="{84A77D9A-AF3B-4B92-8E68-184252B48EC0}" type="presOf" srcId="{FEFEE2DE-C08B-4486-BC5E-327E7DADE3A9}" destId="{C2D6767F-252B-438F-89E3-CABFBB740D9C}" srcOrd="0" destOrd="0" presId="urn:microsoft.com/office/officeart/2008/layout/LinedList"/>
    <dgm:cxn modelId="{D9D8169C-DE88-4B77-B6AD-9BFEB21DA2A6}" type="presOf" srcId="{A952A893-27A7-4B7C-B513-5B9D24947C2B}" destId="{AB76B885-AFBD-42C6-A11D-5BAE8B846C68}" srcOrd="0" destOrd="0" presId="urn:microsoft.com/office/officeart/2008/layout/LinedList"/>
    <dgm:cxn modelId="{7E73CCB2-6EF4-4D10-8699-2751DDBDAA3E}" srcId="{A396278C-C704-4694-98B7-107A91F1395F}" destId="{97989497-2A64-497A-BBA7-686C391CD986}" srcOrd="3" destOrd="0" parTransId="{88CB6DA5-7824-4086-B19E-6526ED25CF90}" sibTransId="{DF7A0AB1-2809-4ACB-8A60-2C49D3602AE2}"/>
    <dgm:cxn modelId="{D7E096B3-BD75-42C6-B339-B090AB440F8B}" type="presOf" srcId="{97989497-2A64-497A-BBA7-686C391CD986}" destId="{FCDCF036-0E3B-4104-8B85-F3C543210B78}" srcOrd="0" destOrd="0" presId="urn:microsoft.com/office/officeart/2008/layout/LinedList"/>
    <dgm:cxn modelId="{C06CD5C6-C4FE-40BA-A935-C252A4BD774B}" type="presOf" srcId="{0071892B-CA1F-47C1-A906-5056FCC54075}" destId="{A5F80FE2-FABC-4E77-9FB0-CAC9ABA6486F}" srcOrd="0" destOrd="0" presId="urn:microsoft.com/office/officeart/2008/layout/LinedList"/>
    <dgm:cxn modelId="{591386CE-2D0F-4DFF-986F-0C00CDBABBF3}" srcId="{A396278C-C704-4694-98B7-107A91F1395F}" destId="{0797DBC2-1A2A-48CE-8C21-06B1D8B4FCDF}" srcOrd="5" destOrd="0" parTransId="{5E6F92D6-039C-41FC-BE31-866F2C5934D9}" sibTransId="{1B38DE59-693B-40B3-A3F7-D4E718CDC07E}"/>
    <dgm:cxn modelId="{A5CBEBCE-FEC3-4CBE-BD58-30B87090CABE}" type="presOf" srcId="{EBB95607-D494-4C74-9206-0DCE33E6B314}" destId="{EBF71B6D-8F77-4011-9E8C-837363F3EF4D}" srcOrd="0" destOrd="0" presId="urn:microsoft.com/office/officeart/2008/layout/LinedList"/>
    <dgm:cxn modelId="{07E8A2DA-CB84-43C4-A68C-DC38DE1CBC25}" type="presOf" srcId="{2BFFD2D2-E4F9-4A0E-8B63-7149FFA534F1}" destId="{3DF356CB-1657-4CAE-9C04-DE675F2156BE}" srcOrd="0" destOrd="0" presId="urn:microsoft.com/office/officeart/2008/layout/LinedList"/>
    <dgm:cxn modelId="{D4CDD2DF-A144-41E8-9117-2ED4B020C71B}" type="presOf" srcId="{378DA590-8EB2-48D0-940E-2B62D69805B9}" destId="{C500C674-5AC4-4628-94DF-4D6CF7A844CF}" srcOrd="0" destOrd="0" presId="urn:microsoft.com/office/officeart/2008/layout/LinedList"/>
    <dgm:cxn modelId="{48925BE6-BC4C-4CCA-9087-0E2D399E395C}" type="presOf" srcId="{8DB47A15-0E0D-4609-A955-DC0A80AD736D}" destId="{ACFCA87C-A1C1-436B-9AEE-8EE50DF72F45}" srcOrd="0" destOrd="0" presId="urn:microsoft.com/office/officeart/2008/layout/LinedList"/>
    <dgm:cxn modelId="{878BFBF3-2EF4-403D-9CCF-F6F83265E1FA}" srcId="{A396278C-C704-4694-98B7-107A91F1395F}" destId="{2BFFD2D2-E4F9-4A0E-8B63-7149FFA534F1}" srcOrd="8" destOrd="0" parTransId="{528C45A0-2222-4292-A81E-3A06FCCC6DF9}" sibTransId="{7959AA6B-2F24-4531-A347-1E8EFF711E08}"/>
    <dgm:cxn modelId="{9D5189F7-AD5F-4B0D-97B3-542826F2BA2C}" srcId="{A396278C-C704-4694-98B7-107A91F1395F}" destId="{EE6355E8-8ED9-4111-A18B-E627D7CD7CCD}" srcOrd="10" destOrd="0" parTransId="{41BD8578-079B-4913-BF5C-5F307FF189DD}" sibTransId="{FC155E65-208B-469D-AC24-479BD5DE6D7B}"/>
    <dgm:cxn modelId="{2A2EE9FB-B43F-4B15-9C20-B61FE1487994}" srcId="{A396278C-C704-4694-98B7-107A91F1395F}" destId="{A952A893-27A7-4B7C-B513-5B9D24947C2B}" srcOrd="11" destOrd="0" parTransId="{644EB378-9FB1-4218-AF0B-31457E14A44C}" sibTransId="{ADE2FEBB-8234-45FF-B5F3-13E5C63EBCE1}"/>
    <dgm:cxn modelId="{C52280C4-637C-408B-AD4D-1D8D3817FBA5}" type="presParOf" srcId="{9032DFA6-14AE-431A-BB9E-CFD05B1C0277}" destId="{23829F24-1BD5-4696-9D2E-4AF7D2594E71}" srcOrd="0" destOrd="0" presId="urn:microsoft.com/office/officeart/2008/layout/LinedList"/>
    <dgm:cxn modelId="{5201A0DB-EF95-4903-8231-D1BFCE4150F6}" type="presParOf" srcId="{9032DFA6-14AE-431A-BB9E-CFD05B1C0277}" destId="{D9AE7760-7783-47A2-A8FB-ED7A66DCE585}" srcOrd="1" destOrd="0" presId="urn:microsoft.com/office/officeart/2008/layout/LinedList"/>
    <dgm:cxn modelId="{C241C7BB-52C2-4913-BD36-22BD5C3AD7CE}" type="presParOf" srcId="{D9AE7760-7783-47A2-A8FB-ED7A66DCE585}" destId="{C500C674-5AC4-4628-94DF-4D6CF7A844CF}" srcOrd="0" destOrd="0" presId="urn:microsoft.com/office/officeart/2008/layout/LinedList"/>
    <dgm:cxn modelId="{140FB3F8-1F88-44AF-9DCF-1F6FBBBB1AD7}" type="presParOf" srcId="{D9AE7760-7783-47A2-A8FB-ED7A66DCE585}" destId="{EB87796A-FCBF-42AA-96A9-98033A1CF36F}" srcOrd="1" destOrd="0" presId="urn:microsoft.com/office/officeart/2008/layout/LinedList"/>
    <dgm:cxn modelId="{C710043C-B576-4137-8802-BDD62FE186B8}" type="presParOf" srcId="{9032DFA6-14AE-431A-BB9E-CFD05B1C0277}" destId="{3A1D6B54-FF54-4083-B25B-DB7E1AEC20E4}" srcOrd="2" destOrd="0" presId="urn:microsoft.com/office/officeart/2008/layout/LinedList"/>
    <dgm:cxn modelId="{74A4204A-1534-4ECD-8EB2-36EF5F52F65E}" type="presParOf" srcId="{9032DFA6-14AE-431A-BB9E-CFD05B1C0277}" destId="{93858B73-9C0F-41B0-828D-FF9273BDC2CB}" srcOrd="3" destOrd="0" presId="urn:microsoft.com/office/officeart/2008/layout/LinedList"/>
    <dgm:cxn modelId="{1207CA6E-4669-42AA-90B8-CCBC2DA85AAD}" type="presParOf" srcId="{93858B73-9C0F-41B0-828D-FF9273BDC2CB}" destId="{A5F80FE2-FABC-4E77-9FB0-CAC9ABA6486F}" srcOrd="0" destOrd="0" presId="urn:microsoft.com/office/officeart/2008/layout/LinedList"/>
    <dgm:cxn modelId="{B2C55657-E442-407F-B1C0-5C75CE43FAD2}" type="presParOf" srcId="{93858B73-9C0F-41B0-828D-FF9273BDC2CB}" destId="{A2F8F891-40E2-4D1E-AB93-37DAFA45C3C5}" srcOrd="1" destOrd="0" presId="urn:microsoft.com/office/officeart/2008/layout/LinedList"/>
    <dgm:cxn modelId="{7119B9A6-A871-4356-B7C1-65B000350D60}" type="presParOf" srcId="{9032DFA6-14AE-431A-BB9E-CFD05B1C0277}" destId="{7ECE194B-8064-4263-8557-9F9E24846FCF}" srcOrd="4" destOrd="0" presId="urn:microsoft.com/office/officeart/2008/layout/LinedList"/>
    <dgm:cxn modelId="{90710AA3-C7C1-416C-9409-B22BE9D570DF}" type="presParOf" srcId="{9032DFA6-14AE-431A-BB9E-CFD05B1C0277}" destId="{53F0AC01-7467-426E-AB05-9708F844137D}" srcOrd="5" destOrd="0" presId="urn:microsoft.com/office/officeart/2008/layout/LinedList"/>
    <dgm:cxn modelId="{B3C8A12A-436A-4F6A-8911-EDCA0E0CA8DD}" type="presParOf" srcId="{53F0AC01-7467-426E-AB05-9708F844137D}" destId="{C2D6767F-252B-438F-89E3-CABFBB740D9C}" srcOrd="0" destOrd="0" presId="urn:microsoft.com/office/officeart/2008/layout/LinedList"/>
    <dgm:cxn modelId="{091B507D-98C5-4101-BBB2-FDDD9AA02C00}" type="presParOf" srcId="{53F0AC01-7467-426E-AB05-9708F844137D}" destId="{A1E8B856-E2FA-44F2-AAC4-FA99BE98E1A6}" srcOrd="1" destOrd="0" presId="urn:microsoft.com/office/officeart/2008/layout/LinedList"/>
    <dgm:cxn modelId="{0D0BD7D4-9C12-44F4-A75D-44E98D5ADE5B}" type="presParOf" srcId="{9032DFA6-14AE-431A-BB9E-CFD05B1C0277}" destId="{EA13CAD8-E02C-4DAA-A440-418034FC2B67}" srcOrd="6" destOrd="0" presId="urn:microsoft.com/office/officeart/2008/layout/LinedList"/>
    <dgm:cxn modelId="{EF2D89CD-B40C-44EF-B3E6-ACF679753520}" type="presParOf" srcId="{9032DFA6-14AE-431A-BB9E-CFD05B1C0277}" destId="{A47E2B88-99AA-4A88-9F72-8E8A48AE1ED8}" srcOrd="7" destOrd="0" presId="urn:microsoft.com/office/officeart/2008/layout/LinedList"/>
    <dgm:cxn modelId="{49E79D88-DBC0-4239-ACB5-AB0B4EC4E1D5}" type="presParOf" srcId="{A47E2B88-99AA-4A88-9F72-8E8A48AE1ED8}" destId="{FCDCF036-0E3B-4104-8B85-F3C543210B78}" srcOrd="0" destOrd="0" presId="urn:microsoft.com/office/officeart/2008/layout/LinedList"/>
    <dgm:cxn modelId="{4948C674-085C-4F3A-A133-701A913C5125}" type="presParOf" srcId="{A47E2B88-99AA-4A88-9F72-8E8A48AE1ED8}" destId="{86A7C12E-82B9-43B5-B512-DA4DEF6E1533}" srcOrd="1" destOrd="0" presId="urn:microsoft.com/office/officeart/2008/layout/LinedList"/>
    <dgm:cxn modelId="{F09619FF-E455-4C30-8735-BBF8EC801B5B}" type="presParOf" srcId="{9032DFA6-14AE-431A-BB9E-CFD05B1C0277}" destId="{642D73A4-F27E-4798-90B1-FA59481F9EF6}" srcOrd="8" destOrd="0" presId="urn:microsoft.com/office/officeart/2008/layout/LinedList"/>
    <dgm:cxn modelId="{8B0B8BD9-3D60-49AF-82F3-31616925154E}" type="presParOf" srcId="{9032DFA6-14AE-431A-BB9E-CFD05B1C0277}" destId="{35122027-D12A-4B5D-921F-D1F837B53D47}" srcOrd="9" destOrd="0" presId="urn:microsoft.com/office/officeart/2008/layout/LinedList"/>
    <dgm:cxn modelId="{18CF84BB-071F-481C-A3C3-8C537859F048}" type="presParOf" srcId="{35122027-D12A-4B5D-921F-D1F837B53D47}" destId="{EBF71B6D-8F77-4011-9E8C-837363F3EF4D}" srcOrd="0" destOrd="0" presId="urn:microsoft.com/office/officeart/2008/layout/LinedList"/>
    <dgm:cxn modelId="{2F32F559-465E-4504-A15A-BE0FA9910688}" type="presParOf" srcId="{35122027-D12A-4B5D-921F-D1F837B53D47}" destId="{1D304EF2-1C9E-45CC-88CF-0A714F839AEC}" srcOrd="1" destOrd="0" presId="urn:microsoft.com/office/officeart/2008/layout/LinedList"/>
    <dgm:cxn modelId="{91202D38-D089-49A2-ABEC-BC352434CC65}" type="presParOf" srcId="{9032DFA6-14AE-431A-BB9E-CFD05B1C0277}" destId="{7C6ABF4B-52AF-4C71-91E8-E82E2936D37C}" srcOrd="10" destOrd="0" presId="urn:microsoft.com/office/officeart/2008/layout/LinedList"/>
    <dgm:cxn modelId="{4A17AFA9-194C-4091-80A5-9AF56FA58887}" type="presParOf" srcId="{9032DFA6-14AE-431A-BB9E-CFD05B1C0277}" destId="{E8C943E4-B06E-41A4-A1AB-7B5F685ED4DC}" srcOrd="11" destOrd="0" presId="urn:microsoft.com/office/officeart/2008/layout/LinedList"/>
    <dgm:cxn modelId="{D5E74D05-E25C-4A47-80B6-84CA1D6784FC}" type="presParOf" srcId="{E8C943E4-B06E-41A4-A1AB-7B5F685ED4DC}" destId="{5BFACF79-CBD0-448C-9743-E98791FC5AFA}" srcOrd="0" destOrd="0" presId="urn:microsoft.com/office/officeart/2008/layout/LinedList"/>
    <dgm:cxn modelId="{26266E3F-DA82-4F1E-B511-A3EFB9B39B13}" type="presParOf" srcId="{E8C943E4-B06E-41A4-A1AB-7B5F685ED4DC}" destId="{B6794BD6-71AD-431F-924E-5B9E7387159F}" srcOrd="1" destOrd="0" presId="urn:microsoft.com/office/officeart/2008/layout/LinedList"/>
    <dgm:cxn modelId="{65DB5555-40F7-4463-AB08-414E6C68D0E1}" type="presParOf" srcId="{9032DFA6-14AE-431A-BB9E-CFD05B1C0277}" destId="{27AC2723-68AD-416F-9E21-BFD37BD0F806}" srcOrd="12" destOrd="0" presId="urn:microsoft.com/office/officeart/2008/layout/LinedList"/>
    <dgm:cxn modelId="{BD45F3A7-E98D-4239-86C6-2572EF3EA722}" type="presParOf" srcId="{9032DFA6-14AE-431A-BB9E-CFD05B1C0277}" destId="{7A3BC943-3D18-4658-AB49-557BE5A73762}" srcOrd="13" destOrd="0" presId="urn:microsoft.com/office/officeart/2008/layout/LinedList"/>
    <dgm:cxn modelId="{C01ACC7F-C16D-48FC-A091-48C225AC21C9}" type="presParOf" srcId="{7A3BC943-3D18-4658-AB49-557BE5A73762}" destId="{02286A2F-E974-45FA-B966-5C9F031D69BB}" srcOrd="0" destOrd="0" presId="urn:microsoft.com/office/officeart/2008/layout/LinedList"/>
    <dgm:cxn modelId="{FF73DAE4-C09D-4844-B088-8E1E002583C5}" type="presParOf" srcId="{7A3BC943-3D18-4658-AB49-557BE5A73762}" destId="{727D4B68-ABF0-4A8B-B8C0-1D51F9C2978C}" srcOrd="1" destOrd="0" presId="urn:microsoft.com/office/officeart/2008/layout/LinedList"/>
    <dgm:cxn modelId="{3B5BFF6B-E551-4E1A-98B2-3102E52A16EB}" type="presParOf" srcId="{9032DFA6-14AE-431A-BB9E-CFD05B1C0277}" destId="{FD7BD5B8-FAD0-44D7-9301-98CB65C81419}" srcOrd="14" destOrd="0" presId="urn:microsoft.com/office/officeart/2008/layout/LinedList"/>
    <dgm:cxn modelId="{E86CE52A-6BAD-4C5B-B6DD-2314BA69968F}" type="presParOf" srcId="{9032DFA6-14AE-431A-BB9E-CFD05B1C0277}" destId="{6C1A9FA4-16DF-4FF1-BA6C-5BF50DE5FC30}" srcOrd="15" destOrd="0" presId="urn:microsoft.com/office/officeart/2008/layout/LinedList"/>
    <dgm:cxn modelId="{37866E90-E516-473E-91A6-DDEF44951071}" type="presParOf" srcId="{6C1A9FA4-16DF-4FF1-BA6C-5BF50DE5FC30}" destId="{ACFCA87C-A1C1-436B-9AEE-8EE50DF72F45}" srcOrd="0" destOrd="0" presId="urn:microsoft.com/office/officeart/2008/layout/LinedList"/>
    <dgm:cxn modelId="{1B5F7FFF-FF30-4A8A-B5F1-06CE4AB510C3}" type="presParOf" srcId="{6C1A9FA4-16DF-4FF1-BA6C-5BF50DE5FC30}" destId="{DD7B6C4F-E078-47FA-98D1-9B7006C7C476}" srcOrd="1" destOrd="0" presId="urn:microsoft.com/office/officeart/2008/layout/LinedList"/>
    <dgm:cxn modelId="{3414C91C-D7C0-4243-BC80-0BBAD0874451}" type="presParOf" srcId="{9032DFA6-14AE-431A-BB9E-CFD05B1C0277}" destId="{B103DBD5-14F9-4D33-90F9-1A5170687A60}" srcOrd="16" destOrd="0" presId="urn:microsoft.com/office/officeart/2008/layout/LinedList"/>
    <dgm:cxn modelId="{CC100009-DFDF-4C97-B3E6-C03BD77D7B7F}" type="presParOf" srcId="{9032DFA6-14AE-431A-BB9E-CFD05B1C0277}" destId="{B1B1CAD7-9815-4CE4-96F1-10B366FE866E}" srcOrd="17" destOrd="0" presId="urn:microsoft.com/office/officeart/2008/layout/LinedList"/>
    <dgm:cxn modelId="{BDDA23F5-A21C-40D1-8D56-5999DFA02D5D}" type="presParOf" srcId="{B1B1CAD7-9815-4CE4-96F1-10B366FE866E}" destId="{3DF356CB-1657-4CAE-9C04-DE675F2156BE}" srcOrd="0" destOrd="0" presId="urn:microsoft.com/office/officeart/2008/layout/LinedList"/>
    <dgm:cxn modelId="{32A4E631-444E-4847-AC66-7F95109BDD69}" type="presParOf" srcId="{B1B1CAD7-9815-4CE4-96F1-10B366FE866E}" destId="{1CDEEE1F-ACCF-46D3-8676-C4256CE8CC40}" srcOrd="1" destOrd="0" presId="urn:microsoft.com/office/officeart/2008/layout/LinedList"/>
    <dgm:cxn modelId="{9A4F184C-4257-4645-B823-52115EE9A1A4}" type="presParOf" srcId="{9032DFA6-14AE-431A-BB9E-CFD05B1C0277}" destId="{2A60F965-B633-4102-AB8F-2D389AE46C98}" srcOrd="18" destOrd="0" presId="urn:microsoft.com/office/officeart/2008/layout/LinedList"/>
    <dgm:cxn modelId="{A01A04B1-06EF-428A-9C6A-E322969D3411}" type="presParOf" srcId="{9032DFA6-14AE-431A-BB9E-CFD05B1C0277}" destId="{93BA37ED-6893-40A6-AC6E-2A0EF7DA0950}" srcOrd="19" destOrd="0" presId="urn:microsoft.com/office/officeart/2008/layout/LinedList"/>
    <dgm:cxn modelId="{4E265CC6-D554-45A6-B0F3-FB7CA2E7BC99}" type="presParOf" srcId="{93BA37ED-6893-40A6-AC6E-2A0EF7DA0950}" destId="{3DF63FF8-7692-468A-938F-D3BCFE055E29}" srcOrd="0" destOrd="0" presId="urn:microsoft.com/office/officeart/2008/layout/LinedList"/>
    <dgm:cxn modelId="{E2ADE690-68CB-43F8-9785-7256D5079F71}" type="presParOf" srcId="{93BA37ED-6893-40A6-AC6E-2A0EF7DA0950}" destId="{08F7DE30-7B2D-4727-9EFE-BDA5A1FF27DD}" srcOrd="1" destOrd="0" presId="urn:microsoft.com/office/officeart/2008/layout/LinedList"/>
    <dgm:cxn modelId="{B765CA62-1B1A-478D-B584-8744AC020B05}" type="presParOf" srcId="{9032DFA6-14AE-431A-BB9E-CFD05B1C0277}" destId="{887D84CF-54D7-48BE-84D2-824567717134}" srcOrd="20" destOrd="0" presId="urn:microsoft.com/office/officeart/2008/layout/LinedList"/>
    <dgm:cxn modelId="{4AB36A6E-6B4B-4733-81F2-0CA869981725}" type="presParOf" srcId="{9032DFA6-14AE-431A-BB9E-CFD05B1C0277}" destId="{59BFA28B-DB29-4029-BFDB-F7FAF057AFCC}" srcOrd="21" destOrd="0" presId="urn:microsoft.com/office/officeart/2008/layout/LinedList"/>
    <dgm:cxn modelId="{BFA132D3-2879-4253-87BB-6CFB39C6CF72}" type="presParOf" srcId="{59BFA28B-DB29-4029-BFDB-F7FAF057AFCC}" destId="{796A3BE5-C08D-4E34-90AE-0B832E69809E}" srcOrd="0" destOrd="0" presId="urn:microsoft.com/office/officeart/2008/layout/LinedList"/>
    <dgm:cxn modelId="{02C0BF46-BBAE-4EA0-AE40-4AECADA1231A}" type="presParOf" srcId="{59BFA28B-DB29-4029-BFDB-F7FAF057AFCC}" destId="{696829FA-9BED-40CC-975F-489CD1B55839}" srcOrd="1" destOrd="0" presId="urn:microsoft.com/office/officeart/2008/layout/LinedList"/>
    <dgm:cxn modelId="{1F4B9FAC-3007-4B28-8BD9-DF8004BDD0AB}" type="presParOf" srcId="{9032DFA6-14AE-431A-BB9E-CFD05B1C0277}" destId="{56EC7835-AC3B-439A-97E5-38F53189D356}" srcOrd="22" destOrd="0" presId="urn:microsoft.com/office/officeart/2008/layout/LinedList"/>
    <dgm:cxn modelId="{8791182C-C379-4695-A63D-7E94B5584388}" type="presParOf" srcId="{9032DFA6-14AE-431A-BB9E-CFD05B1C0277}" destId="{5B97938F-3BEC-4F67-8D07-98D04DAF652E}" srcOrd="23" destOrd="0" presId="urn:microsoft.com/office/officeart/2008/layout/LinedList"/>
    <dgm:cxn modelId="{899A77A6-C8E3-4E42-B8EB-3280C2B5BF43}" type="presParOf" srcId="{5B97938F-3BEC-4F67-8D07-98D04DAF652E}" destId="{AB76B885-AFBD-42C6-A11D-5BAE8B846C68}" srcOrd="0" destOrd="0" presId="urn:microsoft.com/office/officeart/2008/layout/LinedList"/>
    <dgm:cxn modelId="{775BDCE6-EBD7-4F11-8C1A-6A46CC08A96F}" type="presParOf" srcId="{5B97938F-3BEC-4F67-8D07-98D04DAF652E}" destId="{AB74D38D-4CBC-4299-944C-E25F09AF4EF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B22315-343D-4085-9D66-7952BBF47535}">
      <dsp:nvSpPr>
        <dsp:cNvPr id="0" name=""/>
        <dsp:cNvSpPr/>
      </dsp:nvSpPr>
      <dsp:spPr>
        <a:xfrm>
          <a:off x="0" y="3622"/>
          <a:ext cx="5913437" cy="77164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515CFB-6A7A-4C1D-8735-4056F1D21300}">
      <dsp:nvSpPr>
        <dsp:cNvPr id="0" name=""/>
        <dsp:cNvSpPr/>
      </dsp:nvSpPr>
      <dsp:spPr>
        <a:xfrm>
          <a:off x="233421" y="177241"/>
          <a:ext cx="424402" cy="424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215658-183D-45CF-A55B-73C8EF4B8897}">
      <dsp:nvSpPr>
        <dsp:cNvPr id="0" name=""/>
        <dsp:cNvSpPr/>
      </dsp:nvSpPr>
      <dsp:spPr>
        <a:xfrm>
          <a:off x="891244" y="3622"/>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666750">
            <a:lnSpc>
              <a:spcPct val="90000"/>
            </a:lnSpc>
            <a:spcBef>
              <a:spcPct val="0"/>
            </a:spcBef>
            <a:spcAft>
              <a:spcPct val="35000"/>
            </a:spcAft>
            <a:buNone/>
          </a:pPr>
          <a:r>
            <a:rPr lang="en-GB" sz="1500" b="1" kern="1200"/>
            <a:t>Emotional Intelligence and Leadership</a:t>
          </a:r>
          <a:endParaRPr lang="en-US" sz="1500" kern="1200"/>
        </a:p>
      </dsp:txBody>
      <dsp:txXfrm>
        <a:off x="891244" y="3622"/>
        <a:ext cx="5022192" cy="771640"/>
      </dsp:txXfrm>
    </dsp:sp>
    <dsp:sp modelId="{D532588B-58B3-4BE8-ADAC-8F6956A00FF0}">
      <dsp:nvSpPr>
        <dsp:cNvPr id="0" name=""/>
        <dsp:cNvSpPr/>
      </dsp:nvSpPr>
      <dsp:spPr>
        <a:xfrm>
          <a:off x="0" y="968173"/>
          <a:ext cx="5913437" cy="77164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51A91B-818E-4970-A19A-BCAB14DF01B0}">
      <dsp:nvSpPr>
        <dsp:cNvPr id="0" name=""/>
        <dsp:cNvSpPr/>
      </dsp:nvSpPr>
      <dsp:spPr>
        <a:xfrm>
          <a:off x="233421" y="1141792"/>
          <a:ext cx="424402" cy="424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A7CF19D-0AA5-4560-B8C8-B835515C2C34}">
      <dsp:nvSpPr>
        <dsp:cNvPr id="0" name=""/>
        <dsp:cNvSpPr/>
      </dsp:nvSpPr>
      <dsp:spPr>
        <a:xfrm>
          <a:off x="891244" y="968173"/>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666750">
            <a:lnSpc>
              <a:spcPct val="90000"/>
            </a:lnSpc>
            <a:spcBef>
              <a:spcPct val="0"/>
            </a:spcBef>
            <a:spcAft>
              <a:spcPct val="35000"/>
            </a:spcAft>
            <a:buNone/>
          </a:pPr>
          <a:r>
            <a:rPr lang="en-GB" sz="1500" kern="1200"/>
            <a:t>Leadership effectiveness is increasingly linked to emotional and interpersonal capabilities. </a:t>
          </a:r>
          <a:endParaRPr lang="en-US" sz="1500" kern="1200"/>
        </a:p>
      </dsp:txBody>
      <dsp:txXfrm>
        <a:off x="891244" y="968173"/>
        <a:ext cx="5022192" cy="771640"/>
      </dsp:txXfrm>
    </dsp:sp>
    <dsp:sp modelId="{B90397B0-F94B-44B9-8219-2BCBAA6E8008}">
      <dsp:nvSpPr>
        <dsp:cNvPr id="0" name=""/>
        <dsp:cNvSpPr/>
      </dsp:nvSpPr>
      <dsp:spPr>
        <a:xfrm>
          <a:off x="0" y="1932723"/>
          <a:ext cx="5913437" cy="77164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624ABC-519B-4576-8D02-8B2E9B082EE1}">
      <dsp:nvSpPr>
        <dsp:cNvPr id="0" name=""/>
        <dsp:cNvSpPr/>
      </dsp:nvSpPr>
      <dsp:spPr>
        <a:xfrm>
          <a:off x="233421" y="2106342"/>
          <a:ext cx="424402" cy="424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8B46AF-3AE5-430D-BF7B-25CD404ECE68}">
      <dsp:nvSpPr>
        <dsp:cNvPr id="0" name=""/>
        <dsp:cNvSpPr/>
      </dsp:nvSpPr>
      <dsp:spPr>
        <a:xfrm>
          <a:off x="891244" y="1932723"/>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666750">
            <a:lnSpc>
              <a:spcPct val="90000"/>
            </a:lnSpc>
            <a:spcBef>
              <a:spcPct val="0"/>
            </a:spcBef>
            <a:spcAft>
              <a:spcPct val="35000"/>
            </a:spcAft>
            <a:buNone/>
          </a:pPr>
          <a:r>
            <a:rPr lang="en-GB" sz="1500" kern="1200"/>
            <a:t>Edith Heard highlights empathy, listening, collaboration, and inclusion as essential leadership qualities. </a:t>
          </a:r>
          <a:endParaRPr lang="en-US" sz="1500" kern="1200"/>
        </a:p>
      </dsp:txBody>
      <dsp:txXfrm>
        <a:off x="891244" y="1932723"/>
        <a:ext cx="5022192" cy="771640"/>
      </dsp:txXfrm>
    </dsp:sp>
    <dsp:sp modelId="{0382E484-28F2-45CC-AAEC-450B6EE407C1}">
      <dsp:nvSpPr>
        <dsp:cNvPr id="0" name=""/>
        <dsp:cNvSpPr/>
      </dsp:nvSpPr>
      <dsp:spPr>
        <a:xfrm>
          <a:off x="0" y="2897274"/>
          <a:ext cx="5913437" cy="77164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18BC96-8507-45D8-80EC-F1B030288236}">
      <dsp:nvSpPr>
        <dsp:cNvPr id="0" name=""/>
        <dsp:cNvSpPr/>
      </dsp:nvSpPr>
      <dsp:spPr>
        <a:xfrm>
          <a:off x="233421" y="3070893"/>
          <a:ext cx="424402" cy="424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562F09-DBF2-4CBB-B22D-9F616E18DB10}">
      <dsp:nvSpPr>
        <dsp:cNvPr id="0" name=""/>
        <dsp:cNvSpPr/>
      </dsp:nvSpPr>
      <dsp:spPr>
        <a:xfrm>
          <a:off x="891244" y="2897274"/>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666750">
            <a:lnSpc>
              <a:spcPct val="90000"/>
            </a:lnSpc>
            <a:spcBef>
              <a:spcPct val="0"/>
            </a:spcBef>
            <a:spcAft>
              <a:spcPct val="35000"/>
            </a:spcAft>
            <a:buNone/>
          </a:pPr>
          <a:r>
            <a:rPr lang="en-GB" sz="1500" kern="1200"/>
            <a:t>Emotional Intelligence (EI) enables leaders to understand and manage emotions in themselves and others. </a:t>
          </a:r>
          <a:endParaRPr lang="en-US" sz="1500" kern="1200"/>
        </a:p>
      </dsp:txBody>
      <dsp:txXfrm>
        <a:off x="891244" y="2897274"/>
        <a:ext cx="5022192" cy="771640"/>
      </dsp:txXfrm>
    </dsp:sp>
    <dsp:sp modelId="{84C05311-444A-45AC-B723-F851848A1693}">
      <dsp:nvSpPr>
        <dsp:cNvPr id="0" name=""/>
        <dsp:cNvSpPr/>
      </dsp:nvSpPr>
      <dsp:spPr>
        <a:xfrm>
          <a:off x="0" y="3861824"/>
          <a:ext cx="5913437" cy="77164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AA32E9-F6C6-4CA0-9871-74B1F0C7E776}">
      <dsp:nvSpPr>
        <dsp:cNvPr id="0" name=""/>
        <dsp:cNvSpPr/>
      </dsp:nvSpPr>
      <dsp:spPr>
        <a:xfrm>
          <a:off x="233421" y="4035443"/>
          <a:ext cx="424402" cy="424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C4D03A-5CAD-4ACD-B17D-6D5195C7151D}">
      <dsp:nvSpPr>
        <dsp:cNvPr id="0" name=""/>
        <dsp:cNvSpPr/>
      </dsp:nvSpPr>
      <dsp:spPr>
        <a:xfrm>
          <a:off x="891244" y="3861824"/>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666750">
            <a:lnSpc>
              <a:spcPct val="90000"/>
            </a:lnSpc>
            <a:spcBef>
              <a:spcPct val="0"/>
            </a:spcBef>
            <a:spcAft>
              <a:spcPct val="35000"/>
            </a:spcAft>
            <a:buNone/>
          </a:pPr>
          <a:r>
            <a:rPr lang="en-GB" sz="1500" kern="1200"/>
            <a:t>This presentation critically evaluates Emotional Intelligence in leadership using established theories and business examples (Goleman, 1998).</a:t>
          </a:r>
          <a:endParaRPr lang="en-US" sz="1500" kern="1200"/>
        </a:p>
      </dsp:txBody>
      <dsp:txXfrm>
        <a:off x="891244" y="3861824"/>
        <a:ext cx="5022192" cy="7716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1FC221-4C35-433A-8EB8-02A15895A425}">
      <dsp:nvSpPr>
        <dsp:cNvPr id="0" name=""/>
        <dsp:cNvSpPr/>
      </dsp:nvSpPr>
      <dsp:spPr>
        <a:xfrm>
          <a:off x="0" y="35826"/>
          <a:ext cx="9603275" cy="3042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Strengths</a:t>
          </a:r>
          <a:endParaRPr lang="en-US" sz="1300" kern="1200"/>
        </a:p>
      </dsp:txBody>
      <dsp:txXfrm>
        <a:off x="14850" y="50676"/>
        <a:ext cx="9573575" cy="274500"/>
      </dsp:txXfrm>
    </dsp:sp>
    <dsp:sp modelId="{D6433DC7-39F4-420A-A37B-49EFB9364751}">
      <dsp:nvSpPr>
        <dsp:cNvPr id="0" name=""/>
        <dsp:cNvSpPr/>
      </dsp:nvSpPr>
      <dsp:spPr>
        <a:xfrm>
          <a:off x="0" y="377466"/>
          <a:ext cx="9603275" cy="3042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Easy to apply in leadership development. </a:t>
          </a:r>
          <a:endParaRPr lang="en-US" sz="1300" kern="1200"/>
        </a:p>
      </dsp:txBody>
      <dsp:txXfrm>
        <a:off x="14850" y="392316"/>
        <a:ext cx="9573575" cy="274500"/>
      </dsp:txXfrm>
    </dsp:sp>
    <dsp:sp modelId="{B0567570-2DEB-4530-B29D-DD1EBC2E3BAE}">
      <dsp:nvSpPr>
        <dsp:cNvPr id="0" name=""/>
        <dsp:cNvSpPr/>
      </dsp:nvSpPr>
      <dsp:spPr>
        <a:xfrm>
          <a:off x="0" y="719106"/>
          <a:ext cx="9603275" cy="3042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Supported by extensive management research. </a:t>
          </a:r>
          <a:endParaRPr lang="en-US" sz="1300" kern="1200"/>
        </a:p>
      </dsp:txBody>
      <dsp:txXfrm>
        <a:off x="14850" y="733956"/>
        <a:ext cx="9573575" cy="274500"/>
      </dsp:txXfrm>
    </dsp:sp>
    <dsp:sp modelId="{84308337-4E97-423A-8408-8ED2409EDAD1}">
      <dsp:nvSpPr>
        <dsp:cNvPr id="0" name=""/>
        <dsp:cNvSpPr/>
      </dsp:nvSpPr>
      <dsp:spPr>
        <a:xfrm>
          <a:off x="0" y="1060746"/>
          <a:ext cx="9603275" cy="3042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Highlights interpersonal competencies important for leaders. </a:t>
          </a:r>
          <a:endParaRPr lang="en-US" sz="1300" kern="1200"/>
        </a:p>
      </dsp:txBody>
      <dsp:txXfrm>
        <a:off x="14850" y="1075596"/>
        <a:ext cx="9573575" cy="274500"/>
      </dsp:txXfrm>
    </dsp:sp>
    <dsp:sp modelId="{69938E05-F126-4B7C-8AF9-21872FEB222D}">
      <dsp:nvSpPr>
        <dsp:cNvPr id="0" name=""/>
        <dsp:cNvSpPr/>
      </dsp:nvSpPr>
      <dsp:spPr>
        <a:xfrm>
          <a:off x="0" y="1402386"/>
          <a:ext cx="9603275" cy="3042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Limitations</a:t>
          </a:r>
          <a:endParaRPr lang="en-US" sz="1300" kern="1200"/>
        </a:p>
      </dsp:txBody>
      <dsp:txXfrm>
        <a:off x="14850" y="1417236"/>
        <a:ext cx="9573575" cy="274500"/>
      </dsp:txXfrm>
    </dsp:sp>
    <dsp:sp modelId="{10C42163-4F18-49DD-A5DE-4732F8EFDD57}">
      <dsp:nvSpPr>
        <dsp:cNvPr id="0" name=""/>
        <dsp:cNvSpPr/>
      </dsp:nvSpPr>
      <dsp:spPr>
        <a:xfrm>
          <a:off x="0" y="1744026"/>
          <a:ext cx="9603275" cy="3042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Difficult to measure objectively. </a:t>
          </a:r>
          <a:endParaRPr lang="en-US" sz="1300" kern="1200"/>
        </a:p>
      </dsp:txBody>
      <dsp:txXfrm>
        <a:off x="14850" y="1758876"/>
        <a:ext cx="9573575" cy="274500"/>
      </dsp:txXfrm>
    </dsp:sp>
    <dsp:sp modelId="{5CF837F0-C960-4DCC-81EC-86AB7B887766}">
      <dsp:nvSpPr>
        <dsp:cNvPr id="0" name=""/>
        <dsp:cNvSpPr/>
      </dsp:nvSpPr>
      <dsp:spPr>
        <a:xfrm>
          <a:off x="0" y="2085666"/>
          <a:ext cx="9603275" cy="3042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Some researchers argue overlap exists with personality traits. </a:t>
          </a:r>
          <a:endParaRPr lang="en-US" sz="1300" kern="1200"/>
        </a:p>
      </dsp:txBody>
      <dsp:txXfrm>
        <a:off x="14850" y="2100516"/>
        <a:ext cx="9573575" cy="274500"/>
      </dsp:txXfrm>
    </dsp:sp>
    <dsp:sp modelId="{1D716904-F210-46B6-A6F8-B75F85EFD6D8}">
      <dsp:nvSpPr>
        <dsp:cNvPr id="0" name=""/>
        <dsp:cNvSpPr/>
      </dsp:nvSpPr>
      <dsp:spPr>
        <a:xfrm>
          <a:off x="0" y="2427306"/>
          <a:ext cx="9603275" cy="3042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Lacks consistency across different EI measurement tools. </a:t>
          </a:r>
          <a:endParaRPr lang="en-US" sz="1300" kern="1200"/>
        </a:p>
      </dsp:txBody>
      <dsp:txXfrm>
        <a:off x="14850" y="2442156"/>
        <a:ext cx="9573575" cy="274500"/>
      </dsp:txXfrm>
    </dsp:sp>
    <dsp:sp modelId="{96DA2953-E5B4-4F5B-9D13-BD9818853B22}">
      <dsp:nvSpPr>
        <dsp:cNvPr id="0" name=""/>
        <dsp:cNvSpPr/>
      </dsp:nvSpPr>
      <dsp:spPr>
        <a:xfrm>
          <a:off x="0" y="2768946"/>
          <a:ext cx="9603275" cy="3042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Evaluation</a:t>
          </a:r>
          <a:endParaRPr lang="en-US" sz="1300" kern="1200"/>
        </a:p>
      </dsp:txBody>
      <dsp:txXfrm>
        <a:off x="14850" y="2783796"/>
        <a:ext cx="9573575" cy="274500"/>
      </dsp:txXfrm>
    </dsp:sp>
    <dsp:sp modelId="{19E27ED7-E52D-4E1C-9D71-34D0ED0A8706}">
      <dsp:nvSpPr>
        <dsp:cNvPr id="0" name=""/>
        <dsp:cNvSpPr/>
      </dsp:nvSpPr>
      <dsp:spPr>
        <a:xfrm>
          <a:off x="0" y="3110586"/>
          <a:ext cx="9603275" cy="3042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Despite criticisms, the model remains highly influential in leadership training and organisational development (Goleman, 1998; Locke, 2005)</a:t>
          </a:r>
          <a:endParaRPr lang="en-US" sz="1300" kern="1200"/>
        </a:p>
      </dsp:txBody>
      <dsp:txXfrm>
        <a:off x="14850" y="3125436"/>
        <a:ext cx="9573575" cy="274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829F24-1BD5-4696-9D2E-4AF7D2594E71}">
      <dsp:nvSpPr>
        <dsp:cNvPr id="0" name=""/>
        <dsp:cNvSpPr/>
      </dsp:nvSpPr>
      <dsp:spPr>
        <a:xfrm>
          <a:off x="0" y="2328"/>
          <a:ext cx="106832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00C674-5AC4-4628-94DF-4D6CF7A844CF}">
      <dsp:nvSpPr>
        <dsp:cNvPr id="0" name=""/>
        <dsp:cNvSpPr/>
      </dsp:nvSpPr>
      <dsp:spPr>
        <a:xfrm>
          <a:off x="0" y="2328"/>
          <a:ext cx="10683240" cy="396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err="1"/>
            <a:t>Ashkanasy</a:t>
          </a:r>
          <a:r>
            <a:rPr lang="en-GB" sz="1100" kern="1200" dirty="0"/>
            <a:t>, N.M. and Daus, C.S. (2005) '</a:t>
          </a:r>
          <a:r>
            <a:rPr lang="en-GB" sz="1100" kern="1200" dirty="0" err="1"/>
            <a:t>Rumors</a:t>
          </a:r>
          <a:r>
            <a:rPr lang="en-GB" sz="1100" kern="1200" dirty="0"/>
            <a:t> of the death of emotional intelligence in organizational </a:t>
          </a:r>
          <a:r>
            <a:rPr lang="en-GB" sz="1100" kern="1200" dirty="0" err="1"/>
            <a:t>behavior</a:t>
          </a:r>
          <a:r>
            <a:rPr lang="en-GB" sz="1100" kern="1200" dirty="0"/>
            <a:t> are vastly exaggerated', </a:t>
          </a:r>
          <a:r>
            <a:rPr lang="en-GB" sz="1100" i="1" kern="1200" dirty="0"/>
            <a:t>Journal of Organizational </a:t>
          </a:r>
          <a:r>
            <a:rPr lang="en-GB" sz="1100" i="1" kern="1200" dirty="0" err="1"/>
            <a:t>Behavior</a:t>
          </a:r>
          <a:r>
            <a:rPr lang="en-GB" sz="1100" kern="1200" dirty="0"/>
            <a:t>, 26(4), pp. 441–452.</a:t>
          </a:r>
          <a:endParaRPr lang="en-US" sz="1100" kern="1200" dirty="0"/>
        </a:p>
      </dsp:txBody>
      <dsp:txXfrm>
        <a:off x="0" y="2328"/>
        <a:ext cx="10683240" cy="396963"/>
      </dsp:txXfrm>
    </dsp:sp>
    <dsp:sp modelId="{3A1D6B54-FF54-4083-B25B-DB7E1AEC20E4}">
      <dsp:nvSpPr>
        <dsp:cNvPr id="0" name=""/>
        <dsp:cNvSpPr/>
      </dsp:nvSpPr>
      <dsp:spPr>
        <a:xfrm>
          <a:off x="0" y="399291"/>
          <a:ext cx="106832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F80FE2-FABC-4E77-9FB0-CAC9ABA6486F}">
      <dsp:nvSpPr>
        <dsp:cNvPr id="0" name=""/>
        <dsp:cNvSpPr/>
      </dsp:nvSpPr>
      <dsp:spPr>
        <a:xfrm>
          <a:off x="0" y="399291"/>
          <a:ext cx="10683240" cy="396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Druskat, V.U. and Wolff, S.B. (2001) 'Building the emotional intelligence of groups', </a:t>
          </a:r>
          <a:r>
            <a:rPr lang="en-GB" sz="1100" i="1" kern="1200"/>
            <a:t>Harvard Business Review</a:t>
          </a:r>
          <a:r>
            <a:rPr lang="en-GB" sz="1100" kern="1200"/>
            <a:t>, 79(3), pp. 80–90.</a:t>
          </a:r>
          <a:endParaRPr lang="en-US" sz="1100" kern="1200"/>
        </a:p>
      </dsp:txBody>
      <dsp:txXfrm>
        <a:off x="0" y="399291"/>
        <a:ext cx="10683240" cy="396963"/>
      </dsp:txXfrm>
    </dsp:sp>
    <dsp:sp modelId="{7ECE194B-8064-4263-8557-9F9E24846FCF}">
      <dsp:nvSpPr>
        <dsp:cNvPr id="0" name=""/>
        <dsp:cNvSpPr/>
      </dsp:nvSpPr>
      <dsp:spPr>
        <a:xfrm>
          <a:off x="0" y="796254"/>
          <a:ext cx="106832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D6767F-252B-438F-89E3-CABFBB740D9C}">
      <dsp:nvSpPr>
        <dsp:cNvPr id="0" name=""/>
        <dsp:cNvSpPr/>
      </dsp:nvSpPr>
      <dsp:spPr>
        <a:xfrm>
          <a:off x="0" y="796254"/>
          <a:ext cx="10683240" cy="396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Earley, P.C. and Ang, S. (2003) </a:t>
          </a:r>
          <a:r>
            <a:rPr lang="en-GB" sz="1100" i="1" kern="1200"/>
            <a:t>Cultural Intelligence: Individual Interactions Across Cultures</a:t>
          </a:r>
          <a:r>
            <a:rPr lang="en-GB" sz="1100" kern="1200"/>
            <a:t>. Stanford: Stanford University Press.</a:t>
          </a:r>
          <a:endParaRPr lang="en-US" sz="1100" kern="1200"/>
        </a:p>
      </dsp:txBody>
      <dsp:txXfrm>
        <a:off x="0" y="796254"/>
        <a:ext cx="10683240" cy="396963"/>
      </dsp:txXfrm>
    </dsp:sp>
    <dsp:sp modelId="{EA13CAD8-E02C-4DAA-A440-418034FC2B67}">
      <dsp:nvSpPr>
        <dsp:cNvPr id="0" name=""/>
        <dsp:cNvSpPr/>
      </dsp:nvSpPr>
      <dsp:spPr>
        <a:xfrm>
          <a:off x="0" y="1193217"/>
          <a:ext cx="106832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DCF036-0E3B-4104-8B85-F3C543210B78}">
      <dsp:nvSpPr>
        <dsp:cNvPr id="0" name=""/>
        <dsp:cNvSpPr/>
      </dsp:nvSpPr>
      <dsp:spPr>
        <a:xfrm>
          <a:off x="0" y="1193217"/>
          <a:ext cx="10683240" cy="396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George, B. (2022) </a:t>
          </a:r>
          <a:r>
            <a:rPr lang="en-GB" sz="1100" i="1" kern="1200"/>
            <a:t>True North: Leading Authentically in Today's Workplace</a:t>
          </a:r>
          <a:r>
            <a:rPr lang="en-GB" sz="1100" kern="1200"/>
            <a:t>. Hoboken: Wiley.</a:t>
          </a:r>
          <a:endParaRPr lang="en-US" sz="1100" kern="1200"/>
        </a:p>
      </dsp:txBody>
      <dsp:txXfrm>
        <a:off x="0" y="1193217"/>
        <a:ext cx="10683240" cy="396963"/>
      </dsp:txXfrm>
    </dsp:sp>
    <dsp:sp modelId="{642D73A4-F27E-4798-90B1-FA59481F9EF6}">
      <dsp:nvSpPr>
        <dsp:cNvPr id="0" name=""/>
        <dsp:cNvSpPr/>
      </dsp:nvSpPr>
      <dsp:spPr>
        <a:xfrm>
          <a:off x="0" y="1590181"/>
          <a:ext cx="106832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F71B6D-8F77-4011-9E8C-837363F3EF4D}">
      <dsp:nvSpPr>
        <dsp:cNvPr id="0" name=""/>
        <dsp:cNvSpPr/>
      </dsp:nvSpPr>
      <dsp:spPr>
        <a:xfrm>
          <a:off x="0" y="1590181"/>
          <a:ext cx="10683240" cy="396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Goleman, D. (1998) </a:t>
          </a:r>
          <a:r>
            <a:rPr lang="en-GB" sz="1100" i="1" kern="1200"/>
            <a:t>Working with Emotional Intelligence</a:t>
          </a:r>
          <a:r>
            <a:rPr lang="en-GB" sz="1100" kern="1200"/>
            <a:t>. New York: Bantam Books.</a:t>
          </a:r>
          <a:endParaRPr lang="en-US" sz="1100" kern="1200"/>
        </a:p>
      </dsp:txBody>
      <dsp:txXfrm>
        <a:off x="0" y="1590181"/>
        <a:ext cx="10683240" cy="396963"/>
      </dsp:txXfrm>
    </dsp:sp>
    <dsp:sp modelId="{7C6ABF4B-52AF-4C71-91E8-E82E2936D37C}">
      <dsp:nvSpPr>
        <dsp:cNvPr id="0" name=""/>
        <dsp:cNvSpPr/>
      </dsp:nvSpPr>
      <dsp:spPr>
        <a:xfrm>
          <a:off x="0" y="1987144"/>
          <a:ext cx="106832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FACF79-CBD0-448C-9743-E98791FC5AFA}">
      <dsp:nvSpPr>
        <dsp:cNvPr id="0" name=""/>
        <dsp:cNvSpPr/>
      </dsp:nvSpPr>
      <dsp:spPr>
        <a:xfrm>
          <a:off x="0" y="1987144"/>
          <a:ext cx="10683240" cy="396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Goleman, D., Boyatzis, R. and McKee, A. (2013) </a:t>
          </a:r>
          <a:r>
            <a:rPr lang="en-GB" sz="1100" i="1" kern="1200"/>
            <a:t>Primal Leadership</a:t>
          </a:r>
          <a:r>
            <a:rPr lang="en-GB" sz="1100" kern="1200"/>
            <a:t>. Boston: Harvard Business Review Press.</a:t>
          </a:r>
          <a:endParaRPr lang="en-US" sz="1100" kern="1200"/>
        </a:p>
      </dsp:txBody>
      <dsp:txXfrm>
        <a:off x="0" y="1987144"/>
        <a:ext cx="10683240" cy="396963"/>
      </dsp:txXfrm>
    </dsp:sp>
    <dsp:sp modelId="{27AC2723-68AD-416F-9E21-BFD37BD0F806}">
      <dsp:nvSpPr>
        <dsp:cNvPr id="0" name=""/>
        <dsp:cNvSpPr/>
      </dsp:nvSpPr>
      <dsp:spPr>
        <a:xfrm>
          <a:off x="0" y="2384107"/>
          <a:ext cx="106832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286A2F-E974-45FA-B966-5C9F031D69BB}">
      <dsp:nvSpPr>
        <dsp:cNvPr id="0" name=""/>
        <dsp:cNvSpPr/>
      </dsp:nvSpPr>
      <dsp:spPr>
        <a:xfrm>
          <a:off x="0" y="2384107"/>
          <a:ext cx="10683240" cy="396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Locke, E.A. (2005) 'Why emotional intelligence is an invalid concept', </a:t>
          </a:r>
          <a:r>
            <a:rPr lang="en-GB" sz="1100" i="1" kern="1200"/>
            <a:t>Journal of Organizational Behavior</a:t>
          </a:r>
          <a:r>
            <a:rPr lang="en-GB" sz="1100" kern="1200"/>
            <a:t>, 26(4), pp. 425–431.</a:t>
          </a:r>
          <a:endParaRPr lang="en-US" sz="1100" kern="1200"/>
        </a:p>
      </dsp:txBody>
      <dsp:txXfrm>
        <a:off x="0" y="2384107"/>
        <a:ext cx="10683240" cy="396963"/>
      </dsp:txXfrm>
    </dsp:sp>
    <dsp:sp modelId="{FD7BD5B8-FAD0-44D7-9301-98CB65C81419}">
      <dsp:nvSpPr>
        <dsp:cNvPr id="0" name=""/>
        <dsp:cNvSpPr/>
      </dsp:nvSpPr>
      <dsp:spPr>
        <a:xfrm>
          <a:off x="0" y="2781070"/>
          <a:ext cx="106832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FCA87C-A1C1-436B-9AEE-8EE50DF72F45}">
      <dsp:nvSpPr>
        <dsp:cNvPr id="0" name=""/>
        <dsp:cNvSpPr/>
      </dsp:nvSpPr>
      <dsp:spPr>
        <a:xfrm>
          <a:off x="0" y="2781070"/>
          <a:ext cx="10683240" cy="396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Mayer, J.D., Salovey, P. and Caruso, D.R. (2004) 'Emotional intelligence: Theory, findings and implications', </a:t>
          </a:r>
          <a:r>
            <a:rPr lang="en-GB" sz="1100" i="1" kern="1200"/>
            <a:t>Psychological Inquiry</a:t>
          </a:r>
          <a:r>
            <a:rPr lang="en-GB" sz="1100" kern="1200"/>
            <a:t>, 15(3), pp. 197–215.</a:t>
          </a:r>
          <a:endParaRPr lang="en-US" sz="1100" kern="1200"/>
        </a:p>
      </dsp:txBody>
      <dsp:txXfrm>
        <a:off x="0" y="2781070"/>
        <a:ext cx="10683240" cy="396963"/>
      </dsp:txXfrm>
    </dsp:sp>
    <dsp:sp modelId="{B103DBD5-14F9-4D33-90F9-1A5170687A60}">
      <dsp:nvSpPr>
        <dsp:cNvPr id="0" name=""/>
        <dsp:cNvSpPr/>
      </dsp:nvSpPr>
      <dsp:spPr>
        <a:xfrm>
          <a:off x="0" y="3178033"/>
          <a:ext cx="106832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F356CB-1657-4CAE-9C04-DE675F2156BE}">
      <dsp:nvSpPr>
        <dsp:cNvPr id="0" name=""/>
        <dsp:cNvSpPr/>
      </dsp:nvSpPr>
      <dsp:spPr>
        <a:xfrm>
          <a:off x="0" y="3178033"/>
          <a:ext cx="10683240" cy="396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Nadella, S. (2017) </a:t>
          </a:r>
          <a:r>
            <a:rPr lang="en-GB" sz="1100" i="1" kern="1200"/>
            <a:t>Hit Refresh</a:t>
          </a:r>
          <a:r>
            <a:rPr lang="en-GB" sz="1100" kern="1200"/>
            <a:t>. New York: Harper Business.</a:t>
          </a:r>
          <a:endParaRPr lang="en-US" sz="1100" kern="1200"/>
        </a:p>
      </dsp:txBody>
      <dsp:txXfrm>
        <a:off x="0" y="3178033"/>
        <a:ext cx="10683240" cy="396963"/>
      </dsp:txXfrm>
    </dsp:sp>
    <dsp:sp modelId="{2A60F965-B633-4102-AB8F-2D389AE46C98}">
      <dsp:nvSpPr>
        <dsp:cNvPr id="0" name=""/>
        <dsp:cNvSpPr/>
      </dsp:nvSpPr>
      <dsp:spPr>
        <a:xfrm>
          <a:off x="0" y="3574997"/>
          <a:ext cx="106832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F63FF8-7692-468A-938F-D3BCFE055E29}">
      <dsp:nvSpPr>
        <dsp:cNvPr id="0" name=""/>
        <dsp:cNvSpPr/>
      </dsp:nvSpPr>
      <dsp:spPr>
        <a:xfrm>
          <a:off x="0" y="3574997"/>
          <a:ext cx="10683240" cy="396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Nooyi, I. (2021) </a:t>
          </a:r>
          <a:r>
            <a:rPr lang="en-GB" sz="1100" i="1" kern="1200"/>
            <a:t>My Life in Full</a:t>
          </a:r>
          <a:r>
            <a:rPr lang="en-GB" sz="1100" kern="1200"/>
            <a:t>. New York: Portfolio.</a:t>
          </a:r>
          <a:endParaRPr lang="en-US" sz="1100" kern="1200"/>
        </a:p>
      </dsp:txBody>
      <dsp:txXfrm>
        <a:off x="0" y="3574997"/>
        <a:ext cx="10683240" cy="396963"/>
      </dsp:txXfrm>
    </dsp:sp>
    <dsp:sp modelId="{887D84CF-54D7-48BE-84D2-824567717134}">
      <dsp:nvSpPr>
        <dsp:cNvPr id="0" name=""/>
        <dsp:cNvSpPr/>
      </dsp:nvSpPr>
      <dsp:spPr>
        <a:xfrm>
          <a:off x="0" y="3971960"/>
          <a:ext cx="106832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6A3BE5-C08D-4E34-90AE-0B832E69809E}">
      <dsp:nvSpPr>
        <dsp:cNvPr id="0" name=""/>
        <dsp:cNvSpPr/>
      </dsp:nvSpPr>
      <dsp:spPr>
        <a:xfrm>
          <a:off x="0" y="3971960"/>
          <a:ext cx="10683240" cy="396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Schultz, H. and Gordon, J. (2011) </a:t>
          </a:r>
          <a:r>
            <a:rPr lang="en-GB" sz="1100" i="1" kern="1200"/>
            <a:t>Onward: How Starbucks Fought for Its Life Without Losing Its Soul</a:t>
          </a:r>
          <a:r>
            <a:rPr lang="en-GB" sz="1100" kern="1200"/>
            <a:t>. New York: Rodale.</a:t>
          </a:r>
          <a:endParaRPr lang="en-US" sz="1100" kern="1200"/>
        </a:p>
      </dsp:txBody>
      <dsp:txXfrm>
        <a:off x="0" y="3971960"/>
        <a:ext cx="10683240" cy="396963"/>
      </dsp:txXfrm>
    </dsp:sp>
    <dsp:sp modelId="{56EC7835-AC3B-439A-97E5-38F53189D356}">
      <dsp:nvSpPr>
        <dsp:cNvPr id="0" name=""/>
        <dsp:cNvSpPr/>
      </dsp:nvSpPr>
      <dsp:spPr>
        <a:xfrm>
          <a:off x="0" y="4368923"/>
          <a:ext cx="106832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76B885-AFBD-42C6-A11D-5BAE8B846C68}">
      <dsp:nvSpPr>
        <dsp:cNvPr id="0" name=""/>
        <dsp:cNvSpPr/>
      </dsp:nvSpPr>
      <dsp:spPr>
        <a:xfrm>
          <a:off x="0" y="4368923"/>
          <a:ext cx="10683240" cy="396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Wilson, S. (2020) 'Pandemic leadership: Lessons from New Zealand's approach to COVID-19', </a:t>
          </a:r>
          <a:r>
            <a:rPr lang="en-GB" sz="1100" i="1" kern="1200"/>
            <a:t>Leadership</a:t>
          </a:r>
          <a:r>
            <a:rPr lang="en-GB" sz="1100" kern="1200"/>
            <a:t>, 16(3), pp. 279–293.</a:t>
          </a:r>
          <a:endParaRPr lang="en-US" sz="1100" kern="1200"/>
        </a:p>
      </dsp:txBody>
      <dsp:txXfrm>
        <a:off x="0" y="4368923"/>
        <a:ext cx="10683240" cy="39696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520FF91-3309-468A-8B09-FA68DBD43A86}" type="datetimeFigureOut">
              <a:rPr lang="en-GB" smtClean="0"/>
              <a:t>11/06/2026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474DC834-2BAF-432D-8E46-23476A32EE44}"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04581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20FF91-3309-468A-8B09-FA68DBD43A86}"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4DC834-2BAF-432D-8E46-23476A32EE44}"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17796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20FF91-3309-468A-8B09-FA68DBD43A86}"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4DC834-2BAF-432D-8E46-23476A32EE44}"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438404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520FF91-3309-468A-8B09-FA68DBD43A86}"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4DC834-2BAF-432D-8E46-23476A32EE44}"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83215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520FF91-3309-468A-8B09-FA68DBD43A86}" type="datetimeFigureOut">
              <a:rPr lang="en-GB" smtClean="0"/>
              <a:t>11/06/2026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74DC834-2BAF-432D-8E46-23476A32EE44}"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23209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520FF91-3309-468A-8B09-FA68DBD43A86}" type="datetimeFigureOut">
              <a:rPr lang="en-GB" smtClean="0"/>
              <a:t>11/06/2026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74DC834-2BAF-432D-8E46-23476A32EE44}"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03997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20FF91-3309-468A-8B09-FA68DBD43A86}" type="datetimeFigureOut">
              <a:rPr lang="en-GB" smtClean="0"/>
              <a:t>11/06/2026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74DC834-2BAF-432D-8E46-23476A32EE44}" type="slidenum">
              <a:rPr lang="en-GB" smtClean="0"/>
              <a:t>‹#›</a:t>
            </a:fld>
            <a:endParaRPr lang="en-GB"/>
          </a:p>
        </p:txBody>
      </p:sp>
    </p:spTree>
    <p:extLst>
      <p:ext uri="{BB962C8B-B14F-4D97-AF65-F5344CB8AC3E}">
        <p14:creationId xmlns:p14="http://schemas.microsoft.com/office/powerpoint/2010/main" val="2432646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520FF91-3309-468A-8B09-FA68DBD43A86}"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4DC834-2BAF-432D-8E46-23476A32EE44}"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89562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520FF91-3309-468A-8B09-FA68DBD43A86}" type="datetimeFigureOut">
              <a:rPr lang="en-GB" smtClean="0"/>
              <a:t>11/06/2026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474DC834-2BAF-432D-8E46-23476A32EE44}"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21019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20FF91-3309-468A-8B09-FA68DBD43A86}"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4DC834-2BAF-432D-8E46-23476A32EE44}"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64245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20FF91-3309-468A-8B09-FA68DBD43A86}"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4DC834-2BAF-432D-8E46-23476A32EE44}"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77824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b="-1562"/>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1520FF91-3309-468A-8B09-FA68DBD43A86}" type="datetimeFigureOut">
              <a:rPr lang="en-GB" smtClean="0"/>
              <a:t>11/06/2026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74DC834-2BAF-432D-8E46-23476A32EE44}"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39737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0D1173B-FBCA-4F2A-AB78-7DB51EC95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B08DCF8-02FA-4015-A96A-7F8A89EBC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ED62B59B-B197-B953-6A92-0F96E52E72B4}"/>
              </a:ext>
            </a:extLst>
          </p:cNvPr>
          <p:cNvSpPr>
            <a:spLocks noGrp="1"/>
          </p:cNvSpPr>
          <p:nvPr>
            <p:ph type="ctrTitle"/>
          </p:nvPr>
        </p:nvSpPr>
        <p:spPr>
          <a:xfrm>
            <a:off x="5272875" y="964769"/>
            <a:ext cx="6400965" cy="2376915"/>
          </a:xfrm>
        </p:spPr>
        <p:txBody>
          <a:bodyPr>
            <a:normAutofit/>
          </a:bodyPr>
          <a:lstStyle/>
          <a:p>
            <a:r>
              <a:rPr lang="en-GB" sz="3200" b="1" dirty="0">
                <a:latin typeface="Arial" panose="020B0604020202020204" pitchFamily="34" charset="0"/>
                <a:cs typeface="Arial" panose="020B0604020202020204" pitchFamily="34" charset="0"/>
              </a:rPr>
              <a:t>     Sameena Hassan</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    STUDENT ID: 2023264</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  MODULE CODE: LCBB6022</a:t>
            </a:r>
            <a:br>
              <a:rPr lang="en-GB" sz="3200" b="1" dirty="0">
                <a:latin typeface="Arial" panose="020B0604020202020204" pitchFamily="34" charset="0"/>
                <a:cs typeface="Arial" panose="020B0604020202020204" pitchFamily="34" charset="0"/>
              </a:rPr>
            </a:br>
            <a:endParaRPr lang="en-GB" sz="32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DE76DD5-D074-47D3-3A84-9852D2159BA0}"/>
              </a:ext>
            </a:extLst>
          </p:cNvPr>
          <p:cNvSpPr>
            <a:spLocks noGrp="1"/>
          </p:cNvSpPr>
          <p:nvPr>
            <p:ph type="subTitle" idx="1"/>
          </p:nvPr>
        </p:nvSpPr>
        <p:spPr>
          <a:xfrm>
            <a:off x="5516715" y="3529159"/>
            <a:ext cx="6400965" cy="1612688"/>
          </a:xfrm>
        </p:spPr>
        <p:txBody>
          <a:bodyPr>
            <a:normAutofit/>
          </a:bodyPr>
          <a:lstStyle/>
          <a:p>
            <a:pPr>
              <a:lnSpc>
                <a:spcPct val="110000"/>
              </a:lnSpc>
            </a:pPr>
            <a:r>
              <a:rPr lang="en-GB" sz="1500" i="1" dirty="0">
                <a:latin typeface="Arial" panose="020B0604020202020204" pitchFamily="34" charset="0"/>
                <a:cs typeface="Arial" panose="020B0604020202020204" pitchFamily="34" charset="0"/>
              </a:rPr>
              <a:t>The Importance of Emotional Intelligence in Leadership: Enhancing Effectiveness in Collaborative and Multicultural Work Environments</a:t>
            </a:r>
          </a:p>
        </p:txBody>
      </p:sp>
      <p:grpSp>
        <p:nvGrpSpPr>
          <p:cNvPr id="26" name="Group 25">
            <a:extLst>
              <a:ext uri="{FF2B5EF4-FFF2-40B4-BE49-F238E27FC236}">
                <a16:creationId xmlns:a16="http://schemas.microsoft.com/office/drawing/2014/main" id="{72EFD7EB-F887-4187-BD35-2F6584E9E0D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8" y="482171"/>
            <a:ext cx="4641751" cy="5149101"/>
            <a:chOff x="7463259" y="583365"/>
            <a:chExt cx="4641750" cy="5181928"/>
          </a:xfrm>
        </p:grpSpPr>
        <p:sp>
          <p:nvSpPr>
            <p:cNvPr id="27" name="Rectangle 26">
              <a:extLst>
                <a:ext uri="{FF2B5EF4-FFF2-40B4-BE49-F238E27FC236}">
                  <a16:creationId xmlns:a16="http://schemas.microsoft.com/office/drawing/2014/main" id="{D802ABCE-86EF-458C-B776-FBEE5B3ED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64175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F257E23-BAFF-4E5A-9DCD-5EB001A23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4001651"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101010 data lines to infinity">
            <a:extLst>
              <a:ext uri="{FF2B5EF4-FFF2-40B4-BE49-F238E27FC236}">
                <a16:creationId xmlns:a16="http://schemas.microsoft.com/office/drawing/2014/main" id="{DE15B4E3-BBD3-E80F-1AC5-6CD1FEC0B05F}"/>
              </a:ext>
            </a:extLst>
          </p:cNvPr>
          <p:cNvPicPr>
            <a:picLocks noChangeAspect="1"/>
          </p:cNvPicPr>
          <p:nvPr/>
        </p:nvPicPr>
        <p:blipFill>
          <a:blip r:embed="rId2"/>
          <a:srcRect l="21846" r="21844" b="-2"/>
          <a:stretch>
            <a:fillRect/>
          </a:stretch>
        </p:blipFill>
        <p:spPr>
          <a:xfrm>
            <a:off x="1271223" y="1116345"/>
            <a:ext cx="3362141" cy="3866172"/>
          </a:xfrm>
          <a:prstGeom prst="rect">
            <a:avLst/>
          </a:prstGeom>
        </p:spPr>
      </p:pic>
      <p:cxnSp>
        <p:nvCxnSpPr>
          <p:cNvPr id="30" name="Straight Connector 29">
            <a:extLst>
              <a:ext uri="{FF2B5EF4-FFF2-40B4-BE49-F238E27FC236}">
                <a16:creationId xmlns:a16="http://schemas.microsoft.com/office/drawing/2014/main" id="{480890EC-EC50-46D3-879E-63EDF4D06C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70073" y="3526496"/>
            <a:ext cx="4959505"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32" name="Picture 31">
            <a:extLst>
              <a:ext uri="{FF2B5EF4-FFF2-40B4-BE49-F238E27FC236}">
                <a16:creationId xmlns:a16="http://schemas.microsoft.com/office/drawing/2014/main" id="{971F6991-E635-48F8-9309-D5A5C1ECBF2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1562"/>
          <a:stretch/>
        </p:blipFill>
        <p:spPr bwMode="black">
          <a:xfrm>
            <a:off x="0" y="6126480"/>
            <a:ext cx="12192000" cy="742950"/>
          </a:xfrm>
          <a:prstGeom prst="rect">
            <a:avLst/>
          </a:prstGeom>
        </p:spPr>
      </p:pic>
      <p:cxnSp>
        <p:nvCxnSpPr>
          <p:cNvPr id="34" name="Straight Connector 33">
            <a:extLst>
              <a:ext uri="{FF2B5EF4-FFF2-40B4-BE49-F238E27FC236}">
                <a16:creationId xmlns:a16="http://schemas.microsoft.com/office/drawing/2014/main" id="{3ACF2F98-1DF0-4594-9502-F2B79E795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3586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72C157C9-C19B-1486-FD83-75F8FD6A08A7}"/>
              </a:ext>
            </a:extLst>
          </p:cNvPr>
          <p:cNvSpPr>
            <a:spLocks noGrp="1"/>
          </p:cNvSpPr>
          <p:nvPr>
            <p:ph type="title"/>
          </p:nvPr>
        </p:nvSpPr>
        <p:spPr>
          <a:xfrm>
            <a:off x="1451579" y="2303047"/>
            <a:ext cx="3272093" cy="2674198"/>
          </a:xfrm>
        </p:spPr>
        <p:txBody>
          <a:bodyPr anchor="t">
            <a:normAutofit/>
          </a:bodyPr>
          <a:lstStyle/>
          <a:p>
            <a:r>
              <a:rPr lang="en-GB" sz="2700" b="1"/>
              <a:t>Introduction</a:t>
            </a:r>
            <a:br>
              <a:rPr lang="en-GB" sz="2700" b="1"/>
            </a:br>
            <a:endParaRPr lang="en-GB" sz="2700"/>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b="-1562"/>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F7B36D0-4612-89B3-B029-242FF43F7329}"/>
              </a:ext>
            </a:extLst>
          </p:cNvPr>
          <p:cNvGraphicFramePr>
            <a:graphicFrameLocks noGrp="1"/>
          </p:cNvGraphicFramePr>
          <p:nvPr>
            <p:ph idx="1"/>
            <p:extLst>
              <p:ext uri="{D42A27DB-BD31-4B8C-83A1-F6EECF244321}">
                <p14:modId xmlns:p14="http://schemas.microsoft.com/office/powerpoint/2010/main" val="1666899395"/>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0276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F479D-167B-AF91-861C-E9FAD2711661}"/>
              </a:ext>
            </a:extLst>
          </p:cNvPr>
          <p:cNvSpPr>
            <a:spLocks noGrp="1"/>
          </p:cNvSpPr>
          <p:nvPr>
            <p:ph type="title"/>
          </p:nvPr>
        </p:nvSpPr>
        <p:spPr/>
        <p:txBody>
          <a:bodyPr/>
          <a:lstStyle/>
          <a:p>
            <a:r>
              <a:rPr lang="en-GB" b="1" dirty="0"/>
              <a:t>What is Emotional Intelligence?</a:t>
            </a:r>
            <a:br>
              <a:rPr lang="en-GB" b="1" dirty="0"/>
            </a:br>
            <a:endParaRPr lang="en-GB" dirty="0"/>
          </a:p>
        </p:txBody>
      </p:sp>
      <p:sp>
        <p:nvSpPr>
          <p:cNvPr id="4" name="Content Placeholder 3">
            <a:extLst>
              <a:ext uri="{FF2B5EF4-FFF2-40B4-BE49-F238E27FC236}">
                <a16:creationId xmlns:a16="http://schemas.microsoft.com/office/drawing/2014/main" id="{743A4F25-F0AC-A3C4-74F3-E6F70B89251C}"/>
              </a:ext>
            </a:extLst>
          </p:cNvPr>
          <p:cNvSpPr>
            <a:spLocks noGrp="1"/>
          </p:cNvSpPr>
          <p:nvPr>
            <p:ph idx="1"/>
          </p:nvPr>
        </p:nvSpPr>
        <p:spPr/>
        <p:txBody>
          <a:bodyPr>
            <a:normAutofit/>
          </a:bodyPr>
          <a:lstStyle/>
          <a:p>
            <a:pPr>
              <a:buFont typeface="Wingdings" panose="05000000000000000000" pitchFamily="2" charset="2"/>
              <a:buChar char="q"/>
            </a:pPr>
            <a:r>
              <a:rPr lang="en-GB" dirty="0">
                <a:latin typeface="Arial" panose="020B0604020202020204" pitchFamily="34" charset="0"/>
                <a:cs typeface="Arial" panose="020B0604020202020204" pitchFamily="34" charset="0"/>
              </a:rPr>
              <a:t>Emotional intelligence refers to an individual’s ability to recognise, understand, manage, and influence emotions in themselves and others</a:t>
            </a:r>
            <a:r>
              <a:rPr lang="en-GB">
                <a:latin typeface="Arial" panose="020B0604020202020204" pitchFamily="34" charset="0"/>
                <a:cs typeface="Arial" panose="020B0604020202020204" pitchFamily="34" charset="0"/>
              </a:rPr>
              <a:t>. </a:t>
            </a:r>
          </a:p>
          <a:p>
            <a:pPr>
              <a:buFont typeface="Wingdings" panose="05000000000000000000" pitchFamily="2" charset="2"/>
              <a:buChar char="q"/>
            </a:pPr>
            <a:r>
              <a:rPr lang="en-GB">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leadership, emotional intelligence enhances communication, decision-making, and relationship management, contributing to organisational effectiveness and employee performance (Goleman, 1998; Northouse, 2022).</a:t>
            </a:r>
          </a:p>
        </p:txBody>
      </p:sp>
    </p:spTree>
    <p:extLst>
      <p:ext uri="{BB962C8B-B14F-4D97-AF65-F5344CB8AC3E}">
        <p14:creationId xmlns:p14="http://schemas.microsoft.com/office/powerpoint/2010/main" val="16984926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0C2778F8-589E-6B3F-42CB-A32D12484787}"/>
              </a:ext>
            </a:extLst>
          </p:cNvPr>
          <p:cNvSpPr>
            <a:spLocks noGrp="1"/>
          </p:cNvSpPr>
          <p:nvPr>
            <p:ph type="title"/>
          </p:nvPr>
        </p:nvSpPr>
        <p:spPr>
          <a:xfrm>
            <a:off x="860612" y="1138228"/>
            <a:ext cx="3793685" cy="3858767"/>
          </a:xfrm>
        </p:spPr>
        <p:txBody>
          <a:bodyPr anchor="ctr">
            <a:normAutofit/>
          </a:bodyPr>
          <a:lstStyle/>
          <a:p>
            <a:r>
              <a:rPr lang="en-GB" sz="3600" b="1"/>
              <a:t>Why Emotional Intelligence Matters in Leadership</a:t>
            </a:r>
            <a:br>
              <a:rPr lang="en-GB" sz="3600" b="1"/>
            </a:br>
            <a:endParaRPr lang="en-GB" sz="3600"/>
          </a:p>
        </p:txBody>
      </p:sp>
      <p:grpSp>
        <p:nvGrpSpPr>
          <p:cNvPr id="12" name="Group 1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13" name="Rectangle 1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ADF6DC-9D40-6ABF-641E-D73E9707A70D}"/>
              </a:ext>
            </a:extLst>
          </p:cNvPr>
          <p:cNvSpPr>
            <a:spLocks noGrp="1"/>
          </p:cNvSpPr>
          <p:nvPr>
            <p:ph idx="1"/>
          </p:nvPr>
        </p:nvSpPr>
        <p:spPr>
          <a:xfrm>
            <a:off x="5584483" y="1138228"/>
            <a:ext cx="5440680" cy="3858768"/>
          </a:xfrm>
        </p:spPr>
        <p:txBody>
          <a:bodyPr anchor="ctr">
            <a:normAutofit/>
          </a:bodyPr>
          <a:lstStyle/>
          <a:p>
            <a:pPr marL="0" indent="0">
              <a:lnSpc>
                <a:spcPct val="110000"/>
              </a:lnSpc>
              <a:buNone/>
            </a:pPr>
            <a:r>
              <a:rPr lang="en-GB" sz="1700" b="1">
                <a:solidFill>
                  <a:srgbClr val="000000"/>
                </a:solidFill>
              </a:rPr>
              <a:t>Leadership Benefits</a:t>
            </a:r>
          </a:p>
          <a:p>
            <a:pPr marL="0" indent="0">
              <a:lnSpc>
                <a:spcPct val="110000"/>
              </a:lnSpc>
              <a:buNone/>
            </a:pPr>
            <a:r>
              <a:rPr lang="en-GB" sz="1700">
                <a:solidFill>
                  <a:srgbClr val="000000"/>
                </a:solidFill>
              </a:rPr>
              <a:t>Leaders with high EI:</a:t>
            </a:r>
          </a:p>
          <a:p>
            <a:pPr marL="0" indent="0">
              <a:lnSpc>
                <a:spcPct val="110000"/>
              </a:lnSpc>
              <a:buNone/>
            </a:pPr>
            <a:r>
              <a:rPr lang="en-GB" sz="1700">
                <a:solidFill>
                  <a:srgbClr val="000000"/>
                </a:solidFill>
              </a:rPr>
              <a:t>Build trust and psychological safety </a:t>
            </a:r>
          </a:p>
          <a:p>
            <a:pPr marL="0" indent="0">
              <a:lnSpc>
                <a:spcPct val="110000"/>
              </a:lnSpc>
              <a:buNone/>
            </a:pPr>
            <a:r>
              <a:rPr lang="en-GB" sz="1700">
                <a:solidFill>
                  <a:srgbClr val="000000"/>
                </a:solidFill>
              </a:rPr>
              <a:t>Inspire employees </a:t>
            </a:r>
          </a:p>
          <a:p>
            <a:pPr marL="0" indent="0">
              <a:lnSpc>
                <a:spcPct val="110000"/>
              </a:lnSpc>
              <a:buNone/>
            </a:pPr>
            <a:r>
              <a:rPr lang="en-GB" sz="1700">
                <a:solidFill>
                  <a:srgbClr val="000000"/>
                </a:solidFill>
              </a:rPr>
              <a:t>Handle workplace conflicts effectively </a:t>
            </a:r>
          </a:p>
          <a:p>
            <a:pPr marL="0" indent="0">
              <a:lnSpc>
                <a:spcPct val="110000"/>
              </a:lnSpc>
              <a:buNone/>
            </a:pPr>
            <a:r>
              <a:rPr lang="en-GB" sz="1700">
                <a:solidFill>
                  <a:srgbClr val="000000"/>
                </a:solidFill>
              </a:rPr>
              <a:t>Adapt to organisational change </a:t>
            </a:r>
          </a:p>
          <a:p>
            <a:pPr marL="0" indent="0">
              <a:lnSpc>
                <a:spcPct val="110000"/>
              </a:lnSpc>
              <a:buNone/>
            </a:pPr>
            <a:r>
              <a:rPr lang="en-GB" sz="1700">
                <a:solidFill>
                  <a:srgbClr val="000000"/>
                </a:solidFill>
              </a:rPr>
              <a:t>Improve employee satisfaction and retention </a:t>
            </a:r>
          </a:p>
          <a:p>
            <a:pPr marL="0" indent="0">
              <a:lnSpc>
                <a:spcPct val="110000"/>
              </a:lnSpc>
              <a:buNone/>
            </a:pPr>
            <a:r>
              <a:rPr lang="en-GB" sz="1700">
                <a:solidFill>
                  <a:srgbClr val="000000"/>
                </a:solidFill>
              </a:rPr>
              <a:t>Research suggests emotional competencies often distinguish exceptional leaders from average leaders (Goleman, Boyatzis &amp; McKee, 2013).</a:t>
            </a:r>
          </a:p>
          <a:p>
            <a:pPr>
              <a:lnSpc>
                <a:spcPct val="110000"/>
              </a:lnSpc>
            </a:pPr>
            <a:endParaRPr lang="en-GB" sz="1700">
              <a:solidFill>
                <a:srgbClr val="000000"/>
              </a:solidFill>
            </a:endParaRPr>
          </a:p>
        </p:txBody>
      </p:sp>
      <p:pic>
        <p:nvPicPr>
          <p:cNvPr id="18" name="Picture 17">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b="-1562"/>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8281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779C3B64-F378-42C5-DB23-F615EDC319C8}"/>
              </a:ext>
            </a:extLst>
          </p:cNvPr>
          <p:cNvPicPr>
            <a:picLocks noChangeAspect="1"/>
          </p:cNvPicPr>
          <p:nvPr/>
        </p:nvPicPr>
        <p:blipFill>
          <a:blip r:embed="rId2">
            <a:duotone>
              <a:schemeClr val="bg2">
                <a:shade val="45000"/>
                <a:satMod val="135000"/>
              </a:schemeClr>
              <a:prstClr val="white"/>
            </a:duotone>
            <a:alphaModFix amt="50000"/>
          </a:blip>
          <a:srcRect t="21051" r="-1" b="-1"/>
          <a:stretch>
            <a:fillRect/>
          </a:stretch>
        </p:blipFill>
        <p:spPr>
          <a:xfrm>
            <a:off x="305" y="10"/>
            <a:ext cx="12191695" cy="6857990"/>
          </a:xfrm>
          <a:prstGeom prst="rect">
            <a:avLst/>
          </a:prstGeom>
        </p:spPr>
      </p:pic>
      <p:cxnSp>
        <p:nvCxnSpPr>
          <p:cNvPr id="11" name="Straight Connector 10">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1954E0C6-F082-837C-DC37-669B4F89F7D7}"/>
              </a:ext>
            </a:extLst>
          </p:cNvPr>
          <p:cNvSpPr>
            <a:spLocks noGrp="1"/>
          </p:cNvSpPr>
          <p:nvPr>
            <p:ph type="title"/>
          </p:nvPr>
        </p:nvSpPr>
        <p:spPr>
          <a:xfrm>
            <a:off x="1451579" y="804519"/>
            <a:ext cx="9603275" cy="1049235"/>
          </a:xfrm>
        </p:spPr>
        <p:txBody>
          <a:bodyPr>
            <a:normAutofit/>
          </a:bodyPr>
          <a:lstStyle/>
          <a:p>
            <a:r>
              <a:rPr lang="en-GB" sz="2700" b="1"/>
              <a:t> Goleman's Emotional Intelligence Model</a:t>
            </a:r>
            <a:br>
              <a:rPr lang="en-GB" sz="2700" b="1"/>
            </a:br>
            <a:endParaRPr lang="en-GB" sz="2700"/>
          </a:p>
        </p:txBody>
      </p:sp>
      <p:sp>
        <p:nvSpPr>
          <p:cNvPr id="13" name="Rectangle 12">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C30A9E-C87D-8CB9-7880-819EF992F673}"/>
              </a:ext>
            </a:extLst>
          </p:cNvPr>
          <p:cNvSpPr>
            <a:spLocks noGrp="1"/>
          </p:cNvSpPr>
          <p:nvPr>
            <p:ph idx="1"/>
          </p:nvPr>
        </p:nvSpPr>
        <p:spPr>
          <a:xfrm>
            <a:off x="1451579" y="2015732"/>
            <a:ext cx="9603275" cy="3450613"/>
          </a:xfrm>
        </p:spPr>
        <p:txBody>
          <a:bodyPr>
            <a:normAutofit/>
          </a:bodyPr>
          <a:lstStyle/>
          <a:p>
            <a:pPr marL="0" indent="0">
              <a:lnSpc>
                <a:spcPct val="110000"/>
              </a:lnSpc>
              <a:buNone/>
            </a:pPr>
            <a:r>
              <a:rPr lang="en-GB" sz="1900" b="1" dirty="0"/>
              <a:t>Five Components of EI</a:t>
            </a:r>
          </a:p>
          <a:p>
            <a:pPr>
              <a:lnSpc>
                <a:spcPct val="110000"/>
              </a:lnSpc>
              <a:buFont typeface="Wingdings" panose="05000000000000000000" pitchFamily="2" charset="2"/>
              <a:buChar char="q"/>
            </a:pPr>
            <a:r>
              <a:rPr lang="en-GB" sz="1900" dirty="0"/>
              <a:t>Self-awareness </a:t>
            </a:r>
          </a:p>
          <a:p>
            <a:pPr>
              <a:lnSpc>
                <a:spcPct val="110000"/>
              </a:lnSpc>
              <a:buFont typeface="Wingdings" panose="05000000000000000000" pitchFamily="2" charset="2"/>
              <a:buChar char="q"/>
            </a:pPr>
            <a:r>
              <a:rPr lang="en-GB" sz="1900" dirty="0"/>
              <a:t>Self-regulation </a:t>
            </a:r>
          </a:p>
          <a:p>
            <a:pPr>
              <a:lnSpc>
                <a:spcPct val="110000"/>
              </a:lnSpc>
              <a:buFont typeface="Wingdings" panose="05000000000000000000" pitchFamily="2" charset="2"/>
              <a:buChar char="q"/>
            </a:pPr>
            <a:r>
              <a:rPr lang="en-GB" sz="1900" dirty="0"/>
              <a:t>Motivation </a:t>
            </a:r>
          </a:p>
          <a:p>
            <a:pPr>
              <a:lnSpc>
                <a:spcPct val="110000"/>
              </a:lnSpc>
              <a:buFont typeface="Wingdings" panose="05000000000000000000" pitchFamily="2" charset="2"/>
              <a:buChar char="q"/>
            </a:pPr>
            <a:r>
              <a:rPr lang="en-GB" sz="1900" dirty="0"/>
              <a:t>Empathy </a:t>
            </a:r>
          </a:p>
          <a:p>
            <a:pPr>
              <a:lnSpc>
                <a:spcPct val="110000"/>
              </a:lnSpc>
              <a:buFont typeface="Wingdings" panose="05000000000000000000" pitchFamily="2" charset="2"/>
              <a:buChar char="q"/>
            </a:pPr>
            <a:r>
              <a:rPr lang="en-GB" sz="1900" dirty="0"/>
              <a:t>Social skills </a:t>
            </a:r>
          </a:p>
          <a:p>
            <a:pPr marL="0" indent="0">
              <a:lnSpc>
                <a:spcPct val="110000"/>
              </a:lnSpc>
              <a:buNone/>
            </a:pPr>
            <a:r>
              <a:rPr lang="en-GB" sz="1900" dirty="0"/>
              <a:t>According to Goleman, effective leaders demonstrate all five dimensions to influence and motivate others successful (Goleman, 1998).</a:t>
            </a:r>
          </a:p>
          <a:p>
            <a:pPr>
              <a:lnSpc>
                <a:spcPct val="110000"/>
              </a:lnSpc>
            </a:pPr>
            <a:endParaRPr lang="en-GB" sz="1900" dirty="0"/>
          </a:p>
        </p:txBody>
      </p:sp>
      <p:pic>
        <p:nvPicPr>
          <p:cNvPr id="15" name="Picture 14">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1562"/>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06207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161D5-FF05-4672-EABC-C4232B1F17B5}"/>
              </a:ext>
            </a:extLst>
          </p:cNvPr>
          <p:cNvSpPr>
            <a:spLocks noGrp="1"/>
          </p:cNvSpPr>
          <p:nvPr>
            <p:ph type="title"/>
          </p:nvPr>
        </p:nvSpPr>
        <p:spPr/>
        <p:txBody>
          <a:bodyPr>
            <a:normAutofit fontScale="90000"/>
          </a:bodyPr>
          <a:lstStyle/>
          <a:p>
            <a:r>
              <a:rPr lang="en-GB" b="1" dirty="0"/>
              <a:t>Critical Evaluation of Goleman's Model</a:t>
            </a:r>
            <a:br>
              <a:rPr lang="en-GB" b="1" dirty="0"/>
            </a:br>
            <a:endParaRPr lang="en-GB" dirty="0"/>
          </a:p>
        </p:txBody>
      </p:sp>
      <p:graphicFrame>
        <p:nvGraphicFramePr>
          <p:cNvPr id="5" name="Content Placeholder 2">
            <a:extLst>
              <a:ext uri="{FF2B5EF4-FFF2-40B4-BE49-F238E27FC236}">
                <a16:creationId xmlns:a16="http://schemas.microsoft.com/office/drawing/2014/main" id="{0F191027-864A-A39C-2313-96605BF1684D}"/>
              </a:ext>
            </a:extLst>
          </p:cNvPr>
          <p:cNvGraphicFramePr>
            <a:graphicFrameLocks noGrp="1"/>
          </p:cNvGraphicFramePr>
          <p:nvPr>
            <p:ph idx="1"/>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7476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11969-C6B4-7900-AD13-694277325836}"/>
              </a:ext>
            </a:extLst>
          </p:cNvPr>
          <p:cNvSpPr>
            <a:spLocks noGrp="1"/>
          </p:cNvSpPr>
          <p:nvPr>
            <p:ph type="title"/>
          </p:nvPr>
        </p:nvSpPr>
        <p:spPr>
          <a:xfrm>
            <a:off x="1451579" y="804519"/>
            <a:ext cx="9603275" cy="1049235"/>
          </a:xfrm>
        </p:spPr>
        <p:txBody>
          <a:bodyPr>
            <a:normAutofit/>
          </a:bodyPr>
          <a:lstStyle/>
          <a:p>
            <a:r>
              <a:rPr lang="en-GB" sz="2500" b="1" dirty="0"/>
              <a:t>Business Example 1 – Satya Nadella at Microsoft</a:t>
            </a:r>
            <a:br>
              <a:rPr lang="en-GB" sz="2500" b="1" dirty="0"/>
            </a:br>
            <a:endParaRPr lang="en-GB" sz="2500" dirty="0"/>
          </a:p>
        </p:txBody>
      </p:sp>
      <p:grpSp>
        <p:nvGrpSpPr>
          <p:cNvPr id="10" name="Group 9">
            <a:extLst>
              <a:ext uri="{FF2B5EF4-FFF2-40B4-BE49-F238E27FC236}">
                <a16:creationId xmlns:a16="http://schemas.microsoft.com/office/drawing/2014/main" id="{6601C000-675F-471E-BBBE-3E305F95FC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46399" y="2012810"/>
            <a:ext cx="3413507" cy="3459865"/>
            <a:chOff x="1446399" y="2012810"/>
            <a:chExt cx="3413507" cy="3459865"/>
          </a:xfrm>
        </p:grpSpPr>
        <p:sp>
          <p:nvSpPr>
            <p:cNvPr id="11" name="Rectangle 10">
              <a:extLst>
                <a:ext uri="{FF2B5EF4-FFF2-40B4-BE49-F238E27FC236}">
                  <a16:creationId xmlns:a16="http://schemas.microsoft.com/office/drawing/2014/main" id="{67A1168D-CB79-4BD8-AFA2-D38A03FE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6399" y="2012810"/>
              <a:ext cx="3413507" cy="3459865"/>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148E747-DA30-4AF0-8B48-97E7487661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5362" y="2182137"/>
              <a:ext cx="3100817" cy="313000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4C637B0F-77D3-46FA-BD84-9F5315F7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9088" y="2345863"/>
            <a:ext cx="2773365" cy="2797627"/>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4D27DE8-0F1D-433E-C327-7F247169342A}"/>
              </a:ext>
            </a:extLst>
          </p:cNvPr>
          <p:cNvPicPr>
            <a:picLocks noChangeAspect="1"/>
          </p:cNvPicPr>
          <p:nvPr/>
        </p:nvPicPr>
        <p:blipFill>
          <a:blip r:embed="rId2"/>
          <a:stretch>
            <a:fillRect/>
          </a:stretch>
        </p:blipFill>
        <p:spPr>
          <a:xfrm>
            <a:off x="1921265" y="2923457"/>
            <a:ext cx="2453183" cy="1637499"/>
          </a:xfrm>
          <a:prstGeom prst="rect">
            <a:avLst/>
          </a:prstGeom>
        </p:spPr>
      </p:pic>
      <p:sp>
        <p:nvSpPr>
          <p:cNvPr id="3" name="Content Placeholder 2">
            <a:extLst>
              <a:ext uri="{FF2B5EF4-FFF2-40B4-BE49-F238E27FC236}">
                <a16:creationId xmlns:a16="http://schemas.microsoft.com/office/drawing/2014/main" id="{D5D2EFDD-67BF-BDAF-533F-10A35F6A5A97}"/>
              </a:ext>
            </a:extLst>
          </p:cNvPr>
          <p:cNvSpPr>
            <a:spLocks noGrp="1"/>
          </p:cNvSpPr>
          <p:nvPr>
            <p:ph idx="1"/>
          </p:nvPr>
        </p:nvSpPr>
        <p:spPr>
          <a:xfrm>
            <a:off x="5273040" y="2291497"/>
            <a:ext cx="6329679" cy="3761983"/>
          </a:xfrm>
        </p:spPr>
        <p:txBody>
          <a:bodyPr>
            <a:noAutofit/>
          </a:bodyPr>
          <a:lstStyle/>
          <a:p>
            <a:pPr>
              <a:lnSpc>
                <a:spcPct val="110000"/>
              </a:lnSpc>
              <a:buFont typeface="Wingdings" panose="05000000000000000000" pitchFamily="2" charset="2"/>
              <a:buChar char="q"/>
            </a:pPr>
            <a:r>
              <a:rPr lang="en-GB" sz="1600" dirty="0">
                <a:latin typeface="Arial" panose="020B0604020202020204" pitchFamily="34" charset="0"/>
                <a:cs typeface="Arial" panose="020B0604020202020204" pitchFamily="34" charset="0"/>
              </a:rPr>
              <a:t>Satya Nadella’s leadership at Microsoft demonstrates the practical application of emotional intelligence in organisational management. By promoting empathy, collaboration, and a growth mindset, he transformed the company’s culture and improved employee engagement, innovation, and business performance. </a:t>
            </a:r>
          </a:p>
          <a:p>
            <a:pPr>
              <a:lnSpc>
                <a:spcPct val="110000"/>
              </a:lnSpc>
              <a:buFont typeface="Wingdings" panose="05000000000000000000" pitchFamily="2" charset="2"/>
              <a:buChar char="q"/>
            </a:pPr>
            <a:r>
              <a:rPr lang="en-GB" sz="1600" dirty="0">
                <a:latin typeface="Arial" panose="020B0604020202020204" pitchFamily="34" charset="0"/>
                <a:cs typeface="Arial" panose="020B0604020202020204" pitchFamily="34" charset="0"/>
              </a:rPr>
              <a:t>His leadership approach encouraged continuous learning, stronger teamwork, and adaptability to change. Research indicates that emotionally intelligent leaders create positive work environments, increase employee motivation, and contribute significantly to organisational effectiveness and long-term competitive success (Nadella, 2017; George, 2022).</a:t>
            </a:r>
          </a:p>
        </p:txBody>
      </p:sp>
    </p:spTree>
    <p:extLst>
      <p:ext uri="{BB962C8B-B14F-4D97-AF65-F5344CB8AC3E}">
        <p14:creationId xmlns:p14="http://schemas.microsoft.com/office/powerpoint/2010/main" val="1434714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8F9F37E-D3CF-4F3D-96C2-25307819D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2" name="Rectangle 11">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C599C1-74F0-1616-046F-7EB5994363B0}"/>
              </a:ext>
            </a:extLst>
          </p:cNvPr>
          <p:cNvSpPr>
            <a:spLocks noGrp="1"/>
          </p:cNvSpPr>
          <p:nvPr>
            <p:ph type="title"/>
          </p:nvPr>
        </p:nvSpPr>
        <p:spPr>
          <a:xfrm>
            <a:off x="1451579" y="1376053"/>
            <a:ext cx="9405891" cy="1002990"/>
          </a:xfrm>
        </p:spPr>
        <p:txBody>
          <a:bodyPr anchor="ctr">
            <a:normAutofit/>
          </a:bodyPr>
          <a:lstStyle/>
          <a:p>
            <a:r>
              <a:rPr lang="en-GB" sz="2700" b="1"/>
              <a:t>Theory – Mayer and Salovey Ability Model</a:t>
            </a:r>
            <a:br>
              <a:rPr lang="en-GB" sz="2700" b="1"/>
            </a:br>
            <a:endParaRPr lang="en-GB" sz="2700"/>
          </a:p>
        </p:txBody>
      </p:sp>
      <p:sp>
        <p:nvSpPr>
          <p:cNvPr id="3" name="Content Placeholder 2">
            <a:extLst>
              <a:ext uri="{FF2B5EF4-FFF2-40B4-BE49-F238E27FC236}">
                <a16:creationId xmlns:a16="http://schemas.microsoft.com/office/drawing/2014/main" id="{A67BAD10-A500-68CC-D660-5EE2F98EE73D}"/>
              </a:ext>
            </a:extLst>
          </p:cNvPr>
          <p:cNvSpPr>
            <a:spLocks noGrp="1"/>
          </p:cNvSpPr>
          <p:nvPr>
            <p:ph idx="1"/>
          </p:nvPr>
        </p:nvSpPr>
        <p:spPr>
          <a:xfrm>
            <a:off x="1451579" y="2008047"/>
            <a:ext cx="9405891" cy="2860516"/>
          </a:xfrm>
        </p:spPr>
        <p:txBody>
          <a:bodyPr>
            <a:normAutofit/>
          </a:bodyPr>
          <a:lstStyle/>
          <a:p>
            <a:pPr>
              <a:lnSpc>
                <a:spcPct val="110000"/>
              </a:lnSpc>
              <a:buFont typeface="Wingdings" panose="05000000000000000000" pitchFamily="2" charset="2"/>
              <a:buChar char="q"/>
            </a:pPr>
            <a:r>
              <a:rPr lang="en-GB" sz="1600" b="1" dirty="0">
                <a:latin typeface="Arial" panose="020B0604020202020204" pitchFamily="34" charset="0"/>
                <a:cs typeface="Arial" panose="020B0604020202020204" pitchFamily="34" charset="0"/>
              </a:rPr>
              <a:t>Four Branch Model</a:t>
            </a:r>
          </a:p>
          <a:p>
            <a:pPr>
              <a:lnSpc>
                <a:spcPct val="110000"/>
              </a:lnSpc>
              <a:buFont typeface="Wingdings" panose="05000000000000000000" pitchFamily="2" charset="2"/>
              <a:buChar char="q"/>
            </a:pPr>
            <a:r>
              <a:rPr lang="en-GB" sz="1600" dirty="0">
                <a:latin typeface="Arial" panose="020B0604020202020204" pitchFamily="34" charset="0"/>
                <a:cs typeface="Arial" panose="020B0604020202020204" pitchFamily="34" charset="0"/>
              </a:rPr>
              <a:t>Perceiving emotions </a:t>
            </a:r>
          </a:p>
          <a:p>
            <a:pPr>
              <a:lnSpc>
                <a:spcPct val="110000"/>
              </a:lnSpc>
              <a:buFont typeface="Wingdings" panose="05000000000000000000" pitchFamily="2" charset="2"/>
              <a:buChar char="q"/>
            </a:pPr>
            <a:r>
              <a:rPr lang="en-GB" sz="1600" dirty="0">
                <a:latin typeface="Arial" panose="020B0604020202020204" pitchFamily="34" charset="0"/>
                <a:cs typeface="Arial" panose="020B0604020202020204" pitchFamily="34" charset="0"/>
              </a:rPr>
              <a:t>Using emotions </a:t>
            </a:r>
          </a:p>
          <a:p>
            <a:pPr>
              <a:lnSpc>
                <a:spcPct val="110000"/>
              </a:lnSpc>
              <a:buFont typeface="Wingdings" panose="05000000000000000000" pitchFamily="2" charset="2"/>
              <a:buChar char="q"/>
            </a:pPr>
            <a:r>
              <a:rPr lang="en-GB" sz="1600" dirty="0">
                <a:latin typeface="Arial" panose="020B0604020202020204" pitchFamily="34" charset="0"/>
                <a:cs typeface="Arial" panose="020B0604020202020204" pitchFamily="34" charset="0"/>
              </a:rPr>
              <a:t>Understanding emotions </a:t>
            </a:r>
          </a:p>
          <a:p>
            <a:pPr>
              <a:lnSpc>
                <a:spcPct val="110000"/>
              </a:lnSpc>
              <a:buFont typeface="Wingdings" panose="05000000000000000000" pitchFamily="2" charset="2"/>
              <a:buChar char="q"/>
            </a:pPr>
            <a:r>
              <a:rPr lang="en-GB" sz="1600" dirty="0">
                <a:latin typeface="Arial" panose="020B0604020202020204" pitchFamily="34" charset="0"/>
                <a:cs typeface="Arial" panose="020B0604020202020204" pitchFamily="34" charset="0"/>
              </a:rPr>
              <a:t>Managing emotions </a:t>
            </a:r>
          </a:p>
          <a:p>
            <a:pPr>
              <a:lnSpc>
                <a:spcPct val="110000"/>
              </a:lnSpc>
              <a:buFont typeface="Wingdings" panose="05000000000000000000" pitchFamily="2" charset="2"/>
              <a:buChar char="q"/>
            </a:pPr>
            <a:r>
              <a:rPr lang="en-GB" sz="1600" dirty="0">
                <a:latin typeface="Arial" panose="020B0604020202020204" pitchFamily="34" charset="0"/>
                <a:cs typeface="Arial" panose="020B0604020202020204" pitchFamily="34" charset="0"/>
              </a:rPr>
              <a:t>Unlike Goleman's approach, this model treats EI as a cognitive ability that can be measured and developed (Mayer, Salovey &amp; Caruso, 2004).</a:t>
            </a:r>
          </a:p>
          <a:p>
            <a:pPr>
              <a:lnSpc>
                <a:spcPct val="110000"/>
              </a:lnSpc>
            </a:pPr>
            <a:endParaRPr lang="en-GB" sz="1400" dirty="0"/>
          </a:p>
        </p:txBody>
      </p:sp>
      <p:pic>
        <p:nvPicPr>
          <p:cNvPr id="18" name="Picture 17">
            <a:extLst>
              <a:ext uri="{FF2B5EF4-FFF2-40B4-BE49-F238E27FC236}">
                <a16:creationId xmlns:a16="http://schemas.microsoft.com/office/drawing/2014/main" id="{6A26901A-BC62-4A3A-A07A-65E1F3DDDE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b="-1562"/>
          <a:stretch/>
        </p:blipFill>
        <p:spPr bwMode="black">
          <a:xfrm>
            <a:off x="0" y="6126480"/>
            <a:ext cx="12192000" cy="742950"/>
          </a:xfrm>
          <a:prstGeom prst="rect">
            <a:avLst/>
          </a:prstGeom>
        </p:spPr>
      </p:pic>
    </p:spTree>
    <p:extLst>
      <p:ext uri="{BB962C8B-B14F-4D97-AF65-F5344CB8AC3E}">
        <p14:creationId xmlns:p14="http://schemas.microsoft.com/office/powerpoint/2010/main" val="1459458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2C8661-AA84-58B8-2376-A1B824447577}"/>
              </a:ext>
            </a:extLst>
          </p:cNvPr>
          <p:cNvSpPr>
            <a:spLocks noGrp="1"/>
          </p:cNvSpPr>
          <p:nvPr>
            <p:ph type="title"/>
          </p:nvPr>
        </p:nvSpPr>
        <p:spPr>
          <a:xfrm>
            <a:off x="844476" y="1600199"/>
            <a:ext cx="3539266" cy="4297680"/>
          </a:xfrm>
        </p:spPr>
        <p:txBody>
          <a:bodyPr anchor="ctr">
            <a:normAutofit/>
          </a:bodyPr>
          <a:lstStyle/>
          <a:p>
            <a:r>
              <a:rPr lang="en-GB" b="1"/>
              <a:t>Critical Evaluation of Mayer and Salovey's Model</a:t>
            </a:r>
            <a:br>
              <a:rPr lang="en-GB" b="1"/>
            </a:br>
            <a:endParaRPr lang="en-GB" dirty="0"/>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F7050AC-FE1A-1214-3F3D-B8647F9A653F}"/>
              </a:ext>
            </a:extLst>
          </p:cNvPr>
          <p:cNvSpPr>
            <a:spLocks noGrp="1"/>
          </p:cNvSpPr>
          <p:nvPr>
            <p:ph idx="1"/>
          </p:nvPr>
        </p:nvSpPr>
        <p:spPr>
          <a:xfrm>
            <a:off x="5087441" y="345440"/>
            <a:ext cx="6671112" cy="5420359"/>
          </a:xfrm>
        </p:spPr>
        <p:txBody>
          <a:bodyPr anchor="ctr">
            <a:normAutofit lnSpcReduction="10000"/>
          </a:bodyPr>
          <a:lstStyle/>
          <a:p>
            <a:pPr marL="0" indent="0">
              <a:lnSpc>
                <a:spcPct val="110000"/>
              </a:lnSpc>
              <a:buNone/>
            </a:pPr>
            <a:r>
              <a:rPr lang="en-GB" b="1" dirty="0">
                <a:latin typeface="Arial" panose="020B0604020202020204" pitchFamily="34" charset="0"/>
                <a:cs typeface="Arial" panose="020B0604020202020204" pitchFamily="34" charset="0"/>
              </a:rPr>
              <a:t>Strengths</a:t>
            </a:r>
          </a:p>
          <a:p>
            <a:pPr>
              <a:lnSpc>
                <a:spcPct val="110000"/>
              </a:lnSpc>
              <a:buFont typeface="Wingdings" panose="05000000000000000000" pitchFamily="2" charset="2"/>
              <a:buChar char="q"/>
            </a:pPr>
            <a:r>
              <a:rPr lang="en-GB" dirty="0">
                <a:latin typeface="Arial" panose="020B0604020202020204" pitchFamily="34" charset="0"/>
                <a:cs typeface="Arial" panose="020B0604020202020204" pitchFamily="34" charset="0"/>
              </a:rPr>
              <a:t>Strong theoretical foundation. </a:t>
            </a:r>
          </a:p>
          <a:p>
            <a:pPr>
              <a:lnSpc>
                <a:spcPct val="110000"/>
              </a:lnSpc>
              <a:buFont typeface="Wingdings" panose="05000000000000000000" pitchFamily="2" charset="2"/>
              <a:buChar char="q"/>
            </a:pPr>
            <a:r>
              <a:rPr lang="en-GB" dirty="0">
                <a:latin typeface="Arial" panose="020B0604020202020204" pitchFamily="34" charset="0"/>
                <a:cs typeface="Arial" panose="020B0604020202020204" pitchFamily="34" charset="0"/>
              </a:rPr>
              <a:t>Provides measurable emotional competencies. </a:t>
            </a:r>
          </a:p>
          <a:p>
            <a:pPr>
              <a:lnSpc>
                <a:spcPct val="110000"/>
              </a:lnSpc>
              <a:buFont typeface="Wingdings" panose="05000000000000000000" pitchFamily="2" charset="2"/>
              <a:buChar char="q"/>
            </a:pPr>
            <a:r>
              <a:rPr lang="en-GB" dirty="0">
                <a:latin typeface="Arial" panose="020B0604020202020204" pitchFamily="34" charset="0"/>
                <a:cs typeface="Arial" panose="020B0604020202020204" pitchFamily="34" charset="0"/>
              </a:rPr>
              <a:t>Supported by empirical research. </a:t>
            </a:r>
          </a:p>
          <a:p>
            <a:pPr marL="0" indent="0">
              <a:lnSpc>
                <a:spcPct val="110000"/>
              </a:lnSpc>
              <a:buNone/>
            </a:pPr>
            <a:r>
              <a:rPr lang="en-GB" b="1" dirty="0">
                <a:latin typeface="Arial" panose="020B0604020202020204" pitchFamily="34" charset="0"/>
                <a:cs typeface="Arial" panose="020B0604020202020204" pitchFamily="34" charset="0"/>
              </a:rPr>
              <a:t>Limitations</a:t>
            </a:r>
          </a:p>
          <a:p>
            <a:pPr>
              <a:lnSpc>
                <a:spcPct val="110000"/>
              </a:lnSpc>
              <a:buFont typeface="Wingdings" panose="05000000000000000000" pitchFamily="2" charset="2"/>
              <a:buChar char="q"/>
            </a:pPr>
            <a:r>
              <a:rPr lang="en-GB" dirty="0">
                <a:latin typeface="Arial" panose="020B0604020202020204" pitchFamily="34" charset="0"/>
                <a:cs typeface="Arial" panose="020B0604020202020204" pitchFamily="34" charset="0"/>
              </a:rPr>
              <a:t>Focuses heavily on cognitive abilities. </a:t>
            </a:r>
          </a:p>
          <a:p>
            <a:pPr>
              <a:lnSpc>
                <a:spcPct val="110000"/>
              </a:lnSpc>
              <a:buFont typeface="Wingdings" panose="05000000000000000000" pitchFamily="2" charset="2"/>
              <a:buChar char="q"/>
            </a:pPr>
            <a:r>
              <a:rPr lang="en-GB" dirty="0">
                <a:latin typeface="Arial" panose="020B0604020202020204" pitchFamily="34" charset="0"/>
                <a:cs typeface="Arial" panose="020B0604020202020204" pitchFamily="34" charset="0"/>
              </a:rPr>
              <a:t>May underestimate social and organisational factors affecting leadership. </a:t>
            </a:r>
          </a:p>
          <a:p>
            <a:pPr marL="0" indent="0">
              <a:lnSpc>
                <a:spcPct val="110000"/>
              </a:lnSpc>
              <a:buNone/>
            </a:pPr>
            <a:r>
              <a:rPr lang="en-GB" b="1" dirty="0">
                <a:latin typeface="Arial" panose="020B0604020202020204" pitchFamily="34" charset="0"/>
                <a:cs typeface="Arial" panose="020B0604020202020204" pitchFamily="34" charset="0"/>
              </a:rPr>
              <a:t>Evaluation</a:t>
            </a:r>
          </a:p>
          <a:p>
            <a:pPr>
              <a:lnSpc>
                <a:spcPct val="110000"/>
              </a:lnSpc>
              <a:buFont typeface="Wingdings" panose="05000000000000000000" pitchFamily="2" charset="2"/>
              <a:buChar char="q"/>
            </a:pPr>
            <a:r>
              <a:rPr lang="en-GB" dirty="0">
                <a:latin typeface="Arial" panose="020B0604020202020204" pitchFamily="34" charset="0"/>
                <a:cs typeface="Arial" panose="020B0604020202020204" pitchFamily="34" charset="0"/>
              </a:rPr>
              <a:t>The model offers greater scientific rigour than Goleman's framework but may not fully capture workplace leadership complexity (Mayer et al., 2004; </a:t>
            </a:r>
            <a:r>
              <a:rPr lang="en-GB" dirty="0" err="1">
                <a:latin typeface="Arial" panose="020B0604020202020204" pitchFamily="34" charset="0"/>
                <a:cs typeface="Arial" panose="020B0604020202020204" pitchFamily="34" charset="0"/>
              </a:rPr>
              <a:t>Ashkanasy</a:t>
            </a:r>
            <a:r>
              <a:rPr lang="en-GB" dirty="0">
                <a:latin typeface="Arial" panose="020B0604020202020204" pitchFamily="34" charset="0"/>
                <a:cs typeface="Arial" panose="020B0604020202020204" pitchFamily="34" charset="0"/>
              </a:rPr>
              <a:t> &amp; Daus, 2005).</a:t>
            </a:r>
          </a:p>
          <a:p>
            <a:pPr>
              <a:lnSpc>
                <a:spcPct val="110000"/>
              </a:lnSpc>
            </a:pPr>
            <a:endParaRPr lang="en-GB" sz="1400" dirty="0"/>
          </a:p>
        </p:txBody>
      </p:sp>
    </p:spTree>
    <p:extLst>
      <p:ext uri="{BB962C8B-B14F-4D97-AF65-F5344CB8AC3E}">
        <p14:creationId xmlns:p14="http://schemas.microsoft.com/office/powerpoint/2010/main" val="37773670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84A09246-A198-A94C-D658-6E97CC5D8643}"/>
              </a:ext>
            </a:extLst>
          </p:cNvPr>
          <p:cNvSpPr>
            <a:spLocks noGrp="1"/>
          </p:cNvSpPr>
          <p:nvPr>
            <p:ph type="title"/>
          </p:nvPr>
        </p:nvSpPr>
        <p:spPr>
          <a:xfrm>
            <a:off x="1451580" y="804520"/>
            <a:ext cx="4176511" cy="1049235"/>
          </a:xfrm>
        </p:spPr>
        <p:txBody>
          <a:bodyPr>
            <a:normAutofit/>
          </a:bodyPr>
          <a:lstStyle/>
          <a:p>
            <a:r>
              <a:rPr lang="en-GB" sz="1800" b="1"/>
              <a:t>Business Example 2 – Howard Schultz and Starbucks</a:t>
            </a:r>
            <a:br>
              <a:rPr lang="en-GB" sz="1800" b="1"/>
            </a:br>
            <a:endParaRPr lang="en-GB" sz="1800"/>
          </a:p>
        </p:txBody>
      </p:sp>
      <p:sp>
        <p:nvSpPr>
          <p:cNvPr id="24" name="Rectangle 23">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2E718745-A8FF-9464-B07E-FFD7745C5F9A}"/>
              </a:ext>
            </a:extLst>
          </p:cNvPr>
          <p:cNvSpPr>
            <a:spLocks noGrp="1"/>
          </p:cNvSpPr>
          <p:nvPr>
            <p:ph idx="1"/>
          </p:nvPr>
        </p:nvSpPr>
        <p:spPr>
          <a:xfrm>
            <a:off x="663350" y="2107317"/>
            <a:ext cx="5430757" cy="3581102"/>
          </a:xfrm>
        </p:spPr>
        <p:txBody>
          <a:bodyPr>
            <a:noAutofit/>
          </a:bodyPr>
          <a:lstStyle/>
          <a:p>
            <a:pPr>
              <a:lnSpc>
                <a:spcPct val="110000"/>
              </a:lnSpc>
              <a:buFont typeface="Wingdings" panose="05000000000000000000" pitchFamily="2" charset="2"/>
              <a:buChar char="q"/>
            </a:pPr>
            <a:r>
              <a:rPr lang="en-GB" sz="1400" dirty="0">
                <a:latin typeface="Arial" panose="020B0604020202020204" pitchFamily="34" charset="0"/>
                <a:cs typeface="Arial" panose="020B0604020202020204" pitchFamily="34" charset="0"/>
              </a:rPr>
              <a:t>Howard Schultz’s leadership at Starbucks illustrates the application of transformational leadership and emotional intelligence within organisational management. Schultz emphasised employee well-being, inclusive workplace culture, and customer-centred values, which strengthened employee commitment and organisational performance. </a:t>
            </a:r>
          </a:p>
          <a:p>
            <a:pPr>
              <a:lnSpc>
                <a:spcPct val="110000"/>
              </a:lnSpc>
              <a:buFont typeface="Wingdings" panose="05000000000000000000" pitchFamily="2" charset="2"/>
              <a:buChar char="q"/>
            </a:pPr>
            <a:r>
              <a:rPr lang="en-GB" sz="1400" dirty="0">
                <a:latin typeface="Arial" panose="020B0604020202020204" pitchFamily="34" charset="0"/>
                <a:cs typeface="Arial" panose="020B0604020202020204" pitchFamily="34" charset="0"/>
              </a:rPr>
              <a:t>His leadership philosophy viewed employees as strategic assets, fostering motivation, engagement, and service quality. Academic research suggests that transformational leaders enhance organisational effectiveness by inspiring shared vision, trust, and innovation, contributing to sustainable competitive advantage and long-term business success (Schultz &amp; Gordon, 2011; Northouse, 2022).</a:t>
            </a:r>
          </a:p>
        </p:txBody>
      </p:sp>
      <p:pic>
        <p:nvPicPr>
          <p:cNvPr id="5" name="Picture 4">
            <a:extLst>
              <a:ext uri="{FF2B5EF4-FFF2-40B4-BE49-F238E27FC236}">
                <a16:creationId xmlns:a16="http://schemas.microsoft.com/office/drawing/2014/main" id="{D40A82F6-7CC2-B56A-822B-EF021D347894}"/>
              </a:ext>
            </a:extLst>
          </p:cNvPr>
          <p:cNvPicPr>
            <a:picLocks noChangeAspect="1"/>
          </p:cNvPicPr>
          <p:nvPr/>
        </p:nvPicPr>
        <p:blipFill>
          <a:blip r:embed="rId2"/>
          <a:srcRect r="1430" b="3"/>
          <a:stretch>
            <a:fillRect/>
          </a:stretch>
        </p:blipFill>
        <p:spPr>
          <a:xfrm>
            <a:off x="6094411" y="1456450"/>
            <a:ext cx="4960442" cy="3359028"/>
          </a:xfrm>
          <a:prstGeom prst="rect">
            <a:avLst/>
          </a:prstGeom>
        </p:spPr>
      </p:pic>
      <p:pic>
        <p:nvPicPr>
          <p:cNvPr id="26" name="Picture 25">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30651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4313C-C3BB-9C9E-2552-BC4FCDF3EB16}"/>
              </a:ext>
            </a:extLst>
          </p:cNvPr>
          <p:cNvSpPr>
            <a:spLocks noGrp="1"/>
          </p:cNvSpPr>
          <p:nvPr>
            <p:ph type="title"/>
          </p:nvPr>
        </p:nvSpPr>
        <p:spPr>
          <a:xfrm>
            <a:off x="0" y="762001"/>
            <a:ext cx="6664960" cy="1708242"/>
          </a:xfrm>
        </p:spPr>
        <p:txBody>
          <a:bodyPr anchor="ctr">
            <a:normAutofit fontScale="90000"/>
          </a:bodyPr>
          <a:lstStyle/>
          <a:p>
            <a:r>
              <a:rPr lang="en-GB" sz="3400" b="1" dirty="0"/>
              <a:t>Emotional Intelligence in Collaborative Environments</a:t>
            </a:r>
            <a:br>
              <a:rPr lang="en-GB" sz="3400" b="1" dirty="0"/>
            </a:br>
            <a:endParaRPr lang="en-GB" sz="3400" dirty="0"/>
          </a:p>
        </p:txBody>
      </p:sp>
      <p:sp>
        <p:nvSpPr>
          <p:cNvPr id="3" name="Content Placeholder 2">
            <a:extLst>
              <a:ext uri="{FF2B5EF4-FFF2-40B4-BE49-F238E27FC236}">
                <a16:creationId xmlns:a16="http://schemas.microsoft.com/office/drawing/2014/main" id="{7B5C1DEF-0394-9987-0412-4A5424DE8420}"/>
              </a:ext>
            </a:extLst>
          </p:cNvPr>
          <p:cNvSpPr>
            <a:spLocks noGrp="1"/>
          </p:cNvSpPr>
          <p:nvPr>
            <p:ph idx="1"/>
          </p:nvPr>
        </p:nvSpPr>
        <p:spPr>
          <a:xfrm>
            <a:off x="386080" y="2470244"/>
            <a:ext cx="5709917" cy="3769836"/>
          </a:xfrm>
        </p:spPr>
        <p:txBody>
          <a:bodyPr anchor="ctr">
            <a:normAutofit fontScale="92500" lnSpcReduction="10000"/>
          </a:bodyPr>
          <a:lstStyle/>
          <a:p>
            <a:pPr marL="0" indent="0">
              <a:buNone/>
            </a:pPr>
            <a:r>
              <a:rPr lang="en-GB" sz="2000" b="1" dirty="0"/>
              <a:t>Team Performance</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Emotionally intelligent leaders:</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Encourage participation. </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Improve communication. </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Reduce workplace conflict. </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Foster trust among team members. </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Collaborative teams perform better when leaders demonstrate empathy and emotional awareness (</a:t>
            </a:r>
            <a:r>
              <a:rPr lang="en-GB" sz="2000" dirty="0" err="1">
                <a:latin typeface="Arial" panose="020B0604020202020204" pitchFamily="34" charset="0"/>
                <a:cs typeface="Arial" panose="020B0604020202020204" pitchFamily="34" charset="0"/>
              </a:rPr>
              <a:t>Druskat</a:t>
            </a:r>
            <a:r>
              <a:rPr lang="en-GB" sz="2000" dirty="0">
                <a:latin typeface="Arial" panose="020B0604020202020204" pitchFamily="34" charset="0"/>
                <a:cs typeface="Arial" panose="020B0604020202020204" pitchFamily="34" charset="0"/>
              </a:rPr>
              <a:t> &amp; Wolff, 2001).</a:t>
            </a:r>
          </a:p>
          <a:p>
            <a:endParaRPr lang="en-GB" sz="2000" dirty="0"/>
          </a:p>
        </p:txBody>
      </p:sp>
      <p:pic>
        <p:nvPicPr>
          <p:cNvPr id="5" name="Picture 4" descr="Hands holding each other's wrists and interlinked to form a circle">
            <a:extLst>
              <a:ext uri="{FF2B5EF4-FFF2-40B4-BE49-F238E27FC236}">
                <a16:creationId xmlns:a16="http://schemas.microsoft.com/office/drawing/2014/main" id="{CA3B8B69-C194-7F71-58EE-0410E0FF8EA2}"/>
              </a:ext>
            </a:extLst>
          </p:cNvPr>
          <p:cNvPicPr>
            <a:picLocks noChangeAspect="1"/>
          </p:cNvPicPr>
          <p:nvPr/>
        </p:nvPicPr>
        <p:blipFill>
          <a:blip r:embed="rId2"/>
          <a:srcRect l="25899" r="22264"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3248755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2A4B30-77D7-4FFB-8B53-A88BD68CA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A9CEB2-0D82-6C88-7FB6-09084FF00FD3}"/>
              </a:ext>
            </a:extLst>
          </p:cNvPr>
          <p:cNvSpPr>
            <a:spLocks noGrp="1"/>
          </p:cNvSpPr>
          <p:nvPr>
            <p:ph type="title"/>
          </p:nvPr>
        </p:nvSpPr>
        <p:spPr>
          <a:xfrm>
            <a:off x="1451580" y="804519"/>
            <a:ext cx="4325112" cy="1049235"/>
          </a:xfrm>
        </p:spPr>
        <p:txBody>
          <a:bodyPr>
            <a:normAutofit/>
          </a:bodyPr>
          <a:lstStyle/>
          <a:p>
            <a:r>
              <a:rPr lang="en-GB" sz="2200" b="1"/>
              <a:t>Business Example 3 – Indra Nooyi at PepsiCo</a:t>
            </a:r>
            <a:br>
              <a:rPr lang="en-GB" sz="2200" b="1"/>
            </a:br>
            <a:endParaRPr lang="en-GB" sz="2200"/>
          </a:p>
        </p:txBody>
      </p:sp>
      <p:cxnSp>
        <p:nvCxnSpPr>
          <p:cNvPr id="12" name="Straight Connector 11">
            <a:extLst>
              <a:ext uri="{FF2B5EF4-FFF2-40B4-BE49-F238E27FC236}">
                <a16:creationId xmlns:a16="http://schemas.microsoft.com/office/drawing/2014/main" id="{373AAE2E-5D6B-4952-A4BB-546C49F8DE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432511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4" name="Rectangle 13">
            <a:extLst>
              <a:ext uri="{FF2B5EF4-FFF2-40B4-BE49-F238E27FC236}">
                <a16:creationId xmlns:a16="http://schemas.microsoft.com/office/drawing/2014/main" id="{01E4D783-AD45-49E7-B6C7-BBACB8290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B5CB4006-30A2-DE75-E6AC-E052DB2B6C9B}"/>
              </a:ext>
            </a:extLst>
          </p:cNvPr>
          <p:cNvSpPr>
            <a:spLocks noGrp="1"/>
          </p:cNvSpPr>
          <p:nvPr>
            <p:ph idx="1"/>
          </p:nvPr>
        </p:nvSpPr>
        <p:spPr>
          <a:xfrm>
            <a:off x="350875" y="1853755"/>
            <a:ext cx="5425818" cy="4536412"/>
          </a:xfrm>
        </p:spPr>
        <p:txBody>
          <a:bodyPr>
            <a:normAutofit/>
          </a:bodyPr>
          <a:lstStyle/>
          <a:p>
            <a:pPr>
              <a:lnSpc>
                <a:spcPct val="110000"/>
              </a:lnSpc>
              <a:buFont typeface="Wingdings" panose="05000000000000000000" pitchFamily="2" charset="2"/>
              <a:buChar char="q"/>
            </a:pPr>
            <a:r>
              <a:rPr lang="en-GB" sz="1600" dirty="0">
                <a:latin typeface="Arial" panose="020B0604020202020204" pitchFamily="34" charset="0"/>
                <a:cs typeface="Arial" panose="020B0604020202020204" pitchFamily="34" charset="0"/>
              </a:rPr>
              <a:t>Leadership at PepsiCo, particularly under Indra Nooyi, demonstrates the importance of transformational and strategic leadership in achieving organisational success. Nooyi promoted innovation, sustainability, and long-term value creation through her “Performance with Purpose” strategy.</a:t>
            </a:r>
          </a:p>
          <a:p>
            <a:pPr>
              <a:lnSpc>
                <a:spcPct val="110000"/>
              </a:lnSpc>
              <a:buFont typeface="Wingdings" panose="05000000000000000000" pitchFamily="2" charset="2"/>
              <a:buChar char="q"/>
            </a:pPr>
            <a:r>
              <a:rPr lang="en-GB" sz="1600" dirty="0">
                <a:latin typeface="Arial" panose="020B0604020202020204" pitchFamily="34" charset="0"/>
                <a:cs typeface="Arial" panose="020B0604020202020204" pitchFamily="34" charset="0"/>
              </a:rPr>
              <a:t> Her leadership encouraged ethical decision-making, employee engagement, and corporate social responsibility while maintaining strong financial performance. Research suggests that transformational leaders inspire organisational change, improve employee commitment, and enhance competitive advantage in dynamic business environments (Nooyi, 2021; Northouse, 2022).</a:t>
            </a:r>
          </a:p>
        </p:txBody>
      </p:sp>
      <p:pic>
        <p:nvPicPr>
          <p:cNvPr id="5" name="Picture 4">
            <a:extLst>
              <a:ext uri="{FF2B5EF4-FFF2-40B4-BE49-F238E27FC236}">
                <a16:creationId xmlns:a16="http://schemas.microsoft.com/office/drawing/2014/main" id="{7FC4BD53-73BD-DEC9-02CF-A268C5A2284A}"/>
              </a:ext>
            </a:extLst>
          </p:cNvPr>
          <p:cNvPicPr>
            <a:picLocks noChangeAspect="1"/>
          </p:cNvPicPr>
          <p:nvPr/>
        </p:nvPicPr>
        <p:blipFill>
          <a:blip r:embed="rId2"/>
          <a:stretch>
            <a:fillRect/>
          </a:stretch>
        </p:blipFill>
        <p:spPr>
          <a:xfrm>
            <a:off x="6417733" y="1899573"/>
            <a:ext cx="4637119" cy="3095276"/>
          </a:xfrm>
          <a:prstGeom prst="rect">
            <a:avLst/>
          </a:prstGeom>
        </p:spPr>
      </p:pic>
    </p:spTree>
    <p:extLst>
      <p:ext uri="{BB962C8B-B14F-4D97-AF65-F5344CB8AC3E}">
        <p14:creationId xmlns:p14="http://schemas.microsoft.com/office/powerpoint/2010/main" val="28083016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F3A35-F711-C27D-6517-E63D1A9C9EEC}"/>
              </a:ext>
            </a:extLst>
          </p:cNvPr>
          <p:cNvSpPr>
            <a:spLocks noGrp="1"/>
          </p:cNvSpPr>
          <p:nvPr>
            <p:ph type="title"/>
          </p:nvPr>
        </p:nvSpPr>
        <p:spPr>
          <a:xfrm>
            <a:off x="861237" y="804519"/>
            <a:ext cx="10193617" cy="1049235"/>
          </a:xfrm>
        </p:spPr>
        <p:txBody>
          <a:bodyPr>
            <a:noAutofit/>
          </a:bodyPr>
          <a:lstStyle/>
          <a:p>
            <a:r>
              <a:rPr lang="en-GB" sz="2000" b="1" dirty="0">
                <a:latin typeface="Arial" panose="020B0604020202020204" pitchFamily="34" charset="0"/>
                <a:cs typeface="Arial" panose="020B0604020202020204" pitchFamily="34" charset="0"/>
              </a:rPr>
              <a:t>Business Example 4: Paul Polman and Unilever – Emotional Intelligence During Uncertainty</a:t>
            </a: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AEF7A38-C7CD-906F-89A1-9D00D3CC75AA}"/>
              </a:ext>
            </a:extLst>
          </p:cNvPr>
          <p:cNvSpPr>
            <a:spLocks noGrp="1"/>
          </p:cNvSpPr>
          <p:nvPr>
            <p:ph idx="1"/>
          </p:nvPr>
        </p:nvSpPr>
        <p:spPr>
          <a:xfrm>
            <a:off x="212651" y="2155252"/>
            <a:ext cx="5881760" cy="3788348"/>
          </a:xfrm>
        </p:spPr>
        <p:txBody>
          <a:bodyPr>
            <a:normAutofit/>
          </a:bodyPr>
          <a:lstStyle/>
          <a:p>
            <a:pPr>
              <a:lnSpc>
                <a:spcPct val="110000"/>
              </a:lnSpc>
              <a:buFont typeface="Wingdings" panose="05000000000000000000" pitchFamily="2" charset="2"/>
              <a:buChar char="q"/>
            </a:pPr>
            <a:r>
              <a:rPr lang="en-GB" sz="1600" dirty="0">
                <a:latin typeface="Arial" panose="020B0604020202020204" pitchFamily="34" charset="0"/>
                <a:cs typeface="Arial" panose="020B0604020202020204" pitchFamily="34" charset="0"/>
              </a:rPr>
              <a:t>Leadership at Unilever, particularly under Paul Polman, exemplifies transformational and sustainable leadership in contemporary business management. Polman integrated sustainability into the company’s core strategy through the Unilever Sustainable Living Plan, balancing social responsibility with financial performance. </a:t>
            </a:r>
          </a:p>
          <a:p>
            <a:pPr>
              <a:lnSpc>
                <a:spcPct val="110000"/>
              </a:lnSpc>
              <a:buFont typeface="Wingdings" panose="05000000000000000000" pitchFamily="2" charset="2"/>
              <a:buChar char="q"/>
            </a:pPr>
            <a:r>
              <a:rPr lang="en-GB" sz="1600" dirty="0">
                <a:latin typeface="Arial" panose="020B0604020202020204" pitchFamily="34" charset="0"/>
                <a:cs typeface="Arial" panose="020B0604020202020204" pitchFamily="34" charset="0"/>
              </a:rPr>
              <a:t>His leadership encouraged innovation, stakeholder engagement, and ethical business practices. Academic research indicates that sustainable leaders foster long-term organisational success by promoting environmental stewardship, employee commitment, and competitive advantage in global markets (Polman &amp; Winston, 2021; Northouse, 2022).</a:t>
            </a:r>
            <a:endParaRPr lang="en-GB" sz="1600" b="1" dirty="0">
              <a:latin typeface="Arial" panose="020B0604020202020204" pitchFamily="34" charset="0"/>
              <a:cs typeface="Arial" panose="020B0604020202020204" pitchFamily="34" charset="0"/>
            </a:endParaRPr>
          </a:p>
          <a:p>
            <a:pPr>
              <a:lnSpc>
                <a:spcPct val="110000"/>
              </a:lnSpc>
            </a:pPr>
            <a:endParaRPr lang="en-GB" sz="1600" dirty="0"/>
          </a:p>
          <a:p>
            <a:pPr>
              <a:lnSpc>
                <a:spcPct val="110000"/>
              </a:lnSpc>
            </a:pPr>
            <a:endParaRPr lang="en-GB" sz="1600" dirty="0"/>
          </a:p>
        </p:txBody>
      </p:sp>
      <p:pic>
        <p:nvPicPr>
          <p:cNvPr id="5" name="Picture 4">
            <a:extLst>
              <a:ext uri="{FF2B5EF4-FFF2-40B4-BE49-F238E27FC236}">
                <a16:creationId xmlns:a16="http://schemas.microsoft.com/office/drawing/2014/main" id="{C297CE40-C34B-FF93-5536-06077ADECE1C}"/>
              </a:ext>
            </a:extLst>
          </p:cNvPr>
          <p:cNvPicPr>
            <a:picLocks noChangeAspect="1"/>
          </p:cNvPicPr>
          <p:nvPr/>
        </p:nvPicPr>
        <p:blipFill>
          <a:blip r:embed="rId2"/>
          <a:stretch>
            <a:fillRect/>
          </a:stretch>
        </p:blipFill>
        <p:spPr>
          <a:xfrm>
            <a:off x="6094411" y="2085493"/>
            <a:ext cx="4960443" cy="3311095"/>
          </a:xfrm>
          <a:prstGeom prst="rect">
            <a:avLst/>
          </a:prstGeom>
        </p:spPr>
      </p:pic>
    </p:spTree>
    <p:extLst>
      <p:ext uri="{BB962C8B-B14F-4D97-AF65-F5344CB8AC3E}">
        <p14:creationId xmlns:p14="http://schemas.microsoft.com/office/powerpoint/2010/main" val="1340759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a puzzle piece">
            <a:extLst>
              <a:ext uri="{FF2B5EF4-FFF2-40B4-BE49-F238E27FC236}">
                <a16:creationId xmlns:a16="http://schemas.microsoft.com/office/drawing/2014/main" id="{48553291-265B-E2C3-155B-0A527DDE72F5}"/>
              </a:ext>
            </a:extLst>
          </p:cNvPr>
          <p:cNvPicPr>
            <a:picLocks noChangeAspect="1"/>
          </p:cNvPicPr>
          <p:nvPr/>
        </p:nvPicPr>
        <p:blipFill>
          <a:blip r:embed="rId2">
            <a:duotone>
              <a:schemeClr val="bg2">
                <a:shade val="45000"/>
                <a:satMod val="135000"/>
              </a:schemeClr>
              <a:prstClr val="white"/>
            </a:duotone>
            <a:alphaModFix amt="50000"/>
          </a:blip>
          <a:srcRect t="16972" r="-1" b="-1"/>
          <a:stretch>
            <a:fillRect/>
          </a:stretch>
        </p:blipFill>
        <p:spPr>
          <a:xfrm>
            <a:off x="305" y="10"/>
            <a:ext cx="12191695" cy="6857990"/>
          </a:xfrm>
          <a:prstGeom prst="rect">
            <a:avLst/>
          </a:prstGeom>
        </p:spPr>
      </p:pic>
      <p:cxnSp>
        <p:nvCxnSpPr>
          <p:cNvPr id="11" name="Straight Connector 10">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8103517E-CD0C-95F0-CC38-BFC1E5D35174}"/>
              </a:ext>
            </a:extLst>
          </p:cNvPr>
          <p:cNvSpPr>
            <a:spLocks noGrp="1"/>
          </p:cNvSpPr>
          <p:nvPr>
            <p:ph type="title"/>
          </p:nvPr>
        </p:nvSpPr>
        <p:spPr>
          <a:xfrm>
            <a:off x="1451579" y="804519"/>
            <a:ext cx="9603275" cy="1049235"/>
          </a:xfrm>
        </p:spPr>
        <p:txBody>
          <a:bodyPr>
            <a:normAutofit/>
          </a:bodyPr>
          <a:lstStyle/>
          <a:p>
            <a:r>
              <a:rPr lang="en-GB" b="1" dirty="0"/>
              <a:t>Conclusion</a:t>
            </a:r>
            <a:br>
              <a:rPr lang="en-GB" b="1" dirty="0"/>
            </a:br>
            <a:endParaRPr lang="en-GB" dirty="0"/>
          </a:p>
        </p:txBody>
      </p:sp>
      <p:sp>
        <p:nvSpPr>
          <p:cNvPr id="13" name="Rectangle 12">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395C2F-054F-CE1C-06FB-71FAAC5E2434}"/>
              </a:ext>
            </a:extLst>
          </p:cNvPr>
          <p:cNvSpPr>
            <a:spLocks noGrp="1"/>
          </p:cNvSpPr>
          <p:nvPr>
            <p:ph idx="1"/>
          </p:nvPr>
        </p:nvSpPr>
        <p:spPr>
          <a:xfrm>
            <a:off x="1451579" y="2015732"/>
            <a:ext cx="9603275" cy="3450613"/>
          </a:xfrm>
        </p:spPr>
        <p:txBody>
          <a:bodyPr>
            <a:normAutofit/>
          </a:bodyPr>
          <a:lstStyle/>
          <a:p>
            <a:pPr marL="0" indent="0">
              <a:buNone/>
            </a:pPr>
            <a:r>
              <a:rPr lang="en-GB" dirty="0"/>
              <a:t>In conclusion, effective leadership is a critical determinant of organisational success. The examples of Microsoft, Starbucks, PepsiCo, and Unilever demonstrate how transformational leadership, emotional intelligence, and strategic vision enhance employee engagement, innovation, sustainability, and long-term competitive performance in global business environments.</a:t>
            </a:r>
          </a:p>
          <a:p>
            <a:endParaRPr lang="en-GB" dirty="0"/>
          </a:p>
        </p:txBody>
      </p:sp>
      <p:pic>
        <p:nvPicPr>
          <p:cNvPr id="15" name="Picture 14">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1562"/>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95535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422AF-4739-55C0-3441-7964A545A091}"/>
              </a:ext>
            </a:extLst>
          </p:cNvPr>
          <p:cNvSpPr>
            <a:spLocks noGrp="1"/>
          </p:cNvSpPr>
          <p:nvPr>
            <p:ph type="title"/>
          </p:nvPr>
        </p:nvSpPr>
        <p:spPr/>
        <p:txBody>
          <a:bodyPr/>
          <a:lstStyle/>
          <a:p>
            <a:r>
              <a:rPr lang="en-GB" b="1" dirty="0"/>
              <a:t>Reference List (Harvard Style</a:t>
            </a:r>
            <a:endParaRPr lang="en-GB" dirty="0"/>
          </a:p>
        </p:txBody>
      </p:sp>
      <p:graphicFrame>
        <p:nvGraphicFramePr>
          <p:cNvPr id="5" name="Content Placeholder 2">
            <a:extLst>
              <a:ext uri="{FF2B5EF4-FFF2-40B4-BE49-F238E27FC236}">
                <a16:creationId xmlns:a16="http://schemas.microsoft.com/office/drawing/2014/main" id="{774E4D3B-D306-A8EC-FFFB-538041F01B8B}"/>
              </a:ext>
            </a:extLst>
          </p:cNvPr>
          <p:cNvGraphicFramePr>
            <a:graphicFrameLocks noGrp="1"/>
          </p:cNvGraphicFramePr>
          <p:nvPr>
            <p:ph idx="1"/>
          </p:nvPr>
        </p:nvGraphicFramePr>
        <p:xfrm>
          <a:off x="670560" y="1825624"/>
          <a:ext cx="10683240" cy="4768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02902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0</TotalTime>
  <Words>1276</Words>
  <Application>Microsoft Office PowerPoint</Application>
  <PresentationFormat>Widescreen</PresentationFormat>
  <Paragraphs>91</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Gill Sans MT</vt:lpstr>
      <vt:lpstr>Wingdings</vt:lpstr>
      <vt:lpstr>Gallery</vt:lpstr>
      <vt:lpstr>     Sameena Hassan     STUDENT ID: 2023264   MODULE CODE: LCBB6022 </vt:lpstr>
      <vt:lpstr>Introduction </vt:lpstr>
      <vt:lpstr>What is Emotional Intelligence? </vt:lpstr>
      <vt:lpstr>Why Emotional Intelligence Matters in Leadership </vt:lpstr>
      <vt:lpstr> Goleman's Emotional Intelligence Model </vt:lpstr>
      <vt:lpstr>Critical Evaluation of Goleman's Model </vt:lpstr>
      <vt:lpstr>Business Example 1 – Satya Nadella at Microsoft </vt:lpstr>
      <vt:lpstr>Theory – Mayer and Salovey Ability Model </vt:lpstr>
      <vt:lpstr>Critical Evaluation of Mayer and Salovey's Model </vt:lpstr>
      <vt:lpstr>Business Example 2 – Howard Schultz and Starbucks </vt:lpstr>
      <vt:lpstr>Emotional Intelligence in Collaborative Environments </vt:lpstr>
      <vt:lpstr>Business Example 3 – Indra Nooyi at PepsiCo </vt:lpstr>
      <vt:lpstr>Business Example 4: Paul Polman and Unilever – Emotional Intelligence During Uncertainty  </vt:lpstr>
      <vt:lpstr>Conclusion </vt:lpstr>
      <vt:lpstr>Reference List (Harvard Style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2026-06-04T18:53:25Z</dcterms:created>
  <dcterms:modified xsi:type="dcterms:W3CDTF">2026-06-11T08:46:53Z</dcterms:modified>
</cp:coreProperties>
</file>