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2F6EB8E-8AE2-4607-A37A-E4126AE25FD3}">
          <p14:sldIdLst>
            <p14:sldId id="256"/>
            <p14:sldId id="257"/>
            <p14:sldId id="258"/>
            <p14:sldId id="260"/>
            <p14:sldId id="261"/>
            <p14:sldId id="262"/>
            <p14:sldId id="263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DF9FC3-E4CB-4C03-AA12-B9024FAA653E}" v="665" dt="2025-10-19T15:19:57.7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phte kulenga" userId="85f9ef70d9de6c8b" providerId="LiveId" clId="{05DF9FC3-E4CB-4C03-AA12-B9024FAA653E}"/>
    <pc:docChg chg="custSel modSld">
      <pc:chgData name="jephte kulenga" userId="85f9ef70d9de6c8b" providerId="LiveId" clId="{05DF9FC3-E4CB-4C03-AA12-B9024FAA653E}" dt="2025-10-19T15:20:09.929" v="606" actId="20577"/>
      <pc:docMkLst>
        <pc:docMk/>
      </pc:docMkLst>
      <pc:sldChg chg="modSp mod">
        <pc:chgData name="jephte kulenga" userId="85f9ef70d9de6c8b" providerId="LiveId" clId="{05DF9FC3-E4CB-4C03-AA12-B9024FAA653E}" dt="2025-10-19T15:17:34.985" v="192" actId="207"/>
        <pc:sldMkLst>
          <pc:docMk/>
          <pc:sldMk cId="3344974996" sldId="256"/>
        </pc:sldMkLst>
        <pc:spChg chg="mod">
          <ac:chgData name="jephte kulenga" userId="85f9ef70d9de6c8b" providerId="LiveId" clId="{05DF9FC3-E4CB-4C03-AA12-B9024FAA653E}" dt="2025-10-19T15:17:07.133" v="190" actId="207"/>
          <ac:spMkLst>
            <pc:docMk/>
            <pc:sldMk cId="3344974996" sldId="256"/>
            <ac:spMk id="2" creationId="{12DFD35B-A050-E248-50E2-55E82A1150BC}"/>
          </ac:spMkLst>
        </pc:spChg>
        <pc:spChg chg="mod">
          <ac:chgData name="jephte kulenga" userId="85f9ef70d9de6c8b" providerId="LiveId" clId="{05DF9FC3-E4CB-4C03-AA12-B9024FAA653E}" dt="2025-10-19T15:17:20.796" v="191" actId="207"/>
          <ac:spMkLst>
            <pc:docMk/>
            <pc:sldMk cId="3344974996" sldId="256"/>
            <ac:spMk id="11" creationId="{3B876DEA-7381-B4DE-2152-0E29C986A009}"/>
          </ac:spMkLst>
        </pc:spChg>
        <pc:spChg chg="mod">
          <ac:chgData name="jephte kulenga" userId="85f9ef70d9de6c8b" providerId="LiveId" clId="{05DF9FC3-E4CB-4C03-AA12-B9024FAA653E}" dt="2025-10-19T15:17:34.985" v="192" actId="207"/>
          <ac:spMkLst>
            <pc:docMk/>
            <pc:sldMk cId="3344974996" sldId="256"/>
            <ac:spMk id="19" creationId="{708DBA58-05E2-F537-89DF-2CA5D6F3FE6E}"/>
          </ac:spMkLst>
        </pc:spChg>
      </pc:sldChg>
      <pc:sldChg chg="addSp delSp modSp mod modNotesTx">
        <pc:chgData name="jephte kulenga" userId="85f9ef70d9de6c8b" providerId="LiveId" clId="{05DF9FC3-E4CB-4C03-AA12-B9024FAA653E}" dt="2025-10-19T15:18:32.075" v="603" actId="20577"/>
        <pc:sldMkLst>
          <pc:docMk/>
          <pc:sldMk cId="4184627927" sldId="257"/>
        </pc:sldMkLst>
        <pc:spChg chg="del mod">
          <ac:chgData name="jephte kulenga" userId="85f9ef70d9de6c8b" providerId="LiveId" clId="{05DF9FC3-E4CB-4C03-AA12-B9024FAA653E}" dt="2025-10-19T15:10:46.740" v="178" actId="478"/>
          <ac:spMkLst>
            <pc:docMk/>
            <pc:sldMk cId="4184627927" sldId="257"/>
            <ac:spMk id="8" creationId="{64258F12-3BC2-6F20-7744-D93DD7B0F028}"/>
          </ac:spMkLst>
        </pc:spChg>
        <pc:spChg chg="mod">
          <ac:chgData name="jephte kulenga" userId="85f9ef70d9de6c8b" providerId="LiveId" clId="{05DF9FC3-E4CB-4C03-AA12-B9024FAA653E}" dt="2025-10-19T15:04:46.377" v="96" actId="207"/>
          <ac:spMkLst>
            <pc:docMk/>
            <pc:sldMk cId="4184627927" sldId="257"/>
            <ac:spMk id="10" creationId="{45B10A2D-9969-5BC7-6C48-9AB658F5D484}"/>
          </ac:spMkLst>
        </pc:spChg>
        <pc:spChg chg="add mod">
          <ac:chgData name="jephte kulenga" userId="85f9ef70d9de6c8b" providerId="LiveId" clId="{05DF9FC3-E4CB-4C03-AA12-B9024FAA653E}" dt="2025-10-19T15:16:20.700" v="189" actId="207"/>
          <ac:spMkLst>
            <pc:docMk/>
            <pc:sldMk cId="4184627927" sldId="257"/>
            <ac:spMk id="12" creationId="{7891292F-A745-67C7-D16F-50AE7B9F62C3}"/>
          </ac:spMkLst>
        </pc:spChg>
      </pc:sldChg>
      <pc:sldChg chg="modSp mod">
        <pc:chgData name="jephte kulenga" userId="85f9ef70d9de6c8b" providerId="LiveId" clId="{05DF9FC3-E4CB-4C03-AA12-B9024FAA653E}" dt="2025-10-19T15:03:49.338" v="95" actId="207"/>
        <pc:sldMkLst>
          <pc:docMk/>
          <pc:sldMk cId="3519995961" sldId="258"/>
        </pc:sldMkLst>
        <pc:spChg chg="mod">
          <ac:chgData name="jephte kulenga" userId="85f9ef70d9de6c8b" providerId="LiveId" clId="{05DF9FC3-E4CB-4C03-AA12-B9024FAA653E}" dt="2025-10-19T15:03:49.338" v="95" actId="207"/>
          <ac:spMkLst>
            <pc:docMk/>
            <pc:sldMk cId="3519995961" sldId="258"/>
            <ac:spMk id="6" creationId="{84DF2C0F-72FB-951E-107F-B19F59B7A2FA}"/>
          </ac:spMkLst>
        </pc:spChg>
      </pc:sldChg>
      <pc:sldChg chg="modSp mod">
        <pc:chgData name="jephte kulenga" userId="85f9ef70d9de6c8b" providerId="LiveId" clId="{05DF9FC3-E4CB-4C03-AA12-B9024FAA653E}" dt="2025-10-19T15:01:57.884" v="89" actId="207"/>
        <pc:sldMkLst>
          <pc:docMk/>
          <pc:sldMk cId="3732009172" sldId="260"/>
        </pc:sldMkLst>
        <pc:spChg chg="mod">
          <ac:chgData name="jephte kulenga" userId="85f9ef70d9de6c8b" providerId="LiveId" clId="{05DF9FC3-E4CB-4C03-AA12-B9024FAA653E}" dt="2025-10-19T15:01:57.884" v="89" actId="207"/>
          <ac:spMkLst>
            <pc:docMk/>
            <pc:sldMk cId="3732009172" sldId="260"/>
            <ac:spMk id="6" creationId="{6A7CF57C-46F6-1396-B76B-D00172F437E1}"/>
          </ac:spMkLst>
        </pc:spChg>
      </pc:sldChg>
      <pc:sldChg chg="modSp mod">
        <pc:chgData name="jephte kulenga" userId="85f9ef70d9de6c8b" providerId="LiveId" clId="{05DF9FC3-E4CB-4C03-AA12-B9024FAA653E}" dt="2025-10-19T15:01:40.228" v="88" actId="207"/>
        <pc:sldMkLst>
          <pc:docMk/>
          <pc:sldMk cId="2337872668" sldId="261"/>
        </pc:sldMkLst>
        <pc:spChg chg="mod">
          <ac:chgData name="jephte kulenga" userId="85f9ef70d9de6c8b" providerId="LiveId" clId="{05DF9FC3-E4CB-4C03-AA12-B9024FAA653E}" dt="2025-10-19T15:01:40.228" v="88" actId="207"/>
          <ac:spMkLst>
            <pc:docMk/>
            <pc:sldMk cId="2337872668" sldId="261"/>
            <ac:spMk id="6" creationId="{DBCD8C62-1020-429B-232A-81228C9F570C}"/>
          </ac:spMkLst>
        </pc:spChg>
      </pc:sldChg>
      <pc:sldChg chg="modSp mod">
        <pc:chgData name="jephte kulenga" userId="85f9ef70d9de6c8b" providerId="LiveId" clId="{05DF9FC3-E4CB-4C03-AA12-B9024FAA653E}" dt="2025-10-19T15:01:25.295" v="87" actId="207"/>
        <pc:sldMkLst>
          <pc:docMk/>
          <pc:sldMk cId="1278337155" sldId="262"/>
        </pc:sldMkLst>
        <pc:spChg chg="mod">
          <ac:chgData name="jephte kulenga" userId="85f9ef70d9de6c8b" providerId="LiveId" clId="{05DF9FC3-E4CB-4C03-AA12-B9024FAA653E}" dt="2025-10-19T15:01:25.295" v="87" actId="207"/>
          <ac:spMkLst>
            <pc:docMk/>
            <pc:sldMk cId="1278337155" sldId="262"/>
            <ac:spMk id="3" creationId="{D877D93A-76FB-69A0-2CE3-D7FD9BE7ECED}"/>
          </ac:spMkLst>
        </pc:spChg>
      </pc:sldChg>
      <pc:sldChg chg="modSp mod">
        <pc:chgData name="jephte kulenga" userId="85f9ef70d9de6c8b" providerId="LiveId" clId="{05DF9FC3-E4CB-4C03-AA12-B9024FAA653E}" dt="2025-10-19T15:01:09" v="86" actId="207"/>
        <pc:sldMkLst>
          <pc:docMk/>
          <pc:sldMk cId="489591366" sldId="263"/>
        </pc:sldMkLst>
        <pc:spChg chg="mod">
          <ac:chgData name="jephte kulenga" userId="85f9ef70d9de6c8b" providerId="LiveId" clId="{05DF9FC3-E4CB-4C03-AA12-B9024FAA653E}" dt="2025-10-19T15:01:09" v="86" actId="207"/>
          <ac:spMkLst>
            <pc:docMk/>
            <pc:sldMk cId="489591366" sldId="263"/>
            <ac:spMk id="10" creationId="{9584E3B4-26C7-B4FA-CC70-5D382712AA9C}"/>
          </ac:spMkLst>
        </pc:spChg>
      </pc:sldChg>
      <pc:sldChg chg="modSp mod">
        <pc:chgData name="jephte kulenga" userId="85f9ef70d9de6c8b" providerId="LiveId" clId="{05DF9FC3-E4CB-4C03-AA12-B9024FAA653E}" dt="2025-10-19T15:20:09.929" v="606" actId="20577"/>
        <pc:sldMkLst>
          <pc:docMk/>
          <pc:sldMk cId="92880154" sldId="264"/>
        </pc:sldMkLst>
        <pc:spChg chg="mod">
          <ac:chgData name="jephte kulenga" userId="85f9ef70d9de6c8b" providerId="LiveId" clId="{05DF9FC3-E4CB-4C03-AA12-B9024FAA653E}" dt="2025-10-19T15:20:09.929" v="606" actId="20577"/>
          <ac:spMkLst>
            <pc:docMk/>
            <pc:sldMk cId="92880154" sldId="264"/>
            <ac:spMk id="3" creationId="{C0C96E82-56DC-F38C-821A-B018ED59064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6BF9D6-EC50-4BC7-B85B-FFA7DEAE1922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6FC44-2E36-4953-B7A3-2E3185C9C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233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23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                              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494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re STRENGTHS</a:t>
            </a:r>
          </a:p>
          <a:p>
            <a:r>
              <a:rPr lang="en-GB" dirty="0"/>
              <a:t>Strong communication and empathy when supporting service users.</a:t>
            </a:r>
          </a:p>
          <a:p>
            <a:r>
              <a:rPr lang="en-GB" dirty="0"/>
              <a:t>Good teamwork skills developed through group projects and voluntary placements.</a:t>
            </a:r>
          </a:p>
          <a:p>
            <a:r>
              <a:rPr lang="en-GB" dirty="0"/>
              <a:t>Reliable and punctual, showing commitment to my role.</a:t>
            </a:r>
          </a:p>
          <a:p>
            <a:r>
              <a:rPr lang="en-GB" dirty="0"/>
              <a:t>Passion for helping others, aligned with NHS values of compassion and respect (NHS,2024)</a:t>
            </a:r>
          </a:p>
          <a:p>
            <a:r>
              <a:rPr lang="en-GB" dirty="0"/>
              <a:t>Example: During my college placement in a care home, I built positive relationships </a:t>
            </a:r>
            <a:r>
              <a:rPr lang="en-GB" dirty="0" err="1"/>
              <a:t>sidents</a:t>
            </a:r>
            <a:r>
              <a:rPr lang="en-GB" dirty="0"/>
              <a:t>, improving their emotional wellbeing.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757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  <a:p>
            <a:r>
              <a:rPr lang="en-GB" dirty="0"/>
              <a:t>Limited experience handling complex care situations.</a:t>
            </a:r>
          </a:p>
          <a:p>
            <a:r>
              <a:rPr lang="en-GB" dirty="0"/>
              <a:t>Sometimes lack confidence when making quick decisions.</a:t>
            </a:r>
          </a:p>
          <a:p>
            <a:r>
              <a:rPr lang="en-GB" dirty="0"/>
              <a:t>Need to improve professional documentation and report writing.</a:t>
            </a:r>
          </a:p>
          <a:p>
            <a:r>
              <a:rPr lang="en-GB" dirty="0"/>
              <a:t>Example: I sometimes hesitate to speak up during team meetings because I worry about being wrong. WEAKNESSES</a:t>
            </a:r>
          </a:p>
          <a:p>
            <a:r>
              <a:rPr lang="en-GB" dirty="0"/>
              <a:t>Limited experience handling complex care situations.</a:t>
            </a:r>
          </a:p>
          <a:p>
            <a:r>
              <a:rPr lang="en-GB" dirty="0"/>
              <a:t>Sometimes lack confidence when making quick decisions.</a:t>
            </a:r>
          </a:p>
          <a:p>
            <a:r>
              <a:rPr lang="en-GB" dirty="0"/>
              <a:t>Need to improve professional documentation and report writing.</a:t>
            </a:r>
          </a:p>
          <a:p>
            <a:r>
              <a:rPr lang="en-GB" dirty="0"/>
              <a:t>Example: I sometimes hesitate to speak up during team meetings because I worry about being wrong.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288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OPPORTUNITIES</a:t>
            </a:r>
          </a:p>
          <a:p>
            <a:r>
              <a:rPr lang="en-GB" dirty="0"/>
              <a:t>Access to professional training through Skills for Care and Health and Education England.</a:t>
            </a:r>
          </a:p>
          <a:p>
            <a:r>
              <a:rPr lang="en-GB" dirty="0"/>
              <a:t>Growing demand for qualified support workers and healthcare assistants in the UK (Skills for Care, 2023).</a:t>
            </a:r>
          </a:p>
          <a:p>
            <a:r>
              <a:rPr lang="en-GB" dirty="0"/>
              <a:t>Opportunity to gain NVQ Level 3 and later pursue nursing or social work.</a:t>
            </a:r>
          </a:p>
          <a:p>
            <a:r>
              <a:rPr lang="en-GB" dirty="0"/>
              <a:t>Example: My upcoming work placement can help me gain experience in personal care and communication with clients who have different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6391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679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44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96FC44-2E36-4953-B7A3-2E3185C9CD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40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95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789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195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915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61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832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272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002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951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30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669787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448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552173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5032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472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73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A0CA0-5EE9-458E-8D21-12A1DF5BE81C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1CFE136-F937-42D2-BC19-805CEA7646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830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ressbooks.online.ucf.edu/lumenpsychology/chapter/industrial-psychology-selecting-and-evaluating-employees/" TargetMode="External"/><Relationship Id="rId5" Type="http://schemas.openxmlformats.org/officeDocument/2006/relationships/image" Target="../media/image2.jpg"/><Relationship Id="rId4" Type="http://schemas.openxmlformats.org/officeDocument/2006/relationships/hyperlink" Target="https://dovetailrecruitment.co.uk/whats-difference-1st-2nd-interview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dovetailrecruitment.co.uk/whats-difference-1st-2nd-interview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pressbooks.online.ucf.edu/lumenpsychology/chapter/industrial-psychology-selecting-and-evaluating-employee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flickr.com/photos/141761303@N08/24835229588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flickr.com/photos/141761303@N08/24835229588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waymaker-psychology/chapter/industrial-psychology-selecting-and-evaluating-employee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ourses.lumenlearning.com/waymaker-psychology/chapter/industrial-psychology-selecting-and-evaluating-employee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nhsidentity/nhs-value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healthcareers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sitting at a table with another person sitting at a table&#10;&#10;AI-generated content may be incorrect.">
            <a:extLst>
              <a:ext uri="{FF2B5EF4-FFF2-40B4-BE49-F238E27FC236}">
                <a16:creationId xmlns:a16="http://schemas.microsoft.com/office/drawing/2014/main" id="{0DB8940D-21AE-18D7-186E-A67EF4FEB4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135" r="17790" b="-1"/>
          <a:stretch>
            <a:fillRect/>
          </a:stretch>
        </p:blipFill>
        <p:spPr>
          <a:xfrm>
            <a:off x="5123543" y="-1"/>
            <a:ext cx="5201036" cy="4504344"/>
          </a:xfrm>
          <a:custGeom>
            <a:avLst/>
            <a:gdLst/>
            <a:ahLst/>
            <a:cxnLst/>
            <a:rect l="l" t="t" r="r" b="b"/>
            <a:pathLst>
              <a:path w="5201036" h="4504344">
                <a:moveTo>
                  <a:pt x="379987" y="0"/>
                </a:moveTo>
                <a:lnTo>
                  <a:pt x="5201036" y="0"/>
                </a:lnTo>
                <a:lnTo>
                  <a:pt x="1797922" y="4504344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pic>
        <p:nvPicPr>
          <p:cNvPr id="8" name="Picture 7" descr="A person sitting at a table talking to another person&#10;&#10;AI-generated content may be incorrect.">
            <a:extLst>
              <a:ext uri="{FF2B5EF4-FFF2-40B4-BE49-F238E27FC236}">
                <a16:creationId xmlns:a16="http://schemas.microsoft.com/office/drawing/2014/main" id="{A2ADD827-3BBA-7473-2B44-6E1DFB2F32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31605" b="-2"/>
          <a:stretch>
            <a:fillRect/>
          </a:stretch>
        </p:blipFill>
        <p:spPr>
          <a:xfrm>
            <a:off x="5161901" y="-1"/>
            <a:ext cx="7026923" cy="6858001"/>
          </a:xfrm>
          <a:custGeom>
            <a:avLst/>
            <a:gdLst/>
            <a:ahLst/>
            <a:cxnLst/>
            <a:rect l="l" t="t" r="r" b="b"/>
            <a:pathLst>
              <a:path w="7026923" h="6858001">
                <a:moveTo>
                  <a:pt x="5181345" y="0"/>
                </a:moveTo>
                <a:lnTo>
                  <a:pt x="7026923" y="0"/>
                </a:lnTo>
                <a:lnTo>
                  <a:pt x="7026923" y="6858001"/>
                </a:lnTo>
                <a:lnTo>
                  <a:pt x="0" y="685800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DFD35B-A050-E248-50E2-55E82A115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4" y="2404534"/>
            <a:ext cx="5111631" cy="1646302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Professional Development within Health and Social Care</a:t>
            </a:r>
            <a:br>
              <a:rPr lang="en-GB" sz="4800" dirty="0">
                <a:solidFill>
                  <a:schemeClr val="tx1"/>
                </a:solidFill>
              </a:rPr>
            </a:br>
            <a:endParaRPr lang="en-GB" sz="4800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9D67DC-5D2E-42F6-B6F9-307F9DCF1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935865" y="-1"/>
            <a:ext cx="3403114" cy="45043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EA5CF7C-6404-43F6-A7B4-BA4B377A0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C49263B-F828-46CF-BE99-E1F04AA42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 23">
            <a:extLst>
              <a:ext uri="{FF2B5EF4-FFF2-40B4-BE49-F238E27FC236}">
                <a16:creationId xmlns:a16="http://schemas.microsoft.com/office/drawing/2014/main" id="{3D2093AC-4440-4826-A64D-34A6C35CA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Rectangle 25">
            <a:extLst>
              <a:ext uri="{FF2B5EF4-FFF2-40B4-BE49-F238E27FC236}">
                <a16:creationId xmlns:a16="http://schemas.microsoft.com/office/drawing/2014/main" id="{2D72DBD9-5FA4-455A-A1FA-B597C5CED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Isosceles Triangle 24">
            <a:extLst>
              <a:ext uri="{FF2B5EF4-FFF2-40B4-BE49-F238E27FC236}">
                <a16:creationId xmlns:a16="http://schemas.microsoft.com/office/drawing/2014/main" id="{524CA39C-C7AB-4375-A4A3-3B344648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27">
            <a:extLst>
              <a:ext uri="{FF2B5EF4-FFF2-40B4-BE49-F238E27FC236}">
                <a16:creationId xmlns:a16="http://schemas.microsoft.com/office/drawing/2014/main" id="{6E1B1D6C-0B7A-44C3-A433-40DB007FB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Rectangle 28">
            <a:extLst>
              <a:ext uri="{FF2B5EF4-FFF2-40B4-BE49-F238E27FC236}">
                <a16:creationId xmlns:a16="http://schemas.microsoft.com/office/drawing/2014/main" id="{66D0B188-5EC5-44FD-BE25-D08032F3D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29">
            <a:extLst>
              <a:ext uri="{FF2B5EF4-FFF2-40B4-BE49-F238E27FC236}">
                <a16:creationId xmlns:a16="http://schemas.microsoft.com/office/drawing/2014/main" id="{FBA7F63E-1E15-4064-92A6-3778EC42E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Isosceles Triangle 29">
            <a:extLst>
              <a:ext uri="{FF2B5EF4-FFF2-40B4-BE49-F238E27FC236}">
                <a16:creationId xmlns:a16="http://schemas.microsoft.com/office/drawing/2014/main" id="{F4B1A838-7104-4EFF-9266-FBF8FCBD9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EAB4C7-CF99-2F53-45B2-F33F07137804}"/>
              </a:ext>
            </a:extLst>
          </p:cNvPr>
          <p:cNvSpPr txBox="1"/>
          <p:nvPr/>
        </p:nvSpPr>
        <p:spPr>
          <a:xfrm>
            <a:off x="9795190" y="6870700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dovetailrecruitment.co.uk/whats-difference-1st-2nd-intervie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6F97398-0650-FE7F-2E7F-2855599ADAB7}"/>
              </a:ext>
            </a:extLst>
          </p:cNvPr>
          <p:cNvSpPr txBox="1"/>
          <p:nvPr/>
        </p:nvSpPr>
        <p:spPr>
          <a:xfrm>
            <a:off x="7385680" y="6870700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pressbooks.online.ucf.edu/lumenpsychology/chapter/industrial-psychology-selecting-and-evaluating-employe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3B876DEA-7381-B4DE-2152-0E29C986A0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050833"/>
            <a:ext cx="6627347" cy="109689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Personal SWOT Analysis presentation</a:t>
            </a:r>
          </a:p>
          <a:p>
            <a:r>
              <a:rPr lang="en-GB" b="1" dirty="0">
                <a:solidFill>
                  <a:schemeClr val="tx1"/>
                </a:solidFill>
              </a:rPr>
              <a:t>Aspiring Healthcare Assistant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8DBA58-05E2-F537-89DF-2CA5D6F3FE6E}"/>
              </a:ext>
            </a:extLst>
          </p:cNvPr>
          <p:cNvSpPr txBox="1"/>
          <p:nvPr/>
        </p:nvSpPr>
        <p:spPr>
          <a:xfrm>
            <a:off x="2714676" y="5349620"/>
            <a:ext cx="610144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Name: Naomi Lubanza Kihani</a:t>
            </a:r>
          </a:p>
          <a:p>
            <a:r>
              <a:rPr lang="en-GB" dirty="0"/>
              <a:t>Student ID: 2424519</a:t>
            </a:r>
          </a:p>
          <a:p>
            <a:r>
              <a:rPr lang="en-GB" dirty="0"/>
              <a:t>Lecturer: Olubukola Adegbite</a:t>
            </a:r>
          </a:p>
          <a:p>
            <a:r>
              <a:rPr lang="en-GB" dirty="0"/>
              <a:t>Module code: LCHS4009</a:t>
            </a:r>
          </a:p>
        </p:txBody>
      </p:sp>
    </p:spTree>
    <p:extLst>
      <p:ext uri="{BB962C8B-B14F-4D97-AF65-F5344CB8AC3E}">
        <p14:creationId xmlns:p14="http://schemas.microsoft.com/office/powerpoint/2010/main" val="3344974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looking at another person&#10;&#10;AI-generated content may be incorrect.">
            <a:extLst>
              <a:ext uri="{FF2B5EF4-FFF2-40B4-BE49-F238E27FC236}">
                <a16:creationId xmlns:a16="http://schemas.microsoft.com/office/drawing/2014/main" id="{51838099-4C82-A5B5-70F6-7926914577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70114" y="153772"/>
            <a:ext cx="11788525" cy="41131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731BCF-8E59-6271-4A52-6C54AA32D50A}"/>
              </a:ext>
            </a:extLst>
          </p:cNvPr>
          <p:cNvSpPr txBox="1"/>
          <p:nvPr/>
        </p:nvSpPr>
        <p:spPr>
          <a:xfrm>
            <a:off x="7760935" y="8610599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dovetailrecruitment.co.uk/whats-difference-1st-2nd-intervie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</a:t>
            </a:r>
            <a:r>
              <a:rPr lang="en-GB" sz="700" dirty="0" err="1">
                <a:solidFill>
                  <a:srgbClr val="FFFFFF"/>
                </a:solidFill>
              </a:rPr>
              <a:t>uder</a:t>
            </a:r>
            <a:r>
              <a:rPr lang="en-GB" sz="700" dirty="0">
                <a:solidFill>
                  <a:srgbClr val="FFFFFF"/>
                </a:solidFill>
              </a:rPr>
              <a:t>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B10A2D-9969-5BC7-6C48-9AB658F5D484}"/>
              </a:ext>
            </a:extLst>
          </p:cNvPr>
          <p:cNvSpPr txBox="1"/>
          <p:nvPr/>
        </p:nvSpPr>
        <p:spPr>
          <a:xfrm>
            <a:off x="4693885" y="4300361"/>
            <a:ext cx="6134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891292F-A745-67C7-D16F-50AE7B9F62C3}"/>
              </a:ext>
            </a:extLst>
          </p:cNvPr>
          <p:cNvSpPr txBox="1"/>
          <p:nvPr/>
        </p:nvSpPr>
        <p:spPr>
          <a:xfrm>
            <a:off x="370114" y="5088285"/>
            <a:ext cx="1066959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Health and Social Care sector in the UK offers diverse career pathways such as nursing, support work, and care management.</a:t>
            </a:r>
          </a:p>
          <a:p>
            <a:r>
              <a:rPr lang="en-GB" dirty="0"/>
              <a:t>Conducting a personal SWOT analysis helps me understand my strengths, weaknesses, opportunities, and threats to plan my professional growth effectively.</a:t>
            </a:r>
          </a:p>
          <a:p>
            <a:r>
              <a:rPr lang="en-GB" dirty="0"/>
              <a:t>This presentation focuses on my self-assessment and how I can use it for my future career.</a:t>
            </a:r>
          </a:p>
        </p:txBody>
      </p:sp>
    </p:spTree>
    <p:extLst>
      <p:ext uri="{BB962C8B-B14F-4D97-AF65-F5344CB8AC3E}">
        <p14:creationId xmlns:p14="http://schemas.microsoft.com/office/powerpoint/2010/main" val="4184627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at a table talking to another person&#10;&#10;AI-generated content may be incorrect.">
            <a:extLst>
              <a:ext uri="{FF2B5EF4-FFF2-40B4-BE49-F238E27FC236}">
                <a16:creationId xmlns:a16="http://schemas.microsoft.com/office/drawing/2014/main" id="{68853B73-3C02-8081-0F99-67FE169ADA04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" b="3555"/>
          <a:stretch>
            <a:fillRect/>
          </a:stretch>
        </p:blipFill>
        <p:spPr>
          <a:xfrm>
            <a:off x="-1469552" y="-598705"/>
            <a:ext cx="682213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38CE316-3B29-4943-A0E9-35F8B350B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46396" y="0"/>
            <a:ext cx="3245604" cy="6858000"/>
            <a:chOff x="8946396" y="0"/>
            <a:chExt cx="3245604" cy="68580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E925D93-72D9-484D-9851-BC3909E6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46396" y="0"/>
              <a:ext cx="3135444" cy="6858000"/>
            </a:xfrm>
            <a:custGeom>
              <a:avLst/>
              <a:gdLst>
                <a:gd name="connsiteX0" fmla="*/ 0 w 3135444"/>
                <a:gd name="connsiteY0" fmla="*/ 0 h 6858000"/>
                <a:gd name="connsiteX1" fmla="*/ 3135444 w 3135444"/>
                <a:gd name="connsiteY1" fmla="*/ 0 h 6858000"/>
                <a:gd name="connsiteX2" fmla="*/ 3135444 w 3135444"/>
                <a:gd name="connsiteY2" fmla="*/ 6858000 h 6858000"/>
                <a:gd name="connsiteX3" fmla="*/ 915794 w 3135444"/>
                <a:gd name="connsiteY3" fmla="*/ 6858000 h 6858000"/>
                <a:gd name="connsiteX4" fmla="*/ 1527283 w 3135444"/>
                <a:gd name="connsiteY4" fmla="*/ 37265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5444" h="6858000">
                  <a:moveTo>
                    <a:pt x="0" y="0"/>
                  </a:moveTo>
                  <a:lnTo>
                    <a:pt x="3135444" y="0"/>
                  </a:lnTo>
                  <a:lnTo>
                    <a:pt x="3135444" y="6858000"/>
                  </a:lnTo>
                  <a:lnTo>
                    <a:pt x="915794" y="6858000"/>
                  </a:lnTo>
                  <a:lnTo>
                    <a:pt x="1527283" y="3726569"/>
                  </a:lnTo>
                  <a:close/>
                </a:path>
              </a:pathLst>
            </a:custGeom>
            <a:solidFill>
              <a:srgbClr val="FFFFFF"/>
            </a:solidFill>
            <a:ln w="1143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322CC54-5B23-4468-9930-09BB9FB70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056555" y="0"/>
              <a:ext cx="3135338" cy="6858000"/>
            </a:xfrm>
            <a:custGeom>
              <a:avLst/>
              <a:gdLst>
                <a:gd name="connsiteX0" fmla="*/ 0 w 3135338"/>
                <a:gd name="connsiteY0" fmla="*/ 0 h 6858000"/>
                <a:gd name="connsiteX1" fmla="*/ 3116445 w 3135338"/>
                <a:gd name="connsiteY1" fmla="*/ 0 h 6858000"/>
                <a:gd name="connsiteX2" fmla="*/ 3135338 w 3135338"/>
                <a:gd name="connsiteY2" fmla="*/ 6858000 h 6858000"/>
                <a:gd name="connsiteX3" fmla="*/ 2810656 w 3135338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35338" h="6858000">
                  <a:moveTo>
                    <a:pt x="0" y="0"/>
                  </a:moveTo>
                  <a:lnTo>
                    <a:pt x="3116445" y="0"/>
                  </a:lnTo>
                  <a:lnTo>
                    <a:pt x="3135338" y="6858000"/>
                  </a:lnTo>
                  <a:lnTo>
                    <a:pt x="2810656" y="685800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46AB0AA-C6E5-4776-83BE-056E77A11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72349" y="0"/>
              <a:ext cx="2219651" cy="6858000"/>
            </a:xfrm>
            <a:custGeom>
              <a:avLst/>
              <a:gdLst>
                <a:gd name="connsiteX0" fmla="*/ 1339193 w 2219651"/>
                <a:gd name="connsiteY0" fmla="*/ 0 h 6858000"/>
                <a:gd name="connsiteX1" fmla="*/ 2219651 w 2219651"/>
                <a:gd name="connsiteY1" fmla="*/ 0 h 6858000"/>
                <a:gd name="connsiteX2" fmla="*/ 2219651 w 2219651"/>
                <a:gd name="connsiteY2" fmla="*/ 6858000 h 6858000"/>
                <a:gd name="connsiteX3" fmla="*/ 0 w 2219651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19651" h="6858000">
                  <a:moveTo>
                    <a:pt x="1339193" y="0"/>
                  </a:moveTo>
                  <a:lnTo>
                    <a:pt x="2219651" y="0"/>
                  </a:lnTo>
                  <a:lnTo>
                    <a:pt x="2219651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accent2">
                <a:lumMod val="50000"/>
                <a:alpha val="7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EC38EF5-A6C5-4237-80F7-390FACF8D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08241" y="0"/>
              <a:ext cx="2083757" cy="6858000"/>
            </a:xfrm>
            <a:custGeom>
              <a:avLst/>
              <a:gdLst>
                <a:gd name="connsiteX0" fmla="*/ 0 w 2083757"/>
                <a:gd name="connsiteY0" fmla="*/ 0 h 6858000"/>
                <a:gd name="connsiteX1" fmla="*/ 2083757 w 2083757"/>
                <a:gd name="connsiteY1" fmla="*/ 0 h 6858000"/>
                <a:gd name="connsiteX2" fmla="*/ 2083757 w 2083757"/>
                <a:gd name="connsiteY2" fmla="*/ 6858000 h 6858000"/>
                <a:gd name="connsiteX3" fmla="*/ 1409178 w 2083757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757" h="6858000">
                  <a:moveTo>
                    <a:pt x="0" y="0"/>
                  </a:moveTo>
                  <a:lnTo>
                    <a:pt x="2083757" y="0"/>
                  </a:lnTo>
                  <a:lnTo>
                    <a:pt x="2083757" y="6858000"/>
                  </a:lnTo>
                  <a:lnTo>
                    <a:pt x="1409178" y="6858000"/>
                  </a:lnTo>
                  <a:close/>
                </a:path>
              </a:pathLst>
            </a:custGeom>
            <a:solidFill>
              <a:schemeClr val="accent2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A616655-7088-12D3-0FD6-C1392C794F30}"/>
              </a:ext>
            </a:extLst>
          </p:cNvPr>
          <p:cNvSpPr txBox="1"/>
          <p:nvPr/>
        </p:nvSpPr>
        <p:spPr>
          <a:xfrm>
            <a:off x="8255950" y="6657945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ressbooks.online.ucf.edu/lumenpsychology/chapter/industrial-psychology-selecting-and-evaluating-employe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DF2C0F-72FB-951E-107F-B19F59B7A2FA}"/>
              </a:ext>
            </a:extLst>
          </p:cNvPr>
          <p:cNvSpPr txBox="1"/>
          <p:nvPr/>
        </p:nvSpPr>
        <p:spPr>
          <a:xfrm>
            <a:off x="5462744" y="1115660"/>
            <a:ext cx="450960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STRENGTHS</a:t>
            </a:r>
          </a:p>
          <a:p>
            <a:endParaRPr lang="en-GB" dirty="0"/>
          </a:p>
          <a:p>
            <a:r>
              <a:rPr lang="en-GB" dirty="0"/>
              <a:t>Strong communication and empathy when supporting service users.</a:t>
            </a:r>
          </a:p>
          <a:p>
            <a:r>
              <a:rPr lang="en-GB" dirty="0"/>
              <a:t>Good teamwork skills developed through group projects and voluntary placements.</a:t>
            </a:r>
          </a:p>
          <a:p>
            <a:r>
              <a:rPr lang="en-GB" dirty="0"/>
              <a:t>Reliable and punctual, showing commitment to my role.</a:t>
            </a:r>
          </a:p>
          <a:p>
            <a:r>
              <a:rPr lang="en-GB" dirty="0"/>
              <a:t>Passion for helping others, aligned with NHS values of compassion and respect (NHS,2024)</a:t>
            </a:r>
          </a:p>
          <a:p>
            <a:endParaRPr lang="en-GB" dirty="0"/>
          </a:p>
          <a:p>
            <a:r>
              <a:rPr lang="en-GB" dirty="0"/>
              <a:t>Example: During my college placement in a care home, I built positive relationships residents, improving their emotional wellbeing</a:t>
            </a:r>
          </a:p>
        </p:txBody>
      </p:sp>
    </p:spTree>
    <p:extLst>
      <p:ext uri="{BB962C8B-B14F-4D97-AF65-F5344CB8AC3E}">
        <p14:creationId xmlns:p14="http://schemas.microsoft.com/office/powerpoint/2010/main" val="3519995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and person sitting at a table&#10;&#10;AI-generated content may be incorrect.">
            <a:extLst>
              <a:ext uri="{FF2B5EF4-FFF2-40B4-BE49-F238E27FC236}">
                <a16:creationId xmlns:a16="http://schemas.microsoft.com/office/drawing/2014/main" id="{83B3A5C1-0FDA-8D32-C9D8-4A31F58F2F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4449"/>
          <a:stretch>
            <a:fillRect/>
          </a:stretch>
        </p:blipFill>
        <p:spPr>
          <a:xfrm>
            <a:off x="6096000" y="85504"/>
            <a:ext cx="6017941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5C2136B-77EC-41E9-BDB6-58A4AE142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33800"/>
            <a:ext cx="762000" cy="3124200"/>
          </a:xfrm>
          <a:custGeom>
            <a:avLst/>
            <a:gdLst>
              <a:gd name="connsiteX0" fmla="*/ 0 w 762000"/>
              <a:gd name="connsiteY0" fmla="*/ 0 h 3124200"/>
              <a:gd name="connsiteX1" fmla="*/ 762000 w 762000"/>
              <a:gd name="connsiteY1" fmla="*/ 3124200 h 3124200"/>
              <a:gd name="connsiteX2" fmla="*/ 0 w 762000"/>
              <a:gd name="connsiteY2" fmla="*/ 3124200 h 312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62000" h="3124200">
                <a:moveTo>
                  <a:pt x="0" y="0"/>
                </a:moveTo>
                <a:lnTo>
                  <a:pt x="762000" y="3124200"/>
                </a:lnTo>
                <a:lnTo>
                  <a:pt x="0" y="31242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55891F3-A5E2-4418-8950-25FA2B731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274002" y="4502552"/>
            <a:ext cx="2917998" cy="235544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B1FCEB1-A7E1-417C-A7EF-AA30D5A08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3500" y="-16625"/>
            <a:ext cx="2667482" cy="687462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FBCF2A6-1F18-4B68-B5D2-5B763ED4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2923" y="-16625"/>
            <a:ext cx="1269077" cy="6874625"/>
          </a:xfrm>
          <a:custGeom>
            <a:avLst/>
            <a:gdLst>
              <a:gd name="connsiteX0" fmla="*/ 714894 w 1269077"/>
              <a:gd name="connsiteY0" fmla="*/ 0 h 6874625"/>
              <a:gd name="connsiteX1" fmla="*/ 1269077 w 1269077"/>
              <a:gd name="connsiteY1" fmla="*/ 16625 h 6874625"/>
              <a:gd name="connsiteX2" fmla="*/ 1269077 w 1269077"/>
              <a:gd name="connsiteY2" fmla="*/ 6874625 h 6874625"/>
              <a:gd name="connsiteX3" fmla="*/ 0 w 1269077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69077" h="6874625">
                <a:moveTo>
                  <a:pt x="714894" y="0"/>
                </a:moveTo>
                <a:lnTo>
                  <a:pt x="1269077" y="16625"/>
                </a:lnTo>
                <a:lnTo>
                  <a:pt x="1269077" y="6874625"/>
                </a:lnTo>
                <a:lnTo>
                  <a:pt x="0" y="6874625"/>
                </a:lnTo>
                <a:close/>
              </a:path>
            </a:pathLst>
          </a:custGeom>
          <a:solidFill>
            <a:schemeClr val="accent1">
              <a:alpha val="8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F3A27FB-A693-4A75-951E-0C77CD98F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374" y="-16624"/>
            <a:ext cx="1983626" cy="6874625"/>
          </a:xfrm>
          <a:custGeom>
            <a:avLst/>
            <a:gdLst>
              <a:gd name="connsiteX0" fmla="*/ 0 w 1983626"/>
              <a:gd name="connsiteY0" fmla="*/ 0 h 6874625"/>
              <a:gd name="connsiteX1" fmla="*/ 1983626 w 1983626"/>
              <a:gd name="connsiteY1" fmla="*/ 0 h 6874625"/>
              <a:gd name="connsiteX2" fmla="*/ 1983626 w 1983626"/>
              <a:gd name="connsiteY2" fmla="*/ 6874625 h 6874625"/>
              <a:gd name="connsiteX3" fmla="*/ 1522181 w 1983626"/>
              <a:gd name="connsiteY3" fmla="*/ 6874625 h 6874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83626" h="6874625">
                <a:moveTo>
                  <a:pt x="0" y="0"/>
                </a:moveTo>
                <a:lnTo>
                  <a:pt x="1983626" y="0"/>
                </a:lnTo>
                <a:lnTo>
                  <a:pt x="1983626" y="6874625"/>
                </a:lnTo>
                <a:lnTo>
                  <a:pt x="1522181" y="6874625"/>
                </a:lnTo>
                <a:close/>
              </a:path>
            </a:pathLst>
          </a:custGeom>
          <a:solidFill>
            <a:schemeClr val="accent1">
              <a:alpha val="7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C7F275-A5B6-0D7E-E1DA-B8D56CA4E48E}"/>
              </a:ext>
            </a:extLst>
          </p:cNvPr>
          <p:cNvSpPr txBox="1"/>
          <p:nvPr/>
        </p:nvSpPr>
        <p:spPr>
          <a:xfrm>
            <a:off x="16482677" y="6743439"/>
            <a:ext cx="1131603" cy="41549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141761303@N08/2483522958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7CF57C-46F6-1396-B76B-D00172F437E1}"/>
              </a:ext>
            </a:extLst>
          </p:cNvPr>
          <p:cNvSpPr txBox="1"/>
          <p:nvPr/>
        </p:nvSpPr>
        <p:spPr>
          <a:xfrm>
            <a:off x="78059" y="2009881"/>
            <a:ext cx="6017941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WEAKNESSES</a:t>
            </a:r>
          </a:p>
          <a:p>
            <a:endParaRPr lang="en-GB" dirty="0"/>
          </a:p>
          <a:p>
            <a:r>
              <a:rPr lang="en-GB" dirty="0"/>
              <a:t>Limited experience handling complex care situations.</a:t>
            </a:r>
          </a:p>
          <a:p>
            <a:r>
              <a:rPr lang="en-GB" dirty="0"/>
              <a:t>Sometimes lack confidence when making quick decisions.</a:t>
            </a:r>
          </a:p>
          <a:p>
            <a:r>
              <a:rPr lang="en-GB" dirty="0"/>
              <a:t>Need to improve professional documentation and report writing.</a:t>
            </a:r>
          </a:p>
          <a:p>
            <a:endParaRPr lang="en-GB" dirty="0"/>
          </a:p>
          <a:p>
            <a:r>
              <a:rPr lang="en-GB" dirty="0"/>
              <a:t>Example: I sometimes hesitate to speak up during team meetings because I worry about being wrong.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009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and person sitting at a table&#10;&#10;AI-generated content may be incorrect.">
            <a:extLst>
              <a:ext uri="{FF2B5EF4-FFF2-40B4-BE49-F238E27FC236}">
                <a16:creationId xmlns:a16="http://schemas.microsoft.com/office/drawing/2014/main" id="{6B87254F-E355-6B50-C232-F8CF2C94C3D8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" b="2088"/>
          <a:stretch>
            <a:fillRect/>
          </a:stretch>
        </p:blipFill>
        <p:spPr>
          <a:xfrm>
            <a:off x="769630" y="97982"/>
            <a:ext cx="10652740" cy="251458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38CE316-3B29-4943-A0E9-35F8B350B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46396" y="0"/>
            <a:ext cx="3245604" cy="6858000"/>
            <a:chOff x="8946396" y="0"/>
            <a:chExt cx="3245604" cy="68580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E925D93-72D9-484D-9851-BC3909E6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46396" y="0"/>
              <a:ext cx="3135444" cy="6858000"/>
            </a:xfrm>
            <a:custGeom>
              <a:avLst/>
              <a:gdLst>
                <a:gd name="connsiteX0" fmla="*/ 0 w 3135444"/>
                <a:gd name="connsiteY0" fmla="*/ 0 h 6858000"/>
                <a:gd name="connsiteX1" fmla="*/ 3135444 w 3135444"/>
                <a:gd name="connsiteY1" fmla="*/ 0 h 6858000"/>
                <a:gd name="connsiteX2" fmla="*/ 3135444 w 3135444"/>
                <a:gd name="connsiteY2" fmla="*/ 6858000 h 6858000"/>
                <a:gd name="connsiteX3" fmla="*/ 915794 w 3135444"/>
                <a:gd name="connsiteY3" fmla="*/ 6858000 h 6858000"/>
                <a:gd name="connsiteX4" fmla="*/ 1527283 w 3135444"/>
                <a:gd name="connsiteY4" fmla="*/ 37265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5444" h="6858000">
                  <a:moveTo>
                    <a:pt x="0" y="0"/>
                  </a:moveTo>
                  <a:lnTo>
                    <a:pt x="3135444" y="0"/>
                  </a:lnTo>
                  <a:lnTo>
                    <a:pt x="3135444" y="6858000"/>
                  </a:lnTo>
                  <a:lnTo>
                    <a:pt x="915794" y="6858000"/>
                  </a:lnTo>
                  <a:lnTo>
                    <a:pt x="1527283" y="3726569"/>
                  </a:lnTo>
                  <a:close/>
                </a:path>
              </a:pathLst>
            </a:custGeom>
            <a:solidFill>
              <a:srgbClr val="FFFFFF"/>
            </a:solidFill>
            <a:ln w="1143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322CC54-5B23-4468-9930-09BB9FB70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056555" y="0"/>
              <a:ext cx="3135338" cy="6858000"/>
            </a:xfrm>
            <a:custGeom>
              <a:avLst/>
              <a:gdLst>
                <a:gd name="connsiteX0" fmla="*/ 0 w 3135338"/>
                <a:gd name="connsiteY0" fmla="*/ 0 h 6858000"/>
                <a:gd name="connsiteX1" fmla="*/ 3116445 w 3135338"/>
                <a:gd name="connsiteY1" fmla="*/ 0 h 6858000"/>
                <a:gd name="connsiteX2" fmla="*/ 3135338 w 3135338"/>
                <a:gd name="connsiteY2" fmla="*/ 6858000 h 6858000"/>
                <a:gd name="connsiteX3" fmla="*/ 2810656 w 3135338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35338" h="6858000">
                  <a:moveTo>
                    <a:pt x="0" y="0"/>
                  </a:moveTo>
                  <a:lnTo>
                    <a:pt x="3116445" y="0"/>
                  </a:lnTo>
                  <a:lnTo>
                    <a:pt x="3135338" y="6858000"/>
                  </a:lnTo>
                  <a:lnTo>
                    <a:pt x="2810656" y="6858000"/>
                  </a:lnTo>
                  <a:close/>
                </a:path>
              </a:pathLst>
            </a:cu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46AB0AA-C6E5-4776-83BE-056E77A11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72349" y="0"/>
              <a:ext cx="2219651" cy="6858000"/>
            </a:xfrm>
            <a:custGeom>
              <a:avLst/>
              <a:gdLst>
                <a:gd name="connsiteX0" fmla="*/ 1339193 w 2219651"/>
                <a:gd name="connsiteY0" fmla="*/ 0 h 6858000"/>
                <a:gd name="connsiteX1" fmla="*/ 2219651 w 2219651"/>
                <a:gd name="connsiteY1" fmla="*/ 0 h 6858000"/>
                <a:gd name="connsiteX2" fmla="*/ 2219651 w 2219651"/>
                <a:gd name="connsiteY2" fmla="*/ 6858000 h 6858000"/>
                <a:gd name="connsiteX3" fmla="*/ 0 w 2219651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19651" h="6858000">
                  <a:moveTo>
                    <a:pt x="1339193" y="0"/>
                  </a:moveTo>
                  <a:lnTo>
                    <a:pt x="2219651" y="0"/>
                  </a:lnTo>
                  <a:lnTo>
                    <a:pt x="2219651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accent2">
                <a:lumMod val="50000"/>
                <a:alpha val="7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EC38EF5-A6C5-4237-80F7-390FACF8D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08241" y="0"/>
              <a:ext cx="2083757" cy="6858000"/>
            </a:xfrm>
            <a:custGeom>
              <a:avLst/>
              <a:gdLst>
                <a:gd name="connsiteX0" fmla="*/ 0 w 2083757"/>
                <a:gd name="connsiteY0" fmla="*/ 0 h 6858000"/>
                <a:gd name="connsiteX1" fmla="*/ 2083757 w 2083757"/>
                <a:gd name="connsiteY1" fmla="*/ 0 h 6858000"/>
                <a:gd name="connsiteX2" fmla="*/ 2083757 w 2083757"/>
                <a:gd name="connsiteY2" fmla="*/ 6858000 h 6858000"/>
                <a:gd name="connsiteX3" fmla="*/ 1409178 w 2083757"/>
                <a:gd name="connsiteY3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83757" h="6858000">
                  <a:moveTo>
                    <a:pt x="0" y="0"/>
                  </a:moveTo>
                  <a:lnTo>
                    <a:pt x="2083757" y="0"/>
                  </a:lnTo>
                  <a:lnTo>
                    <a:pt x="2083757" y="6858000"/>
                  </a:lnTo>
                  <a:lnTo>
                    <a:pt x="1409178" y="6858000"/>
                  </a:lnTo>
                  <a:close/>
                </a:path>
              </a:pathLst>
            </a:custGeom>
            <a:solidFill>
              <a:schemeClr val="accent2">
                <a:alpha val="69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1D07C9E-BC1A-024C-610C-17FE3AFF08C2}"/>
              </a:ext>
            </a:extLst>
          </p:cNvPr>
          <p:cNvSpPr txBox="1"/>
          <p:nvPr/>
        </p:nvSpPr>
        <p:spPr>
          <a:xfrm>
            <a:off x="8895717" y="6755917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141761303@N08/2483522958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CD8C62-1020-429B-232A-81228C9F570C}"/>
              </a:ext>
            </a:extLst>
          </p:cNvPr>
          <p:cNvSpPr txBox="1"/>
          <p:nvPr/>
        </p:nvSpPr>
        <p:spPr>
          <a:xfrm>
            <a:off x="769630" y="3339597"/>
            <a:ext cx="9473827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OPPORTUNITIES</a:t>
            </a:r>
          </a:p>
          <a:p>
            <a:endParaRPr lang="en-GB" dirty="0"/>
          </a:p>
          <a:p>
            <a:r>
              <a:rPr lang="en-GB" dirty="0"/>
              <a:t>Access to professional training through Skills for Care and Health and Education England.</a:t>
            </a:r>
          </a:p>
          <a:p>
            <a:r>
              <a:rPr lang="en-GB" dirty="0"/>
              <a:t>Growing demand for qualified support workers and healthcare assistants in the UK (Skills for Care, 2023).</a:t>
            </a:r>
          </a:p>
          <a:p>
            <a:r>
              <a:rPr lang="en-GB" dirty="0"/>
              <a:t>Opportunity to gain NVQ Level 3 and later pursue nursing or social work.</a:t>
            </a:r>
          </a:p>
          <a:p>
            <a:endParaRPr lang="en-GB" dirty="0"/>
          </a:p>
          <a:p>
            <a:r>
              <a:rPr lang="en-GB" dirty="0"/>
              <a:t>Example: My upcoming work placement can help me gain experience in personal care and communication with clients who have different needs.</a:t>
            </a:r>
          </a:p>
        </p:txBody>
      </p:sp>
    </p:spTree>
    <p:extLst>
      <p:ext uri="{BB962C8B-B14F-4D97-AF65-F5344CB8AC3E}">
        <p14:creationId xmlns:p14="http://schemas.microsoft.com/office/powerpoint/2010/main" val="2337872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877D93A-76FB-69A0-2CE3-D7FD9BE7ECED}"/>
              </a:ext>
            </a:extLst>
          </p:cNvPr>
          <p:cNvSpPr txBox="1"/>
          <p:nvPr/>
        </p:nvSpPr>
        <p:spPr>
          <a:xfrm>
            <a:off x="5096508" y="2159899"/>
            <a:ext cx="541811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/>
              <a:t>THREATS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/>
              <a:t>High competition for NHS job roles.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/>
              <a:t>Burnout and stress due to emotional demands of care work.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/>
              <a:t>Possible funding cuts affecting career progression opportunities.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/>
              <a:t>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/>
              <a:t>Example: Managing academic workload and personal responsibilities can be challenging during busy periods.</a:t>
            </a:r>
          </a:p>
        </p:txBody>
      </p:sp>
      <p:pic>
        <p:nvPicPr>
          <p:cNvPr id="5" name="Picture 4" descr="A person sitting at a table talking to another person&#10;&#10;AI-generated content may be incorrect.">
            <a:extLst>
              <a:ext uri="{FF2B5EF4-FFF2-40B4-BE49-F238E27FC236}">
                <a16:creationId xmlns:a16="http://schemas.microsoft.com/office/drawing/2014/main" id="{AE89F243-7610-0D98-5143-BA781F879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995" r="43494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95A3D7-AC78-5210-692C-D70A4098C8BD}"/>
              </a:ext>
            </a:extLst>
          </p:cNvPr>
          <p:cNvSpPr txBox="1"/>
          <p:nvPr/>
        </p:nvSpPr>
        <p:spPr>
          <a:xfrm>
            <a:off x="9795190" y="6657945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urses.lumenlearning.com/waymaker-psychology/chapter/industrial-psychology-selecting-and-evaluating-employe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8337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Isosceles Triangle 52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Isosceles Triangle 57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0" name="Rectangle 59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erson sitting at a table talking to another person&#10;&#10;AI-generated content may be incorrect.">
            <a:extLst>
              <a:ext uri="{FF2B5EF4-FFF2-40B4-BE49-F238E27FC236}">
                <a16:creationId xmlns:a16="http://schemas.microsoft.com/office/drawing/2014/main" id="{2BFDD0E1-400A-A324-C227-3FE7A627A3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5170" y="480060"/>
            <a:ext cx="11159817" cy="320135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584E3B4-26C7-B4FA-CC70-5D382712AA9C}"/>
              </a:ext>
            </a:extLst>
          </p:cNvPr>
          <p:cNvSpPr txBox="1"/>
          <p:nvPr/>
        </p:nvSpPr>
        <p:spPr>
          <a:xfrm>
            <a:off x="601757" y="4314826"/>
            <a:ext cx="1115981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STRATEGIC PLAN: Using My Strengths</a:t>
            </a:r>
          </a:p>
          <a:p>
            <a:endParaRPr lang="en-GB" dirty="0"/>
          </a:p>
          <a:p>
            <a:r>
              <a:rPr lang="en-GB" dirty="0"/>
              <a:t>Use communication and teamwork skills to build confidence and reduce hesitation in decision-making.</a:t>
            </a:r>
          </a:p>
          <a:p>
            <a:r>
              <a:rPr lang="en-GB" dirty="0"/>
              <a:t>Seek mentorship from senior staff during placement to gain practical experience.</a:t>
            </a:r>
          </a:p>
          <a:p>
            <a:r>
              <a:rPr lang="en-GB" dirty="0"/>
              <a:t>Attend training sessions to strengthen documentation and record-keeping.</a:t>
            </a:r>
          </a:p>
          <a:p>
            <a:r>
              <a:rPr lang="en-GB" dirty="0"/>
              <a:t>Prioritise self-care and time management to reduce stress.</a:t>
            </a:r>
          </a:p>
        </p:txBody>
      </p:sp>
    </p:spTree>
    <p:extLst>
      <p:ext uri="{BB962C8B-B14F-4D97-AF65-F5344CB8AC3E}">
        <p14:creationId xmlns:p14="http://schemas.microsoft.com/office/powerpoint/2010/main" val="489591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C96E82-56DC-F38C-821A-B018ED590641}"/>
              </a:ext>
            </a:extLst>
          </p:cNvPr>
          <p:cNvSpPr txBox="1"/>
          <p:nvPr/>
        </p:nvSpPr>
        <p:spPr>
          <a:xfrm>
            <a:off x="0" y="813413"/>
            <a:ext cx="12192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CONCLUSION and REFERENCES</a:t>
            </a:r>
          </a:p>
          <a:p>
            <a:endParaRPr lang="en-GB" dirty="0"/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r>
              <a:rPr lang="en-GB" dirty="0"/>
              <a:t>Personal SWOT analysis supports self-awareness and goal setting in professional development.</a:t>
            </a:r>
          </a:p>
          <a:p>
            <a:r>
              <a:rPr lang="en-GB" dirty="0"/>
              <a:t>By leveraging my strengths and seeking new opportunities, can overcome my weaknesses and achieve my goals in Health and Social Care.</a:t>
            </a:r>
          </a:p>
          <a:p>
            <a:endParaRPr lang="en-GB" dirty="0"/>
          </a:p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dirty="0"/>
              <a:t>NHS (2024) The NHS Values. Available at: </a:t>
            </a:r>
            <a:r>
              <a:rPr lang="en-GB" dirty="0">
                <a:hlinkClick r:id="rId3"/>
              </a:rPr>
              <a:t>https://www.england.nhs.uk/nhsidentity/nhs-values/</a:t>
            </a:r>
            <a:endParaRPr lang="en-GB" dirty="0"/>
          </a:p>
          <a:p>
            <a:endParaRPr lang="en-GB" dirty="0"/>
          </a:p>
          <a:p>
            <a:r>
              <a:rPr lang="en-GB" dirty="0"/>
              <a:t>Skills for Care (2023) The State of the Adult Social Care Sector and Workforce in England. Leeds: Skills for Care.</a:t>
            </a:r>
          </a:p>
          <a:p>
            <a:endParaRPr lang="en-GB" dirty="0"/>
          </a:p>
          <a:p>
            <a:r>
              <a:rPr lang="en-GB" dirty="0"/>
              <a:t>Health Education England (2022) Creers in Health and Care. Available at: </a:t>
            </a: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https://www.healthcareers.nhs.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uk/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THANK YOU</a:t>
            </a:r>
          </a:p>
        </p:txBody>
      </p:sp>
    </p:spTree>
    <p:extLst>
      <p:ext uri="{BB962C8B-B14F-4D97-AF65-F5344CB8AC3E}">
        <p14:creationId xmlns:p14="http://schemas.microsoft.com/office/powerpoint/2010/main" val="928801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1244</TotalTime>
  <Words>803</Words>
  <Application>Microsoft Office PowerPoint</Application>
  <PresentationFormat>Widescreen</PresentationFormat>
  <Paragraphs>101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Trebuchet MS</vt:lpstr>
      <vt:lpstr>Wingdings 3</vt:lpstr>
      <vt:lpstr>Facet</vt:lpstr>
      <vt:lpstr>Professional Development within Health and Social Care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Naomi Lubanza Kihani (2424519)</dc:creator>
  <cp:lastModifiedBy>jephte kulenga</cp:lastModifiedBy>
  <cp:revision>1</cp:revision>
  <dcterms:created xsi:type="dcterms:W3CDTF">2025-10-18T18:36:00Z</dcterms:created>
  <dcterms:modified xsi:type="dcterms:W3CDTF">2025-10-19T15:20:16Z</dcterms:modified>
</cp:coreProperties>
</file>