
<file path=[Content_Types].xml><?xml version="1.0" encoding="utf-8"?>
<Types xmlns="http://schemas.openxmlformats.org/package/2006/content-types">
  <Default Extension="emf" ContentType="image/x-emf"/>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media/image3.jpg" ContentType="image/jpg"/>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 id="2147483680" r:id="rId2"/>
  </p:sldMasterIdLst>
  <p:notesMasterIdLst>
    <p:notesMasterId r:id="rId31"/>
  </p:notesMasterIdLst>
  <p:sldIdLst>
    <p:sldId id="656" r:id="rId3"/>
    <p:sldId id="635" r:id="rId4"/>
    <p:sldId id="659" r:id="rId5"/>
    <p:sldId id="667" r:id="rId6"/>
    <p:sldId id="666" r:id="rId7"/>
    <p:sldId id="668" r:id="rId8"/>
    <p:sldId id="625" r:id="rId9"/>
    <p:sldId id="622" r:id="rId10"/>
    <p:sldId id="624" r:id="rId11"/>
    <p:sldId id="261" r:id="rId12"/>
    <p:sldId id="626" r:id="rId13"/>
    <p:sldId id="617" r:id="rId14"/>
    <p:sldId id="266" r:id="rId15"/>
    <p:sldId id="291" r:id="rId16"/>
    <p:sldId id="609" r:id="rId17"/>
    <p:sldId id="634" r:id="rId18"/>
    <p:sldId id="615" r:id="rId19"/>
    <p:sldId id="632" r:id="rId20"/>
    <p:sldId id="669" r:id="rId21"/>
    <p:sldId id="670" r:id="rId22"/>
    <p:sldId id="671" r:id="rId23"/>
    <p:sldId id="672" r:id="rId24"/>
    <p:sldId id="675" r:id="rId25"/>
    <p:sldId id="673" r:id="rId26"/>
    <p:sldId id="676" r:id="rId27"/>
    <p:sldId id="674" r:id="rId28"/>
    <p:sldId id="677" r:id="rId29"/>
    <p:sldId id="642" r:id="rId30"/>
  </p:sldIdLst>
  <p:sldSz cx="12192000" cy="6858000"/>
  <p:notesSz cx="6858000" cy="9144000"/>
  <p:embeddedFontLst>
    <p:embeddedFont>
      <p:font typeface="ＭＳ Ｐゴシック" panose="020B0600070205080204" pitchFamily="34" charset="-128"/>
      <p:regular r:id="rId3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6144" autoAdjust="0"/>
    <p:restoredTop sz="94660"/>
  </p:normalViewPr>
  <p:slideViewPr>
    <p:cSldViewPr snapToGrid="0">
      <p:cViewPr varScale="1">
        <p:scale>
          <a:sx n="73" d="100"/>
          <a:sy n="73" d="100"/>
        </p:scale>
        <p:origin x="54" y="7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font" Target="fonts/font1.fntdata"/><Relationship Id="rId37"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os Tavlaridis" userId="cf0f3e73-e183-4ecf-9d20-cf90aae84965" providerId="ADAL" clId="{DD05296E-8324-4DE2-93D8-42C1E1B0FB42}"/>
    <pc:docChg chg="custSel modSld">
      <pc:chgData name="Vasilios Tavlaridis" userId="cf0f3e73-e183-4ecf-9d20-cf90aae84965" providerId="ADAL" clId="{DD05296E-8324-4DE2-93D8-42C1E1B0FB42}" dt="2026-02-11T09:25:22.438" v="3" actId="20577"/>
      <pc:docMkLst>
        <pc:docMk/>
      </pc:docMkLst>
      <pc:sldChg chg="modSp mod">
        <pc:chgData name="Vasilios Tavlaridis" userId="cf0f3e73-e183-4ecf-9d20-cf90aae84965" providerId="ADAL" clId="{DD05296E-8324-4DE2-93D8-42C1E1B0FB42}" dt="2026-02-11T09:25:22.438" v="3" actId="20577"/>
        <pc:sldMkLst>
          <pc:docMk/>
          <pc:sldMk cId="499216131" sldId="659"/>
        </pc:sldMkLst>
        <pc:spChg chg="mod">
          <ac:chgData name="Vasilios Tavlaridis" userId="cf0f3e73-e183-4ecf-9d20-cf90aae84965" providerId="ADAL" clId="{DD05296E-8324-4DE2-93D8-42C1E1B0FB42}" dt="2026-02-11T09:25:22.438" v="3" actId="20577"/>
          <ac:spMkLst>
            <pc:docMk/>
            <pc:sldMk cId="499216131" sldId="659"/>
            <ac:spMk id="3" creationId="{F3FFC80C-FA50-CE1F-58AF-A2FAAC49327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B30C19-4813-4502-9D93-6A33AD744FD0}" type="datetimeFigureOut">
              <a:rPr lang="en-GB" smtClean="0"/>
              <a:t>11/02/2026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BEDDDC-4573-42C3-B928-E4B38D4AC2BC}" type="slidenum">
              <a:rPr lang="en-GB" smtClean="0"/>
              <a:t>‹#›</a:t>
            </a:fld>
            <a:endParaRPr lang="en-GB"/>
          </a:p>
        </p:txBody>
      </p:sp>
    </p:spTree>
    <p:extLst>
      <p:ext uri="{BB962C8B-B14F-4D97-AF65-F5344CB8AC3E}">
        <p14:creationId xmlns:p14="http://schemas.microsoft.com/office/powerpoint/2010/main" val="1560492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768FD7-A87D-5139-1910-0DB8D3A168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2F2A1A-8155-716A-553B-CD77D80189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B3301B-A501-22F1-494F-7A466DB6115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81B4E9F-DAE9-B721-C9F8-7678AF66152E}"/>
              </a:ext>
            </a:extLst>
          </p:cNvPr>
          <p:cNvSpPr>
            <a:spLocks noGrp="1"/>
          </p:cNvSpPr>
          <p:nvPr>
            <p:ph type="sldNum" sz="quarter" idx="10"/>
          </p:nvPr>
        </p:nvSpPr>
        <p:spPr/>
        <p:txBody>
          <a:bodyPr/>
          <a:lstStyle/>
          <a:p>
            <a:fld id="{2746BD02-62A6-4C8B-95DF-87CE496A770C}" type="slidenum">
              <a:rPr lang="en-GB" smtClean="0"/>
              <a:t>2</a:t>
            </a:fld>
            <a:endParaRPr lang="en-GB"/>
          </a:p>
        </p:txBody>
      </p:sp>
    </p:spTree>
    <p:extLst>
      <p:ext uri="{BB962C8B-B14F-4D97-AF65-F5344CB8AC3E}">
        <p14:creationId xmlns:p14="http://schemas.microsoft.com/office/powerpoint/2010/main" val="41509217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3F0CD4-F311-11CC-83E9-4EEB36DE8D82}"/>
            </a:ext>
          </a:extLst>
        </p:cNvPr>
        <p:cNvGrpSpPr/>
        <p:nvPr/>
      </p:nvGrpSpPr>
      <p:grpSpPr>
        <a:xfrm>
          <a:off x="0" y="0"/>
          <a:ext cx="0" cy="0"/>
          <a:chOff x="0" y="0"/>
          <a:chExt cx="0" cy="0"/>
        </a:xfrm>
      </p:grpSpPr>
      <p:sp>
        <p:nvSpPr>
          <p:cNvPr id="11266" name="Rectangle 7">
            <a:extLst>
              <a:ext uri="{FF2B5EF4-FFF2-40B4-BE49-F238E27FC236}">
                <a16:creationId xmlns:a16="http://schemas.microsoft.com/office/drawing/2014/main" id="{CB08C3B8-23E5-679C-D194-EDF54898965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0215CC3-DCE5-4F7C-9794-DF73A5D9A1C2}" type="slidenum">
              <a:rPr lang="en-US" altLang="en-US">
                <a:latin typeface="Arial" panose="020B0604020202020204" pitchFamily="34" charset="0"/>
              </a:rPr>
              <a:pPr>
                <a:spcBef>
                  <a:spcPct val="0"/>
                </a:spcBef>
              </a:pPr>
              <a:t>16</a:t>
            </a:fld>
            <a:endParaRPr lang="en-US" altLang="en-US">
              <a:latin typeface="Arial" panose="020B0604020202020204" pitchFamily="34" charset="0"/>
            </a:endParaRPr>
          </a:p>
        </p:txBody>
      </p:sp>
      <p:sp>
        <p:nvSpPr>
          <p:cNvPr id="11267" name="Rectangle 2">
            <a:extLst>
              <a:ext uri="{FF2B5EF4-FFF2-40B4-BE49-F238E27FC236}">
                <a16:creationId xmlns:a16="http://schemas.microsoft.com/office/drawing/2014/main" id="{1DF1AA66-38CD-8BBC-59B6-B6097724508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8" name="Rectangle 3">
            <a:extLst>
              <a:ext uri="{FF2B5EF4-FFF2-40B4-BE49-F238E27FC236}">
                <a16:creationId xmlns:a16="http://schemas.microsoft.com/office/drawing/2014/main" id="{0E0DD1C8-801D-2BB2-ADB0-B30F3BC8450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Tree>
    <p:extLst>
      <p:ext uri="{BB962C8B-B14F-4D97-AF65-F5344CB8AC3E}">
        <p14:creationId xmlns:p14="http://schemas.microsoft.com/office/powerpoint/2010/main" val="6380416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a:extLst>
              <a:ext uri="{FF2B5EF4-FFF2-40B4-BE49-F238E27FC236}">
                <a16:creationId xmlns:a16="http://schemas.microsoft.com/office/drawing/2014/main" id="{2B568B36-1B17-4C9E-A790-386C5BAD861A}"/>
              </a:ext>
            </a:extLst>
          </p:cNvPr>
          <p:cNvSpPr>
            <a:spLocks noGrp="1" noRot="1" noChangeAspect="1" noTextEdit="1"/>
          </p:cNvSpPr>
          <p:nvPr>
            <p:ph type="sldImg"/>
          </p:nvPr>
        </p:nvSpPr>
        <p:spPr>
          <a:ln/>
        </p:spPr>
      </p:sp>
      <p:sp>
        <p:nvSpPr>
          <p:cNvPr id="83971" name="Notes Placeholder 2">
            <a:extLst>
              <a:ext uri="{FF2B5EF4-FFF2-40B4-BE49-F238E27FC236}">
                <a16:creationId xmlns:a16="http://schemas.microsoft.com/office/drawing/2014/main" id="{26339F29-50DD-45A9-8DB5-9C75E82AF73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ea typeface="ＭＳ Ｐゴシック" panose="020B0600070205080204" pitchFamily="34" charset="-128"/>
            </a:endParaRPr>
          </a:p>
        </p:txBody>
      </p:sp>
      <p:sp>
        <p:nvSpPr>
          <p:cNvPr id="30724" name="Slide Number Placeholder 3">
            <a:extLst>
              <a:ext uri="{FF2B5EF4-FFF2-40B4-BE49-F238E27FC236}">
                <a16:creationId xmlns:a16="http://schemas.microsoft.com/office/drawing/2014/main" id="{9059D6B3-9D12-4179-B11B-85D5D2F5D3B6}"/>
              </a:ext>
            </a:extLst>
          </p:cNvPr>
          <p:cNvSpPr>
            <a:spLocks noGrp="1"/>
          </p:cNvSpPr>
          <p:nvPr>
            <p:ph type="sldNum" sz="quarter" idx="5"/>
          </p:nvPr>
        </p:nvSpPr>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r" defTabSz="914400" rtl="0" eaLnBrk="0" fontAlgn="auto" latinLnBrk="0" hangingPunct="0">
              <a:lnSpc>
                <a:spcPct val="100000"/>
              </a:lnSpc>
              <a:spcBef>
                <a:spcPts val="0"/>
              </a:spcBef>
              <a:spcAft>
                <a:spcPts val="0"/>
              </a:spcAft>
              <a:buClrTx/>
              <a:buSzTx/>
              <a:buFontTx/>
              <a:buNone/>
              <a:tabLst/>
              <a:defRPr/>
            </a:pPr>
            <a:fld id="{318592D9-B486-4A00-A669-8782CCEF9D16}" type="slidenum">
              <a:rPr kumimoji="0" lang="en-GB" altLang="en-US" sz="1200" b="0" i="0" u="none" strike="noStrike" kern="1200" cap="none" spc="0" normalizeH="0" baseline="0" noProof="0" smtClean="0">
                <a:ln>
                  <a:noFill/>
                </a:ln>
                <a:solidFill>
                  <a:prstClr val="black"/>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0" fontAlgn="auto" latinLnBrk="0" hangingPunct="0">
                <a:lnSpc>
                  <a:spcPct val="100000"/>
                </a:lnSpc>
                <a:spcBef>
                  <a:spcPts val="0"/>
                </a:spcBef>
                <a:spcAft>
                  <a:spcPts val="0"/>
                </a:spcAft>
                <a:buClrTx/>
                <a:buSzTx/>
                <a:buFontTx/>
                <a:buNone/>
                <a:tabLst/>
                <a:defRPr/>
              </a:pPr>
              <a:t>28</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265547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11/02/2026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49898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6925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37986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1422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7624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885655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48213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36353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5903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58007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751396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1_Title Slide">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ctrTitle"/>
          </p:nvPr>
        </p:nvSpPr>
        <p:spPr>
          <a:xfrm>
            <a:off x="614673" y="1455303"/>
            <a:ext cx="4971415" cy="1184275"/>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2/11/2026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534188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4B2F781-B445-4BD2-8B2A-689947A0B480}" type="datetime1">
              <a:rPr lang="en-GB" smtClean="0"/>
              <a:pPr/>
              <a:t>11/02/2026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89784716"/>
      </p:ext>
    </p:extLst>
  </p:cSld>
  <p:clrMapOvr>
    <a:masterClrMapping/>
  </p:clrMapOvr>
  <p:transition>
    <p:dissolv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11/02/2026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479819727"/>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11/02/2026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181164463"/>
      </p:ext>
    </p:extLst>
  </p:cSld>
  <p:clrMapOvr>
    <a:masterClrMapping/>
  </p:clrMapOvr>
  <p:transition>
    <p:dissolv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11/02/2026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644657019"/>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11/02/2026</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80832539"/>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11/02/2026</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082721536"/>
      </p:ext>
    </p:extLst>
  </p:cSld>
  <p:clrMapOvr>
    <a:masterClrMapping/>
  </p:clrMapOvr>
  <p:transition>
    <p:dissolv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11/02/2026</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2745470"/>
      </p:ext>
    </p:extLst>
  </p:cSld>
  <p:clrMapOvr>
    <a:masterClrMapping/>
  </p:clrMapOvr>
  <p:transition>
    <p:dissolv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11/02/2026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57817052"/>
      </p:ext>
    </p:extLst>
  </p:cSld>
  <p:clrMapOvr>
    <a:masterClrMapping/>
  </p:clrMapOvr>
  <p:transition>
    <p:dissolv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11/02/2026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161338993"/>
      </p:ext>
    </p:extLst>
  </p:cSld>
  <p:clrMapOvr>
    <a:masterClrMapping/>
  </p:clrMapOvr>
  <p:transition>
    <p:dissolv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11/02/2026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01288431"/>
      </p:ext>
    </p:extLst>
  </p:cSld>
  <p:clrMapOvr>
    <a:masterClrMapping/>
  </p:clrMapOvr>
  <p:transition>
    <p:dissolv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11/02/2026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29685880"/>
      </p:ext>
    </p:extLst>
  </p:cSld>
  <p:clrMapOvr>
    <a:masterClrMapping/>
  </p:clrMapOvr>
  <p:transition>
    <p:dissolv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11/02/2026</a:t>
            </a:fld>
            <a:endParaRPr lang="en-GB"/>
          </a:p>
        </p:txBody>
      </p:sp>
      <p:sp>
        <p:nvSpPr>
          <p:cNvPr id="5" name="Footer Placeholder 4"/>
          <p:cNvSpPr>
            <a:spLocks noGrp="1"/>
          </p:cNvSpPr>
          <p:nvPr>
            <p:ph type="ftr" sz="quarter" idx="11"/>
          </p:nvPr>
        </p:nvSpPr>
        <p:spPr>
          <a:xfrm>
            <a:off x="878887" y="6356351"/>
            <a:ext cx="37973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11442701" y="1"/>
            <a:ext cx="749300"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623392" y="152400"/>
            <a:ext cx="109728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4208235620"/>
      </p:ext>
    </p:extLst>
  </p:cSld>
  <p:clrMapOvr>
    <a:masterClrMapping/>
  </p:clrMapOvr>
  <p:transition>
    <p:dissolv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obj">
  <p:cSld name="1_Title Slide">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ctrTitle"/>
          </p:nvPr>
        </p:nvSpPr>
        <p:spPr>
          <a:xfrm>
            <a:off x="614673" y="1455303"/>
            <a:ext cx="4971415" cy="1184275"/>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2/11/2026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35665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6" Type="http://schemas.openxmlformats.org/officeDocument/2006/relationships/image" Target="../media/image5.emf"/><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4.jpe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11/02/2026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1671519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11/02/2026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6" cstate="print">
            <a:extLst>
              <a:ext uri="{28A0092B-C50C-407E-A947-70E740481C1C}">
                <a14:useLocalDpi xmlns:a14="http://schemas.microsoft.com/office/drawing/2010/main" val="0"/>
              </a:ext>
            </a:extLst>
          </a:blip>
          <a:srcRect/>
          <a:stretch>
            <a:fillRect/>
          </a:stretch>
        </p:blipFill>
        <p:spPr bwMode="auto">
          <a:xfrm>
            <a:off x="11184661" y="5913368"/>
            <a:ext cx="864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483897750"/>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C289F6-B77C-F2A1-66EE-2373A3F2D8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71C669-193C-0B37-DC2C-9637195EB95F}"/>
              </a:ext>
            </a:extLst>
          </p:cNvPr>
          <p:cNvSpPr>
            <a:spLocks noGrp="1"/>
          </p:cNvSpPr>
          <p:nvPr>
            <p:ph type="ctrTitle"/>
          </p:nvPr>
        </p:nvSpPr>
        <p:spPr>
          <a:xfrm>
            <a:off x="153655" y="1103970"/>
            <a:ext cx="5827268" cy="4431983"/>
          </a:xfrm>
        </p:spPr>
        <p:txBody>
          <a:bodyPr/>
          <a:lstStyle/>
          <a:p>
            <a:pPr algn="ctr"/>
            <a:r>
              <a:rPr lang="en-GB" sz="3200" b="1" kern="1200" dirty="0">
                <a:solidFill>
                  <a:srgbClr val="FFFF00"/>
                </a:solidFill>
                <a:latin typeface="Myriad Pro"/>
                <a:cs typeface="+mj-cs"/>
              </a:rPr>
              <a:t>B</a:t>
            </a:r>
            <a:r>
              <a:rPr lang="en-GB" sz="2800" b="1" kern="1200" dirty="0">
                <a:solidFill>
                  <a:srgbClr val="FFFF00"/>
                </a:solidFill>
                <a:latin typeface="Myriad Pro"/>
                <a:cs typeface="+mj-cs"/>
              </a:rPr>
              <a:t>usiness Development proposal Module  </a:t>
            </a:r>
            <a:br>
              <a:rPr lang="en-GB" sz="2800" b="1" kern="1200" dirty="0">
                <a:solidFill>
                  <a:srgbClr val="FFFF00"/>
                </a:solidFill>
                <a:latin typeface="Myriad Pro"/>
                <a:cs typeface="+mj-cs"/>
              </a:rPr>
            </a:br>
            <a:r>
              <a:rPr lang="en-GB" sz="2800" b="1" kern="1200" dirty="0">
                <a:solidFill>
                  <a:srgbClr val="FFFF00"/>
                </a:solidFill>
                <a:latin typeface="Myriad Pro"/>
                <a:cs typeface="+mj-cs"/>
              </a:rPr>
              <a:t>(</a:t>
            </a:r>
            <a:r>
              <a:rPr lang="en-GB" sz="2800" kern="1200" dirty="0">
                <a:solidFill>
                  <a:srgbClr val="FFFF00"/>
                </a:solidFill>
                <a:latin typeface="Myriad Pro"/>
                <a:cs typeface="+mj-cs"/>
              </a:rPr>
              <a:t>LCMB7037</a:t>
            </a:r>
            <a:r>
              <a:rPr lang="en-GB" sz="2800" b="1" kern="1200" dirty="0">
                <a:solidFill>
                  <a:srgbClr val="FFFF00"/>
                </a:solidFill>
                <a:latin typeface="Myriad Pro"/>
                <a:cs typeface="+mj-cs"/>
              </a:rPr>
              <a:t>) </a:t>
            </a:r>
            <a:br>
              <a:rPr lang="en-GB" sz="2800" b="1" kern="1200" dirty="0">
                <a:solidFill>
                  <a:srgbClr val="FFFF00"/>
                </a:solidFill>
                <a:latin typeface="Myriad Pro"/>
                <a:cs typeface="+mj-cs"/>
              </a:rPr>
            </a:br>
            <a:br>
              <a:rPr lang="en-GB" sz="2800" b="1" kern="1200" dirty="0">
                <a:solidFill>
                  <a:srgbClr val="FFFF00"/>
                </a:solidFill>
                <a:latin typeface="Myriad Pro"/>
                <a:cs typeface="+mj-cs"/>
              </a:rPr>
            </a:br>
            <a:r>
              <a:rPr lang="en-GB" sz="2800" b="1" kern="1200" dirty="0">
                <a:solidFill>
                  <a:srgbClr val="FFFF00"/>
                </a:solidFill>
                <a:latin typeface="Myriad Pro"/>
                <a:cs typeface="+mj-cs"/>
              </a:rPr>
              <a:t>Research methods, data </a:t>
            </a:r>
            <a:r>
              <a:rPr lang="en-GB" sz="2800" b="1" dirty="0">
                <a:solidFill>
                  <a:srgbClr val="FFFF00"/>
                </a:solidFill>
                <a:latin typeface="Myriad Pro"/>
                <a:cs typeface="+mj-cs"/>
              </a:rPr>
              <a:t>collection and analysis</a:t>
            </a:r>
            <a:br>
              <a:rPr lang="en-GB" sz="2800" b="1" kern="1200" dirty="0">
                <a:solidFill>
                  <a:srgbClr val="FFFF00"/>
                </a:solidFill>
                <a:latin typeface="Myriad Pro"/>
                <a:cs typeface="+mj-cs"/>
              </a:rPr>
            </a:br>
            <a:br>
              <a:rPr lang="en-GB" sz="2800" b="1" kern="1200" dirty="0">
                <a:solidFill>
                  <a:srgbClr val="FFFF00"/>
                </a:solidFill>
                <a:latin typeface="Myriad Pro"/>
                <a:cs typeface="+mj-cs"/>
              </a:rPr>
            </a:br>
            <a:r>
              <a:rPr lang="en-GB" sz="2800" b="1" kern="1200" dirty="0">
                <a:solidFill>
                  <a:srgbClr val="FFFF00"/>
                </a:solidFill>
                <a:latin typeface="Myriad Pro"/>
                <a:cs typeface="+mj-cs"/>
              </a:rPr>
              <a:t>Vasilios Tavlaridis</a:t>
            </a:r>
            <a:br>
              <a:rPr lang="en-GB" sz="2800" b="1" kern="1200" dirty="0">
                <a:solidFill>
                  <a:srgbClr val="FFFF00"/>
                </a:solidFill>
                <a:latin typeface="Myriad Pro"/>
                <a:cs typeface="+mj-cs"/>
              </a:rPr>
            </a:br>
            <a:r>
              <a:rPr lang="en-GB" sz="2800" b="1" kern="1200" dirty="0">
                <a:solidFill>
                  <a:srgbClr val="FFFF00"/>
                </a:solidFill>
                <a:latin typeface="Myriad Pro"/>
                <a:cs typeface="+mj-cs"/>
              </a:rPr>
              <a:t>MBA Program Manager</a:t>
            </a:r>
            <a:br>
              <a:rPr lang="en-GB" sz="2800" b="1" kern="1200" dirty="0">
                <a:solidFill>
                  <a:srgbClr val="FFFF00"/>
                </a:solidFill>
                <a:latin typeface="Myriad Pro"/>
                <a:cs typeface="+mj-cs"/>
              </a:rPr>
            </a:br>
            <a:endParaRPr lang="en-GB" sz="3200" dirty="0"/>
          </a:p>
        </p:txBody>
      </p:sp>
    </p:spTree>
    <p:extLst>
      <p:ext uri="{BB962C8B-B14F-4D97-AF65-F5344CB8AC3E}">
        <p14:creationId xmlns:p14="http://schemas.microsoft.com/office/powerpoint/2010/main" val="2333088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461239-62D1-CF34-B15E-09E44BEA9F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26F952-AC49-3964-1A85-92A36175E879}"/>
              </a:ext>
            </a:extLst>
          </p:cNvPr>
          <p:cNvSpPr>
            <a:spLocks noGrp="1"/>
          </p:cNvSpPr>
          <p:nvPr>
            <p:ph type="title"/>
          </p:nvPr>
        </p:nvSpPr>
        <p:spPr>
          <a:xfrm>
            <a:off x="2207568" y="267784"/>
            <a:ext cx="8229600" cy="1143000"/>
          </a:xfrm>
        </p:spPr>
        <p:txBody>
          <a:bodyPr>
            <a:normAutofit/>
          </a:bodyPr>
          <a:lstStyle/>
          <a:p>
            <a:r>
              <a:rPr lang="en-GB" sz="3600" b="1" dirty="0">
                <a:highlight>
                  <a:srgbClr val="FFFF00"/>
                </a:highlight>
              </a:rPr>
              <a:t>Research method</a:t>
            </a:r>
          </a:p>
        </p:txBody>
      </p:sp>
      <p:sp>
        <p:nvSpPr>
          <p:cNvPr id="3" name="Content Placeholder 2">
            <a:extLst>
              <a:ext uri="{FF2B5EF4-FFF2-40B4-BE49-F238E27FC236}">
                <a16:creationId xmlns:a16="http://schemas.microsoft.com/office/drawing/2014/main" id="{CAF62AF9-3CAD-E72F-F38D-5BF9455184EA}"/>
              </a:ext>
            </a:extLst>
          </p:cNvPr>
          <p:cNvSpPr>
            <a:spLocks noGrp="1"/>
          </p:cNvSpPr>
          <p:nvPr>
            <p:ph idx="1"/>
          </p:nvPr>
        </p:nvSpPr>
        <p:spPr/>
        <p:txBody>
          <a:bodyPr>
            <a:normAutofit/>
          </a:bodyPr>
          <a:lstStyle/>
          <a:p>
            <a:pPr>
              <a:buClr>
                <a:srgbClr val="0070C0"/>
              </a:buClr>
              <a:buFont typeface="Wingdings" panose="05000000000000000000" pitchFamily="2" charset="2"/>
              <a:buChar char="q"/>
            </a:pPr>
            <a:r>
              <a:rPr lang="en-GB" sz="2800" dirty="0"/>
              <a:t>Research methodology is a way to systematically solve the research problem. </a:t>
            </a:r>
          </a:p>
          <a:p>
            <a:pPr marL="0" indent="0">
              <a:buClr>
                <a:srgbClr val="0070C0"/>
              </a:buClr>
              <a:buNone/>
            </a:pPr>
            <a:endParaRPr lang="en-GB" sz="2800" dirty="0"/>
          </a:p>
          <a:p>
            <a:pPr>
              <a:buClr>
                <a:srgbClr val="0070C0"/>
              </a:buClr>
              <a:buFont typeface="Wingdings" panose="05000000000000000000" pitchFamily="2" charset="2"/>
              <a:buChar char="q"/>
            </a:pPr>
            <a:r>
              <a:rPr lang="en-GB" sz="2800" dirty="0"/>
              <a:t>For entrepreneurs, any new business idea is based on a problem or gap in the market that requires a solution. Researching the market is vital.</a:t>
            </a:r>
          </a:p>
        </p:txBody>
      </p:sp>
      <p:sp>
        <p:nvSpPr>
          <p:cNvPr id="4" name="Slide Number Placeholder 3">
            <a:extLst>
              <a:ext uri="{FF2B5EF4-FFF2-40B4-BE49-F238E27FC236}">
                <a16:creationId xmlns:a16="http://schemas.microsoft.com/office/drawing/2014/main" id="{9406B863-C3FE-C2C3-5943-645E14F944D6}"/>
              </a:ext>
            </a:extLst>
          </p:cNvPr>
          <p:cNvSpPr>
            <a:spLocks noGrp="1"/>
          </p:cNvSpPr>
          <p:nvPr>
            <p:ph type="sldNum" sz="quarter" idx="12"/>
          </p:nvPr>
        </p:nvSpPr>
        <p:spPr/>
        <p:txBody>
          <a:bodyPr/>
          <a:lstStyle/>
          <a:p>
            <a:fld id="{F9CAA5EF-4268-47CE-93E3-BEF4556AF974}" type="slidenum">
              <a:rPr lang="en-GB" smtClean="0"/>
              <a:t>2</a:t>
            </a:fld>
            <a:endParaRPr lang="en-GB"/>
          </a:p>
        </p:txBody>
      </p:sp>
    </p:spTree>
    <p:extLst>
      <p:ext uri="{BB962C8B-B14F-4D97-AF65-F5344CB8AC3E}">
        <p14:creationId xmlns:p14="http://schemas.microsoft.com/office/powerpoint/2010/main" val="1600723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BE73A0-8984-44B8-7739-D3EA706964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22AEB1-BE8C-5370-F459-7AE2F0FF2952}"/>
              </a:ext>
            </a:extLst>
          </p:cNvPr>
          <p:cNvSpPr>
            <a:spLocks noGrp="1"/>
          </p:cNvSpPr>
          <p:nvPr>
            <p:ph type="title"/>
          </p:nvPr>
        </p:nvSpPr>
        <p:spPr>
          <a:xfrm>
            <a:off x="609600" y="274638"/>
            <a:ext cx="10972800" cy="630431"/>
          </a:xfrm>
        </p:spPr>
        <p:txBody>
          <a:bodyPr>
            <a:normAutofit/>
          </a:bodyPr>
          <a:lstStyle/>
          <a:p>
            <a:r>
              <a:rPr sz="3200" b="1" dirty="0">
                <a:highlight>
                  <a:srgbClr val="FFFF00"/>
                </a:highlight>
              </a:rPr>
              <a:t>Research Methodologies</a:t>
            </a:r>
          </a:p>
        </p:txBody>
      </p:sp>
      <p:sp>
        <p:nvSpPr>
          <p:cNvPr id="3" name="Content Placeholder 2">
            <a:extLst>
              <a:ext uri="{FF2B5EF4-FFF2-40B4-BE49-F238E27FC236}">
                <a16:creationId xmlns:a16="http://schemas.microsoft.com/office/drawing/2014/main" id="{F3FFC80C-FA50-CE1F-58AF-A2FAAC493274}"/>
              </a:ext>
            </a:extLst>
          </p:cNvPr>
          <p:cNvSpPr>
            <a:spLocks noGrp="1"/>
          </p:cNvSpPr>
          <p:nvPr>
            <p:ph idx="1"/>
          </p:nvPr>
        </p:nvSpPr>
        <p:spPr>
          <a:xfrm>
            <a:off x="65314" y="905069"/>
            <a:ext cx="11971176" cy="4842588"/>
          </a:xfrm>
        </p:spPr>
        <p:txBody>
          <a:bodyPr>
            <a:normAutofit/>
          </a:bodyPr>
          <a:lstStyle/>
          <a:p>
            <a:pPr>
              <a:buClr>
                <a:srgbClr val="0070C0"/>
              </a:buClr>
              <a:buFont typeface="Wingdings" panose="05000000000000000000" pitchFamily="2" charset="2"/>
              <a:buChar char="q"/>
            </a:pPr>
            <a:endParaRPr lang="en-GB" sz="2600" dirty="0"/>
          </a:p>
          <a:p>
            <a:pPr>
              <a:buClr>
                <a:srgbClr val="0070C0"/>
              </a:buClr>
              <a:buFont typeface="Wingdings" panose="05000000000000000000" pitchFamily="2" charset="2"/>
              <a:buChar char="q"/>
            </a:pPr>
            <a:endParaRPr lang="en-GB" sz="2600" dirty="0"/>
          </a:p>
          <a:p>
            <a:pPr>
              <a:buClr>
                <a:srgbClr val="0070C0"/>
              </a:buClr>
              <a:buFont typeface="Wingdings" panose="05000000000000000000" pitchFamily="2" charset="2"/>
              <a:buChar char="q"/>
            </a:pPr>
            <a:r>
              <a:rPr sz="2600" dirty="0"/>
              <a:t>Research underpins the evaluation of business feasibility.</a:t>
            </a:r>
          </a:p>
          <a:p>
            <a:pPr>
              <a:buClr>
                <a:srgbClr val="0070C0"/>
              </a:buClr>
              <a:buFont typeface="Wingdings" panose="05000000000000000000" pitchFamily="2" charset="2"/>
              <a:buChar char="q"/>
            </a:pPr>
            <a:r>
              <a:rPr sz="2600" dirty="0"/>
              <a:t>Two dominant approaches: qualitative and quantitative.</a:t>
            </a:r>
          </a:p>
          <a:p>
            <a:pPr>
              <a:buClr>
                <a:srgbClr val="0070C0"/>
              </a:buClr>
              <a:buFont typeface="Wingdings" panose="05000000000000000000" pitchFamily="2" charset="2"/>
              <a:buChar char="q"/>
            </a:pPr>
            <a:r>
              <a:rPr sz="2600" dirty="0"/>
              <a:t>Mixed-methods </a:t>
            </a:r>
            <a:r>
              <a:rPr lang="en-GB" sz="2600" dirty="0"/>
              <a:t>is </a:t>
            </a:r>
            <a:r>
              <a:rPr sz="2600" dirty="0"/>
              <a:t>increasingly applied in academic and business settings.</a:t>
            </a:r>
          </a:p>
          <a:p>
            <a:pPr marL="0" indent="0">
              <a:buClr>
                <a:srgbClr val="0070C0"/>
              </a:buClr>
              <a:buNone/>
            </a:pPr>
            <a:endParaRPr lang="en-GB" sz="2600" dirty="0"/>
          </a:p>
          <a:p>
            <a:pPr>
              <a:buClr>
                <a:srgbClr val="0070C0"/>
              </a:buClr>
              <a:buFont typeface="Wingdings" panose="05000000000000000000" pitchFamily="2" charset="2"/>
              <a:buChar char="q"/>
            </a:pPr>
            <a:endParaRPr lang="en-GB" sz="2800" dirty="0"/>
          </a:p>
          <a:p>
            <a:pPr marL="0" indent="0">
              <a:buClr>
                <a:srgbClr val="0070C0"/>
              </a:buClr>
              <a:buNone/>
            </a:pPr>
            <a:endParaRPr dirty="0"/>
          </a:p>
        </p:txBody>
      </p:sp>
    </p:spTree>
    <p:extLst>
      <p:ext uri="{BB962C8B-B14F-4D97-AF65-F5344CB8AC3E}">
        <p14:creationId xmlns:p14="http://schemas.microsoft.com/office/powerpoint/2010/main" val="4992161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188799-0423-E3F0-E642-25A2666AE2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486727-2B3E-DFCA-276F-45AFBF61020D}"/>
              </a:ext>
            </a:extLst>
          </p:cNvPr>
          <p:cNvSpPr>
            <a:spLocks noGrp="1"/>
          </p:cNvSpPr>
          <p:nvPr>
            <p:ph type="title"/>
          </p:nvPr>
        </p:nvSpPr>
        <p:spPr>
          <a:xfrm>
            <a:off x="609600" y="274638"/>
            <a:ext cx="10972800" cy="630431"/>
          </a:xfrm>
        </p:spPr>
        <p:txBody>
          <a:bodyPr>
            <a:normAutofit/>
          </a:bodyPr>
          <a:lstStyle/>
          <a:p>
            <a:r>
              <a:rPr lang="en-GB" sz="3200" b="1" dirty="0">
                <a:highlight>
                  <a:srgbClr val="FFFF00"/>
                </a:highlight>
              </a:rPr>
              <a:t>Two main </a:t>
            </a:r>
            <a:r>
              <a:rPr sz="3200" b="1" dirty="0">
                <a:highlight>
                  <a:srgbClr val="FFFF00"/>
                </a:highlight>
              </a:rPr>
              <a:t>Research Methodologies</a:t>
            </a:r>
          </a:p>
        </p:txBody>
      </p:sp>
      <p:sp>
        <p:nvSpPr>
          <p:cNvPr id="3" name="Content Placeholder 2">
            <a:extLst>
              <a:ext uri="{FF2B5EF4-FFF2-40B4-BE49-F238E27FC236}">
                <a16:creationId xmlns:a16="http://schemas.microsoft.com/office/drawing/2014/main" id="{C97CA433-4974-1249-6FAF-E3F96F9371A9}"/>
              </a:ext>
            </a:extLst>
          </p:cNvPr>
          <p:cNvSpPr>
            <a:spLocks noGrp="1"/>
          </p:cNvSpPr>
          <p:nvPr>
            <p:ph idx="1"/>
          </p:nvPr>
        </p:nvSpPr>
        <p:spPr>
          <a:xfrm>
            <a:off x="-1" y="1007706"/>
            <a:ext cx="12307079" cy="4842588"/>
          </a:xfrm>
        </p:spPr>
        <p:txBody>
          <a:bodyPr>
            <a:normAutofit/>
          </a:bodyPr>
          <a:lstStyle/>
          <a:p>
            <a:pPr marL="0" indent="0">
              <a:buClr>
                <a:srgbClr val="0070C0"/>
              </a:buClr>
              <a:buNone/>
            </a:pPr>
            <a:r>
              <a:rPr lang="en-GB" sz="2800" b="1" dirty="0"/>
              <a:t>Quantitative Research Method </a:t>
            </a:r>
          </a:p>
          <a:p>
            <a:pPr>
              <a:buClr>
                <a:srgbClr val="0070C0"/>
              </a:buClr>
              <a:buFont typeface="Wingdings" panose="05000000000000000000" pitchFamily="2" charset="2"/>
              <a:buChar char="q"/>
            </a:pPr>
            <a:r>
              <a:rPr lang="en-GB" sz="2800" dirty="0"/>
              <a:t>Positivist methodology focused on numeric data.</a:t>
            </a:r>
          </a:p>
          <a:p>
            <a:pPr>
              <a:buClr>
                <a:srgbClr val="0070C0"/>
              </a:buClr>
              <a:buFont typeface="Wingdings" panose="05000000000000000000" pitchFamily="2" charset="2"/>
              <a:buChar char="q"/>
            </a:pPr>
            <a:r>
              <a:rPr lang="en-GB" sz="2800" dirty="0"/>
              <a:t>Enables hypothesis testing and statistical inference.</a:t>
            </a:r>
          </a:p>
          <a:p>
            <a:pPr>
              <a:buClr>
                <a:srgbClr val="0070C0"/>
              </a:buClr>
              <a:buFont typeface="Wingdings" panose="05000000000000000000" pitchFamily="2" charset="2"/>
              <a:buChar char="q"/>
            </a:pPr>
            <a:r>
              <a:rPr lang="en-GB" sz="2800" dirty="0"/>
              <a:t>Measures data using numbers and statistics</a:t>
            </a:r>
          </a:p>
          <a:p>
            <a:pPr>
              <a:buClr>
                <a:srgbClr val="0070C0"/>
              </a:buClr>
              <a:buFont typeface="Wingdings" panose="05000000000000000000" pitchFamily="2" charset="2"/>
              <a:buChar char="q"/>
            </a:pPr>
            <a:r>
              <a:rPr lang="en-GB" sz="2800" dirty="0"/>
              <a:t>Methods: structured surveys, market analytics, experiments</a:t>
            </a:r>
          </a:p>
          <a:p>
            <a:pPr>
              <a:buClr>
                <a:srgbClr val="0070C0"/>
              </a:buClr>
              <a:buFont typeface="Wingdings" panose="05000000000000000000" pitchFamily="2" charset="2"/>
              <a:buChar char="q"/>
            </a:pPr>
            <a:r>
              <a:rPr lang="en-GB" sz="2800" dirty="0"/>
              <a:t>Used for market sizing, forecasting, financial modelling</a:t>
            </a:r>
          </a:p>
          <a:p>
            <a:pPr>
              <a:buClr>
                <a:srgbClr val="0070C0"/>
              </a:buClr>
              <a:buFont typeface="Wingdings" panose="05000000000000000000" pitchFamily="2" charset="2"/>
              <a:buChar char="q"/>
            </a:pPr>
            <a:r>
              <a:rPr lang="en-GB" sz="2800" dirty="0"/>
              <a:t>It tells you if there is a “difference” or a “relationship” within the data but </a:t>
            </a:r>
          </a:p>
          <a:p>
            <a:pPr marL="0" indent="0">
              <a:buClr>
                <a:srgbClr val="0070C0"/>
              </a:buClr>
              <a:buNone/>
            </a:pPr>
            <a:r>
              <a:rPr lang="en-GB" sz="2800" dirty="0"/>
              <a:t>    not necessarily why.</a:t>
            </a:r>
          </a:p>
          <a:p>
            <a:pPr>
              <a:buClr>
                <a:srgbClr val="0070C0"/>
              </a:buClr>
              <a:buFont typeface="Wingdings" panose="05000000000000000000" pitchFamily="2" charset="2"/>
              <a:buChar char="q"/>
            </a:pPr>
            <a:r>
              <a:rPr lang="en-GB" sz="2800" dirty="0"/>
              <a:t>Data collected are always numerical and analysed using statistical methods </a:t>
            </a:r>
          </a:p>
          <a:p>
            <a:pPr>
              <a:buClr>
                <a:srgbClr val="0070C0"/>
              </a:buClr>
              <a:buFont typeface="Wingdings" panose="05000000000000000000" pitchFamily="2" charset="2"/>
              <a:buChar char="q"/>
            </a:pPr>
            <a:endParaRPr lang="en-GB" sz="2800" dirty="0"/>
          </a:p>
          <a:p>
            <a:pPr marL="0" indent="0">
              <a:buClr>
                <a:srgbClr val="0070C0"/>
              </a:buClr>
              <a:buNone/>
            </a:pPr>
            <a:endParaRPr lang="en-GB" sz="2800" dirty="0"/>
          </a:p>
          <a:p>
            <a:pPr>
              <a:buClr>
                <a:srgbClr val="0070C0"/>
              </a:buClr>
              <a:buFont typeface="Wingdings" panose="05000000000000000000" pitchFamily="2" charset="2"/>
              <a:buChar char="q"/>
            </a:pPr>
            <a:endParaRPr dirty="0"/>
          </a:p>
        </p:txBody>
      </p:sp>
    </p:spTree>
    <p:extLst>
      <p:ext uri="{BB962C8B-B14F-4D97-AF65-F5344CB8AC3E}">
        <p14:creationId xmlns:p14="http://schemas.microsoft.com/office/powerpoint/2010/main" val="12904434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76F0B6-87BB-4C71-10C8-F27E05C2E8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9994E0-497A-44A6-4958-146D3C475EA2}"/>
              </a:ext>
            </a:extLst>
          </p:cNvPr>
          <p:cNvSpPr>
            <a:spLocks noGrp="1"/>
          </p:cNvSpPr>
          <p:nvPr>
            <p:ph type="title"/>
          </p:nvPr>
        </p:nvSpPr>
        <p:spPr>
          <a:xfrm>
            <a:off x="609600" y="274638"/>
            <a:ext cx="10972800" cy="630431"/>
          </a:xfrm>
        </p:spPr>
        <p:txBody>
          <a:bodyPr>
            <a:normAutofit/>
          </a:bodyPr>
          <a:lstStyle/>
          <a:p>
            <a:r>
              <a:rPr lang="en-GB" sz="3200" b="1" dirty="0">
                <a:highlight>
                  <a:srgbClr val="FFFF00"/>
                </a:highlight>
              </a:rPr>
              <a:t>Two main </a:t>
            </a:r>
            <a:r>
              <a:rPr sz="3200" b="1" dirty="0">
                <a:highlight>
                  <a:srgbClr val="FFFF00"/>
                </a:highlight>
              </a:rPr>
              <a:t>Research Methodologies</a:t>
            </a:r>
          </a:p>
        </p:txBody>
      </p:sp>
      <p:sp>
        <p:nvSpPr>
          <p:cNvPr id="3" name="Content Placeholder 2">
            <a:extLst>
              <a:ext uri="{FF2B5EF4-FFF2-40B4-BE49-F238E27FC236}">
                <a16:creationId xmlns:a16="http://schemas.microsoft.com/office/drawing/2014/main" id="{E0A87B5A-305D-D9E0-6087-1A948B4AC7CE}"/>
              </a:ext>
            </a:extLst>
          </p:cNvPr>
          <p:cNvSpPr>
            <a:spLocks noGrp="1"/>
          </p:cNvSpPr>
          <p:nvPr>
            <p:ph idx="1"/>
          </p:nvPr>
        </p:nvSpPr>
        <p:spPr>
          <a:xfrm>
            <a:off x="110412" y="1110342"/>
            <a:ext cx="11971176" cy="4842588"/>
          </a:xfrm>
        </p:spPr>
        <p:txBody>
          <a:bodyPr>
            <a:normAutofit/>
          </a:bodyPr>
          <a:lstStyle/>
          <a:p>
            <a:pPr marL="0" indent="0">
              <a:buClr>
                <a:srgbClr val="0070C0"/>
              </a:buClr>
              <a:buNone/>
            </a:pPr>
            <a:r>
              <a:rPr lang="en-GB" sz="2800" b="1" dirty="0"/>
              <a:t>Qualitative Research Method</a:t>
            </a:r>
          </a:p>
          <a:p>
            <a:pPr>
              <a:buClr>
                <a:srgbClr val="0070C0"/>
              </a:buClr>
              <a:buFont typeface="Wingdings" panose="05000000000000000000" pitchFamily="2" charset="2"/>
              <a:buChar char="q"/>
            </a:pPr>
            <a:r>
              <a:rPr lang="en-GB" sz="2800" dirty="0"/>
              <a:t>Interpretivist approach to understand human behaviour (making sense of what’s happening)</a:t>
            </a:r>
          </a:p>
          <a:p>
            <a:pPr>
              <a:buClr>
                <a:srgbClr val="0070C0"/>
              </a:buClr>
              <a:buFont typeface="Wingdings" panose="05000000000000000000" pitchFamily="2" charset="2"/>
              <a:buChar char="q"/>
            </a:pPr>
            <a:r>
              <a:rPr lang="en-GB" sz="2800" dirty="0"/>
              <a:t>Explores experiences and opinions</a:t>
            </a:r>
          </a:p>
          <a:p>
            <a:pPr>
              <a:buClr>
                <a:srgbClr val="0070C0"/>
              </a:buClr>
              <a:buFont typeface="Wingdings" panose="05000000000000000000" pitchFamily="2" charset="2"/>
              <a:buChar char="q"/>
            </a:pPr>
            <a:r>
              <a:rPr lang="en-GB" sz="2800" dirty="0"/>
              <a:t>Methods: interviews, focus groups, observations, ethnographic study.</a:t>
            </a:r>
          </a:p>
          <a:p>
            <a:pPr>
              <a:buClr>
                <a:srgbClr val="0070C0"/>
              </a:buClr>
              <a:buFont typeface="Wingdings" panose="05000000000000000000" pitchFamily="2" charset="2"/>
              <a:buChar char="q"/>
            </a:pPr>
            <a:r>
              <a:rPr lang="en-GB" sz="2800" dirty="0"/>
              <a:t>Useful for uncovering insights at the idea validation stage</a:t>
            </a:r>
          </a:p>
          <a:p>
            <a:pPr>
              <a:buClr>
                <a:srgbClr val="0070C0"/>
              </a:buClr>
              <a:buFont typeface="Wingdings" panose="05000000000000000000" pitchFamily="2" charset="2"/>
              <a:buChar char="q"/>
            </a:pPr>
            <a:r>
              <a:rPr lang="en-GB" sz="2800" dirty="0"/>
              <a:t>Researcher’s role is to gain an overview of the phenomenon they study</a:t>
            </a:r>
          </a:p>
          <a:p>
            <a:pPr>
              <a:buClr>
                <a:srgbClr val="0070C0"/>
              </a:buClr>
              <a:buFont typeface="Wingdings" panose="05000000000000000000" pitchFamily="2" charset="2"/>
              <a:buChar char="q"/>
            </a:pPr>
            <a:r>
              <a:rPr lang="en-GB" sz="2800" dirty="0"/>
              <a:t>The researcher seeks to capture data from the inside, rather than having preconceived notions of what will be found.</a:t>
            </a:r>
          </a:p>
          <a:p>
            <a:pPr marL="0" indent="0">
              <a:buClr>
                <a:srgbClr val="0070C0"/>
              </a:buClr>
              <a:buNone/>
            </a:pPr>
            <a:endParaRPr lang="en-GB" sz="2800" dirty="0"/>
          </a:p>
          <a:p>
            <a:pPr>
              <a:buClr>
                <a:srgbClr val="0070C0"/>
              </a:buClr>
              <a:buFont typeface="Wingdings" panose="05000000000000000000" pitchFamily="2" charset="2"/>
              <a:buChar char="q"/>
            </a:pPr>
            <a:endParaRPr lang="en-GB" sz="2800" dirty="0"/>
          </a:p>
          <a:p>
            <a:pPr marL="0" indent="0">
              <a:buClr>
                <a:srgbClr val="0070C0"/>
              </a:buClr>
              <a:buNone/>
            </a:pPr>
            <a:endParaRPr lang="en-GB" sz="2800" dirty="0"/>
          </a:p>
          <a:p>
            <a:pPr>
              <a:buClr>
                <a:srgbClr val="0070C0"/>
              </a:buClr>
              <a:buFont typeface="Wingdings" panose="05000000000000000000" pitchFamily="2" charset="2"/>
              <a:buChar char="q"/>
            </a:pPr>
            <a:endParaRPr dirty="0"/>
          </a:p>
        </p:txBody>
      </p:sp>
    </p:spTree>
    <p:extLst>
      <p:ext uri="{BB962C8B-B14F-4D97-AF65-F5344CB8AC3E}">
        <p14:creationId xmlns:p14="http://schemas.microsoft.com/office/powerpoint/2010/main" val="28653460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5AF8DB-151C-2DA2-1BFC-F37C8157EA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27C5DF-99AD-5E25-DE85-33AE4BE35A5A}"/>
              </a:ext>
            </a:extLst>
          </p:cNvPr>
          <p:cNvSpPr>
            <a:spLocks noGrp="1"/>
          </p:cNvSpPr>
          <p:nvPr>
            <p:ph type="title"/>
          </p:nvPr>
        </p:nvSpPr>
        <p:spPr>
          <a:xfrm>
            <a:off x="609600" y="274638"/>
            <a:ext cx="10972800" cy="630431"/>
          </a:xfrm>
        </p:spPr>
        <p:txBody>
          <a:bodyPr>
            <a:normAutofit/>
          </a:bodyPr>
          <a:lstStyle/>
          <a:p>
            <a:r>
              <a:rPr lang="en-GB" sz="3200" b="1" dirty="0">
                <a:highlight>
                  <a:srgbClr val="FFFF00"/>
                </a:highlight>
              </a:rPr>
              <a:t>Mixed methods</a:t>
            </a:r>
            <a:endParaRPr sz="3200" b="1" dirty="0">
              <a:highlight>
                <a:srgbClr val="FFFF00"/>
              </a:highlight>
            </a:endParaRPr>
          </a:p>
        </p:txBody>
      </p:sp>
      <p:sp>
        <p:nvSpPr>
          <p:cNvPr id="3" name="Content Placeholder 2">
            <a:extLst>
              <a:ext uri="{FF2B5EF4-FFF2-40B4-BE49-F238E27FC236}">
                <a16:creationId xmlns:a16="http://schemas.microsoft.com/office/drawing/2014/main" id="{5AA114B2-D8DC-1766-4731-456381BFC1E9}"/>
              </a:ext>
            </a:extLst>
          </p:cNvPr>
          <p:cNvSpPr>
            <a:spLocks noGrp="1"/>
          </p:cNvSpPr>
          <p:nvPr>
            <p:ph idx="1"/>
          </p:nvPr>
        </p:nvSpPr>
        <p:spPr>
          <a:xfrm>
            <a:off x="110412" y="1110342"/>
            <a:ext cx="11971176" cy="4842588"/>
          </a:xfrm>
        </p:spPr>
        <p:txBody>
          <a:bodyPr>
            <a:normAutofit/>
          </a:bodyPr>
          <a:lstStyle/>
          <a:p>
            <a:pPr>
              <a:buClr>
                <a:srgbClr val="0070C0"/>
              </a:buClr>
              <a:buFont typeface="Wingdings" panose="05000000000000000000" pitchFamily="2" charset="2"/>
              <a:buChar char="q"/>
            </a:pPr>
            <a:r>
              <a:rPr lang="en-GB" sz="2800" dirty="0"/>
              <a:t>Research that combines quantitative and qualitative methods within a single project (Bryman, 2016)</a:t>
            </a:r>
          </a:p>
          <a:p>
            <a:pPr>
              <a:buClr>
                <a:srgbClr val="0070C0"/>
              </a:buClr>
              <a:buFont typeface="Wingdings" panose="05000000000000000000" pitchFamily="2" charset="2"/>
              <a:buChar char="q"/>
            </a:pPr>
            <a:r>
              <a:rPr lang="en-GB" sz="2800" dirty="0"/>
              <a:t>Mixed methods research requires a purposeful mixing of methods in data collection, analysis and interpretation </a:t>
            </a:r>
          </a:p>
          <a:p>
            <a:pPr>
              <a:buClr>
                <a:srgbClr val="0070C0"/>
              </a:buClr>
              <a:buFont typeface="Wingdings" panose="05000000000000000000" pitchFamily="2" charset="2"/>
              <a:buChar char="q"/>
            </a:pPr>
            <a:r>
              <a:rPr lang="en-GB" sz="2800" dirty="0"/>
              <a:t>Offers a framework for combining methods (</a:t>
            </a:r>
            <a:r>
              <a:rPr lang="en-GB" sz="2800" dirty="0" err="1"/>
              <a:t>Timans</a:t>
            </a:r>
            <a:r>
              <a:rPr lang="en-GB" sz="2800" dirty="0"/>
              <a:t> et al., 2019)</a:t>
            </a:r>
          </a:p>
          <a:p>
            <a:pPr>
              <a:buClr>
                <a:srgbClr val="0070C0"/>
              </a:buClr>
              <a:buFont typeface="Wingdings" panose="05000000000000000000" pitchFamily="2" charset="2"/>
              <a:buChar char="q"/>
            </a:pPr>
            <a:r>
              <a:rPr lang="en-GB" sz="2800" dirty="0"/>
              <a:t>Allows researchers to explore different perspectives and relationships that exist between the intricate layers of multifaceted research questions</a:t>
            </a:r>
          </a:p>
          <a:p>
            <a:pPr>
              <a:buClr>
                <a:srgbClr val="0070C0"/>
              </a:buClr>
              <a:buFont typeface="Wingdings" panose="05000000000000000000" pitchFamily="2" charset="2"/>
              <a:buChar char="q"/>
            </a:pPr>
            <a:r>
              <a:rPr lang="en-GB" sz="2800" dirty="0"/>
              <a:t>Sometimes researchers use both in different ways, but to be mixed methods is expected to be an interaction between the two approaches.</a:t>
            </a:r>
          </a:p>
          <a:p>
            <a:pPr>
              <a:buClr>
                <a:srgbClr val="0070C0"/>
              </a:buClr>
              <a:buFont typeface="Wingdings" panose="05000000000000000000" pitchFamily="2" charset="2"/>
              <a:buChar char="q"/>
            </a:pPr>
            <a:endParaRPr lang="en-GB" sz="2800" dirty="0"/>
          </a:p>
          <a:p>
            <a:pPr marL="0" indent="0">
              <a:buClr>
                <a:srgbClr val="0070C0"/>
              </a:buClr>
              <a:buNone/>
            </a:pPr>
            <a:endParaRPr lang="en-GB" sz="2800" dirty="0"/>
          </a:p>
          <a:p>
            <a:pPr>
              <a:buClr>
                <a:srgbClr val="0070C0"/>
              </a:buClr>
              <a:buFont typeface="Wingdings" panose="05000000000000000000" pitchFamily="2" charset="2"/>
              <a:buChar char="q"/>
            </a:pPr>
            <a:endParaRPr dirty="0"/>
          </a:p>
        </p:txBody>
      </p:sp>
    </p:spTree>
    <p:extLst>
      <p:ext uri="{BB962C8B-B14F-4D97-AF65-F5344CB8AC3E}">
        <p14:creationId xmlns:p14="http://schemas.microsoft.com/office/powerpoint/2010/main" val="42937273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8579" y="160336"/>
            <a:ext cx="10972800" cy="798452"/>
          </a:xfrm>
        </p:spPr>
        <p:txBody>
          <a:bodyPr>
            <a:normAutofit/>
          </a:bodyPr>
          <a:lstStyle/>
          <a:p>
            <a:r>
              <a:rPr lang="en-GB" sz="3600" b="1" dirty="0">
                <a:highlight>
                  <a:srgbClr val="FFFF00"/>
                </a:highlight>
              </a:rPr>
              <a:t>Primary &amp; Secondary research data</a:t>
            </a:r>
          </a:p>
        </p:txBody>
      </p:sp>
      <p:sp>
        <p:nvSpPr>
          <p:cNvPr id="3" name="Content Placeholder 2"/>
          <p:cNvSpPr>
            <a:spLocks noGrp="1"/>
          </p:cNvSpPr>
          <p:nvPr>
            <p:ph idx="1"/>
          </p:nvPr>
        </p:nvSpPr>
        <p:spPr>
          <a:xfrm>
            <a:off x="346229" y="1303337"/>
            <a:ext cx="11585359" cy="4822828"/>
          </a:xfrm>
        </p:spPr>
        <p:txBody>
          <a:bodyPr>
            <a:normAutofit/>
          </a:bodyPr>
          <a:lstStyle/>
          <a:p>
            <a:pPr marL="0" indent="0">
              <a:buNone/>
            </a:pPr>
            <a:r>
              <a:rPr lang="en-GB" sz="2800" b="1" dirty="0"/>
              <a:t>Primary Research data</a:t>
            </a:r>
          </a:p>
          <a:p>
            <a:pPr>
              <a:buClr>
                <a:srgbClr val="0070C0"/>
              </a:buClr>
              <a:buFont typeface="Wingdings" panose="05000000000000000000" pitchFamily="2" charset="2"/>
              <a:buChar char="q"/>
            </a:pPr>
            <a:r>
              <a:rPr lang="en-GB" sz="2800" dirty="0"/>
              <a:t>New and original - no one's done it before</a:t>
            </a:r>
          </a:p>
          <a:p>
            <a:pPr>
              <a:buClr>
                <a:srgbClr val="0070C0"/>
              </a:buClr>
              <a:buFont typeface="Wingdings" panose="05000000000000000000" pitchFamily="2" charset="2"/>
              <a:buChar char="q"/>
            </a:pPr>
            <a:r>
              <a:rPr lang="en-GB" sz="2800" dirty="0"/>
              <a:t>Usually has a specific purpose</a:t>
            </a:r>
          </a:p>
          <a:p>
            <a:endParaRPr lang="en-GB" sz="2800" dirty="0"/>
          </a:p>
          <a:p>
            <a:pPr marL="0" indent="0">
              <a:buNone/>
            </a:pPr>
            <a:r>
              <a:rPr lang="en-GB" sz="2800" b="1" dirty="0"/>
              <a:t>Secondary Research data</a:t>
            </a:r>
          </a:p>
          <a:p>
            <a:pPr>
              <a:buClr>
                <a:srgbClr val="0070C0"/>
              </a:buClr>
              <a:buFont typeface="Wingdings" panose="05000000000000000000" pitchFamily="2" charset="2"/>
              <a:buChar char="q"/>
            </a:pPr>
            <a:r>
              <a:rPr lang="en-GB" sz="2800" dirty="0"/>
              <a:t>Research done by somebody else</a:t>
            </a:r>
          </a:p>
          <a:p>
            <a:pPr>
              <a:buClr>
                <a:srgbClr val="0070C0"/>
              </a:buClr>
              <a:buFont typeface="Wingdings" panose="05000000000000000000" pitchFamily="2" charset="2"/>
              <a:buChar char="q"/>
            </a:pPr>
            <a:r>
              <a:rPr lang="en-GB" sz="2800" dirty="0"/>
              <a:t>One resource won’t be enough to answer your research question</a:t>
            </a:r>
          </a:p>
        </p:txBody>
      </p:sp>
    </p:spTree>
    <p:extLst>
      <p:ext uri="{BB962C8B-B14F-4D97-AF65-F5344CB8AC3E}">
        <p14:creationId xmlns:p14="http://schemas.microsoft.com/office/powerpoint/2010/main" val="1947403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62248-C66F-CDFA-47CB-D2CD57126343}"/>
              </a:ext>
            </a:extLst>
          </p:cNvPr>
          <p:cNvSpPr>
            <a:spLocks noGrp="1"/>
          </p:cNvSpPr>
          <p:nvPr>
            <p:ph type="title"/>
          </p:nvPr>
        </p:nvSpPr>
        <p:spPr>
          <a:xfrm>
            <a:off x="609600" y="141473"/>
            <a:ext cx="10972800" cy="657517"/>
          </a:xfrm>
        </p:spPr>
        <p:txBody>
          <a:bodyPr>
            <a:noAutofit/>
          </a:bodyPr>
          <a:lstStyle/>
          <a:p>
            <a:r>
              <a:rPr lang="en-GB" sz="3600" b="1" dirty="0">
                <a:highlight>
                  <a:srgbClr val="FFFF00"/>
                </a:highlight>
              </a:rPr>
              <a:t>Primary &amp; Secondary research data</a:t>
            </a:r>
          </a:p>
        </p:txBody>
      </p:sp>
      <p:sp>
        <p:nvSpPr>
          <p:cNvPr id="3" name="Content Placeholder 2">
            <a:extLst>
              <a:ext uri="{FF2B5EF4-FFF2-40B4-BE49-F238E27FC236}">
                <a16:creationId xmlns:a16="http://schemas.microsoft.com/office/drawing/2014/main" id="{63159113-159D-F3BA-774F-B6DFCBF561FC}"/>
              </a:ext>
            </a:extLst>
          </p:cNvPr>
          <p:cNvSpPr>
            <a:spLocks noGrp="1"/>
          </p:cNvSpPr>
          <p:nvPr>
            <p:ph idx="1"/>
          </p:nvPr>
        </p:nvSpPr>
        <p:spPr>
          <a:xfrm>
            <a:off x="352148" y="1005397"/>
            <a:ext cx="10972800" cy="3917032"/>
          </a:xfrm>
        </p:spPr>
        <p:txBody>
          <a:bodyPr>
            <a:normAutofit lnSpcReduction="10000"/>
          </a:bodyPr>
          <a:lstStyle/>
          <a:p>
            <a:pPr marL="0" lvl="1" indent="0">
              <a:buNone/>
            </a:pPr>
            <a:r>
              <a:rPr lang="en-US" b="1" dirty="0">
                <a:cs typeface="Arial"/>
              </a:rPr>
              <a:t>Primary data</a:t>
            </a:r>
          </a:p>
          <a:p>
            <a:pPr marL="914400" lvl="2" indent="-457200">
              <a:buClr>
                <a:srgbClr val="0070C0"/>
              </a:buClr>
              <a:buFont typeface="Wingdings" panose="05000000000000000000" pitchFamily="2" charset="2"/>
              <a:buChar char="ü"/>
            </a:pPr>
            <a:r>
              <a:rPr lang="en-US" sz="2800" dirty="0">
                <a:cs typeface="Arial"/>
              </a:rPr>
              <a:t>Data you collect yourself</a:t>
            </a:r>
          </a:p>
          <a:p>
            <a:pPr marL="914400" lvl="2" indent="-457200">
              <a:buClr>
                <a:srgbClr val="0070C0"/>
              </a:buClr>
              <a:buFont typeface="Wingdings" panose="05000000000000000000" pitchFamily="2" charset="2"/>
              <a:buChar char="ü"/>
            </a:pPr>
            <a:r>
              <a:rPr lang="en-US" sz="2800" dirty="0">
                <a:cs typeface="Arial"/>
              </a:rPr>
              <a:t>May be used for either empirical (statistical) or subjective analysis</a:t>
            </a:r>
          </a:p>
          <a:p>
            <a:pPr marL="744538" lvl="2" indent="-287338">
              <a:buFont typeface="Arial" panose="020B0604020202020204" pitchFamily="34" charset="0"/>
              <a:buChar char="•"/>
            </a:pPr>
            <a:endParaRPr lang="en-US" sz="2800" dirty="0">
              <a:cs typeface="Arial"/>
            </a:endParaRPr>
          </a:p>
          <a:p>
            <a:pPr marL="0" lvl="2" indent="0">
              <a:buNone/>
            </a:pPr>
            <a:r>
              <a:rPr lang="en-US" sz="2800" b="1" dirty="0">
                <a:cs typeface="Arial"/>
              </a:rPr>
              <a:t>Secondary data</a:t>
            </a:r>
          </a:p>
          <a:p>
            <a:pPr marL="914400" lvl="3" indent="-457200">
              <a:buClr>
                <a:srgbClr val="0070C0"/>
              </a:buClr>
              <a:buFont typeface="Wingdings" panose="05000000000000000000" pitchFamily="2" charset="2"/>
              <a:buChar char="ü"/>
            </a:pPr>
            <a:r>
              <a:rPr lang="en-US" sz="2800" dirty="0">
                <a:cs typeface="Arial"/>
              </a:rPr>
              <a:t>Data someone else collected for their own purposes</a:t>
            </a:r>
          </a:p>
          <a:p>
            <a:pPr marL="914400" lvl="3" indent="-457200">
              <a:buFont typeface="Wingdings" panose="05000000000000000000" pitchFamily="2" charset="2"/>
              <a:buChar char="ü"/>
            </a:pPr>
            <a:r>
              <a:rPr lang="en-US" sz="2800" dirty="0">
                <a:cs typeface="Arial"/>
              </a:rPr>
              <a:t>Most secondary data is statistical</a:t>
            </a:r>
          </a:p>
          <a:p>
            <a:endParaRPr lang="en-GB" dirty="0"/>
          </a:p>
        </p:txBody>
      </p:sp>
    </p:spTree>
    <p:extLst>
      <p:ext uri="{BB962C8B-B14F-4D97-AF65-F5344CB8AC3E}">
        <p14:creationId xmlns:p14="http://schemas.microsoft.com/office/powerpoint/2010/main" val="2335186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62248-C66F-CDFA-47CB-D2CD57126343}"/>
              </a:ext>
            </a:extLst>
          </p:cNvPr>
          <p:cNvSpPr>
            <a:spLocks noGrp="1"/>
          </p:cNvSpPr>
          <p:nvPr>
            <p:ph type="title"/>
          </p:nvPr>
        </p:nvSpPr>
        <p:spPr/>
        <p:txBody>
          <a:bodyPr>
            <a:normAutofit fontScale="90000"/>
          </a:bodyPr>
          <a:lstStyle/>
          <a:p>
            <a:r>
              <a:rPr lang="en-GB" sz="3600" b="1" dirty="0">
                <a:highlight>
                  <a:srgbClr val="FFFF00"/>
                </a:highlight>
              </a:rPr>
              <a:t>Different primary research data collection methods</a:t>
            </a:r>
          </a:p>
        </p:txBody>
      </p:sp>
      <p:sp>
        <p:nvSpPr>
          <p:cNvPr id="3" name="Content Placeholder 2">
            <a:extLst>
              <a:ext uri="{FF2B5EF4-FFF2-40B4-BE49-F238E27FC236}">
                <a16:creationId xmlns:a16="http://schemas.microsoft.com/office/drawing/2014/main" id="{63159113-159D-F3BA-774F-B6DFCBF561FC}"/>
              </a:ext>
            </a:extLst>
          </p:cNvPr>
          <p:cNvSpPr>
            <a:spLocks noGrp="1"/>
          </p:cNvSpPr>
          <p:nvPr>
            <p:ph idx="1"/>
          </p:nvPr>
        </p:nvSpPr>
        <p:spPr/>
        <p:txBody>
          <a:bodyPr>
            <a:normAutofit/>
          </a:bodyPr>
          <a:lstStyle/>
          <a:p>
            <a:pPr marL="342900" lvl="3" indent="-342900">
              <a:buClr>
                <a:srgbClr val="0070C0"/>
              </a:buClr>
              <a:buFont typeface="Wingdings" panose="05000000000000000000" pitchFamily="2" charset="2"/>
              <a:buChar char="ü"/>
            </a:pPr>
            <a:r>
              <a:rPr lang="en-US" sz="2800" dirty="0">
                <a:cs typeface="Arial"/>
              </a:rPr>
              <a:t>Surveys</a:t>
            </a:r>
          </a:p>
          <a:p>
            <a:pPr marL="342900" lvl="3" indent="-342900">
              <a:buClr>
                <a:srgbClr val="0070C0"/>
              </a:buClr>
              <a:buFont typeface="Wingdings" panose="05000000000000000000" pitchFamily="2" charset="2"/>
              <a:buChar char="ü"/>
            </a:pPr>
            <a:r>
              <a:rPr lang="en-US" sz="2800" dirty="0">
                <a:cs typeface="Arial"/>
              </a:rPr>
              <a:t>Personal interviews</a:t>
            </a:r>
          </a:p>
          <a:p>
            <a:pPr marL="342900" lvl="3" indent="-342900">
              <a:buClr>
                <a:srgbClr val="0070C0"/>
              </a:buClr>
              <a:buFont typeface="Wingdings" panose="05000000000000000000" pitchFamily="2" charset="2"/>
              <a:buChar char="ü"/>
            </a:pPr>
            <a:r>
              <a:rPr lang="en-US" sz="2800" dirty="0">
                <a:cs typeface="Arial"/>
              </a:rPr>
              <a:t>Field research/observations</a:t>
            </a:r>
          </a:p>
          <a:p>
            <a:pPr marL="342900" lvl="3" indent="-342900">
              <a:buClr>
                <a:srgbClr val="0070C0"/>
              </a:buClr>
              <a:buFont typeface="Wingdings" panose="05000000000000000000" pitchFamily="2" charset="2"/>
              <a:buChar char="ü"/>
            </a:pPr>
            <a:r>
              <a:rPr lang="en-US" sz="2800" dirty="0">
                <a:cs typeface="Arial"/>
              </a:rPr>
              <a:t>Participant observation</a:t>
            </a:r>
          </a:p>
          <a:p>
            <a:pPr marL="342900" lvl="2" indent="-342900">
              <a:buClr>
                <a:srgbClr val="0070C0"/>
              </a:buClr>
              <a:buFont typeface="Wingdings" panose="05000000000000000000" pitchFamily="2" charset="2"/>
              <a:buChar char="ü"/>
            </a:pPr>
            <a:r>
              <a:rPr lang="en-GB" sz="2800" dirty="0"/>
              <a:t>Case studies</a:t>
            </a:r>
            <a:endParaRPr lang="en-GB" dirty="0"/>
          </a:p>
        </p:txBody>
      </p:sp>
    </p:spTree>
    <p:extLst>
      <p:ext uri="{BB962C8B-B14F-4D97-AF65-F5344CB8AC3E}">
        <p14:creationId xmlns:p14="http://schemas.microsoft.com/office/powerpoint/2010/main" val="3822677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960" y="50308"/>
            <a:ext cx="10431624" cy="1143000"/>
          </a:xfrm>
        </p:spPr>
        <p:txBody>
          <a:bodyPr>
            <a:normAutofit fontScale="90000"/>
          </a:bodyPr>
          <a:lstStyle/>
          <a:p>
            <a:r>
              <a:rPr lang="en-GB" sz="3600" b="1" dirty="0">
                <a:highlight>
                  <a:srgbClr val="FFFF00"/>
                </a:highlight>
              </a:rPr>
              <a:t>Different primary research data collection methods</a:t>
            </a:r>
          </a:p>
        </p:txBody>
      </p:sp>
      <p:sp>
        <p:nvSpPr>
          <p:cNvPr id="3" name="Content Placeholder 2"/>
          <p:cNvSpPr>
            <a:spLocks noGrp="1"/>
          </p:cNvSpPr>
          <p:nvPr>
            <p:ph idx="1"/>
          </p:nvPr>
        </p:nvSpPr>
        <p:spPr>
          <a:xfrm>
            <a:off x="2272683" y="1591324"/>
            <a:ext cx="8444144" cy="4525963"/>
          </a:xfrm>
        </p:spPr>
        <p:txBody>
          <a:bodyPr>
            <a:normAutofit/>
          </a:bodyPr>
          <a:lstStyle/>
          <a:p>
            <a:pPr>
              <a:buClr>
                <a:srgbClr val="0070C0"/>
              </a:buClr>
              <a:buFont typeface="Wingdings" panose="05000000000000000000" pitchFamily="2" charset="2"/>
              <a:buChar char="ü"/>
            </a:pPr>
            <a:r>
              <a:rPr lang="en-GB" sz="2800" dirty="0"/>
              <a:t>Questionnaires</a:t>
            </a:r>
          </a:p>
          <a:p>
            <a:pPr>
              <a:buClr>
                <a:srgbClr val="0070C0"/>
              </a:buClr>
              <a:buFont typeface="Wingdings" panose="05000000000000000000" pitchFamily="2" charset="2"/>
              <a:buChar char="ü"/>
            </a:pPr>
            <a:r>
              <a:rPr lang="en-GB" sz="2800" dirty="0"/>
              <a:t>Interviews</a:t>
            </a:r>
          </a:p>
          <a:p>
            <a:pPr>
              <a:buClr>
                <a:srgbClr val="0070C0"/>
              </a:buClr>
              <a:buFont typeface="Wingdings" panose="05000000000000000000" pitchFamily="2" charset="2"/>
              <a:buChar char="ü"/>
            </a:pPr>
            <a:r>
              <a:rPr lang="en-GB" sz="2800" dirty="0"/>
              <a:t>Focus Groups</a:t>
            </a:r>
          </a:p>
          <a:p>
            <a:pPr>
              <a:buClr>
                <a:srgbClr val="0070C0"/>
              </a:buClr>
              <a:buFont typeface="Wingdings" panose="05000000000000000000" pitchFamily="2" charset="2"/>
              <a:buChar char="ü"/>
            </a:pPr>
            <a:r>
              <a:rPr lang="en-GB" sz="2800" dirty="0"/>
              <a:t>Field Notes, Videos, Recordings </a:t>
            </a:r>
            <a:r>
              <a:rPr lang="en-GB" sz="2800" dirty="0" err="1"/>
              <a:t>etc</a:t>
            </a:r>
            <a:endParaRPr lang="en-GB" sz="2800" dirty="0"/>
          </a:p>
          <a:p>
            <a:pPr>
              <a:buClr>
                <a:srgbClr val="0070C0"/>
              </a:buClr>
              <a:buFont typeface="Wingdings" panose="05000000000000000000" pitchFamily="2" charset="2"/>
              <a:buChar char="ü"/>
            </a:pPr>
            <a:r>
              <a:rPr lang="en-GB" sz="2800" dirty="0"/>
              <a:t>Case Studies</a:t>
            </a:r>
          </a:p>
        </p:txBody>
      </p:sp>
      <p:sp>
        <p:nvSpPr>
          <p:cNvPr id="4" name="TextBox 3"/>
          <p:cNvSpPr txBox="1"/>
          <p:nvPr/>
        </p:nvSpPr>
        <p:spPr>
          <a:xfrm>
            <a:off x="5758543" y="1948934"/>
            <a:ext cx="2667000" cy="369332"/>
          </a:xfrm>
          <a:prstGeom prst="rect">
            <a:avLst/>
          </a:prstGeom>
          <a:ln/>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t>Two most common ones</a:t>
            </a:r>
          </a:p>
        </p:txBody>
      </p:sp>
      <p:sp>
        <p:nvSpPr>
          <p:cNvPr id="5" name="Right Brace 4"/>
          <p:cNvSpPr/>
          <p:nvPr/>
        </p:nvSpPr>
        <p:spPr>
          <a:xfrm>
            <a:off x="5176157" y="1676400"/>
            <a:ext cx="381000" cy="914400"/>
          </a:xfrm>
          <a:prstGeom prst="rightBrace">
            <a:avLst>
              <a:gd name="adj1" fmla="val 8333"/>
              <a:gd name="adj2" fmla="val 52198"/>
            </a:avLst>
          </a:prstGeom>
          <a:ln w="381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42499" y="933165"/>
            <a:ext cx="2286000" cy="2286000"/>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72744" y="3617181"/>
            <a:ext cx="3505200" cy="1559814"/>
          </a:xfrm>
          <a:prstGeom prst="rect">
            <a:avLst/>
          </a:prstGeom>
        </p:spPr>
      </p:pic>
    </p:spTree>
    <p:extLst>
      <p:ext uri="{BB962C8B-B14F-4D97-AF65-F5344CB8AC3E}">
        <p14:creationId xmlns:p14="http://schemas.microsoft.com/office/powerpoint/2010/main" val="1719895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97767"/>
            <a:ext cx="10972800" cy="1143000"/>
          </a:xfrm>
        </p:spPr>
        <p:txBody>
          <a:bodyPr>
            <a:normAutofit fontScale="90000"/>
          </a:bodyPr>
          <a:lstStyle/>
          <a:p>
            <a:r>
              <a:rPr lang="en-GB" sz="3600" b="1" dirty="0">
                <a:highlight>
                  <a:srgbClr val="FFFF00"/>
                </a:highlight>
              </a:rPr>
              <a:t>Other methods of primary research data collection</a:t>
            </a:r>
          </a:p>
        </p:txBody>
      </p:sp>
      <p:sp>
        <p:nvSpPr>
          <p:cNvPr id="3" name="Content Placeholder 2"/>
          <p:cNvSpPr>
            <a:spLocks noGrp="1"/>
          </p:cNvSpPr>
          <p:nvPr>
            <p:ph idx="1"/>
          </p:nvPr>
        </p:nvSpPr>
        <p:spPr/>
        <p:txBody>
          <a:bodyPr>
            <a:normAutofit/>
          </a:bodyPr>
          <a:lstStyle/>
          <a:p>
            <a:pPr>
              <a:buClr>
                <a:srgbClr val="0070C0"/>
              </a:buClr>
              <a:buFont typeface="Wingdings" panose="05000000000000000000" pitchFamily="2" charset="2"/>
              <a:buChar char="q"/>
            </a:pPr>
            <a:r>
              <a:rPr lang="en-GB" sz="2800" dirty="0"/>
              <a:t>Focus Groups</a:t>
            </a:r>
          </a:p>
          <a:p>
            <a:pPr lvl="1">
              <a:buClr>
                <a:srgbClr val="0070C0"/>
              </a:buClr>
              <a:buFont typeface="Symbol" panose="05050102010706020507" pitchFamily="18" charset="2"/>
              <a:buChar char="®"/>
            </a:pPr>
            <a:r>
              <a:rPr lang="en-GB" dirty="0"/>
              <a:t>Mostly used in market research. </a:t>
            </a:r>
          </a:p>
          <a:p>
            <a:pPr lvl="1">
              <a:buClr>
                <a:srgbClr val="0070C0"/>
              </a:buClr>
              <a:buFont typeface="Symbol" panose="05050102010706020507" pitchFamily="18" charset="2"/>
              <a:buChar char="®"/>
            </a:pPr>
            <a:r>
              <a:rPr lang="en-GB" dirty="0"/>
              <a:t>Only useful if you want to canvas opinion on one particular concept.</a:t>
            </a:r>
          </a:p>
          <a:p>
            <a:pPr>
              <a:buClr>
                <a:srgbClr val="0070C0"/>
              </a:buClr>
              <a:buFont typeface="Wingdings" panose="05000000000000000000" pitchFamily="2" charset="2"/>
              <a:buChar char="q"/>
            </a:pPr>
            <a:r>
              <a:rPr lang="en-GB" sz="2800" dirty="0"/>
              <a:t>Case Studies</a:t>
            </a:r>
          </a:p>
          <a:p>
            <a:pPr lvl="1">
              <a:buClr>
                <a:srgbClr val="0070C0"/>
              </a:buClr>
              <a:buFont typeface="Symbol" panose="05050102010706020507" pitchFamily="18" charset="2"/>
              <a:buChar char="®"/>
            </a:pPr>
            <a:r>
              <a:rPr lang="en-GB" dirty="0"/>
              <a:t>An in-depth analysis of something bearing close relation to your project. </a:t>
            </a:r>
            <a:r>
              <a:rPr lang="en-GB" u="sng" dirty="0"/>
              <a:t>Time consuming!</a:t>
            </a:r>
          </a:p>
        </p:txBody>
      </p:sp>
    </p:spTree>
    <p:extLst>
      <p:ext uri="{BB962C8B-B14F-4D97-AF65-F5344CB8AC3E}">
        <p14:creationId xmlns:p14="http://schemas.microsoft.com/office/powerpoint/2010/main" val="2745451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9E731-15FB-2E71-8E23-B43615F3D7A9}"/>
              </a:ext>
            </a:extLst>
          </p:cNvPr>
          <p:cNvSpPr>
            <a:spLocks noGrp="1"/>
          </p:cNvSpPr>
          <p:nvPr>
            <p:ph type="title"/>
          </p:nvPr>
        </p:nvSpPr>
        <p:spPr>
          <a:xfrm>
            <a:off x="609600" y="274638"/>
            <a:ext cx="10972800" cy="950480"/>
          </a:xfrm>
        </p:spPr>
        <p:txBody>
          <a:bodyPr>
            <a:normAutofit/>
          </a:bodyPr>
          <a:lstStyle/>
          <a:p>
            <a:r>
              <a:rPr lang="en-GB" sz="3600" b="1" dirty="0">
                <a:highlight>
                  <a:srgbClr val="FFFF00"/>
                </a:highlight>
              </a:rPr>
              <a:t>Secondary research data</a:t>
            </a:r>
          </a:p>
        </p:txBody>
      </p:sp>
      <p:sp>
        <p:nvSpPr>
          <p:cNvPr id="3" name="Content Placeholder 2">
            <a:extLst>
              <a:ext uri="{FF2B5EF4-FFF2-40B4-BE49-F238E27FC236}">
                <a16:creationId xmlns:a16="http://schemas.microsoft.com/office/drawing/2014/main" id="{C7CF4FB4-3E60-3820-3011-EA73214979C1}"/>
              </a:ext>
            </a:extLst>
          </p:cNvPr>
          <p:cNvSpPr>
            <a:spLocks noGrp="1"/>
          </p:cNvSpPr>
          <p:nvPr>
            <p:ph idx="1"/>
          </p:nvPr>
        </p:nvSpPr>
        <p:spPr/>
        <p:txBody>
          <a:bodyPr>
            <a:normAutofit/>
          </a:bodyPr>
          <a:lstStyle/>
          <a:p>
            <a:pPr marL="0" indent="0" algn="ctr">
              <a:buNone/>
            </a:pPr>
            <a:endParaRPr lang="en-GB" dirty="0"/>
          </a:p>
          <a:p>
            <a:pPr marL="0" indent="0" algn="ctr">
              <a:buNone/>
            </a:pPr>
            <a:r>
              <a:rPr lang="en-GB" dirty="0"/>
              <a:t>Secondary data is data that have already been collected for some other purposes, while primary data is data which can be collected specifically for the purpose of answering a research question(s) and to meet research objectives </a:t>
            </a:r>
          </a:p>
          <a:p>
            <a:endParaRPr lang="en-GB" dirty="0"/>
          </a:p>
        </p:txBody>
      </p:sp>
    </p:spTree>
    <p:extLst>
      <p:ext uri="{BB962C8B-B14F-4D97-AF65-F5344CB8AC3E}">
        <p14:creationId xmlns:p14="http://schemas.microsoft.com/office/powerpoint/2010/main" val="339247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EB39C57D-7B41-C0BD-1838-87DD8D24C012}"/>
              </a:ext>
            </a:extLst>
          </p:cNvPr>
          <p:cNvSpPr>
            <a:spLocks noGrp="1" noChangeArrowheads="1"/>
          </p:cNvSpPr>
          <p:nvPr>
            <p:ph type="title"/>
          </p:nvPr>
        </p:nvSpPr>
        <p:spPr>
          <a:xfrm>
            <a:off x="538578" y="0"/>
            <a:ext cx="10972800" cy="976544"/>
          </a:xfrm>
        </p:spPr>
        <p:txBody>
          <a:bodyPr>
            <a:normAutofit/>
          </a:bodyPr>
          <a:lstStyle/>
          <a:p>
            <a:r>
              <a:rPr lang="en-US" altLang="en-US" sz="3600" b="1" dirty="0">
                <a:highlight>
                  <a:srgbClr val="FFFF00"/>
                </a:highlight>
              </a:rPr>
              <a:t>Secondary research data</a:t>
            </a:r>
          </a:p>
        </p:txBody>
      </p:sp>
      <p:sp>
        <p:nvSpPr>
          <p:cNvPr id="17411" name="Rectangle 3">
            <a:extLst>
              <a:ext uri="{FF2B5EF4-FFF2-40B4-BE49-F238E27FC236}">
                <a16:creationId xmlns:a16="http://schemas.microsoft.com/office/drawing/2014/main" id="{6E310350-3C62-6433-9F52-958B3B6F9C55}"/>
              </a:ext>
            </a:extLst>
          </p:cNvPr>
          <p:cNvSpPr>
            <a:spLocks noGrp="1" noChangeArrowheads="1"/>
          </p:cNvSpPr>
          <p:nvPr>
            <p:ph type="body" idx="1"/>
          </p:nvPr>
        </p:nvSpPr>
        <p:spPr>
          <a:xfrm>
            <a:off x="201227" y="909961"/>
            <a:ext cx="11224334" cy="4780625"/>
          </a:xfrm>
        </p:spPr>
        <p:txBody>
          <a:bodyPr/>
          <a:lstStyle/>
          <a:p>
            <a:pPr>
              <a:lnSpc>
                <a:spcPct val="90000"/>
              </a:lnSpc>
              <a:buFontTx/>
              <a:buNone/>
            </a:pPr>
            <a:r>
              <a:rPr lang="en-US" altLang="en-US" sz="2400" u="sng" dirty="0"/>
              <a:t>Advantage</a:t>
            </a:r>
          </a:p>
          <a:p>
            <a:pPr>
              <a:lnSpc>
                <a:spcPct val="90000"/>
              </a:lnSpc>
              <a:buClr>
                <a:srgbClr val="0070C0"/>
              </a:buClr>
              <a:buFont typeface="Wingdings" panose="05000000000000000000" pitchFamily="2" charset="2"/>
              <a:buChar char="ü"/>
            </a:pPr>
            <a:r>
              <a:rPr lang="en-US" altLang="en-US" sz="2400" dirty="0"/>
              <a:t>Saves cost for data collection. </a:t>
            </a:r>
          </a:p>
          <a:p>
            <a:pPr>
              <a:lnSpc>
                <a:spcPct val="90000"/>
              </a:lnSpc>
              <a:buClr>
                <a:srgbClr val="0070C0"/>
              </a:buClr>
              <a:buFont typeface="Wingdings" panose="05000000000000000000" pitchFamily="2" charset="2"/>
              <a:buChar char="ü"/>
            </a:pPr>
            <a:r>
              <a:rPr lang="en-US" altLang="en-US" sz="2400" dirty="0"/>
              <a:t>Saves time required for data collection. </a:t>
            </a:r>
          </a:p>
          <a:p>
            <a:pPr>
              <a:lnSpc>
                <a:spcPct val="90000"/>
              </a:lnSpc>
              <a:buClr>
                <a:srgbClr val="0070C0"/>
              </a:buClr>
              <a:buFont typeface="Wingdings" panose="05000000000000000000" pitchFamily="2" charset="2"/>
              <a:buChar char="ü"/>
            </a:pPr>
            <a:r>
              <a:rPr lang="en-US" altLang="en-US" sz="2400" dirty="0"/>
              <a:t>May obtain data otherwise impossible.</a:t>
            </a:r>
            <a:r>
              <a:rPr lang="en-US" altLang="en-US" sz="2800" dirty="0"/>
              <a:t> </a:t>
            </a:r>
          </a:p>
          <a:p>
            <a:pPr>
              <a:lnSpc>
                <a:spcPct val="90000"/>
              </a:lnSpc>
            </a:pPr>
            <a:endParaRPr lang="en-US" altLang="en-US" sz="1400" dirty="0"/>
          </a:p>
          <a:p>
            <a:pPr>
              <a:lnSpc>
                <a:spcPct val="90000"/>
              </a:lnSpc>
              <a:buFontTx/>
              <a:buNone/>
            </a:pPr>
            <a:r>
              <a:rPr lang="en-US" altLang="en-US" sz="2400" u="sng" dirty="0"/>
              <a:t>Disadvantage</a:t>
            </a:r>
          </a:p>
          <a:p>
            <a:pPr>
              <a:lnSpc>
                <a:spcPct val="90000"/>
              </a:lnSpc>
              <a:buClr>
                <a:srgbClr val="0070C0"/>
              </a:buClr>
              <a:buFont typeface="Wingdings" panose="05000000000000000000" pitchFamily="2" charset="2"/>
              <a:buChar char="ü"/>
            </a:pPr>
            <a:r>
              <a:rPr lang="en-US" altLang="en-US" sz="2400" dirty="0"/>
              <a:t>Data collected may not be suitable for the researcher’s purposes. (Validity)</a:t>
            </a:r>
          </a:p>
          <a:p>
            <a:pPr>
              <a:lnSpc>
                <a:spcPct val="90000"/>
              </a:lnSpc>
              <a:buClr>
                <a:srgbClr val="0070C0"/>
              </a:buClr>
              <a:buFont typeface="Wingdings" panose="05000000000000000000" pitchFamily="2" charset="2"/>
              <a:buChar char="ü"/>
            </a:pPr>
            <a:r>
              <a:rPr lang="en-US" altLang="en-US" sz="2400" dirty="0"/>
              <a:t>All necessary data may not be available in existing data. </a:t>
            </a:r>
          </a:p>
          <a:p>
            <a:pPr>
              <a:lnSpc>
                <a:spcPct val="90000"/>
              </a:lnSpc>
              <a:buClr>
                <a:srgbClr val="0070C0"/>
              </a:buClr>
              <a:buFont typeface="Wingdings" panose="05000000000000000000" pitchFamily="2" charset="2"/>
              <a:buChar char="ü"/>
            </a:pPr>
            <a:r>
              <a:rPr lang="en-US" altLang="en-US" sz="2400" dirty="0"/>
              <a:t>Requires time to search for the data set. </a:t>
            </a:r>
          </a:p>
          <a:p>
            <a:pPr>
              <a:lnSpc>
                <a:spcPct val="90000"/>
              </a:lnSpc>
              <a:buClr>
                <a:srgbClr val="0070C0"/>
              </a:buClr>
              <a:buFont typeface="Wingdings" panose="05000000000000000000" pitchFamily="2" charset="2"/>
              <a:buChar char="ü"/>
            </a:pPr>
            <a:r>
              <a:rPr lang="en-US" altLang="en-US" sz="2400" dirty="0"/>
              <a:t>Original data set may not be accurate. </a:t>
            </a:r>
          </a:p>
          <a:p>
            <a:pPr>
              <a:lnSpc>
                <a:spcPct val="90000"/>
              </a:lnSpc>
              <a:buClr>
                <a:srgbClr val="0070C0"/>
              </a:buClr>
              <a:buFont typeface="Wingdings" panose="05000000000000000000" pitchFamily="2" charset="2"/>
              <a:buChar char="ü"/>
            </a:pPr>
            <a:r>
              <a:rPr lang="en-US" altLang="en-US" sz="2400" dirty="0"/>
              <a:t>Need time to sort out the data.</a:t>
            </a:r>
            <a:r>
              <a:rPr lang="en-US" altLang="en-US" sz="2800" dirty="0"/>
              <a:t> </a:t>
            </a:r>
          </a:p>
          <a:p>
            <a:pPr>
              <a:lnSpc>
                <a:spcPct val="90000"/>
              </a:lnSpc>
            </a:pPr>
            <a:endParaRPr lang="en-US" altLang="en-US" sz="2800" dirty="0"/>
          </a:p>
          <a:p>
            <a:pPr>
              <a:lnSpc>
                <a:spcPct val="90000"/>
              </a:lnSpc>
            </a:pPr>
            <a:endParaRPr lang="en-US" altLang="en-US" sz="2800" dirty="0"/>
          </a:p>
          <a:p>
            <a:pPr>
              <a:lnSpc>
                <a:spcPct val="90000"/>
              </a:lnSpc>
            </a:pPr>
            <a:endParaRPr lang="en-US" altLang="en-US" sz="2800" u="sng" dirty="0"/>
          </a:p>
        </p:txBody>
      </p:sp>
    </p:spTree>
    <p:extLst>
      <p:ext uri="{BB962C8B-B14F-4D97-AF65-F5344CB8AC3E}">
        <p14:creationId xmlns:p14="http://schemas.microsoft.com/office/powerpoint/2010/main" val="1874730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741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741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7411">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7411">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7411">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7411">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a:extLst>
              <a:ext uri="{FF2B5EF4-FFF2-40B4-BE49-F238E27FC236}">
                <a16:creationId xmlns:a16="http://schemas.microsoft.com/office/drawing/2014/main" id="{2C7422AF-00EC-4932-B4D5-1B66B07956C0}"/>
              </a:ext>
            </a:extLst>
          </p:cNvPr>
          <p:cNvSpPr>
            <a:spLocks noGrp="1" noChangeArrowheads="1"/>
          </p:cNvSpPr>
          <p:nvPr>
            <p:ph type="title"/>
          </p:nvPr>
        </p:nvSpPr>
        <p:spPr>
          <a:xfrm>
            <a:off x="609600" y="84138"/>
            <a:ext cx="10972800" cy="763588"/>
          </a:xfrm>
        </p:spPr>
        <p:txBody>
          <a:bodyPr>
            <a:normAutofit/>
          </a:bodyPr>
          <a:lstStyle/>
          <a:p>
            <a:r>
              <a:rPr lang="en-US" altLang="en-US" sz="3600" b="1" dirty="0">
                <a:highlight>
                  <a:srgbClr val="FFFF00"/>
                </a:highlight>
              </a:rPr>
              <a:t>What is data analysis?</a:t>
            </a:r>
          </a:p>
        </p:txBody>
      </p:sp>
      <p:sp>
        <p:nvSpPr>
          <p:cNvPr id="7172" name="Rectangle 4" descr="Rectangle: Click to edit Master text styles&#10;Second level&#10;Third level&#10;Fourth level&#10;Fifth level">
            <a:extLst>
              <a:ext uri="{FF2B5EF4-FFF2-40B4-BE49-F238E27FC236}">
                <a16:creationId xmlns:a16="http://schemas.microsoft.com/office/drawing/2014/main" id="{25290ADA-2073-4D47-B40F-78211E6A0040}"/>
              </a:ext>
            </a:extLst>
          </p:cNvPr>
          <p:cNvSpPr>
            <a:spLocks noGrp="1" noChangeArrowheads="1"/>
          </p:cNvSpPr>
          <p:nvPr>
            <p:ph type="body" idx="1"/>
          </p:nvPr>
        </p:nvSpPr>
        <p:spPr>
          <a:xfrm>
            <a:off x="0" y="990601"/>
            <a:ext cx="11915192" cy="4543424"/>
          </a:xfrm>
        </p:spPr>
        <p:txBody>
          <a:bodyPr>
            <a:noAutofit/>
          </a:bodyPr>
          <a:lstStyle/>
          <a:p>
            <a:pPr>
              <a:lnSpc>
                <a:spcPct val="110000"/>
              </a:lnSpc>
              <a:buClr>
                <a:srgbClr val="0070C0"/>
              </a:buClr>
              <a:buFont typeface="Wingdings" pitchFamily="2" charset="2"/>
              <a:buChar char="q"/>
            </a:pPr>
            <a:r>
              <a:rPr lang="en-US" altLang="en-US" sz="2800" dirty="0">
                <a:cs typeface="Arial" panose="020B0604020202020204" pitchFamily="34" charset="0"/>
              </a:rPr>
              <a:t>It is the process of making meaning from the data collected from your research.</a:t>
            </a:r>
          </a:p>
          <a:p>
            <a:pPr>
              <a:lnSpc>
                <a:spcPct val="110000"/>
              </a:lnSpc>
              <a:buClr>
                <a:srgbClr val="0070C0"/>
              </a:buClr>
              <a:buFont typeface="Wingdings" pitchFamily="2" charset="2"/>
              <a:buChar char="q"/>
            </a:pPr>
            <a:r>
              <a:rPr lang="en-US" altLang="en-US" sz="2800" dirty="0">
                <a:cs typeface="Arial" panose="020B0604020202020204" pitchFamily="34" charset="0"/>
              </a:rPr>
              <a:t>It involves creative process that requires thoughtful judgments about what is significant and meaningful in the data you have collected</a:t>
            </a:r>
          </a:p>
          <a:p>
            <a:pPr marL="0" indent="0">
              <a:lnSpc>
                <a:spcPct val="110000"/>
              </a:lnSpc>
              <a:buClr>
                <a:srgbClr val="0070C0"/>
              </a:buClr>
              <a:buNone/>
            </a:pPr>
            <a:endParaRPr lang="en-US" altLang="en-US" sz="2800" dirty="0">
              <a:cs typeface="Arial" panose="020B0604020202020204" pitchFamily="34" charset="0"/>
            </a:endParaRPr>
          </a:p>
          <a:p>
            <a:pPr>
              <a:lnSpc>
                <a:spcPct val="110000"/>
              </a:lnSpc>
              <a:buClr>
                <a:srgbClr val="0070C0"/>
              </a:buClr>
              <a:buFont typeface="Wingdings" pitchFamily="2" charset="2"/>
              <a:buChar char="q"/>
            </a:pPr>
            <a:r>
              <a:rPr lang="en-US" altLang="en-US" sz="2800" dirty="0">
                <a:cs typeface="Arial" panose="020B0604020202020204" pitchFamily="34" charset="0"/>
              </a:rPr>
              <a:t>Quantitative: statistical methods, trend analysis.</a:t>
            </a:r>
          </a:p>
          <a:p>
            <a:pPr>
              <a:lnSpc>
                <a:spcPct val="110000"/>
              </a:lnSpc>
              <a:buClr>
                <a:srgbClr val="0070C0"/>
              </a:buClr>
              <a:buFont typeface="Wingdings" pitchFamily="2" charset="2"/>
              <a:buChar char="q"/>
            </a:pPr>
            <a:r>
              <a:rPr lang="en-US" altLang="en-US" sz="2800" dirty="0">
                <a:cs typeface="Arial" panose="020B0604020202020204" pitchFamily="34" charset="0"/>
              </a:rPr>
              <a:t>Qualitative: thematic analysis, narrative synthesis.</a:t>
            </a:r>
          </a:p>
          <a:p>
            <a:pPr>
              <a:lnSpc>
                <a:spcPct val="110000"/>
              </a:lnSpc>
              <a:buClr>
                <a:srgbClr val="0070C0"/>
              </a:buClr>
              <a:buFont typeface="Wingdings" pitchFamily="2" charset="2"/>
              <a:buChar char="q"/>
            </a:pPr>
            <a:r>
              <a:rPr lang="en-US" altLang="en-US" sz="2800" dirty="0">
                <a:cs typeface="Arial" panose="020B0604020202020204" pitchFamily="34" charset="0"/>
              </a:rPr>
              <a:t>Software: Excel, SPSS, NVivo, R.</a:t>
            </a:r>
          </a:p>
          <a:p>
            <a:pPr>
              <a:lnSpc>
                <a:spcPct val="110000"/>
              </a:lnSpc>
              <a:buClr>
                <a:srgbClr val="0070C0"/>
              </a:buClr>
              <a:buFont typeface="Wingdings" pitchFamily="2" charset="2"/>
              <a:buChar char="q"/>
            </a:pPr>
            <a:endParaRPr lang="en-US" altLang="en-US" sz="2800" dirty="0">
              <a:cs typeface="Arial" panose="020B0604020202020204" pitchFamily="34" charset="0"/>
            </a:endParaRPr>
          </a:p>
        </p:txBody>
      </p:sp>
    </p:spTree>
    <p:extLst>
      <p:ext uri="{BB962C8B-B14F-4D97-AF65-F5344CB8AC3E}">
        <p14:creationId xmlns:p14="http://schemas.microsoft.com/office/powerpoint/2010/main" val="3524359552"/>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a:extLst>
              <a:ext uri="{FF2B5EF4-FFF2-40B4-BE49-F238E27FC236}">
                <a16:creationId xmlns:a16="http://schemas.microsoft.com/office/drawing/2014/main" id="{2C7422AF-00EC-4932-B4D5-1B66B07956C0}"/>
              </a:ext>
            </a:extLst>
          </p:cNvPr>
          <p:cNvSpPr>
            <a:spLocks noGrp="1" noChangeArrowheads="1"/>
          </p:cNvSpPr>
          <p:nvPr>
            <p:ph type="title"/>
          </p:nvPr>
        </p:nvSpPr>
        <p:spPr>
          <a:xfrm>
            <a:off x="609600" y="274638"/>
            <a:ext cx="10972800" cy="811212"/>
          </a:xfrm>
        </p:spPr>
        <p:txBody>
          <a:bodyPr>
            <a:normAutofit/>
          </a:bodyPr>
          <a:lstStyle/>
          <a:p>
            <a:r>
              <a:rPr lang="en-US" altLang="en-US" sz="3600" b="1" dirty="0">
                <a:highlight>
                  <a:srgbClr val="FFFF00"/>
                </a:highlight>
              </a:rPr>
              <a:t>What is data analysis? </a:t>
            </a:r>
          </a:p>
        </p:txBody>
      </p:sp>
      <p:sp>
        <p:nvSpPr>
          <p:cNvPr id="7172" name="Rectangle 4" descr="Rectangle: Click to edit Master text styles&#10;Second level&#10;Third level&#10;Fourth level&#10;Fifth level">
            <a:extLst>
              <a:ext uri="{FF2B5EF4-FFF2-40B4-BE49-F238E27FC236}">
                <a16:creationId xmlns:a16="http://schemas.microsoft.com/office/drawing/2014/main" id="{25290ADA-2073-4D47-B40F-78211E6A0040}"/>
              </a:ext>
            </a:extLst>
          </p:cNvPr>
          <p:cNvSpPr>
            <a:spLocks noGrp="1" noChangeArrowheads="1"/>
          </p:cNvSpPr>
          <p:nvPr>
            <p:ph type="body" idx="1"/>
          </p:nvPr>
        </p:nvSpPr>
        <p:spPr>
          <a:xfrm>
            <a:off x="171450" y="990600"/>
            <a:ext cx="11410949" cy="4700587"/>
          </a:xfrm>
        </p:spPr>
        <p:txBody>
          <a:bodyPr>
            <a:normAutofit fontScale="85000" lnSpcReduction="20000"/>
          </a:bodyPr>
          <a:lstStyle/>
          <a:p>
            <a:pPr fontAlgn="base">
              <a:lnSpc>
                <a:spcPct val="120000"/>
              </a:lnSpc>
              <a:buClr>
                <a:srgbClr val="0070C0"/>
              </a:buClr>
              <a:buFont typeface="Wingdings" panose="05000000000000000000" pitchFamily="2" charset="2"/>
              <a:buChar char="q"/>
            </a:pPr>
            <a:r>
              <a:rPr lang="en-GB" sz="2800" kern="0" dirty="0">
                <a:solidFill>
                  <a:srgbClr val="000000"/>
                </a:solidFill>
                <a:effectLst/>
                <a:ea typeface="Times New Roman" panose="02020603050405020304" pitchFamily="18" charset="0"/>
                <a:cs typeface="Open Sans" panose="020B0606030504020204" pitchFamily="34" charset="0"/>
              </a:rPr>
              <a:t>Data organisation and presentation of results may differ across disciplines, universities or supervisor guidelines and the nature of your study. Discuss with your supervisor on how best to present your results.</a:t>
            </a:r>
          </a:p>
          <a:p>
            <a:pPr marL="0" indent="0" fontAlgn="base">
              <a:lnSpc>
                <a:spcPct val="120000"/>
              </a:lnSpc>
              <a:buClr>
                <a:srgbClr val="0070C0"/>
              </a:buClr>
              <a:buNone/>
            </a:pPr>
            <a:endParaRPr lang="en-GB" sz="2800" kern="0" dirty="0">
              <a:solidFill>
                <a:srgbClr val="000000"/>
              </a:solidFill>
              <a:effectLst/>
              <a:ea typeface="Times New Roman" panose="02020603050405020304" pitchFamily="18" charset="0"/>
              <a:cs typeface="Open Sans" panose="020B0606030504020204" pitchFamily="34" charset="0"/>
            </a:endParaRPr>
          </a:p>
          <a:p>
            <a:pPr fontAlgn="base">
              <a:lnSpc>
                <a:spcPct val="120000"/>
              </a:lnSpc>
              <a:buClr>
                <a:srgbClr val="0070C0"/>
              </a:buClr>
              <a:buFont typeface="Wingdings" panose="05000000000000000000" pitchFamily="2" charset="2"/>
              <a:buChar char="q"/>
            </a:pPr>
            <a:r>
              <a:rPr lang="en-GB" sz="2800" kern="0" dirty="0">
                <a:solidFill>
                  <a:srgbClr val="000000"/>
                </a:solidFill>
                <a:effectLst/>
                <a:ea typeface="Times New Roman" panose="02020603050405020304" pitchFamily="18" charset="0"/>
                <a:cs typeface="Open Sans" panose="020B0606030504020204" pitchFamily="34" charset="0"/>
              </a:rPr>
              <a:t>Your data analysis must be focused (towards generating evidence to answer if your business idea is viable), clear (unambiguous), objective (unbiased), factual (supported with evidence and concise (straight to the point). </a:t>
            </a:r>
          </a:p>
          <a:p>
            <a:pPr marL="0" indent="0" fontAlgn="base">
              <a:lnSpc>
                <a:spcPct val="120000"/>
              </a:lnSpc>
              <a:buClr>
                <a:srgbClr val="0070C0"/>
              </a:buClr>
              <a:buNone/>
            </a:pPr>
            <a:endParaRPr lang="en-GB" sz="2800" kern="0" dirty="0">
              <a:solidFill>
                <a:srgbClr val="000000"/>
              </a:solidFill>
              <a:effectLst/>
              <a:ea typeface="Times New Roman" panose="02020603050405020304" pitchFamily="18" charset="0"/>
              <a:cs typeface="Open Sans" panose="020B0606030504020204" pitchFamily="34" charset="0"/>
            </a:endParaRPr>
          </a:p>
          <a:p>
            <a:pPr fontAlgn="base">
              <a:lnSpc>
                <a:spcPct val="120000"/>
              </a:lnSpc>
              <a:buClr>
                <a:srgbClr val="0070C0"/>
              </a:buClr>
              <a:buFont typeface="Wingdings" panose="05000000000000000000" pitchFamily="2" charset="2"/>
              <a:buChar char="q"/>
            </a:pPr>
            <a:r>
              <a:rPr lang="en-GB" sz="2800" kern="0" dirty="0">
                <a:solidFill>
                  <a:srgbClr val="000000"/>
                </a:solidFill>
                <a:effectLst/>
                <a:ea typeface="Times New Roman" panose="02020603050405020304" pitchFamily="18" charset="0"/>
                <a:cs typeface="Open Sans" panose="020B0606030504020204" pitchFamily="34" charset="0"/>
              </a:rPr>
              <a:t>Data analysis provides some time and space to elaborate and interpret your results and be able to project on their significance and implications </a:t>
            </a:r>
            <a:r>
              <a:rPr lang="en-GB" sz="2800" kern="0" dirty="0">
                <a:solidFill>
                  <a:srgbClr val="000000"/>
                </a:solidFill>
                <a:ea typeface="Times New Roman" panose="02020603050405020304" pitchFamily="18" charset="0"/>
                <a:cs typeface="Open Sans" panose="020B0606030504020204" pitchFamily="34" charset="0"/>
              </a:rPr>
              <a:t>for your business success.</a:t>
            </a:r>
            <a:endParaRPr lang="en-GB" sz="2800" kern="1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97769657"/>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CFA6F6-35D4-C3AE-116E-7A42B390E935}"/>
            </a:ext>
          </a:extLst>
        </p:cNvPr>
        <p:cNvGrpSpPr/>
        <p:nvPr/>
      </p:nvGrpSpPr>
      <p:grpSpPr>
        <a:xfrm>
          <a:off x="0" y="0"/>
          <a:ext cx="0" cy="0"/>
          <a:chOff x="0" y="0"/>
          <a:chExt cx="0" cy="0"/>
        </a:xfrm>
      </p:grpSpPr>
      <p:sp>
        <p:nvSpPr>
          <p:cNvPr id="10242" name="Rectangle 2">
            <a:extLst>
              <a:ext uri="{FF2B5EF4-FFF2-40B4-BE49-F238E27FC236}">
                <a16:creationId xmlns:a16="http://schemas.microsoft.com/office/drawing/2014/main" id="{33014772-AD97-74A3-2307-7565AC67896B}"/>
              </a:ext>
            </a:extLst>
          </p:cNvPr>
          <p:cNvSpPr>
            <a:spLocks noGrp="1" noChangeArrowheads="1"/>
          </p:cNvSpPr>
          <p:nvPr>
            <p:ph type="title"/>
          </p:nvPr>
        </p:nvSpPr>
        <p:spPr>
          <a:xfrm>
            <a:off x="609600" y="274638"/>
            <a:ext cx="10972800" cy="1143000"/>
          </a:xfrm>
        </p:spPr>
        <p:txBody>
          <a:bodyPr anchor="ctr">
            <a:normAutofit/>
          </a:bodyPr>
          <a:lstStyle/>
          <a:p>
            <a:r>
              <a:rPr lang="en-US" altLang="en-US" b="1" dirty="0">
                <a:highlight>
                  <a:srgbClr val="FFFF00"/>
                </a:highlight>
              </a:rPr>
              <a:t>Data analysis diagram</a:t>
            </a:r>
          </a:p>
        </p:txBody>
      </p:sp>
      <p:pic>
        <p:nvPicPr>
          <p:cNvPr id="4" name="Picture 2" descr="C:\Users\fbillups\Documents\conferences &amp; publishing\NERA workshop on qual data analysis 2013\creswell spiral.png">
            <a:extLst>
              <a:ext uri="{FF2B5EF4-FFF2-40B4-BE49-F238E27FC236}">
                <a16:creationId xmlns:a16="http://schemas.microsoft.com/office/drawing/2014/main" id="{811DF5B7-EB7E-97C0-2CE8-6ABE625292A1}"/>
              </a:ext>
            </a:extLst>
          </p:cNvPr>
          <p:cNvPicPr>
            <a:picLocks noGrp="1" noChangeAspect="1" noChangeArrowheads="1"/>
          </p:cNvPicPr>
          <p:nvPr>
            <p:ph idx="1"/>
          </p:nvPr>
        </p:nvPicPr>
        <p:blipFill>
          <a:blip r:embed="rId3"/>
          <a:stretch>
            <a:fillRect/>
          </a:stretch>
        </p:blipFill>
        <p:spPr bwMode="auto">
          <a:xfrm>
            <a:off x="3035818" y="1600201"/>
            <a:ext cx="6120363" cy="3917032"/>
          </a:xfrm>
          <a:prstGeom prst="rect">
            <a:avLst/>
          </a:prstGeom>
          <a:solidFill>
            <a:srgbClr val="FFFFFF"/>
          </a:solidFill>
          <a:ln w="28575">
            <a:solidFill>
              <a:schemeClr val="accent1"/>
            </a:solidFill>
            <a:miter lim="800000"/>
            <a:headEnd/>
            <a:tailEnd/>
          </a:ln>
          <a:effectLst>
            <a:outerShdw blurRad="50800" dist="38100" dir="8100000" algn="tr" rotWithShape="0">
              <a:srgbClr val="808080">
                <a:alpha val="39998"/>
              </a:srgbClr>
            </a:outerShdw>
          </a:effectLst>
        </p:spPr>
      </p:pic>
      <p:sp>
        <p:nvSpPr>
          <p:cNvPr id="10247" name="Slide Number Placeholder 3">
            <a:extLst>
              <a:ext uri="{FF2B5EF4-FFF2-40B4-BE49-F238E27FC236}">
                <a16:creationId xmlns:a16="http://schemas.microsoft.com/office/drawing/2014/main" id="{F831ECF3-EBD4-9020-58A3-864B5911C799}"/>
              </a:ext>
            </a:extLst>
          </p:cNvPr>
          <p:cNvSpPr>
            <a:spLocks noGrp="1"/>
          </p:cNvSpPr>
          <p:nvPr>
            <p:ph type="sldNum" sz="quarter" idx="12"/>
          </p:nvPr>
        </p:nvSpPr>
        <p:spPr>
          <a:xfrm>
            <a:off x="10608501" y="6380973"/>
            <a:ext cx="973899" cy="340503"/>
          </a:xfrm>
        </p:spPr>
        <p:txBody>
          <a:bodyPr/>
          <a:lstStyle/>
          <a:p>
            <a:pPr>
              <a:spcAft>
                <a:spcPts val="600"/>
              </a:spcAft>
            </a:pPr>
            <a:fld id="{C3F65BB1-9206-4D7F-97F9-47DCC7DC6334}" type="slidenum">
              <a:rPr lang="en-GB" smtClean="0"/>
              <a:pPr>
                <a:spcAft>
                  <a:spcPts val="600"/>
                </a:spcAft>
              </a:pPr>
              <a:t>16</a:t>
            </a:fld>
            <a:endParaRPr lang="en-GB"/>
          </a:p>
        </p:txBody>
      </p:sp>
    </p:spTree>
    <p:extLst>
      <p:ext uri="{BB962C8B-B14F-4D97-AF65-F5344CB8AC3E}">
        <p14:creationId xmlns:p14="http://schemas.microsoft.com/office/powerpoint/2010/main" val="2543879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BA0FD907-7DDF-4CBE-810C-0ABBD3BE1EA9}"/>
              </a:ext>
            </a:extLst>
          </p:cNvPr>
          <p:cNvSpPr>
            <a:spLocks noGrp="1"/>
          </p:cNvSpPr>
          <p:nvPr>
            <p:ph type="title"/>
          </p:nvPr>
        </p:nvSpPr>
        <p:spPr>
          <a:xfrm>
            <a:off x="542925" y="160338"/>
            <a:ext cx="10972800" cy="792162"/>
          </a:xfrm>
        </p:spPr>
        <p:txBody>
          <a:bodyPr>
            <a:normAutofit/>
          </a:bodyPr>
          <a:lstStyle/>
          <a:p>
            <a:pPr eaLnBrk="1" hangingPunct="1"/>
            <a:r>
              <a:rPr lang="en-AU" altLang="en-US" sz="3600" b="1" dirty="0">
                <a:highlight>
                  <a:srgbClr val="FFFF00"/>
                </a:highlight>
              </a:rPr>
              <a:t>Discussing and interpreting your results</a:t>
            </a:r>
          </a:p>
        </p:txBody>
      </p:sp>
      <p:sp>
        <p:nvSpPr>
          <p:cNvPr id="3" name="Content Placeholder 2">
            <a:extLst>
              <a:ext uri="{FF2B5EF4-FFF2-40B4-BE49-F238E27FC236}">
                <a16:creationId xmlns:a16="http://schemas.microsoft.com/office/drawing/2014/main" id="{35AB6E11-CFF9-4C1E-B1D9-B228733BD92C}"/>
              </a:ext>
            </a:extLst>
          </p:cNvPr>
          <p:cNvSpPr>
            <a:spLocks noGrp="1"/>
          </p:cNvSpPr>
          <p:nvPr>
            <p:ph idx="1"/>
          </p:nvPr>
        </p:nvSpPr>
        <p:spPr>
          <a:xfrm>
            <a:off x="209550" y="1433512"/>
            <a:ext cx="11134725" cy="4005263"/>
          </a:xfrm>
        </p:spPr>
        <p:txBody>
          <a:bodyPr rtlCol="0">
            <a:normAutofit/>
          </a:bodyPr>
          <a:lstStyle/>
          <a:p>
            <a:pPr>
              <a:lnSpc>
                <a:spcPct val="90000"/>
              </a:lnSpc>
              <a:buClr>
                <a:srgbClr val="0070C0"/>
              </a:buClr>
              <a:buFont typeface="Wingdings" panose="05000000000000000000" pitchFamily="2" charset="2"/>
              <a:buChar char="q"/>
            </a:pPr>
            <a:r>
              <a:rPr lang="en-US" altLang="en-US" sz="2800" dirty="0"/>
              <a:t>You need to reflect on what the result mean to a layperson. </a:t>
            </a:r>
          </a:p>
          <a:p>
            <a:pPr>
              <a:lnSpc>
                <a:spcPct val="90000"/>
              </a:lnSpc>
              <a:buClr>
                <a:srgbClr val="0070C0"/>
              </a:buClr>
              <a:buFont typeface="Wingdings" panose="05000000000000000000" pitchFamily="2" charset="2"/>
              <a:buChar char="q"/>
            </a:pPr>
            <a:r>
              <a:rPr lang="en-US" altLang="en-US" sz="2800" dirty="0"/>
              <a:t>You need to reflect on the following when interpreting your results:</a:t>
            </a:r>
          </a:p>
          <a:p>
            <a:pPr lvl="1">
              <a:lnSpc>
                <a:spcPct val="90000"/>
              </a:lnSpc>
              <a:buClr>
                <a:srgbClr val="0070C0"/>
              </a:buClr>
              <a:buFont typeface="Wingdings" panose="05000000000000000000" pitchFamily="2" charset="2"/>
              <a:buChar char="ü"/>
            </a:pPr>
            <a:r>
              <a:rPr lang="en-US" altLang="en-US" dirty="0"/>
              <a:t>What did I learn?</a:t>
            </a:r>
          </a:p>
          <a:p>
            <a:pPr lvl="1">
              <a:lnSpc>
                <a:spcPct val="90000"/>
              </a:lnSpc>
              <a:buClr>
                <a:srgbClr val="0070C0"/>
              </a:buClr>
              <a:buFont typeface="Wingdings" panose="05000000000000000000" pitchFamily="2" charset="2"/>
              <a:buChar char="ü"/>
            </a:pPr>
            <a:r>
              <a:rPr lang="en-US" altLang="en-US" dirty="0"/>
              <a:t>What conclusions can I draw?</a:t>
            </a:r>
          </a:p>
          <a:p>
            <a:pPr lvl="1">
              <a:lnSpc>
                <a:spcPct val="90000"/>
              </a:lnSpc>
              <a:buClr>
                <a:srgbClr val="0070C0"/>
              </a:buClr>
              <a:buFont typeface="Wingdings" panose="05000000000000000000" pitchFamily="2" charset="2"/>
              <a:buChar char="ü"/>
            </a:pPr>
            <a:r>
              <a:rPr lang="en-US" altLang="en-US" dirty="0"/>
              <a:t>What are my recommendations?</a:t>
            </a:r>
          </a:p>
          <a:p>
            <a:pPr lvl="1">
              <a:lnSpc>
                <a:spcPct val="90000"/>
              </a:lnSpc>
              <a:buClr>
                <a:srgbClr val="0070C0"/>
              </a:buClr>
              <a:buFont typeface="Wingdings" panose="05000000000000000000" pitchFamily="2" charset="2"/>
              <a:buChar char="ü"/>
            </a:pPr>
            <a:r>
              <a:rPr lang="en-US" altLang="en-US" dirty="0"/>
              <a:t>What are the limitations of my analysis?</a:t>
            </a:r>
          </a:p>
          <a:p>
            <a:pPr>
              <a:lnSpc>
                <a:spcPct val="90000"/>
              </a:lnSpc>
              <a:buClr>
                <a:srgbClr val="0070C0"/>
              </a:buClr>
              <a:buFont typeface="Wingdings" panose="05000000000000000000" pitchFamily="2" charset="2"/>
              <a:buChar char="q"/>
            </a:pPr>
            <a:r>
              <a:rPr lang="en-US" altLang="en-US" sz="2800" dirty="0"/>
              <a:t>You need to relate your findings to the previous studies</a:t>
            </a:r>
          </a:p>
          <a:p>
            <a:pPr>
              <a:lnSpc>
                <a:spcPct val="90000"/>
              </a:lnSpc>
              <a:buClr>
                <a:srgbClr val="0070C0"/>
              </a:buClr>
              <a:buFont typeface="Wingdings" panose="05000000000000000000" pitchFamily="2" charset="2"/>
              <a:buChar char="q"/>
            </a:pPr>
            <a:r>
              <a:rPr lang="en-US" altLang="en-US" sz="2800" dirty="0"/>
              <a:t>You need to state some of the implications of your results</a:t>
            </a:r>
            <a:endParaRPr lang="en-US" altLang="en-US" dirty="0"/>
          </a:p>
        </p:txBody>
      </p:sp>
    </p:spTree>
    <p:extLst>
      <p:ext uri="{BB962C8B-B14F-4D97-AF65-F5344CB8AC3E}">
        <p14:creationId xmlns:p14="http://schemas.microsoft.com/office/powerpoint/2010/main" val="35937940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FD4F0C86-1894-5EEB-8FEC-0FFA2BD85385}"/>
              </a:ext>
            </a:extLst>
          </p:cNvPr>
          <p:cNvPicPr>
            <a:picLocks noChangeAspect="1"/>
          </p:cNvPicPr>
          <p:nvPr/>
        </p:nvPicPr>
        <p:blipFill rotWithShape="1">
          <a:blip r:embed="rId2"/>
          <a:srcRect t="11844" b="28659"/>
          <a:stretch/>
        </p:blipFill>
        <p:spPr>
          <a:xfrm>
            <a:off x="138260" y="930897"/>
            <a:ext cx="11720660" cy="4536649"/>
          </a:xfrm>
          <a:prstGeom prst="rect">
            <a:avLst/>
          </a:prstGeom>
          <a:noFill/>
        </p:spPr>
      </p:pic>
      <p:sp>
        <p:nvSpPr>
          <p:cNvPr id="6" name="Title 5">
            <a:extLst>
              <a:ext uri="{FF2B5EF4-FFF2-40B4-BE49-F238E27FC236}">
                <a16:creationId xmlns:a16="http://schemas.microsoft.com/office/drawing/2014/main" id="{AF8EF132-9582-E25F-5C7F-1D495FD0FD00}"/>
              </a:ext>
            </a:extLst>
          </p:cNvPr>
          <p:cNvSpPr>
            <a:spLocks noGrp="1"/>
          </p:cNvSpPr>
          <p:nvPr>
            <p:ph type="title"/>
          </p:nvPr>
        </p:nvSpPr>
        <p:spPr>
          <a:xfrm>
            <a:off x="468198" y="142662"/>
            <a:ext cx="10972800" cy="668042"/>
          </a:xfrm>
        </p:spPr>
        <p:txBody>
          <a:bodyPr>
            <a:normAutofit/>
          </a:bodyPr>
          <a:lstStyle/>
          <a:p>
            <a:r>
              <a:rPr lang="en-GB" sz="3600" b="1" dirty="0">
                <a:highlight>
                  <a:srgbClr val="FFFF00"/>
                </a:highlight>
              </a:rPr>
              <a:t>QUESTIONS</a:t>
            </a:r>
          </a:p>
        </p:txBody>
      </p:sp>
    </p:spTree>
    <p:extLst>
      <p:ext uri="{BB962C8B-B14F-4D97-AF65-F5344CB8AC3E}">
        <p14:creationId xmlns:p14="http://schemas.microsoft.com/office/powerpoint/2010/main" val="2119033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5C743A-D529-65E8-15B0-E321892A49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DEFD24-C73E-60B8-0C23-5AB4274C4B5A}"/>
              </a:ext>
            </a:extLst>
          </p:cNvPr>
          <p:cNvSpPr>
            <a:spLocks noGrp="1"/>
          </p:cNvSpPr>
          <p:nvPr>
            <p:ph type="ctrTitle"/>
          </p:nvPr>
        </p:nvSpPr>
        <p:spPr>
          <a:xfrm>
            <a:off x="153655" y="1319414"/>
            <a:ext cx="5827268" cy="4001095"/>
          </a:xfrm>
        </p:spPr>
        <p:txBody>
          <a:bodyPr/>
          <a:lstStyle/>
          <a:p>
            <a:pPr algn="ctr"/>
            <a:r>
              <a:rPr lang="en-GB" sz="3200" b="1" kern="1200" dirty="0">
                <a:solidFill>
                  <a:srgbClr val="FFFF00"/>
                </a:solidFill>
                <a:latin typeface="Myriad Pro"/>
                <a:cs typeface="+mj-cs"/>
              </a:rPr>
              <a:t>B</a:t>
            </a:r>
            <a:r>
              <a:rPr lang="en-GB" sz="2800" b="1" kern="1200" dirty="0">
                <a:solidFill>
                  <a:srgbClr val="FFFF00"/>
                </a:solidFill>
                <a:latin typeface="Myriad Pro"/>
                <a:cs typeface="+mj-cs"/>
              </a:rPr>
              <a:t>usiness Development proposal Module  </a:t>
            </a:r>
            <a:br>
              <a:rPr lang="en-GB" sz="2800" b="1" kern="1200" dirty="0">
                <a:solidFill>
                  <a:srgbClr val="FFFF00"/>
                </a:solidFill>
                <a:latin typeface="Myriad Pro"/>
                <a:cs typeface="+mj-cs"/>
              </a:rPr>
            </a:br>
            <a:r>
              <a:rPr lang="en-GB" sz="2800" b="1" kern="1200" dirty="0">
                <a:solidFill>
                  <a:srgbClr val="FFFF00"/>
                </a:solidFill>
                <a:latin typeface="Myriad Pro"/>
                <a:cs typeface="+mj-cs"/>
              </a:rPr>
              <a:t>(</a:t>
            </a:r>
            <a:r>
              <a:rPr lang="en-GB" sz="2800" kern="1200" dirty="0">
                <a:solidFill>
                  <a:srgbClr val="FFFF00"/>
                </a:solidFill>
                <a:latin typeface="Myriad Pro"/>
                <a:cs typeface="+mj-cs"/>
              </a:rPr>
              <a:t>LCMB7037</a:t>
            </a:r>
            <a:r>
              <a:rPr lang="en-GB" sz="2800" b="1" kern="1200" dirty="0">
                <a:solidFill>
                  <a:srgbClr val="FFFF00"/>
                </a:solidFill>
                <a:latin typeface="Myriad Pro"/>
                <a:cs typeface="+mj-cs"/>
              </a:rPr>
              <a:t>) </a:t>
            </a:r>
            <a:br>
              <a:rPr lang="en-GB" sz="2800" b="1" kern="1200" dirty="0">
                <a:solidFill>
                  <a:srgbClr val="FFFF00"/>
                </a:solidFill>
                <a:latin typeface="Myriad Pro"/>
                <a:cs typeface="+mj-cs"/>
              </a:rPr>
            </a:br>
            <a:br>
              <a:rPr lang="en-GB" sz="2800" b="1" kern="1200" dirty="0">
                <a:solidFill>
                  <a:srgbClr val="FFFF00"/>
                </a:solidFill>
                <a:latin typeface="Myriad Pro"/>
                <a:cs typeface="+mj-cs"/>
              </a:rPr>
            </a:br>
            <a:r>
              <a:rPr lang="en-GB" sz="2800" b="1" kern="1200" dirty="0">
                <a:solidFill>
                  <a:srgbClr val="FFFF00"/>
                </a:solidFill>
                <a:latin typeface="Myriad Pro"/>
                <a:cs typeface="+mj-cs"/>
              </a:rPr>
              <a:t>Ethics and Ethical form</a:t>
            </a:r>
            <a:br>
              <a:rPr lang="en-GB" sz="2800" b="1" kern="1200" dirty="0">
                <a:solidFill>
                  <a:srgbClr val="FFFF00"/>
                </a:solidFill>
                <a:latin typeface="Myriad Pro"/>
                <a:cs typeface="+mj-cs"/>
              </a:rPr>
            </a:br>
            <a:br>
              <a:rPr lang="en-GB" sz="2800" b="1" kern="1200" dirty="0">
                <a:solidFill>
                  <a:srgbClr val="FFFF00"/>
                </a:solidFill>
                <a:latin typeface="Myriad Pro"/>
                <a:cs typeface="+mj-cs"/>
              </a:rPr>
            </a:br>
            <a:r>
              <a:rPr lang="en-GB" sz="2800" b="1" kern="1200" dirty="0">
                <a:solidFill>
                  <a:srgbClr val="FFFF00"/>
                </a:solidFill>
                <a:latin typeface="Myriad Pro"/>
                <a:cs typeface="+mj-cs"/>
              </a:rPr>
              <a:t>Vasilios Tavlaridis</a:t>
            </a:r>
            <a:br>
              <a:rPr lang="en-GB" sz="2800" b="1" kern="1200" dirty="0">
                <a:solidFill>
                  <a:srgbClr val="FFFF00"/>
                </a:solidFill>
                <a:latin typeface="Myriad Pro"/>
                <a:cs typeface="+mj-cs"/>
              </a:rPr>
            </a:br>
            <a:r>
              <a:rPr lang="en-GB" sz="2800" b="1" kern="1200" dirty="0">
                <a:solidFill>
                  <a:srgbClr val="FFFF00"/>
                </a:solidFill>
                <a:latin typeface="Myriad Pro"/>
                <a:cs typeface="+mj-cs"/>
              </a:rPr>
              <a:t>MBA Program Manager</a:t>
            </a:r>
            <a:br>
              <a:rPr lang="en-GB" sz="2800" b="1" kern="1200" dirty="0">
                <a:solidFill>
                  <a:srgbClr val="FFFF00"/>
                </a:solidFill>
                <a:latin typeface="Myriad Pro"/>
                <a:cs typeface="+mj-cs"/>
              </a:rPr>
            </a:br>
            <a:endParaRPr lang="en-GB" sz="3200" dirty="0"/>
          </a:p>
        </p:txBody>
      </p:sp>
    </p:spTree>
    <p:extLst>
      <p:ext uri="{BB962C8B-B14F-4D97-AF65-F5344CB8AC3E}">
        <p14:creationId xmlns:p14="http://schemas.microsoft.com/office/powerpoint/2010/main" val="21102347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9F7544-6045-5F44-1966-4861509F8CA0}"/>
            </a:ext>
          </a:extLst>
        </p:cNvPr>
        <p:cNvGrpSpPr/>
        <p:nvPr/>
      </p:nvGrpSpPr>
      <p:grpSpPr>
        <a:xfrm>
          <a:off x="0" y="0"/>
          <a:ext cx="0" cy="0"/>
          <a:chOff x="0" y="0"/>
          <a:chExt cx="0" cy="0"/>
        </a:xfrm>
      </p:grpSpPr>
      <p:sp>
        <p:nvSpPr>
          <p:cNvPr id="45058" name="Title 1">
            <a:extLst>
              <a:ext uri="{FF2B5EF4-FFF2-40B4-BE49-F238E27FC236}">
                <a16:creationId xmlns:a16="http://schemas.microsoft.com/office/drawing/2014/main" id="{59E6F35E-76DA-20A0-311E-6DF0C21FBE4A}"/>
              </a:ext>
            </a:extLst>
          </p:cNvPr>
          <p:cNvSpPr>
            <a:spLocks noGrp="1"/>
          </p:cNvSpPr>
          <p:nvPr>
            <p:ph type="title"/>
          </p:nvPr>
        </p:nvSpPr>
        <p:spPr>
          <a:xfrm>
            <a:off x="542925" y="160338"/>
            <a:ext cx="10972800" cy="792162"/>
          </a:xfrm>
        </p:spPr>
        <p:txBody>
          <a:bodyPr>
            <a:normAutofit/>
          </a:bodyPr>
          <a:lstStyle/>
          <a:p>
            <a:pPr eaLnBrk="1" hangingPunct="1"/>
            <a:r>
              <a:rPr lang="en-AU" altLang="en-US" sz="3600" b="1" dirty="0">
                <a:highlight>
                  <a:srgbClr val="FFFF00"/>
                </a:highlight>
              </a:rPr>
              <a:t>Research Ethics</a:t>
            </a:r>
          </a:p>
        </p:txBody>
      </p:sp>
      <p:sp>
        <p:nvSpPr>
          <p:cNvPr id="3" name="Content Placeholder 2">
            <a:extLst>
              <a:ext uri="{FF2B5EF4-FFF2-40B4-BE49-F238E27FC236}">
                <a16:creationId xmlns:a16="http://schemas.microsoft.com/office/drawing/2014/main" id="{86B5B9BE-EA77-0882-41DB-096A91EC068F}"/>
              </a:ext>
            </a:extLst>
          </p:cNvPr>
          <p:cNvSpPr>
            <a:spLocks noGrp="1"/>
          </p:cNvSpPr>
          <p:nvPr>
            <p:ph idx="1"/>
          </p:nvPr>
        </p:nvSpPr>
        <p:spPr>
          <a:xfrm>
            <a:off x="209550" y="1433512"/>
            <a:ext cx="11134725" cy="4005263"/>
          </a:xfrm>
        </p:spPr>
        <p:txBody>
          <a:bodyPr rtlCol="0">
            <a:normAutofit/>
          </a:bodyPr>
          <a:lstStyle/>
          <a:p>
            <a:pPr marL="0" indent="0" algn="ctr" eaLnBrk="1" hangingPunct="1">
              <a:buNone/>
            </a:pPr>
            <a:r>
              <a:rPr lang="en-US" altLang="en-US" sz="2800" dirty="0">
                <a:solidFill>
                  <a:schemeClr val="tx1"/>
                </a:solidFill>
                <a:ea typeface="ＭＳ Ｐゴシック" panose="020B0600070205080204" pitchFamily="34" charset="-128"/>
              </a:rPr>
              <a:t>Research ethics is a world-wide set of principles governing the way any research involving interaction between the researcher and other humans or human tissue or data relating to humans, is designed, managed and conducted. In preparing a research project, the dignity, rights, safety and well-being of human participants must at all times be considered, respected and safeguarded’ </a:t>
            </a:r>
          </a:p>
        </p:txBody>
      </p:sp>
    </p:spTree>
    <p:extLst>
      <p:ext uri="{BB962C8B-B14F-4D97-AF65-F5344CB8AC3E}">
        <p14:creationId xmlns:p14="http://schemas.microsoft.com/office/powerpoint/2010/main" val="38541185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FA3B77-75C9-6B6D-5E3C-38AE1A8CAEF1}"/>
            </a:ext>
          </a:extLst>
        </p:cNvPr>
        <p:cNvGrpSpPr/>
        <p:nvPr/>
      </p:nvGrpSpPr>
      <p:grpSpPr>
        <a:xfrm>
          <a:off x="0" y="0"/>
          <a:ext cx="0" cy="0"/>
          <a:chOff x="0" y="0"/>
          <a:chExt cx="0" cy="0"/>
        </a:xfrm>
      </p:grpSpPr>
      <p:sp>
        <p:nvSpPr>
          <p:cNvPr id="45058" name="Title 1">
            <a:extLst>
              <a:ext uri="{FF2B5EF4-FFF2-40B4-BE49-F238E27FC236}">
                <a16:creationId xmlns:a16="http://schemas.microsoft.com/office/drawing/2014/main" id="{12BFEEF9-CA06-FE41-E883-36F775C2BA92}"/>
              </a:ext>
            </a:extLst>
          </p:cNvPr>
          <p:cNvSpPr>
            <a:spLocks noGrp="1"/>
          </p:cNvSpPr>
          <p:nvPr>
            <p:ph type="title"/>
          </p:nvPr>
        </p:nvSpPr>
        <p:spPr>
          <a:xfrm>
            <a:off x="542925" y="160338"/>
            <a:ext cx="10972800" cy="792162"/>
          </a:xfrm>
        </p:spPr>
        <p:txBody>
          <a:bodyPr>
            <a:normAutofit/>
          </a:bodyPr>
          <a:lstStyle/>
          <a:p>
            <a:pPr eaLnBrk="1" hangingPunct="1"/>
            <a:r>
              <a:rPr lang="en-AU" altLang="en-US" sz="3600" b="1" dirty="0">
                <a:highlight>
                  <a:srgbClr val="FFFF00"/>
                </a:highlight>
              </a:rPr>
              <a:t>Research Ethics</a:t>
            </a:r>
          </a:p>
        </p:txBody>
      </p:sp>
      <p:sp>
        <p:nvSpPr>
          <p:cNvPr id="3" name="Content Placeholder 2">
            <a:extLst>
              <a:ext uri="{FF2B5EF4-FFF2-40B4-BE49-F238E27FC236}">
                <a16:creationId xmlns:a16="http://schemas.microsoft.com/office/drawing/2014/main" id="{963913F0-9FE6-4C72-5511-5A95B4978CFA}"/>
              </a:ext>
            </a:extLst>
          </p:cNvPr>
          <p:cNvSpPr>
            <a:spLocks noGrp="1"/>
          </p:cNvSpPr>
          <p:nvPr>
            <p:ph idx="1"/>
          </p:nvPr>
        </p:nvSpPr>
        <p:spPr>
          <a:xfrm>
            <a:off x="209550" y="1433512"/>
            <a:ext cx="11134725" cy="4005263"/>
          </a:xfrm>
        </p:spPr>
        <p:txBody>
          <a:bodyPr rtlCol="0">
            <a:normAutofit/>
          </a:bodyPr>
          <a:lstStyle/>
          <a:p>
            <a:pPr marL="0" indent="0" algn="ctr" eaLnBrk="1" hangingPunct="1">
              <a:buNone/>
            </a:pPr>
            <a:endParaRPr lang="en-GB" altLang="en-US" sz="2800" dirty="0">
              <a:solidFill>
                <a:schemeClr val="tx1"/>
              </a:solidFill>
              <a:ea typeface="ＭＳ Ｐゴシック" panose="020B0600070205080204" pitchFamily="34" charset="-128"/>
            </a:endParaRPr>
          </a:p>
          <a:p>
            <a:pPr marL="0" indent="0" algn="ctr" eaLnBrk="1" hangingPunct="1">
              <a:buNone/>
            </a:pPr>
            <a:r>
              <a:rPr lang="en-GB" altLang="en-US" sz="2800" dirty="0">
                <a:solidFill>
                  <a:schemeClr val="tx1"/>
                </a:solidFill>
                <a:ea typeface="ＭＳ Ｐゴシック" panose="020B0600070205080204" pitchFamily="34" charset="-128"/>
              </a:rPr>
              <a:t>All projects conducted by University staff or students that involve human participants in any way that might harm, disturb or upset them (however slight the possibility) or where they can be deemed to be in a vulnerable or disadvantageous situation, must receive approval from the University research ethics committee.</a:t>
            </a:r>
          </a:p>
        </p:txBody>
      </p:sp>
    </p:spTree>
    <p:extLst>
      <p:ext uri="{BB962C8B-B14F-4D97-AF65-F5344CB8AC3E}">
        <p14:creationId xmlns:p14="http://schemas.microsoft.com/office/powerpoint/2010/main" val="35549260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218700-3DC3-5B7C-7A58-25D21FEB3736}"/>
            </a:ext>
          </a:extLst>
        </p:cNvPr>
        <p:cNvGrpSpPr/>
        <p:nvPr/>
      </p:nvGrpSpPr>
      <p:grpSpPr>
        <a:xfrm>
          <a:off x="0" y="0"/>
          <a:ext cx="0" cy="0"/>
          <a:chOff x="0" y="0"/>
          <a:chExt cx="0" cy="0"/>
        </a:xfrm>
      </p:grpSpPr>
      <p:sp>
        <p:nvSpPr>
          <p:cNvPr id="45058" name="Title 1">
            <a:extLst>
              <a:ext uri="{FF2B5EF4-FFF2-40B4-BE49-F238E27FC236}">
                <a16:creationId xmlns:a16="http://schemas.microsoft.com/office/drawing/2014/main" id="{F5E03B40-252B-F61B-236A-F9C381C9339D}"/>
              </a:ext>
            </a:extLst>
          </p:cNvPr>
          <p:cNvSpPr>
            <a:spLocks noGrp="1"/>
          </p:cNvSpPr>
          <p:nvPr>
            <p:ph type="title"/>
          </p:nvPr>
        </p:nvSpPr>
        <p:spPr>
          <a:xfrm>
            <a:off x="542925" y="160338"/>
            <a:ext cx="10972800" cy="792162"/>
          </a:xfrm>
        </p:spPr>
        <p:txBody>
          <a:bodyPr>
            <a:normAutofit/>
          </a:bodyPr>
          <a:lstStyle/>
          <a:p>
            <a:pPr eaLnBrk="1" hangingPunct="1"/>
            <a:r>
              <a:rPr lang="en-AU" altLang="en-US" sz="3600" b="1" dirty="0">
                <a:highlight>
                  <a:srgbClr val="FFFF00"/>
                </a:highlight>
              </a:rPr>
              <a:t>Research Ethics committee will assess if…</a:t>
            </a:r>
          </a:p>
        </p:txBody>
      </p:sp>
      <p:sp>
        <p:nvSpPr>
          <p:cNvPr id="3" name="Content Placeholder 2">
            <a:extLst>
              <a:ext uri="{FF2B5EF4-FFF2-40B4-BE49-F238E27FC236}">
                <a16:creationId xmlns:a16="http://schemas.microsoft.com/office/drawing/2014/main" id="{543F109C-CEB7-C40E-0911-750D6168EDF2}"/>
              </a:ext>
            </a:extLst>
          </p:cNvPr>
          <p:cNvSpPr>
            <a:spLocks noGrp="1"/>
          </p:cNvSpPr>
          <p:nvPr>
            <p:ph idx="1"/>
          </p:nvPr>
        </p:nvSpPr>
        <p:spPr>
          <a:xfrm>
            <a:off x="218881" y="1106940"/>
            <a:ext cx="11134725" cy="4005263"/>
          </a:xfrm>
        </p:spPr>
        <p:txBody>
          <a:bodyPr rtlCol="0">
            <a:normAutofit fontScale="92500" lnSpcReduction="20000"/>
          </a:bodyPr>
          <a:lstStyle/>
          <a:p>
            <a:pPr algn="l">
              <a:buClr>
                <a:srgbClr val="0070C0"/>
              </a:buClr>
              <a:buFont typeface="Wingdings" panose="05000000000000000000" pitchFamily="2" charset="2"/>
              <a:buChar char="q"/>
            </a:pPr>
            <a:r>
              <a:rPr lang="en-US" altLang="en-US" sz="2800" dirty="0">
                <a:solidFill>
                  <a:schemeClr val="tx1"/>
                </a:solidFill>
                <a:ea typeface="ＭＳ Ｐゴシック" panose="020B0600070205080204" pitchFamily="34" charset="-128"/>
              </a:rPr>
              <a:t>the research is justified, i.e. is the research likely to add to the existing knowledge base; </a:t>
            </a:r>
          </a:p>
          <a:p>
            <a:pPr algn="l">
              <a:buClr>
                <a:srgbClr val="0070C0"/>
              </a:buClr>
              <a:buFont typeface="Wingdings" panose="05000000000000000000" pitchFamily="2" charset="2"/>
              <a:buChar char="q"/>
            </a:pPr>
            <a:r>
              <a:rPr lang="en-US" altLang="en-US" sz="2800" dirty="0">
                <a:solidFill>
                  <a:schemeClr val="tx1"/>
                </a:solidFill>
                <a:ea typeface="ＭＳ Ｐゴシック" panose="020B0600070205080204" pitchFamily="34" charset="-128"/>
              </a:rPr>
              <a:t>it is of sufficient standard - including whether the researchers are qualified to carry out the roles proposed;</a:t>
            </a:r>
          </a:p>
          <a:p>
            <a:pPr algn="l">
              <a:buClr>
                <a:srgbClr val="0070C0"/>
              </a:buClr>
              <a:buFont typeface="Wingdings" panose="05000000000000000000" pitchFamily="2" charset="2"/>
              <a:buChar char="q"/>
            </a:pPr>
            <a:r>
              <a:rPr lang="en-US" altLang="en-US" sz="2800" dirty="0">
                <a:solidFill>
                  <a:schemeClr val="tx1"/>
                </a:solidFill>
                <a:ea typeface="ＭＳ Ｐゴシック" panose="020B0600070205080204" pitchFamily="34" charset="-128"/>
              </a:rPr>
              <a:t>the risk it poses to participants is outweighed by the potential benefits of the research?</a:t>
            </a:r>
          </a:p>
          <a:p>
            <a:pPr algn="l">
              <a:buClr>
                <a:srgbClr val="0070C0"/>
              </a:buClr>
              <a:buFont typeface="Wingdings" panose="05000000000000000000" pitchFamily="2" charset="2"/>
              <a:buChar char="q"/>
            </a:pPr>
            <a:r>
              <a:rPr lang="en-US" altLang="en-US" sz="2800" dirty="0">
                <a:solidFill>
                  <a:schemeClr val="tx1"/>
                </a:solidFill>
                <a:ea typeface="ＭＳ Ｐゴシック" panose="020B0600070205080204" pitchFamily="34" charset="-128"/>
              </a:rPr>
              <a:t>the research appears to comply with all statutory and other guidance; </a:t>
            </a:r>
          </a:p>
          <a:p>
            <a:pPr algn="l">
              <a:buClr>
                <a:srgbClr val="0070C0"/>
              </a:buClr>
              <a:buFont typeface="Wingdings" panose="05000000000000000000" pitchFamily="2" charset="2"/>
              <a:buChar char="q"/>
            </a:pPr>
            <a:r>
              <a:rPr lang="en-US" altLang="en-US" sz="2800" dirty="0">
                <a:solidFill>
                  <a:schemeClr val="tx1"/>
                </a:solidFill>
                <a:ea typeface="ＭＳ Ｐゴシック" panose="020B0600070205080204" pitchFamily="34" charset="-128"/>
              </a:rPr>
              <a:t>data management and handling appears to comply with the relevant legislation; </a:t>
            </a:r>
          </a:p>
          <a:p>
            <a:pPr algn="l">
              <a:buClr>
                <a:srgbClr val="0070C0"/>
              </a:buClr>
              <a:buFont typeface="Wingdings" panose="05000000000000000000" pitchFamily="2" charset="2"/>
              <a:buChar char="q"/>
            </a:pPr>
            <a:r>
              <a:rPr lang="en-US" altLang="en-US" sz="2800" dirty="0">
                <a:solidFill>
                  <a:schemeClr val="tx1"/>
                </a:solidFill>
                <a:ea typeface="ＭＳ Ｐゴシック" panose="020B0600070205080204" pitchFamily="34" charset="-128"/>
              </a:rPr>
              <a:t>The student can manage to complete the research project within the allocated time.</a:t>
            </a:r>
          </a:p>
        </p:txBody>
      </p:sp>
    </p:spTree>
    <p:extLst>
      <p:ext uri="{BB962C8B-B14F-4D97-AF65-F5344CB8AC3E}">
        <p14:creationId xmlns:p14="http://schemas.microsoft.com/office/powerpoint/2010/main" val="6373019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55A85B-D7A8-C4A7-FB58-7EF5B427BB96}"/>
            </a:ext>
          </a:extLst>
        </p:cNvPr>
        <p:cNvGrpSpPr/>
        <p:nvPr/>
      </p:nvGrpSpPr>
      <p:grpSpPr>
        <a:xfrm>
          <a:off x="0" y="0"/>
          <a:ext cx="0" cy="0"/>
          <a:chOff x="0" y="0"/>
          <a:chExt cx="0" cy="0"/>
        </a:xfrm>
      </p:grpSpPr>
      <p:sp>
        <p:nvSpPr>
          <p:cNvPr id="45058" name="Title 1">
            <a:extLst>
              <a:ext uri="{FF2B5EF4-FFF2-40B4-BE49-F238E27FC236}">
                <a16:creationId xmlns:a16="http://schemas.microsoft.com/office/drawing/2014/main" id="{83A0685D-1C46-8153-E871-18B3326F2D5B}"/>
              </a:ext>
            </a:extLst>
          </p:cNvPr>
          <p:cNvSpPr>
            <a:spLocks noGrp="1"/>
          </p:cNvSpPr>
          <p:nvPr>
            <p:ph type="title"/>
          </p:nvPr>
        </p:nvSpPr>
        <p:spPr>
          <a:xfrm>
            <a:off x="542925" y="160338"/>
            <a:ext cx="10972800" cy="792162"/>
          </a:xfrm>
        </p:spPr>
        <p:txBody>
          <a:bodyPr>
            <a:normAutofit/>
          </a:bodyPr>
          <a:lstStyle/>
          <a:p>
            <a:pPr eaLnBrk="1" hangingPunct="1"/>
            <a:r>
              <a:rPr lang="en-AU" altLang="en-US" sz="3600" b="1" dirty="0">
                <a:highlight>
                  <a:srgbClr val="FFFF00"/>
                </a:highlight>
              </a:rPr>
              <a:t>Research Ethics committee will assess if…</a:t>
            </a:r>
          </a:p>
        </p:txBody>
      </p:sp>
      <p:sp>
        <p:nvSpPr>
          <p:cNvPr id="3" name="Content Placeholder 2">
            <a:extLst>
              <a:ext uri="{FF2B5EF4-FFF2-40B4-BE49-F238E27FC236}">
                <a16:creationId xmlns:a16="http://schemas.microsoft.com/office/drawing/2014/main" id="{99ABCB70-E5E7-7F51-2650-DFE2A480D6F3}"/>
              </a:ext>
            </a:extLst>
          </p:cNvPr>
          <p:cNvSpPr>
            <a:spLocks noGrp="1"/>
          </p:cNvSpPr>
          <p:nvPr>
            <p:ph idx="1"/>
          </p:nvPr>
        </p:nvSpPr>
        <p:spPr>
          <a:xfrm>
            <a:off x="218881" y="1106940"/>
            <a:ext cx="11134725" cy="4005263"/>
          </a:xfrm>
        </p:spPr>
        <p:txBody>
          <a:bodyPr rtlCol="0">
            <a:normAutofit/>
          </a:bodyPr>
          <a:lstStyle/>
          <a:p>
            <a:pPr algn="l">
              <a:buClr>
                <a:srgbClr val="0070C0"/>
              </a:buClr>
              <a:buFont typeface="Wingdings" panose="05000000000000000000" pitchFamily="2" charset="2"/>
              <a:buChar char="q"/>
            </a:pPr>
            <a:r>
              <a:rPr lang="en-GB" altLang="en-US" sz="2800" dirty="0">
                <a:solidFill>
                  <a:schemeClr val="tx1"/>
                </a:solidFill>
                <a:ea typeface="ＭＳ Ｐゴシック" panose="020B0600070205080204" pitchFamily="34" charset="-128"/>
              </a:rPr>
              <a:t>Low risk- secondary data – reviewed by supervisor/program manager</a:t>
            </a:r>
          </a:p>
          <a:p>
            <a:pPr algn="l">
              <a:buClr>
                <a:srgbClr val="0070C0"/>
              </a:buClr>
              <a:buFont typeface="Wingdings" panose="05000000000000000000" pitchFamily="2" charset="2"/>
              <a:buChar char="q"/>
            </a:pPr>
            <a:r>
              <a:rPr lang="en-GB" altLang="en-US" sz="2800" dirty="0">
                <a:solidFill>
                  <a:schemeClr val="tx1"/>
                </a:solidFill>
                <a:ea typeface="ＭＳ Ｐゴシック" panose="020B0600070205080204" pitchFamily="34" charset="-128"/>
              </a:rPr>
              <a:t>Medium/High risk – reviewed by University Research Ethics Committee</a:t>
            </a:r>
          </a:p>
        </p:txBody>
      </p:sp>
    </p:spTree>
    <p:extLst>
      <p:ext uri="{BB962C8B-B14F-4D97-AF65-F5344CB8AC3E}">
        <p14:creationId xmlns:p14="http://schemas.microsoft.com/office/powerpoint/2010/main" val="2491606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663165-C462-4A8A-BA31-C3CF16FFB598}"/>
            </a:ext>
          </a:extLst>
        </p:cNvPr>
        <p:cNvGrpSpPr/>
        <p:nvPr/>
      </p:nvGrpSpPr>
      <p:grpSpPr>
        <a:xfrm>
          <a:off x="0" y="0"/>
          <a:ext cx="0" cy="0"/>
          <a:chOff x="0" y="0"/>
          <a:chExt cx="0" cy="0"/>
        </a:xfrm>
      </p:grpSpPr>
      <p:sp>
        <p:nvSpPr>
          <p:cNvPr id="45058" name="Title 1">
            <a:extLst>
              <a:ext uri="{FF2B5EF4-FFF2-40B4-BE49-F238E27FC236}">
                <a16:creationId xmlns:a16="http://schemas.microsoft.com/office/drawing/2014/main" id="{F15931AD-9BEF-A8D2-D43F-756D31746358}"/>
              </a:ext>
            </a:extLst>
          </p:cNvPr>
          <p:cNvSpPr>
            <a:spLocks noGrp="1"/>
          </p:cNvSpPr>
          <p:nvPr>
            <p:ph type="title"/>
          </p:nvPr>
        </p:nvSpPr>
        <p:spPr>
          <a:xfrm>
            <a:off x="542925" y="160338"/>
            <a:ext cx="10972800" cy="792162"/>
          </a:xfrm>
        </p:spPr>
        <p:txBody>
          <a:bodyPr>
            <a:normAutofit/>
          </a:bodyPr>
          <a:lstStyle/>
          <a:p>
            <a:pPr eaLnBrk="1" hangingPunct="1"/>
            <a:r>
              <a:rPr lang="en-AU" altLang="en-US" sz="3600" b="1">
                <a:highlight>
                  <a:srgbClr val="FFFF00"/>
                </a:highlight>
              </a:rPr>
              <a:t>The application process</a:t>
            </a:r>
            <a:endParaRPr lang="en-AU" altLang="en-US" sz="3600" b="1" dirty="0">
              <a:highlight>
                <a:srgbClr val="FFFF00"/>
              </a:highlight>
            </a:endParaRPr>
          </a:p>
        </p:txBody>
      </p:sp>
      <p:sp>
        <p:nvSpPr>
          <p:cNvPr id="3" name="Content Placeholder 2">
            <a:extLst>
              <a:ext uri="{FF2B5EF4-FFF2-40B4-BE49-F238E27FC236}">
                <a16:creationId xmlns:a16="http://schemas.microsoft.com/office/drawing/2014/main" id="{C11212FB-6AF8-DA1D-3AE8-327B8A5ABF10}"/>
              </a:ext>
            </a:extLst>
          </p:cNvPr>
          <p:cNvSpPr>
            <a:spLocks noGrp="1"/>
          </p:cNvSpPr>
          <p:nvPr>
            <p:ph idx="1"/>
          </p:nvPr>
        </p:nvSpPr>
        <p:spPr>
          <a:xfrm>
            <a:off x="218881" y="1788076"/>
            <a:ext cx="7029644" cy="3567696"/>
          </a:xfrm>
        </p:spPr>
        <p:txBody>
          <a:bodyPr rtlCol="0">
            <a:normAutofit/>
          </a:bodyPr>
          <a:lstStyle/>
          <a:p>
            <a:pPr algn="l">
              <a:buClr>
                <a:srgbClr val="0070C0"/>
              </a:buClr>
              <a:buFont typeface="Wingdings" panose="05000000000000000000" pitchFamily="2" charset="2"/>
              <a:buChar char="q"/>
            </a:pPr>
            <a:r>
              <a:rPr lang="en-US" altLang="en-US" sz="2800" dirty="0">
                <a:solidFill>
                  <a:schemeClr val="tx1"/>
                </a:solidFill>
                <a:ea typeface="ＭＳ Ｐゴシック" panose="020B0600070205080204" pitchFamily="34" charset="-128"/>
              </a:rPr>
              <a:t>All students and staff members that undertake any research project must fill an Ethics form.</a:t>
            </a:r>
          </a:p>
          <a:p>
            <a:pPr algn="l">
              <a:buClr>
                <a:srgbClr val="0070C0"/>
              </a:buClr>
              <a:buFont typeface="Wingdings" panose="05000000000000000000" pitchFamily="2" charset="2"/>
              <a:buChar char="q"/>
            </a:pPr>
            <a:endParaRPr lang="en-US" altLang="en-US" sz="2800" dirty="0">
              <a:ea typeface="ＭＳ Ｐゴシック" panose="020B0600070205080204" pitchFamily="34" charset="-128"/>
            </a:endParaRPr>
          </a:p>
          <a:p>
            <a:pPr algn="l">
              <a:buClr>
                <a:srgbClr val="0070C0"/>
              </a:buClr>
              <a:buFont typeface="Wingdings" panose="05000000000000000000" pitchFamily="2" charset="2"/>
              <a:buChar char="q"/>
            </a:pPr>
            <a:r>
              <a:rPr lang="en-US" altLang="en-US" sz="2800" dirty="0">
                <a:solidFill>
                  <a:schemeClr val="tx1"/>
                </a:solidFill>
                <a:ea typeface="ＭＳ Ｐゴシック" panose="020B0600070205080204" pitchFamily="34" charset="-128"/>
              </a:rPr>
              <a:t>Let's check th</a:t>
            </a:r>
            <a:r>
              <a:rPr lang="en-US" altLang="en-US" sz="2800" dirty="0">
                <a:ea typeface="ＭＳ Ｐゴシック" panose="020B0600070205080204" pitchFamily="34" charset="-128"/>
              </a:rPr>
              <a:t>e ethics form</a:t>
            </a:r>
            <a:endParaRPr lang="en-US" altLang="en-US" sz="2800" dirty="0">
              <a:solidFill>
                <a:schemeClr val="tx1"/>
              </a:solidFill>
              <a:ea typeface="ＭＳ Ｐゴシック" panose="020B0600070205080204" pitchFamily="34" charset="-128"/>
            </a:endParaRPr>
          </a:p>
        </p:txBody>
      </p:sp>
      <p:pic>
        <p:nvPicPr>
          <p:cNvPr id="2" name="Picture 5" descr="14460820-doodle-style-paperwork-stress-illustration-in-vector-format.jpg">
            <a:extLst>
              <a:ext uri="{FF2B5EF4-FFF2-40B4-BE49-F238E27FC236}">
                <a16:creationId xmlns:a16="http://schemas.microsoft.com/office/drawing/2014/main" id="{DFD2D86C-6A85-BFA6-33AD-219D5C19145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248525" y="975971"/>
            <a:ext cx="4267200"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423754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089D5F-95F4-D602-F9BB-1483CD1FBF18}"/>
            </a:ext>
          </a:extLst>
        </p:cNvPr>
        <p:cNvGrpSpPr/>
        <p:nvPr/>
      </p:nvGrpSpPr>
      <p:grpSpPr>
        <a:xfrm>
          <a:off x="0" y="0"/>
          <a:ext cx="0" cy="0"/>
          <a:chOff x="0" y="0"/>
          <a:chExt cx="0" cy="0"/>
        </a:xfrm>
      </p:grpSpPr>
      <p:sp>
        <p:nvSpPr>
          <p:cNvPr id="45058" name="Title 1">
            <a:extLst>
              <a:ext uri="{FF2B5EF4-FFF2-40B4-BE49-F238E27FC236}">
                <a16:creationId xmlns:a16="http://schemas.microsoft.com/office/drawing/2014/main" id="{478C8C0B-490A-78B2-F829-1603AE380502}"/>
              </a:ext>
            </a:extLst>
          </p:cNvPr>
          <p:cNvSpPr>
            <a:spLocks noGrp="1"/>
          </p:cNvSpPr>
          <p:nvPr>
            <p:ph type="title"/>
          </p:nvPr>
        </p:nvSpPr>
        <p:spPr>
          <a:xfrm>
            <a:off x="542925" y="160338"/>
            <a:ext cx="10972800" cy="792162"/>
          </a:xfrm>
        </p:spPr>
        <p:txBody>
          <a:bodyPr>
            <a:normAutofit/>
          </a:bodyPr>
          <a:lstStyle/>
          <a:p>
            <a:pPr eaLnBrk="1" hangingPunct="1"/>
            <a:r>
              <a:rPr lang="en-AU" altLang="en-US" sz="3600" b="1" dirty="0">
                <a:highlight>
                  <a:srgbClr val="FFFF00"/>
                </a:highlight>
              </a:rPr>
              <a:t>Ethics Form</a:t>
            </a:r>
          </a:p>
        </p:txBody>
      </p:sp>
      <p:sp>
        <p:nvSpPr>
          <p:cNvPr id="3" name="Content Placeholder 2">
            <a:extLst>
              <a:ext uri="{FF2B5EF4-FFF2-40B4-BE49-F238E27FC236}">
                <a16:creationId xmlns:a16="http://schemas.microsoft.com/office/drawing/2014/main" id="{684135BC-90F6-D936-5292-684FFA2694EC}"/>
              </a:ext>
            </a:extLst>
          </p:cNvPr>
          <p:cNvSpPr>
            <a:spLocks noGrp="1"/>
          </p:cNvSpPr>
          <p:nvPr>
            <p:ph idx="1"/>
          </p:nvPr>
        </p:nvSpPr>
        <p:spPr>
          <a:xfrm>
            <a:off x="378823" y="1409253"/>
            <a:ext cx="11273246" cy="3567696"/>
          </a:xfrm>
        </p:spPr>
        <p:txBody>
          <a:bodyPr rtlCol="0">
            <a:normAutofit/>
          </a:bodyPr>
          <a:lstStyle/>
          <a:p>
            <a:pPr marL="0" indent="0" algn="l">
              <a:buClr>
                <a:srgbClr val="0070C0"/>
              </a:buClr>
              <a:buNone/>
            </a:pPr>
            <a:endParaRPr lang="en-US" altLang="en-US" sz="2800" dirty="0">
              <a:ea typeface="ＭＳ Ｐゴシック" panose="020B0600070205080204" pitchFamily="34" charset="-128"/>
            </a:endParaRPr>
          </a:p>
          <a:p>
            <a:pPr marL="0" indent="0" algn="l">
              <a:buClr>
                <a:srgbClr val="0070C0"/>
              </a:buClr>
              <a:buNone/>
            </a:pPr>
            <a:endParaRPr lang="en-US" altLang="en-US" sz="2800" dirty="0">
              <a:ea typeface="ＭＳ Ｐゴシック" panose="020B0600070205080204" pitchFamily="34" charset="-128"/>
            </a:endParaRPr>
          </a:p>
          <a:p>
            <a:pPr marL="0" indent="0" algn="ctr">
              <a:buClr>
                <a:srgbClr val="0070C0"/>
              </a:buClr>
              <a:buNone/>
            </a:pPr>
            <a:r>
              <a:rPr lang="en-US" altLang="en-US" sz="2800" dirty="0">
                <a:ea typeface="ＭＳ Ｐゴシック" panose="020B0600070205080204" pitchFamily="34" charset="-128"/>
              </a:rPr>
              <a:t>Please go to Moodle and download the ethics form</a:t>
            </a:r>
          </a:p>
        </p:txBody>
      </p:sp>
    </p:spTree>
    <p:extLst>
      <p:ext uri="{BB962C8B-B14F-4D97-AF65-F5344CB8AC3E}">
        <p14:creationId xmlns:p14="http://schemas.microsoft.com/office/powerpoint/2010/main" val="28464166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ADB9C2-D4A3-AB73-843D-E30142FB2EF1}"/>
            </a:ext>
          </a:extLst>
        </p:cNvPr>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4E19A4F3-52BE-92DD-E34D-C33E2405A12F}"/>
              </a:ext>
            </a:extLst>
          </p:cNvPr>
          <p:cNvPicPr>
            <a:picLocks noChangeAspect="1"/>
          </p:cNvPicPr>
          <p:nvPr/>
        </p:nvPicPr>
        <p:blipFill rotWithShape="1">
          <a:blip r:embed="rId2"/>
          <a:srcRect t="11844" b="28659"/>
          <a:stretch/>
        </p:blipFill>
        <p:spPr>
          <a:xfrm>
            <a:off x="138260" y="930897"/>
            <a:ext cx="11720660" cy="4536649"/>
          </a:xfrm>
          <a:prstGeom prst="rect">
            <a:avLst/>
          </a:prstGeom>
          <a:noFill/>
        </p:spPr>
      </p:pic>
      <p:sp>
        <p:nvSpPr>
          <p:cNvPr id="6" name="Title 5">
            <a:extLst>
              <a:ext uri="{FF2B5EF4-FFF2-40B4-BE49-F238E27FC236}">
                <a16:creationId xmlns:a16="http://schemas.microsoft.com/office/drawing/2014/main" id="{719EA374-FD12-32C0-CA11-3D0A3EC47269}"/>
              </a:ext>
            </a:extLst>
          </p:cNvPr>
          <p:cNvSpPr>
            <a:spLocks noGrp="1"/>
          </p:cNvSpPr>
          <p:nvPr>
            <p:ph type="title"/>
          </p:nvPr>
        </p:nvSpPr>
        <p:spPr>
          <a:xfrm>
            <a:off x="468198" y="142662"/>
            <a:ext cx="10972800" cy="668042"/>
          </a:xfrm>
        </p:spPr>
        <p:txBody>
          <a:bodyPr>
            <a:normAutofit/>
          </a:bodyPr>
          <a:lstStyle/>
          <a:p>
            <a:r>
              <a:rPr lang="en-GB" sz="3600" b="1" dirty="0">
                <a:highlight>
                  <a:srgbClr val="FFFF00"/>
                </a:highlight>
              </a:rPr>
              <a:t>QUESTIONS</a:t>
            </a:r>
          </a:p>
        </p:txBody>
      </p:sp>
    </p:spTree>
    <p:extLst>
      <p:ext uri="{BB962C8B-B14F-4D97-AF65-F5344CB8AC3E}">
        <p14:creationId xmlns:p14="http://schemas.microsoft.com/office/powerpoint/2010/main" val="2157410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CB44B-AAD7-527A-BB44-10A900C5C432}"/>
            </a:ext>
          </a:extLst>
        </p:cNvPr>
        <p:cNvGrpSpPr/>
        <p:nvPr/>
      </p:nvGrpSpPr>
      <p:grpSpPr>
        <a:xfrm>
          <a:off x="0" y="0"/>
          <a:ext cx="0" cy="0"/>
          <a:chOff x="0" y="0"/>
          <a:chExt cx="0" cy="0"/>
        </a:xfrm>
      </p:grpSpPr>
      <p:sp>
        <p:nvSpPr>
          <p:cNvPr id="45058" name="Title 1">
            <a:extLst>
              <a:ext uri="{FF2B5EF4-FFF2-40B4-BE49-F238E27FC236}">
                <a16:creationId xmlns:a16="http://schemas.microsoft.com/office/drawing/2014/main" id="{B8237391-161A-3661-6921-58FEE4113131}"/>
              </a:ext>
            </a:extLst>
          </p:cNvPr>
          <p:cNvSpPr>
            <a:spLocks noGrp="1"/>
          </p:cNvSpPr>
          <p:nvPr>
            <p:ph type="title"/>
          </p:nvPr>
        </p:nvSpPr>
        <p:spPr>
          <a:xfrm>
            <a:off x="542925" y="160338"/>
            <a:ext cx="10972800" cy="792162"/>
          </a:xfrm>
        </p:spPr>
        <p:txBody>
          <a:bodyPr>
            <a:normAutofit/>
          </a:bodyPr>
          <a:lstStyle/>
          <a:p>
            <a:pPr eaLnBrk="1" hangingPunct="1"/>
            <a:r>
              <a:rPr lang="en-AU" altLang="en-US" sz="3600" b="1" dirty="0">
                <a:highlight>
                  <a:srgbClr val="FFFF00"/>
                </a:highlight>
              </a:rPr>
              <a:t>Practical- BDP Outline</a:t>
            </a:r>
          </a:p>
        </p:txBody>
      </p:sp>
      <p:sp>
        <p:nvSpPr>
          <p:cNvPr id="3" name="Content Placeholder 2">
            <a:extLst>
              <a:ext uri="{FF2B5EF4-FFF2-40B4-BE49-F238E27FC236}">
                <a16:creationId xmlns:a16="http://schemas.microsoft.com/office/drawing/2014/main" id="{19780C89-4C87-205C-E07F-F6D0B7BB0AC1}"/>
              </a:ext>
            </a:extLst>
          </p:cNvPr>
          <p:cNvSpPr>
            <a:spLocks noGrp="1"/>
          </p:cNvSpPr>
          <p:nvPr>
            <p:ph idx="1"/>
          </p:nvPr>
        </p:nvSpPr>
        <p:spPr>
          <a:xfrm>
            <a:off x="378823" y="1409253"/>
            <a:ext cx="11273246" cy="3567696"/>
          </a:xfrm>
        </p:spPr>
        <p:txBody>
          <a:bodyPr rtlCol="0">
            <a:normAutofit/>
          </a:bodyPr>
          <a:lstStyle/>
          <a:p>
            <a:pPr marL="0" indent="0" algn="l">
              <a:buClr>
                <a:srgbClr val="0070C0"/>
              </a:buClr>
              <a:buNone/>
            </a:pPr>
            <a:endParaRPr lang="en-US" altLang="en-US" sz="2800" dirty="0">
              <a:ea typeface="ＭＳ Ｐゴシック" panose="020B0600070205080204" pitchFamily="34" charset="-128"/>
            </a:endParaRPr>
          </a:p>
          <a:p>
            <a:pPr marL="0" indent="0" algn="ctr">
              <a:buClr>
                <a:srgbClr val="0070C0"/>
              </a:buClr>
              <a:buNone/>
            </a:pPr>
            <a:r>
              <a:rPr lang="en-US" altLang="en-US" sz="2800" dirty="0">
                <a:ea typeface="ＭＳ Ｐゴシック" panose="020B0600070205080204" pitchFamily="34" charset="-128"/>
              </a:rPr>
              <a:t>Now that we have completed the Ethics form,</a:t>
            </a:r>
          </a:p>
          <a:p>
            <a:pPr marL="0" indent="0" algn="ctr">
              <a:buClr>
                <a:srgbClr val="0070C0"/>
              </a:buClr>
              <a:buNone/>
            </a:pPr>
            <a:endParaRPr lang="en-US" altLang="en-US" sz="2800" dirty="0">
              <a:ea typeface="ＭＳ Ｐゴシック" panose="020B0600070205080204" pitchFamily="34" charset="-128"/>
            </a:endParaRPr>
          </a:p>
          <a:p>
            <a:pPr marL="0" indent="0" algn="ctr">
              <a:buClr>
                <a:srgbClr val="0070C0"/>
              </a:buClr>
              <a:buNone/>
            </a:pPr>
            <a:r>
              <a:rPr lang="en-GB" altLang="en-US" sz="2800" dirty="0">
                <a:ea typeface="ＭＳ Ｐゴシック" panose="020B0600070205080204" pitchFamily="34" charset="-128"/>
              </a:rPr>
              <a:t>Let’s review your BDP outline. Please open your drafts and I will pass by individually  to suggest improvements.</a:t>
            </a:r>
          </a:p>
          <a:p>
            <a:pPr marL="0" indent="0" algn="ctr">
              <a:buClr>
                <a:srgbClr val="0070C0"/>
              </a:buClr>
              <a:buNone/>
            </a:pPr>
            <a:endParaRPr lang="en-GB" altLang="en-US" sz="2800" dirty="0">
              <a:ea typeface="ＭＳ Ｐゴシック" panose="020B0600070205080204" pitchFamily="34" charset="-128"/>
            </a:endParaRPr>
          </a:p>
          <a:p>
            <a:pPr marL="0" indent="0" algn="ctr">
              <a:buClr>
                <a:srgbClr val="0070C0"/>
              </a:buClr>
              <a:buNone/>
            </a:pPr>
            <a:r>
              <a:rPr lang="en-GB" altLang="en-US" sz="2800" dirty="0">
                <a:ea typeface="ＭＳ Ｐゴシック" panose="020B0600070205080204" pitchFamily="34" charset="-128"/>
              </a:rPr>
              <a:t>You need to submit your BDP </a:t>
            </a:r>
            <a:r>
              <a:rPr lang="en-GB" altLang="en-US" sz="2800">
                <a:ea typeface="ＭＳ Ｐゴシック" panose="020B0600070205080204" pitchFamily="34" charset="-128"/>
              </a:rPr>
              <a:t>outline this week</a:t>
            </a:r>
            <a:endParaRPr lang="en-US" altLang="en-US" sz="2800" dirty="0">
              <a:ea typeface="ＭＳ Ｐゴシック" panose="020B0600070205080204" pitchFamily="34" charset="-128"/>
            </a:endParaRPr>
          </a:p>
        </p:txBody>
      </p:sp>
    </p:spTree>
    <p:extLst>
      <p:ext uri="{BB962C8B-B14F-4D97-AF65-F5344CB8AC3E}">
        <p14:creationId xmlns:p14="http://schemas.microsoft.com/office/powerpoint/2010/main" val="26161649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Content Placeholder 4">
            <a:extLst>
              <a:ext uri="{FF2B5EF4-FFF2-40B4-BE49-F238E27FC236}">
                <a16:creationId xmlns:a16="http://schemas.microsoft.com/office/drawing/2014/main" id="{0B212FC5-1D4A-4BEA-8D60-2A7D15C7EB82}"/>
              </a:ext>
            </a:extLst>
          </p:cNvPr>
          <p:cNvSpPr>
            <a:spLocks noGrp="1"/>
          </p:cNvSpPr>
          <p:nvPr>
            <p:ph idx="1"/>
          </p:nvPr>
        </p:nvSpPr>
        <p:spPr bwMode="auto">
          <a:xfrm>
            <a:off x="745787" y="481521"/>
            <a:ext cx="10972800" cy="391703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marL="0" indent="0" algn="ctr">
              <a:buNone/>
            </a:pPr>
            <a:endParaRPr lang="en-GB" altLang="en-US" dirty="0">
              <a:ea typeface="ＭＳ Ｐゴシック" panose="020B0600070205080204" pitchFamily="34" charset="-128"/>
            </a:endParaRPr>
          </a:p>
          <a:p>
            <a:pPr marL="0" indent="0" algn="ctr">
              <a:buNone/>
            </a:pPr>
            <a:endParaRPr lang="en-GB" altLang="en-US" dirty="0">
              <a:ea typeface="ＭＳ Ｐゴシック" panose="020B0600070205080204" pitchFamily="34" charset="-128"/>
            </a:endParaRPr>
          </a:p>
          <a:p>
            <a:pPr marL="0" indent="0" algn="ctr">
              <a:buNone/>
            </a:pPr>
            <a:endParaRPr lang="en-GB" altLang="en-US" dirty="0">
              <a:ea typeface="ＭＳ Ｐゴシック" panose="020B0600070205080204" pitchFamily="34" charset="-128"/>
            </a:endParaRPr>
          </a:p>
          <a:p>
            <a:pPr marL="0" indent="0" algn="ctr">
              <a:buNone/>
            </a:pPr>
            <a:r>
              <a:rPr lang="en-GB" altLang="en-US" sz="4400" b="1" dirty="0">
                <a:highlight>
                  <a:srgbClr val="FFFF00"/>
                </a:highlight>
                <a:ea typeface="ＭＳ Ｐゴシック" panose="020B0600070205080204" pitchFamily="34" charset="-128"/>
              </a:rPr>
              <a:t>Thank you</a:t>
            </a:r>
          </a:p>
        </p:txBody>
      </p:sp>
    </p:spTree>
    <p:extLst>
      <p:ext uri="{BB962C8B-B14F-4D97-AF65-F5344CB8AC3E}">
        <p14:creationId xmlns:p14="http://schemas.microsoft.com/office/powerpoint/2010/main" val="127215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82946">
                                            <p:txEl>
                                              <p:pRg st="3" end="3"/>
                                            </p:txEl>
                                          </p:spTgt>
                                        </p:tgtEl>
                                        <p:attrNameLst>
                                          <p:attrName>style.visibility</p:attrName>
                                        </p:attrNameLst>
                                      </p:cBhvr>
                                      <p:to>
                                        <p:strVal val="visible"/>
                                      </p:to>
                                    </p:set>
                                    <p:animEffect transition="in" filter="fade">
                                      <p:cBhvr>
                                        <p:cTn id="7" dur="2000"/>
                                        <p:tgtEl>
                                          <p:spTgt spid="82946">
                                            <p:txEl>
                                              <p:pRg st="3" end="3"/>
                                            </p:txEl>
                                          </p:spTgt>
                                        </p:tgtEl>
                                      </p:cBhvr>
                                    </p:animEffect>
                                    <p:anim calcmode="lin" valueType="num">
                                      <p:cBhvr>
                                        <p:cTn id="8" dur="2000" fill="hold"/>
                                        <p:tgtEl>
                                          <p:spTgt spid="82946">
                                            <p:txEl>
                                              <p:pRg st="3" end="3"/>
                                            </p:txEl>
                                          </p:spTgt>
                                        </p:tgtEl>
                                        <p:attrNameLst>
                                          <p:attrName>ppt_w</p:attrName>
                                        </p:attrNameLst>
                                      </p:cBhvr>
                                      <p:tavLst>
                                        <p:tav tm="0" fmla="#ppt_w*sin(2.5*pi*$)">
                                          <p:val>
                                            <p:fltVal val="0"/>
                                          </p:val>
                                        </p:tav>
                                        <p:tav tm="100000">
                                          <p:val>
                                            <p:fltVal val="1"/>
                                          </p:val>
                                        </p:tav>
                                      </p:tavLst>
                                    </p:anim>
                                    <p:anim calcmode="lin" valueType="num">
                                      <p:cBhvr>
                                        <p:cTn id="9" dur="2000" fill="hold"/>
                                        <p:tgtEl>
                                          <p:spTgt spid="82946">
                                            <p:txEl>
                                              <p:pRg st="3" end="3"/>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1234</Words>
  <Application>Microsoft Office PowerPoint</Application>
  <PresentationFormat>Widescreen</PresentationFormat>
  <Paragraphs>156</Paragraphs>
  <Slides>28</Slides>
  <Notes>3</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28</vt:i4>
      </vt:variant>
    </vt:vector>
  </HeadingPairs>
  <TitlesOfParts>
    <vt:vector size="37" baseType="lpstr">
      <vt:lpstr>Wingdings</vt:lpstr>
      <vt:lpstr>Symbol</vt:lpstr>
      <vt:lpstr>Times New Roman</vt:lpstr>
      <vt:lpstr>ＭＳ Ｐゴシック</vt:lpstr>
      <vt:lpstr>Myriad Pro</vt:lpstr>
      <vt:lpstr>Calibri</vt:lpstr>
      <vt:lpstr>Arial</vt:lpstr>
      <vt:lpstr>20140311PresentationUWTSDTemplate</vt:lpstr>
      <vt:lpstr>1_20140311PresentationUWTSDTemplate</vt:lpstr>
      <vt:lpstr>Business Development proposal Module   (LCMB7037)   Research methods, data collection and analysis  Vasilios Tavlaridis MBA Program Manager </vt:lpstr>
      <vt:lpstr>Research method</vt:lpstr>
      <vt:lpstr>Research Methodologies</vt:lpstr>
      <vt:lpstr>Two main Research Methodologies</vt:lpstr>
      <vt:lpstr>Two main Research Methodologies</vt:lpstr>
      <vt:lpstr>Mixed methods</vt:lpstr>
      <vt:lpstr>Primary &amp; Secondary research data</vt:lpstr>
      <vt:lpstr>Primary &amp; Secondary research data</vt:lpstr>
      <vt:lpstr>Different primary research data collection methods</vt:lpstr>
      <vt:lpstr>Different primary research data collection methods</vt:lpstr>
      <vt:lpstr>Other methods of primary research data collection</vt:lpstr>
      <vt:lpstr>Secondary research data</vt:lpstr>
      <vt:lpstr>Secondary research data</vt:lpstr>
      <vt:lpstr>What is data analysis?</vt:lpstr>
      <vt:lpstr>What is data analysis? </vt:lpstr>
      <vt:lpstr>Data analysis diagram</vt:lpstr>
      <vt:lpstr>Discussing and interpreting your results</vt:lpstr>
      <vt:lpstr>QUESTIONS</vt:lpstr>
      <vt:lpstr>Business Development proposal Module   (LCMB7037)   Ethics and Ethical form  Vasilios Tavlaridis MBA Program Manager </vt:lpstr>
      <vt:lpstr>Research Ethics</vt:lpstr>
      <vt:lpstr>Research Ethics</vt:lpstr>
      <vt:lpstr>Research Ethics committee will assess if…</vt:lpstr>
      <vt:lpstr>Research Ethics committee will assess if…</vt:lpstr>
      <vt:lpstr>The application process</vt:lpstr>
      <vt:lpstr>Ethics Form</vt:lpstr>
      <vt:lpstr>QUESTIONS</vt:lpstr>
      <vt:lpstr>Practical- BDP Outline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Vasilios Tavlaridis</dc:creator>
  <cp:lastModifiedBy>Vasilios Tavlaridis</cp:lastModifiedBy>
  <cp:revision>1</cp:revision>
  <dcterms:created xsi:type="dcterms:W3CDTF">2022-05-23T09:49:04Z</dcterms:created>
  <dcterms:modified xsi:type="dcterms:W3CDTF">2026-02-11T09:25:33Z</dcterms:modified>
</cp:coreProperties>
</file>