
<file path=[Content_Types].xml><?xml version="1.0" encoding="utf-8"?>
<Types xmlns="http://schemas.openxmlformats.org/package/2006/content-types">
  <Default Extension="1" ContentType="image/jpeg"/>
  <Default Extension="2" ContentType="image/jpeg"/>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2.xml" ContentType="application/vnd.openxmlformats-officedocument.theme+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3.xml" ContentType="application/vnd.openxmlformats-officedocument.theme+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4.xml" ContentType="application/vnd.openxmlformats-officedocument.theme+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5.xml" ContentType="application/vnd.openxmlformats-officedocument.theme+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6.xml" ContentType="application/vnd.openxmlformats-officedocument.theme+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theme/theme7.xml" ContentType="application/vnd.openxmlformats-officedocument.theme+xml"/>
  <Override PartName="/ppt/theme/theme8.xml" ContentType="application/vnd.openxmlformats-officedocument.them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63" r:id="rId2"/>
    <p:sldMasterId id="2147483669" r:id="rId3"/>
    <p:sldMasterId id="2147483677" r:id="rId4"/>
    <p:sldMasterId id="2147483680" r:id="rId5"/>
    <p:sldMasterId id="2147483684" r:id="rId6"/>
    <p:sldMasterId id="2147483688" r:id="rId7"/>
  </p:sldMasterIdLst>
  <p:notesMasterIdLst>
    <p:notesMasterId r:id="rId49"/>
  </p:notesMasterIdLst>
  <p:sldIdLst>
    <p:sldId id="256" r:id="rId8"/>
    <p:sldId id="257" r:id="rId9"/>
    <p:sldId id="258" r:id="rId10"/>
    <p:sldId id="280" r:id="rId11"/>
    <p:sldId id="281" r:id="rId12"/>
    <p:sldId id="282" r:id="rId13"/>
    <p:sldId id="283" r:id="rId14"/>
    <p:sldId id="284" r:id="rId15"/>
    <p:sldId id="285" r:id="rId16"/>
    <p:sldId id="286" r:id="rId17"/>
    <p:sldId id="287" r:id="rId18"/>
    <p:sldId id="288" r:id="rId19"/>
    <p:sldId id="289" r:id="rId20"/>
    <p:sldId id="290" r:id="rId21"/>
    <p:sldId id="291" r:id="rId22"/>
    <p:sldId id="292" r:id="rId23"/>
    <p:sldId id="293" r:id="rId24"/>
    <p:sldId id="294" r:id="rId25"/>
    <p:sldId id="295" r:id="rId26"/>
    <p:sldId id="296" r:id="rId27"/>
    <p:sldId id="297" r:id="rId28"/>
    <p:sldId id="298" r:id="rId29"/>
    <p:sldId id="299" r:id="rId30"/>
    <p:sldId id="301" r:id="rId31"/>
    <p:sldId id="302" r:id="rId32"/>
    <p:sldId id="303" r:id="rId33"/>
    <p:sldId id="304" r:id="rId34"/>
    <p:sldId id="305" r:id="rId35"/>
    <p:sldId id="306" r:id="rId36"/>
    <p:sldId id="307" r:id="rId37"/>
    <p:sldId id="308" r:id="rId38"/>
    <p:sldId id="309" r:id="rId39"/>
    <p:sldId id="310" r:id="rId40"/>
    <p:sldId id="311" r:id="rId41"/>
    <p:sldId id="312" r:id="rId42"/>
    <p:sldId id="313" r:id="rId43"/>
    <p:sldId id="314" r:id="rId44"/>
    <p:sldId id="315" r:id="rId45"/>
    <p:sldId id="316" r:id="rId46"/>
    <p:sldId id="317" r:id="rId47"/>
    <p:sldId id="300" r:id="rId4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111" d="100"/>
          <a:sy n="111" d="100"/>
        </p:scale>
        <p:origin x="594"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6.xml"/><Relationship Id="rId18" Type="http://schemas.openxmlformats.org/officeDocument/2006/relationships/slide" Target="slides/slide11.xml"/><Relationship Id="rId26" Type="http://schemas.openxmlformats.org/officeDocument/2006/relationships/slide" Target="slides/slide19.xml"/><Relationship Id="rId39" Type="http://schemas.openxmlformats.org/officeDocument/2006/relationships/slide" Target="slides/slide32.xml"/><Relationship Id="rId21" Type="http://schemas.openxmlformats.org/officeDocument/2006/relationships/slide" Target="slides/slide14.xml"/><Relationship Id="rId34" Type="http://schemas.openxmlformats.org/officeDocument/2006/relationships/slide" Target="slides/slide27.xml"/><Relationship Id="rId42" Type="http://schemas.openxmlformats.org/officeDocument/2006/relationships/slide" Target="slides/slide35.xml"/><Relationship Id="rId47" Type="http://schemas.openxmlformats.org/officeDocument/2006/relationships/slide" Target="slides/slide40.xml"/><Relationship Id="rId50" Type="http://schemas.openxmlformats.org/officeDocument/2006/relationships/presProps" Target="presProps.xml"/><Relationship Id="rId7" Type="http://schemas.openxmlformats.org/officeDocument/2006/relationships/slideMaster" Target="slideMasters/slideMaster7.xml"/><Relationship Id="rId2" Type="http://schemas.openxmlformats.org/officeDocument/2006/relationships/slideMaster" Target="slideMasters/slideMaster2.xml"/><Relationship Id="rId16" Type="http://schemas.openxmlformats.org/officeDocument/2006/relationships/slide" Target="slides/slide9.xml"/><Relationship Id="rId29" Type="http://schemas.openxmlformats.org/officeDocument/2006/relationships/slide" Target="slides/slide22.xml"/><Relationship Id="rId11" Type="http://schemas.openxmlformats.org/officeDocument/2006/relationships/slide" Target="slides/slide4.xml"/><Relationship Id="rId24" Type="http://schemas.openxmlformats.org/officeDocument/2006/relationships/slide" Target="slides/slide17.xml"/><Relationship Id="rId32" Type="http://schemas.openxmlformats.org/officeDocument/2006/relationships/slide" Target="slides/slide25.xml"/><Relationship Id="rId37" Type="http://schemas.openxmlformats.org/officeDocument/2006/relationships/slide" Target="slides/slide30.xml"/><Relationship Id="rId40" Type="http://schemas.openxmlformats.org/officeDocument/2006/relationships/slide" Target="slides/slide33.xml"/><Relationship Id="rId45" Type="http://schemas.openxmlformats.org/officeDocument/2006/relationships/slide" Target="slides/slide38.xml"/><Relationship Id="rId53" Type="http://schemas.openxmlformats.org/officeDocument/2006/relationships/tableStyles" Target="tableStyles.xml"/><Relationship Id="rId5" Type="http://schemas.openxmlformats.org/officeDocument/2006/relationships/slideMaster" Target="slideMasters/slideMaster5.xml"/><Relationship Id="rId10" Type="http://schemas.openxmlformats.org/officeDocument/2006/relationships/slide" Target="slides/slide3.xml"/><Relationship Id="rId19" Type="http://schemas.openxmlformats.org/officeDocument/2006/relationships/slide" Target="slides/slide12.xml"/><Relationship Id="rId31" Type="http://schemas.openxmlformats.org/officeDocument/2006/relationships/slide" Target="slides/slide24.xml"/><Relationship Id="rId44" Type="http://schemas.openxmlformats.org/officeDocument/2006/relationships/slide" Target="slides/slide37.xml"/><Relationship Id="rId52" Type="http://schemas.openxmlformats.org/officeDocument/2006/relationships/theme" Target="theme/theme1.xml"/><Relationship Id="rId4" Type="http://schemas.openxmlformats.org/officeDocument/2006/relationships/slideMaster" Target="slideMasters/slideMaster4.xml"/><Relationship Id="rId9" Type="http://schemas.openxmlformats.org/officeDocument/2006/relationships/slide" Target="slides/slide2.xml"/><Relationship Id="rId14" Type="http://schemas.openxmlformats.org/officeDocument/2006/relationships/slide" Target="slides/slide7.xml"/><Relationship Id="rId22" Type="http://schemas.openxmlformats.org/officeDocument/2006/relationships/slide" Target="slides/slide15.xml"/><Relationship Id="rId27" Type="http://schemas.openxmlformats.org/officeDocument/2006/relationships/slide" Target="slides/slide20.xml"/><Relationship Id="rId30" Type="http://schemas.openxmlformats.org/officeDocument/2006/relationships/slide" Target="slides/slide23.xml"/><Relationship Id="rId35" Type="http://schemas.openxmlformats.org/officeDocument/2006/relationships/slide" Target="slides/slide28.xml"/><Relationship Id="rId43" Type="http://schemas.openxmlformats.org/officeDocument/2006/relationships/slide" Target="slides/slide36.xml"/><Relationship Id="rId48" Type="http://schemas.openxmlformats.org/officeDocument/2006/relationships/slide" Target="slides/slide41.xml"/><Relationship Id="rId8" Type="http://schemas.openxmlformats.org/officeDocument/2006/relationships/slide" Target="slides/slide1.xml"/><Relationship Id="rId51" Type="http://schemas.openxmlformats.org/officeDocument/2006/relationships/viewProps" Target="viewProps.xml"/><Relationship Id="rId3" Type="http://schemas.openxmlformats.org/officeDocument/2006/relationships/slideMaster" Target="slideMasters/slideMaster3.xml"/><Relationship Id="rId12" Type="http://schemas.openxmlformats.org/officeDocument/2006/relationships/slide" Target="slides/slide5.xml"/><Relationship Id="rId17" Type="http://schemas.openxmlformats.org/officeDocument/2006/relationships/slide" Target="slides/slide10.xml"/><Relationship Id="rId25" Type="http://schemas.openxmlformats.org/officeDocument/2006/relationships/slide" Target="slides/slide18.xml"/><Relationship Id="rId33" Type="http://schemas.openxmlformats.org/officeDocument/2006/relationships/slide" Target="slides/slide26.xml"/><Relationship Id="rId38" Type="http://schemas.openxmlformats.org/officeDocument/2006/relationships/slide" Target="slides/slide31.xml"/><Relationship Id="rId46" Type="http://schemas.openxmlformats.org/officeDocument/2006/relationships/slide" Target="slides/slide39.xml"/><Relationship Id="rId20" Type="http://schemas.openxmlformats.org/officeDocument/2006/relationships/slide" Target="slides/slide13.xml"/><Relationship Id="rId41" Type="http://schemas.openxmlformats.org/officeDocument/2006/relationships/slide" Target="slides/slide34.xml"/><Relationship Id="rId54"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Master" Target="slideMasters/slideMaster6.xml"/><Relationship Id="rId15" Type="http://schemas.openxmlformats.org/officeDocument/2006/relationships/slide" Target="slides/slide8.xml"/><Relationship Id="rId23" Type="http://schemas.openxmlformats.org/officeDocument/2006/relationships/slide" Target="slides/slide16.xml"/><Relationship Id="rId28" Type="http://schemas.openxmlformats.org/officeDocument/2006/relationships/slide" Target="slides/slide21.xml"/><Relationship Id="rId36" Type="http://schemas.openxmlformats.org/officeDocument/2006/relationships/slide" Target="slides/slide29.xml"/><Relationship Id="rId49"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aura Jenkins (IEH)" userId="ae3a07d3-7c51-4381-b786-d01af3331fdb" providerId="ADAL" clId="{5951B2D2-4332-48B8-941E-E8107A049266}"/>
    <pc:docChg chg="custSel modSld">
      <pc:chgData name="Laura Jenkins (IEH)" userId="ae3a07d3-7c51-4381-b786-d01af3331fdb" providerId="ADAL" clId="{5951B2D2-4332-48B8-941E-E8107A049266}" dt="2024-03-01T10:29:45.491" v="215" actId="20577"/>
      <pc:docMkLst>
        <pc:docMk/>
      </pc:docMkLst>
      <pc:sldChg chg="modSp mod">
        <pc:chgData name="Laura Jenkins (IEH)" userId="ae3a07d3-7c51-4381-b786-d01af3331fdb" providerId="ADAL" clId="{5951B2D2-4332-48B8-941E-E8107A049266}" dt="2024-03-01T10:29:45.491" v="215" actId="20577"/>
        <pc:sldMkLst>
          <pc:docMk/>
          <pc:sldMk cId="1099043420" sldId="258"/>
        </pc:sldMkLst>
        <pc:spChg chg="mod">
          <ac:chgData name="Laura Jenkins (IEH)" userId="ae3a07d3-7c51-4381-b786-d01af3331fdb" providerId="ADAL" clId="{5951B2D2-4332-48B8-941E-E8107A049266}" dt="2024-03-01T10:29:45.491" v="215" actId="20577"/>
          <ac:spMkLst>
            <pc:docMk/>
            <pc:sldMk cId="1099043420" sldId="258"/>
            <ac:spMk id="3" creationId="{63A2B07D-78E7-A258-18B6-232B7FE9FB59}"/>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8.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02CDAF8-49BD-408E-A26D-FEBF89F6B528}" type="datetimeFigureOut">
              <a:rPr lang="en-GB" smtClean="0"/>
              <a:t>01/03/2024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B15CB36-4491-4459-8D60-9610A6F43EE4}" type="slidenum">
              <a:rPr lang="en-GB" smtClean="0"/>
              <a:t>‹#›</a:t>
            </a:fld>
            <a:endParaRPr lang="en-GB"/>
          </a:p>
        </p:txBody>
      </p:sp>
    </p:spTree>
    <p:extLst>
      <p:ext uri="{BB962C8B-B14F-4D97-AF65-F5344CB8AC3E}">
        <p14:creationId xmlns:p14="http://schemas.microsoft.com/office/powerpoint/2010/main" val="280538965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4.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5.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5.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6.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6.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7.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7.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7.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7.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7.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7.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07495484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E7B5F5-F317-AAA5-2607-DD8A23B7960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1B7FE99-454C-CD95-8852-9DFCD7D3F3F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94E1D26-16E5-0F98-AEDE-9374213A176D}"/>
              </a:ext>
            </a:extLst>
          </p:cNvPr>
          <p:cNvSpPr>
            <a:spLocks noGrp="1"/>
          </p:cNvSpPr>
          <p:nvPr>
            <p:ph type="dt" sz="half" idx="10"/>
          </p:nvPr>
        </p:nvSpPr>
        <p:spPr/>
        <p:txBody>
          <a:bodyPr/>
          <a:lstStyle/>
          <a:p>
            <a:fld id="{808C60A0-49A2-47C8-BE8D-8E2D8712C3D9}" type="datetimeFigureOut">
              <a:rPr lang="en-GB" smtClean="0"/>
              <a:t>01/03/2024</a:t>
            </a:fld>
            <a:endParaRPr lang="en-GB"/>
          </a:p>
        </p:txBody>
      </p:sp>
      <p:sp>
        <p:nvSpPr>
          <p:cNvPr id="5" name="Footer Placeholder 4">
            <a:extLst>
              <a:ext uri="{FF2B5EF4-FFF2-40B4-BE49-F238E27FC236}">
                <a16:creationId xmlns:a16="http://schemas.microsoft.com/office/drawing/2014/main" id="{2C130F2A-8484-35DE-1D4F-5E75E435C24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9738455-AE24-AC5D-96FA-9B25F70D51C1}"/>
              </a:ext>
            </a:extLst>
          </p:cNvPr>
          <p:cNvSpPr>
            <a:spLocks noGrp="1"/>
          </p:cNvSpPr>
          <p:nvPr>
            <p:ph type="sldNum" sz="quarter" idx="12"/>
          </p:nvPr>
        </p:nvSpPr>
        <p:spPr/>
        <p:txBody>
          <a:bodyPr/>
          <a:lstStyle/>
          <a:p>
            <a:fld id="{4978ADB4-A42C-49A9-85F4-0A4AB781A88F}" type="slidenum">
              <a:rPr lang="en-GB" smtClean="0"/>
              <a:t>‹#›</a:t>
            </a:fld>
            <a:endParaRPr lang="en-GB"/>
          </a:p>
        </p:txBody>
      </p:sp>
    </p:spTree>
    <p:extLst>
      <p:ext uri="{BB962C8B-B14F-4D97-AF65-F5344CB8AC3E}">
        <p14:creationId xmlns:p14="http://schemas.microsoft.com/office/powerpoint/2010/main" val="209388147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154571538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close-up of a blue and yellow banner&#10;&#10;Description automatically generated">
            <a:extLst>
              <a:ext uri="{FF2B5EF4-FFF2-40B4-BE49-F238E27FC236}">
                <a16:creationId xmlns:a16="http://schemas.microsoft.com/office/drawing/2014/main" id="{DA7057D0-FC8F-3847-733D-20DDF758B554}"/>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2167049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3" name="Picture 2" descr="A blue background with a blue background&#10;&#10;Description automatically generated">
            <a:extLst>
              <a:ext uri="{FF2B5EF4-FFF2-40B4-BE49-F238E27FC236}">
                <a16:creationId xmlns:a16="http://schemas.microsoft.com/office/drawing/2014/main" id="{69C8BF3C-607A-57A8-722A-506D472D1DF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4" name="Text Placeholder 2">
            <a:extLst>
              <a:ext uri="{FF2B5EF4-FFF2-40B4-BE49-F238E27FC236}">
                <a16:creationId xmlns:a16="http://schemas.microsoft.com/office/drawing/2014/main" id="{CEE8E5BF-F8FD-1004-2D0C-A2318DDFCDEB}"/>
              </a:ext>
            </a:extLst>
          </p:cNvPr>
          <p:cNvSpPr>
            <a:spLocks noGrp="1"/>
          </p:cNvSpPr>
          <p:nvPr>
            <p:ph idx="1"/>
          </p:nvPr>
        </p:nvSpPr>
        <p:spPr>
          <a:xfrm>
            <a:off x="630810"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
        <p:nvSpPr>
          <p:cNvPr id="6" name="Text Placeholder 2">
            <a:extLst>
              <a:ext uri="{FF2B5EF4-FFF2-40B4-BE49-F238E27FC236}">
                <a16:creationId xmlns:a16="http://schemas.microsoft.com/office/drawing/2014/main" id="{D064EFEB-B375-BC6B-33CA-D988E61B1FC5}"/>
              </a:ext>
            </a:extLst>
          </p:cNvPr>
          <p:cNvSpPr>
            <a:spLocks noGrp="1"/>
          </p:cNvSpPr>
          <p:nvPr>
            <p:ph idx="10"/>
          </p:nvPr>
        </p:nvSpPr>
        <p:spPr>
          <a:xfrm>
            <a:off x="6723497"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290032287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4" name="Picture 3" descr="A blue background with a logo&#10;&#10;Description automatically generated">
            <a:extLst>
              <a:ext uri="{FF2B5EF4-FFF2-40B4-BE49-F238E27FC236}">
                <a16:creationId xmlns:a16="http://schemas.microsoft.com/office/drawing/2014/main" id="{51A1BA08-5390-B75E-C2D0-6DD9A81611AD}"/>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1799393"/>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21382341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lue background with yellow text&#10;&#10;Description automatically generated">
            <a:extLst>
              <a:ext uri="{FF2B5EF4-FFF2-40B4-BE49-F238E27FC236}">
                <a16:creationId xmlns:a16="http://schemas.microsoft.com/office/drawing/2014/main" id="{0BEAED2B-9FEC-B78D-03CD-086B9CE00DD0}"/>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747462"/>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9743219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US"/>
              <a:t>Click to edit Master text styles</a:t>
            </a:r>
          </a:p>
        </p:txBody>
      </p:sp>
    </p:spTree>
    <p:extLst>
      <p:ext uri="{BB962C8B-B14F-4D97-AF65-F5344CB8AC3E}">
        <p14:creationId xmlns:p14="http://schemas.microsoft.com/office/powerpoint/2010/main" val="25535073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uilding with a castle and a lawn&#10;&#10;Description automatically generated with medium confidence">
            <a:extLst>
              <a:ext uri="{FF2B5EF4-FFF2-40B4-BE49-F238E27FC236}">
                <a16:creationId xmlns:a16="http://schemas.microsoft.com/office/drawing/2014/main" id="{1C817A1A-66FC-0D73-CAE6-0ACB41F8C61A}"/>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37783305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6_Custom Layout">
    <p:spTree>
      <p:nvGrpSpPr>
        <p:cNvPr id="1" name=""/>
        <p:cNvGrpSpPr/>
        <p:nvPr/>
      </p:nvGrpSpPr>
      <p:grpSpPr>
        <a:xfrm>
          <a:off x="0" y="0"/>
          <a:ext cx="0" cy="0"/>
          <a:chOff x="0" y="0"/>
          <a:chExt cx="0" cy="0"/>
        </a:xfrm>
      </p:grpSpPr>
      <p:pic>
        <p:nvPicPr>
          <p:cNvPr id="7" name="Picture 6" descr="A collage of a building and a blue background&#10;&#10;Description automatically generated">
            <a:extLst>
              <a:ext uri="{FF2B5EF4-FFF2-40B4-BE49-F238E27FC236}">
                <a16:creationId xmlns:a16="http://schemas.microsoft.com/office/drawing/2014/main" id="{4D30E6F1-26E9-F12A-7CD6-2618AF1BD9A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0424337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4" name="Picture 3" descr="A person walking in front of a building&#10;&#10;Description automatically generated">
            <a:extLst>
              <a:ext uri="{FF2B5EF4-FFF2-40B4-BE49-F238E27FC236}">
                <a16:creationId xmlns:a16="http://schemas.microsoft.com/office/drawing/2014/main" id="{4BDD6A68-7D05-A905-FEEF-FE5BD34B57B1}"/>
              </a:ext>
            </a:extLst>
          </p:cNvPr>
          <p:cNvPicPr>
            <a:picLocks noChangeAspect="1"/>
          </p:cNvPicPr>
          <p:nvPr userDrawn="1"/>
        </p:nvPicPr>
        <p:blipFill>
          <a:blip r:embed="rId2"/>
          <a:stretch>
            <a:fillRect/>
          </a:stretch>
        </p:blipFill>
        <p:spPr>
          <a:xfrm>
            <a:off x="0" y="0"/>
            <a:ext cx="12225130" cy="6876636"/>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58764929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close-up of a sign&#10;&#10;Description automatically generated">
            <a:extLst>
              <a:ext uri="{FF2B5EF4-FFF2-40B4-BE49-F238E27FC236}">
                <a16:creationId xmlns:a16="http://schemas.microsoft.com/office/drawing/2014/main" id="{3E77CE5E-641B-461F-2079-9D6FE68EF01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94253975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rick building with a blue background&#10;&#10;Description automatically generated">
            <a:extLst>
              <a:ext uri="{FF2B5EF4-FFF2-40B4-BE49-F238E27FC236}">
                <a16:creationId xmlns:a16="http://schemas.microsoft.com/office/drawing/2014/main" id="{64464E32-E365-A57D-70E2-930F08636E9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406132968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5_Custom Layout">
    <p:spTree>
      <p:nvGrpSpPr>
        <p:cNvPr id="1" name=""/>
        <p:cNvGrpSpPr/>
        <p:nvPr/>
      </p:nvGrpSpPr>
      <p:grpSpPr>
        <a:xfrm>
          <a:off x="0" y="0"/>
          <a:ext cx="0" cy="0"/>
          <a:chOff x="0" y="0"/>
          <a:chExt cx="0" cy="0"/>
        </a:xfrm>
      </p:grpSpPr>
      <p:pic>
        <p:nvPicPr>
          <p:cNvPr id="5" name="Picture 4" descr="A building with glass doors&#10;&#10;Description automatically generated with medium confidence">
            <a:extLst>
              <a:ext uri="{FF2B5EF4-FFF2-40B4-BE49-F238E27FC236}">
                <a16:creationId xmlns:a16="http://schemas.microsoft.com/office/drawing/2014/main" id="{EA3385E4-FDDB-6E79-32ED-E22FFEB3DEF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05968512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B241F13A-777F-4705-8AF5-A8F9A402CCCB}" type="datetimeFigureOut">
              <a:rPr lang="en-GB" smtClean="0"/>
              <a:t>01/03/2024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423143509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01834633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71892232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36446034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blue corner&#10;&#10;Description automatically generated">
            <a:extLst>
              <a:ext uri="{FF2B5EF4-FFF2-40B4-BE49-F238E27FC236}">
                <a16:creationId xmlns:a16="http://schemas.microsoft.com/office/drawing/2014/main" id="{817A9442-27D8-B02F-B9F4-270681D0BB58}"/>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92544472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blue corner&#10;&#10;Description automatically generated">
            <a:extLst>
              <a:ext uri="{FF2B5EF4-FFF2-40B4-BE49-F238E27FC236}">
                <a16:creationId xmlns:a16="http://schemas.microsoft.com/office/drawing/2014/main" id="{80CF7868-0290-577D-2085-664A8E0B0C91}"/>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52812416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92962288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6" name="Picture 5" descr="A white background with black dots&#10;&#10;Description automatically generated">
            <a:extLst>
              <a:ext uri="{FF2B5EF4-FFF2-40B4-BE49-F238E27FC236}">
                <a16:creationId xmlns:a16="http://schemas.microsoft.com/office/drawing/2014/main" id="{867853D1-5ACF-6CCF-F73E-3BC4FEDC7C1E}"/>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65633003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5" name="Picture 4" descr="A white background with black and white clouds&#10;&#10;Description automatically generated">
            <a:extLst>
              <a:ext uri="{FF2B5EF4-FFF2-40B4-BE49-F238E27FC236}">
                <a16:creationId xmlns:a16="http://schemas.microsoft.com/office/drawing/2014/main" id="{5D2C2F3C-0981-A3BF-29BB-95817151AD39}"/>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10147177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3" name="Picture 2">
            <a:extLst>
              <a:ext uri="{FF2B5EF4-FFF2-40B4-BE49-F238E27FC236}">
                <a16:creationId xmlns:a16="http://schemas.microsoft.com/office/drawing/2014/main" id="{833A1326-9D43-09DB-5E37-B98D0D47AAA6}"/>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13659984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5" name="Picture 4" descr="A picture containing screenshot&#10;&#10;Description automatically generated">
            <a:extLst>
              <a:ext uri="{FF2B5EF4-FFF2-40B4-BE49-F238E27FC236}">
                <a16:creationId xmlns:a16="http://schemas.microsoft.com/office/drawing/2014/main" id="{A6147C08-E57A-E8CA-B376-B4DC322868A1}"/>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37933547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5" name="Picture 4" descr="A picture containing white, design&#10;&#10;Description automatically generated">
            <a:extLst>
              <a:ext uri="{FF2B5EF4-FFF2-40B4-BE49-F238E27FC236}">
                <a16:creationId xmlns:a16="http://schemas.microsoft.com/office/drawing/2014/main" id="{774A1D26-8EA3-74D0-FBFC-4CF8C9D3F04E}"/>
              </a:ext>
            </a:extLst>
          </p:cNvPr>
          <p:cNvPicPr>
            <a:picLocks noChangeAspect="1"/>
          </p:cNvPicPr>
          <p:nvPr userDrawn="1"/>
        </p:nvPicPr>
        <p:blipFill>
          <a:blip r:embed="rId2"/>
          <a:stretch>
            <a:fillRect/>
          </a:stretch>
        </p:blipFill>
        <p:spPr>
          <a:xfrm>
            <a:off x="0" y="0"/>
            <a:ext cx="11988800" cy="6743700"/>
          </a:xfrm>
          <a:prstGeom prst="rect">
            <a:avLst/>
          </a:prstGeom>
        </p:spPr>
      </p:pic>
    </p:spTree>
    <p:extLst>
      <p:ext uri="{BB962C8B-B14F-4D97-AF65-F5344CB8AC3E}">
        <p14:creationId xmlns:p14="http://schemas.microsoft.com/office/powerpoint/2010/main" val="76494393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3" name="Picture 2" descr="A picture containing white, design&#10;&#10;Description automatically generated">
            <a:extLst>
              <a:ext uri="{FF2B5EF4-FFF2-40B4-BE49-F238E27FC236}">
                <a16:creationId xmlns:a16="http://schemas.microsoft.com/office/drawing/2014/main" id="{85FD50FD-721E-1F95-9A39-D7E608D3EF7B}"/>
              </a:ext>
            </a:extLst>
          </p:cNvPr>
          <p:cNvPicPr>
            <a:picLocks noChangeAspect="1"/>
          </p:cNvPicPr>
          <p:nvPr userDrawn="1"/>
        </p:nvPicPr>
        <p:blipFill>
          <a:blip r:embed="rId2"/>
          <a:stretch>
            <a:fillRect/>
          </a:stretch>
        </p:blipFill>
        <p:spPr>
          <a:xfrm>
            <a:off x="-1" y="0"/>
            <a:ext cx="11921067" cy="6705600"/>
          </a:xfrm>
          <a:prstGeom prst="rect">
            <a:avLst/>
          </a:prstGeom>
        </p:spPr>
      </p:pic>
    </p:spTree>
    <p:extLst>
      <p:ext uri="{BB962C8B-B14F-4D97-AF65-F5344CB8AC3E}">
        <p14:creationId xmlns:p14="http://schemas.microsoft.com/office/powerpoint/2010/main" val="1419299593"/>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3" name="Picture 2" descr="A picture containing white, design&#10;&#10;Description automatically generated">
            <a:extLst>
              <a:ext uri="{FF2B5EF4-FFF2-40B4-BE49-F238E27FC236}">
                <a16:creationId xmlns:a16="http://schemas.microsoft.com/office/drawing/2014/main" id="{3E1D8928-218C-F04A-18B1-A079BA0B15E9}"/>
              </a:ext>
            </a:extLst>
          </p:cNvPr>
          <p:cNvPicPr>
            <a:picLocks noChangeAspect="1"/>
          </p:cNvPicPr>
          <p:nvPr userDrawn="1"/>
        </p:nvPicPr>
        <p:blipFill>
          <a:blip r:embed="rId2"/>
          <a:stretch>
            <a:fillRect/>
          </a:stretch>
        </p:blipFill>
        <p:spPr>
          <a:xfrm>
            <a:off x="-1" y="0"/>
            <a:ext cx="11801475" cy="6638330"/>
          </a:xfrm>
          <a:prstGeom prst="rect">
            <a:avLst/>
          </a:prstGeom>
        </p:spPr>
      </p:pic>
    </p:spTree>
    <p:extLst>
      <p:ext uri="{BB962C8B-B14F-4D97-AF65-F5344CB8AC3E}">
        <p14:creationId xmlns:p14="http://schemas.microsoft.com/office/powerpoint/2010/main" val="2224789350"/>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3" name="Picture 2" descr="A picture containing white, design&#10;&#10;Description automatically generated">
            <a:extLst>
              <a:ext uri="{FF2B5EF4-FFF2-40B4-BE49-F238E27FC236}">
                <a16:creationId xmlns:a16="http://schemas.microsoft.com/office/drawing/2014/main" id="{2A77C552-7913-376C-22DA-CF0691E0A31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842425975"/>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86224880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443158741"/>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5.xml"/><Relationship Id="rId7" Type="http://schemas.openxmlformats.org/officeDocument/2006/relationships/image" Target="../media/image2.png"/><Relationship Id="rId2" Type="http://schemas.openxmlformats.org/officeDocument/2006/relationships/slideLayout" Target="../slideLayouts/slideLayout4.xml"/><Relationship Id="rId1" Type="http://schemas.openxmlformats.org/officeDocument/2006/relationships/slideLayout" Target="../slideLayouts/slideLayout3.xml"/><Relationship Id="rId6" Type="http://schemas.openxmlformats.org/officeDocument/2006/relationships/theme" Target="../theme/theme2.xml"/><Relationship Id="rId5" Type="http://schemas.openxmlformats.org/officeDocument/2006/relationships/slideLayout" Target="../slideLayouts/slideLayout7.xml"/><Relationship Id="rId4" Type="http://schemas.openxmlformats.org/officeDocument/2006/relationships/slideLayout" Target="../slideLayouts/slideLayout6.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15.xml"/><Relationship Id="rId3" Type="http://schemas.openxmlformats.org/officeDocument/2006/relationships/slideLayout" Target="../slideLayouts/slideLayout10.xml"/><Relationship Id="rId7" Type="http://schemas.openxmlformats.org/officeDocument/2006/relationships/slideLayout" Target="../slideLayouts/slideLayout14.xml"/><Relationship Id="rId2" Type="http://schemas.openxmlformats.org/officeDocument/2006/relationships/slideLayout" Target="../slideLayouts/slideLayout9.xml"/><Relationship Id="rId1" Type="http://schemas.openxmlformats.org/officeDocument/2006/relationships/slideLayout" Target="../slideLayouts/slideLayout8.xml"/><Relationship Id="rId6" Type="http://schemas.openxmlformats.org/officeDocument/2006/relationships/slideLayout" Target="../slideLayouts/slideLayout13.xml"/><Relationship Id="rId5" Type="http://schemas.openxmlformats.org/officeDocument/2006/relationships/slideLayout" Target="../slideLayouts/slideLayout12.xml"/><Relationship Id="rId10" Type="http://schemas.openxmlformats.org/officeDocument/2006/relationships/image" Target="../media/image7.png"/><Relationship Id="rId4" Type="http://schemas.openxmlformats.org/officeDocument/2006/relationships/slideLayout" Target="../slideLayouts/slideLayout11.xml"/><Relationship Id="rId9" Type="http://schemas.openxmlformats.org/officeDocument/2006/relationships/theme" Target="../theme/theme3.xml"/></Relationships>
</file>

<file path=ppt/slideMasters/_rels/slideMaster4.xml.rels><?xml version="1.0" encoding="UTF-8" standalone="yes"?>
<Relationships xmlns="http://schemas.openxmlformats.org/package/2006/relationships"><Relationship Id="rId3" Type="http://schemas.openxmlformats.org/officeDocument/2006/relationships/theme" Target="../theme/theme4.xml"/><Relationship Id="rId2" Type="http://schemas.openxmlformats.org/officeDocument/2006/relationships/slideLayout" Target="../slideLayouts/slideLayout17.xml"/><Relationship Id="rId1" Type="http://schemas.openxmlformats.org/officeDocument/2006/relationships/slideLayout" Target="../slideLayouts/slideLayout16.xml"/><Relationship Id="rId4" Type="http://schemas.openxmlformats.org/officeDocument/2006/relationships/image" Target="../media/image14.png"/></Relationships>
</file>

<file path=ppt/slideMasters/_rels/slideMaster5.xml.rels><?xml version="1.0" encoding="UTF-8" standalone="yes"?>
<Relationships xmlns="http://schemas.openxmlformats.org/package/2006/relationships"><Relationship Id="rId3" Type="http://schemas.openxmlformats.org/officeDocument/2006/relationships/slideLayout" Target="../slideLayouts/slideLayout20.xml"/><Relationship Id="rId2" Type="http://schemas.openxmlformats.org/officeDocument/2006/relationships/slideLayout" Target="../slideLayouts/slideLayout19.xml"/><Relationship Id="rId1" Type="http://schemas.openxmlformats.org/officeDocument/2006/relationships/slideLayout" Target="../slideLayouts/slideLayout18.xml"/><Relationship Id="rId5" Type="http://schemas.openxmlformats.org/officeDocument/2006/relationships/image" Target="../media/image16.png"/><Relationship Id="rId4" Type="http://schemas.openxmlformats.org/officeDocument/2006/relationships/theme" Target="../theme/theme5.xml"/></Relationships>
</file>

<file path=ppt/slideMasters/_rels/slideMaster6.xml.rels><?xml version="1.0" encoding="UTF-8" standalone="yes"?>
<Relationships xmlns="http://schemas.openxmlformats.org/package/2006/relationships"><Relationship Id="rId3" Type="http://schemas.openxmlformats.org/officeDocument/2006/relationships/slideLayout" Target="../slideLayouts/slideLayout23.xml"/><Relationship Id="rId2" Type="http://schemas.openxmlformats.org/officeDocument/2006/relationships/slideLayout" Target="../slideLayouts/slideLayout22.xml"/><Relationship Id="rId1" Type="http://schemas.openxmlformats.org/officeDocument/2006/relationships/slideLayout" Target="../slideLayouts/slideLayout21.xml"/><Relationship Id="rId5" Type="http://schemas.openxmlformats.org/officeDocument/2006/relationships/image" Target="../media/image19.png"/><Relationship Id="rId4" Type="http://schemas.openxmlformats.org/officeDocument/2006/relationships/theme" Target="../theme/theme6.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31.xml"/><Relationship Id="rId3" Type="http://schemas.openxmlformats.org/officeDocument/2006/relationships/slideLayout" Target="../slideLayouts/slideLayout26.xml"/><Relationship Id="rId7" Type="http://schemas.openxmlformats.org/officeDocument/2006/relationships/slideLayout" Target="../slideLayouts/slideLayout30.xml"/><Relationship Id="rId2" Type="http://schemas.openxmlformats.org/officeDocument/2006/relationships/slideLayout" Target="../slideLayouts/slideLayout25.xml"/><Relationship Id="rId1" Type="http://schemas.openxmlformats.org/officeDocument/2006/relationships/slideLayout" Target="../slideLayouts/slideLayout24.xml"/><Relationship Id="rId6" Type="http://schemas.openxmlformats.org/officeDocument/2006/relationships/slideLayout" Target="../slideLayouts/slideLayout29.xml"/><Relationship Id="rId5" Type="http://schemas.openxmlformats.org/officeDocument/2006/relationships/slideLayout" Target="../slideLayouts/slideLayout28.xml"/><Relationship Id="rId4" Type="http://schemas.openxmlformats.org/officeDocument/2006/relationships/slideLayout" Target="../slideLayouts/slideLayout27.xml"/><Relationship Id="rId9" Type="http://schemas.openxmlformats.org/officeDocument/2006/relationships/theme" Target="../theme/theme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08C60A0-49A2-47C8-BE8D-8E2D8712C3D9}" type="datetimeFigureOut">
              <a:rPr lang="en-GB" smtClean="0"/>
              <a:t>01/03/2024</a:t>
            </a:fld>
            <a:endParaRPr lang="en-GB"/>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978ADB4-A42C-49A9-85F4-0A4AB781A88F}" type="slidenum">
              <a:rPr lang="en-GB" smtClean="0"/>
              <a:t>‹#›</a:t>
            </a:fld>
            <a:endParaRPr lang="en-GB"/>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1416709689"/>
      </p:ext>
    </p:extLst>
  </p:cSld>
  <p:clrMap bg1="lt1" tx1="dk1" bg2="lt2" tx2="dk2" accent1="accent1" accent2="accent2" accent3="accent3" accent4="accent4" accent5="accent5" accent6="accent6" hlink="hlink" folHlink="folHlink"/>
  <p:sldLayoutIdLst>
    <p:sldLayoutId id="2147483661" r:id="rId1"/>
    <p:sldLayoutId id="2147483662"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192930101"/>
      </p:ext>
    </p:extLst>
  </p:cSld>
  <p:clrMap bg1="lt1" tx1="dk1" bg2="lt2" tx2="dk2" accent1="accent1" accent2="accent2" accent3="accent3" accent4="accent4" accent5="accent5" accent6="accent6" hlink="hlink" folHlink="folHlink"/>
  <p:sldLayoutIdLst>
    <p:sldLayoutId id="2147483664" r:id="rId1"/>
    <p:sldLayoutId id="2147483665" r:id="rId2"/>
    <p:sldLayoutId id="2147483666" r:id="rId3"/>
    <p:sldLayoutId id="2147483667" r:id="rId4"/>
    <p:sldLayoutId id="2147483668"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4" name="Picture 3" descr="A picture containing text, screenshot, font, logo&#10;&#10;Description automatically generated">
            <a:extLst>
              <a:ext uri="{FF2B5EF4-FFF2-40B4-BE49-F238E27FC236}">
                <a16:creationId xmlns:a16="http://schemas.microsoft.com/office/drawing/2014/main" id="{3C5AD815-486F-73D2-AB4F-2B774ECAFCDE}"/>
              </a:ext>
            </a:extLst>
          </p:cNvPr>
          <p:cNvPicPr>
            <a:picLocks noChangeAspect="1"/>
          </p:cNvPicPr>
          <p:nvPr/>
        </p:nvPicPr>
        <p:blipFill>
          <a:blip r:embed="rId10"/>
          <a:stretch>
            <a:fillRect/>
          </a:stretch>
        </p:blipFill>
        <p:spPr>
          <a:xfrm>
            <a:off x="0" y="0"/>
            <a:ext cx="12192000" cy="6858000"/>
          </a:xfrm>
          <a:prstGeom prst="rect">
            <a:avLst/>
          </a:prstGeom>
        </p:spPr>
      </p:pic>
    </p:spTree>
    <p:extLst>
      <p:ext uri="{BB962C8B-B14F-4D97-AF65-F5344CB8AC3E}">
        <p14:creationId xmlns:p14="http://schemas.microsoft.com/office/powerpoint/2010/main" val="2146574810"/>
      </p:ext>
    </p:extLst>
  </p:cSld>
  <p:clrMap bg1="lt1" tx1="dk1" bg2="lt2" tx2="dk2" accent1="accent1" accent2="accent2" accent3="accent3" accent4="accent4" accent5="accent5" accent6="accent6" hlink="hlink" folHlink="folHlink"/>
  <p:sldLayoutIdLst>
    <p:sldLayoutId id="2147483670" r:id="rId1"/>
    <p:sldLayoutId id="2147483671" r:id="rId2"/>
    <p:sldLayoutId id="2147483672" r:id="rId3"/>
    <p:sldLayoutId id="2147483673" r:id="rId4"/>
    <p:sldLayoutId id="2147483674" r:id="rId5"/>
    <p:sldLayoutId id="2147483675" r:id="rId6"/>
    <p:sldLayoutId id="2147483676" r:id="rId7"/>
    <p:sldLayoutId id="2147483697"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1221128297"/>
      </p:ext>
    </p:extLst>
  </p:cSld>
  <p:clrMap bg1="lt1" tx1="dk1" bg2="lt2" tx2="dk2" accent1="accent1" accent2="accent2" accent3="accent3" accent4="accent4" accent5="accent5" accent6="accent6" hlink="hlink" folHlink="folHlink"/>
  <p:sldLayoutIdLst>
    <p:sldLayoutId id="2147483678" r:id="rId1"/>
    <p:sldLayoutId id="2147483679"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white background with blue border&#10;&#10;Description automatically generated">
            <a:extLst>
              <a:ext uri="{FF2B5EF4-FFF2-40B4-BE49-F238E27FC236}">
                <a16:creationId xmlns:a16="http://schemas.microsoft.com/office/drawing/2014/main" id="{FFE709B4-E458-1800-B901-126D619FF2DC}"/>
              </a:ext>
            </a:extLst>
          </p:cNvPr>
          <p:cNvPicPr>
            <a:picLocks noChangeAspect="1"/>
          </p:cNvPicPr>
          <p:nvPr/>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4061979509"/>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6" name="Picture 5" descr="A white background with black dots&#10;&#10;Description automatically generated">
            <a:extLst>
              <a:ext uri="{FF2B5EF4-FFF2-40B4-BE49-F238E27FC236}">
                <a16:creationId xmlns:a16="http://schemas.microsoft.com/office/drawing/2014/main" id="{26798CCC-3063-2864-8C78-140984D259A5}"/>
              </a:ext>
            </a:extLst>
          </p:cNvPr>
          <p:cNvPicPr>
            <a:picLocks noChangeAspect="1"/>
          </p:cNvPicPr>
          <p:nvPr/>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907380000"/>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981849538"/>
      </p:ext>
    </p:extLst>
  </p:cSld>
  <p:clrMap bg1="lt1" tx1="dk1" bg2="lt2" tx2="dk2" accent1="accent1" accent2="accent2" accent3="accent3" accent4="accent4" accent5="accent5" accent6="accent6" hlink="hlink" folHlink="folHlink"/>
  <p:sldLayoutIdLst>
    <p:sldLayoutId id="2147483689" r:id="rId1"/>
    <p:sldLayoutId id="2147483690" r:id="rId2"/>
    <p:sldLayoutId id="2147483691" r:id="rId3"/>
    <p:sldLayoutId id="2147483692" r:id="rId4"/>
    <p:sldLayoutId id="2147483693" r:id="rId5"/>
    <p:sldLayoutId id="2147483694" r:id="rId6"/>
    <p:sldLayoutId id="2147483695" r:id="rId7"/>
    <p:sldLayoutId id="2147483696"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7.xml.rels><?xml version="1.0" encoding="UTF-8" standalone="yes"?>
<Relationships xmlns="http://schemas.openxmlformats.org/package/2006/relationships"><Relationship Id="rId3" Type="http://schemas.openxmlformats.org/officeDocument/2006/relationships/hyperlink" Target="https://www.gmc-uk.org/education/standards-guidance-and-curricula/guidance/student-professionalism-and-ftp/professional-behaviour-and-fitness-to-practise" TargetMode="External"/><Relationship Id="rId2" Type="http://schemas.openxmlformats.org/officeDocument/2006/relationships/hyperlink" Target="https://www-jstor-org.ezproxy.uwtsd.ac.uk/stable/25123721?seq=1#metadata_info_tab_contents" TargetMode="External"/><Relationship Id="rId1" Type="http://schemas.openxmlformats.org/officeDocument/2006/relationships/slideLayout" Target="../slideLayouts/slideLayout19.xml"/><Relationship Id="rId5" Type="http://schemas.openxmlformats.org/officeDocument/2006/relationships/hyperlink" Target="https://www.researchgate.net/publication/200582956_Professional_Behaviour_What_Does_It_Means" TargetMode="External"/><Relationship Id="rId4" Type="http://schemas.openxmlformats.org/officeDocument/2006/relationships/hyperlink" Target="http://www.bristol.ac.uk/staffdevelopment/professional-services/professional-behaviours/" TargetMode="Externa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9.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21.xml"/></Relationships>
</file>

<file path=ppt/slides/_rels/slide10.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22.xml"/></Relationships>
</file>

<file path=ppt/slides/_rels/slide11.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21.xml"/></Relationships>
</file>

<file path=ppt/slides/_rels/slide12.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22.xml"/></Relationships>
</file>

<file path=ppt/slides/_rels/slide13.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22.xml"/></Relationships>
</file>

<file path=ppt/slides/_rels/slide14.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2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7.xml.rels><?xml version="1.0" encoding="UTF-8" standalone="yes"?>
<Relationships xmlns="http://schemas.openxmlformats.org/package/2006/relationships"><Relationship Id="rId2" Type="http://schemas.openxmlformats.org/officeDocument/2006/relationships/image" Target="../media/image35.jpeg"/><Relationship Id="rId1" Type="http://schemas.openxmlformats.org/officeDocument/2006/relationships/slideLayout" Target="../slideLayouts/slideLayout18.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25.xml.rels><?xml version="1.0" encoding="UTF-8" standalone="yes"?>
<Relationships xmlns="http://schemas.openxmlformats.org/package/2006/relationships"><Relationship Id="rId2" Type="http://schemas.openxmlformats.org/officeDocument/2006/relationships/image" Target="../media/image36.jpeg"/><Relationship Id="rId1" Type="http://schemas.openxmlformats.org/officeDocument/2006/relationships/slideLayout" Target="../slideLayouts/slideLayout19.xml"/></Relationships>
</file>

<file path=ppt/slides/_rels/slide26.xml.rels><?xml version="1.0" encoding="UTF-8" standalone="yes"?>
<Relationships xmlns="http://schemas.openxmlformats.org/package/2006/relationships"><Relationship Id="rId3" Type="http://schemas.openxmlformats.org/officeDocument/2006/relationships/hyperlink" Target="https://publicdomainpictures.net/view-image.php?image=237871&amp;picture=business-woman" TargetMode="External"/><Relationship Id="rId2" Type="http://schemas.openxmlformats.org/officeDocument/2006/relationships/image" Target="../media/image37.jpg"/><Relationship Id="rId1" Type="http://schemas.openxmlformats.org/officeDocument/2006/relationships/slideLayout" Target="../slideLayouts/slideLayout19.xml"/></Relationships>
</file>

<file path=ppt/slides/_rels/slide27.xml.rels><?xml version="1.0" encoding="UTF-8" standalone="yes"?>
<Relationships xmlns="http://schemas.openxmlformats.org/package/2006/relationships"><Relationship Id="rId3" Type="http://schemas.openxmlformats.org/officeDocument/2006/relationships/hyperlink" Target="https://pixabay.com/en/conversation-dialogue-interview-1262311/" TargetMode="External"/><Relationship Id="rId2" Type="http://schemas.openxmlformats.org/officeDocument/2006/relationships/image" Target="../media/image38.png"/><Relationship Id="rId1" Type="http://schemas.openxmlformats.org/officeDocument/2006/relationships/slideLayout" Target="../slideLayouts/slideLayout19.xml"/></Relationships>
</file>

<file path=ppt/slides/_rels/slide28.xml.rels><?xml version="1.0" encoding="UTF-8" standalone="yes"?>
<Relationships xmlns="http://schemas.openxmlformats.org/package/2006/relationships"><Relationship Id="rId3" Type="http://schemas.openxmlformats.org/officeDocument/2006/relationships/hyperlink" Target="https://www.rawpixel.com/search/aspect" TargetMode="External"/><Relationship Id="rId2" Type="http://schemas.openxmlformats.org/officeDocument/2006/relationships/image" Target="../media/image39.2"/><Relationship Id="rId1" Type="http://schemas.openxmlformats.org/officeDocument/2006/relationships/slideLayout" Target="../slideLayouts/slideLayout19.xml"/></Relationships>
</file>

<file path=ppt/slides/_rels/slide29.xml.rels><?xml version="1.0" encoding="UTF-8" standalone="yes"?>
<Relationships xmlns="http://schemas.openxmlformats.org/package/2006/relationships"><Relationship Id="rId3" Type="http://schemas.openxmlformats.org/officeDocument/2006/relationships/hyperlink" Target="https://www.publicdomainpictures.net/en/view-image.php?image=226495&amp;picture=graduation" TargetMode="External"/><Relationship Id="rId2" Type="http://schemas.openxmlformats.org/officeDocument/2006/relationships/image" Target="../media/image40.jpg"/><Relationship Id="rId1" Type="http://schemas.openxmlformats.org/officeDocument/2006/relationships/slideLayout" Target="../slideLayouts/slideLayout19.xml"/></Relationships>
</file>

<file path=ppt/slides/_rels/slide30.xml.rels><?xml version="1.0" encoding="UTF-8" standalone="yes"?>
<Relationships xmlns="http://schemas.openxmlformats.org/package/2006/relationships"><Relationship Id="rId3" Type="http://schemas.openxmlformats.org/officeDocument/2006/relationships/hyperlink" Target="https://www.rawpixel.com/search/mental%20state" TargetMode="External"/><Relationship Id="rId2" Type="http://schemas.openxmlformats.org/officeDocument/2006/relationships/image" Target="../media/image41.1"/><Relationship Id="rId1" Type="http://schemas.openxmlformats.org/officeDocument/2006/relationships/slideLayout" Target="../slideLayouts/slideLayout19.xml"/></Relationships>
</file>

<file path=ppt/slides/_rels/slide31.xml.rels><?xml version="1.0" encoding="UTF-8" standalone="yes"?>
<Relationships xmlns="http://schemas.openxmlformats.org/package/2006/relationships"><Relationship Id="rId3" Type="http://schemas.openxmlformats.org/officeDocument/2006/relationships/hyperlink" Target="https://www.picpedia.org/chalkboard/r/responsibility.html" TargetMode="External"/><Relationship Id="rId2" Type="http://schemas.openxmlformats.org/officeDocument/2006/relationships/image" Target="../media/image42.jpg"/><Relationship Id="rId1" Type="http://schemas.openxmlformats.org/officeDocument/2006/relationships/slideLayout" Target="../slideLayouts/slideLayout19.xml"/></Relationships>
</file>

<file path=ppt/slides/_rels/slide32.xml.rels><?xml version="1.0" encoding="UTF-8" standalone="yes"?>
<Relationships xmlns="http://schemas.openxmlformats.org/package/2006/relationships"><Relationship Id="rId3" Type="http://schemas.openxmlformats.org/officeDocument/2006/relationships/hyperlink" Target="https://heatherhollick.com/books/helpful/" TargetMode="External"/><Relationship Id="rId2" Type="http://schemas.openxmlformats.org/officeDocument/2006/relationships/image" Target="../media/image43.jpg"/><Relationship Id="rId1" Type="http://schemas.openxmlformats.org/officeDocument/2006/relationships/slideLayout" Target="../slideLayouts/slideLayout19.xml"/></Relationships>
</file>

<file path=ppt/slides/_rels/slide33.xml.rels><?xml version="1.0" encoding="UTF-8" standalone="yes"?>
<Relationships xmlns="http://schemas.openxmlformats.org/package/2006/relationships"><Relationship Id="rId3" Type="http://schemas.openxmlformats.org/officeDocument/2006/relationships/hyperlink" Target="https://www.flickr.com/photos/safari_vacation/7497191472" TargetMode="External"/><Relationship Id="rId2" Type="http://schemas.openxmlformats.org/officeDocument/2006/relationships/image" Target="../media/image44.jpg"/><Relationship Id="rId1" Type="http://schemas.openxmlformats.org/officeDocument/2006/relationships/slideLayout" Target="../slideLayouts/slideLayout19.xml"/></Relationships>
</file>

<file path=ppt/slides/_rels/slide34.xml.rels><?xml version="1.0" encoding="UTF-8" standalone="yes"?>
<Relationships xmlns="http://schemas.openxmlformats.org/package/2006/relationships"><Relationship Id="rId3" Type="http://schemas.openxmlformats.org/officeDocument/2006/relationships/hyperlink" Target="https://pxhere.com/es/photo/832977" TargetMode="External"/><Relationship Id="rId2" Type="http://schemas.openxmlformats.org/officeDocument/2006/relationships/image" Target="../media/image45.jpg"/><Relationship Id="rId1" Type="http://schemas.openxmlformats.org/officeDocument/2006/relationships/slideLayout" Target="../slideLayouts/slideLayout19.xml"/></Relationships>
</file>

<file path=ppt/slides/_rels/slide35.xml.rels><?xml version="1.0" encoding="UTF-8" standalone="yes"?>
<Relationships xmlns="http://schemas.openxmlformats.org/package/2006/relationships"><Relationship Id="rId3" Type="http://schemas.openxmlformats.org/officeDocument/2006/relationships/hyperlink" Target="https://www.pexels.com/photo/calm-lake-997175/" TargetMode="External"/><Relationship Id="rId2" Type="http://schemas.openxmlformats.org/officeDocument/2006/relationships/image" Target="../media/image46.jpg"/><Relationship Id="rId1" Type="http://schemas.openxmlformats.org/officeDocument/2006/relationships/slideLayout" Target="../slideLayouts/slideLayout19.xml"/></Relationships>
</file>

<file path=ppt/slides/_rels/slide36.xml.rels><?xml version="1.0" encoding="UTF-8" standalone="yes"?>
<Relationships xmlns="http://schemas.openxmlformats.org/package/2006/relationships"><Relationship Id="rId3" Type="http://schemas.openxmlformats.org/officeDocument/2006/relationships/hyperlink" Target="https://www.rawpixel.com/search/meeting" TargetMode="External"/><Relationship Id="rId2" Type="http://schemas.openxmlformats.org/officeDocument/2006/relationships/image" Target="../media/image47.1"/><Relationship Id="rId1" Type="http://schemas.openxmlformats.org/officeDocument/2006/relationships/slideLayout" Target="../slideLayouts/slideLayout19.xml"/></Relationships>
</file>

<file path=ppt/slides/_rels/slide37.xml.rels><?xml version="1.0" encoding="UTF-8" standalone="yes"?>
<Relationships xmlns="http://schemas.openxmlformats.org/package/2006/relationships"><Relationship Id="rId2" Type="http://schemas.openxmlformats.org/officeDocument/2006/relationships/image" Target="../media/image48.jpeg"/><Relationship Id="rId1" Type="http://schemas.openxmlformats.org/officeDocument/2006/relationships/slideLayout" Target="../slideLayouts/slideLayout19.xml"/></Relationships>
</file>

<file path=ppt/slides/_rels/slide38.xml.rels><?xml version="1.0" encoding="UTF-8" standalone="yes"?>
<Relationships xmlns="http://schemas.openxmlformats.org/package/2006/relationships"><Relationship Id="rId2" Type="http://schemas.openxmlformats.org/officeDocument/2006/relationships/image" Target="../media/image49.jpg"/><Relationship Id="rId1" Type="http://schemas.openxmlformats.org/officeDocument/2006/relationships/slideLayout" Target="../slideLayouts/slideLayout19.xml"/></Relationships>
</file>

<file path=ppt/slides/_rels/slide39.xml.rels><?xml version="1.0" encoding="UTF-8" standalone="yes"?>
<Relationships xmlns="http://schemas.openxmlformats.org/package/2006/relationships"><Relationship Id="rId3" Type="http://schemas.openxmlformats.org/officeDocument/2006/relationships/hyperlink" Target="https://www.peoplematters.in/blog/culture/building-resilience-in-covid-19-times-26789" TargetMode="External"/><Relationship Id="rId2" Type="http://schemas.openxmlformats.org/officeDocument/2006/relationships/image" Target="../media/image50.jpg"/><Relationship Id="rId1" Type="http://schemas.openxmlformats.org/officeDocument/2006/relationships/slideLayout" Target="../slideLayouts/slideLayout19.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41.xml.rels><?xml version="1.0" encoding="UTF-8" standalone="yes"?>
<Relationships xmlns="http://schemas.openxmlformats.org/package/2006/relationships"><Relationship Id="rId3" Type="http://schemas.openxmlformats.org/officeDocument/2006/relationships/hyperlink" Target="https://www-tandfonline-com.ezproxy.uwtsd.ac.uk/doi/abs/10.2202/1949-6605.1796" TargetMode="External"/><Relationship Id="rId2" Type="http://schemas.openxmlformats.org/officeDocument/2006/relationships/hyperlink" Target="https://www.cipd.co.uk/knowledge/fundamentals/people/performance/competency-factsheet#gref" TargetMode="External"/><Relationship Id="rId1" Type="http://schemas.openxmlformats.org/officeDocument/2006/relationships/slideLayout" Target="../slideLayouts/slideLayout21.xml"/><Relationship Id="rId5" Type="http://schemas.openxmlformats.org/officeDocument/2006/relationships/hyperlink" Target="https://uk.indeed.com/career-advice/career-development/professional-behaviour" TargetMode="External"/><Relationship Id="rId4" Type="http://schemas.openxmlformats.org/officeDocument/2006/relationships/hyperlink" Target="https://pubmed.ncbi.nlm.nih.gov/27031029/"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70006779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366D1B21-4C0C-6EFD-319B-B2BF58B81823}"/>
              </a:ext>
            </a:extLst>
          </p:cNvPr>
          <p:cNvSpPr>
            <a:spLocks noGrp="1"/>
          </p:cNvSpPr>
          <p:nvPr>
            <p:ph idx="1"/>
          </p:nvPr>
        </p:nvSpPr>
        <p:spPr/>
        <p:txBody>
          <a:bodyPr/>
          <a:lstStyle/>
          <a:p>
            <a:pPr marL="0" indent="0" algn="ctr">
              <a:buNone/>
            </a:pPr>
            <a:r>
              <a:rPr lang="en-GB" dirty="0">
                <a:solidFill>
                  <a:schemeClr val="bg1"/>
                </a:solidFill>
              </a:rPr>
              <a:t>ECGE6002Q</a:t>
            </a:r>
          </a:p>
          <a:p>
            <a:pPr marL="0" indent="0" algn="ctr">
              <a:buNone/>
            </a:pPr>
            <a:r>
              <a:rPr lang="en-GB" dirty="0">
                <a:solidFill>
                  <a:schemeClr val="bg1"/>
                </a:solidFill>
              </a:rPr>
              <a:t>Skills for Life: Employability and Future Pathways</a:t>
            </a:r>
          </a:p>
          <a:p>
            <a:pPr marL="0" indent="0" algn="ctr">
              <a:buNone/>
            </a:pPr>
            <a:r>
              <a:rPr lang="en-GB" dirty="0">
                <a:solidFill>
                  <a:schemeClr val="bg1"/>
                </a:solidFill>
              </a:rPr>
              <a:t>Professional Behaviours</a:t>
            </a:r>
          </a:p>
        </p:txBody>
      </p:sp>
    </p:spTree>
    <p:extLst>
      <p:ext uri="{BB962C8B-B14F-4D97-AF65-F5344CB8AC3E}">
        <p14:creationId xmlns:p14="http://schemas.microsoft.com/office/powerpoint/2010/main" val="70443771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63A2B07D-78E7-A258-18B6-232B7FE9FB59}"/>
              </a:ext>
            </a:extLst>
          </p:cNvPr>
          <p:cNvSpPr txBox="1"/>
          <p:nvPr/>
        </p:nvSpPr>
        <p:spPr>
          <a:xfrm>
            <a:off x="284672" y="1561381"/>
            <a:ext cx="5512279" cy="2862322"/>
          </a:xfrm>
          <a:prstGeom prst="rect">
            <a:avLst/>
          </a:prstGeom>
          <a:noFill/>
        </p:spPr>
        <p:txBody>
          <a:bodyPr wrap="square" rtlCol="0">
            <a:spAutoFit/>
          </a:bodyPr>
          <a:lstStyle/>
          <a:p>
            <a:r>
              <a:rPr lang="en-GB" dirty="0">
                <a:solidFill>
                  <a:schemeClr val="bg1"/>
                </a:solidFill>
              </a:rPr>
              <a:t>Session Aims:</a:t>
            </a:r>
          </a:p>
          <a:p>
            <a:pPr marL="285750" indent="-285750">
              <a:buFont typeface="Arial" panose="020B0604020202020204" pitchFamily="34" charset="0"/>
              <a:buChar char="•"/>
            </a:pPr>
            <a:r>
              <a:rPr lang="en-GB" dirty="0">
                <a:solidFill>
                  <a:schemeClr val="bg1"/>
                </a:solidFill>
              </a:rPr>
              <a:t>An exploration of professional behaviours in the workplace including:</a:t>
            </a:r>
          </a:p>
          <a:p>
            <a:pPr marL="285750" indent="-285750">
              <a:buFont typeface="Arial" panose="020B0604020202020204" pitchFamily="34" charset="0"/>
              <a:buChar char="•"/>
            </a:pPr>
            <a:endParaRPr lang="en-GB" dirty="0">
              <a:solidFill>
                <a:schemeClr val="bg1"/>
              </a:solidFill>
            </a:endParaRPr>
          </a:p>
          <a:p>
            <a:pPr marL="742950" lvl="1" indent="-285750">
              <a:buFont typeface="Arial" panose="020B0604020202020204" pitchFamily="34" charset="0"/>
              <a:buChar char="•"/>
            </a:pPr>
            <a:r>
              <a:rPr lang="en-GB" dirty="0">
                <a:solidFill>
                  <a:schemeClr val="bg1"/>
                </a:solidFill>
              </a:rPr>
              <a:t>Competency</a:t>
            </a:r>
          </a:p>
          <a:p>
            <a:pPr marL="742950" lvl="1" indent="-285750">
              <a:buFont typeface="Arial" panose="020B0604020202020204" pitchFamily="34" charset="0"/>
              <a:buChar char="•"/>
            </a:pPr>
            <a:r>
              <a:rPr lang="en-GB" dirty="0">
                <a:solidFill>
                  <a:schemeClr val="bg1"/>
                </a:solidFill>
              </a:rPr>
              <a:t>UWTSD Professional Behaviours </a:t>
            </a:r>
          </a:p>
          <a:p>
            <a:pPr marL="742950" lvl="1" indent="-285750">
              <a:buFont typeface="Arial" panose="020B0604020202020204" pitchFamily="34" charset="0"/>
              <a:buChar char="•"/>
            </a:pPr>
            <a:r>
              <a:rPr lang="en-GB" dirty="0">
                <a:solidFill>
                  <a:schemeClr val="bg1"/>
                </a:solidFill>
              </a:rPr>
              <a:t>Self-Evaluation </a:t>
            </a:r>
          </a:p>
          <a:p>
            <a:pPr marL="742950" lvl="1" indent="-285750">
              <a:buFont typeface="Arial" panose="020B0604020202020204" pitchFamily="34" charset="0"/>
              <a:buChar char="•"/>
            </a:pPr>
            <a:r>
              <a:rPr lang="en-GB" dirty="0">
                <a:solidFill>
                  <a:schemeClr val="bg1"/>
                </a:solidFill>
              </a:rPr>
              <a:t>A Critical Reflection </a:t>
            </a:r>
          </a:p>
          <a:p>
            <a:pPr marL="742950" lvl="1" indent="-285750">
              <a:buFont typeface="Arial" panose="020B0604020202020204" pitchFamily="34" charset="0"/>
              <a:buChar char="•"/>
            </a:pPr>
            <a:r>
              <a:rPr lang="en-GB" dirty="0">
                <a:solidFill>
                  <a:schemeClr val="bg1"/>
                </a:solidFill>
              </a:rPr>
              <a:t>Attributes to professional behaviour </a:t>
            </a:r>
          </a:p>
          <a:p>
            <a:endParaRPr lang="en-GB" dirty="0">
              <a:solidFill>
                <a:schemeClr val="bg1"/>
              </a:solidFill>
            </a:endParaRPr>
          </a:p>
        </p:txBody>
      </p:sp>
    </p:spTree>
    <p:extLst>
      <p:ext uri="{BB962C8B-B14F-4D97-AF65-F5344CB8AC3E}">
        <p14:creationId xmlns:p14="http://schemas.microsoft.com/office/powerpoint/2010/main" val="109904342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780148" y="365125"/>
            <a:ext cx="7956222" cy="1325563"/>
          </a:xfrm>
        </p:spPr>
        <p:txBody>
          <a:bodyPr>
            <a:normAutofit/>
          </a:bodyPr>
          <a:lstStyle/>
          <a:p>
            <a:r>
              <a:rPr lang="en-GB" dirty="0"/>
              <a:t>Competency</a:t>
            </a:r>
          </a:p>
        </p:txBody>
      </p:sp>
      <p:sp>
        <p:nvSpPr>
          <p:cNvPr id="9" name="Content Placeholder 8">
            <a:extLst>
              <a:ext uri="{FF2B5EF4-FFF2-40B4-BE49-F238E27FC236}">
                <a16:creationId xmlns:a16="http://schemas.microsoft.com/office/drawing/2014/main" id="{D10CE912-AD8D-C4FB-0DF8-682545496D6E}"/>
              </a:ext>
            </a:extLst>
          </p:cNvPr>
          <p:cNvSpPr>
            <a:spLocks noGrp="1"/>
          </p:cNvSpPr>
          <p:nvPr>
            <p:ph idx="1"/>
          </p:nvPr>
        </p:nvSpPr>
        <p:spPr/>
        <p:txBody>
          <a:bodyPr>
            <a:normAutofit lnSpcReduction="10000"/>
          </a:bodyPr>
          <a:lstStyle/>
          <a:p>
            <a:r>
              <a:rPr lang="en-GB" sz="2800" dirty="0"/>
              <a:t>‘The terms 'competency' and ‘competencies’ focus on someone’s personal attributes or inputs. They can be defined as the </a:t>
            </a:r>
            <a:r>
              <a:rPr lang="en-GB" sz="2800" u="sng" dirty="0"/>
              <a:t>behaviours</a:t>
            </a:r>
            <a:r>
              <a:rPr lang="en-GB" sz="2800" dirty="0"/>
              <a:t> (and technical attributes where appropriate) that individuals must have, or must acquire, to perform effectively at work’.</a:t>
            </a:r>
          </a:p>
          <a:p>
            <a:endParaRPr lang="en-GB" sz="2800" dirty="0"/>
          </a:p>
          <a:p>
            <a:r>
              <a:rPr lang="en-GB" sz="2800" dirty="0"/>
              <a:t>‘'Competence' and ‘competencies’ are broader concepts [than skills] that cover </a:t>
            </a:r>
            <a:r>
              <a:rPr lang="en-GB" sz="2800" u="sng" dirty="0"/>
              <a:t>demonstrable performance outputs </a:t>
            </a:r>
            <a:r>
              <a:rPr lang="en-GB" sz="2800" dirty="0"/>
              <a:t>as well as </a:t>
            </a:r>
            <a:r>
              <a:rPr lang="en-GB" sz="2800" u="sng" dirty="0"/>
              <a:t>behavioural inputs</a:t>
            </a:r>
            <a:r>
              <a:rPr lang="en-GB" sz="2800" dirty="0"/>
              <a:t>. They may relate to a system or set of minimum standards needed to perform effectively at work.’</a:t>
            </a:r>
          </a:p>
          <a:p>
            <a:endParaRPr lang="en-GB" dirty="0"/>
          </a:p>
        </p:txBody>
      </p:sp>
      <p:sp>
        <p:nvSpPr>
          <p:cNvPr id="6" name="TextBox 5"/>
          <p:cNvSpPr txBox="1"/>
          <p:nvPr/>
        </p:nvSpPr>
        <p:spPr>
          <a:xfrm>
            <a:off x="9315472" y="6443146"/>
            <a:ext cx="2694669" cy="369332"/>
          </a:xfrm>
          <a:prstGeom prst="rect">
            <a:avLst/>
          </a:prstGeom>
          <a:noFill/>
        </p:spPr>
        <p:txBody>
          <a:bodyPr wrap="square" rtlCol="0">
            <a:spAutoFit/>
          </a:bodyPr>
          <a:lstStyle/>
          <a:p>
            <a:pPr algn="r"/>
            <a:r>
              <a:rPr lang="en-GB" dirty="0"/>
              <a:t>(CIPD, 2020)</a:t>
            </a:r>
          </a:p>
        </p:txBody>
      </p:sp>
    </p:spTree>
    <p:extLst>
      <p:ext uri="{BB962C8B-B14F-4D97-AF65-F5344CB8AC3E}">
        <p14:creationId xmlns:p14="http://schemas.microsoft.com/office/powerpoint/2010/main" val="12314707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5152FD-2144-021F-9B20-8ED717B1DD84}"/>
              </a:ext>
            </a:extLst>
          </p:cNvPr>
          <p:cNvSpPr>
            <a:spLocks noGrp="1"/>
          </p:cNvSpPr>
          <p:nvPr>
            <p:ph type="title"/>
          </p:nvPr>
        </p:nvSpPr>
        <p:spPr>
          <a:xfrm>
            <a:off x="3780148" y="365125"/>
            <a:ext cx="7956222" cy="1325563"/>
          </a:xfrm>
        </p:spPr>
        <p:txBody>
          <a:bodyPr/>
          <a:lstStyle/>
          <a:p>
            <a:r>
              <a:rPr lang="en-GB" dirty="0"/>
              <a:t>Why Competencies?</a:t>
            </a:r>
          </a:p>
        </p:txBody>
      </p:sp>
      <p:sp>
        <p:nvSpPr>
          <p:cNvPr id="3" name="Content Placeholder 2">
            <a:extLst>
              <a:ext uri="{FF2B5EF4-FFF2-40B4-BE49-F238E27FC236}">
                <a16:creationId xmlns:a16="http://schemas.microsoft.com/office/drawing/2014/main" id="{D333208D-D573-36D2-8673-077E35AE116F}"/>
              </a:ext>
            </a:extLst>
          </p:cNvPr>
          <p:cNvSpPr>
            <a:spLocks noGrp="1"/>
          </p:cNvSpPr>
          <p:nvPr>
            <p:ph idx="1"/>
          </p:nvPr>
        </p:nvSpPr>
        <p:spPr>
          <a:xfrm>
            <a:off x="3780148" y="1825625"/>
            <a:ext cx="7956222" cy="4667250"/>
          </a:xfrm>
        </p:spPr>
        <p:txBody>
          <a:bodyPr/>
          <a:lstStyle/>
          <a:p>
            <a:r>
              <a:rPr lang="en-GB" dirty="0"/>
              <a:t>It is widely accepted that it is advantageous to be able to show that we can do something rather than that we know how to do something.</a:t>
            </a:r>
          </a:p>
          <a:p>
            <a:endParaRPr lang="en-GB" dirty="0"/>
          </a:p>
          <a:p>
            <a:r>
              <a:rPr lang="en-GB" dirty="0"/>
              <a:t>Therefore, we can demonstrate our competency by the way that we behave in the workplace.</a:t>
            </a:r>
          </a:p>
          <a:p>
            <a:endParaRPr lang="en-GB" dirty="0"/>
          </a:p>
          <a:p>
            <a:r>
              <a:rPr lang="en-GB" dirty="0"/>
              <a:t>We can illustrate our competencies by giving examples of our professional behaviour e.g. by using the STAR technique.</a:t>
            </a:r>
          </a:p>
          <a:p>
            <a:endParaRPr lang="en-GB" dirty="0"/>
          </a:p>
        </p:txBody>
      </p:sp>
    </p:spTree>
    <p:extLst>
      <p:ext uri="{BB962C8B-B14F-4D97-AF65-F5344CB8AC3E}">
        <p14:creationId xmlns:p14="http://schemas.microsoft.com/office/powerpoint/2010/main" val="36353797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991F64-428E-F4DC-5ABF-4E168216D98D}"/>
              </a:ext>
            </a:extLst>
          </p:cNvPr>
          <p:cNvSpPr>
            <a:spLocks noGrp="1"/>
          </p:cNvSpPr>
          <p:nvPr>
            <p:ph type="title"/>
          </p:nvPr>
        </p:nvSpPr>
        <p:spPr/>
        <p:txBody>
          <a:bodyPr/>
          <a:lstStyle/>
          <a:p>
            <a:r>
              <a:rPr lang="en-GB" dirty="0"/>
              <a:t>Professional Behaviours</a:t>
            </a:r>
          </a:p>
        </p:txBody>
      </p:sp>
      <p:sp>
        <p:nvSpPr>
          <p:cNvPr id="3" name="Content Placeholder 2">
            <a:extLst>
              <a:ext uri="{FF2B5EF4-FFF2-40B4-BE49-F238E27FC236}">
                <a16:creationId xmlns:a16="http://schemas.microsoft.com/office/drawing/2014/main" id="{7005DAF2-92AA-2276-8569-C120841FF26C}"/>
              </a:ext>
            </a:extLst>
          </p:cNvPr>
          <p:cNvSpPr>
            <a:spLocks noGrp="1"/>
          </p:cNvSpPr>
          <p:nvPr>
            <p:ph idx="1"/>
          </p:nvPr>
        </p:nvSpPr>
        <p:spPr/>
        <p:txBody>
          <a:bodyPr/>
          <a:lstStyle/>
          <a:p>
            <a:pPr marL="285750" indent="-285750">
              <a:spcBef>
                <a:spcPts val="600"/>
              </a:spcBef>
              <a:spcAft>
                <a:spcPts val="600"/>
              </a:spcAft>
              <a:buFont typeface="Arial" panose="020B0604020202020204" pitchFamily="34" charset="0"/>
              <a:buChar char="•"/>
            </a:pPr>
            <a:r>
              <a:rPr lang="en-GB" sz="2800" dirty="0"/>
              <a:t>The concept of Professional Behaviours was first adopted by the health care sector as part of person centred practice</a:t>
            </a:r>
          </a:p>
          <a:p>
            <a:pPr marL="285750" indent="-285750">
              <a:spcBef>
                <a:spcPts val="600"/>
              </a:spcBef>
              <a:spcAft>
                <a:spcPts val="600"/>
              </a:spcAft>
              <a:buFont typeface="Arial" panose="020B0604020202020204" pitchFamily="34" charset="0"/>
              <a:buChar char="•"/>
            </a:pPr>
            <a:r>
              <a:rPr lang="en-GB" sz="2800" dirty="0"/>
              <a:t>The concept of professional behaviours moves the focus </a:t>
            </a:r>
            <a:r>
              <a:rPr lang="en-GB" sz="2800" b="1" dirty="0"/>
              <a:t>from</a:t>
            </a:r>
            <a:r>
              <a:rPr lang="en-GB" sz="2800" dirty="0"/>
              <a:t> stating values </a:t>
            </a:r>
            <a:r>
              <a:rPr lang="en-GB" sz="2800" b="1" dirty="0"/>
              <a:t>to</a:t>
            </a:r>
            <a:r>
              <a:rPr lang="en-GB" sz="2800" dirty="0"/>
              <a:t> exhibiting our values by the way that we act</a:t>
            </a:r>
          </a:p>
          <a:p>
            <a:pPr marL="285750" indent="-285750">
              <a:spcBef>
                <a:spcPts val="600"/>
              </a:spcBef>
              <a:spcAft>
                <a:spcPts val="600"/>
              </a:spcAft>
              <a:buFont typeface="Arial" panose="020B0604020202020204" pitchFamily="34" charset="0"/>
              <a:buChar char="•"/>
            </a:pPr>
            <a:r>
              <a:rPr lang="en-GB" sz="2800" dirty="0"/>
              <a:t>In other words it is a focus on what an organisation and its staff do rather than what they say in their vision statements and policies</a:t>
            </a:r>
          </a:p>
          <a:p>
            <a:endParaRPr lang="en-GB" dirty="0"/>
          </a:p>
        </p:txBody>
      </p:sp>
    </p:spTree>
    <p:extLst>
      <p:ext uri="{BB962C8B-B14F-4D97-AF65-F5344CB8AC3E}">
        <p14:creationId xmlns:p14="http://schemas.microsoft.com/office/powerpoint/2010/main" val="15444949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2A9F97-DE2F-0B32-630C-A450A1F757D6}"/>
              </a:ext>
            </a:extLst>
          </p:cNvPr>
          <p:cNvSpPr>
            <a:spLocks noGrp="1"/>
          </p:cNvSpPr>
          <p:nvPr>
            <p:ph type="title"/>
          </p:nvPr>
        </p:nvSpPr>
        <p:spPr/>
        <p:txBody>
          <a:bodyPr/>
          <a:lstStyle/>
          <a:p>
            <a:r>
              <a:rPr lang="en-GB" dirty="0"/>
              <a:t>Professional Behaviours</a:t>
            </a:r>
          </a:p>
        </p:txBody>
      </p:sp>
      <p:sp>
        <p:nvSpPr>
          <p:cNvPr id="3" name="Content Placeholder 2">
            <a:extLst>
              <a:ext uri="{FF2B5EF4-FFF2-40B4-BE49-F238E27FC236}">
                <a16:creationId xmlns:a16="http://schemas.microsoft.com/office/drawing/2014/main" id="{903F057C-1A1B-F24D-9494-E968C1F88EF3}"/>
              </a:ext>
            </a:extLst>
          </p:cNvPr>
          <p:cNvSpPr>
            <a:spLocks noGrp="1"/>
          </p:cNvSpPr>
          <p:nvPr>
            <p:ph idx="1"/>
          </p:nvPr>
        </p:nvSpPr>
        <p:spPr>
          <a:xfrm>
            <a:off x="3712317" y="1410126"/>
            <a:ext cx="7956222" cy="4667250"/>
          </a:xfrm>
        </p:spPr>
        <p:txBody>
          <a:bodyPr/>
          <a:lstStyle/>
          <a:p>
            <a:r>
              <a:rPr lang="en-GB" dirty="0"/>
              <a:t>Consider the following links to research behaviours that are appropriate to our work sector:</a:t>
            </a:r>
          </a:p>
        </p:txBody>
      </p:sp>
      <p:sp>
        <p:nvSpPr>
          <p:cNvPr id="4" name="TextBox 3">
            <a:extLst>
              <a:ext uri="{FF2B5EF4-FFF2-40B4-BE49-F238E27FC236}">
                <a16:creationId xmlns:a16="http://schemas.microsoft.com/office/drawing/2014/main" id="{B9BAD39B-7A88-0AC2-1C9B-B479EAB14B9E}"/>
              </a:ext>
            </a:extLst>
          </p:cNvPr>
          <p:cNvSpPr txBox="1"/>
          <p:nvPr/>
        </p:nvSpPr>
        <p:spPr>
          <a:xfrm>
            <a:off x="3676312" y="2377965"/>
            <a:ext cx="8287951" cy="1323439"/>
          </a:xfrm>
          <a:prstGeom prst="rect">
            <a:avLst/>
          </a:prstGeom>
          <a:noFill/>
        </p:spPr>
        <p:txBody>
          <a:bodyPr wrap="square" rtlCol="0">
            <a:spAutoFit/>
          </a:bodyPr>
          <a:lstStyle/>
          <a:p>
            <a:r>
              <a:rPr lang="en-GB" sz="1600" dirty="0"/>
              <a:t>Allen Hall, A. &amp; </a:t>
            </a:r>
            <a:r>
              <a:rPr lang="en-GB" sz="1600" dirty="0" err="1"/>
              <a:t>Berardino</a:t>
            </a:r>
            <a:r>
              <a:rPr lang="en-GB" sz="1600" dirty="0"/>
              <a:t>, L. (2006) ‘Teaching Professional </a:t>
            </a:r>
            <a:r>
              <a:rPr lang="en-GB" sz="1600" dirty="0" err="1"/>
              <a:t>Behaviors</a:t>
            </a:r>
            <a:r>
              <a:rPr lang="en-GB" sz="1600" dirty="0"/>
              <a:t>: Differences in the Perceptions of Faculty, Students, and Employers’. </a:t>
            </a:r>
            <a:r>
              <a:rPr lang="en-GB" sz="1600" i="1" dirty="0"/>
              <a:t>Journal of Business Ethics</a:t>
            </a:r>
            <a:r>
              <a:rPr lang="en-GB" sz="1600" dirty="0"/>
              <a:t>, Vol. 63 Issue (4), pp.407–415. Available at: </a:t>
            </a:r>
            <a:r>
              <a:rPr lang="en-GB" sz="1600" dirty="0">
                <a:hlinkClick r:id="rId2"/>
              </a:rPr>
              <a:t>https://www-jstor-org.ezproxy.uwtsd.ac.uk/stable/25123721?seq=1#metadata_info_tab_contents</a:t>
            </a:r>
            <a:r>
              <a:rPr lang="en-GB" sz="1600" dirty="0"/>
              <a:t> [Accessed 09/12/2022]</a:t>
            </a:r>
          </a:p>
        </p:txBody>
      </p:sp>
      <p:sp>
        <p:nvSpPr>
          <p:cNvPr id="5" name="TextBox 4">
            <a:extLst>
              <a:ext uri="{FF2B5EF4-FFF2-40B4-BE49-F238E27FC236}">
                <a16:creationId xmlns:a16="http://schemas.microsoft.com/office/drawing/2014/main" id="{02DE796D-FA94-5AC0-999A-DC08B9DEB790}"/>
              </a:ext>
            </a:extLst>
          </p:cNvPr>
          <p:cNvSpPr txBox="1"/>
          <p:nvPr/>
        </p:nvSpPr>
        <p:spPr>
          <a:xfrm>
            <a:off x="3712317" y="3701404"/>
            <a:ext cx="8352928" cy="1077218"/>
          </a:xfrm>
          <a:prstGeom prst="rect">
            <a:avLst/>
          </a:prstGeom>
          <a:noFill/>
        </p:spPr>
        <p:txBody>
          <a:bodyPr wrap="square" rtlCol="0">
            <a:spAutoFit/>
          </a:bodyPr>
          <a:lstStyle/>
          <a:p>
            <a:r>
              <a:rPr lang="en-GB" sz="1600" dirty="0"/>
              <a:t>General Medical Council, The (No Date) </a:t>
            </a:r>
            <a:r>
              <a:rPr lang="en-GB" sz="1600" dirty="0">
                <a:hlinkClick r:id="rId3"/>
              </a:rPr>
              <a:t>https://www.gmc-uk.org/education/standards-guidance-and-curricula/guidance/student-professionalism-and-ftp/professional-behaviour-and-fitness-to-practise</a:t>
            </a:r>
            <a:r>
              <a:rPr lang="en-GB" sz="1600" dirty="0"/>
              <a:t> </a:t>
            </a:r>
          </a:p>
          <a:p>
            <a:r>
              <a:rPr lang="en-GB" sz="1600" dirty="0"/>
              <a:t>[Accessed 09/12/2022]</a:t>
            </a:r>
          </a:p>
        </p:txBody>
      </p:sp>
      <p:sp>
        <p:nvSpPr>
          <p:cNvPr id="6" name="TextBox 5">
            <a:extLst>
              <a:ext uri="{FF2B5EF4-FFF2-40B4-BE49-F238E27FC236}">
                <a16:creationId xmlns:a16="http://schemas.microsoft.com/office/drawing/2014/main" id="{F0CCABFA-BFEF-D7A5-7CEE-D4DF4028895B}"/>
              </a:ext>
            </a:extLst>
          </p:cNvPr>
          <p:cNvSpPr txBox="1"/>
          <p:nvPr/>
        </p:nvSpPr>
        <p:spPr>
          <a:xfrm>
            <a:off x="3679827" y="4778622"/>
            <a:ext cx="8280920" cy="830997"/>
          </a:xfrm>
          <a:prstGeom prst="rect">
            <a:avLst/>
          </a:prstGeom>
          <a:noFill/>
        </p:spPr>
        <p:txBody>
          <a:bodyPr wrap="square" rtlCol="0">
            <a:spAutoFit/>
          </a:bodyPr>
          <a:lstStyle/>
          <a:p>
            <a:r>
              <a:rPr lang="en-GB" sz="1600" dirty="0"/>
              <a:t>University of Bristol (2019) Professional Behaviours Available at: </a:t>
            </a:r>
            <a:r>
              <a:rPr lang="en-GB" sz="1600" dirty="0">
                <a:hlinkClick r:id="rId4"/>
              </a:rPr>
              <a:t>http://www.bristol.ac.uk/staffdevelopment/professional-services/professional-behaviours/</a:t>
            </a:r>
            <a:r>
              <a:rPr lang="en-GB" sz="1600" dirty="0"/>
              <a:t>  [Accessed 09/12/2022]</a:t>
            </a:r>
          </a:p>
        </p:txBody>
      </p:sp>
      <p:sp>
        <p:nvSpPr>
          <p:cNvPr id="7" name="TextBox 6">
            <a:extLst>
              <a:ext uri="{FF2B5EF4-FFF2-40B4-BE49-F238E27FC236}">
                <a16:creationId xmlns:a16="http://schemas.microsoft.com/office/drawing/2014/main" id="{2DD8164C-02F9-8752-2D8B-FFD89D5D5CDE}"/>
              </a:ext>
            </a:extLst>
          </p:cNvPr>
          <p:cNvSpPr txBox="1"/>
          <p:nvPr/>
        </p:nvSpPr>
        <p:spPr>
          <a:xfrm>
            <a:off x="3712317" y="5645877"/>
            <a:ext cx="7920880" cy="1077218"/>
          </a:xfrm>
          <a:prstGeom prst="rect">
            <a:avLst/>
          </a:prstGeom>
          <a:noFill/>
        </p:spPr>
        <p:txBody>
          <a:bodyPr wrap="square" rtlCol="0">
            <a:spAutoFit/>
          </a:bodyPr>
          <a:lstStyle/>
          <a:p>
            <a:r>
              <a:rPr lang="en-GB" sz="1600" dirty="0" err="1"/>
              <a:t>Yusoff</a:t>
            </a:r>
            <a:r>
              <a:rPr lang="en-GB" sz="1600" dirty="0"/>
              <a:t>, M. S. B. (2009) ‘Professional Behaviour: What Does It Mean?’ </a:t>
            </a:r>
            <a:r>
              <a:rPr lang="en-GB" sz="1600" i="1" dirty="0"/>
              <a:t>Education in Medicine Journal</a:t>
            </a:r>
            <a:r>
              <a:rPr lang="en-GB" sz="1600" dirty="0"/>
              <a:t> Vol. 1 Issue (1) Available at: </a:t>
            </a:r>
            <a:r>
              <a:rPr lang="en-GB" sz="1600" dirty="0">
                <a:hlinkClick r:id="rId5"/>
              </a:rPr>
              <a:t>https://www.researchgate.net/publication/200582956_Professional_Behaviour_What_Does_It_Means</a:t>
            </a:r>
            <a:r>
              <a:rPr lang="en-GB" sz="1600" dirty="0"/>
              <a:t> [Accessed 09/12/2022]</a:t>
            </a:r>
          </a:p>
        </p:txBody>
      </p:sp>
    </p:spTree>
    <p:extLst>
      <p:ext uri="{BB962C8B-B14F-4D97-AF65-F5344CB8AC3E}">
        <p14:creationId xmlns:p14="http://schemas.microsoft.com/office/powerpoint/2010/main" val="39909016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6" grpId="0"/>
      <p:bldP spid="7"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6395CB-57F1-CC09-2987-1B9D71B9B93E}"/>
              </a:ext>
            </a:extLst>
          </p:cNvPr>
          <p:cNvSpPr>
            <a:spLocks noGrp="1"/>
          </p:cNvSpPr>
          <p:nvPr>
            <p:ph type="title"/>
          </p:nvPr>
        </p:nvSpPr>
        <p:spPr/>
        <p:txBody>
          <a:bodyPr/>
          <a:lstStyle/>
          <a:p>
            <a:r>
              <a:rPr lang="en-GB" dirty="0"/>
              <a:t>Professional Behaviours </a:t>
            </a:r>
          </a:p>
        </p:txBody>
      </p:sp>
      <p:sp>
        <p:nvSpPr>
          <p:cNvPr id="3" name="Content Placeholder 2">
            <a:extLst>
              <a:ext uri="{FF2B5EF4-FFF2-40B4-BE49-F238E27FC236}">
                <a16:creationId xmlns:a16="http://schemas.microsoft.com/office/drawing/2014/main" id="{CA66D6AA-42FC-EE8A-DFA4-176189C8E637}"/>
              </a:ext>
            </a:extLst>
          </p:cNvPr>
          <p:cNvSpPr>
            <a:spLocks noGrp="1"/>
          </p:cNvSpPr>
          <p:nvPr>
            <p:ph idx="1"/>
          </p:nvPr>
        </p:nvSpPr>
        <p:spPr/>
        <p:txBody>
          <a:bodyPr/>
          <a:lstStyle/>
          <a:p>
            <a:r>
              <a:rPr lang="en-GB" sz="2800" dirty="0"/>
              <a:t>For example, UWTSD has chosen to promote the following professional behaviours;</a:t>
            </a:r>
          </a:p>
          <a:p>
            <a:endParaRPr lang="en-GB" sz="2800" dirty="0"/>
          </a:p>
          <a:p>
            <a:pPr lvl="1"/>
            <a:r>
              <a:rPr lang="en-GB" i="1" dirty="0"/>
              <a:t>Collaboration</a:t>
            </a:r>
          </a:p>
          <a:p>
            <a:pPr lvl="1"/>
            <a:r>
              <a:rPr lang="en-GB" i="1" dirty="0"/>
              <a:t>Inclusivity</a:t>
            </a:r>
          </a:p>
          <a:p>
            <a:pPr lvl="1"/>
            <a:r>
              <a:rPr lang="en-GB" i="1" dirty="0"/>
              <a:t>Creativity</a:t>
            </a:r>
          </a:p>
          <a:p>
            <a:pPr lvl="1"/>
            <a:r>
              <a:rPr lang="en-GB" i="1" dirty="0"/>
              <a:t>Community</a:t>
            </a:r>
          </a:p>
          <a:p>
            <a:pPr lvl="1"/>
            <a:r>
              <a:rPr lang="en-GB" i="1" dirty="0"/>
              <a:t>Sustainability</a:t>
            </a:r>
          </a:p>
          <a:p>
            <a:endParaRPr lang="en-GB" dirty="0"/>
          </a:p>
        </p:txBody>
      </p:sp>
    </p:spTree>
    <p:extLst>
      <p:ext uri="{BB962C8B-B14F-4D97-AF65-F5344CB8AC3E}">
        <p14:creationId xmlns:p14="http://schemas.microsoft.com/office/powerpoint/2010/main" val="4819659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33109C4E-70FC-EB09-AD18-3A2654ACC27E}"/>
              </a:ext>
            </a:extLst>
          </p:cNvPr>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0" y="0"/>
            <a:ext cx="12184454" cy="6858000"/>
          </a:xfrm>
          <a:prstGeom prst="rect">
            <a:avLst/>
          </a:prstGeom>
        </p:spPr>
      </p:pic>
    </p:spTree>
    <p:extLst>
      <p:ext uri="{BB962C8B-B14F-4D97-AF65-F5344CB8AC3E}">
        <p14:creationId xmlns:p14="http://schemas.microsoft.com/office/powerpoint/2010/main" val="162121085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681FF4-1DBF-C0F0-071A-EFE09A0A01E6}"/>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CA932302-AAF5-6668-3333-958B8BA71931}"/>
              </a:ext>
            </a:extLst>
          </p:cNvPr>
          <p:cNvSpPr>
            <a:spLocks noGrp="1"/>
          </p:cNvSpPr>
          <p:nvPr>
            <p:ph idx="1"/>
          </p:nvPr>
        </p:nvSpPr>
        <p:spPr/>
        <p:txBody>
          <a:bodyPr/>
          <a:lstStyle/>
          <a:p>
            <a:endParaRPr lang="en-GB"/>
          </a:p>
        </p:txBody>
      </p:sp>
      <p:pic>
        <p:nvPicPr>
          <p:cNvPr id="4" name="Picture 3">
            <a:extLst>
              <a:ext uri="{FF2B5EF4-FFF2-40B4-BE49-F238E27FC236}">
                <a16:creationId xmlns:a16="http://schemas.microsoft.com/office/drawing/2014/main" id="{BA606CDF-9DCC-1A8F-93F3-009808EC6B5B}"/>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1"/>
            <a:ext cx="12192000" cy="6861095"/>
          </a:xfrm>
          <a:prstGeom prst="rect">
            <a:avLst/>
          </a:prstGeom>
        </p:spPr>
      </p:pic>
    </p:spTree>
    <p:extLst>
      <p:ext uri="{BB962C8B-B14F-4D97-AF65-F5344CB8AC3E}">
        <p14:creationId xmlns:p14="http://schemas.microsoft.com/office/powerpoint/2010/main" val="91198320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835ABC-2D72-5EF1-FC11-6E9EBBA27EFD}"/>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D0F38E78-2327-AC83-C142-FABB5306CBCB}"/>
              </a:ext>
            </a:extLst>
          </p:cNvPr>
          <p:cNvSpPr>
            <a:spLocks noGrp="1"/>
          </p:cNvSpPr>
          <p:nvPr>
            <p:ph idx="1"/>
          </p:nvPr>
        </p:nvSpPr>
        <p:spPr/>
        <p:txBody>
          <a:bodyPr/>
          <a:lstStyle/>
          <a:p>
            <a:endParaRPr lang="en-GB"/>
          </a:p>
        </p:txBody>
      </p:sp>
      <p:pic>
        <p:nvPicPr>
          <p:cNvPr id="4" name="Picture 3">
            <a:extLst>
              <a:ext uri="{FF2B5EF4-FFF2-40B4-BE49-F238E27FC236}">
                <a16:creationId xmlns:a16="http://schemas.microsoft.com/office/drawing/2014/main" id="{AFAB8C49-2709-2F45-26DE-80918D3541C7}"/>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15527190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DAC4DD-21B2-3CF1-4F08-71416BA1B844}"/>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1BEF8B94-5FF6-1D11-313F-2E025C9E4F38}"/>
              </a:ext>
            </a:extLst>
          </p:cNvPr>
          <p:cNvSpPr>
            <a:spLocks noGrp="1"/>
          </p:cNvSpPr>
          <p:nvPr>
            <p:ph idx="1"/>
          </p:nvPr>
        </p:nvSpPr>
        <p:spPr/>
        <p:txBody>
          <a:bodyPr/>
          <a:lstStyle/>
          <a:p>
            <a:endParaRPr lang="en-GB"/>
          </a:p>
        </p:txBody>
      </p:sp>
      <p:pic>
        <p:nvPicPr>
          <p:cNvPr id="4" name="Picture 3">
            <a:extLst>
              <a:ext uri="{FF2B5EF4-FFF2-40B4-BE49-F238E27FC236}">
                <a16:creationId xmlns:a16="http://schemas.microsoft.com/office/drawing/2014/main" id="{E5A8ABDE-1828-DB69-8A90-5E8D07994FDD}"/>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0"/>
            <a:ext cx="12192000" cy="6859683"/>
          </a:xfrm>
          <a:prstGeom prst="rect">
            <a:avLst/>
          </a:prstGeom>
        </p:spPr>
      </p:pic>
    </p:spTree>
    <p:extLst>
      <p:ext uri="{BB962C8B-B14F-4D97-AF65-F5344CB8AC3E}">
        <p14:creationId xmlns:p14="http://schemas.microsoft.com/office/powerpoint/2010/main" val="313656700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FA6E05-3B14-6E06-CE6D-33C91EAFCA2E}"/>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C5943D8C-A0B1-0F12-F977-6113DFB8A661}"/>
              </a:ext>
            </a:extLst>
          </p:cNvPr>
          <p:cNvSpPr>
            <a:spLocks noGrp="1"/>
          </p:cNvSpPr>
          <p:nvPr>
            <p:ph idx="1"/>
          </p:nvPr>
        </p:nvSpPr>
        <p:spPr/>
        <p:txBody>
          <a:bodyPr/>
          <a:lstStyle/>
          <a:p>
            <a:endParaRPr lang="en-GB"/>
          </a:p>
        </p:txBody>
      </p:sp>
      <p:pic>
        <p:nvPicPr>
          <p:cNvPr id="4" name="Picture 3">
            <a:extLst>
              <a:ext uri="{FF2B5EF4-FFF2-40B4-BE49-F238E27FC236}">
                <a16:creationId xmlns:a16="http://schemas.microsoft.com/office/drawing/2014/main" id="{A7DE1A13-D64B-9D5B-231B-D2681C217F7E}"/>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 y="0"/>
            <a:ext cx="12192001" cy="6858000"/>
          </a:xfrm>
          <a:prstGeom prst="rect">
            <a:avLst/>
          </a:prstGeom>
        </p:spPr>
      </p:pic>
    </p:spTree>
    <p:extLst>
      <p:ext uri="{BB962C8B-B14F-4D97-AF65-F5344CB8AC3E}">
        <p14:creationId xmlns:p14="http://schemas.microsoft.com/office/powerpoint/2010/main" val="381546401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CE9AA0-379F-3F2E-878C-90AE56815F20}"/>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D4B3713A-43D3-684A-47DE-E557DB1A5543}"/>
              </a:ext>
            </a:extLst>
          </p:cNvPr>
          <p:cNvSpPr>
            <a:spLocks noGrp="1"/>
          </p:cNvSpPr>
          <p:nvPr>
            <p:ph idx="1"/>
          </p:nvPr>
        </p:nvSpPr>
        <p:spPr/>
        <p:txBody>
          <a:bodyPr/>
          <a:lstStyle/>
          <a:p>
            <a:endParaRPr lang="en-GB"/>
          </a:p>
        </p:txBody>
      </p:sp>
      <p:pic>
        <p:nvPicPr>
          <p:cNvPr id="4" name="Picture 3">
            <a:extLst>
              <a:ext uri="{FF2B5EF4-FFF2-40B4-BE49-F238E27FC236}">
                <a16:creationId xmlns:a16="http://schemas.microsoft.com/office/drawing/2014/main" id="{AE6A74FF-2DC0-D1AA-9A33-19BF4A71B56B}"/>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1"/>
            <a:ext cx="12192000" cy="6864665"/>
          </a:xfrm>
          <a:prstGeom prst="rect">
            <a:avLst/>
          </a:prstGeom>
        </p:spPr>
      </p:pic>
    </p:spTree>
    <p:extLst>
      <p:ext uri="{BB962C8B-B14F-4D97-AF65-F5344CB8AC3E}">
        <p14:creationId xmlns:p14="http://schemas.microsoft.com/office/powerpoint/2010/main" val="167371235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99A295-10FD-C2EF-97C1-57D3F00EE067}"/>
              </a:ext>
            </a:extLst>
          </p:cNvPr>
          <p:cNvSpPr>
            <a:spLocks noGrp="1"/>
          </p:cNvSpPr>
          <p:nvPr>
            <p:ph type="title"/>
          </p:nvPr>
        </p:nvSpPr>
        <p:spPr/>
        <p:txBody>
          <a:bodyPr/>
          <a:lstStyle/>
          <a:p>
            <a:r>
              <a:rPr lang="en-GB" dirty="0"/>
              <a:t>Professional Behaviours </a:t>
            </a:r>
          </a:p>
        </p:txBody>
      </p:sp>
      <p:sp>
        <p:nvSpPr>
          <p:cNvPr id="3" name="Content Placeholder 2">
            <a:extLst>
              <a:ext uri="{FF2B5EF4-FFF2-40B4-BE49-F238E27FC236}">
                <a16:creationId xmlns:a16="http://schemas.microsoft.com/office/drawing/2014/main" id="{B3FE13A5-9428-3068-7A07-A2B4481E4A35}"/>
              </a:ext>
            </a:extLst>
          </p:cNvPr>
          <p:cNvSpPr>
            <a:spLocks noGrp="1"/>
          </p:cNvSpPr>
          <p:nvPr>
            <p:ph idx="1"/>
          </p:nvPr>
        </p:nvSpPr>
        <p:spPr/>
        <p:txBody>
          <a:bodyPr/>
          <a:lstStyle/>
          <a:p>
            <a:r>
              <a:rPr lang="en-GB" sz="2800" i="1" dirty="0"/>
              <a:t>However, can you see a problem with the previous statements?</a:t>
            </a:r>
          </a:p>
          <a:p>
            <a:pPr marL="285750" indent="-285750">
              <a:spcBef>
                <a:spcPts val="600"/>
              </a:spcBef>
              <a:spcAft>
                <a:spcPts val="600"/>
              </a:spcAft>
              <a:buFont typeface="Arial" panose="020B0604020202020204" pitchFamily="34" charset="0"/>
              <a:buChar char="•"/>
            </a:pPr>
            <a:r>
              <a:rPr lang="en-GB" sz="2800" dirty="0"/>
              <a:t>The issue is that these are still statements and organisations and staff need to agree and understand what they mean in practice</a:t>
            </a:r>
          </a:p>
          <a:p>
            <a:pPr marL="285750" indent="-285750">
              <a:spcBef>
                <a:spcPts val="600"/>
              </a:spcBef>
              <a:spcAft>
                <a:spcPts val="600"/>
              </a:spcAft>
              <a:buFont typeface="Arial" panose="020B0604020202020204" pitchFamily="34" charset="0"/>
              <a:buChar char="•"/>
            </a:pPr>
            <a:r>
              <a:rPr lang="en-GB" sz="2800" dirty="0"/>
              <a:t>It also increases the need to have an effective and accurate staff appraisal and CPD programme to assist staff who are not demonstrating the behaviours</a:t>
            </a:r>
          </a:p>
          <a:p>
            <a:endParaRPr lang="en-GB" dirty="0"/>
          </a:p>
        </p:txBody>
      </p:sp>
      <p:sp>
        <p:nvSpPr>
          <p:cNvPr id="4" name="TextBox 3">
            <a:extLst>
              <a:ext uri="{FF2B5EF4-FFF2-40B4-BE49-F238E27FC236}">
                <a16:creationId xmlns:a16="http://schemas.microsoft.com/office/drawing/2014/main" id="{41C26E6E-EF40-831D-BDCB-5F1D2E088DD9}"/>
              </a:ext>
            </a:extLst>
          </p:cNvPr>
          <p:cNvSpPr txBox="1"/>
          <p:nvPr/>
        </p:nvSpPr>
        <p:spPr>
          <a:xfrm>
            <a:off x="8087544" y="6458535"/>
            <a:ext cx="4104456" cy="338554"/>
          </a:xfrm>
          <a:prstGeom prst="rect">
            <a:avLst/>
          </a:prstGeom>
          <a:noFill/>
        </p:spPr>
        <p:txBody>
          <a:bodyPr wrap="square" rtlCol="0">
            <a:spAutoFit/>
          </a:bodyPr>
          <a:lstStyle/>
          <a:p>
            <a:pPr algn="r"/>
            <a:r>
              <a:rPr lang="en-GB" sz="1600" dirty="0"/>
              <a:t>(See for example </a:t>
            </a:r>
            <a:r>
              <a:rPr lang="en-GB" sz="1600" dirty="0" err="1"/>
              <a:t>Janosik</a:t>
            </a:r>
            <a:r>
              <a:rPr lang="en-GB" sz="1600" dirty="0"/>
              <a:t>, 2007) </a:t>
            </a:r>
          </a:p>
        </p:txBody>
      </p:sp>
    </p:spTree>
    <p:extLst>
      <p:ext uri="{BB962C8B-B14F-4D97-AF65-F5344CB8AC3E}">
        <p14:creationId xmlns:p14="http://schemas.microsoft.com/office/powerpoint/2010/main" val="40528457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4BE7FF-4018-3694-BB60-D12CC4744B0C}"/>
              </a:ext>
            </a:extLst>
          </p:cNvPr>
          <p:cNvSpPr>
            <a:spLocks noGrp="1"/>
          </p:cNvSpPr>
          <p:nvPr>
            <p:ph type="title"/>
          </p:nvPr>
        </p:nvSpPr>
        <p:spPr/>
        <p:txBody>
          <a:bodyPr/>
          <a:lstStyle/>
          <a:p>
            <a:r>
              <a:rPr lang="en-GB" dirty="0"/>
              <a:t>Professional Behaviours </a:t>
            </a:r>
          </a:p>
        </p:txBody>
      </p:sp>
      <p:sp>
        <p:nvSpPr>
          <p:cNvPr id="3" name="Content Placeholder 2">
            <a:extLst>
              <a:ext uri="{FF2B5EF4-FFF2-40B4-BE49-F238E27FC236}">
                <a16:creationId xmlns:a16="http://schemas.microsoft.com/office/drawing/2014/main" id="{A8862DE8-38BA-D279-B4A4-85CC47D5E104}"/>
              </a:ext>
            </a:extLst>
          </p:cNvPr>
          <p:cNvSpPr>
            <a:spLocks noGrp="1"/>
          </p:cNvSpPr>
          <p:nvPr>
            <p:ph idx="1"/>
          </p:nvPr>
        </p:nvSpPr>
        <p:spPr/>
        <p:txBody>
          <a:bodyPr/>
          <a:lstStyle/>
          <a:p>
            <a:r>
              <a:rPr lang="en-GB" sz="2800" dirty="0"/>
              <a:t>Questions for reflective practitioners include</a:t>
            </a:r>
            <a:r>
              <a:rPr lang="en-GB" sz="2800" i="1" dirty="0"/>
              <a:t>;</a:t>
            </a:r>
          </a:p>
          <a:p>
            <a:endParaRPr lang="en-GB" sz="2800" i="1" dirty="0"/>
          </a:p>
          <a:p>
            <a:r>
              <a:rPr lang="en-GB" sz="2800" i="1" dirty="0"/>
              <a:t>How do they provide a steer for our responses to everyday situations?</a:t>
            </a:r>
          </a:p>
          <a:p>
            <a:r>
              <a:rPr lang="en-GB" sz="2800" i="1" dirty="0"/>
              <a:t>Can we agree a set of professional behaviours? </a:t>
            </a:r>
          </a:p>
          <a:p>
            <a:r>
              <a:rPr lang="en-GB" sz="2800" i="1" dirty="0"/>
              <a:t>We can recognise them in ourselves and others?</a:t>
            </a:r>
          </a:p>
          <a:p>
            <a:r>
              <a:rPr lang="en-GB" sz="2800" i="1" dirty="0"/>
              <a:t>What do we do if we do not recognise them in ourselves and others?</a:t>
            </a:r>
          </a:p>
          <a:p>
            <a:pPr marL="0" indent="0">
              <a:buNone/>
            </a:pPr>
            <a:endParaRPr lang="en-GB" sz="2800" dirty="0"/>
          </a:p>
          <a:p>
            <a:endParaRPr lang="en-GB" dirty="0"/>
          </a:p>
        </p:txBody>
      </p:sp>
    </p:spTree>
    <p:extLst>
      <p:ext uri="{BB962C8B-B14F-4D97-AF65-F5344CB8AC3E}">
        <p14:creationId xmlns:p14="http://schemas.microsoft.com/office/powerpoint/2010/main" val="24624305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6701D7-4E64-21AF-A7BC-B516CEC99008}"/>
              </a:ext>
            </a:extLst>
          </p:cNvPr>
          <p:cNvSpPr>
            <a:spLocks noGrp="1"/>
          </p:cNvSpPr>
          <p:nvPr>
            <p:ph type="title"/>
          </p:nvPr>
        </p:nvSpPr>
        <p:spPr/>
        <p:txBody>
          <a:bodyPr/>
          <a:lstStyle/>
          <a:p>
            <a:r>
              <a:rPr lang="en-GB" dirty="0"/>
              <a:t>Professional Behaviours: </a:t>
            </a:r>
            <a:br>
              <a:rPr lang="en-GB" dirty="0"/>
            </a:br>
            <a:r>
              <a:rPr lang="en-GB" dirty="0"/>
              <a:t>Self-Evaluation </a:t>
            </a:r>
          </a:p>
        </p:txBody>
      </p:sp>
      <p:sp>
        <p:nvSpPr>
          <p:cNvPr id="3" name="Content Placeholder 2">
            <a:extLst>
              <a:ext uri="{FF2B5EF4-FFF2-40B4-BE49-F238E27FC236}">
                <a16:creationId xmlns:a16="http://schemas.microsoft.com/office/drawing/2014/main" id="{6BD2685B-5F31-E018-1AEB-65DC514CF439}"/>
              </a:ext>
            </a:extLst>
          </p:cNvPr>
          <p:cNvSpPr>
            <a:spLocks noGrp="1"/>
          </p:cNvSpPr>
          <p:nvPr>
            <p:ph idx="1"/>
          </p:nvPr>
        </p:nvSpPr>
        <p:spPr/>
        <p:txBody>
          <a:bodyPr>
            <a:normAutofit lnSpcReduction="10000"/>
          </a:bodyPr>
          <a:lstStyle/>
          <a:p>
            <a:pPr marL="285750" indent="-285750">
              <a:spcBef>
                <a:spcPts val="600"/>
              </a:spcBef>
              <a:spcAft>
                <a:spcPts val="600"/>
              </a:spcAft>
              <a:buFont typeface="Arial" panose="020B0604020202020204" pitchFamily="34" charset="0"/>
              <a:buChar char="•"/>
            </a:pPr>
            <a:r>
              <a:rPr lang="en-GB" sz="2800" dirty="0"/>
              <a:t>Using the Self-Evaluation sheet on Moodle, reflect on the competencies and behaviours listed there</a:t>
            </a:r>
          </a:p>
          <a:p>
            <a:pPr marL="285750" indent="-285750">
              <a:spcBef>
                <a:spcPts val="600"/>
              </a:spcBef>
              <a:spcAft>
                <a:spcPts val="600"/>
              </a:spcAft>
              <a:buFont typeface="Arial" panose="020B0604020202020204" pitchFamily="34" charset="0"/>
              <a:buChar char="•"/>
            </a:pPr>
            <a:r>
              <a:rPr lang="en-GB" sz="2800" dirty="0"/>
              <a:t>This is a </a:t>
            </a:r>
            <a:r>
              <a:rPr lang="en-GB" sz="2800" b="1" dirty="0"/>
              <a:t>self</a:t>
            </a:r>
            <a:r>
              <a:rPr lang="en-GB" sz="2800" dirty="0"/>
              <a:t>-evaluation and no-one will be checking on the results.</a:t>
            </a:r>
          </a:p>
          <a:p>
            <a:pPr marL="285750" indent="-285750">
              <a:spcBef>
                <a:spcPts val="600"/>
              </a:spcBef>
              <a:spcAft>
                <a:spcPts val="600"/>
              </a:spcAft>
              <a:buFont typeface="Arial" panose="020B0604020202020204" pitchFamily="34" charset="0"/>
              <a:buChar char="•"/>
            </a:pPr>
            <a:r>
              <a:rPr lang="en-GB" sz="2800" dirty="0"/>
              <a:t>However, for it to be effective you need to be honest with yourself</a:t>
            </a:r>
          </a:p>
          <a:p>
            <a:pPr marL="285750" indent="-285750">
              <a:spcBef>
                <a:spcPts val="600"/>
              </a:spcBef>
              <a:spcAft>
                <a:spcPts val="600"/>
              </a:spcAft>
              <a:buFont typeface="Arial" panose="020B0604020202020204" pitchFamily="34" charset="0"/>
              <a:buChar char="•"/>
            </a:pPr>
            <a:r>
              <a:rPr lang="en-GB" sz="2800" dirty="0"/>
              <a:t>For those areas where you have assessed yourself as not being competent yet then you should start to think of ways of developing these competencies</a:t>
            </a:r>
          </a:p>
          <a:p>
            <a:pPr marL="285750" indent="-285750">
              <a:spcBef>
                <a:spcPts val="600"/>
              </a:spcBef>
              <a:spcAft>
                <a:spcPts val="600"/>
              </a:spcAft>
              <a:buFont typeface="Arial" panose="020B0604020202020204" pitchFamily="34" charset="0"/>
              <a:buChar char="•"/>
            </a:pPr>
            <a:r>
              <a:rPr lang="en-GB" sz="2800" dirty="0"/>
              <a:t>You might want to us this to inform your discussions with, for example, the Careers Adviser</a:t>
            </a:r>
          </a:p>
          <a:p>
            <a:endParaRPr lang="en-GB" dirty="0"/>
          </a:p>
        </p:txBody>
      </p:sp>
      <p:pic>
        <p:nvPicPr>
          <p:cNvPr id="5" name="Picture 4" descr="Cozy home office desk">
            <a:extLst>
              <a:ext uri="{FF2B5EF4-FFF2-40B4-BE49-F238E27FC236}">
                <a16:creationId xmlns:a16="http://schemas.microsoft.com/office/drawing/2014/main" id="{47FF5BA6-174A-67A5-0119-B0C5E3EE950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04158" y="1518249"/>
            <a:ext cx="2840965" cy="4261448"/>
          </a:xfrm>
          <a:prstGeom prst="rect">
            <a:avLst/>
          </a:prstGeom>
        </p:spPr>
      </p:pic>
    </p:spTree>
    <p:extLst>
      <p:ext uri="{BB962C8B-B14F-4D97-AF65-F5344CB8AC3E}">
        <p14:creationId xmlns:p14="http://schemas.microsoft.com/office/powerpoint/2010/main" val="34120013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012F8C-1420-3AA5-1964-CAEBA48746C7}"/>
              </a:ext>
            </a:extLst>
          </p:cNvPr>
          <p:cNvSpPr>
            <a:spLocks noGrp="1"/>
          </p:cNvSpPr>
          <p:nvPr>
            <p:ph type="title"/>
          </p:nvPr>
        </p:nvSpPr>
        <p:spPr/>
        <p:txBody>
          <a:bodyPr/>
          <a:lstStyle/>
          <a:p>
            <a:r>
              <a:rPr lang="en-GB" dirty="0"/>
              <a:t>Professional Behaviours:</a:t>
            </a:r>
            <a:br>
              <a:rPr lang="en-GB" dirty="0"/>
            </a:br>
            <a:r>
              <a:rPr lang="en-GB" dirty="0"/>
              <a:t>A Critical Reflection </a:t>
            </a:r>
          </a:p>
        </p:txBody>
      </p:sp>
      <p:sp>
        <p:nvSpPr>
          <p:cNvPr id="3" name="Content Placeholder 2">
            <a:extLst>
              <a:ext uri="{FF2B5EF4-FFF2-40B4-BE49-F238E27FC236}">
                <a16:creationId xmlns:a16="http://schemas.microsoft.com/office/drawing/2014/main" id="{13BC0E83-F414-E404-B87F-838B7913FC1E}"/>
              </a:ext>
            </a:extLst>
          </p:cNvPr>
          <p:cNvSpPr>
            <a:spLocks noGrp="1"/>
          </p:cNvSpPr>
          <p:nvPr>
            <p:ph idx="1"/>
          </p:nvPr>
        </p:nvSpPr>
        <p:spPr/>
        <p:txBody>
          <a:bodyPr>
            <a:normAutofit fontScale="92500" lnSpcReduction="10000"/>
          </a:bodyPr>
          <a:lstStyle/>
          <a:p>
            <a:r>
              <a:rPr lang="en-GB" sz="2800" b="1" dirty="0"/>
              <a:t>Competency: </a:t>
            </a:r>
            <a:r>
              <a:rPr lang="en-GB" sz="2800" dirty="0"/>
              <a:t>Integrity </a:t>
            </a:r>
            <a:r>
              <a:rPr lang="en-GB" sz="2800" b="1" dirty="0"/>
              <a:t> </a:t>
            </a:r>
          </a:p>
          <a:p>
            <a:r>
              <a:rPr lang="en-GB" sz="2800" b="1" dirty="0"/>
              <a:t>Behaviour(s): </a:t>
            </a:r>
            <a:r>
              <a:rPr lang="en-GB" sz="2800" dirty="0"/>
              <a:t>Consistent honesty; being able to be trusted with the property of others; can be trusted with confidential information; complete and accurate documentation of service user care  </a:t>
            </a:r>
          </a:p>
          <a:p>
            <a:endParaRPr lang="en-GB" sz="2800" dirty="0"/>
          </a:p>
          <a:p>
            <a:pPr marL="0" indent="0" algn="ctr">
              <a:buNone/>
            </a:pPr>
            <a:r>
              <a:rPr lang="en-GB" i="1" dirty="0"/>
              <a:t>When have I seen these behaviours demonstrated?</a:t>
            </a:r>
          </a:p>
          <a:p>
            <a:pPr marL="0" indent="0" algn="ctr">
              <a:buNone/>
            </a:pPr>
            <a:endParaRPr lang="en-GB" sz="1400" i="1" dirty="0"/>
          </a:p>
          <a:p>
            <a:pPr marL="0" indent="0" algn="ctr">
              <a:buNone/>
            </a:pPr>
            <a:r>
              <a:rPr lang="en-GB" i="1" dirty="0"/>
              <a:t>When have I seen these behaviours ignored?</a:t>
            </a:r>
          </a:p>
          <a:p>
            <a:pPr marL="0" indent="0" algn="ctr">
              <a:buNone/>
            </a:pPr>
            <a:endParaRPr lang="en-GB" sz="1400" i="1" dirty="0"/>
          </a:p>
          <a:p>
            <a:pPr marL="0" indent="0" algn="ctr">
              <a:buNone/>
            </a:pPr>
            <a:r>
              <a:rPr lang="en-GB" i="1" dirty="0"/>
              <a:t>What do my experiences make me think about the organisation in question?</a:t>
            </a:r>
          </a:p>
          <a:p>
            <a:endParaRPr lang="en-GB" sz="2800" dirty="0"/>
          </a:p>
          <a:p>
            <a:endParaRPr lang="en-GB" dirty="0"/>
          </a:p>
        </p:txBody>
      </p:sp>
    </p:spTree>
    <p:extLst>
      <p:ext uri="{BB962C8B-B14F-4D97-AF65-F5344CB8AC3E}">
        <p14:creationId xmlns:p14="http://schemas.microsoft.com/office/powerpoint/2010/main" val="41938260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93FA3DF-5F4D-3523-5BB8-3FB3F01827D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8558F4A-3C96-F5B6-7F29-62120602F8A0}"/>
              </a:ext>
            </a:extLst>
          </p:cNvPr>
          <p:cNvSpPr>
            <a:spLocks noGrp="1"/>
          </p:cNvSpPr>
          <p:nvPr>
            <p:ph type="title"/>
          </p:nvPr>
        </p:nvSpPr>
        <p:spPr/>
        <p:txBody>
          <a:bodyPr/>
          <a:lstStyle/>
          <a:p>
            <a:r>
              <a:rPr lang="en-GB" dirty="0"/>
              <a:t>Professional Behaviours:</a:t>
            </a:r>
            <a:br>
              <a:rPr lang="en-GB" dirty="0"/>
            </a:br>
            <a:r>
              <a:rPr lang="en-GB" dirty="0"/>
              <a:t>A Critical Reflection </a:t>
            </a:r>
          </a:p>
        </p:txBody>
      </p:sp>
      <p:sp>
        <p:nvSpPr>
          <p:cNvPr id="3" name="Content Placeholder 2">
            <a:extLst>
              <a:ext uri="{FF2B5EF4-FFF2-40B4-BE49-F238E27FC236}">
                <a16:creationId xmlns:a16="http://schemas.microsoft.com/office/drawing/2014/main" id="{B6336530-19F4-5C66-8F71-3EFB8D9B6DCA}"/>
              </a:ext>
            </a:extLst>
          </p:cNvPr>
          <p:cNvSpPr>
            <a:spLocks noGrp="1"/>
          </p:cNvSpPr>
          <p:nvPr>
            <p:ph idx="1"/>
          </p:nvPr>
        </p:nvSpPr>
        <p:spPr/>
        <p:txBody>
          <a:bodyPr>
            <a:normAutofit fontScale="92500" lnSpcReduction="20000"/>
          </a:bodyPr>
          <a:lstStyle/>
          <a:p>
            <a:r>
              <a:rPr lang="en-GB" sz="2800" b="1" dirty="0"/>
              <a:t>Competency: </a:t>
            </a:r>
            <a:r>
              <a:rPr lang="en-GB" sz="2800" dirty="0"/>
              <a:t>Empathy</a:t>
            </a:r>
            <a:endParaRPr lang="en-GB" sz="2800" b="1" dirty="0"/>
          </a:p>
          <a:p>
            <a:r>
              <a:rPr lang="en-GB" sz="2800" b="1" dirty="0"/>
              <a:t>Behaviour(s): </a:t>
            </a:r>
            <a:r>
              <a:rPr lang="en-GB" dirty="0"/>
              <a:t>Showing compassion for others; responding appropriately to the emotional response of service users and family members; demonstrating respect for others; demonstrating a calm, compassionate and helpful demeanour toward those in need; being supportive and reassuring to others.</a:t>
            </a:r>
            <a:r>
              <a:rPr lang="en-GB" b="1" dirty="0"/>
              <a:t> </a:t>
            </a:r>
          </a:p>
          <a:p>
            <a:endParaRPr lang="en-GB" sz="2800" dirty="0"/>
          </a:p>
          <a:p>
            <a:pPr marL="0" indent="0" algn="ctr">
              <a:buNone/>
            </a:pPr>
            <a:r>
              <a:rPr lang="en-GB" i="1" dirty="0"/>
              <a:t>When have I seen these behaviours demonstrated?</a:t>
            </a:r>
          </a:p>
          <a:p>
            <a:pPr marL="0" indent="0" algn="ctr">
              <a:buNone/>
            </a:pPr>
            <a:endParaRPr lang="en-GB" sz="1400" i="1" dirty="0"/>
          </a:p>
          <a:p>
            <a:pPr marL="0" indent="0" algn="ctr">
              <a:buNone/>
            </a:pPr>
            <a:r>
              <a:rPr lang="en-GB" i="1" dirty="0"/>
              <a:t>When have I seen these behaviours ignored?</a:t>
            </a:r>
          </a:p>
          <a:p>
            <a:pPr marL="0" indent="0" algn="ctr">
              <a:buNone/>
            </a:pPr>
            <a:endParaRPr lang="en-GB" sz="1400" i="1" dirty="0"/>
          </a:p>
          <a:p>
            <a:pPr marL="0" indent="0" algn="ctr">
              <a:buNone/>
            </a:pPr>
            <a:r>
              <a:rPr lang="en-GB" i="1" dirty="0"/>
              <a:t>What do my experiences make me think about the organisation in question?</a:t>
            </a:r>
          </a:p>
          <a:p>
            <a:endParaRPr lang="en-GB" sz="2800" dirty="0"/>
          </a:p>
          <a:p>
            <a:endParaRPr lang="en-GB" dirty="0"/>
          </a:p>
        </p:txBody>
      </p:sp>
    </p:spTree>
    <p:extLst>
      <p:ext uri="{BB962C8B-B14F-4D97-AF65-F5344CB8AC3E}">
        <p14:creationId xmlns:p14="http://schemas.microsoft.com/office/powerpoint/2010/main" val="37278622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1CC9026-E83F-7245-DC98-ED07CE8F12D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F24CAE1-081C-9F51-2238-92681E40BB10}"/>
              </a:ext>
            </a:extLst>
          </p:cNvPr>
          <p:cNvSpPr>
            <a:spLocks noGrp="1"/>
          </p:cNvSpPr>
          <p:nvPr>
            <p:ph type="title"/>
          </p:nvPr>
        </p:nvSpPr>
        <p:spPr/>
        <p:txBody>
          <a:bodyPr/>
          <a:lstStyle/>
          <a:p>
            <a:r>
              <a:rPr lang="en-GB" dirty="0"/>
              <a:t>Professional Behaviours:</a:t>
            </a:r>
            <a:br>
              <a:rPr lang="en-GB" dirty="0"/>
            </a:br>
            <a:r>
              <a:rPr lang="en-GB" dirty="0"/>
              <a:t>A Critical Reflection </a:t>
            </a:r>
          </a:p>
        </p:txBody>
      </p:sp>
      <p:sp>
        <p:nvSpPr>
          <p:cNvPr id="3" name="Content Placeholder 2">
            <a:extLst>
              <a:ext uri="{FF2B5EF4-FFF2-40B4-BE49-F238E27FC236}">
                <a16:creationId xmlns:a16="http://schemas.microsoft.com/office/drawing/2014/main" id="{299BD686-D3C9-7705-CF5D-4A4546CD8DA8}"/>
              </a:ext>
            </a:extLst>
          </p:cNvPr>
          <p:cNvSpPr>
            <a:spLocks noGrp="1"/>
          </p:cNvSpPr>
          <p:nvPr>
            <p:ph idx="1"/>
          </p:nvPr>
        </p:nvSpPr>
        <p:spPr/>
        <p:txBody>
          <a:bodyPr>
            <a:normAutofit/>
          </a:bodyPr>
          <a:lstStyle/>
          <a:p>
            <a:r>
              <a:rPr lang="en-GB" sz="2800" b="1" dirty="0"/>
              <a:t>Competency: </a:t>
            </a:r>
            <a:r>
              <a:rPr lang="en-GB" dirty="0"/>
              <a:t>Respect</a:t>
            </a:r>
            <a:endParaRPr lang="en-GB" sz="2800" b="1" dirty="0"/>
          </a:p>
          <a:p>
            <a:r>
              <a:rPr lang="en-GB" sz="2800" b="1" dirty="0"/>
              <a:t>Behaviour(s): </a:t>
            </a:r>
            <a:r>
              <a:rPr lang="en-GB" dirty="0"/>
              <a:t>Being polite to others; not using derogatory or demeaning terms; behaving in a manner that brings credit to the profession</a:t>
            </a:r>
            <a:r>
              <a:rPr lang="en-GB" b="1" dirty="0"/>
              <a:t> </a:t>
            </a:r>
            <a:endParaRPr lang="en-GB" sz="2800" dirty="0"/>
          </a:p>
          <a:p>
            <a:pPr marL="0" indent="0" algn="ctr">
              <a:buNone/>
            </a:pPr>
            <a:r>
              <a:rPr lang="en-GB" i="1" dirty="0"/>
              <a:t>When have I seen these behaviours demonstrated?</a:t>
            </a:r>
          </a:p>
          <a:p>
            <a:pPr marL="0" indent="0" algn="ctr">
              <a:buNone/>
            </a:pPr>
            <a:endParaRPr lang="en-GB" sz="1400" i="1" dirty="0"/>
          </a:p>
          <a:p>
            <a:pPr marL="0" indent="0" algn="ctr">
              <a:buNone/>
            </a:pPr>
            <a:r>
              <a:rPr lang="en-GB" i="1" dirty="0"/>
              <a:t>When have I seen these behaviours ignored?</a:t>
            </a:r>
          </a:p>
          <a:p>
            <a:pPr marL="0" indent="0" algn="ctr">
              <a:buNone/>
            </a:pPr>
            <a:endParaRPr lang="en-GB" sz="1400" i="1" dirty="0"/>
          </a:p>
          <a:p>
            <a:pPr marL="0" indent="0" algn="ctr">
              <a:buNone/>
            </a:pPr>
            <a:r>
              <a:rPr lang="en-GB" i="1" dirty="0"/>
              <a:t>What do my experiences make me think about the organisation in question?</a:t>
            </a:r>
          </a:p>
          <a:p>
            <a:endParaRPr lang="en-GB" sz="2800" dirty="0"/>
          </a:p>
          <a:p>
            <a:endParaRPr lang="en-GB" dirty="0"/>
          </a:p>
        </p:txBody>
      </p:sp>
    </p:spTree>
    <p:extLst>
      <p:ext uri="{BB962C8B-B14F-4D97-AF65-F5344CB8AC3E}">
        <p14:creationId xmlns:p14="http://schemas.microsoft.com/office/powerpoint/2010/main" val="42058625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0CE12EF-8FBC-BD16-AC9B-EFC8700CF31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FA204E9-5E40-215A-FB6D-043892CC24B2}"/>
              </a:ext>
            </a:extLst>
          </p:cNvPr>
          <p:cNvSpPr>
            <a:spLocks noGrp="1"/>
          </p:cNvSpPr>
          <p:nvPr>
            <p:ph type="title"/>
          </p:nvPr>
        </p:nvSpPr>
        <p:spPr/>
        <p:txBody>
          <a:bodyPr/>
          <a:lstStyle/>
          <a:p>
            <a:r>
              <a:rPr lang="en-GB" dirty="0"/>
              <a:t>Professional Behaviours:</a:t>
            </a:r>
            <a:br>
              <a:rPr lang="en-GB" dirty="0"/>
            </a:br>
            <a:r>
              <a:rPr lang="en-GB" dirty="0"/>
              <a:t>A Critical Reflection </a:t>
            </a:r>
          </a:p>
        </p:txBody>
      </p:sp>
      <p:sp>
        <p:nvSpPr>
          <p:cNvPr id="3" name="Content Placeholder 2">
            <a:extLst>
              <a:ext uri="{FF2B5EF4-FFF2-40B4-BE49-F238E27FC236}">
                <a16:creationId xmlns:a16="http://schemas.microsoft.com/office/drawing/2014/main" id="{5FF13D95-B610-0962-9396-AD0F02BB1822}"/>
              </a:ext>
            </a:extLst>
          </p:cNvPr>
          <p:cNvSpPr>
            <a:spLocks noGrp="1"/>
          </p:cNvSpPr>
          <p:nvPr>
            <p:ph idx="1"/>
          </p:nvPr>
        </p:nvSpPr>
        <p:spPr/>
        <p:txBody>
          <a:bodyPr>
            <a:normAutofit fontScale="92500" lnSpcReduction="10000"/>
          </a:bodyPr>
          <a:lstStyle/>
          <a:p>
            <a:r>
              <a:rPr lang="en-GB" sz="2800" b="1" dirty="0"/>
              <a:t>Competency: </a:t>
            </a:r>
            <a:r>
              <a:rPr lang="en-GB" dirty="0"/>
              <a:t>Service User Advocacy</a:t>
            </a:r>
            <a:endParaRPr lang="en-GB" sz="2800" b="1" dirty="0"/>
          </a:p>
          <a:p>
            <a:r>
              <a:rPr lang="en-GB" sz="2800" b="1" dirty="0"/>
              <a:t>Behaviour(s): </a:t>
            </a:r>
            <a:r>
              <a:rPr lang="en-GB" dirty="0"/>
              <a:t>Not allowing personal bias or feelings to interfere with service user care; placing the needs of service users above self-interest; protecting and respecting service user confidentiality and dignity.</a:t>
            </a:r>
            <a:r>
              <a:rPr lang="en-GB" b="1" dirty="0"/>
              <a:t> </a:t>
            </a:r>
          </a:p>
          <a:p>
            <a:endParaRPr lang="en-GB" b="1" i="1" dirty="0"/>
          </a:p>
          <a:p>
            <a:pPr marL="0" indent="0" algn="ctr">
              <a:buNone/>
            </a:pPr>
            <a:r>
              <a:rPr lang="en-GB" i="1" dirty="0"/>
              <a:t>When have I seen these behaviours demonstrated?</a:t>
            </a:r>
          </a:p>
          <a:p>
            <a:pPr marL="0" indent="0" algn="ctr">
              <a:buNone/>
            </a:pPr>
            <a:endParaRPr lang="en-GB" sz="1400" i="1" dirty="0"/>
          </a:p>
          <a:p>
            <a:pPr marL="0" indent="0" algn="ctr">
              <a:buNone/>
            </a:pPr>
            <a:r>
              <a:rPr lang="en-GB" i="1" dirty="0"/>
              <a:t>When have I seen these behaviours ignored?</a:t>
            </a:r>
          </a:p>
          <a:p>
            <a:pPr marL="0" indent="0" algn="ctr">
              <a:buNone/>
            </a:pPr>
            <a:endParaRPr lang="en-GB" sz="1400" i="1" dirty="0"/>
          </a:p>
          <a:p>
            <a:pPr marL="0" indent="0" algn="ctr">
              <a:buNone/>
            </a:pPr>
            <a:r>
              <a:rPr lang="en-GB" i="1" dirty="0"/>
              <a:t>What do my experiences make me think about the organisation in question?</a:t>
            </a:r>
          </a:p>
          <a:p>
            <a:endParaRPr lang="en-GB" sz="2800" dirty="0"/>
          </a:p>
          <a:p>
            <a:endParaRPr lang="en-GB" dirty="0"/>
          </a:p>
        </p:txBody>
      </p:sp>
    </p:spTree>
    <p:extLst>
      <p:ext uri="{BB962C8B-B14F-4D97-AF65-F5344CB8AC3E}">
        <p14:creationId xmlns:p14="http://schemas.microsoft.com/office/powerpoint/2010/main" val="33083312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545AED7-4896-88B8-E902-0677DC8B71A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6B67D22-7FCD-677D-0EE5-7F20F2A13841}"/>
              </a:ext>
            </a:extLst>
          </p:cNvPr>
          <p:cNvSpPr>
            <a:spLocks noGrp="1"/>
          </p:cNvSpPr>
          <p:nvPr>
            <p:ph type="title"/>
          </p:nvPr>
        </p:nvSpPr>
        <p:spPr/>
        <p:txBody>
          <a:bodyPr/>
          <a:lstStyle/>
          <a:p>
            <a:r>
              <a:rPr lang="en-GB" dirty="0"/>
              <a:t>Professional Behaviours:</a:t>
            </a:r>
            <a:br>
              <a:rPr lang="en-GB" dirty="0"/>
            </a:br>
            <a:r>
              <a:rPr lang="en-GB" dirty="0"/>
              <a:t>A Critical Reflection </a:t>
            </a:r>
          </a:p>
        </p:txBody>
      </p:sp>
      <p:sp>
        <p:nvSpPr>
          <p:cNvPr id="3" name="Content Placeholder 2">
            <a:extLst>
              <a:ext uri="{FF2B5EF4-FFF2-40B4-BE49-F238E27FC236}">
                <a16:creationId xmlns:a16="http://schemas.microsoft.com/office/drawing/2014/main" id="{6AFEFCE3-8878-274B-0385-21F3E8BE0158}"/>
              </a:ext>
            </a:extLst>
          </p:cNvPr>
          <p:cNvSpPr>
            <a:spLocks noGrp="1"/>
          </p:cNvSpPr>
          <p:nvPr>
            <p:ph idx="1"/>
          </p:nvPr>
        </p:nvSpPr>
        <p:spPr/>
        <p:txBody>
          <a:bodyPr>
            <a:normAutofit fontScale="92500" lnSpcReduction="10000"/>
          </a:bodyPr>
          <a:lstStyle/>
          <a:p>
            <a:r>
              <a:rPr lang="en-GB" sz="2800" b="1" dirty="0"/>
              <a:t>Competency: </a:t>
            </a:r>
            <a:r>
              <a:rPr lang="en-GB" dirty="0"/>
              <a:t>Careful Delivery of Service </a:t>
            </a:r>
            <a:endParaRPr lang="en-GB" sz="2800" b="1" dirty="0"/>
          </a:p>
          <a:p>
            <a:r>
              <a:rPr lang="en-GB" sz="2800" b="1" dirty="0"/>
              <a:t>Behaviour(s): </a:t>
            </a:r>
            <a:r>
              <a:rPr lang="en-GB" dirty="0"/>
              <a:t>Mastering and refreshing skills; performing complete equipment checks; demonstrating careful and safe ambulance operations; following policies, procedures and protocols; following orders</a:t>
            </a:r>
            <a:r>
              <a:rPr lang="en-GB" b="1" dirty="0"/>
              <a:t> </a:t>
            </a:r>
          </a:p>
          <a:p>
            <a:endParaRPr lang="en-GB" b="1" i="1" dirty="0"/>
          </a:p>
          <a:p>
            <a:pPr marL="0" indent="0" algn="ctr">
              <a:buNone/>
            </a:pPr>
            <a:r>
              <a:rPr lang="en-GB" i="1" dirty="0"/>
              <a:t>When have I seen these behaviours demonstrated?</a:t>
            </a:r>
          </a:p>
          <a:p>
            <a:pPr marL="0" indent="0" algn="ctr">
              <a:buNone/>
            </a:pPr>
            <a:endParaRPr lang="en-GB" sz="1400" i="1" dirty="0"/>
          </a:p>
          <a:p>
            <a:pPr marL="0" indent="0" algn="ctr">
              <a:buNone/>
            </a:pPr>
            <a:r>
              <a:rPr lang="en-GB" i="1" dirty="0"/>
              <a:t>When have I seen these behaviours ignored?</a:t>
            </a:r>
          </a:p>
          <a:p>
            <a:pPr marL="0" indent="0" algn="ctr">
              <a:buNone/>
            </a:pPr>
            <a:endParaRPr lang="en-GB" sz="1400" i="1" dirty="0"/>
          </a:p>
          <a:p>
            <a:pPr marL="0" indent="0" algn="ctr">
              <a:buNone/>
            </a:pPr>
            <a:r>
              <a:rPr lang="en-GB" i="1" dirty="0"/>
              <a:t>What do my experiences make me think about the organisation in question?</a:t>
            </a:r>
          </a:p>
          <a:p>
            <a:endParaRPr lang="en-GB" sz="2800" dirty="0"/>
          </a:p>
          <a:p>
            <a:endParaRPr lang="en-GB" dirty="0"/>
          </a:p>
        </p:txBody>
      </p:sp>
    </p:spTree>
    <p:extLst>
      <p:ext uri="{BB962C8B-B14F-4D97-AF65-F5344CB8AC3E}">
        <p14:creationId xmlns:p14="http://schemas.microsoft.com/office/powerpoint/2010/main" val="1631753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85906D0-F907-A881-9836-05170F9C558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15FC3E0-65C9-4566-19DD-320E07B993A5}"/>
              </a:ext>
            </a:extLst>
          </p:cNvPr>
          <p:cNvSpPr>
            <a:spLocks noGrp="1"/>
          </p:cNvSpPr>
          <p:nvPr>
            <p:ph type="title"/>
          </p:nvPr>
        </p:nvSpPr>
        <p:spPr/>
        <p:txBody>
          <a:bodyPr/>
          <a:lstStyle/>
          <a:p>
            <a:r>
              <a:rPr lang="en-GB" dirty="0"/>
              <a:t>Professional Behaviours:</a:t>
            </a:r>
            <a:br>
              <a:rPr lang="en-GB" dirty="0"/>
            </a:br>
            <a:r>
              <a:rPr lang="en-GB" dirty="0"/>
              <a:t>A Critical Reflection </a:t>
            </a:r>
          </a:p>
        </p:txBody>
      </p:sp>
      <p:sp>
        <p:nvSpPr>
          <p:cNvPr id="3" name="Content Placeholder 2">
            <a:extLst>
              <a:ext uri="{FF2B5EF4-FFF2-40B4-BE49-F238E27FC236}">
                <a16:creationId xmlns:a16="http://schemas.microsoft.com/office/drawing/2014/main" id="{6F5ABE83-2591-A86D-2984-DCD538AA16A1}"/>
              </a:ext>
            </a:extLst>
          </p:cNvPr>
          <p:cNvSpPr>
            <a:spLocks noGrp="1"/>
          </p:cNvSpPr>
          <p:nvPr>
            <p:ph idx="1"/>
          </p:nvPr>
        </p:nvSpPr>
        <p:spPr/>
        <p:txBody>
          <a:bodyPr>
            <a:normAutofit lnSpcReduction="10000"/>
          </a:bodyPr>
          <a:lstStyle/>
          <a:p>
            <a:pPr marL="457200" indent="-457200">
              <a:spcBef>
                <a:spcPts val="600"/>
              </a:spcBef>
              <a:spcAft>
                <a:spcPts val="600"/>
              </a:spcAft>
            </a:pPr>
            <a:r>
              <a:rPr lang="en-GB" dirty="0"/>
              <a:t>However, it is most important to note that we are all human and will make mistakes</a:t>
            </a:r>
          </a:p>
          <a:p>
            <a:pPr marL="457200" indent="-457200">
              <a:spcBef>
                <a:spcPts val="600"/>
              </a:spcBef>
              <a:spcAft>
                <a:spcPts val="600"/>
              </a:spcAft>
            </a:pPr>
            <a:r>
              <a:rPr lang="en-GB" dirty="0"/>
              <a:t>The purpose of </a:t>
            </a:r>
            <a:r>
              <a:rPr lang="en-GB" b="1" dirty="0"/>
              <a:t>Professional Behaviours </a:t>
            </a:r>
            <a:r>
              <a:rPr lang="en-GB" dirty="0"/>
              <a:t>is to use them as part of our constructive, objective </a:t>
            </a:r>
            <a:r>
              <a:rPr lang="en-GB" b="1" dirty="0"/>
              <a:t>Reflective Practice</a:t>
            </a:r>
            <a:endParaRPr lang="en-GB" dirty="0"/>
          </a:p>
          <a:p>
            <a:pPr marL="457200" indent="-457200">
              <a:spcBef>
                <a:spcPts val="600"/>
              </a:spcBef>
              <a:spcAft>
                <a:spcPts val="600"/>
              </a:spcAft>
            </a:pPr>
            <a:r>
              <a:rPr lang="en-GB" dirty="0"/>
              <a:t>It is not about thinking what we did wrong, but why the incident happened and what we can do to prevent it in the future.</a:t>
            </a:r>
          </a:p>
          <a:p>
            <a:pPr marL="457200" indent="-457200">
              <a:spcBef>
                <a:spcPts val="600"/>
              </a:spcBef>
              <a:spcAft>
                <a:spcPts val="600"/>
              </a:spcAft>
            </a:pPr>
            <a:r>
              <a:rPr lang="en-GB" dirty="0"/>
              <a:t>If your organisation has identified professional behaviours then this helps you in your reflective practice</a:t>
            </a:r>
          </a:p>
          <a:p>
            <a:endParaRPr lang="en-GB" sz="2800" dirty="0"/>
          </a:p>
          <a:p>
            <a:endParaRPr lang="en-GB" dirty="0"/>
          </a:p>
        </p:txBody>
      </p:sp>
    </p:spTree>
    <p:extLst>
      <p:ext uri="{BB962C8B-B14F-4D97-AF65-F5344CB8AC3E}">
        <p14:creationId xmlns:p14="http://schemas.microsoft.com/office/powerpoint/2010/main" val="40921325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41DC4D-4311-3B6A-37C6-4D3086BE6C63}"/>
              </a:ext>
            </a:extLst>
          </p:cNvPr>
          <p:cNvSpPr>
            <a:spLocks noGrp="1"/>
          </p:cNvSpPr>
          <p:nvPr>
            <p:ph type="title"/>
          </p:nvPr>
        </p:nvSpPr>
        <p:spPr>
          <a:xfrm>
            <a:off x="3780148" y="365125"/>
            <a:ext cx="7956222" cy="1325563"/>
          </a:xfrm>
        </p:spPr>
        <p:txBody>
          <a:bodyPr/>
          <a:lstStyle/>
          <a:p>
            <a:r>
              <a:rPr lang="en-GB" dirty="0"/>
              <a:t>Professional Behaviours:</a:t>
            </a:r>
            <a:br>
              <a:rPr lang="en-GB" dirty="0"/>
            </a:br>
            <a:r>
              <a:rPr lang="en-GB" dirty="0"/>
              <a:t>Continued</a:t>
            </a:r>
          </a:p>
        </p:txBody>
      </p:sp>
      <p:sp>
        <p:nvSpPr>
          <p:cNvPr id="3" name="Content Placeholder 2">
            <a:extLst>
              <a:ext uri="{FF2B5EF4-FFF2-40B4-BE49-F238E27FC236}">
                <a16:creationId xmlns:a16="http://schemas.microsoft.com/office/drawing/2014/main" id="{AEDCF733-D7F0-6632-53F5-11BB36DF96DF}"/>
              </a:ext>
            </a:extLst>
          </p:cNvPr>
          <p:cNvSpPr>
            <a:spLocks noGrp="1"/>
          </p:cNvSpPr>
          <p:nvPr>
            <p:ph idx="1"/>
          </p:nvPr>
        </p:nvSpPr>
        <p:spPr>
          <a:xfrm>
            <a:off x="3780148" y="1825625"/>
            <a:ext cx="7956222" cy="4667250"/>
          </a:xfrm>
        </p:spPr>
        <p:txBody>
          <a:bodyPr>
            <a:normAutofit lnSpcReduction="10000"/>
          </a:bodyPr>
          <a:lstStyle/>
          <a:p>
            <a:r>
              <a:rPr lang="en-GB" dirty="0"/>
              <a:t>Professional behaviour is acting with integrity, respect, and honesty in the workplace. </a:t>
            </a:r>
          </a:p>
          <a:p>
            <a:r>
              <a:rPr lang="en-GB" dirty="0"/>
              <a:t>It's about following rules, yes, but it's more about understanding how company rules benefit everyone. </a:t>
            </a:r>
          </a:p>
          <a:p>
            <a:r>
              <a:rPr lang="en-GB" dirty="0"/>
              <a:t>For instance, if it's discouraged to talk in team meetings, that's maybe because most of those who are present want to concentrate on the speaker to hear important updates. </a:t>
            </a:r>
          </a:p>
          <a:p>
            <a:r>
              <a:rPr lang="en-GB" dirty="0"/>
              <a:t>Out of politeness, a professional tries to keep disturbances to a minimum.</a:t>
            </a:r>
          </a:p>
        </p:txBody>
      </p:sp>
    </p:spTree>
    <p:extLst>
      <p:ext uri="{BB962C8B-B14F-4D97-AF65-F5344CB8AC3E}">
        <p14:creationId xmlns:p14="http://schemas.microsoft.com/office/powerpoint/2010/main" val="32639269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D354C6-A00E-E9B0-4237-885C615A586F}"/>
              </a:ext>
            </a:extLst>
          </p:cNvPr>
          <p:cNvSpPr>
            <a:spLocks noGrp="1"/>
          </p:cNvSpPr>
          <p:nvPr>
            <p:ph type="title"/>
          </p:nvPr>
        </p:nvSpPr>
        <p:spPr>
          <a:xfrm>
            <a:off x="3780148" y="365125"/>
            <a:ext cx="7956222" cy="1325563"/>
          </a:xfrm>
        </p:spPr>
        <p:txBody>
          <a:bodyPr/>
          <a:lstStyle/>
          <a:p>
            <a:r>
              <a:rPr lang="en-GB" dirty="0"/>
              <a:t>Being Punctual</a:t>
            </a:r>
          </a:p>
        </p:txBody>
      </p:sp>
      <p:sp>
        <p:nvSpPr>
          <p:cNvPr id="3" name="Content Placeholder 2">
            <a:extLst>
              <a:ext uri="{FF2B5EF4-FFF2-40B4-BE49-F238E27FC236}">
                <a16:creationId xmlns:a16="http://schemas.microsoft.com/office/drawing/2014/main" id="{734E3F09-9956-E4AE-B34F-F853D3995F9E}"/>
              </a:ext>
            </a:extLst>
          </p:cNvPr>
          <p:cNvSpPr>
            <a:spLocks noGrp="1"/>
          </p:cNvSpPr>
          <p:nvPr>
            <p:ph idx="1"/>
          </p:nvPr>
        </p:nvSpPr>
        <p:spPr>
          <a:xfrm>
            <a:off x="3780148" y="1825625"/>
            <a:ext cx="7956222" cy="4667250"/>
          </a:xfrm>
        </p:spPr>
        <p:txBody>
          <a:bodyPr/>
          <a:lstStyle/>
          <a:p>
            <a:r>
              <a:rPr lang="en-GB" dirty="0"/>
              <a:t>Aim to be early to work, client calls and meetings, which can help you be on time even if there are unforeseen delays. If you are consistently early to work, it can leave a good impression on management. </a:t>
            </a:r>
          </a:p>
          <a:p>
            <a:r>
              <a:rPr lang="en-GB" dirty="0"/>
              <a:t>One day, it might advance your career prospects. </a:t>
            </a:r>
          </a:p>
          <a:p>
            <a:r>
              <a:rPr lang="en-GB" dirty="0"/>
              <a:t>It's also a good idea to leave the office at appropriate times to avoid disrupting others who stay later than you do.</a:t>
            </a:r>
          </a:p>
        </p:txBody>
      </p:sp>
      <p:pic>
        <p:nvPicPr>
          <p:cNvPr id="7" name="Picture 6" descr="Half face clock on a wall">
            <a:extLst>
              <a:ext uri="{FF2B5EF4-FFF2-40B4-BE49-F238E27FC236}">
                <a16:creationId xmlns:a16="http://schemas.microsoft.com/office/drawing/2014/main" id="{5438F8AA-58DA-DDE6-C192-1ADEC23A193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18202" y="2658448"/>
            <a:ext cx="2826923" cy="2034321"/>
          </a:xfrm>
          <a:prstGeom prst="rect">
            <a:avLst/>
          </a:prstGeom>
        </p:spPr>
      </p:pic>
    </p:spTree>
    <p:extLst>
      <p:ext uri="{BB962C8B-B14F-4D97-AF65-F5344CB8AC3E}">
        <p14:creationId xmlns:p14="http://schemas.microsoft.com/office/powerpoint/2010/main" val="323113901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3902E5-D691-C521-12D0-D3794122F42A}"/>
              </a:ext>
            </a:extLst>
          </p:cNvPr>
          <p:cNvSpPr>
            <a:spLocks noGrp="1"/>
          </p:cNvSpPr>
          <p:nvPr>
            <p:ph type="title"/>
          </p:nvPr>
        </p:nvSpPr>
        <p:spPr>
          <a:xfrm>
            <a:off x="3780148" y="365125"/>
            <a:ext cx="7956222" cy="1325563"/>
          </a:xfrm>
        </p:spPr>
        <p:txBody>
          <a:bodyPr/>
          <a:lstStyle/>
          <a:p>
            <a:r>
              <a:rPr lang="en-GB" dirty="0"/>
              <a:t>Dressing Professionally</a:t>
            </a:r>
          </a:p>
        </p:txBody>
      </p:sp>
      <p:sp>
        <p:nvSpPr>
          <p:cNvPr id="3" name="Content Placeholder 2">
            <a:extLst>
              <a:ext uri="{FF2B5EF4-FFF2-40B4-BE49-F238E27FC236}">
                <a16:creationId xmlns:a16="http://schemas.microsoft.com/office/drawing/2014/main" id="{B389AC25-6087-7B7C-ED4E-A48B4D32D862}"/>
              </a:ext>
            </a:extLst>
          </p:cNvPr>
          <p:cNvSpPr>
            <a:spLocks noGrp="1"/>
          </p:cNvSpPr>
          <p:nvPr>
            <p:ph idx="1"/>
          </p:nvPr>
        </p:nvSpPr>
        <p:spPr>
          <a:xfrm>
            <a:off x="3780148" y="1825625"/>
            <a:ext cx="7956222" cy="4667250"/>
          </a:xfrm>
        </p:spPr>
        <p:txBody>
          <a:bodyPr/>
          <a:lstStyle/>
          <a:p>
            <a:r>
              <a:rPr lang="en-GB" dirty="0"/>
              <a:t>Dressing professionally shows that you care about your appearance at work. </a:t>
            </a:r>
          </a:p>
          <a:p>
            <a:r>
              <a:rPr lang="en-GB" dirty="0"/>
              <a:t>Review your company's dress code to adhere to the policies regarding proper attire for the role and company overall. </a:t>
            </a:r>
          </a:p>
          <a:p>
            <a:r>
              <a:rPr lang="en-GB" dirty="0"/>
              <a:t>If you're expected to dress business-casual, stay on the business side, as far as you're comfortable.</a:t>
            </a:r>
          </a:p>
          <a:p>
            <a:r>
              <a:rPr lang="en-GB" dirty="0"/>
              <a:t>Having pieces of clothing you can mix and match can also help you maintain a wardrobe that is functional and in line with company policy.</a:t>
            </a:r>
          </a:p>
        </p:txBody>
      </p:sp>
      <p:pic>
        <p:nvPicPr>
          <p:cNvPr id="7" name="Picture 6" descr="A person holding a clipboard and pen&#10;&#10;Description automatically generated">
            <a:extLst>
              <a:ext uri="{FF2B5EF4-FFF2-40B4-BE49-F238E27FC236}">
                <a16:creationId xmlns:a16="http://schemas.microsoft.com/office/drawing/2014/main" id="{3CEB4C80-3F65-2795-632B-6BA43F8CBCEA}"/>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33344" y="2009954"/>
            <a:ext cx="2211368" cy="3096883"/>
          </a:xfrm>
          <a:prstGeom prst="rect">
            <a:avLst/>
          </a:prstGeom>
        </p:spPr>
      </p:pic>
    </p:spTree>
    <p:extLst>
      <p:ext uri="{BB962C8B-B14F-4D97-AF65-F5344CB8AC3E}">
        <p14:creationId xmlns:p14="http://schemas.microsoft.com/office/powerpoint/2010/main" val="208427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3AEEDD-BA52-0B89-43C8-5FAFFCC9A707}"/>
              </a:ext>
            </a:extLst>
          </p:cNvPr>
          <p:cNvSpPr>
            <a:spLocks noGrp="1"/>
          </p:cNvSpPr>
          <p:nvPr>
            <p:ph type="title"/>
          </p:nvPr>
        </p:nvSpPr>
        <p:spPr>
          <a:xfrm>
            <a:off x="3780148" y="365125"/>
            <a:ext cx="7956222" cy="1325563"/>
          </a:xfrm>
        </p:spPr>
        <p:txBody>
          <a:bodyPr/>
          <a:lstStyle/>
          <a:p>
            <a:r>
              <a:rPr lang="en-GB" dirty="0"/>
              <a:t>Communicating Respectfully</a:t>
            </a:r>
          </a:p>
        </p:txBody>
      </p:sp>
      <p:sp>
        <p:nvSpPr>
          <p:cNvPr id="3" name="Content Placeholder 2">
            <a:extLst>
              <a:ext uri="{FF2B5EF4-FFF2-40B4-BE49-F238E27FC236}">
                <a16:creationId xmlns:a16="http://schemas.microsoft.com/office/drawing/2014/main" id="{DC88DB8A-D22D-F011-5082-8A1549375202}"/>
              </a:ext>
            </a:extLst>
          </p:cNvPr>
          <p:cNvSpPr>
            <a:spLocks noGrp="1"/>
          </p:cNvSpPr>
          <p:nvPr>
            <p:ph idx="1"/>
          </p:nvPr>
        </p:nvSpPr>
        <p:spPr>
          <a:xfrm>
            <a:off x="3780148" y="1825625"/>
            <a:ext cx="7956222" cy="4667250"/>
          </a:xfrm>
        </p:spPr>
        <p:txBody>
          <a:bodyPr>
            <a:normAutofit lnSpcReduction="10000"/>
          </a:bodyPr>
          <a:lstStyle/>
          <a:p>
            <a:r>
              <a:rPr lang="en-GB" dirty="0"/>
              <a:t>Be mindful of how you communicate with others, your tone of voice, and verbal or non-verbal messages. </a:t>
            </a:r>
          </a:p>
          <a:p>
            <a:r>
              <a:rPr lang="en-GB" dirty="0"/>
              <a:t>Try to maintain a pleasant facial expression, even if a situation becomes tense. </a:t>
            </a:r>
          </a:p>
          <a:p>
            <a:r>
              <a:rPr lang="en-GB" dirty="0"/>
              <a:t>Show confidence and respond positively with a mature manner to constructive feedback. Show respect for everyone's opinions, even if you disagree with them. </a:t>
            </a:r>
          </a:p>
          <a:p>
            <a:r>
              <a:rPr lang="en-GB" dirty="0"/>
              <a:t>Maintain politeness during conversations with co-workers and bosses and speak of others respectfully in their absence.</a:t>
            </a:r>
          </a:p>
        </p:txBody>
      </p:sp>
      <p:pic>
        <p:nvPicPr>
          <p:cNvPr id="7" name="Picture 6" descr="A group of people with speech bubbles&#10;&#10;Description automatically generated">
            <a:extLst>
              <a:ext uri="{FF2B5EF4-FFF2-40B4-BE49-F238E27FC236}">
                <a16:creationId xmlns:a16="http://schemas.microsoft.com/office/drawing/2014/main" id="{3016D288-865B-2116-3C7A-72D10A245BA2}"/>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455612" y="2458528"/>
            <a:ext cx="2449231" cy="2182483"/>
          </a:xfrm>
          <a:prstGeom prst="rect">
            <a:avLst/>
          </a:prstGeom>
        </p:spPr>
      </p:pic>
    </p:spTree>
    <p:extLst>
      <p:ext uri="{BB962C8B-B14F-4D97-AF65-F5344CB8AC3E}">
        <p14:creationId xmlns:p14="http://schemas.microsoft.com/office/powerpoint/2010/main" val="28938088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E3DAFF-AC83-ACA0-ECA1-2D34D4AC3952}"/>
              </a:ext>
            </a:extLst>
          </p:cNvPr>
          <p:cNvSpPr>
            <a:spLocks noGrp="1"/>
          </p:cNvSpPr>
          <p:nvPr>
            <p:ph type="title"/>
          </p:nvPr>
        </p:nvSpPr>
        <p:spPr>
          <a:xfrm>
            <a:off x="3780148" y="365125"/>
            <a:ext cx="7956222" cy="1325563"/>
          </a:xfrm>
        </p:spPr>
        <p:txBody>
          <a:bodyPr/>
          <a:lstStyle/>
          <a:p>
            <a:r>
              <a:rPr lang="en-GB" dirty="0"/>
              <a:t>Being Honest and Ethical </a:t>
            </a:r>
          </a:p>
        </p:txBody>
      </p:sp>
      <p:sp>
        <p:nvSpPr>
          <p:cNvPr id="3" name="Content Placeholder 2">
            <a:extLst>
              <a:ext uri="{FF2B5EF4-FFF2-40B4-BE49-F238E27FC236}">
                <a16:creationId xmlns:a16="http://schemas.microsoft.com/office/drawing/2014/main" id="{0973E82E-66F0-15CD-A8E0-70F71C1AEC85}"/>
              </a:ext>
            </a:extLst>
          </p:cNvPr>
          <p:cNvSpPr>
            <a:spLocks noGrp="1"/>
          </p:cNvSpPr>
          <p:nvPr>
            <p:ph idx="1"/>
          </p:nvPr>
        </p:nvSpPr>
        <p:spPr>
          <a:xfrm>
            <a:off x="3780148" y="1825625"/>
            <a:ext cx="7956222" cy="4667250"/>
          </a:xfrm>
        </p:spPr>
        <p:txBody>
          <a:bodyPr/>
          <a:lstStyle/>
          <a:p>
            <a:r>
              <a:rPr lang="en-GB" dirty="0"/>
              <a:t>Everything you do affects your reputation. Work to create a positive reputation and preserve it through your behaviour at work. </a:t>
            </a:r>
          </a:p>
          <a:p>
            <a:r>
              <a:rPr lang="en-GB" dirty="0"/>
              <a:t>Consider being honest and maintaining professionalism in the workplace by not using company resources for personal purposes. </a:t>
            </a:r>
          </a:p>
          <a:p>
            <a:r>
              <a:rPr lang="en-GB" dirty="0"/>
              <a:t>Also, maintain a high level of integrity by being sincere to everyone and avoiding gossip.</a:t>
            </a:r>
          </a:p>
        </p:txBody>
      </p:sp>
      <p:pic>
        <p:nvPicPr>
          <p:cNvPr id="7" name="Picture 6" descr="A group of people sitting around a table&#10;&#10;Description automatically generated">
            <a:extLst>
              <a:ext uri="{FF2B5EF4-FFF2-40B4-BE49-F238E27FC236}">
                <a16:creationId xmlns:a16="http://schemas.microsoft.com/office/drawing/2014/main" id="{EAA53A61-29A3-3B23-8D6E-4C66E1A0515B}"/>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455612" y="2388108"/>
            <a:ext cx="2438400" cy="2081784"/>
          </a:xfrm>
          <a:prstGeom prst="rect">
            <a:avLst/>
          </a:prstGeom>
        </p:spPr>
      </p:pic>
    </p:spTree>
    <p:extLst>
      <p:ext uri="{BB962C8B-B14F-4D97-AF65-F5344CB8AC3E}">
        <p14:creationId xmlns:p14="http://schemas.microsoft.com/office/powerpoint/2010/main" val="6292461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CBFE18-D4BA-17D1-22DE-22C8E20ACD36}"/>
              </a:ext>
            </a:extLst>
          </p:cNvPr>
          <p:cNvSpPr>
            <a:spLocks noGrp="1"/>
          </p:cNvSpPr>
          <p:nvPr>
            <p:ph type="title"/>
          </p:nvPr>
        </p:nvSpPr>
        <p:spPr>
          <a:xfrm>
            <a:off x="3780148" y="365125"/>
            <a:ext cx="7956222" cy="1325563"/>
          </a:xfrm>
        </p:spPr>
        <p:txBody>
          <a:bodyPr/>
          <a:lstStyle/>
          <a:p>
            <a:r>
              <a:rPr lang="en-GB" dirty="0"/>
              <a:t>Honing Your Expertise </a:t>
            </a:r>
          </a:p>
        </p:txBody>
      </p:sp>
      <p:sp>
        <p:nvSpPr>
          <p:cNvPr id="3" name="Content Placeholder 2">
            <a:extLst>
              <a:ext uri="{FF2B5EF4-FFF2-40B4-BE49-F238E27FC236}">
                <a16:creationId xmlns:a16="http://schemas.microsoft.com/office/drawing/2014/main" id="{865DF25A-19F3-4425-0AE1-E0E11BBC2062}"/>
              </a:ext>
            </a:extLst>
          </p:cNvPr>
          <p:cNvSpPr>
            <a:spLocks noGrp="1"/>
          </p:cNvSpPr>
          <p:nvPr>
            <p:ph idx="1"/>
          </p:nvPr>
        </p:nvSpPr>
        <p:spPr>
          <a:xfrm>
            <a:off x="3780148" y="1825625"/>
            <a:ext cx="7956222" cy="4667250"/>
          </a:xfrm>
        </p:spPr>
        <p:txBody>
          <a:bodyPr/>
          <a:lstStyle/>
          <a:p>
            <a:r>
              <a:rPr lang="en-GB" dirty="0"/>
              <a:t>To hone your expertise, consider taking supplemental company training when available. </a:t>
            </a:r>
          </a:p>
          <a:p>
            <a:r>
              <a:rPr lang="en-GB" dirty="0"/>
              <a:t>You can also reinforce what you learn with books and videos on the same or similar topics. </a:t>
            </a:r>
          </a:p>
          <a:p>
            <a:r>
              <a:rPr lang="en-GB" dirty="0"/>
              <a:t>If you have the motivation, go outside of your skill set by learning something new about your company's field. </a:t>
            </a:r>
          </a:p>
          <a:p>
            <a:r>
              <a:rPr lang="en-GB" dirty="0"/>
              <a:t>This fortifies what you learned from the company and prepares you to aid your team members with your new knowledge.</a:t>
            </a:r>
          </a:p>
        </p:txBody>
      </p:sp>
      <p:pic>
        <p:nvPicPr>
          <p:cNvPr id="7" name="Picture 6" descr="A graduation cap and diploma next to books&#10;&#10;Description automatically generated">
            <a:extLst>
              <a:ext uri="{FF2B5EF4-FFF2-40B4-BE49-F238E27FC236}">
                <a16:creationId xmlns:a16="http://schemas.microsoft.com/office/drawing/2014/main" id="{20DB925F-AE1A-F72B-954D-A97E915F2729}"/>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455612" y="2743199"/>
            <a:ext cx="2383941" cy="1811547"/>
          </a:xfrm>
          <a:prstGeom prst="rect">
            <a:avLst/>
          </a:prstGeom>
        </p:spPr>
      </p:pic>
    </p:spTree>
    <p:extLst>
      <p:ext uri="{BB962C8B-B14F-4D97-AF65-F5344CB8AC3E}">
        <p14:creationId xmlns:p14="http://schemas.microsoft.com/office/powerpoint/2010/main" val="14511777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C720C4-996E-A394-D022-7CADB44BAF4C}"/>
              </a:ext>
            </a:extLst>
          </p:cNvPr>
          <p:cNvSpPr>
            <a:spLocks noGrp="1"/>
          </p:cNvSpPr>
          <p:nvPr>
            <p:ph type="title"/>
          </p:nvPr>
        </p:nvSpPr>
        <p:spPr>
          <a:xfrm>
            <a:off x="3780148" y="365125"/>
            <a:ext cx="7956222" cy="1325563"/>
          </a:xfrm>
        </p:spPr>
        <p:txBody>
          <a:bodyPr/>
          <a:lstStyle/>
          <a:p>
            <a:r>
              <a:rPr lang="en-GB" dirty="0"/>
              <a:t>Having a Positive Attitude </a:t>
            </a:r>
          </a:p>
        </p:txBody>
      </p:sp>
      <p:sp>
        <p:nvSpPr>
          <p:cNvPr id="3" name="Content Placeholder 2">
            <a:extLst>
              <a:ext uri="{FF2B5EF4-FFF2-40B4-BE49-F238E27FC236}">
                <a16:creationId xmlns:a16="http://schemas.microsoft.com/office/drawing/2014/main" id="{D4046437-11B3-1F3A-884C-034ADD4A2706}"/>
              </a:ext>
            </a:extLst>
          </p:cNvPr>
          <p:cNvSpPr>
            <a:spLocks noGrp="1"/>
          </p:cNvSpPr>
          <p:nvPr>
            <p:ph idx="1"/>
          </p:nvPr>
        </p:nvSpPr>
        <p:spPr>
          <a:xfrm>
            <a:off x="3780148" y="1825625"/>
            <a:ext cx="7956222" cy="4667250"/>
          </a:xfrm>
        </p:spPr>
        <p:txBody>
          <a:bodyPr>
            <a:normAutofit lnSpcReduction="10000"/>
          </a:bodyPr>
          <a:lstStyle/>
          <a:p>
            <a:r>
              <a:rPr lang="en-GB" dirty="0"/>
              <a:t>Your attitude defines how you interact with your colleagues, managers and clients. </a:t>
            </a:r>
          </a:p>
          <a:p>
            <a:r>
              <a:rPr lang="en-GB" dirty="0"/>
              <a:t>Having a positive attitude can help you build rapport with those you work with and clients, so consider ways to create a positive community. </a:t>
            </a:r>
          </a:p>
          <a:p>
            <a:r>
              <a:rPr lang="en-GB" dirty="0"/>
              <a:t>If someone asks you to look at their work, do so while avoiding criticism. </a:t>
            </a:r>
          </a:p>
          <a:p>
            <a:r>
              <a:rPr lang="en-GB" dirty="0"/>
              <a:t>Speak positively and without complaining about policies or other people. Instead, speak about solutions to whatever problem you and the team may experience.</a:t>
            </a:r>
          </a:p>
        </p:txBody>
      </p:sp>
      <p:pic>
        <p:nvPicPr>
          <p:cNvPr id="7" name="Picture 6" descr="A person writing on a paper&#10;&#10;Description automatically generated">
            <a:extLst>
              <a:ext uri="{FF2B5EF4-FFF2-40B4-BE49-F238E27FC236}">
                <a16:creationId xmlns:a16="http://schemas.microsoft.com/office/drawing/2014/main" id="{1DC85203-ABD0-9CCC-5A64-79A31D170DC8}"/>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373811" y="2663866"/>
            <a:ext cx="2438400" cy="1685544"/>
          </a:xfrm>
          <a:prstGeom prst="rect">
            <a:avLst/>
          </a:prstGeom>
        </p:spPr>
      </p:pic>
    </p:spTree>
    <p:extLst>
      <p:ext uri="{BB962C8B-B14F-4D97-AF65-F5344CB8AC3E}">
        <p14:creationId xmlns:p14="http://schemas.microsoft.com/office/powerpoint/2010/main" val="9807230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B5F71A-70A3-F326-8A86-D0DD9C3A336B}"/>
              </a:ext>
            </a:extLst>
          </p:cNvPr>
          <p:cNvSpPr>
            <a:spLocks noGrp="1"/>
          </p:cNvSpPr>
          <p:nvPr>
            <p:ph type="title"/>
          </p:nvPr>
        </p:nvSpPr>
        <p:spPr>
          <a:xfrm>
            <a:off x="3780148" y="365125"/>
            <a:ext cx="7956222" cy="1325563"/>
          </a:xfrm>
        </p:spPr>
        <p:txBody>
          <a:bodyPr/>
          <a:lstStyle/>
          <a:p>
            <a:r>
              <a:rPr lang="en-GB" dirty="0"/>
              <a:t>Taking Responsibility </a:t>
            </a:r>
          </a:p>
        </p:txBody>
      </p:sp>
      <p:sp>
        <p:nvSpPr>
          <p:cNvPr id="3" name="Content Placeholder 2">
            <a:extLst>
              <a:ext uri="{FF2B5EF4-FFF2-40B4-BE49-F238E27FC236}">
                <a16:creationId xmlns:a16="http://schemas.microsoft.com/office/drawing/2014/main" id="{A98E1CFA-9CB2-DEDD-CE4E-5DDD3CF5F614}"/>
              </a:ext>
            </a:extLst>
          </p:cNvPr>
          <p:cNvSpPr>
            <a:spLocks noGrp="1"/>
          </p:cNvSpPr>
          <p:nvPr>
            <p:ph idx="1"/>
          </p:nvPr>
        </p:nvSpPr>
        <p:spPr>
          <a:xfrm>
            <a:off x="3780148" y="1825625"/>
            <a:ext cx="7956222" cy="4667250"/>
          </a:xfrm>
        </p:spPr>
        <p:txBody>
          <a:bodyPr>
            <a:normAutofit fontScale="92500" lnSpcReduction="10000"/>
          </a:bodyPr>
          <a:lstStyle/>
          <a:p>
            <a:r>
              <a:rPr lang="en-GB" dirty="0"/>
              <a:t>Taking responsibility can include keeping your promises and commitments, being proactive and taking the initiative with tasks. </a:t>
            </a:r>
          </a:p>
          <a:p>
            <a:r>
              <a:rPr lang="en-GB" dirty="0"/>
              <a:t>When you have hard decisions to make, know when it's time to ask for help or guidance. </a:t>
            </a:r>
          </a:p>
          <a:p>
            <a:r>
              <a:rPr lang="en-GB" dirty="0"/>
              <a:t>Follow instructions closely, and if a mistake happens, take responsibility right away. </a:t>
            </a:r>
          </a:p>
          <a:p>
            <a:r>
              <a:rPr lang="en-GB" dirty="0"/>
              <a:t>It takes discipline and honesty to take responsibility when you've made a mistake, but it can raise you in the sight of management. </a:t>
            </a:r>
          </a:p>
          <a:p>
            <a:r>
              <a:rPr lang="en-GB" dirty="0"/>
              <a:t>It's how you deal with your mistake that shows character.</a:t>
            </a:r>
          </a:p>
        </p:txBody>
      </p:sp>
      <p:pic>
        <p:nvPicPr>
          <p:cNvPr id="7" name="Picture 6" descr="A chalkboard with a word written on it next to a pair of books&#10;&#10;Description automatically generated">
            <a:extLst>
              <a:ext uri="{FF2B5EF4-FFF2-40B4-BE49-F238E27FC236}">
                <a16:creationId xmlns:a16="http://schemas.microsoft.com/office/drawing/2014/main" id="{C1DDCF97-0B6B-6610-9CA1-A33FF8475E26}"/>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81154" y="2755737"/>
            <a:ext cx="2696777" cy="1773131"/>
          </a:xfrm>
          <a:prstGeom prst="rect">
            <a:avLst/>
          </a:prstGeom>
        </p:spPr>
      </p:pic>
    </p:spTree>
    <p:extLst>
      <p:ext uri="{BB962C8B-B14F-4D97-AF65-F5344CB8AC3E}">
        <p14:creationId xmlns:p14="http://schemas.microsoft.com/office/powerpoint/2010/main" val="15179318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1EA020-C1F1-551D-9374-3C8B8FE51AD6}"/>
              </a:ext>
            </a:extLst>
          </p:cNvPr>
          <p:cNvSpPr>
            <a:spLocks noGrp="1"/>
          </p:cNvSpPr>
          <p:nvPr>
            <p:ph type="title"/>
          </p:nvPr>
        </p:nvSpPr>
        <p:spPr>
          <a:xfrm>
            <a:off x="3780148" y="365125"/>
            <a:ext cx="7956222" cy="1325563"/>
          </a:xfrm>
        </p:spPr>
        <p:txBody>
          <a:bodyPr/>
          <a:lstStyle/>
          <a:p>
            <a:r>
              <a:rPr lang="en-GB" dirty="0"/>
              <a:t>Being Helpful</a:t>
            </a:r>
          </a:p>
        </p:txBody>
      </p:sp>
      <p:sp>
        <p:nvSpPr>
          <p:cNvPr id="3" name="Content Placeholder 2">
            <a:extLst>
              <a:ext uri="{FF2B5EF4-FFF2-40B4-BE49-F238E27FC236}">
                <a16:creationId xmlns:a16="http://schemas.microsoft.com/office/drawing/2014/main" id="{7468AD4E-8319-8D5A-04C4-5AAF2335A282}"/>
              </a:ext>
            </a:extLst>
          </p:cNvPr>
          <p:cNvSpPr>
            <a:spLocks noGrp="1"/>
          </p:cNvSpPr>
          <p:nvPr>
            <p:ph idx="1"/>
          </p:nvPr>
        </p:nvSpPr>
        <p:spPr>
          <a:xfrm>
            <a:off x="3780148" y="1825625"/>
            <a:ext cx="7956222" cy="4667250"/>
          </a:xfrm>
        </p:spPr>
        <p:txBody>
          <a:bodyPr/>
          <a:lstStyle/>
          <a:p>
            <a:r>
              <a:rPr lang="en-GB" dirty="0"/>
              <a:t>Be an asset to your team and offer help when appropriate, and try to identify opportunities in which you can help team members develop their skills. </a:t>
            </a:r>
          </a:p>
          <a:p>
            <a:r>
              <a:rPr lang="en-GB" dirty="0"/>
              <a:t>Be willing to work with other team members. If someone asks for your help, joyfully provide it. </a:t>
            </a:r>
          </a:p>
          <a:p>
            <a:r>
              <a:rPr lang="en-GB" dirty="0"/>
              <a:t>If you've honed your skills in different areas, share the knowledge with other team members.</a:t>
            </a:r>
          </a:p>
        </p:txBody>
      </p:sp>
      <p:pic>
        <p:nvPicPr>
          <p:cNvPr id="7" name="Picture 6" descr="A book with a heart and text&#10;&#10;Description automatically generated">
            <a:extLst>
              <a:ext uri="{FF2B5EF4-FFF2-40B4-BE49-F238E27FC236}">
                <a16:creationId xmlns:a16="http://schemas.microsoft.com/office/drawing/2014/main" id="{879578A0-B067-8FA8-2541-2B8950073639}"/>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209370" y="2363637"/>
            <a:ext cx="2708182" cy="2703033"/>
          </a:xfrm>
          <a:prstGeom prst="rect">
            <a:avLst/>
          </a:prstGeom>
        </p:spPr>
      </p:pic>
    </p:spTree>
    <p:extLst>
      <p:ext uri="{BB962C8B-B14F-4D97-AF65-F5344CB8AC3E}">
        <p14:creationId xmlns:p14="http://schemas.microsoft.com/office/powerpoint/2010/main" val="395666396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5C3881-F323-11AA-6752-482CA362CA29}"/>
              </a:ext>
            </a:extLst>
          </p:cNvPr>
          <p:cNvSpPr>
            <a:spLocks noGrp="1"/>
          </p:cNvSpPr>
          <p:nvPr>
            <p:ph type="title"/>
          </p:nvPr>
        </p:nvSpPr>
        <p:spPr>
          <a:xfrm>
            <a:off x="3780148" y="365125"/>
            <a:ext cx="7956222" cy="1325563"/>
          </a:xfrm>
        </p:spPr>
        <p:txBody>
          <a:bodyPr/>
          <a:lstStyle/>
          <a:p>
            <a:r>
              <a:rPr lang="en-GB" dirty="0"/>
              <a:t>Being Reliable </a:t>
            </a:r>
          </a:p>
        </p:txBody>
      </p:sp>
      <p:sp>
        <p:nvSpPr>
          <p:cNvPr id="3" name="Content Placeholder 2">
            <a:extLst>
              <a:ext uri="{FF2B5EF4-FFF2-40B4-BE49-F238E27FC236}">
                <a16:creationId xmlns:a16="http://schemas.microsoft.com/office/drawing/2014/main" id="{BC05189D-7035-C786-3F1D-38807AA439EB}"/>
              </a:ext>
            </a:extLst>
          </p:cNvPr>
          <p:cNvSpPr>
            <a:spLocks noGrp="1"/>
          </p:cNvSpPr>
          <p:nvPr>
            <p:ph idx="1"/>
          </p:nvPr>
        </p:nvSpPr>
        <p:spPr>
          <a:xfrm>
            <a:off x="3780148" y="1825625"/>
            <a:ext cx="7956222" cy="4667250"/>
          </a:xfrm>
        </p:spPr>
        <p:txBody>
          <a:bodyPr/>
          <a:lstStyle/>
          <a:p>
            <a:r>
              <a:rPr lang="en-GB" dirty="0"/>
              <a:t>A reliable employee is someone who has a strong sense of responsibility and is punctual, respectful, and cooperative in the workplace. </a:t>
            </a:r>
          </a:p>
          <a:p>
            <a:r>
              <a:rPr lang="en-GB" dirty="0"/>
              <a:t>You've become reliable when your manager trusts you to get things done on time and without errors. </a:t>
            </a:r>
          </a:p>
          <a:p>
            <a:r>
              <a:rPr lang="en-GB" dirty="0"/>
              <a:t>Even if the task is simple, complete it as best you can without delay. </a:t>
            </a:r>
          </a:p>
          <a:p>
            <a:r>
              <a:rPr lang="en-GB" dirty="0"/>
              <a:t>Being reliable is following through on commitments.</a:t>
            </a:r>
          </a:p>
        </p:txBody>
      </p:sp>
      <p:pic>
        <p:nvPicPr>
          <p:cNvPr id="7" name="Picture 6" descr="A puzzle with a word in it&#10;&#10;Description automatically generated">
            <a:extLst>
              <a:ext uri="{FF2B5EF4-FFF2-40B4-BE49-F238E27FC236}">
                <a16:creationId xmlns:a16="http://schemas.microsoft.com/office/drawing/2014/main" id="{215FA779-A106-EF25-540F-D98E26287FD7}"/>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202002" y="2355011"/>
            <a:ext cx="2799052" cy="2016964"/>
          </a:xfrm>
          <a:prstGeom prst="rect">
            <a:avLst/>
          </a:prstGeom>
        </p:spPr>
      </p:pic>
    </p:spTree>
    <p:extLst>
      <p:ext uri="{BB962C8B-B14F-4D97-AF65-F5344CB8AC3E}">
        <p14:creationId xmlns:p14="http://schemas.microsoft.com/office/powerpoint/2010/main" val="28391813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DBFA1E-7AE9-A4C9-0F12-1F36078C70E6}"/>
              </a:ext>
            </a:extLst>
          </p:cNvPr>
          <p:cNvSpPr>
            <a:spLocks noGrp="1"/>
          </p:cNvSpPr>
          <p:nvPr>
            <p:ph type="title"/>
          </p:nvPr>
        </p:nvSpPr>
        <p:spPr>
          <a:xfrm>
            <a:off x="3780148" y="365125"/>
            <a:ext cx="7956222" cy="1325563"/>
          </a:xfrm>
        </p:spPr>
        <p:txBody>
          <a:bodyPr/>
          <a:lstStyle/>
          <a:p>
            <a:r>
              <a:rPr lang="en-GB" dirty="0"/>
              <a:t>Managing Your Time </a:t>
            </a:r>
          </a:p>
        </p:txBody>
      </p:sp>
      <p:sp>
        <p:nvSpPr>
          <p:cNvPr id="3" name="Content Placeholder 2">
            <a:extLst>
              <a:ext uri="{FF2B5EF4-FFF2-40B4-BE49-F238E27FC236}">
                <a16:creationId xmlns:a16="http://schemas.microsoft.com/office/drawing/2014/main" id="{8234929A-C508-2C9A-CB79-27F3F7933F12}"/>
              </a:ext>
            </a:extLst>
          </p:cNvPr>
          <p:cNvSpPr>
            <a:spLocks noGrp="1"/>
          </p:cNvSpPr>
          <p:nvPr>
            <p:ph idx="1"/>
          </p:nvPr>
        </p:nvSpPr>
        <p:spPr>
          <a:xfrm>
            <a:off x="3780148" y="1825625"/>
            <a:ext cx="7956222" cy="4667250"/>
          </a:xfrm>
        </p:spPr>
        <p:txBody>
          <a:bodyPr>
            <a:normAutofit lnSpcReduction="10000"/>
          </a:bodyPr>
          <a:lstStyle/>
          <a:p>
            <a:r>
              <a:rPr lang="en-GB" dirty="0"/>
              <a:t>Managing your time efficiently helps you keep on track and achieve deadlines on schedule. </a:t>
            </a:r>
          </a:p>
          <a:p>
            <a:r>
              <a:rPr lang="en-GB" dirty="0"/>
              <a:t>Use your mobile device planner or personal calendar to make a schedule for the day with the tasks listed down in order of importance. </a:t>
            </a:r>
          </a:p>
          <a:p>
            <a:r>
              <a:rPr lang="en-GB" dirty="0"/>
              <a:t>Keep it realistic but challenging. </a:t>
            </a:r>
          </a:p>
          <a:p>
            <a:r>
              <a:rPr lang="en-GB" dirty="0"/>
              <a:t>Clear distractions away from your desk to help you focus better on remaining on schedule. </a:t>
            </a:r>
          </a:p>
          <a:p>
            <a:r>
              <a:rPr lang="en-GB" dirty="0"/>
              <a:t>Disable social media notifications on your phone and computer so they don't distract you during work hours.</a:t>
            </a:r>
          </a:p>
        </p:txBody>
      </p:sp>
      <p:pic>
        <p:nvPicPr>
          <p:cNvPr id="7" name="Picture 6" descr="A close-up of a clock&#10;&#10;Description automatically generated">
            <a:extLst>
              <a:ext uri="{FF2B5EF4-FFF2-40B4-BE49-F238E27FC236}">
                <a16:creationId xmlns:a16="http://schemas.microsoft.com/office/drawing/2014/main" id="{B32929E2-52AE-7AFD-A69B-DAF8C67D70CF}"/>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310091" y="2659331"/>
            <a:ext cx="2640143" cy="1760095"/>
          </a:xfrm>
          <a:prstGeom prst="rect">
            <a:avLst/>
          </a:prstGeom>
        </p:spPr>
      </p:pic>
    </p:spTree>
    <p:extLst>
      <p:ext uri="{BB962C8B-B14F-4D97-AF65-F5344CB8AC3E}">
        <p14:creationId xmlns:p14="http://schemas.microsoft.com/office/powerpoint/2010/main" val="21317798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B40B44-9A32-EB48-118E-A4C0988F9E53}"/>
              </a:ext>
            </a:extLst>
          </p:cNvPr>
          <p:cNvSpPr>
            <a:spLocks noGrp="1"/>
          </p:cNvSpPr>
          <p:nvPr>
            <p:ph type="title"/>
          </p:nvPr>
        </p:nvSpPr>
        <p:spPr>
          <a:xfrm>
            <a:off x="3780148" y="365125"/>
            <a:ext cx="7956222" cy="1325563"/>
          </a:xfrm>
        </p:spPr>
        <p:txBody>
          <a:bodyPr/>
          <a:lstStyle/>
          <a:p>
            <a:r>
              <a:rPr lang="en-GB" dirty="0"/>
              <a:t>Staying Calm</a:t>
            </a:r>
          </a:p>
        </p:txBody>
      </p:sp>
      <p:sp>
        <p:nvSpPr>
          <p:cNvPr id="3" name="Content Placeholder 2">
            <a:extLst>
              <a:ext uri="{FF2B5EF4-FFF2-40B4-BE49-F238E27FC236}">
                <a16:creationId xmlns:a16="http://schemas.microsoft.com/office/drawing/2014/main" id="{02EDF379-D520-E68C-1F81-B32A36F9F116}"/>
              </a:ext>
            </a:extLst>
          </p:cNvPr>
          <p:cNvSpPr>
            <a:spLocks noGrp="1"/>
          </p:cNvSpPr>
          <p:nvPr>
            <p:ph idx="1"/>
          </p:nvPr>
        </p:nvSpPr>
        <p:spPr>
          <a:xfrm>
            <a:off x="3780148" y="1825625"/>
            <a:ext cx="7956222" cy="4667250"/>
          </a:xfrm>
        </p:spPr>
        <p:txBody>
          <a:bodyPr/>
          <a:lstStyle/>
          <a:p>
            <a:r>
              <a:rPr lang="en-GB" dirty="0"/>
              <a:t>Developing ways to help you remain calm can show your level of professionalism in moments of frustration. </a:t>
            </a:r>
          </a:p>
          <a:p>
            <a:r>
              <a:rPr lang="en-GB" dirty="0"/>
              <a:t>Instead of complaining or displaying negative emotions, consider taking a moment to reflect on the situation and potential solutions. </a:t>
            </a:r>
          </a:p>
          <a:p>
            <a:r>
              <a:rPr lang="en-GB" dirty="0"/>
              <a:t>Identifying stressors and implementing positive ways to mitigate issues when they arise can help you continue to build positive rapport with co-workers and customers.</a:t>
            </a:r>
          </a:p>
        </p:txBody>
      </p:sp>
      <p:pic>
        <p:nvPicPr>
          <p:cNvPr id="9" name="Picture 8" descr="A body of water with trees and blue sky&#10;&#10;Description automatically generated">
            <a:extLst>
              <a:ext uri="{FF2B5EF4-FFF2-40B4-BE49-F238E27FC236}">
                <a16:creationId xmlns:a16="http://schemas.microsoft.com/office/drawing/2014/main" id="{229B88E8-39C6-7F35-052F-E9FDE02681CE}"/>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95532" y="2605177"/>
            <a:ext cx="2863969" cy="2147977"/>
          </a:xfrm>
          <a:prstGeom prst="rect">
            <a:avLst/>
          </a:prstGeom>
        </p:spPr>
      </p:pic>
    </p:spTree>
    <p:extLst>
      <p:ext uri="{BB962C8B-B14F-4D97-AF65-F5344CB8AC3E}">
        <p14:creationId xmlns:p14="http://schemas.microsoft.com/office/powerpoint/2010/main" val="619850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EA4D41-D487-258A-C2ED-A7171DE9222E}"/>
              </a:ext>
            </a:extLst>
          </p:cNvPr>
          <p:cNvSpPr>
            <a:spLocks noGrp="1"/>
          </p:cNvSpPr>
          <p:nvPr>
            <p:ph type="title"/>
          </p:nvPr>
        </p:nvSpPr>
        <p:spPr>
          <a:xfrm>
            <a:off x="3780148" y="365125"/>
            <a:ext cx="7956222" cy="1325563"/>
          </a:xfrm>
        </p:spPr>
        <p:txBody>
          <a:bodyPr/>
          <a:lstStyle/>
          <a:p>
            <a:r>
              <a:rPr lang="en-GB" dirty="0"/>
              <a:t>Following Meeting Etiquette</a:t>
            </a:r>
          </a:p>
        </p:txBody>
      </p:sp>
      <p:sp>
        <p:nvSpPr>
          <p:cNvPr id="3" name="Content Placeholder 2">
            <a:extLst>
              <a:ext uri="{FF2B5EF4-FFF2-40B4-BE49-F238E27FC236}">
                <a16:creationId xmlns:a16="http://schemas.microsoft.com/office/drawing/2014/main" id="{FF418343-6FD7-62E9-FF1B-278F87285167}"/>
              </a:ext>
            </a:extLst>
          </p:cNvPr>
          <p:cNvSpPr>
            <a:spLocks noGrp="1"/>
          </p:cNvSpPr>
          <p:nvPr>
            <p:ph idx="1"/>
          </p:nvPr>
        </p:nvSpPr>
        <p:spPr>
          <a:xfrm>
            <a:off x="3780148" y="1825625"/>
            <a:ext cx="7956222" cy="4667250"/>
          </a:xfrm>
        </p:spPr>
        <p:txBody>
          <a:bodyPr>
            <a:normAutofit fontScale="92500" lnSpcReduction="10000"/>
          </a:bodyPr>
          <a:lstStyle/>
          <a:p>
            <a:r>
              <a:rPr lang="en-GB" dirty="0"/>
              <a:t>Meetings are a place to learn, share knowledge, collaborate and explain your thoughts to others. </a:t>
            </a:r>
          </a:p>
          <a:p>
            <a:r>
              <a:rPr lang="en-GB" dirty="0"/>
              <a:t>Arrive early enough so you have time to organise your thoughts before the meeting starts. </a:t>
            </a:r>
          </a:p>
          <a:p>
            <a:r>
              <a:rPr lang="en-GB" dirty="0"/>
              <a:t>Take notes on important points that are discussed in the meeting and, as part of internalising them, either summarise them to yourself or discuss them later with other people who were at the meeting. </a:t>
            </a:r>
          </a:p>
          <a:p>
            <a:r>
              <a:rPr lang="en-GB" dirty="0"/>
              <a:t>Make contributions when you can without talking over others. </a:t>
            </a:r>
          </a:p>
          <a:p>
            <a:r>
              <a:rPr lang="en-GB" dirty="0"/>
              <a:t>Bring a notepad or agenda of questions you'd like to ask after the meeting.</a:t>
            </a:r>
          </a:p>
        </p:txBody>
      </p:sp>
      <p:pic>
        <p:nvPicPr>
          <p:cNvPr id="7" name="Picture 6" descr="A group of people sitting around a table with papers and notes&#10;&#10;Description automatically generated">
            <a:extLst>
              <a:ext uri="{FF2B5EF4-FFF2-40B4-BE49-F238E27FC236}">
                <a16:creationId xmlns:a16="http://schemas.microsoft.com/office/drawing/2014/main" id="{18F9A57D-EDCE-53A1-CCAD-9A136E1A4EDE}"/>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455612" y="2355184"/>
            <a:ext cx="2438400" cy="1975104"/>
          </a:xfrm>
          <a:prstGeom prst="rect">
            <a:avLst/>
          </a:prstGeom>
        </p:spPr>
      </p:pic>
    </p:spTree>
    <p:extLst>
      <p:ext uri="{BB962C8B-B14F-4D97-AF65-F5344CB8AC3E}">
        <p14:creationId xmlns:p14="http://schemas.microsoft.com/office/powerpoint/2010/main" val="40334500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BB2CCC-C29D-13C0-4D75-94FC4E997C31}"/>
              </a:ext>
            </a:extLst>
          </p:cNvPr>
          <p:cNvSpPr>
            <a:spLocks noGrp="1"/>
          </p:cNvSpPr>
          <p:nvPr>
            <p:ph type="title"/>
          </p:nvPr>
        </p:nvSpPr>
        <p:spPr>
          <a:xfrm>
            <a:off x="3780148" y="365125"/>
            <a:ext cx="7956222" cy="1325563"/>
          </a:xfrm>
        </p:spPr>
        <p:txBody>
          <a:bodyPr/>
          <a:lstStyle/>
          <a:p>
            <a:r>
              <a:rPr lang="en-GB" dirty="0"/>
              <a:t>Perfecting your Telephone Etiquette</a:t>
            </a:r>
          </a:p>
        </p:txBody>
      </p:sp>
      <p:sp>
        <p:nvSpPr>
          <p:cNvPr id="3" name="Content Placeholder 2">
            <a:extLst>
              <a:ext uri="{FF2B5EF4-FFF2-40B4-BE49-F238E27FC236}">
                <a16:creationId xmlns:a16="http://schemas.microsoft.com/office/drawing/2014/main" id="{F8E0876B-5B02-811E-3484-E25C77CC181E}"/>
              </a:ext>
            </a:extLst>
          </p:cNvPr>
          <p:cNvSpPr>
            <a:spLocks noGrp="1"/>
          </p:cNvSpPr>
          <p:nvPr>
            <p:ph idx="1"/>
          </p:nvPr>
        </p:nvSpPr>
        <p:spPr>
          <a:xfrm>
            <a:off x="3780148" y="1825625"/>
            <a:ext cx="7956222" cy="4667250"/>
          </a:xfrm>
        </p:spPr>
        <p:txBody>
          <a:bodyPr/>
          <a:lstStyle/>
          <a:p>
            <a:r>
              <a:rPr lang="en-GB" dirty="0"/>
              <a:t>When working with others via telephone, consider the proper way to answer and address their concerns or questions effectively. </a:t>
            </a:r>
          </a:p>
          <a:p>
            <a:r>
              <a:rPr lang="en-GB" dirty="0"/>
              <a:t>After saying, ‘Hello', state your name, department and the company's name clearly. </a:t>
            </a:r>
          </a:p>
          <a:p>
            <a:r>
              <a:rPr lang="en-GB" dirty="0"/>
              <a:t>Then listen to the caller and address the reason for their call. </a:t>
            </a:r>
          </a:p>
          <a:p>
            <a:r>
              <a:rPr lang="en-GB" dirty="0"/>
              <a:t>If you are the caller, follow the same introduction, then state the reason for your call succinctly.</a:t>
            </a:r>
          </a:p>
        </p:txBody>
      </p:sp>
      <p:pic>
        <p:nvPicPr>
          <p:cNvPr id="7" name="Picture 6" descr="Closeup of a telephone on top of a table">
            <a:extLst>
              <a:ext uri="{FF2B5EF4-FFF2-40B4-BE49-F238E27FC236}">
                <a16:creationId xmlns:a16="http://schemas.microsoft.com/office/drawing/2014/main" id="{CA3C060A-9121-224E-F1A8-CCE8843BE06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34532" y="2751825"/>
            <a:ext cx="2778421" cy="1854679"/>
          </a:xfrm>
          <a:prstGeom prst="rect">
            <a:avLst/>
          </a:prstGeom>
        </p:spPr>
      </p:pic>
    </p:spTree>
    <p:extLst>
      <p:ext uri="{BB962C8B-B14F-4D97-AF65-F5344CB8AC3E}">
        <p14:creationId xmlns:p14="http://schemas.microsoft.com/office/powerpoint/2010/main" val="25977181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88FB02-D0D4-BE7F-C170-FE48879F98F3}"/>
              </a:ext>
            </a:extLst>
          </p:cNvPr>
          <p:cNvSpPr>
            <a:spLocks noGrp="1"/>
          </p:cNvSpPr>
          <p:nvPr>
            <p:ph type="title"/>
          </p:nvPr>
        </p:nvSpPr>
        <p:spPr>
          <a:xfrm>
            <a:off x="3780148" y="365125"/>
            <a:ext cx="7956222" cy="1325563"/>
          </a:xfrm>
        </p:spPr>
        <p:txBody>
          <a:bodyPr/>
          <a:lstStyle/>
          <a:p>
            <a:r>
              <a:rPr lang="en-GB" dirty="0"/>
              <a:t>Collaborating with Others</a:t>
            </a:r>
          </a:p>
        </p:txBody>
      </p:sp>
      <p:sp>
        <p:nvSpPr>
          <p:cNvPr id="3" name="Content Placeholder 2">
            <a:extLst>
              <a:ext uri="{FF2B5EF4-FFF2-40B4-BE49-F238E27FC236}">
                <a16:creationId xmlns:a16="http://schemas.microsoft.com/office/drawing/2014/main" id="{EDC602D0-7F60-62E5-F97C-CDEAF7A3DEC7}"/>
              </a:ext>
            </a:extLst>
          </p:cNvPr>
          <p:cNvSpPr>
            <a:spLocks noGrp="1"/>
          </p:cNvSpPr>
          <p:nvPr>
            <p:ph idx="1"/>
          </p:nvPr>
        </p:nvSpPr>
        <p:spPr>
          <a:xfrm>
            <a:off x="3780148" y="1825625"/>
            <a:ext cx="7956222" cy="4667250"/>
          </a:xfrm>
        </p:spPr>
        <p:txBody>
          <a:bodyPr>
            <a:normAutofit lnSpcReduction="10000"/>
          </a:bodyPr>
          <a:lstStyle/>
          <a:p>
            <a:r>
              <a:rPr lang="en-GB" dirty="0"/>
              <a:t>Teamwork entails a willingness and an ability to share ideas, knowledge and resources with other members of the team. </a:t>
            </a:r>
          </a:p>
          <a:p>
            <a:r>
              <a:rPr lang="en-GB" dirty="0"/>
              <a:t>Consider being flexible, as in adjusting to others' behaviour when necessary and being patient when collaborating with other members of the team. </a:t>
            </a:r>
          </a:p>
          <a:p>
            <a:r>
              <a:rPr lang="en-GB" dirty="0"/>
              <a:t>A successful workplace is a collaborative environment where team members from different backgrounds work together to achieve goals and objectives. </a:t>
            </a:r>
          </a:p>
          <a:p>
            <a:r>
              <a:rPr lang="en-GB" dirty="0"/>
              <a:t>An individual who is a good teammate often finds room for advancement within a company.</a:t>
            </a:r>
          </a:p>
        </p:txBody>
      </p:sp>
      <p:pic>
        <p:nvPicPr>
          <p:cNvPr id="7" name="Picture 6" descr="People in office">
            <a:extLst>
              <a:ext uri="{FF2B5EF4-FFF2-40B4-BE49-F238E27FC236}">
                <a16:creationId xmlns:a16="http://schemas.microsoft.com/office/drawing/2014/main" id="{E3E6BC34-D819-03A5-137C-9F20A2197FB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63264" y="2820837"/>
            <a:ext cx="2537467" cy="1690777"/>
          </a:xfrm>
          <a:prstGeom prst="rect">
            <a:avLst/>
          </a:prstGeom>
        </p:spPr>
      </p:pic>
    </p:spTree>
    <p:extLst>
      <p:ext uri="{BB962C8B-B14F-4D97-AF65-F5344CB8AC3E}">
        <p14:creationId xmlns:p14="http://schemas.microsoft.com/office/powerpoint/2010/main" val="29409815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145075-8DF7-0013-E4EB-48C49184B8D4}"/>
              </a:ext>
            </a:extLst>
          </p:cNvPr>
          <p:cNvSpPr>
            <a:spLocks noGrp="1"/>
          </p:cNvSpPr>
          <p:nvPr>
            <p:ph type="title"/>
          </p:nvPr>
        </p:nvSpPr>
        <p:spPr>
          <a:xfrm>
            <a:off x="3780148" y="365125"/>
            <a:ext cx="7956222" cy="1325563"/>
          </a:xfrm>
        </p:spPr>
        <p:txBody>
          <a:bodyPr/>
          <a:lstStyle/>
          <a:p>
            <a:r>
              <a:rPr lang="en-GB" dirty="0"/>
              <a:t>Being Resilient </a:t>
            </a:r>
          </a:p>
        </p:txBody>
      </p:sp>
      <p:sp>
        <p:nvSpPr>
          <p:cNvPr id="3" name="Content Placeholder 2">
            <a:extLst>
              <a:ext uri="{FF2B5EF4-FFF2-40B4-BE49-F238E27FC236}">
                <a16:creationId xmlns:a16="http://schemas.microsoft.com/office/drawing/2014/main" id="{178DC88F-C647-7B76-2832-2BFA2B3A62FC}"/>
              </a:ext>
            </a:extLst>
          </p:cNvPr>
          <p:cNvSpPr>
            <a:spLocks noGrp="1"/>
          </p:cNvSpPr>
          <p:nvPr>
            <p:ph idx="1"/>
          </p:nvPr>
        </p:nvSpPr>
        <p:spPr>
          <a:xfrm>
            <a:off x="3780148" y="1825625"/>
            <a:ext cx="7956222" cy="4667250"/>
          </a:xfrm>
        </p:spPr>
        <p:txBody>
          <a:bodyPr>
            <a:normAutofit fontScale="92500" lnSpcReduction="20000"/>
          </a:bodyPr>
          <a:lstStyle/>
          <a:p>
            <a:r>
              <a:rPr lang="en-GB" dirty="0"/>
              <a:t>Resilience is the ability to recover from difficulties and to withstand outside forces or events that may cause adversity or stress. </a:t>
            </a:r>
          </a:p>
          <a:p>
            <a:r>
              <a:rPr lang="en-GB" dirty="0"/>
              <a:t>In the workplace, it's important to bounce back after a failure or setback. </a:t>
            </a:r>
          </a:p>
          <a:p>
            <a:r>
              <a:rPr lang="en-GB" dirty="0"/>
              <a:t>An individual who is resilient overrides negative experiences. </a:t>
            </a:r>
          </a:p>
          <a:p>
            <a:r>
              <a:rPr lang="en-GB" dirty="0"/>
              <a:t>For example, your team may run into an obstacle that halts the project. </a:t>
            </a:r>
          </a:p>
          <a:p>
            <a:r>
              <a:rPr lang="en-GB" dirty="0"/>
              <a:t>Before turning to management immediately, brainstorm solutions instead. </a:t>
            </a:r>
          </a:p>
          <a:p>
            <a:r>
              <a:rPr lang="en-GB" dirty="0"/>
              <a:t>Also, continue to behave professionally even if you are experiencing some personal difficulty.</a:t>
            </a:r>
          </a:p>
        </p:txBody>
      </p:sp>
      <p:pic>
        <p:nvPicPr>
          <p:cNvPr id="7" name="Picture 6" descr="A person in a red suit pushing a domino effect&#10;&#10;Description automatically generated">
            <a:extLst>
              <a:ext uri="{FF2B5EF4-FFF2-40B4-BE49-F238E27FC236}">
                <a16:creationId xmlns:a16="http://schemas.microsoft.com/office/drawing/2014/main" id="{FB11EC5C-0BBE-DA25-A5AB-478C811ED232}"/>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00672" y="2708695"/>
            <a:ext cx="3040811" cy="1710456"/>
          </a:xfrm>
          <a:prstGeom prst="rect">
            <a:avLst/>
          </a:prstGeom>
        </p:spPr>
      </p:pic>
    </p:spTree>
    <p:extLst>
      <p:ext uri="{BB962C8B-B14F-4D97-AF65-F5344CB8AC3E}">
        <p14:creationId xmlns:p14="http://schemas.microsoft.com/office/powerpoint/2010/main" val="31649448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947C30-6677-5892-97FE-0A99AACDA6D6}"/>
              </a:ext>
            </a:extLst>
          </p:cNvPr>
          <p:cNvSpPr>
            <a:spLocks noGrp="1"/>
          </p:cNvSpPr>
          <p:nvPr>
            <p:ph type="title"/>
          </p:nvPr>
        </p:nvSpPr>
        <p:spPr>
          <a:xfrm>
            <a:off x="3780148" y="365125"/>
            <a:ext cx="7956222" cy="1325563"/>
          </a:xfrm>
        </p:spPr>
        <p:txBody>
          <a:bodyPr/>
          <a:lstStyle/>
          <a:p>
            <a:r>
              <a:rPr lang="en-GB" dirty="0"/>
              <a:t>Professional Behaviours:</a:t>
            </a:r>
            <a:br>
              <a:rPr lang="en-GB" dirty="0"/>
            </a:br>
            <a:r>
              <a:rPr lang="en-GB" dirty="0"/>
              <a:t>The Importance </a:t>
            </a:r>
          </a:p>
        </p:txBody>
      </p:sp>
      <p:sp>
        <p:nvSpPr>
          <p:cNvPr id="3" name="Content Placeholder 2">
            <a:extLst>
              <a:ext uri="{FF2B5EF4-FFF2-40B4-BE49-F238E27FC236}">
                <a16:creationId xmlns:a16="http://schemas.microsoft.com/office/drawing/2014/main" id="{8F90FFE3-22E9-EE9E-B702-47D9B1B6D20C}"/>
              </a:ext>
            </a:extLst>
          </p:cNvPr>
          <p:cNvSpPr>
            <a:spLocks noGrp="1"/>
          </p:cNvSpPr>
          <p:nvPr>
            <p:ph idx="1"/>
          </p:nvPr>
        </p:nvSpPr>
        <p:spPr>
          <a:xfrm>
            <a:off x="3780148" y="1825625"/>
            <a:ext cx="7956222" cy="4667250"/>
          </a:xfrm>
        </p:spPr>
        <p:txBody>
          <a:bodyPr>
            <a:normAutofit fontScale="62500" lnSpcReduction="20000"/>
          </a:bodyPr>
          <a:lstStyle/>
          <a:p>
            <a:r>
              <a:rPr lang="en-GB" dirty="0"/>
              <a:t>Behaving professionally affects how far you intend to go with your career. </a:t>
            </a:r>
          </a:p>
          <a:p>
            <a:r>
              <a:rPr lang="en-GB" dirty="0"/>
              <a:t>Even if your plans with your current job are short term, continue to practise this behaviour. </a:t>
            </a:r>
          </a:p>
          <a:p>
            <a:r>
              <a:rPr lang="en-GB" dirty="0"/>
              <a:t>If you plan to change companies or careers, professionalism is likely to be a requirement wherever you wish to be. </a:t>
            </a:r>
          </a:p>
          <a:p>
            <a:r>
              <a:rPr lang="en-GB" dirty="0"/>
              <a:t>If your plans within the company are long term, professionalism is almost indispensable and can be a deciding factor when upper management considers promotions. </a:t>
            </a:r>
          </a:p>
          <a:p>
            <a:r>
              <a:rPr lang="en-GB" dirty="0"/>
              <a:t>It can give you a competitive advantage when others of a similar skill set are waiting in line for the same job.</a:t>
            </a:r>
          </a:p>
          <a:p>
            <a:r>
              <a:rPr lang="en-GB" dirty="0"/>
              <a:t>Professional behaviour in the workplace improves relationships with your colleagues and management. </a:t>
            </a:r>
          </a:p>
          <a:p>
            <a:r>
              <a:rPr lang="en-GB" dirty="0"/>
              <a:t>It affects how your work gets perceived. </a:t>
            </a:r>
          </a:p>
          <a:p>
            <a:r>
              <a:rPr lang="en-GB" dirty="0"/>
              <a:t>The respect professionals have for the company they work for inspires them to provide excellence. </a:t>
            </a:r>
          </a:p>
          <a:p>
            <a:r>
              <a:rPr lang="en-GB" dirty="0"/>
              <a:t>Professionals produce work that reflects a sense of pride, and because of this, they often exceed the expectations set for them.</a:t>
            </a:r>
          </a:p>
        </p:txBody>
      </p:sp>
    </p:spTree>
    <p:extLst>
      <p:ext uri="{BB962C8B-B14F-4D97-AF65-F5344CB8AC3E}">
        <p14:creationId xmlns:p14="http://schemas.microsoft.com/office/powerpoint/2010/main" val="22222538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2084E3-8063-D767-9B93-2DD24E856767}"/>
              </a:ext>
            </a:extLst>
          </p:cNvPr>
          <p:cNvSpPr>
            <a:spLocks noGrp="1"/>
          </p:cNvSpPr>
          <p:nvPr>
            <p:ph type="title"/>
          </p:nvPr>
        </p:nvSpPr>
        <p:spPr/>
        <p:txBody>
          <a:bodyPr/>
          <a:lstStyle/>
          <a:p>
            <a:r>
              <a:rPr lang="en-GB" dirty="0"/>
              <a:t>References </a:t>
            </a:r>
          </a:p>
        </p:txBody>
      </p:sp>
      <p:sp>
        <p:nvSpPr>
          <p:cNvPr id="3" name="Content Placeholder 2">
            <a:extLst>
              <a:ext uri="{FF2B5EF4-FFF2-40B4-BE49-F238E27FC236}">
                <a16:creationId xmlns:a16="http://schemas.microsoft.com/office/drawing/2014/main" id="{74BE6719-4090-8E8F-F714-2AE086E368B7}"/>
              </a:ext>
            </a:extLst>
          </p:cNvPr>
          <p:cNvSpPr>
            <a:spLocks noGrp="1"/>
          </p:cNvSpPr>
          <p:nvPr>
            <p:ph idx="1"/>
          </p:nvPr>
        </p:nvSpPr>
        <p:spPr>
          <a:xfrm>
            <a:off x="916179" y="1690688"/>
            <a:ext cx="10988274" cy="4667250"/>
          </a:xfrm>
        </p:spPr>
        <p:txBody>
          <a:bodyPr>
            <a:normAutofit fontScale="92500" lnSpcReduction="10000"/>
          </a:bodyPr>
          <a:lstStyle/>
          <a:p>
            <a:r>
              <a:rPr lang="en-GB" sz="2800" dirty="0"/>
              <a:t>CIPD (2020) </a:t>
            </a:r>
            <a:r>
              <a:rPr lang="en-GB" sz="2800" i="1" dirty="0"/>
              <a:t>Competence and competency frameworks </a:t>
            </a:r>
            <a:r>
              <a:rPr lang="en-GB" sz="2800" dirty="0"/>
              <a:t>Available at: </a:t>
            </a:r>
            <a:r>
              <a:rPr lang="en-GB" sz="2800" dirty="0">
                <a:hlinkClick r:id="rId2"/>
              </a:rPr>
              <a:t>https://www.cipd.co.uk/knowledge/fundamentals/people/performance/competency-factsheet#gref</a:t>
            </a:r>
            <a:r>
              <a:rPr lang="en-GB" sz="2800" dirty="0"/>
              <a:t> [Accessed 22/03/2021]</a:t>
            </a:r>
            <a:endParaRPr lang="en-GB" sz="2800" i="1" dirty="0"/>
          </a:p>
          <a:p>
            <a:r>
              <a:rPr lang="en-GB" sz="2800" dirty="0" err="1"/>
              <a:t>Janosik</a:t>
            </a:r>
            <a:r>
              <a:rPr lang="en-GB" sz="2800" dirty="0"/>
              <a:t>, S. M. (2007) </a:t>
            </a:r>
            <a:r>
              <a:rPr lang="en-GB" sz="2800" i="1" dirty="0"/>
              <a:t>Common Issues in Professional </a:t>
            </a:r>
            <a:r>
              <a:rPr lang="en-GB" sz="2800" i="1" dirty="0" err="1"/>
              <a:t>Behavior</a:t>
            </a:r>
            <a:r>
              <a:rPr lang="en-GB" sz="2800" dirty="0"/>
              <a:t>. NASPA journal, 44(2), </a:t>
            </a:r>
            <a:r>
              <a:rPr lang="en-GB" sz="2800" dirty="0" err="1"/>
              <a:t>pp.NASPA</a:t>
            </a:r>
            <a:r>
              <a:rPr lang="en-GB" sz="2800" dirty="0"/>
              <a:t> journal, 2007–01-12, Vol.44 (2).  Available at: </a:t>
            </a:r>
            <a:r>
              <a:rPr lang="en-GB" sz="2800" dirty="0">
                <a:hlinkClick r:id="rId3"/>
              </a:rPr>
              <a:t>https://www-tandfonline-com.ezproxy.uwtsd.ac.uk/doi/abs/10.2202/1949-6605.1796</a:t>
            </a:r>
            <a:r>
              <a:rPr lang="en-GB" sz="2800" dirty="0"/>
              <a:t> [Accessed 09/12/2022]</a:t>
            </a:r>
          </a:p>
          <a:p>
            <a:r>
              <a:rPr lang="en-GB" sz="2800" dirty="0"/>
              <a:t>Kowalski, K. (2016) ‘Professional </a:t>
            </a:r>
            <a:r>
              <a:rPr lang="en-GB" sz="2800" dirty="0" err="1"/>
              <a:t>Behavior</a:t>
            </a:r>
            <a:r>
              <a:rPr lang="en-GB" sz="2800" dirty="0"/>
              <a:t> in Nursing’. </a:t>
            </a:r>
            <a:r>
              <a:rPr lang="en-GB" sz="2800" i="1" dirty="0"/>
              <a:t>Journal of Continuing Education in Nursing</a:t>
            </a:r>
            <a:r>
              <a:rPr lang="en-GB" sz="2800" dirty="0"/>
              <a:t>.  Vol. 47 Issue (4) pp.158-9 </a:t>
            </a:r>
            <a:r>
              <a:rPr lang="en-GB" sz="2800" dirty="0">
                <a:hlinkClick r:id="rId4"/>
              </a:rPr>
              <a:t>https://pubmed.ncbi.nlm.nih.gov/27031029/</a:t>
            </a:r>
            <a:r>
              <a:rPr lang="en-GB" sz="2800" dirty="0"/>
              <a:t> [Accessed 09/12/2022]</a:t>
            </a:r>
          </a:p>
          <a:p>
            <a:r>
              <a:rPr lang="en-GB" dirty="0"/>
              <a:t>Indeed (2024) </a:t>
            </a:r>
            <a:r>
              <a:rPr lang="en-GB" i="1" dirty="0"/>
              <a:t>What is Professional Behaviour at Work? </a:t>
            </a:r>
            <a:r>
              <a:rPr lang="en-GB" dirty="0"/>
              <a:t>Available </a:t>
            </a:r>
            <a:r>
              <a:rPr lang="en-GB" dirty="0" err="1"/>
              <a:t>at:</a:t>
            </a:r>
            <a:r>
              <a:rPr lang="en-GB" dirty="0" err="1">
                <a:hlinkClick r:id="rId5"/>
              </a:rPr>
              <a:t>What</a:t>
            </a:r>
            <a:r>
              <a:rPr lang="en-GB" dirty="0">
                <a:hlinkClick r:id="rId5"/>
              </a:rPr>
              <a:t> is professional behaviour at work? (With examples) | Indeed.com UK</a:t>
            </a:r>
            <a:r>
              <a:rPr lang="en-GB" dirty="0"/>
              <a:t> (Accessed: 01/03/2024)</a:t>
            </a:r>
            <a:endParaRPr lang="en-GB" sz="2800" dirty="0"/>
          </a:p>
          <a:p>
            <a:endParaRPr lang="en-GB" sz="2800" dirty="0"/>
          </a:p>
          <a:p>
            <a:endParaRPr lang="en-GB" dirty="0"/>
          </a:p>
        </p:txBody>
      </p:sp>
    </p:spTree>
    <p:extLst>
      <p:ext uri="{BB962C8B-B14F-4D97-AF65-F5344CB8AC3E}">
        <p14:creationId xmlns:p14="http://schemas.microsoft.com/office/powerpoint/2010/main" val="85429451"/>
      </p:ext>
    </p:extLst>
  </p:cSld>
  <p:clrMapOvr>
    <a:masterClrMapping/>
  </p:clrMapOvr>
</p:sld>
</file>

<file path=ppt/theme/theme1.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UWTSD_Powerpoint Template Widescreen_2023 Sept</Template>
  <TotalTime>46</TotalTime>
  <Words>2789</Words>
  <Application>Microsoft Office PowerPoint</Application>
  <PresentationFormat>Widescreen</PresentationFormat>
  <Paragraphs>204</Paragraphs>
  <Slides>41</Slides>
  <Notes>0</Notes>
  <HiddenSlides>0</HiddenSlides>
  <MMClips>0</MMClips>
  <ScaleCrop>false</ScaleCrop>
  <HeadingPairs>
    <vt:vector size="6" baseType="variant">
      <vt:variant>
        <vt:lpstr>Fonts Used</vt:lpstr>
      </vt:variant>
      <vt:variant>
        <vt:i4>4</vt:i4>
      </vt:variant>
      <vt:variant>
        <vt:lpstr>Theme</vt:lpstr>
      </vt:variant>
      <vt:variant>
        <vt:i4>7</vt:i4>
      </vt:variant>
      <vt:variant>
        <vt:lpstr>Slide Titles</vt:lpstr>
      </vt:variant>
      <vt:variant>
        <vt:i4>41</vt:i4>
      </vt:variant>
    </vt:vector>
  </HeadingPairs>
  <TitlesOfParts>
    <vt:vector size="52" baseType="lpstr">
      <vt:lpstr>Aptos</vt:lpstr>
      <vt:lpstr>Arial</vt:lpstr>
      <vt:lpstr>Calibri</vt:lpstr>
      <vt:lpstr>Calibri Light</vt:lpstr>
      <vt:lpstr>UWTSD Holding Page</vt:lpstr>
      <vt:lpstr>UWTSD Title Page 1</vt:lpstr>
      <vt:lpstr>UWTSD Text 1</vt:lpstr>
      <vt:lpstr>UWTSD Text 2</vt:lpstr>
      <vt:lpstr>UWTSD Text 3</vt:lpstr>
      <vt:lpstr>UWTSD Text 4</vt:lpstr>
      <vt:lpstr>UWTSD Logo Variations place image in Background</vt:lpstr>
      <vt:lpstr>PowerPoint Presentation</vt:lpstr>
      <vt:lpstr>PowerPoint Presentation</vt:lpstr>
      <vt:lpstr>PowerPoint Presentation</vt:lpstr>
      <vt:lpstr>Competency</vt:lpstr>
      <vt:lpstr>Why Competencies?</vt:lpstr>
      <vt:lpstr>Professional Behaviours</vt:lpstr>
      <vt:lpstr>Professional Behaviours</vt:lpstr>
      <vt:lpstr>Professional Behaviours </vt:lpstr>
      <vt:lpstr>PowerPoint Presentation</vt:lpstr>
      <vt:lpstr>PowerPoint Presentation</vt:lpstr>
      <vt:lpstr>PowerPoint Presentation</vt:lpstr>
      <vt:lpstr>PowerPoint Presentation</vt:lpstr>
      <vt:lpstr>PowerPoint Presentation</vt:lpstr>
      <vt:lpstr>PowerPoint Presentation</vt:lpstr>
      <vt:lpstr>Professional Behaviours </vt:lpstr>
      <vt:lpstr>Professional Behaviours </vt:lpstr>
      <vt:lpstr>Professional Behaviours:  Self-Evaluation </vt:lpstr>
      <vt:lpstr>Professional Behaviours: A Critical Reflection </vt:lpstr>
      <vt:lpstr>Professional Behaviours: A Critical Reflection </vt:lpstr>
      <vt:lpstr>Professional Behaviours: A Critical Reflection </vt:lpstr>
      <vt:lpstr>Professional Behaviours: A Critical Reflection </vt:lpstr>
      <vt:lpstr>Professional Behaviours: A Critical Reflection </vt:lpstr>
      <vt:lpstr>Professional Behaviours: A Critical Reflection </vt:lpstr>
      <vt:lpstr>Professional Behaviours: Continued</vt:lpstr>
      <vt:lpstr>Being Punctual</vt:lpstr>
      <vt:lpstr>Dressing Professionally</vt:lpstr>
      <vt:lpstr>Communicating Respectfully</vt:lpstr>
      <vt:lpstr>Being Honest and Ethical </vt:lpstr>
      <vt:lpstr>Honing Your Expertise </vt:lpstr>
      <vt:lpstr>Having a Positive Attitude </vt:lpstr>
      <vt:lpstr>Taking Responsibility </vt:lpstr>
      <vt:lpstr>Being Helpful</vt:lpstr>
      <vt:lpstr>Being Reliable </vt:lpstr>
      <vt:lpstr>Managing Your Time </vt:lpstr>
      <vt:lpstr>Staying Calm</vt:lpstr>
      <vt:lpstr>Following Meeting Etiquette</vt:lpstr>
      <vt:lpstr>Perfecting your Telephone Etiquette</vt:lpstr>
      <vt:lpstr>Collaborating with Others</vt:lpstr>
      <vt:lpstr>Being Resilient </vt:lpstr>
      <vt:lpstr>Professional Behaviours: The Importance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Laura Jenkins (IEH)</dc:creator>
  <cp:lastModifiedBy>Laura Jenkins (IEH)</cp:lastModifiedBy>
  <cp:revision>1</cp:revision>
  <dcterms:created xsi:type="dcterms:W3CDTF">2024-03-01T09:24:27Z</dcterms:created>
  <dcterms:modified xsi:type="dcterms:W3CDTF">2024-03-01T10:29:48Z</dcterms:modified>
</cp:coreProperties>
</file>