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4056" r:id="rId1"/>
  </p:sldMasterIdLst>
  <p:notesMasterIdLst>
    <p:notesMasterId r:id="rId33"/>
  </p:notesMasterIdLst>
  <p:handoutMasterIdLst>
    <p:handoutMasterId r:id="rId34"/>
  </p:handoutMasterIdLst>
  <p:sldIdLst>
    <p:sldId id="256" r:id="rId2"/>
    <p:sldId id="393" r:id="rId3"/>
    <p:sldId id="532" r:id="rId4"/>
    <p:sldId id="533" r:id="rId5"/>
    <p:sldId id="279" r:id="rId6"/>
    <p:sldId id="378" r:id="rId7"/>
    <p:sldId id="379" r:id="rId8"/>
    <p:sldId id="380" r:id="rId9"/>
    <p:sldId id="381" r:id="rId10"/>
    <p:sldId id="525" r:id="rId11"/>
    <p:sldId id="501" r:id="rId12"/>
    <p:sldId id="502" r:id="rId13"/>
    <p:sldId id="503" r:id="rId14"/>
    <p:sldId id="527" r:id="rId15"/>
    <p:sldId id="382" r:id="rId16"/>
    <p:sldId id="530" r:id="rId17"/>
    <p:sldId id="259" r:id="rId18"/>
    <p:sldId id="531" r:id="rId19"/>
    <p:sldId id="383" r:id="rId20"/>
    <p:sldId id="384" r:id="rId21"/>
    <p:sldId id="394" r:id="rId22"/>
    <p:sldId id="395" r:id="rId23"/>
    <p:sldId id="385" r:id="rId24"/>
    <p:sldId id="386" r:id="rId25"/>
    <p:sldId id="387" r:id="rId26"/>
    <p:sldId id="388" r:id="rId27"/>
    <p:sldId id="389" r:id="rId28"/>
    <p:sldId id="390" r:id="rId29"/>
    <p:sldId id="391" r:id="rId30"/>
    <p:sldId id="392" r:id="rId31"/>
    <p:sldId id="257" r:id="rId32"/>
  </p:sldIdLst>
  <p:sldSz cx="9144000" cy="6858000" type="screen4x3"/>
  <p:notesSz cx="6797675" cy="9926638"/>
  <p:embeddedFontLst>
    <p:embeddedFont>
      <p:font typeface="Arial Rounded MT Bold" panose="020F0704030504030204" pitchFamily="34" charset="0"/>
      <p:regular r:id="rId35"/>
    </p:embeddedFont>
    <p:embeddedFont>
      <p:font typeface="Calibri" panose="020F0502020204030204" pitchFamily="34" charset="0"/>
      <p:regular r:id="rId36"/>
      <p:bold r:id="rId37"/>
      <p:italic r:id="rId38"/>
      <p:boldItalic r:id="rId39"/>
    </p:embeddedFont>
    <p:embeddedFont>
      <p:font typeface="Calibri Light" panose="020F0302020204030204" pitchFamily="34" charset="0"/>
      <p:regular r:id="rId40"/>
      <p:italic r:id="rId41"/>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BC5B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69FFB8-DB26-4EBC-BC37-D68CCA0F6D99}" v="35" dt="2023-03-06T17:40:40.8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74" autoAdjust="0"/>
    <p:restoredTop sz="76518" autoAdjust="0"/>
  </p:normalViewPr>
  <p:slideViewPr>
    <p:cSldViewPr>
      <p:cViewPr>
        <p:scale>
          <a:sx n="71" d="100"/>
          <a:sy n="71" d="100"/>
        </p:scale>
        <p:origin x="1362"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5.fntdata"/><Relationship Id="rId21" Type="http://schemas.openxmlformats.org/officeDocument/2006/relationships/slide" Target="slides/slide20.xml"/><Relationship Id="rId34" Type="http://schemas.openxmlformats.org/officeDocument/2006/relationships/handoutMaster" Target="handoutMasters/handoutMaster1.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3.fntdata"/><Relationship Id="rId40" Type="http://schemas.openxmlformats.org/officeDocument/2006/relationships/font" Target="fonts/font6.fntdata"/><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1.fntdata"/><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font" Target="fonts/font4.fntdata"/><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font" Target="fonts/font7.fntdata"/></Relationships>
</file>

<file path=ppt/diagrams/_rels/data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image" Target="../media/image15.png"/></Relationships>
</file>

<file path=ppt/diagrams/_rels/drawing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19E20B-2D62-414D-8066-B44C42F8643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EC7F866-397D-4BD6-B817-2F06BA4AE45C}">
      <dgm:prSet/>
      <dgm:spPr/>
      <dgm:t>
        <a:bodyPr/>
        <a:lstStyle/>
        <a:p>
          <a:r>
            <a:rPr lang="en-GB"/>
            <a:t>Who should drive sustainable development </a:t>
          </a:r>
          <a:endParaRPr lang="en-US"/>
        </a:p>
      </dgm:t>
    </dgm:pt>
    <dgm:pt modelId="{DF75207B-B8FF-4470-BD0B-D6B2DB844A57}" type="parTrans" cxnId="{5E6AAC2A-897A-4F7D-B114-C019C6E7CFAC}">
      <dgm:prSet/>
      <dgm:spPr/>
      <dgm:t>
        <a:bodyPr/>
        <a:lstStyle/>
        <a:p>
          <a:endParaRPr lang="en-US"/>
        </a:p>
      </dgm:t>
    </dgm:pt>
    <dgm:pt modelId="{D306A011-518A-4874-B518-536AED7E4ACD}" type="sibTrans" cxnId="{5E6AAC2A-897A-4F7D-B114-C019C6E7CFAC}">
      <dgm:prSet/>
      <dgm:spPr/>
      <dgm:t>
        <a:bodyPr/>
        <a:lstStyle/>
        <a:p>
          <a:endParaRPr lang="en-US"/>
        </a:p>
      </dgm:t>
    </dgm:pt>
    <dgm:pt modelId="{F67527FF-F22E-471F-A2EA-BC209399AF6A}">
      <dgm:prSet/>
      <dgm:spPr/>
      <dgm:t>
        <a:bodyPr/>
        <a:lstStyle/>
        <a:p>
          <a:r>
            <a:rPr lang="en-GB"/>
            <a:t>Governance </a:t>
          </a:r>
          <a:endParaRPr lang="en-US"/>
        </a:p>
      </dgm:t>
    </dgm:pt>
    <dgm:pt modelId="{55C3226B-BC9F-4623-B097-8D9AFA4722F2}" type="parTrans" cxnId="{0E16718C-1BA7-444C-9E1D-8C01FFE2E478}">
      <dgm:prSet/>
      <dgm:spPr/>
      <dgm:t>
        <a:bodyPr/>
        <a:lstStyle/>
        <a:p>
          <a:endParaRPr lang="en-US"/>
        </a:p>
      </dgm:t>
    </dgm:pt>
    <dgm:pt modelId="{16553518-DFF5-4A5D-B338-1EC0794554A3}" type="sibTrans" cxnId="{0E16718C-1BA7-444C-9E1D-8C01FFE2E478}">
      <dgm:prSet/>
      <dgm:spPr/>
      <dgm:t>
        <a:bodyPr/>
        <a:lstStyle/>
        <a:p>
          <a:endParaRPr lang="en-US"/>
        </a:p>
      </dgm:t>
    </dgm:pt>
    <dgm:pt modelId="{7689BBD3-D818-4D6D-87B7-2BA8F785D65D}">
      <dgm:prSet/>
      <dgm:spPr/>
      <dgm:t>
        <a:bodyPr/>
        <a:lstStyle/>
        <a:p>
          <a:r>
            <a:rPr lang="en-GB"/>
            <a:t>Stakeholders</a:t>
          </a:r>
          <a:endParaRPr lang="en-US"/>
        </a:p>
      </dgm:t>
    </dgm:pt>
    <dgm:pt modelId="{BEDCEDA8-A0AC-4548-9A60-869243D85643}" type="parTrans" cxnId="{97D4AF10-C23F-4062-A767-28FBA680D527}">
      <dgm:prSet/>
      <dgm:spPr/>
      <dgm:t>
        <a:bodyPr/>
        <a:lstStyle/>
        <a:p>
          <a:endParaRPr lang="en-US"/>
        </a:p>
      </dgm:t>
    </dgm:pt>
    <dgm:pt modelId="{098B48B3-AD63-4DCA-8B09-AA0D2856CFB0}" type="sibTrans" cxnId="{97D4AF10-C23F-4062-A767-28FBA680D527}">
      <dgm:prSet/>
      <dgm:spPr/>
      <dgm:t>
        <a:bodyPr/>
        <a:lstStyle/>
        <a:p>
          <a:endParaRPr lang="en-US"/>
        </a:p>
      </dgm:t>
    </dgm:pt>
    <dgm:pt modelId="{AA673B9D-39FC-4D81-B4A0-6639F5D16926}">
      <dgm:prSet/>
      <dgm:spPr/>
      <dgm:t>
        <a:bodyPr/>
        <a:lstStyle/>
        <a:p>
          <a:r>
            <a:rPr lang="en-GB" dirty="0"/>
            <a:t>Switzerland &amp; Indonesia case study example (explore 2 regions) </a:t>
          </a:r>
          <a:endParaRPr lang="en-US" dirty="0"/>
        </a:p>
      </dgm:t>
    </dgm:pt>
    <dgm:pt modelId="{2B0F8B02-A13F-48CD-B226-031EBE72F118}" type="parTrans" cxnId="{C0E45C75-94D4-4935-9599-34AE07FDD383}">
      <dgm:prSet/>
      <dgm:spPr/>
      <dgm:t>
        <a:bodyPr/>
        <a:lstStyle/>
        <a:p>
          <a:endParaRPr lang="en-US"/>
        </a:p>
      </dgm:t>
    </dgm:pt>
    <dgm:pt modelId="{EFA8B627-B079-4CCA-9D7C-C21A9821D259}" type="sibTrans" cxnId="{C0E45C75-94D4-4935-9599-34AE07FDD383}">
      <dgm:prSet/>
      <dgm:spPr/>
      <dgm:t>
        <a:bodyPr/>
        <a:lstStyle/>
        <a:p>
          <a:endParaRPr lang="en-US"/>
        </a:p>
      </dgm:t>
    </dgm:pt>
    <dgm:pt modelId="{F3B1EC3B-A675-46AF-BD48-A4E31CD300CA}">
      <dgm:prSet/>
      <dgm:spPr/>
      <dgm:t>
        <a:bodyPr/>
        <a:lstStyle/>
        <a:p>
          <a:r>
            <a:rPr lang="en-GB"/>
            <a:t>Activity </a:t>
          </a:r>
          <a:endParaRPr lang="en-US"/>
        </a:p>
      </dgm:t>
    </dgm:pt>
    <dgm:pt modelId="{63C69470-3BD2-41B8-8980-71AD4D88D1AC}" type="parTrans" cxnId="{A9FCDF5A-AD9A-49D9-A9E1-203A3632A04C}">
      <dgm:prSet/>
      <dgm:spPr/>
      <dgm:t>
        <a:bodyPr/>
        <a:lstStyle/>
        <a:p>
          <a:endParaRPr lang="en-US"/>
        </a:p>
      </dgm:t>
    </dgm:pt>
    <dgm:pt modelId="{15A1CCED-9823-417E-A2BA-972BC871AC43}" type="sibTrans" cxnId="{A9FCDF5A-AD9A-49D9-A9E1-203A3632A04C}">
      <dgm:prSet/>
      <dgm:spPr/>
      <dgm:t>
        <a:bodyPr/>
        <a:lstStyle/>
        <a:p>
          <a:endParaRPr lang="en-US"/>
        </a:p>
      </dgm:t>
    </dgm:pt>
    <dgm:pt modelId="{64C50EB1-87D6-4B92-8B35-C9B099344089}" type="pres">
      <dgm:prSet presAssocID="{6919E20B-2D62-414D-8066-B44C42F8643C}" presName="linear" presStyleCnt="0">
        <dgm:presLayoutVars>
          <dgm:animLvl val="lvl"/>
          <dgm:resizeHandles val="exact"/>
        </dgm:presLayoutVars>
      </dgm:prSet>
      <dgm:spPr/>
    </dgm:pt>
    <dgm:pt modelId="{84BEC42F-3FC0-4EA2-B6D4-AA1958F0C0B7}" type="pres">
      <dgm:prSet presAssocID="{4EC7F866-397D-4BD6-B817-2F06BA4AE45C}" presName="parentText" presStyleLbl="node1" presStyleIdx="0" presStyleCnt="5">
        <dgm:presLayoutVars>
          <dgm:chMax val="0"/>
          <dgm:bulletEnabled val="1"/>
        </dgm:presLayoutVars>
      </dgm:prSet>
      <dgm:spPr/>
    </dgm:pt>
    <dgm:pt modelId="{A4A5506C-DA90-49D4-B002-A9E3F8FB2E7B}" type="pres">
      <dgm:prSet presAssocID="{D306A011-518A-4874-B518-536AED7E4ACD}" presName="spacer" presStyleCnt="0"/>
      <dgm:spPr/>
    </dgm:pt>
    <dgm:pt modelId="{31BD3E48-4953-475F-BEED-E209DB1F5E87}" type="pres">
      <dgm:prSet presAssocID="{F67527FF-F22E-471F-A2EA-BC209399AF6A}" presName="parentText" presStyleLbl="node1" presStyleIdx="1" presStyleCnt="5">
        <dgm:presLayoutVars>
          <dgm:chMax val="0"/>
          <dgm:bulletEnabled val="1"/>
        </dgm:presLayoutVars>
      </dgm:prSet>
      <dgm:spPr/>
    </dgm:pt>
    <dgm:pt modelId="{E848C6EE-D125-4E70-ABD7-8A6C46629B29}" type="pres">
      <dgm:prSet presAssocID="{16553518-DFF5-4A5D-B338-1EC0794554A3}" presName="spacer" presStyleCnt="0"/>
      <dgm:spPr/>
    </dgm:pt>
    <dgm:pt modelId="{2872F232-2855-4E17-8EE3-0B6CEA25435F}" type="pres">
      <dgm:prSet presAssocID="{7689BBD3-D818-4D6D-87B7-2BA8F785D65D}" presName="parentText" presStyleLbl="node1" presStyleIdx="2" presStyleCnt="5">
        <dgm:presLayoutVars>
          <dgm:chMax val="0"/>
          <dgm:bulletEnabled val="1"/>
        </dgm:presLayoutVars>
      </dgm:prSet>
      <dgm:spPr/>
    </dgm:pt>
    <dgm:pt modelId="{B0D1EB20-453A-4361-BA17-83939F4675EB}" type="pres">
      <dgm:prSet presAssocID="{098B48B3-AD63-4DCA-8B09-AA0D2856CFB0}" presName="spacer" presStyleCnt="0"/>
      <dgm:spPr/>
    </dgm:pt>
    <dgm:pt modelId="{789A94B9-106A-46FB-999E-1B2EB9C55D45}" type="pres">
      <dgm:prSet presAssocID="{AA673B9D-39FC-4D81-B4A0-6639F5D16926}" presName="parentText" presStyleLbl="node1" presStyleIdx="3" presStyleCnt="5">
        <dgm:presLayoutVars>
          <dgm:chMax val="0"/>
          <dgm:bulletEnabled val="1"/>
        </dgm:presLayoutVars>
      </dgm:prSet>
      <dgm:spPr/>
    </dgm:pt>
    <dgm:pt modelId="{761F9CF8-7F6A-4DE8-AF13-60C7D125EC42}" type="pres">
      <dgm:prSet presAssocID="{EFA8B627-B079-4CCA-9D7C-C21A9821D259}" presName="spacer" presStyleCnt="0"/>
      <dgm:spPr/>
    </dgm:pt>
    <dgm:pt modelId="{8D5F6BFB-1393-46D1-8916-38FAC6566FA2}" type="pres">
      <dgm:prSet presAssocID="{F3B1EC3B-A675-46AF-BD48-A4E31CD300CA}" presName="parentText" presStyleLbl="node1" presStyleIdx="4" presStyleCnt="5">
        <dgm:presLayoutVars>
          <dgm:chMax val="0"/>
          <dgm:bulletEnabled val="1"/>
        </dgm:presLayoutVars>
      </dgm:prSet>
      <dgm:spPr/>
    </dgm:pt>
  </dgm:ptLst>
  <dgm:cxnLst>
    <dgm:cxn modelId="{5384AB06-DA16-4C53-8B8F-0F3A8B07106F}" type="presOf" srcId="{4EC7F866-397D-4BD6-B817-2F06BA4AE45C}" destId="{84BEC42F-3FC0-4EA2-B6D4-AA1958F0C0B7}" srcOrd="0" destOrd="0" presId="urn:microsoft.com/office/officeart/2005/8/layout/vList2"/>
    <dgm:cxn modelId="{97D4AF10-C23F-4062-A767-28FBA680D527}" srcId="{6919E20B-2D62-414D-8066-B44C42F8643C}" destId="{7689BBD3-D818-4D6D-87B7-2BA8F785D65D}" srcOrd="2" destOrd="0" parTransId="{BEDCEDA8-A0AC-4548-9A60-869243D85643}" sibTransId="{098B48B3-AD63-4DCA-8B09-AA0D2856CFB0}"/>
    <dgm:cxn modelId="{5E6AAC2A-897A-4F7D-B114-C019C6E7CFAC}" srcId="{6919E20B-2D62-414D-8066-B44C42F8643C}" destId="{4EC7F866-397D-4BD6-B817-2F06BA4AE45C}" srcOrd="0" destOrd="0" parTransId="{DF75207B-B8FF-4470-BD0B-D6B2DB844A57}" sibTransId="{D306A011-518A-4874-B518-536AED7E4ACD}"/>
    <dgm:cxn modelId="{BDBA045C-6246-4172-AB07-8C422548C3FD}" type="presOf" srcId="{F67527FF-F22E-471F-A2EA-BC209399AF6A}" destId="{31BD3E48-4953-475F-BEED-E209DB1F5E87}" srcOrd="0" destOrd="0" presId="urn:microsoft.com/office/officeart/2005/8/layout/vList2"/>
    <dgm:cxn modelId="{2F014547-306D-43F1-8B7E-E5947735F453}" type="presOf" srcId="{AA673B9D-39FC-4D81-B4A0-6639F5D16926}" destId="{789A94B9-106A-46FB-999E-1B2EB9C55D45}" srcOrd="0" destOrd="0" presId="urn:microsoft.com/office/officeart/2005/8/layout/vList2"/>
    <dgm:cxn modelId="{C0E45C75-94D4-4935-9599-34AE07FDD383}" srcId="{6919E20B-2D62-414D-8066-B44C42F8643C}" destId="{AA673B9D-39FC-4D81-B4A0-6639F5D16926}" srcOrd="3" destOrd="0" parTransId="{2B0F8B02-A13F-48CD-B226-031EBE72F118}" sibTransId="{EFA8B627-B079-4CCA-9D7C-C21A9821D259}"/>
    <dgm:cxn modelId="{A9FCDF5A-AD9A-49D9-A9E1-203A3632A04C}" srcId="{6919E20B-2D62-414D-8066-B44C42F8643C}" destId="{F3B1EC3B-A675-46AF-BD48-A4E31CD300CA}" srcOrd="4" destOrd="0" parTransId="{63C69470-3BD2-41B8-8980-71AD4D88D1AC}" sibTransId="{15A1CCED-9823-417E-A2BA-972BC871AC43}"/>
    <dgm:cxn modelId="{0E16718C-1BA7-444C-9E1D-8C01FFE2E478}" srcId="{6919E20B-2D62-414D-8066-B44C42F8643C}" destId="{F67527FF-F22E-471F-A2EA-BC209399AF6A}" srcOrd="1" destOrd="0" parTransId="{55C3226B-BC9F-4623-B097-8D9AFA4722F2}" sibTransId="{16553518-DFF5-4A5D-B338-1EC0794554A3}"/>
    <dgm:cxn modelId="{9CBFC3AA-6840-4FEE-A362-3251FB24E72D}" type="presOf" srcId="{6919E20B-2D62-414D-8066-B44C42F8643C}" destId="{64C50EB1-87D6-4B92-8B35-C9B099344089}" srcOrd="0" destOrd="0" presId="urn:microsoft.com/office/officeart/2005/8/layout/vList2"/>
    <dgm:cxn modelId="{1E9111B2-0F1B-4F82-85F4-CC590923C078}" type="presOf" srcId="{7689BBD3-D818-4D6D-87B7-2BA8F785D65D}" destId="{2872F232-2855-4E17-8EE3-0B6CEA25435F}" srcOrd="0" destOrd="0" presId="urn:microsoft.com/office/officeart/2005/8/layout/vList2"/>
    <dgm:cxn modelId="{25FF42B8-75D8-4045-8B5C-1BC2FDED0C91}" type="presOf" srcId="{F3B1EC3B-A675-46AF-BD48-A4E31CD300CA}" destId="{8D5F6BFB-1393-46D1-8916-38FAC6566FA2}" srcOrd="0" destOrd="0" presId="urn:microsoft.com/office/officeart/2005/8/layout/vList2"/>
    <dgm:cxn modelId="{0680023D-3E4E-416A-8B9F-F69F37960055}" type="presParOf" srcId="{64C50EB1-87D6-4B92-8B35-C9B099344089}" destId="{84BEC42F-3FC0-4EA2-B6D4-AA1958F0C0B7}" srcOrd="0" destOrd="0" presId="urn:microsoft.com/office/officeart/2005/8/layout/vList2"/>
    <dgm:cxn modelId="{D199C657-B22E-427B-A871-42F78F60D8E0}" type="presParOf" srcId="{64C50EB1-87D6-4B92-8B35-C9B099344089}" destId="{A4A5506C-DA90-49D4-B002-A9E3F8FB2E7B}" srcOrd="1" destOrd="0" presId="urn:microsoft.com/office/officeart/2005/8/layout/vList2"/>
    <dgm:cxn modelId="{D1114D78-730A-4490-A26C-528169A2C4A1}" type="presParOf" srcId="{64C50EB1-87D6-4B92-8B35-C9B099344089}" destId="{31BD3E48-4953-475F-BEED-E209DB1F5E87}" srcOrd="2" destOrd="0" presId="urn:microsoft.com/office/officeart/2005/8/layout/vList2"/>
    <dgm:cxn modelId="{DF293400-98E1-4576-99A9-F5A2E3B5E42B}" type="presParOf" srcId="{64C50EB1-87D6-4B92-8B35-C9B099344089}" destId="{E848C6EE-D125-4E70-ABD7-8A6C46629B29}" srcOrd="3" destOrd="0" presId="urn:microsoft.com/office/officeart/2005/8/layout/vList2"/>
    <dgm:cxn modelId="{F6C3B57A-930B-4E72-AFB1-18C4C09F4496}" type="presParOf" srcId="{64C50EB1-87D6-4B92-8B35-C9B099344089}" destId="{2872F232-2855-4E17-8EE3-0B6CEA25435F}" srcOrd="4" destOrd="0" presId="urn:microsoft.com/office/officeart/2005/8/layout/vList2"/>
    <dgm:cxn modelId="{4CB1E714-6813-4D2B-BB51-9854D3760CD6}" type="presParOf" srcId="{64C50EB1-87D6-4B92-8B35-C9B099344089}" destId="{B0D1EB20-453A-4361-BA17-83939F4675EB}" srcOrd="5" destOrd="0" presId="urn:microsoft.com/office/officeart/2005/8/layout/vList2"/>
    <dgm:cxn modelId="{D5138869-C300-4E69-B4A3-7439FCEDE735}" type="presParOf" srcId="{64C50EB1-87D6-4B92-8B35-C9B099344089}" destId="{789A94B9-106A-46FB-999E-1B2EB9C55D45}" srcOrd="6" destOrd="0" presId="urn:microsoft.com/office/officeart/2005/8/layout/vList2"/>
    <dgm:cxn modelId="{6147796D-3278-453B-95DE-47E04082B673}" type="presParOf" srcId="{64C50EB1-87D6-4B92-8B35-C9B099344089}" destId="{761F9CF8-7F6A-4DE8-AF13-60C7D125EC42}" srcOrd="7" destOrd="0" presId="urn:microsoft.com/office/officeart/2005/8/layout/vList2"/>
    <dgm:cxn modelId="{9E305FA9-40C5-4CA0-8461-CA5CC2C301D8}" type="presParOf" srcId="{64C50EB1-87D6-4B92-8B35-C9B099344089}" destId="{8D5F6BFB-1393-46D1-8916-38FAC6566FA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D6308AF-D989-4388-AC40-A8EAA68A0C5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367C1DC2-A8CB-4589-8113-F8FEF853C400}">
      <dgm:prSet custT="1"/>
      <dgm:spPr/>
      <dgm:t>
        <a:bodyPr/>
        <a:lstStyle/>
        <a:p>
          <a:r>
            <a:rPr lang="en-GB" sz="1800" dirty="0"/>
            <a:t>Tourism is a sector of activity that involves </a:t>
          </a:r>
          <a:r>
            <a:rPr lang="en-GB" sz="1800" b="1" dirty="0"/>
            <a:t>multiple interrelationships</a:t>
          </a:r>
          <a:r>
            <a:rPr lang="en-GB" sz="1800" dirty="0"/>
            <a:t> among numerous types of actors and agents intervening in the production of goods and services consumed by visitors. </a:t>
          </a:r>
          <a:endParaRPr lang="en-US" sz="1800" dirty="0"/>
        </a:p>
      </dgm:t>
    </dgm:pt>
    <dgm:pt modelId="{46D9C898-BF69-4ECE-9F0B-C8C6537C2CC1}" type="parTrans" cxnId="{AA67DBF3-4DB7-47C9-BCCD-AAB15106A606}">
      <dgm:prSet/>
      <dgm:spPr/>
      <dgm:t>
        <a:bodyPr/>
        <a:lstStyle/>
        <a:p>
          <a:endParaRPr lang="en-US"/>
        </a:p>
      </dgm:t>
    </dgm:pt>
    <dgm:pt modelId="{6EFBA9EA-6B23-49F5-BED4-97D2E642B99E}" type="sibTrans" cxnId="{AA67DBF3-4DB7-47C9-BCCD-AAB15106A606}">
      <dgm:prSet/>
      <dgm:spPr/>
      <dgm:t>
        <a:bodyPr/>
        <a:lstStyle/>
        <a:p>
          <a:endParaRPr lang="en-US"/>
        </a:p>
      </dgm:t>
    </dgm:pt>
    <dgm:pt modelId="{3B349084-36F1-4293-89A5-C841554C7227}">
      <dgm:prSet custT="1"/>
      <dgm:spPr/>
      <dgm:t>
        <a:bodyPr/>
        <a:lstStyle/>
        <a:p>
          <a:r>
            <a:rPr lang="en-GB" sz="2000" dirty="0"/>
            <a:t>Often a complex relationship of collaborative relationship between the public and private sectors and the inhabitants of tourist destinations. </a:t>
          </a:r>
          <a:endParaRPr lang="en-US" sz="2000" dirty="0"/>
        </a:p>
      </dgm:t>
    </dgm:pt>
    <dgm:pt modelId="{7434B7EC-1D1A-48D8-BEB7-F714239A03F4}" type="parTrans" cxnId="{7FC8D798-2F00-482D-8185-662D5FD9CDFB}">
      <dgm:prSet/>
      <dgm:spPr/>
      <dgm:t>
        <a:bodyPr/>
        <a:lstStyle/>
        <a:p>
          <a:endParaRPr lang="en-US"/>
        </a:p>
      </dgm:t>
    </dgm:pt>
    <dgm:pt modelId="{97F693D5-5EA7-4C10-80CA-F230163A67D6}" type="sibTrans" cxnId="{7FC8D798-2F00-482D-8185-662D5FD9CDFB}">
      <dgm:prSet/>
      <dgm:spPr/>
      <dgm:t>
        <a:bodyPr/>
        <a:lstStyle/>
        <a:p>
          <a:endParaRPr lang="en-US"/>
        </a:p>
      </dgm:t>
    </dgm:pt>
    <dgm:pt modelId="{58653D2C-E034-4FC5-91DD-7CED3B05AA34}">
      <dgm:prSet custT="1"/>
      <dgm:spPr/>
      <dgm:t>
        <a:bodyPr/>
        <a:lstStyle/>
        <a:p>
          <a:r>
            <a:rPr lang="en-GB" sz="1800" dirty="0"/>
            <a:t>the government’s directive functions, under current conditions, are relevant in coordinating efforts to help ensure the  dynamic of permanent growth that tourism has achieved to date is economically, socially and environmentally sustainable so as to increase its contribution to development.</a:t>
          </a:r>
          <a:endParaRPr lang="en-US" sz="1800" dirty="0"/>
        </a:p>
      </dgm:t>
    </dgm:pt>
    <dgm:pt modelId="{851F67EA-A2BC-463F-9308-FBD12E3E3C07}" type="parTrans" cxnId="{3293B304-D8D0-4FA7-9CA7-C107E9115459}">
      <dgm:prSet/>
      <dgm:spPr/>
      <dgm:t>
        <a:bodyPr/>
        <a:lstStyle/>
        <a:p>
          <a:endParaRPr lang="en-US"/>
        </a:p>
      </dgm:t>
    </dgm:pt>
    <dgm:pt modelId="{AFDFEE80-73C2-46BB-800F-AB51634A7130}" type="sibTrans" cxnId="{3293B304-D8D0-4FA7-9CA7-C107E9115459}">
      <dgm:prSet/>
      <dgm:spPr/>
      <dgm:t>
        <a:bodyPr/>
        <a:lstStyle/>
        <a:p>
          <a:endParaRPr lang="en-US"/>
        </a:p>
      </dgm:t>
    </dgm:pt>
    <dgm:pt modelId="{C5802487-5ACF-42B6-9CF0-033D99C02F41}" type="pres">
      <dgm:prSet presAssocID="{BD6308AF-D989-4388-AC40-A8EAA68A0C5C}" presName="linear" presStyleCnt="0">
        <dgm:presLayoutVars>
          <dgm:animLvl val="lvl"/>
          <dgm:resizeHandles val="exact"/>
        </dgm:presLayoutVars>
      </dgm:prSet>
      <dgm:spPr/>
    </dgm:pt>
    <dgm:pt modelId="{DC647117-7170-44A3-9571-C23CEB555919}" type="pres">
      <dgm:prSet presAssocID="{367C1DC2-A8CB-4589-8113-F8FEF853C400}" presName="parentText" presStyleLbl="node1" presStyleIdx="0" presStyleCnt="3">
        <dgm:presLayoutVars>
          <dgm:chMax val="0"/>
          <dgm:bulletEnabled val="1"/>
        </dgm:presLayoutVars>
      </dgm:prSet>
      <dgm:spPr/>
    </dgm:pt>
    <dgm:pt modelId="{4F9FAC7B-1E6C-40AE-8C43-03F950137FDA}" type="pres">
      <dgm:prSet presAssocID="{6EFBA9EA-6B23-49F5-BED4-97D2E642B99E}" presName="spacer" presStyleCnt="0"/>
      <dgm:spPr/>
    </dgm:pt>
    <dgm:pt modelId="{51E67BD8-DD66-4F55-9A55-0A5D4A7B49D4}" type="pres">
      <dgm:prSet presAssocID="{3B349084-36F1-4293-89A5-C841554C7227}" presName="parentText" presStyleLbl="node1" presStyleIdx="1" presStyleCnt="3">
        <dgm:presLayoutVars>
          <dgm:chMax val="0"/>
          <dgm:bulletEnabled val="1"/>
        </dgm:presLayoutVars>
      </dgm:prSet>
      <dgm:spPr/>
    </dgm:pt>
    <dgm:pt modelId="{67BD9BAA-8D67-4406-A7B9-98D73A0D4CA1}" type="pres">
      <dgm:prSet presAssocID="{97F693D5-5EA7-4C10-80CA-F230163A67D6}" presName="spacer" presStyleCnt="0"/>
      <dgm:spPr/>
    </dgm:pt>
    <dgm:pt modelId="{313FFCBE-BE53-4FA1-AFC4-6BCFF71BA7EE}" type="pres">
      <dgm:prSet presAssocID="{58653D2C-E034-4FC5-91DD-7CED3B05AA34}" presName="parentText" presStyleLbl="node1" presStyleIdx="2" presStyleCnt="3">
        <dgm:presLayoutVars>
          <dgm:chMax val="0"/>
          <dgm:bulletEnabled val="1"/>
        </dgm:presLayoutVars>
      </dgm:prSet>
      <dgm:spPr/>
    </dgm:pt>
  </dgm:ptLst>
  <dgm:cxnLst>
    <dgm:cxn modelId="{3293B304-D8D0-4FA7-9CA7-C107E9115459}" srcId="{BD6308AF-D989-4388-AC40-A8EAA68A0C5C}" destId="{58653D2C-E034-4FC5-91DD-7CED3B05AA34}" srcOrd="2" destOrd="0" parTransId="{851F67EA-A2BC-463F-9308-FBD12E3E3C07}" sibTransId="{AFDFEE80-73C2-46BB-800F-AB51634A7130}"/>
    <dgm:cxn modelId="{9F44E43B-8D81-4D7C-8676-C4FD4E26D443}" type="presOf" srcId="{58653D2C-E034-4FC5-91DD-7CED3B05AA34}" destId="{313FFCBE-BE53-4FA1-AFC4-6BCFF71BA7EE}" srcOrd="0" destOrd="0" presId="urn:microsoft.com/office/officeart/2005/8/layout/vList2"/>
    <dgm:cxn modelId="{E3FF6C55-F644-4ABE-81DC-295E83849A20}" type="presOf" srcId="{3B349084-36F1-4293-89A5-C841554C7227}" destId="{51E67BD8-DD66-4F55-9A55-0A5D4A7B49D4}" srcOrd="0" destOrd="0" presId="urn:microsoft.com/office/officeart/2005/8/layout/vList2"/>
    <dgm:cxn modelId="{DB652890-53B2-41FB-8A93-0677AA7FBE20}" type="presOf" srcId="{367C1DC2-A8CB-4589-8113-F8FEF853C400}" destId="{DC647117-7170-44A3-9571-C23CEB555919}" srcOrd="0" destOrd="0" presId="urn:microsoft.com/office/officeart/2005/8/layout/vList2"/>
    <dgm:cxn modelId="{7FC8D798-2F00-482D-8185-662D5FD9CDFB}" srcId="{BD6308AF-D989-4388-AC40-A8EAA68A0C5C}" destId="{3B349084-36F1-4293-89A5-C841554C7227}" srcOrd="1" destOrd="0" parTransId="{7434B7EC-1D1A-48D8-BEB7-F714239A03F4}" sibTransId="{97F693D5-5EA7-4C10-80CA-F230163A67D6}"/>
    <dgm:cxn modelId="{AA67DBF3-4DB7-47C9-BCCD-AAB15106A606}" srcId="{BD6308AF-D989-4388-AC40-A8EAA68A0C5C}" destId="{367C1DC2-A8CB-4589-8113-F8FEF853C400}" srcOrd="0" destOrd="0" parTransId="{46D9C898-BF69-4ECE-9F0B-C8C6537C2CC1}" sibTransId="{6EFBA9EA-6B23-49F5-BED4-97D2E642B99E}"/>
    <dgm:cxn modelId="{67B1C7F8-4F4D-4D5E-AC07-F8B1F5354615}" type="presOf" srcId="{BD6308AF-D989-4388-AC40-A8EAA68A0C5C}" destId="{C5802487-5ACF-42B6-9CF0-033D99C02F41}" srcOrd="0" destOrd="0" presId="urn:microsoft.com/office/officeart/2005/8/layout/vList2"/>
    <dgm:cxn modelId="{4DFCCA49-E26B-417F-9453-EA6903C490C2}" type="presParOf" srcId="{C5802487-5ACF-42B6-9CF0-033D99C02F41}" destId="{DC647117-7170-44A3-9571-C23CEB555919}" srcOrd="0" destOrd="0" presId="urn:microsoft.com/office/officeart/2005/8/layout/vList2"/>
    <dgm:cxn modelId="{73B8E0E1-A817-4E0C-9EDA-4565799F1202}" type="presParOf" srcId="{C5802487-5ACF-42B6-9CF0-033D99C02F41}" destId="{4F9FAC7B-1E6C-40AE-8C43-03F950137FDA}" srcOrd="1" destOrd="0" presId="urn:microsoft.com/office/officeart/2005/8/layout/vList2"/>
    <dgm:cxn modelId="{BE05AA4C-7EC1-44B7-8038-C94099C8EEEA}" type="presParOf" srcId="{C5802487-5ACF-42B6-9CF0-033D99C02F41}" destId="{51E67BD8-DD66-4F55-9A55-0A5D4A7B49D4}" srcOrd="2" destOrd="0" presId="urn:microsoft.com/office/officeart/2005/8/layout/vList2"/>
    <dgm:cxn modelId="{F88B6A6A-C75C-48F3-BF31-56F4C05D7921}" type="presParOf" srcId="{C5802487-5ACF-42B6-9CF0-033D99C02F41}" destId="{67BD9BAA-8D67-4406-A7B9-98D73A0D4CA1}" srcOrd="3" destOrd="0" presId="urn:microsoft.com/office/officeart/2005/8/layout/vList2"/>
    <dgm:cxn modelId="{C36C5406-3D13-4846-86C2-EC5C4B319D91}" type="presParOf" srcId="{C5802487-5ACF-42B6-9CF0-033D99C02F41}" destId="{313FFCBE-BE53-4FA1-AFC4-6BCFF71BA7E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30BB650-7CA5-4E02-AAD4-ED1BA92308FD}"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152C1D2B-3A91-446C-9F16-C7166F78E6DA}">
      <dgm:prSet/>
      <dgm:spPr/>
      <dgm:t>
        <a:bodyPr/>
        <a:lstStyle/>
        <a:p>
          <a:r>
            <a:rPr lang="en-AU" dirty="0"/>
            <a:t>1. International frameworks that govern tourism </a:t>
          </a:r>
          <a:endParaRPr lang="en-US" dirty="0"/>
        </a:p>
      </dgm:t>
    </dgm:pt>
    <dgm:pt modelId="{174FE32E-827A-46FE-AA41-46FFAB1302E7}" type="parTrans" cxnId="{B9B3FC29-FB9C-4986-AF61-D9D46224A123}">
      <dgm:prSet/>
      <dgm:spPr/>
      <dgm:t>
        <a:bodyPr/>
        <a:lstStyle/>
        <a:p>
          <a:endParaRPr lang="en-US"/>
        </a:p>
      </dgm:t>
    </dgm:pt>
    <dgm:pt modelId="{568735BA-B1AD-4D1C-ADCE-AE318886C57D}" type="sibTrans" cxnId="{B9B3FC29-FB9C-4986-AF61-D9D46224A123}">
      <dgm:prSet/>
      <dgm:spPr/>
      <dgm:t>
        <a:bodyPr/>
        <a:lstStyle/>
        <a:p>
          <a:endParaRPr lang="en-US"/>
        </a:p>
      </dgm:t>
    </dgm:pt>
    <dgm:pt modelId="{4DE6A1F0-0884-4A79-B3F3-DA32DB729F92}">
      <dgm:prSet/>
      <dgm:spPr/>
      <dgm:t>
        <a:bodyPr/>
        <a:lstStyle/>
        <a:p>
          <a:r>
            <a:rPr lang="en-AU" dirty="0"/>
            <a:t>2. International frameworks related to tourism</a:t>
          </a:r>
          <a:endParaRPr lang="en-US" dirty="0"/>
        </a:p>
      </dgm:t>
    </dgm:pt>
    <dgm:pt modelId="{1B6F937E-38B8-4B9C-8B9F-C4202D7686E4}" type="parTrans" cxnId="{42BC78BA-12CB-4A8A-A99D-7C70665D69F8}">
      <dgm:prSet/>
      <dgm:spPr/>
      <dgm:t>
        <a:bodyPr/>
        <a:lstStyle/>
        <a:p>
          <a:endParaRPr lang="en-US"/>
        </a:p>
      </dgm:t>
    </dgm:pt>
    <dgm:pt modelId="{BFB91129-70B0-4AEB-A139-1AFC39023904}" type="sibTrans" cxnId="{42BC78BA-12CB-4A8A-A99D-7C70665D69F8}">
      <dgm:prSet/>
      <dgm:spPr/>
      <dgm:t>
        <a:bodyPr/>
        <a:lstStyle/>
        <a:p>
          <a:endParaRPr lang="en-US"/>
        </a:p>
      </dgm:t>
    </dgm:pt>
    <dgm:pt modelId="{2C73F288-0F3E-4F2F-99B5-773274EEE695}">
      <dgm:prSet/>
      <dgm:spPr/>
      <dgm:t>
        <a:bodyPr/>
        <a:lstStyle/>
        <a:p>
          <a:r>
            <a:rPr lang="en-AU"/>
            <a:t>3. National regulations</a:t>
          </a:r>
          <a:endParaRPr lang="en-US"/>
        </a:p>
      </dgm:t>
    </dgm:pt>
    <dgm:pt modelId="{3ECC3D58-3E2B-46C7-AD98-6A3DCD12D5BB}" type="parTrans" cxnId="{3E492790-E441-4E53-9FAF-E7A60A147A0B}">
      <dgm:prSet/>
      <dgm:spPr/>
      <dgm:t>
        <a:bodyPr/>
        <a:lstStyle/>
        <a:p>
          <a:endParaRPr lang="en-US"/>
        </a:p>
      </dgm:t>
    </dgm:pt>
    <dgm:pt modelId="{2A45CFE0-1401-487E-91F8-CDF783DB0BBB}" type="sibTrans" cxnId="{3E492790-E441-4E53-9FAF-E7A60A147A0B}">
      <dgm:prSet/>
      <dgm:spPr/>
      <dgm:t>
        <a:bodyPr/>
        <a:lstStyle/>
        <a:p>
          <a:endParaRPr lang="en-US"/>
        </a:p>
      </dgm:t>
    </dgm:pt>
    <dgm:pt modelId="{F50EF440-EBAD-43B4-B155-71422A1F253F}">
      <dgm:prSet/>
      <dgm:spPr/>
      <dgm:t>
        <a:bodyPr/>
        <a:lstStyle/>
        <a:p>
          <a:r>
            <a:rPr lang="en-AU"/>
            <a:t>4. Tourism master plans </a:t>
          </a:r>
          <a:endParaRPr lang="en-US"/>
        </a:p>
      </dgm:t>
    </dgm:pt>
    <dgm:pt modelId="{797F9231-A9FA-46E3-AB99-605EBE4BFBD7}" type="parTrans" cxnId="{8ED06153-D14A-49E6-9391-18A6C657232F}">
      <dgm:prSet/>
      <dgm:spPr/>
      <dgm:t>
        <a:bodyPr/>
        <a:lstStyle/>
        <a:p>
          <a:endParaRPr lang="en-US"/>
        </a:p>
      </dgm:t>
    </dgm:pt>
    <dgm:pt modelId="{BFC7112B-3EE9-4CA7-8357-ADCE5AF283B7}" type="sibTrans" cxnId="{8ED06153-D14A-49E6-9391-18A6C657232F}">
      <dgm:prSet/>
      <dgm:spPr/>
      <dgm:t>
        <a:bodyPr/>
        <a:lstStyle/>
        <a:p>
          <a:endParaRPr lang="en-US"/>
        </a:p>
      </dgm:t>
    </dgm:pt>
    <dgm:pt modelId="{14799D73-557D-42BE-BE2A-2DC787C28D1F}" type="pres">
      <dgm:prSet presAssocID="{C30BB650-7CA5-4E02-AAD4-ED1BA92308FD}" presName="diagram" presStyleCnt="0">
        <dgm:presLayoutVars>
          <dgm:dir/>
          <dgm:resizeHandles val="exact"/>
        </dgm:presLayoutVars>
      </dgm:prSet>
      <dgm:spPr/>
    </dgm:pt>
    <dgm:pt modelId="{46118D68-15B5-4E82-8E81-E66305A419B6}" type="pres">
      <dgm:prSet presAssocID="{152C1D2B-3A91-446C-9F16-C7166F78E6DA}" presName="node" presStyleLbl="node1" presStyleIdx="0" presStyleCnt="4" custLinFactNeighborX="-33" custLinFactNeighborY="798">
        <dgm:presLayoutVars>
          <dgm:bulletEnabled val="1"/>
        </dgm:presLayoutVars>
      </dgm:prSet>
      <dgm:spPr/>
    </dgm:pt>
    <dgm:pt modelId="{2BC6AB77-680D-4651-9EE5-8835CCBD9AE6}" type="pres">
      <dgm:prSet presAssocID="{568735BA-B1AD-4D1C-ADCE-AE318886C57D}" presName="sibTrans" presStyleCnt="0"/>
      <dgm:spPr/>
    </dgm:pt>
    <dgm:pt modelId="{1CAC8F38-449C-4F1D-8ED2-DF30C186D582}" type="pres">
      <dgm:prSet presAssocID="{4DE6A1F0-0884-4A79-B3F3-DA32DB729F92}" presName="node" presStyleLbl="node1" presStyleIdx="1" presStyleCnt="4">
        <dgm:presLayoutVars>
          <dgm:bulletEnabled val="1"/>
        </dgm:presLayoutVars>
      </dgm:prSet>
      <dgm:spPr/>
    </dgm:pt>
    <dgm:pt modelId="{7BF41ED3-EE6A-41F7-B168-9D55B4A201CE}" type="pres">
      <dgm:prSet presAssocID="{BFB91129-70B0-4AEB-A139-1AFC39023904}" presName="sibTrans" presStyleCnt="0"/>
      <dgm:spPr/>
    </dgm:pt>
    <dgm:pt modelId="{E3F33BCB-6F52-4A81-8CE2-9D16B4A78DD9}" type="pres">
      <dgm:prSet presAssocID="{2C73F288-0F3E-4F2F-99B5-773274EEE695}" presName="node" presStyleLbl="node1" presStyleIdx="2" presStyleCnt="4">
        <dgm:presLayoutVars>
          <dgm:bulletEnabled val="1"/>
        </dgm:presLayoutVars>
      </dgm:prSet>
      <dgm:spPr/>
    </dgm:pt>
    <dgm:pt modelId="{667ECAE0-DEE7-499E-A24F-346AE6AD15D6}" type="pres">
      <dgm:prSet presAssocID="{2A45CFE0-1401-487E-91F8-CDF783DB0BBB}" presName="sibTrans" presStyleCnt="0"/>
      <dgm:spPr/>
    </dgm:pt>
    <dgm:pt modelId="{E380EEEA-80F9-46D9-BB4D-E26A6D0C9CA0}" type="pres">
      <dgm:prSet presAssocID="{F50EF440-EBAD-43B4-B155-71422A1F253F}" presName="node" presStyleLbl="node1" presStyleIdx="3" presStyleCnt="4">
        <dgm:presLayoutVars>
          <dgm:bulletEnabled val="1"/>
        </dgm:presLayoutVars>
      </dgm:prSet>
      <dgm:spPr/>
    </dgm:pt>
  </dgm:ptLst>
  <dgm:cxnLst>
    <dgm:cxn modelId="{7A34E003-D6C6-4DA9-8A6D-5DEF6EF11087}" type="presOf" srcId="{152C1D2B-3A91-446C-9F16-C7166F78E6DA}" destId="{46118D68-15B5-4E82-8E81-E66305A419B6}" srcOrd="0" destOrd="0" presId="urn:microsoft.com/office/officeart/2005/8/layout/default"/>
    <dgm:cxn modelId="{B9B3FC29-FB9C-4986-AF61-D9D46224A123}" srcId="{C30BB650-7CA5-4E02-AAD4-ED1BA92308FD}" destId="{152C1D2B-3A91-446C-9F16-C7166F78E6DA}" srcOrd="0" destOrd="0" parTransId="{174FE32E-827A-46FE-AA41-46FFAB1302E7}" sibTransId="{568735BA-B1AD-4D1C-ADCE-AE318886C57D}"/>
    <dgm:cxn modelId="{BA563844-6E52-44E4-8B56-28633F4D65BA}" type="presOf" srcId="{F50EF440-EBAD-43B4-B155-71422A1F253F}" destId="{E380EEEA-80F9-46D9-BB4D-E26A6D0C9CA0}" srcOrd="0" destOrd="0" presId="urn:microsoft.com/office/officeart/2005/8/layout/default"/>
    <dgm:cxn modelId="{8ED06153-D14A-49E6-9391-18A6C657232F}" srcId="{C30BB650-7CA5-4E02-AAD4-ED1BA92308FD}" destId="{F50EF440-EBAD-43B4-B155-71422A1F253F}" srcOrd="3" destOrd="0" parTransId="{797F9231-A9FA-46E3-AB99-605EBE4BFBD7}" sibTransId="{BFC7112B-3EE9-4CA7-8357-ADCE5AF283B7}"/>
    <dgm:cxn modelId="{3E492790-E441-4E53-9FAF-E7A60A147A0B}" srcId="{C30BB650-7CA5-4E02-AAD4-ED1BA92308FD}" destId="{2C73F288-0F3E-4F2F-99B5-773274EEE695}" srcOrd="2" destOrd="0" parTransId="{3ECC3D58-3E2B-46C7-AD98-6A3DCD12D5BB}" sibTransId="{2A45CFE0-1401-487E-91F8-CDF783DB0BBB}"/>
    <dgm:cxn modelId="{08037494-7F24-4079-87A9-9707D3BB6BC5}" type="presOf" srcId="{2C73F288-0F3E-4F2F-99B5-773274EEE695}" destId="{E3F33BCB-6F52-4A81-8CE2-9D16B4A78DD9}" srcOrd="0" destOrd="0" presId="urn:microsoft.com/office/officeart/2005/8/layout/default"/>
    <dgm:cxn modelId="{AC6BCAB1-750F-4E5B-860F-67C1B2A7D802}" type="presOf" srcId="{4DE6A1F0-0884-4A79-B3F3-DA32DB729F92}" destId="{1CAC8F38-449C-4F1D-8ED2-DF30C186D582}" srcOrd="0" destOrd="0" presId="urn:microsoft.com/office/officeart/2005/8/layout/default"/>
    <dgm:cxn modelId="{42BC78BA-12CB-4A8A-A99D-7C70665D69F8}" srcId="{C30BB650-7CA5-4E02-AAD4-ED1BA92308FD}" destId="{4DE6A1F0-0884-4A79-B3F3-DA32DB729F92}" srcOrd="1" destOrd="0" parTransId="{1B6F937E-38B8-4B9C-8B9F-C4202D7686E4}" sibTransId="{BFB91129-70B0-4AEB-A139-1AFC39023904}"/>
    <dgm:cxn modelId="{285ECAE1-58A1-42BB-AC7C-3F046775719A}" type="presOf" srcId="{C30BB650-7CA5-4E02-AAD4-ED1BA92308FD}" destId="{14799D73-557D-42BE-BE2A-2DC787C28D1F}" srcOrd="0" destOrd="0" presId="urn:microsoft.com/office/officeart/2005/8/layout/default"/>
    <dgm:cxn modelId="{4D7C2E2C-7879-44F7-B332-185A3A75E472}" type="presParOf" srcId="{14799D73-557D-42BE-BE2A-2DC787C28D1F}" destId="{46118D68-15B5-4E82-8E81-E66305A419B6}" srcOrd="0" destOrd="0" presId="urn:microsoft.com/office/officeart/2005/8/layout/default"/>
    <dgm:cxn modelId="{EB0DB8A9-2894-4822-8C85-A0F537061A6F}" type="presParOf" srcId="{14799D73-557D-42BE-BE2A-2DC787C28D1F}" destId="{2BC6AB77-680D-4651-9EE5-8835CCBD9AE6}" srcOrd="1" destOrd="0" presId="urn:microsoft.com/office/officeart/2005/8/layout/default"/>
    <dgm:cxn modelId="{85EF6998-EE8B-4EBF-B866-E76ABD19AE1B}" type="presParOf" srcId="{14799D73-557D-42BE-BE2A-2DC787C28D1F}" destId="{1CAC8F38-449C-4F1D-8ED2-DF30C186D582}" srcOrd="2" destOrd="0" presId="urn:microsoft.com/office/officeart/2005/8/layout/default"/>
    <dgm:cxn modelId="{25BA2457-D22C-48D8-8DDD-72155E4AFF56}" type="presParOf" srcId="{14799D73-557D-42BE-BE2A-2DC787C28D1F}" destId="{7BF41ED3-EE6A-41F7-B168-9D55B4A201CE}" srcOrd="3" destOrd="0" presId="urn:microsoft.com/office/officeart/2005/8/layout/default"/>
    <dgm:cxn modelId="{0E310C7E-D728-4F45-A8A2-55F55ED9152A}" type="presParOf" srcId="{14799D73-557D-42BE-BE2A-2DC787C28D1F}" destId="{E3F33BCB-6F52-4A81-8CE2-9D16B4A78DD9}" srcOrd="4" destOrd="0" presId="urn:microsoft.com/office/officeart/2005/8/layout/default"/>
    <dgm:cxn modelId="{EBB973A1-B59D-4A54-A98C-648D5027EF20}" type="presParOf" srcId="{14799D73-557D-42BE-BE2A-2DC787C28D1F}" destId="{667ECAE0-DEE7-499E-A24F-346AE6AD15D6}" srcOrd="5" destOrd="0" presId="urn:microsoft.com/office/officeart/2005/8/layout/default"/>
    <dgm:cxn modelId="{D2ADD5C3-7D76-425C-886E-C50AF3544E91}" type="presParOf" srcId="{14799D73-557D-42BE-BE2A-2DC787C28D1F}" destId="{E380EEEA-80F9-46D9-BB4D-E26A6D0C9CA0}"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CC4BB09-FF83-4606-A809-8CC97F13B5D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FF8F889-6884-4F67-B351-762D35CC2438}">
      <dgm:prSet/>
      <dgm:spPr/>
      <dgm:t>
        <a:bodyPr/>
        <a:lstStyle/>
        <a:p>
          <a:r>
            <a:rPr lang="en-GB"/>
            <a:t>Ecological sustainability</a:t>
          </a:r>
          <a:endParaRPr lang="en-US"/>
        </a:p>
      </dgm:t>
    </dgm:pt>
    <dgm:pt modelId="{F114B197-2458-4E9B-8DAC-555D4DC7977A}" type="parTrans" cxnId="{ED0592ED-29D4-4503-BE53-0D700D707F75}">
      <dgm:prSet/>
      <dgm:spPr/>
      <dgm:t>
        <a:bodyPr/>
        <a:lstStyle/>
        <a:p>
          <a:endParaRPr lang="en-US"/>
        </a:p>
      </dgm:t>
    </dgm:pt>
    <dgm:pt modelId="{7461D6A0-38F3-4DA2-A2C8-D951A1F081B7}" type="sibTrans" cxnId="{ED0592ED-29D4-4503-BE53-0D700D707F75}">
      <dgm:prSet/>
      <dgm:spPr/>
      <dgm:t>
        <a:bodyPr/>
        <a:lstStyle/>
        <a:p>
          <a:endParaRPr lang="en-US"/>
        </a:p>
      </dgm:t>
    </dgm:pt>
    <dgm:pt modelId="{E9D54D63-031F-420E-AA0C-9B661E174EE8}">
      <dgm:prSet/>
      <dgm:spPr/>
      <dgm:t>
        <a:bodyPr/>
        <a:lstStyle/>
        <a:p>
          <a:r>
            <a:rPr lang="en-GB"/>
            <a:t>Economic sustainability</a:t>
          </a:r>
          <a:endParaRPr lang="en-US"/>
        </a:p>
      </dgm:t>
    </dgm:pt>
    <dgm:pt modelId="{7851445B-EF69-4FFC-833C-B86A2FE5521D}" type="parTrans" cxnId="{7BAD27C0-98A5-41EC-A2A3-E848604FD5C1}">
      <dgm:prSet/>
      <dgm:spPr/>
      <dgm:t>
        <a:bodyPr/>
        <a:lstStyle/>
        <a:p>
          <a:endParaRPr lang="en-US"/>
        </a:p>
      </dgm:t>
    </dgm:pt>
    <dgm:pt modelId="{DF73043E-D305-4A1C-A2DE-DFA41EA7737A}" type="sibTrans" cxnId="{7BAD27C0-98A5-41EC-A2A3-E848604FD5C1}">
      <dgm:prSet/>
      <dgm:spPr/>
      <dgm:t>
        <a:bodyPr/>
        <a:lstStyle/>
        <a:p>
          <a:endParaRPr lang="en-US"/>
        </a:p>
      </dgm:t>
    </dgm:pt>
    <dgm:pt modelId="{28C7495E-45A4-49CE-9664-D5538D6111F4}">
      <dgm:prSet/>
      <dgm:spPr/>
      <dgm:t>
        <a:bodyPr/>
        <a:lstStyle/>
        <a:p>
          <a:r>
            <a:rPr lang="en-GB"/>
            <a:t>Socio-cultural sustainability</a:t>
          </a:r>
          <a:endParaRPr lang="en-US"/>
        </a:p>
      </dgm:t>
    </dgm:pt>
    <dgm:pt modelId="{5347A9BB-88A2-412A-82F6-46D65FF4288B}" type="parTrans" cxnId="{11EE3E8D-6322-49A0-B3BB-59E0A7117BCB}">
      <dgm:prSet/>
      <dgm:spPr/>
      <dgm:t>
        <a:bodyPr/>
        <a:lstStyle/>
        <a:p>
          <a:endParaRPr lang="en-US"/>
        </a:p>
      </dgm:t>
    </dgm:pt>
    <dgm:pt modelId="{82858994-1A4B-4E89-9707-BD1F3EC6A0FD}" type="sibTrans" cxnId="{11EE3E8D-6322-49A0-B3BB-59E0A7117BCB}">
      <dgm:prSet/>
      <dgm:spPr/>
      <dgm:t>
        <a:bodyPr/>
        <a:lstStyle/>
        <a:p>
          <a:endParaRPr lang="en-US"/>
        </a:p>
      </dgm:t>
    </dgm:pt>
    <dgm:pt modelId="{84844D29-BEDA-4B19-941C-4D1A5C2D0BFC}">
      <dgm:prSet/>
      <dgm:spPr/>
      <dgm:t>
        <a:bodyPr/>
        <a:lstStyle/>
        <a:p>
          <a:r>
            <a:rPr lang="en-GB"/>
            <a:t>Political (governance) sustainability</a:t>
          </a:r>
          <a:endParaRPr lang="en-US"/>
        </a:p>
      </dgm:t>
    </dgm:pt>
    <dgm:pt modelId="{079DA568-0011-421B-ABDA-0F6BB48F2F8E}" type="parTrans" cxnId="{168C9079-7486-4BB4-849D-60CE51820BCB}">
      <dgm:prSet/>
      <dgm:spPr/>
      <dgm:t>
        <a:bodyPr/>
        <a:lstStyle/>
        <a:p>
          <a:endParaRPr lang="en-US"/>
        </a:p>
      </dgm:t>
    </dgm:pt>
    <dgm:pt modelId="{FA9CE8DC-EF9E-4812-9FEB-FC878FCBFE80}" type="sibTrans" cxnId="{168C9079-7486-4BB4-849D-60CE51820BCB}">
      <dgm:prSet/>
      <dgm:spPr/>
      <dgm:t>
        <a:bodyPr/>
        <a:lstStyle/>
        <a:p>
          <a:endParaRPr lang="en-US"/>
        </a:p>
      </dgm:t>
    </dgm:pt>
    <dgm:pt modelId="{22CECFC7-70B6-4988-BD76-DB47AFA8F96D}" type="pres">
      <dgm:prSet presAssocID="{FCC4BB09-FF83-4606-A809-8CC97F13B5DF}" presName="linear" presStyleCnt="0">
        <dgm:presLayoutVars>
          <dgm:animLvl val="lvl"/>
          <dgm:resizeHandles val="exact"/>
        </dgm:presLayoutVars>
      </dgm:prSet>
      <dgm:spPr/>
    </dgm:pt>
    <dgm:pt modelId="{45BB6A93-352F-4CC8-A22B-96327AEE462C}" type="pres">
      <dgm:prSet presAssocID="{BFF8F889-6884-4F67-B351-762D35CC2438}" presName="parentText" presStyleLbl="node1" presStyleIdx="0" presStyleCnt="4" custLinFactNeighborX="-15" custLinFactNeighborY="6970">
        <dgm:presLayoutVars>
          <dgm:chMax val="0"/>
          <dgm:bulletEnabled val="1"/>
        </dgm:presLayoutVars>
      </dgm:prSet>
      <dgm:spPr/>
    </dgm:pt>
    <dgm:pt modelId="{E1BC1BDC-AC98-4562-A3C3-9F96975A726A}" type="pres">
      <dgm:prSet presAssocID="{7461D6A0-38F3-4DA2-A2C8-D951A1F081B7}" presName="spacer" presStyleCnt="0"/>
      <dgm:spPr/>
    </dgm:pt>
    <dgm:pt modelId="{1D902EC1-BDE1-4BF4-A483-B50B5DA3376B}" type="pres">
      <dgm:prSet presAssocID="{E9D54D63-031F-420E-AA0C-9B661E174EE8}" presName="parentText" presStyleLbl="node1" presStyleIdx="1" presStyleCnt="4">
        <dgm:presLayoutVars>
          <dgm:chMax val="0"/>
          <dgm:bulletEnabled val="1"/>
        </dgm:presLayoutVars>
      </dgm:prSet>
      <dgm:spPr/>
    </dgm:pt>
    <dgm:pt modelId="{B77F135B-4DBD-406D-97EC-712FF9523B87}" type="pres">
      <dgm:prSet presAssocID="{DF73043E-D305-4A1C-A2DE-DFA41EA7737A}" presName="spacer" presStyleCnt="0"/>
      <dgm:spPr/>
    </dgm:pt>
    <dgm:pt modelId="{6F2FFAE8-6D7D-4717-8D80-65905889C350}" type="pres">
      <dgm:prSet presAssocID="{28C7495E-45A4-49CE-9664-D5538D6111F4}" presName="parentText" presStyleLbl="node1" presStyleIdx="2" presStyleCnt="4">
        <dgm:presLayoutVars>
          <dgm:chMax val="0"/>
          <dgm:bulletEnabled val="1"/>
        </dgm:presLayoutVars>
      </dgm:prSet>
      <dgm:spPr/>
    </dgm:pt>
    <dgm:pt modelId="{23325340-AE29-4A9A-8C58-1D22B7AEFB0F}" type="pres">
      <dgm:prSet presAssocID="{82858994-1A4B-4E89-9707-BD1F3EC6A0FD}" presName="spacer" presStyleCnt="0"/>
      <dgm:spPr/>
    </dgm:pt>
    <dgm:pt modelId="{280A28D3-06A6-419B-B5FC-B2240160FB08}" type="pres">
      <dgm:prSet presAssocID="{84844D29-BEDA-4B19-941C-4D1A5C2D0BFC}" presName="parentText" presStyleLbl="node1" presStyleIdx="3" presStyleCnt="4">
        <dgm:presLayoutVars>
          <dgm:chMax val="0"/>
          <dgm:bulletEnabled val="1"/>
        </dgm:presLayoutVars>
      </dgm:prSet>
      <dgm:spPr/>
    </dgm:pt>
  </dgm:ptLst>
  <dgm:cxnLst>
    <dgm:cxn modelId="{3CFD0824-934E-4E94-B55D-DFBB1414F39A}" type="presOf" srcId="{84844D29-BEDA-4B19-941C-4D1A5C2D0BFC}" destId="{280A28D3-06A6-419B-B5FC-B2240160FB08}" srcOrd="0" destOrd="0" presId="urn:microsoft.com/office/officeart/2005/8/layout/vList2"/>
    <dgm:cxn modelId="{0301CF25-7953-49C7-862F-08CDFFF11734}" type="presOf" srcId="{BFF8F889-6884-4F67-B351-762D35CC2438}" destId="{45BB6A93-352F-4CC8-A22B-96327AEE462C}" srcOrd="0" destOrd="0" presId="urn:microsoft.com/office/officeart/2005/8/layout/vList2"/>
    <dgm:cxn modelId="{9C43D742-8A74-4F44-9640-F05B588522E8}" type="presOf" srcId="{FCC4BB09-FF83-4606-A809-8CC97F13B5DF}" destId="{22CECFC7-70B6-4988-BD76-DB47AFA8F96D}" srcOrd="0" destOrd="0" presId="urn:microsoft.com/office/officeart/2005/8/layout/vList2"/>
    <dgm:cxn modelId="{F5577570-BCF1-4665-BAAF-6B2391AEE383}" type="presOf" srcId="{28C7495E-45A4-49CE-9664-D5538D6111F4}" destId="{6F2FFAE8-6D7D-4717-8D80-65905889C350}" srcOrd="0" destOrd="0" presId="urn:microsoft.com/office/officeart/2005/8/layout/vList2"/>
    <dgm:cxn modelId="{39EDAD54-6135-4D11-B8B2-D521FBA9419B}" type="presOf" srcId="{E9D54D63-031F-420E-AA0C-9B661E174EE8}" destId="{1D902EC1-BDE1-4BF4-A483-B50B5DA3376B}" srcOrd="0" destOrd="0" presId="urn:microsoft.com/office/officeart/2005/8/layout/vList2"/>
    <dgm:cxn modelId="{168C9079-7486-4BB4-849D-60CE51820BCB}" srcId="{FCC4BB09-FF83-4606-A809-8CC97F13B5DF}" destId="{84844D29-BEDA-4B19-941C-4D1A5C2D0BFC}" srcOrd="3" destOrd="0" parTransId="{079DA568-0011-421B-ABDA-0F6BB48F2F8E}" sibTransId="{FA9CE8DC-EF9E-4812-9FEB-FC878FCBFE80}"/>
    <dgm:cxn modelId="{11EE3E8D-6322-49A0-B3BB-59E0A7117BCB}" srcId="{FCC4BB09-FF83-4606-A809-8CC97F13B5DF}" destId="{28C7495E-45A4-49CE-9664-D5538D6111F4}" srcOrd="2" destOrd="0" parTransId="{5347A9BB-88A2-412A-82F6-46D65FF4288B}" sibTransId="{82858994-1A4B-4E89-9707-BD1F3EC6A0FD}"/>
    <dgm:cxn modelId="{7BAD27C0-98A5-41EC-A2A3-E848604FD5C1}" srcId="{FCC4BB09-FF83-4606-A809-8CC97F13B5DF}" destId="{E9D54D63-031F-420E-AA0C-9B661E174EE8}" srcOrd="1" destOrd="0" parTransId="{7851445B-EF69-4FFC-833C-B86A2FE5521D}" sibTransId="{DF73043E-D305-4A1C-A2DE-DFA41EA7737A}"/>
    <dgm:cxn modelId="{ED0592ED-29D4-4503-BE53-0D700D707F75}" srcId="{FCC4BB09-FF83-4606-A809-8CC97F13B5DF}" destId="{BFF8F889-6884-4F67-B351-762D35CC2438}" srcOrd="0" destOrd="0" parTransId="{F114B197-2458-4E9B-8DAC-555D4DC7977A}" sibTransId="{7461D6A0-38F3-4DA2-A2C8-D951A1F081B7}"/>
    <dgm:cxn modelId="{6E82E166-8BA5-4632-A87B-E664F33D4274}" type="presParOf" srcId="{22CECFC7-70B6-4988-BD76-DB47AFA8F96D}" destId="{45BB6A93-352F-4CC8-A22B-96327AEE462C}" srcOrd="0" destOrd="0" presId="urn:microsoft.com/office/officeart/2005/8/layout/vList2"/>
    <dgm:cxn modelId="{CFB531B9-595E-4535-A95E-0B12AEFB1AE3}" type="presParOf" srcId="{22CECFC7-70B6-4988-BD76-DB47AFA8F96D}" destId="{E1BC1BDC-AC98-4562-A3C3-9F96975A726A}" srcOrd="1" destOrd="0" presId="urn:microsoft.com/office/officeart/2005/8/layout/vList2"/>
    <dgm:cxn modelId="{2FA4FE55-1AE0-45D0-9D6F-E4F7E4359460}" type="presParOf" srcId="{22CECFC7-70B6-4988-BD76-DB47AFA8F96D}" destId="{1D902EC1-BDE1-4BF4-A483-B50B5DA3376B}" srcOrd="2" destOrd="0" presId="urn:microsoft.com/office/officeart/2005/8/layout/vList2"/>
    <dgm:cxn modelId="{E43610EC-BEF7-4355-A0A9-B7EEDF6DC702}" type="presParOf" srcId="{22CECFC7-70B6-4988-BD76-DB47AFA8F96D}" destId="{B77F135B-4DBD-406D-97EC-712FF9523B87}" srcOrd="3" destOrd="0" presId="urn:microsoft.com/office/officeart/2005/8/layout/vList2"/>
    <dgm:cxn modelId="{BEAF761D-00D4-4A8C-9456-195B7B1BCD04}" type="presParOf" srcId="{22CECFC7-70B6-4988-BD76-DB47AFA8F96D}" destId="{6F2FFAE8-6D7D-4717-8D80-65905889C350}" srcOrd="4" destOrd="0" presId="urn:microsoft.com/office/officeart/2005/8/layout/vList2"/>
    <dgm:cxn modelId="{85C42456-B772-4B92-A79A-7F15F3A9729C}" type="presParOf" srcId="{22CECFC7-70B6-4988-BD76-DB47AFA8F96D}" destId="{23325340-AE29-4A9A-8C58-1D22B7AEFB0F}" srcOrd="5" destOrd="0" presId="urn:microsoft.com/office/officeart/2005/8/layout/vList2"/>
    <dgm:cxn modelId="{6F71283B-5B93-43B1-A16D-2C1508A91B15}" type="presParOf" srcId="{22CECFC7-70B6-4988-BD76-DB47AFA8F96D}" destId="{280A28D3-06A6-419B-B5FC-B2240160FB0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ED35B71-E3EB-4B76-A522-B79EB751599A}"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9A4986C7-7747-4772-9457-20E8EA143198}">
      <dgm:prSet/>
      <dgm:spPr/>
      <dgm:t>
        <a:bodyPr/>
        <a:lstStyle/>
        <a:p>
          <a:r>
            <a:rPr lang="en-US"/>
            <a:t>Political sustainability is rarely identified as one of the pillars of sustainability.</a:t>
          </a:r>
        </a:p>
      </dgm:t>
    </dgm:pt>
    <dgm:pt modelId="{8939E8CE-1B22-48C5-8797-DA584D057BD8}" type="parTrans" cxnId="{24EEF848-EF82-41D2-8832-4D7C0491B264}">
      <dgm:prSet/>
      <dgm:spPr/>
      <dgm:t>
        <a:bodyPr/>
        <a:lstStyle/>
        <a:p>
          <a:endParaRPr lang="en-US"/>
        </a:p>
      </dgm:t>
    </dgm:pt>
    <dgm:pt modelId="{569F9196-4C27-4F49-9E09-4DAB7C2C6F66}" type="sibTrans" cxnId="{24EEF848-EF82-41D2-8832-4D7C0491B264}">
      <dgm:prSet/>
      <dgm:spPr/>
      <dgm:t>
        <a:bodyPr/>
        <a:lstStyle/>
        <a:p>
          <a:endParaRPr lang="en-US"/>
        </a:p>
      </dgm:t>
    </dgm:pt>
    <dgm:pt modelId="{DB7E3453-A427-4658-9326-409726F99242}">
      <dgm:prSet/>
      <dgm:spPr/>
      <dgm:t>
        <a:bodyPr/>
        <a:lstStyle/>
        <a:p>
          <a:r>
            <a:rPr lang="en-US"/>
            <a:t>However-critical to the acceptability of any solution. </a:t>
          </a:r>
        </a:p>
      </dgm:t>
    </dgm:pt>
    <dgm:pt modelId="{EF3951C7-983A-4987-ADFA-1E4BAF3A1CEA}" type="parTrans" cxnId="{3A6DCE67-B67E-43FE-821B-7CBBE9A47214}">
      <dgm:prSet/>
      <dgm:spPr/>
      <dgm:t>
        <a:bodyPr/>
        <a:lstStyle/>
        <a:p>
          <a:endParaRPr lang="en-US"/>
        </a:p>
      </dgm:t>
    </dgm:pt>
    <dgm:pt modelId="{A90204BD-5D05-4D17-875C-ABE66DD61441}" type="sibTrans" cxnId="{3A6DCE67-B67E-43FE-821B-7CBBE9A47214}">
      <dgm:prSet/>
      <dgm:spPr/>
      <dgm:t>
        <a:bodyPr/>
        <a:lstStyle/>
        <a:p>
          <a:endParaRPr lang="en-US"/>
        </a:p>
      </dgm:t>
    </dgm:pt>
    <dgm:pt modelId="{1706DD3F-4D21-4D92-A32D-1C702959C005}">
      <dgm:prSet/>
      <dgm:spPr/>
      <dgm:t>
        <a:bodyPr/>
        <a:lstStyle/>
        <a:p>
          <a:r>
            <a:rPr lang="en-US"/>
            <a:t>Problem lies on how one determines sustainability. </a:t>
          </a:r>
        </a:p>
      </dgm:t>
    </dgm:pt>
    <dgm:pt modelId="{D75A2EC1-562B-4B81-9C75-162AE5867F6C}" type="parTrans" cxnId="{827DCDFE-270E-43EA-B3D1-998C87185095}">
      <dgm:prSet/>
      <dgm:spPr/>
      <dgm:t>
        <a:bodyPr/>
        <a:lstStyle/>
        <a:p>
          <a:endParaRPr lang="en-US"/>
        </a:p>
      </dgm:t>
    </dgm:pt>
    <dgm:pt modelId="{0DDED8EA-98C5-42D0-BDE8-FF116B18D492}" type="sibTrans" cxnId="{827DCDFE-270E-43EA-B3D1-998C87185095}">
      <dgm:prSet/>
      <dgm:spPr/>
      <dgm:t>
        <a:bodyPr/>
        <a:lstStyle/>
        <a:p>
          <a:endParaRPr lang="en-US"/>
        </a:p>
      </dgm:t>
    </dgm:pt>
    <dgm:pt modelId="{24A5BD0B-9835-4BA8-B59A-791652D82CE0}">
      <dgm:prSet/>
      <dgm:spPr/>
      <dgm:t>
        <a:bodyPr/>
        <a:lstStyle/>
        <a:p>
          <a:r>
            <a:rPr lang="en-US"/>
            <a:t>A philosophical question – a political debate.</a:t>
          </a:r>
        </a:p>
      </dgm:t>
    </dgm:pt>
    <dgm:pt modelId="{5F1DD0C2-43E4-4C9B-A059-05DF762DBF9E}" type="parTrans" cxnId="{C3C9FB14-5557-44FD-80E6-D75FAF5CBC98}">
      <dgm:prSet/>
      <dgm:spPr/>
      <dgm:t>
        <a:bodyPr/>
        <a:lstStyle/>
        <a:p>
          <a:endParaRPr lang="en-US"/>
        </a:p>
      </dgm:t>
    </dgm:pt>
    <dgm:pt modelId="{E85414DD-EF66-42D3-A581-8EC664362980}" type="sibTrans" cxnId="{C3C9FB14-5557-44FD-80E6-D75FAF5CBC98}">
      <dgm:prSet/>
      <dgm:spPr/>
      <dgm:t>
        <a:bodyPr/>
        <a:lstStyle/>
        <a:p>
          <a:endParaRPr lang="en-US"/>
        </a:p>
      </dgm:t>
    </dgm:pt>
    <dgm:pt modelId="{798CF9DD-2873-42ED-A5D8-13D628423C43}">
      <dgm:prSet/>
      <dgm:spPr/>
      <dgm:t>
        <a:bodyPr/>
        <a:lstStyle/>
        <a:p>
          <a:r>
            <a:rPr lang="en-US"/>
            <a:t>Who decides? Power structures, elites and democracy.</a:t>
          </a:r>
        </a:p>
      </dgm:t>
    </dgm:pt>
    <dgm:pt modelId="{46BF8536-5E02-43F1-A52D-8F37CF258FC3}" type="parTrans" cxnId="{33D2D30C-D89C-4A45-8483-358A1CD5D1E1}">
      <dgm:prSet/>
      <dgm:spPr/>
      <dgm:t>
        <a:bodyPr/>
        <a:lstStyle/>
        <a:p>
          <a:endParaRPr lang="en-US"/>
        </a:p>
      </dgm:t>
    </dgm:pt>
    <dgm:pt modelId="{E51FAF68-E907-4B8F-B641-AC3F2B7C8EF2}" type="sibTrans" cxnId="{33D2D30C-D89C-4A45-8483-358A1CD5D1E1}">
      <dgm:prSet/>
      <dgm:spPr/>
      <dgm:t>
        <a:bodyPr/>
        <a:lstStyle/>
        <a:p>
          <a:endParaRPr lang="en-US"/>
        </a:p>
      </dgm:t>
    </dgm:pt>
    <dgm:pt modelId="{947DEFC2-D95A-4FAB-A61D-2105E3380129}">
      <dgm:prSet/>
      <dgm:spPr/>
      <dgm:t>
        <a:bodyPr/>
        <a:lstStyle/>
        <a:p>
          <a:r>
            <a:rPr lang="en-US"/>
            <a:t>(Ritchie &amp; Crouch 2003.) </a:t>
          </a:r>
        </a:p>
      </dgm:t>
    </dgm:pt>
    <dgm:pt modelId="{266A4777-C8C3-4F3D-848C-29A9EF45B63D}" type="parTrans" cxnId="{8AD2AE22-D069-455B-BB4F-A518E12A32A6}">
      <dgm:prSet/>
      <dgm:spPr/>
      <dgm:t>
        <a:bodyPr/>
        <a:lstStyle/>
        <a:p>
          <a:endParaRPr lang="en-US"/>
        </a:p>
      </dgm:t>
    </dgm:pt>
    <dgm:pt modelId="{9AF5D0C9-8983-4EAF-8C00-F6B2992EB5E3}" type="sibTrans" cxnId="{8AD2AE22-D069-455B-BB4F-A518E12A32A6}">
      <dgm:prSet/>
      <dgm:spPr/>
      <dgm:t>
        <a:bodyPr/>
        <a:lstStyle/>
        <a:p>
          <a:endParaRPr lang="en-US"/>
        </a:p>
      </dgm:t>
    </dgm:pt>
    <dgm:pt modelId="{896D85E9-7C60-46B8-B347-1C2AC807ECF3}" type="pres">
      <dgm:prSet presAssocID="{1ED35B71-E3EB-4B76-A522-B79EB751599A}" presName="diagram" presStyleCnt="0">
        <dgm:presLayoutVars>
          <dgm:dir/>
          <dgm:resizeHandles val="exact"/>
        </dgm:presLayoutVars>
      </dgm:prSet>
      <dgm:spPr/>
    </dgm:pt>
    <dgm:pt modelId="{3CA979A8-DB3C-4475-B103-38A6E26DB7BF}" type="pres">
      <dgm:prSet presAssocID="{9A4986C7-7747-4772-9457-20E8EA143198}" presName="node" presStyleLbl="node1" presStyleIdx="0" presStyleCnt="6">
        <dgm:presLayoutVars>
          <dgm:bulletEnabled val="1"/>
        </dgm:presLayoutVars>
      </dgm:prSet>
      <dgm:spPr/>
    </dgm:pt>
    <dgm:pt modelId="{77FA1FC9-8210-49BE-8105-AC3E65C123C9}" type="pres">
      <dgm:prSet presAssocID="{569F9196-4C27-4F49-9E09-4DAB7C2C6F66}" presName="sibTrans" presStyleCnt="0"/>
      <dgm:spPr/>
    </dgm:pt>
    <dgm:pt modelId="{4EFF4879-AA1B-4FE3-8F6C-7A22A6E262F1}" type="pres">
      <dgm:prSet presAssocID="{DB7E3453-A427-4658-9326-409726F99242}" presName="node" presStyleLbl="node1" presStyleIdx="1" presStyleCnt="6">
        <dgm:presLayoutVars>
          <dgm:bulletEnabled val="1"/>
        </dgm:presLayoutVars>
      </dgm:prSet>
      <dgm:spPr/>
    </dgm:pt>
    <dgm:pt modelId="{2FE4D865-3512-4045-B704-4AB8EEE36364}" type="pres">
      <dgm:prSet presAssocID="{A90204BD-5D05-4D17-875C-ABE66DD61441}" presName="sibTrans" presStyleCnt="0"/>
      <dgm:spPr/>
    </dgm:pt>
    <dgm:pt modelId="{1DF3D6A8-E376-45CB-9E05-4E57CF8E40AA}" type="pres">
      <dgm:prSet presAssocID="{1706DD3F-4D21-4D92-A32D-1C702959C005}" presName="node" presStyleLbl="node1" presStyleIdx="2" presStyleCnt="6">
        <dgm:presLayoutVars>
          <dgm:bulletEnabled val="1"/>
        </dgm:presLayoutVars>
      </dgm:prSet>
      <dgm:spPr/>
    </dgm:pt>
    <dgm:pt modelId="{E170F459-C491-4ACB-8D4B-5F3D4DBC45A1}" type="pres">
      <dgm:prSet presAssocID="{0DDED8EA-98C5-42D0-BDE8-FF116B18D492}" presName="sibTrans" presStyleCnt="0"/>
      <dgm:spPr/>
    </dgm:pt>
    <dgm:pt modelId="{ADD4E91B-BBFB-4D9A-B1CC-B5AE20404679}" type="pres">
      <dgm:prSet presAssocID="{24A5BD0B-9835-4BA8-B59A-791652D82CE0}" presName="node" presStyleLbl="node1" presStyleIdx="3" presStyleCnt="6">
        <dgm:presLayoutVars>
          <dgm:bulletEnabled val="1"/>
        </dgm:presLayoutVars>
      </dgm:prSet>
      <dgm:spPr/>
    </dgm:pt>
    <dgm:pt modelId="{3DF100C5-6E94-4846-9CCF-3EE397E1008B}" type="pres">
      <dgm:prSet presAssocID="{E85414DD-EF66-42D3-A581-8EC664362980}" presName="sibTrans" presStyleCnt="0"/>
      <dgm:spPr/>
    </dgm:pt>
    <dgm:pt modelId="{1DFA8219-92A1-4A7D-A2E3-7AD961BD21D8}" type="pres">
      <dgm:prSet presAssocID="{798CF9DD-2873-42ED-A5D8-13D628423C43}" presName="node" presStyleLbl="node1" presStyleIdx="4" presStyleCnt="6">
        <dgm:presLayoutVars>
          <dgm:bulletEnabled val="1"/>
        </dgm:presLayoutVars>
      </dgm:prSet>
      <dgm:spPr/>
    </dgm:pt>
    <dgm:pt modelId="{77310BCA-ACF9-4FD8-B553-CB024C13AB2F}" type="pres">
      <dgm:prSet presAssocID="{E51FAF68-E907-4B8F-B641-AC3F2B7C8EF2}" presName="sibTrans" presStyleCnt="0"/>
      <dgm:spPr/>
    </dgm:pt>
    <dgm:pt modelId="{A76E0EC3-31A7-4554-BF9B-BD9CE0D80A9D}" type="pres">
      <dgm:prSet presAssocID="{947DEFC2-D95A-4FAB-A61D-2105E3380129}" presName="node" presStyleLbl="node1" presStyleIdx="5" presStyleCnt="6">
        <dgm:presLayoutVars>
          <dgm:bulletEnabled val="1"/>
        </dgm:presLayoutVars>
      </dgm:prSet>
      <dgm:spPr/>
    </dgm:pt>
  </dgm:ptLst>
  <dgm:cxnLst>
    <dgm:cxn modelId="{33D2D30C-D89C-4A45-8483-358A1CD5D1E1}" srcId="{1ED35B71-E3EB-4B76-A522-B79EB751599A}" destId="{798CF9DD-2873-42ED-A5D8-13D628423C43}" srcOrd="4" destOrd="0" parTransId="{46BF8536-5E02-43F1-A52D-8F37CF258FC3}" sibTransId="{E51FAF68-E907-4B8F-B641-AC3F2B7C8EF2}"/>
    <dgm:cxn modelId="{C3C9FB14-5557-44FD-80E6-D75FAF5CBC98}" srcId="{1ED35B71-E3EB-4B76-A522-B79EB751599A}" destId="{24A5BD0B-9835-4BA8-B59A-791652D82CE0}" srcOrd="3" destOrd="0" parTransId="{5F1DD0C2-43E4-4C9B-A059-05DF762DBF9E}" sibTransId="{E85414DD-EF66-42D3-A581-8EC664362980}"/>
    <dgm:cxn modelId="{8AD2AE22-D069-455B-BB4F-A518E12A32A6}" srcId="{1ED35B71-E3EB-4B76-A522-B79EB751599A}" destId="{947DEFC2-D95A-4FAB-A61D-2105E3380129}" srcOrd="5" destOrd="0" parTransId="{266A4777-C8C3-4F3D-848C-29A9EF45B63D}" sibTransId="{9AF5D0C9-8983-4EAF-8C00-F6B2992EB5E3}"/>
    <dgm:cxn modelId="{8F36B662-77A1-471E-A5E8-172D8F49E9B1}" type="presOf" srcId="{9A4986C7-7747-4772-9457-20E8EA143198}" destId="{3CA979A8-DB3C-4475-B103-38A6E26DB7BF}" srcOrd="0" destOrd="0" presId="urn:microsoft.com/office/officeart/2005/8/layout/default"/>
    <dgm:cxn modelId="{3A6DCE67-B67E-43FE-821B-7CBBE9A47214}" srcId="{1ED35B71-E3EB-4B76-A522-B79EB751599A}" destId="{DB7E3453-A427-4658-9326-409726F99242}" srcOrd="1" destOrd="0" parTransId="{EF3951C7-983A-4987-ADFA-1E4BAF3A1CEA}" sibTransId="{A90204BD-5D05-4D17-875C-ABE66DD61441}"/>
    <dgm:cxn modelId="{24EEF848-EF82-41D2-8832-4D7C0491B264}" srcId="{1ED35B71-E3EB-4B76-A522-B79EB751599A}" destId="{9A4986C7-7747-4772-9457-20E8EA143198}" srcOrd="0" destOrd="0" parTransId="{8939E8CE-1B22-48C5-8797-DA584D057BD8}" sibTransId="{569F9196-4C27-4F49-9E09-4DAB7C2C6F66}"/>
    <dgm:cxn modelId="{2B9B8772-6350-4E07-9C0C-E6BA627DB03F}" type="presOf" srcId="{1ED35B71-E3EB-4B76-A522-B79EB751599A}" destId="{896D85E9-7C60-46B8-B347-1C2AC807ECF3}" srcOrd="0" destOrd="0" presId="urn:microsoft.com/office/officeart/2005/8/layout/default"/>
    <dgm:cxn modelId="{CD9D88A3-2467-49F1-BBB8-6B62008276CE}" type="presOf" srcId="{798CF9DD-2873-42ED-A5D8-13D628423C43}" destId="{1DFA8219-92A1-4A7D-A2E3-7AD961BD21D8}" srcOrd="0" destOrd="0" presId="urn:microsoft.com/office/officeart/2005/8/layout/default"/>
    <dgm:cxn modelId="{658239B0-81FA-414A-984C-62D8B8EAF009}" type="presOf" srcId="{24A5BD0B-9835-4BA8-B59A-791652D82CE0}" destId="{ADD4E91B-BBFB-4D9A-B1CC-B5AE20404679}" srcOrd="0" destOrd="0" presId="urn:microsoft.com/office/officeart/2005/8/layout/default"/>
    <dgm:cxn modelId="{86D2F1D5-2653-4089-8D88-3F2563B22F46}" type="presOf" srcId="{1706DD3F-4D21-4D92-A32D-1C702959C005}" destId="{1DF3D6A8-E376-45CB-9E05-4E57CF8E40AA}" srcOrd="0" destOrd="0" presId="urn:microsoft.com/office/officeart/2005/8/layout/default"/>
    <dgm:cxn modelId="{F8F991D9-CB4A-44D2-A7BB-945AB2026CD1}" type="presOf" srcId="{947DEFC2-D95A-4FAB-A61D-2105E3380129}" destId="{A76E0EC3-31A7-4554-BF9B-BD9CE0D80A9D}" srcOrd="0" destOrd="0" presId="urn:microsoft.com/office/officeart/2005/8/layout/default"/>
    <dgm:cxn modelId="{827DCDFE-270E-43EA-B3D1-998C87185095}" srcId="{1ED35B71-E3EB-4B76-A522-B79EB751599A}" destId="{1706DD3F-4D21-4D92-A32D-1C702959C005}" srcOrd="2" destOrd="0" parTransId="{D75A2EC1-562B-4B81-9C75-162AE5867F6C}" sibTransId="{0DDED8EA-98C5-42D0-BDE8-FF116B18D492}"/>
    <dgm:cxn modelId="{E6D59AFF-DD07-4371-B0D2-80A59D6AFF15}" type="presOf" srcId="{DB7E3453-A427-4658-9326-409726F99242}" destId="{4EFF4879-AA1B-4FE3-8F6C-7A22A6E262F1}" srcOrd="0" destOrd="0" presId="urn:microsoft.com/office/officeart/2005/8/layout/default"/>
    <dgm:cxn modelId="{AE355529-D65D-4E47-8EF1-E92CE613616D}" type="presParOf" srcId="{896D85E9-7C60-46B8-B347-1C2AC807ECF3}" destId="{3CA979A8-DB3C-4475-B103-38A6E26DB7BF}" srcOrd="0" destOrd="0" presId="urn:microsoft.com/office/officeart/2005/8/layout/default"/>
    <dgm:cxn modelId="{48079E3E-DEDD-43A3-937D-D22AA548207A}" type="presParOf" srcId="{896D85E9-7C60-46B8-B347-1C2AC807ECF3}" destId="{77FA1FC9-8210-49BE-8105-AC3E65C123C9}" srcOrd="1" destOrd="0" presId="urn:microsoft.com/office/officeart/2005/8/layout/default"/>
    <dgm:cxn modelId="{1CF9F5CD-9068-4BD4-8732-363D89E58915}" type="presParOf" srcId="{896D85E9-7C60-46B8-B347-1C2AC807ECF3}" destId="{4EFF4879-AA1B-4FE3-8F6C-7A22A6E262F1}" srcOrd="2" destOrd="0" presId="urn:microsoft.com/office/officeart/2005/8/layout/default"/>
    <dgm:cxn modelId="{76DB1705-51CD-47AC-94AE-9CC667CB36CC}" type="presParOf" srcId="{896D85E9-7C60-46B8-B347-1C2AC807ECF3}" destId="{2FE4D865-3512-4045-B704-4AB8EEE36364}" srcOrd="3" destOrd="0" presId="urn:microsoft.com/office/officeart/2005/8/layout/default"/>
    <dgm:cxn modelId="{435B519E-FA06-40D4-9794-24D5AC006D3B}" type="presParOf" srcId="{896D85E9-7C60-46B8-B347-1C2AC807ECF3}" destId="{1DF3D6A8-E376-45CB-9E05-4E57CF8E40AA}" srcOrd="4" destOrd="0" presId="urn:microsoft.com/office/officeart/2005/8/layout/default"/>
    <dgm:cxn modelId="{1033A171-B810-4AE8-8958-FA5D0826B5D8}" type="presParOf" srcId="{896D85E9-7C60-46B8-B347-1C2AC807ECF3}" destId="{E170F459-C491-4ACB-8D4B-5F3D4DBC45A1}" srcOrd="5" destOrd="0" presId="urn:microsoft.com/office/officeart/2005/8/layout/default"/>
    <dgm:cxn modelId="{6A75D472-1791-426A-8C8B-075A21943561}" type="presParOf" srcId="{896D85E9-7C60-46B8-B347-1C2AC807ECF3}" destId="{ADD4E91B-BBFB-4D9A-B1CC-B5AE20404679}" srcOrd="6" destOrd="0" presId="urn:microsoft.com/office/officeart/2005/8/layout/default"/>
    <dgm:cxn modelId="{6CDC4568-EFD7-4FD1-933C-0C8BB782D687}" type="presParOf" srcId="{896D85E9-7C60-46B8-B347-1C2AC807ECF3}" destId="{3DF100C5-6E94-4846-9CCF-3EE397E1008B}" srcOrd="7" destOrd="0" presId="urn:microsoft.com/office/officeart/2005/8/layout/default"/>
    <dgm:cxn modelId="{E289D585-A947-411E-8011-5B63311A33AB}" type="presParOf" srcId="{896D85E9-7C60-46B8-B347-1C2AC807ECF3}" destId="{1DFA8219-92A1-4A7D-A2E3-7AD961BD21D8}" srcOrd="8" destOrd="0" presId="urn:microsoft.com/office/officeart/2005/8/layout/default"/>
    <dgm:cxn modelId="{BD74C2AB-37BE-4339-B6E8-E644F1B7258C}" type="presParOf" srcId="{896D85E9-7C60-46B8-B347-1C2AC807ECF3}" destId="{77310BCA-ACF9-4FD8-B553-CB024C13AB2F}" srcOrd="9" destOrd="0" presId="urn:microsoft.com/office/officeart/2005/8/layout/default"/>
    <dgm:cxn modelId="{F46EDF8A-5483-4D7A-A3C7-2A1B08AAF198}" type="presParOf" srcId="{896D85E9-7C60-46B8-B347-1C2AC807ECF3}" destId="{A76E0EC3-31A7-4554-BF9B-BD9CE0D80A9D}"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8F29242-8D07-4F4A-A81B-3C1D878BF70A}" type="doc">
      <dgm:prSet loTypeId="urn:microsoft.com/office/officeart/2005/8/layout/vList5" loCatId="list" qsTypeId="urn:microsoft.com/office/officeart/2005/8/quickstyle/simple1" qsCatId="simple" csTypeId="urn:microsoft.com/office/officeart/2005/8/colors/colorful1" csCatId="colorful" phldr="1"/>
      <dgm:spPr/>
      <dgm:t>
        <a:bodyPr/>
        <a:lstStyle/>
        <a:p>
          <a:endParaRPr lang="en-US"/>
        </a:p>
      </dgm:t>
    </dgm:pt>
    <dgm:pt modelId="{4B82CFAA-BFDD-48C1-A000-05FB415C4571}">
      <dgm:prSet custT="1"/>
      <dgm:spPr/>
      <dgm:t>
        <a:bodyPr/>
        <a:lstStyle/>
        <a:p>
          <a:r>
            <a:rPr lang="en-GB" sz="2400" dirty="0"/>
            <a:t>A distinct but overlapping issue surrounding IUU is that of human rights violations in the fisheries industry.</a:t>
          </a:r>
          <a:endParaRPr lang="en-US" sz="2400" dirty="0"/>
        </a:p>
      </dgm:t>
    </dgm:pt>
    <dgm:pt modelId="{24CB1A81-8683-4C86-BBC9-FD1016FE4011}" type="parTrans" cxnId="{F1DA8021-B37D-4CAB-8E7F-7394C952A2E8}">
      <dgm:prSet/>
      <dgm:spPr/>
      <dgm:t>
        <a:bodyPr/>
        <a:lstStyle/>
        <a:p>
          <a:endParaRPr lang="en-US" sz="2400"/>
        </a:p>
      </dgm:t>
    </dgm:pt>
    <dgm:pt modelId="{911EB566-6CA3-45B7-A170-0B1D8D28B8BF}" type="sibTrans" cxnId="{F1DA8021-B37D-4CAB-8E7F-7394C952A2E8}">
      <dgm:prSet/>
      <dgm:spPr/>
      <dgm:t>
        <a:bodyPr/>
        <a:lstStyle/>
        <a:p>
          <a:endParaRPr lang="en-US" sz="2400"/>
        </a:p>
      </dgm:t>
    </dgm:pt>
    <dgm:pt modelId="{A75979EA-774B-4FB9-9569-E8D4E24206AE}">
      <dgm:prSet custT="1"/>
      <dgm:spPr/>
      <dgm:t>
        <a:bodyPr/>
        <a:lstStyle/>
        <a:p>
          <a:r>
            <a:rPr lang="en-GB" sz="2400" dirty="0"/>
            <a:t>The International Organization for Migration, in collaboration with MMAF, began working in Indonesia with victims of human </a:t>
          </a:r>
          <a:r>
            <a:rPr lang="en-GB" sz="3200" dirty="0"/>
            <a:t>trafficking</a:t>
          </a:r>
          <a:r>
            <a:rPr lang="en-GB" sz="2400" dirty="0"/>
            <a:t> that were freed following MMAF’s moratorium on foreign owned and built vessels. </a:t>
          </a:r>
          <a:endParaRPr lang="en-US" sz="2400" dirty="0"/>
        </a:p>
      </dgm:t>
    </dgm:pt>
    <dgm:pt modelId="{E7B69D0D-537C-454E-9ADB-B18E35694FEA}" type="parTrans" cxnId="{29EE1BEF-30C2-48D9-832B-C8D4F48A5CD5}">
      <dgm:prSet/>
      <dgm:spPr/>
      <dgm:t>
        <a:bodyPr/>
        <a:lstStyle/>
        <a:p>
          <a:endParaRPr lang="en-US" sz="2400"/>
        </a:p>
      </dgm:t>
    </dgm:pt>
    <dgm:pt modelId="{21C8F9C4-C36C-4FAD-8B26-3122606FD9DB}" type="sibTrans" cxnId="{29EE1BEF-30C2-48D9-832B-C8D4F48A5CD5}">
      <dgm:prSet/>
      <dgm:spPr/>
      <dgm:t>
        <a:bodyPr/>
        <a:lstStyle/>
        <a:p>
          <a:endParaRPr lang="en-US" sz="2400"/>
        </a:p>
      </dgm:t>
    </dgm:pt>
    <dgm:pt modelId="{885ACC0F-4ACD-43F6-87B9-B233DF441D9F}">
      <dgm:prSet custT="1"/>
      <dgm:spPr/>
      <dgm:t>
        <a:bodyPr/>
        <a:lstStyle/>
        <a:p>
          <a:r>
            <a:rPr lang="en-GB" sz="2400" dirty="0"/>
            <a:t>Again this cause has seen significant government support.</a:t>
          </a:r>
          <a:endParaRPr lang="en-US" sz="2400" dirty="0"/>
        </a:p>
      </dgm:t>
    </dgm:pt>
    <dgm:pt modelId="{C0E3EC85-82AF-4800-BACB-B537CF3953A0}" type="parTrans" cxnId="{0CAD7DAC-484B-4BC1-B29C-7C5622BFC406}">
      <dgm:prSet/>
      <dgm:spPr/>
      <dgm:t>
        <a:bodyPr/>
        <a:lstStyle/>
        <a:p>
          <a:endParaRPr lang="en-US" sz="2400"/>
        </a:p>
      </dgm:t>
    </dgm:pt>
    <dgm:pt modelId="{80C97BAC-0812-4450-BCD9-3868F5C6B268}" type="sibTrans" cxnId="{0CAD7DAC-484B-4BC1-B29C-7C5622BFC406}">
      <dgm:prSet/>
      <dgm:spPr/>
      <dgm:t>
        <a:bodyPr/>
        <a:lstStyle/>
        <a:p>
          <a:endParaRPr lang="en-US" sz="2400"/>
        </a:p>
      </dgm:t>
    </dgm:pt>
    <dgm:pt modelId="{B5AF78E8-1A9B-4220-85E7-068F181BA069}" type="pres">
      <dgm:prSet presAssocID="{88F29242-8D07-4F4A-A81B-3C1D878BF70A}" presName="Name0" presStyleCnt="0">
        <dgm:presLayoutVars>
          <dgm:dir/>
          <dgm:animLvl val="lvl"/>
          <dgm:resizeHandles val="exact"/>
        </dgm:presLayoutVars>
      </dgm:prSet>
      <dgm:spPr/>
    </dgm:pt>
    <dgm:pt modelId="{B212F7FE-0354-459B-9353-1DF66F1AB6AB}" type="pres">
      <dgm:prSet presAssocID="{4B82CFAA-BFDD-48C1-A000-05FB415C4571}" presName="linNode" presStyleCnt="0"/>
      <dgm:spPr/>
    </dgm:pt>
    <dgm:pt modelId="{653B69B9-E3A5-42F4-A649-31CCDB7DF3A7}" type="pres">
      <dgm:prSet presAssocID="{4B82CFAA-BFDD-48C1-A000-05FB415C4571}" presName="parentText" presStyleLbl="node1" presStyleIdx="0" presStyleCnt="3" custScaleX="219412">
        <dgm:presLayoutVars>
          <dgm:chMax val="1"/>
          <dgm:bulletEnabled val="1"/>
        </dgm:presLayoutVars>
      </dgm:prSet>
      <dgm:spPr/>
    </dgm:pt>
    <dgm:pt modelId="{FAF55374-E40C-4D20-A6C4-AEA7D73F4806}" type="pres">
      <dgm:prSet presAssocID="{911EB566-6CA3-45B7-A170-0B1D8D28B8BF}" presName="sp" presStyleCnt="0"/>
      <dgm:spPr/>
    </dgm:pt>
    <dgm:pt modelId="{672D62C0-9842-463D-B217-5B0644B11707}" type="pres">
      <dgm:prSet presAssocID="{A75979EA-774B-4FB9-9569-E8D4E24206AE}" presName="linNode" presStyleCnt="0"/>
      <dgm:spPr/>
    </dgm:pt>
    <dgm:pt modelId="{A85CDD50-1282-4106-B65D-B0A3111D5F28}" type="pres">
      <dgm:prSet presAssocID="{A75979EA-774B-4FB9-9569-E8D4E24206AE}" presName="parentText" presStyleLbl="node1" presStyleIdx="1" presStyleCnt="3" custScaleX="278049" custScaleY="182783">
        <dgm:presLayoutVars>
          <dgm:chMax val="1"/>
          <dgm:bulletEnabled val="1"/>
        </dgm:presLayoutVars>
      </dgm:prSet>
      <dgm:spPr/>
    </dgm:pt>
    <dgm:pt modelId="{9AF30D42-F7FB-4ED7-A16F-C0B40B439201}" type="pres">
      <dgm:prSet presAssocID="{21C8F9C4-C36C-4FAD-8B26-3122606FD9DB}" presName="sp" presStyleCnt="0"/>
      <dgm:spPr/>
    </dgm:pt>
    <dgm:pt modelId="{474737E1-E4DD-433B-B4FA-537CCAAE46ED}" type="pres">
      <dgm:prSet presAssocID="{885ACC0F-4ACD-43F6-87B9-B233DF441D9F}" presName="linNode" presStyleCnt="0"/>
      <dgm:spPr/>
    </dgm:pt>
    <dgm:pt modelId="{4A4533B2-1D4A-48EC-9248-55A29044F17F}" type="pres">
      <dgm:prSet presAssocID="{885ACC0F-4ACD-43F6-87B9-B233DF441D9F}" presName="parentText" presStyleLbl="node1" presStyleIdx="2" presStyleCnt="3" custScaleX="257570">
        <dgm:presLayoutVars>
          <dgm:chMax val="1"/>
          <dgm:bulletEnabled val="1"/>
        </dgm:presLayoutVars>
      </dgm:prSet>
      <dgm:spPr/>
    </dgm:pt>
  </dgm:ptLst>
  <dgm:cxnLst>
    <dgm:cxn modelId="{F1DA8021-B37D-4CAB-8E7F-7394C952A2E8}" srcId="{88F29242-8D07-4F4A-A81B-3C1D878BF70A}" destId="{4B82CFAA-BFDD-48C1-A000-05FB415C4571}" srcOrd="0" destOrd="0" parTransId="{24CB1A81-8683-4C86-BBC9-FD1016FE4011}" sibTransId="{911EB566-6CA3-45B7-A170-0B1D8D28B8BF}"/>
    <dgm:cxn modelId="{EC3D7F27-25E6-4258-B729-CE76E1EE3604}" type="presOf" srcId="{885ACC0F-4ACD-43F6-87B9-B233DF441D9F}" destId="{4A4533B2-1D4A-48EC-9248-55A29044F17F}" srcOrd="0" destOrd="0" presId="urn:microsoft.com/office/officeart/2005/8/layout/vList5"/>
    <dgm:cxn modelId="{8CFC9386-7819-41BA-8BAE-FCB2C85D042B}" type="presOf" srcId="{88F29242-8D07-4F4A-A81B-3C1D878BF70A}" destId="{B5AF78E8-1A9B-4220-85E7-068F181BA069}" srcOrd="0" destOrd="0" presId="urn:microsoft.com/office/officeart/2005/8/layout/vList5"/>
    <dgm:cxn modelId="{50D68F89-83CC-43C3-9BD6-D7141771269B}" type="presOf" srcId="{4B82CFAA-BFDD-48C1-A000-05FB415C4571}" destId="{653B69B9-E3A5-42F4-A649-31CCDB7DF3A7}" srcOrd="0" destOrd="0" presId="urn:microsoft.com/office/officeart/2005/8/layout/vList5"/>
    <dgm:cxn modelId="{0773C98D-88BE-4116-8F4D-95EB13B9DD22}" type="presOf" srcId="{A75979EA-774B-4FB9-9569-E8D4E24206AE}" destId="{A85CDD50-1282-4106-B65D-B0A3111D5F28}" srcOrd="0" destOrd="0" presId="urn:microsoft.com/office/officeart/2005/8/layout/vList5"/>
    <dgm:cxn modelId="{0CAD7DAC-484B-4BC1-B29C-7C5622BFC406}" srcId="{88F29242-8D07-4F4A-A81B-3C1D878BF70A}" destId="{885ACC0F-4ACD-43F6-87B9-B233DF441D9F}" srcOrd="2" destOrd="0" parTransId="{C0E3EC85-82AF-4800-BACB-B537CF3953A0}" sibTransId="{80C97BAC-0812-4450-BCD9-3868F5C6B268}"/>
    <dgm:cxn modelId="{29EE1BEF-30C2-48D9-832B-C8D4F48A5CD5}" srcId="{88F29242-8D07-4F4A-A81B-3C1D878BF70A}" destId="{A75979EA-774B-4FB9-9569-E8D4E24206AE}" srcOrd="1" destOrd="0" parTransId="{E7B69D0D-537C-454E-9ADB-B18E35694FEA}" sibTransId="{21C8F9C4-C36C-4FAD-8B26-3122606FD9DB}"/>
    <dgm:cxn modelId="{A338CEE6-6F56-4291-B560-C8FDB5F1D9C7}" type="presParOf" srcId="{B5AF78E8-1A9B-4220-85E7-068F181BA069}" destId="{B212F7FE-0354-459B-9353-1DF66F1AB6AB}" srcOrd="0" destOrd="0" presId="urn:microsoft.com/office/officeart/2005/8/layout/vList5"/>
    <dgm:cxn modelId="{2B248FBF-AEA7-473C-8235-8849FFB39637}" type="presParOf" srcId="{B212F7FE-0354-459B-9353-1DF66F1AB6AB}" destId="{653B69B9-E3A5-42F4-A649-31CCDB7DF3A7}" srcOrd="0" destOrd="0" presId="urn:microsoft.com/office/officeart/2005/8/layout/vList5"/>
    <dgm:cxn modelId="{AA78B3FE-5F1F-4CFF-BB89-DF49C9957DB3}" type="presParOf" srcId="{B5AF78E8-1A9B-4220-85E7-068F181BA069}" destId="{FAF55374-E40C-4D20-A6C4-AEA7D73F4806}" srcOrd="1" destOrd="0" presId="urn:microsoft.com/office/officeart/2005/8/layout/vList5"/>
    <dgm:cxn modelId="{0A004DF9-5C50-4021-934D-D9B75B61D90C}" type="presParOf" srcId="{B5AF78E8-1A9B-4220-85E7-068F181BA069}" destId="{672D62C0-9842-463D-B217-5B0644B11707}" srcOrd="2" destOrd="0" presId="urn:microsoft.com/office/officeart/2005/8/layout/vList5"/>
    <dgm:cxn modelId="{F4DDF4C1-055B-43BC-B80B-BB2CA6C8F70E}" type="presParOf" srcId="{672D62C0-9842-463D-B217-5B0644B11707}" destId="{A85CDD50-1282-4106-B65D-B0A3111D5F28}" srcOrd="0" destOrd="0" presId="urn:microsoft.com/office/officeart/2005/8/layout/vList5"/>
    <dgm:cxn modelId="{26FD5568-A9AB-408D-AA1B-308141028DC0}" type="presParOf" srcId="{B5AF78E8-1A9B-4220-85E7-068F181BA069}" destId="{9AF30D42-F7FB-4ED7-A16F-C0B40B439201}" srcOrd="3" destOrd="0" presId="urn:microsoft.com/office/officeart/2005/8/layout/vList5"/>
    <dgm:cxn modelId="{0155E533-837E-4DDD-BEA6-822A3C46B5B2}" type="presParOf" srcId="{B5AF78E8-1A9B-4220-85E7-068F181BA069}" destId="{474737E1-E4DD-433B-B4FA-537CCAAE46ED}" srcOrd="4" destOrd="0" presId="urn:microsoft.com/office/officeart/2005/8/layout/vList5"/>
    <dgm:cxn modelId="{F3FBA135-853E-4F41-9388-E01FAC46CB5B}" type="presParOf" srcId="{474737E1-E4DD-433B-B4FA-537CCAAE46ED}" destId="{4A4533B2-1D4A-48EC-9248-55A29044F17F}"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290F8DB-8C38-485C-9C90-561EB037C8EF}"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62C5BF24-FC93-44C0-9898-DC0FF9518566}">
      <dgm:prSet/>
      <dgm:spPr/>
      <dgm:t>
        <a:bodyPr/>
        <a:lstStyle/>
        <a:p>
          <a:r>
            <a:rPr lang="en-AU"/>
            <a:t>Transparency, </a:t>
          </a:r>
          <a:endParaRPr lang="en-US"/>
        </a:p>
      </dgm:t>
    </dgm:pt>
    <dgm:pt modelId="{0CC3C761-32F8-4A38-9808-6177F46F81AA}" type="parTrans" cxnId="{EB16D1C8-EAB4-4A9D-BB0C-8B67E32F4D3D}">
      <dgm:prSet/>
      <dgm:spPr/>
      <dgm:t>
        <a:bodyPr/>
        <a:lstStyle/>
        <a:p>
          <a:endParaRPr lang="en-US"/>
        </a:p>
      </dgm:t>
    </dgm:pt>
    <dgm:pt modelId="{EC41BA66-33BD-4DC2-82A2-03E66E38C0F2}" type="sibTrans" cxnId="{EB16D1C8-EAB4-4A9D-BB0C-8B67E32F4D3D}">
      <dgm:prSet/>
      <dgm:spPr/>
      <dgm:t>
        <a:bodyPr/>
        <a:lstStyle/>
        <a:p>
          <a:endParaRPr lang="en-US"/>
        </a:p>
      </dgm:t>
    </dgm:pt>
    <dgm:pt modelId="{686A6435-8D60-4EDA-8D22-40D6894AC3F1}">
      <dgm:prSet/>
      <dgm:spPr/>
      <dgm:t>
        <a:bodyPr/>
        <a:lstStyle/>
        <a:p>
          <a:r>
            <a:rPr lang="en-AU"/>
            <a:t>Accountability </a:t>
          </a:r>
          <a:endParaRPr lang="en-US"/>
        </a:p>
      </dgm:t>
    </dgm:pt>
    <dgm:pt modelId="{6E02BD56-2419-414A-8C5E-1C6CA7E46387}" type="parTrans" cxnId="{98BAFC2D-4B1B-4D83-92FE-A9A0CA14E4F3}">
      <dgm:prSet/>
      <dgm:spPr/>
      <dgm:t>
        <a:bodyPr/>
        <a:lstStyle/>
        <a:p>
          <a:endParaRPr lang="en-US"/>
        </a:p>
      </dgm:t>
    </dgm:pt>
    <dgm:pt modelId="{FBBA7D9A-EC26-456E-B3EA-0976F1CCD11D}" type="sibTrans" cxnId="{98BAFC2D-4B1B-4D83-92FE-A9A0CA14E4F3}">
      <dgm:prSet/>
      <dgm:spPr/>
      <dgm:t>
        <a:bodyPr/>
        <a:lstStyle/>
        <a:p>
          <a:endParaRPr lang="en-US"/>
        </a:p>
      </dgm:t>
    </dgm:pt>
    <dgm:pt modelId="{2EDA6EA6-F8C5-4B87-AD6F-31BBFCB253B8}">
      <dgm:prSet/>
      <dgm:spPr/>
      <dgm:t>
        <a:bodyPr/>
        <a:lstStyle/>
        <a:p>
          <a:r>
            <a:rPr lang="en-AU"/>
            <a:t>Inclusiveness </a:t>
          </a:r>
          <a:endParaRPr lang="en-US"/>
        </a:p>
      </dgm:t>
    </dgm:pt>
    <dgm:pt modelId="{AC032E96-E097-4796-BF59-44266AF299A4}" type="parTrans" cxnId="{EB865796-9C1C-4472-994C-82E0CC965EF7}">
      <dgm:prSet/>
      <dgm:spPr/>
      <dgm:t>
        <a:bodyPr/>
        <a:lstStyle/>
        <a:p>
          <a:endParaRPr lang="en-US"/>
        </a:p>
      </dgm:t>
    </dgm:pt>
    <dgm:pt modelId="{BCEACD31-D457-42F0-9D81-3345F64EEE57}" type="sibTrans" cxnId="{EB865796-9C1C-4472-994C-82E0CC965EF7}">
      <dgm:prSet/>
      <dgm:spPr/>
      <dgm:t>
        <a:bodyPr/>
        <a:lstStyle/>
        <a:p>
          <a:endParaRPr lang="en-US"/>
        </a:p>
      </dgm:t>
    </dgm:pt>
    <dgm:pt modelId="{89318E40-4641-4C3F-AB18-AC7AF4B8ADFC}" type="pres">
      <dgm:prSet presAssocID="{6290F8DB-8C38-485C-9C90-561EB037C8EF}" presName="root" presStyleCnt="0">
        <dgm:presLayoutVars>
          <dgm:dir/>
          <dgm:resizeHandles val="exact"/>
        </dgm:presLayoutVars>
      </dgm:prSet>
      <dgm:spPr/>
    </dgm:pt>
    <dgm:pt modelId="{5D483F5B-4980-4F6C-A771-B71A77270602}" type="pres">
      <dgm:prSet presAssocID="{62C5BF24-FC93-44C0-9898-DC0FF9518566}" presName="compNode" presStyleCnt="0"/>
      <dgm:spPr/>
    </dgm:pt>
    <dgm:pt modelId="{1AAEFEC8-2939-49AA-A5D7-48C2666342A9}" type="pres">
      <dgm:prSet presAssocID="{62C5BF24-FC93-44C0-9898-DC0FF9518566}" presName="bgRect" presStyleLbl="bgShp" presStyleIdx="0" presStyleCnt="3"/>
      <dgm:spPr/>
    </dgm:pt>
    <dgm:pt modelId="{64B17D00-FAFE-4659-9882-D5B915190BB8}" type="pres">
      <dgm:prSet presAssocID="{62C5BF24-FC93-44C0-9898-DC0FF9518566}"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Eyes"/>
        </a:ext>
      </dgm:extLst>
    </dgm:pt>
    <dgm:pt modelId="{9B73FB1F-DA4D-4755-B347-9985F7F0F5F1}" type="pres">
      <dgm:prSet presAssocID="{62C5BF24-FC93-44C0-9898-DC0FF9518566}" presName="spaceRect" presStyleCnt="0"/>
      <dgm:spPr/>
    </dgm:pt>
    <dgm:pt modelId="{0F0D7A83-02A2-44AD-896B-28528604CA7D}" type="pres">
      <dgm:prSet presAssocID="{62C5BF24-FC93-44C0-9898-DC0FF9518566}" presName="parTx" presStyleLbl="revTx" presStyleIdx="0" presStyleCnt="3">
        <dgm:presLayoutVars>
          <dgm:chMax val="0"/>
          <dgm:chPref val="0"/>
        </dgm:presLayoutVars>
      </dgm:prSet>
      <dgm:spPr/>
    </dgm:pt>
    <dgm:pt modelId="{846EE42E-991D-40C6-88B4-04CB705B521D}" type="pres">
      <dgm:prSet presAssocID="{EC41BA66-33BD-4DC2-82A2-03E66E38C0F2}" presName="sibTrans" presStyleCnt="0"/>
      <dgm:spPr/>
    </dgm:pt>
    <dgm:pt modelId="{C85E85CF-A8A5-4FF3-A3CF-CAC08BCF66D2}" type="pres">
      <dgm:prSet presAssocID="{686A6435-8D60-4EDA-8D22-40D6894AC3F1}" presName="compNode" presStyleCnt="0"/>
      <dgm:spPr/>
    </dgm:pt>
    <dgm:pt modelId="{46120839-8080-4371-85D5-6451554787F7}" type="pres">
      <dgm:prSet presAssocID="{686A6435-8D60-4EDA-8D22-40D6894AC3F1}" presName="bgRect" presStyleLbl="bgShp" presStyleIdx="1" presStyleCnt="3"/>
      <dgm:spPr/>
    </dgm:pt>
    <dgm:pt modelId="{9E25BD47-CBF2-4C33-824B-37628EE69A7D}" type="pres">
      <dgm:prSet presAssocID="{686A6435-8D60-4EDA-8D22-40D6894AC3F1}" presName="iconRect" presStyleLbl="node1" presStyleIdx="1" presStyleCnt="3"/>
      <dgm:spPr>
        <a:blipFill>
          <a:blip xmlns:r="http://schemas.openxmlformats.org/officeDocument/2006/relationships" r:embed="rId2" cstate="print">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Checklist"/>
        </a:ext>
      </dgm:extLst>
    </dgm:pt>
    <dgm:pt modelId="{6571F0E7-7262-4468-AD2B-EC8460F7D13F}" type="pres">
      <dgm:prSet presAssocID="{686A6435-8D60-4EDA-8D22-40D6894AC3F1}" presName="spaceRect" presStyleCnt="0"/>
      <dgm:spPr/>
    </dgm:pt>
    <dgm:pt modelId="{3028C77E-5D25-4FC5-9077-4D19937DE17D}" type="pres">
      <dgm:prSet presAssocID="{686A6435-8D60-4EDA-8D22-40D6894AC3F1}" presName="parTx" presStyleLbl="revTx" presStyleIdx="1" presStyleCnt="3">
        <dgm:presLayoutVars>
          <dgm:chMax val="0"/>
          <dgm:chPref val="0"/>
        </dgm:presLayoutVars>
      </dgm:prSet>
      <dgm:spPr/>
    </dgm:pt>
    <dgm:pt modelId="{5A9A899B-011E-4E62-8B87-98A0A96AC1D5}" type="pres">
      <dgm:prSet presAssocID="{FBBA7D9A-EC26-456E-B3EA-0976F1CCD11D}" presName="sibTrans" presStyleCnt="0"/>
      <dgm:spPr/>
    </dgm:pt>
    <dgm:pt modelId="{EAB8CC25-220D-40B5-92A9-3F2409EEDC34}" type="pres">
      <dgm:prSet presAssocID="{2EDA6EA6-F8C5-4B87-AD6F-31BBFCB253B8}" presName="compNode" presStyleCnt="0"/>
      <dgm:spPr/>
    </dgm:pt>
    <dgm:pt modelId="{F4C1709F-E488-4E8E-A425-7A21ABCC1ABF}" type="pres">
      <dgm:prSet presAssocID="{2EDA6EA6-F8C5-4B87-AD6F-31BBFCB253B8}" presName="bgRect" presStyleLbl="bgShp" presStyleIdx="2" presStyleCnt="3"/>
      <dgm:spPr/>
    </dgm:pt>
    <dgm:pt modelId="{A620F557-C92E-4311-A9FD-43D3E25AC344}" type="pres">
      <dgm:prSet presAssocID="{2EDA6EA6-F8C5-4B87-AD6F-31BBFCB253B8}" presName="iconRect" presStyleLbl="node1" presStyleIdx="2" presStyleCnt="3"/>
      <dgm:spPr>
        <a:blipFill>
          <a:blip xmlns:r="http://schemas.openxmlformats.org/officeDocument/2006/relationships" r:embed="rId3" cstate="print">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Group"/>
        </a:ext>
      </dgm:extLst>
    </dgm:pt>
    <dgm:pt modelId="{31204754-D2AD-4536-8194-C51DDB671A33}" type="pres">
      <dgm:prSet presAssocID="{2EDA6EA6-F8C5-4B87-AD6F-31BBFCB253B8}" presName="spaceRect" presStyleCnt="0"/>
      <dgm:spPr/>
    </dgm:pt>
    <dgm:pt modelId="{F01E0519-639E-481D-85B2-20845D4B0FD4}" type="pres">
      <dgm:prSet presAssocID="{2EDA6EA6-F8C5-4B87-AD6F-31BBFCB253B8}" presName="parTx" presStyleLbl="revTx" presStyleIdx="2" presStyleCnt="3">
        <dgm:presLayoutVars>
          <dgm:chMax val="0"/>
          <dgm:chPref val="0"/>
        </dgm:presLayoutVars>
      </dgm:prSet>
      <dgm:spPr/>
    </dgm:pt>
  </dgm:ptLst>
  <dgm:cxnLst>
    <dgm:cxn modelId="{CCFA2325-111B-48F2-9540-3CD19A99E68E}" type="presOf" srcId="{6290F8DB-8C38-485C-9C90-561EB037C8EF}" destId="{89318E40-4641-4C3F-AB18-AC7AF4B8ADFC}" srcOrd="0" destOrd="0" presId="urn:microsoft.com/office/officeart/2018/2/layout/IconVerticalSolidList"/>
    <dgm:cxn modelId="{98BAFC2D-4B1B-4D83-92FE-A9A0CA14E4F3}" srcId="{6290F8DB-8C38-485C-9C90-561EB037C8EF}" destId="{686A6435-8D60-4EDA-8D22-40D6894AC3F1}" srcOrd="1" destOrd="0" parTransId="{6E02BD56-2419-414A-8C5E-1C6CA7E46387}" sibTransId="{FBBA7D9A-EC26-456E-B3EA-0976F1CCD11D}"/>
    <dgm:cxn modelId="{8623EC31-3576-46EC-9940-1539D022A92F}" type="presOf" srcId="{62C5BF24-FC93-44C0-9898-DC0FF9518566}" destId="{0F0D7A83-02A2-44AD-896B-28528604CA7D}" srcOrd="0" destOrd="0" presId="urn:microsoft.com/office/officeart/2018/2/layout/IconVerticalSolidList"/>
    <dgm:cxn modelId="{7E7A566E-4E98-425F-AD03-4920C9D7F9F4}" type="presOf" srcId="{686A6435-8D60-4EDA-8D22-40D6894AC3F1}" destId="{3028C77E-5D25-4FC5-9077-4D19937DE17D}" srcOrd="0" destOrd="0" presId="urn:microsoft.com/office/officeart/2018/2/layout/IconVerticalSolidList"/>
    <dgm:cxn modelId="{EB865796-9C1C-4472-994C-82E0CC965EF7}" srcId="{6290F8DB-8C38-485C-9C90-561EB037C8EF}" destId="{2EDA6EA6-F8C5-4B87-AD6F-31BBFCB253B8}" srcOrd="2" destOrd="0" parTransId="{AC032E96-E097-4796-BF59-44266AF299A4}" sibTransId="{BCEACD31-D457-42F0-9D81-3345F64EEE57}"/>
    <dgm:cxn modelId="{EB16D1C8-EAB4-4A9D-BB0C-8B67E32F4D3D}" srcId="{6290F8DB-8C38-485C-9C90-561EB037C8EF}" destId="{62C5BF24-FC93-44C0-9898-DC0FF9518566}" srcOrd="0" destOrd="0" parTransId="{0CC3C761-32F8-4A38-9808-6177F46F81AA}" sibTransId="{EC41BA66-33BD-4DC2-82A2-03E66E38C0F2}"/>
    <dgm:cxn modelId="{08AC19F9-94A6-4573-807E-9C4370A2E650}" type="presOf" srcId="{2EDA6EA6-F8C5-4B87-AD6F-31BBFCB253B8}" destId="{F01E0519-639E-481D-85B2-20845D4B0FD4}" srcOrd="0" destOrd="0" presId="urn:microsoft.com/office/officeart/2018/2/layout/IconVerticalSolidList"/>
    <dgm:cxn modelId="{7D7D73ED-BAC9-467D-B39A-E6E6EC20C127}" type="presParOf" srcId="{89318E40-4641-4C3F-AB18-AC7AF4B8ADFC}" destId="{5D483F5B-4980-4F6C-A771-B71A77270602}" srcOrd="0" destOrd="0" presId="urn:microsoft.com/office/officeart/2018/2/layout/IconVerticalSolidList"/>
    <dgm:cxn modelId="{0D1BD27A-920A-4BE6-A3A2-72CB3DA889D4}" type="presParOf" srcId="{5D483F5B-4980-4F6C-A771-B71A77270602}" destId="{1AAEFEC8-2939-49AA-A5D7-48C2666342A9}" srcOrd="0" destOrd="0" presId="urn:microsoft.com/office/officeart/2018/2/layout/IconVerticalSolidList"/>
    <dgm:cxn modelId="{0D47C616-16F0-491C-AAA2-E29C29A12FDB}" type="presParOf" srcId="{5D483F5B-4980-4F6C-A771-B71A77270602}" destId="{64B17D00-FAFE-4659-9882-D5B915190BB8}" srcOrd="1" destOrd="0" presId="urn:microsoft.com/office/officeart/2018/2/layout/IconVerticalSolidList"/>
    <dgm:cxn modelId="{6D1F8C62-D109-4957-9FBD-0054D600B6E4}" type="presParOf" srcId="{5D483F5B-4980-4F6C-A771-B71A77270602}" destId="{9B73FB1F-DA4D-4755-B347-9985F7F0F5F1}" srcOrd="2" destOrd="0" presId="urn:microsoft.com/office/officeart/2018/2/layout/IconVerticalSolidList"/>
    <dgm:cxn modelId="{4C67D71F-3E85-44BB-A847-48C00BDE5E84}" type="presParOf" srcId="{5D483F5B-4980-4F6C-A771-B71A77270602}" destId="{0F0D7A83-02A2-44AD-896B-28528604CA7D}" srcOrd="3" destOrd="0" presId="urn:microsoft.com/office/officeart/2018/2/layout/IconVerticalSolidList"/>
    <dgm:cxn modelId="{B1A36EF5-7D68-4732-A856-26434471B3AA}" type="presParOf" srcId="{89318E40-4641-4C3F-AB18-AC7AF4B8ADFC}" destId="{846EE42E-991D-40C6-88B4-04CB705B521D}" srcOrd="1" destOrd="0" presId="urn:microsoft.com/office/officeart/2018/2/layout/IconVerticalSolidList"/>
    <dgm:cxn modelId="{064EA992-6944-44F3-9C14-5AB260268F0F}" type="presParOf" srcId="{89318E40-4641-4C3F-AB18-AC7AF4B8ADFC}" destId="{C85E85CF-A8A5-4FF3-A3CF-CAC08BCF66D2}" srcOrd="2" destOrd="0" presId="urn:microsoft.com/office/officeart/2018/2/layout/IconVerticalSolidList"/>
    <dgm:cxn modelId="{06B0506B-F4C2-4E4E-BCFD-55B2FC4E51CE}" type="presParOf" srcId="{C85E85CF-A8A5-4FF3-A3CF-CAC08BCF66D2}" destId="{46120839-8080-4371-85D5-6451554787F7}" srcOrd="0" destOrd="0" presId="urn:microsoft.com/office/officeart/2018/2/layout/IconVerticalSolidList"/>
    <dgm:cxn modelId="{3C630983-C852-4793-9D9B-B4D71DEDB489}" type="presParOf" srcId="{C85E85CF-A8A5-4FF3-A3CF-CAC08BCF66D2}" destId="{9E25BD47-CBF2-4C33-824B-37628EE69A7D}" srcOrd="1" destOrd="0" presId="urn:microsoft.com/office/officeart/2018/2/layout/IconVerticalSolidList"/>
    <dgm:cxn modelId="{57699EC0-DA11-4DFF-9ADE-77E91A04C8BF}" type="presParOf" srcId="{C85E85CF-A8A5-4FF3-A3CF-CAC08BCF66D2}" destId="{6571F0E7-7262-4468-AD2B-EC8460F7D13F}" srcOrd="2" destOrd="0" presId="urn:microsoft.com/office/officeart/2018/2/layout/IconVerticalSolidList"/>
    <dgm:cxn modelId="{23A8876A-4C09-4AD2-84B5-0104CF12623D}" type="presParOf" srcId="{C85E85CF-A8A5-4FF3-A3CF-CAC08BCF66D2}" destId="{3028C77E-5D25-4FC5-9077-4D19937DE17D}" srcOrd="3" destOrd="0" presId="urn:microsoft.com/office/officeart/2018/2/layout/IconVerticalSolidList"/>
    <dgm:cxn modelId="{1E3BA0C1-E46E-4D9C-8D85-2CF4725C73D4}" type="presParOf" srcId="{89318E40-4641-4C3F-AB18-AC7AF4B8ADFC}" destId="{5A9A899B-011E-4E62-8B87-98A0A96AC1D5}" srcOrd="3" destOrd="0" presId="urn:microsoft.com/office/officeart/2018/2/layout/IconVerticalSolidList"/>
    <dgm:cxn modelId="{E612B9F8-9A42-45FD-A4D8-773EFDCF4BD4}" type="presParOf" srcId="{89318E40-4641-4C3F-AB18-AC7AF4B8ADFC}" destId="{EAB8CC25-220D-40B5-92A9-3F2409EEDC34}" srcOrd="4" destOrd="0" presId="urn:microsoft.com/office/officeart/2018/2/layout/IconVerticalSolidList"/>
    <dgm:cxn modelId="{93B3BF5A-75A6-44EC-9BA0-6B2E3201D182}" type="presParOf" srcId="{EAB8CC25-220D-40B5-92A9-3F2409EEDC34}" destId="{F4C1709F-E488-4E8E-A425-7A21ABCC1ABF}" srcOrd="0" destOrd="0" presId="urn:microsoft.com/office/officeart/2018/2/layout/IconVerticalSolidList"/>
    <dgm:cxn modelId="{FC5980B1-C82A-4C3F-814E-5808F0A04B56}" type="presParOf" srcId="{EAB8CC25-220D-40B5-92A9-3F2409EEDC34}" destId="{A620F557-C92E-4311-A9FD-43D3E25AC344}" srcOrd="1" destOrd="0" presId="urn:microsoft.com/office/officeart/2018/2/layout/IconVerticalSolidList"/>
    <dgm:cxn modelId="{FF6E954D-B95E-44C8-AAC8-14205495E7E3}" type="presParOf" srcId="{EAB8CC25-220D-40B5-92A9-3F2409EEDC34}" destId="{31204754-D2AD-4536-8194-C51DDB671A33}" srcOrd="2" destOrd="0" presId="urn:microsoft.com/office/officeart/2018/2/layout/IconVerticalSolidList"/>
    <dgm:cxn modelId="{2C905A15-E840-49E9-BD5E-430851AC17F0}" type="presParOf" srcId="{EAB8CC25-220D-40B5-92A9-3F2409EEDC34}" destId="{F01E0519-639E-481D-85B2-20845D4B0FD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2E4603B-1296-4BE0-96A7-0D505D5E40A2}"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8CFB641E-D1C6-4D81-9743-62528C6AA2B5}">
      <dgm:prSet/>
      <dgm:spPr/>
      <dgm:t>
        <a:bodyPr/>
        <a:lstStyle/>
        <a:p>
          <a:r>
            <a:rPr lang="en-AU" dirty="0"/>
            <a:t>What is the problem domain being addressed? Who are the stakeholders and who do they represent (are they inclusive)? </a:t>
          </a:r>
          <a:endParaRPr lang="en-US" dirty="0"/>
        </a:p>
      </dgm:t>
    </dgm:pt>
    <dgm:pt modelId="{D5C5AB0B-4907-486F-80C8-D8A33E4E2772}" type="parTrans" cxnId="{3040FD6C-78AC-45EC-9513-84DB84875605}">
      <dgm:prSet/>
      <dgm:spPr/>
      <dgm:t>
        <a:bodyPr/>
        <a:lstStyle/>
        <a:p>
          <a:endParaRPr lang="en-US"/>
        </a:p>
      </dgm:t>
    </dgm:pt>
    <dgm:pt modelId="{61CF0BF6-36DC-4E6A-92C0-2BF0AFFD3FEA}" type="sibTrans" cxnId="{3040FD6C-78AC-45EC-9513-84DB84875605}">
      <dgm:prSet/>
      <dgm:spPr/>
      <dgm:t>
        <a:bodyPr/>
        <a:lstStyle/>
        <a:p>
          <a:endParaRPr lang="en-US"/>
        </a:p>
      </dgm:t>
    </dgm:pt>
    <dgm:pt modelId="{6B65944A-8BAC-433D-B4B8-21B81F30575E}">
      <dgm:prSet/>
      <dgm:spPr/>
      <dgm:t>
        <a:bodyPr/>
        <a:lstStyle/>
        <a:p>
          <a:r>
            <a:rPr lang="en-AU" dirty="0"/>
            <a:t>Who are the stakeholders and who do they represent (are they inclusive)? To what degree is agreement reached about how to act on the problem domain? </a:t>
          </a:r>
          <a:endParaRPr lang="en-US" dirty="0"/>
        </a:p>
      </dgm:t>
    </dgm:pt>
    <dgm:pt modelId="{60E05FA3-3A1D-4734-ACB8-563B081FC6F8}" type="parTrans" cxnId="{7251EE3F-9368-44AA-B330-C2357E3882AD}">
      <dgm:prSet/>
      <dgm:spPr/>
      <dgm:t>
        <a:bodyPr/>
        <a:lstStyle/>
        <a:p>
          <a:endParaRPr lang="en-AU"/>
        </a:p>
      </dgm:t>
    </dgm:pt>
    <dgm:pt modelId="{0C7F5495-B1A8-4586-AB4C-BEE6E8C871E6}" type="sibTrans" cxnId="{7251EE3F-9368-44AA-B330-C2357E3882AD}">
      <dgm:prSet/>
      <dgm:spPr/>
      <dgm:t>
        <a:bodyPr/>
        <a:lstStyle/>
        <a:p>
          <a:endParaRPr lang="en-AU"/>
        </a:p>
      </dgm:t>
    </dgm:pt>
    <dgm:pt modelId="{A57D0A17-53D1-4854-9E8C-6E0B4686AAFB}">
      <dgm:prSet/>
      <dgm:spPr/>
      <dgm:t>
        <a:bodyPr/>
        <a:lstStyle/>
        <a:p>
          <a:r>
            <a:rPr lang="en-AU" dirty="0"/>
            <a:t>To what degree is agreement reached about how to act on the problem domain? What is the outcome and achievements of the partnership? </a:t>
          </a:r>
          <a:endParaRPr lang="en-US" dirty="0"/>
        </a:p>
      </dgm:t>
    </dgm:pt>
    <dgm:pt modelId="{C00E08AB-DD44-4FC7-A7FD-65E8EAD6AA33}" type="parTrans" cxnId="{AD1620CC-98F3-4714-BD50-A53635C3003B}">
      <dgm:prSet/>
      <dgm:spPr/>
      <dgm:t>
        <a:bodyPr/>
        <a:lstStyle/>
        <a:p>
          <a:endParaRPr lang="en-AU"/>
        </a:p>
      </dgm:t>
    </dgm:pt>
    <dgm:pt modelId="{49B03B94-BF80-433D-88D9-5FC815497388}" type="sibTrans" cxnId="{AD1620CC-98F3-4714-BD50-A53635C3003B}">
      <dgm:prSet/>
      <dgm:spPr/>
      <dgm:t>
        <a:bodyPr/>
        <a:lstStyle/>
        <a:p>
          <a:endParaRPr lang="en-AU"/>
        </a:p>
      </dgm:t>
    </dgm:pt>
    <dgm:pt modelId="{3028B822-2BE7-4487-A74B-E075395CE74E}">
      <dgm:prSet/>
      <dgm:spPr/>
      <dgm:t>
        <a:bodyPr/>
        <a:lstStyle/>
        <a:p>
          <a:r>
            <a:rPr lang="en-AU" dirty="0"/>
            <a:t>What is the outcome and achievements of the partnership?</a:t>
          </a:r>
          <a:endParaRPr lang="en-US" dirty="0"/>
        </a:p>
      </dgm:t>
    </dgm:pt>
    <dgm:pt modelId="{0D468972-6AC0-4AA0-8B36-F2D36FE8EAB4}" type="parTrans" cxnId="{10346EAC-5792-422E-B12F-C7FE90808910}">
      <dgm:prSet/>
      <dgm:spPr/>
      <dgm:t>
        <a:bodyPr/>
        <a:lstStyle/>
        <a:p>
          <a:endParaRPr lang="en-AU"/>
        </a:p>
      </dgm:t>
    </dgm:pt>
    <dgm:pt modelId="{264B72B1-CCFF-40C4-AA3C-800BF728736F}" type="sibTrans" cxnId="{10346EAC-5792-422E-B12F-C7FE90808910}">
      <dgm:prSet/>
      <dgm:spPr/>
      <dgm:t>
        <a:bodyPr/>
        <a:lstStyle/>
        <a:p>
          <a:endParaRPr lang="en-AU"/>
        </a:p>
      </dgm:t>
    </dgm:pt>
    <dgm:pt modelId="{0F61B4B5-61D2-4DC1-A1DD-929A2FD87FF1}" type="pres">
      <dgm:prSet presAssocID="{C2E4603B-1296-4BE0-96A7-0D505D5E40A2}" presName="vert0" presStyleCnt="0">
        <dgm:presLayoutVars>
          <dgm:dir/>
          <dgm:animOne val="branch"/>
          <dgm:animLvl val="lvl"/>
        </dgm:presLayoutVars>
      </dgm:prSet>
      <dgm:spPr/>
    </dgm:pt>
    <dgm:pt modelId="{ECCAF5FC-822B-4962-8D46-592A997462B8}" type="pres">
      <dgm:prSet presAssocID="{8CFB641E-D1C6-4D81-9743-62528C6AA2B5}" presName="thickLine" presStyleLbl="alignNode1" presStyleIdx="0" presStyleCnt="4"/>
      <dgm:spPr/>
    </dgm:pt>
    <dgm:pt modelId="{007BA96D-6B4A-406E-8994-23CCCA49A7CB}" type="pres">
      <dgm:prSet presAssocID="{8CFB641E-D1C6-4D81-9743-62528C6AA2B5}" presName="horz1" presStyleCnt="0"/>
      <dgm:spPr/>
    </dgm:pt>
    <dgm:pt modelId="{A2A0B3F7-8897-4112-BF6C-B950291EA638}" type="pres">
      <dgm:prSet presAssocID="{8CFB641E-D1C6-4D81-9743-62528C6AA2B5}" presName="tx1" presStyleLbl="revTx" presStyleIdx="0" presStyleCnt="4"/>
      <dgm:spPr/>
    </dgm:pt>
    <dgm:pt modelId="{86198C82-D962-4D9D-BCEF-8FE83024CD89}" type="pres">
      <dgm:prSet presAssocID="{8CFB641E-D1C6-4D81-9743-62528C6AA2B5}" presName="vert1" presStyleCnt="0"/>
      <dgm:spPr/>
    </dgm:pt>
    <dgm:pt modelId="{0E899948-2563-45D4-815A-1F7407F483B1}" type="pres">
      <dgm:prSet presAssocID="{6B65944A-8BAC-433D-B4B8-21B81F30575E}" presName="thickLine" presStyleLbl="alignNode1" presStyleIdx="1" presStyleCnt="4"/>
      <dgm:spPr/>
    </dgm:pt>
    <dgm:pt modelId="{A2CE03C6-BFBD-4578-95BD-BC004AE8F1A2}" type="pres">
      <dgm:prSet presAssocID="{6B65944A-8BAC-433D-B4B8-21B81F30575E}" presName="horz1" presStyleCnt="0"/>
      <dgm:spPr/>
    </dgm:pt>
    <dgm:pt modelId="{A2BA1906-8E1E-4C98-8CB0-4FC6C0AC1415}" type="pres">
      <dgm:prSet presAssocID="{6B65944A-8BAC-433D-B4B8-21B81F30575E}" presName="tx1" presStyleLbl="revTx" presStyleIdx="1" presStyleCnt="4"/>
      <dgm:spPr/>
    </dgm:pt>
    <dgm:pt modelId="{5DD34B44-CB8F-40EF-AEC9-B9B4248CADAA}" type="pres">
      <dgm:prSet presAssocID="{6B65944A-8BAC-433D-B4B8-21B81F30575E}" presName="vert1" presStyleCnt="0"/>
      <dgm:spPr/>
    </dgm:pt>
    <dgm:pt modelId="{043F5AED-2D00-4C2A-8D7C-DEB693EC764D}" type="pres">
      <dgm:prSet presAssocID="{A57D0A17-53D1-4854-9E8C-6E0B4686AAFB}" presName="thickLine" presStyleLbl="alignNode1" presStyleIdx="2" presStyleCnt="4"/>
      <dgm:spPr/>
    </dgm:pt>
    <dgm:pt modelId="{B0453859-D17E-427F-9F14-3E34AB17E497}" type="pres">
      <dgm:prSet presAssocID="{A57D0A17-53D1-4854-9E8C-6E0B4686AAFB}" presName="horz1" presStyleCnt="0"/>
      <dgm:spPr/>
    </dgm:pt>
    <dgm:pt modelId="{A99C213C-FA3A-45A3-BC86-FFA8C87366F9}" type="pres">
      <dgm:prSet presAssocID="{A57D0A17-53D1-4854-9E8C-6E0B4686AAFB}" presName="tx1" presStyleLbl="revTx" presStyleIdx="2" presStyleCnt="4"/>
      <dgm:spPr/>
    </dgm:pt>
    <dgm:pt modelId="{1869672B-AA63-43AC-8A9B-98239E1274E1}" type="pres">
      <dgm:prSet presAssocID="{A57D0A17-53D1-4854-9E8C-6E0B4686AAFB}" presName="vert1" presStyleCnt="0"/>
      <dgm:spPr/>
    </dgm:pt>
    <dgm:pt modelId="{3220E08A-B4E4-437B-8323-FA7F9C06D080}" type="pres">
      <dgm:prSet presAssocID="{3028B822-2BE7-4487-A74B-E075395CE74E}" presName="thickLine" presStyleLbl="alignNode1" presStyleIdx="3" presStyleCnt="4"/>
      <dgm:spPr/>
    </dgm:pt>
    <dgm:pt modelId="{7848C6CA-FD2D-4106-A5E4-826751EDDEF2}" type="pres">
      <dgm:prSet presAssocID="{3028B822-2BE7-4487-A74B-E075395CE74E}" presName="horz1" presStyleCnt="0"/>
      <dgm:spPr/>
    </dgm:pt>
    <dgm:pt modelId="{F89CC507-66DF-445C-945D-2D0B484160AC}" type="pres">
      <dgm:prSet presAssocID="{3028B822-2BE7-4487-A74B-E075395CE74E}" presName="tx1" presStyleLbl="revTx" presStyleIdx="3" presStyleCnt="4"/>
      <dgm:spPr/>
    </dgm:pt>
    <dgm:pt modelId="{D3C6BBCE-29F6-4297-BFF3-0D4D6F43B61C}" type="pres">
      <dgm:prSet presAssocID="{3028B822-2BE7-4487-A74B-E075395CE74E}" presName="vert1" presStyleCnt="0"/>
      <dgm:spPr/>
    </dgm:pt>
  </dgm:ptLst>
  <dgm:cxnLst>
    <dgm:cxn modelId="{8F848D09-FD39-417E-8E5E-C2DD55A69B71}" type="presOf" srcId="{C2E4603B-1296-4BE0-96A7-0D505D5E40A2}" destId="{0F61B4B5-61D2-4DC1-A1DD-929A2FD87FF1}" srcOrd="0" destOrd="0" presId="urn:microsoft.com/office/officeart/2008/layout/LinedList"/>
    <dgm:cxn modelId="{7251EE3F-9368-44AA-B330-C2357E3882AD}" srcId="{C2E4603B-1296-4BE0-96A7-0D505D5E40A2}" destId="{6B65944A-8BAC-433D-B4B8-21B81F30575E}" srcOrd="1" destOrd="0" parTransId="{60E05FA3-3A1D-4734-ACB8-563B081FC6F8}" sibTransId="{0C7F5495-B1A8-4586-AB4C-BEE6E8C871E6}"/>
    <dgm:cxn modelId="{E9652F5C-46E9-4A05-8F22-9B84E6A912A5}" type="presOf" srcId="{8CFB641E-D1C6-4D81-9743-62528C6AA2B5}" destId="{A2A0B3F7-8897-4112-BF6C-B950291EA638}" srcOrd="0" destOrd="0" presId="urn:microsoft.com/office/officeart/2008/layout/LinedList"/>
    <dgm:cxn modelId="{3040FD6C-78AC-45EC-9513-84DB84875605}" srcId="{C2E4603B-1296-4BE0-96A7-0D505D5E40A2}" destId="{8CFB641E-D1C6-4D81-9743-62528C6AA2B5}" srcOrd="0" destOrd="0" parTransId="{D5C5AB0B-4907-486F-80C8-D8A33E4E2772}" sibTransId="{61CF0BF6-36DC-4E6A-92C0-2BF0AFFD3FEA}"/>
    <dgm:cxn modelId="{10346EAC-5792-422E-B12F-C7FE90808910}" srcId="{C2E4603B-1296-4BE0-96A7-0D505D5E40A2}" destId="{3028B822-2BE7-4487-A74B-E075395CE74E}" srcOrd="3" destOrd="0" parTransId="{0D468972-6AC0-4AA0-8B36-F2D36FE8EAB4}" sibTransId="{264B72B1-CCFF-40C4-AA3C-800BF728736F}"/>
    <dgm:cxn modelId="{7B20C2AE-B884-435A-A42A-30C5C9F08319}" type="presOf" srcId="{6B65944A-8BAC-433D-B4B8-21B81F30575E}" destId="{A2BA1906-8E1E-4C98-8CB0-4FC6C0AC1415}" srcOrd="0" destOrd="0" presId="urn:microsoft.com/office/officeart/2008/layout/LinedList"/>
    <dgm:cxn modelId="{AD1620CC-98F3-4714-BD50-A53635C3003B}" srcId="{C2E4603B-1296-4BE0-96A7-0D505D5E40A2}" destId="{A57D0A17-53D1-4854-9E8C-6E0B4686AAFB}" srcOrd="2" destOrd="0" parTransId="{C00E08AB-DD44-4FC7-A7FD-65E8EAD6AA33}" sibTransId="{49B03B94-BF80-433D-88D9-5FC815497388}"/>
    <dgm:cxn modelId="{5F1AACEC-28B8-49E9-AC6B-B3D7B79BD360}" type="presOf" srcId="{3028B822-2BE7-4487-A74B-E075395CE74E}" destId="{F89CC507-66DF-445C-945D-2D0B484160AC}" srcOrd="0" destOrd="0" presId="urn:microsoft.com/office/officeart/2008/layout/LinedList"/>
    <dgm:cxn modelId="{9E168BED-F957-4908-A087-1EB189B84AB1}" type="presOf" srcId="{A57D0A17-53D1-4854-9E8C-6E0B4686AAFB}" destId="{A99C213C-FA3A-45A3-BC86-FFA8C87366F9}" srcOrd="0" destOrd="0" presId="urn:microsoft.com/office/officeart/2008/layout/LinedList"/>
    <dgm:cxn modelId="{A0521DC2-5736-4288-BCD3-35AE12621D5B}" type="presParOf" srcId="{0F61B4B5-61D2-4DC1-A1DD-929A2FD87FF1}" destId="{ECCAF5FC-822B-4962-8D46-592A997462B8}" srcOrd="0" destOrd="0" presId="urn:microsoft.com/office/officeart/2008/layout/LinedList"/>
    <dgm:cxn modelId="{A32E302E-F2B1-4F29-8B73-DC74144EB9E2}" type="presParOf" srcId="{0F61B4B5-61D2-4DC1-A1DD-929A2FD87FF1}" destId="{007BA96D-6B4A-406E-8994-23CCCA49A7CB}" srcOrd="1" destOrd="0" presId="urn:microsoft.com/office/officeart/2008/layout/LinedList"/>
    <dgm:cxn modelId="{8053C05D-E7AA-4C0C-80F7-427D2FD001DB}" type="presParOf" srcId="{007BA96D-6B4A-406E-8994-23CCCA49A7CB}" destId="{A2A0B3F7-8897-4112-BF6C-B950291EA638}" srcOrd="0" destOrd="0" presId="urn:microsoft.com/office/officeart/2008/layout/LinedList"/>
    <dgm:cxn modelId="{4B3773A9-F006-4BFE-9C20-C9A28EBCAA52}" type="presParOf" srcId="{007BA96D-6B4A-406E-8994-23CCCA49A7CB}" destId="{86198C82-D962-4D9D-BCEF-8FE83024CD89}" srcOrd="1" destOrd="0" presId="urn:microsoft.com/office/officeart/2008/layout/LinedList"/>
    <dgm:cxn modelId="{4F69E2AB-E105-414D-A10B-B432E543B2B0}" type="presParOf" srcId="{0F61B4B5-61D2-4DC1-A1DD-929A2FD87FF1}" destId="{0E899948-2563-45D4-815A-1F7407F483B1}" srcOrd="2" destOrd="0" presId="urn:microsoft.com/office/officeart/2008/layout/LinedList"/>
    <dgm:cxn modelId="{CB6C97B1-4905-4D60-B11B-3313E6782CAE}" type="presParOf" srcId="{0F61B4B5-61D2-4DC1-A1DD-929A2FD87FF1}" destId="{A2CE03C6-BFBD-4578-95BD-BC004AE8F1A2}" srcOrd="3" destOrd="0" presId="urn:microsoft.com/office/officeart/2008/layout/LinedList"/>
    <dgm:cxn modelId="{6252BB29-FB18-4DEA-BAD6-1404B8D0EC58}" type="presParOf" srcId="{A2CE03C6-BFBD-4578-95BD-BC004AE8F1A2}" destId="{A2BA1906-8E1E-4C98-8CB0-4FC6C0AC1415}" srcOrd="0" destOrd="0" presId="urn:microsoft.com/office/officeart/2008/layout/LinedList"/>
    <dgm:cxn modelId="{1B5FB984-C779-4993-8659-793F290930B8}" type="presParOf" srcId="{A2CE03C6-BFBD-4578-95BD-BC004AE8F1A2}" destId="{5DD34B44-CB8F-40EF-AEC9-B9B4248CADAA}" srcOrd="1" destOrd="0" presId="urn:microsoft.com/office/officeart/2008/layout/LinedList"/>
    <dgm:cxn modelId="{EDC60C9F-72A6-4EAF-A15C-F4104A47949A}" type="presParOf" srcId="{0F61B4B5-61D2-4DC1-A1DD-929A2FD87FF1}" destId="{043F5AED-2D00-4C2A-8D7C-DEB693EC764D}" srcOrd="4" destOrd="0" presId="urn:microsoft.com/office/officeart/2008/layout/LinedList"/>
    <dgm:cxn modelId="{E81F2DD1-9C42-408C-933F-7F510E10A99B}" type="presParOf" srcId="{0F61B4B5-61D2-4DC1-A1DD-929A2FD87FF1}" destId="{B0453859-D17E-427F-9F14-3E34AB17E497}" srcOrd="5" destOrd="0" presId="urn:microsoft.com/office/officeart/2008/layout/LinedList"/>
    <dgm:cxn modelId="{D4D19AD6-7849-47F6-9B32-F754ACCEB1E0}" type="presParOf" srcId="{B0453859-D17E-427F-9F14-3E34AB17E497}" destId="{A99C213C-FA3A-45A3-BC86-FFA8C87366F9}" srcOrd="0" destOrd="0" presId="urn:microsoft.com/office/officeart/2008/layout/LinedList"/>
    <dgm:cxn modelId="{BB4C925D-45A5-4224-904E-23E7867C557C}" type="presParOf" srcId="{B0453859-D17E-427F-9F14-3E34AB17E497}" destId="{1869672B-AA63-43AC-8A9B-98239E1274E1}" srcOrd="1" destOrd="0" presId="urn:microsoft.com/office/officeart/2008/layout/LinedList"/>
    <dgm:cxn modelId="{A7658888-21BC-4062-940E-08F1D84C9513}" type="presParOf" srcId="{0F61B4B5-61D2-4DC1-A1DD-929A2FD87FF1}" destId="{3220E08A-B4E4-437B-8323-FA7F9C06D080}" srcOrd="6" destOrd="0" presId="urn:microsoft.com/office/officeart/2008/layout/LinedList"/>
    <dgm:cxn modelId="{C34E384E-1BD3-49B7-88CB-7A677484CFD8}" type="presParOf" srcId="{0F61B4B5-61D2-4DC1-A1DD-929A2FD87FF1}" destId="{7848C6CA-FD2D-4106-A5E4-826751EDDEF2}" srcOrd="7" destOrd="0" presId="urn:microsoft.com/office/officeart/2008/layout/LinedList"/>
    <dgm:cxn modelId="{447DF0A1-8F5C-4526-AB54-319C4425018C}" type="presParOf" srcId="{7848C6CA-FD2D-4106-A5E4-826751EDDEF2}" destId="{F89CC507-66DF-445C-945D-2D0B484160AC}" srcOrd="0" destOrd="0" presId="urn:microsoft.com/office/officeart/2008/layout/LinedList"/>
    <dgm:cxn modelId="{06863349-5764-4ADE-B548-7A6FD14D4676}" type="presParOf" srcId="{7848C6CA-FD2D-4106-A5E4-826751EDDEF2}" destId="{D3C6BBCE-29F6-4297-BFF3-0D4D6F43B61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2A9D8BB-8349-4933-BFBC-87E4305FB847}"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9C5952E6-709A-4CBB-95BC-D3ADE8375447}">
      <dgm:prSet/>
      <dgm:spPr/>
      <dgm:t>
        <a:bodyPr/>
        <a:lstStyle/>
        <a:p>
          <a:r>
            <a:rPr lang="en-US"/>
            <a:t>Mutual benefits, which can sustain long-term relationships </a:t>
          </a:r>
        </a:p>
      </dgm:t>
    </dgm:pt>
    <dgm:pt modelId="{EBD8F6C4-F41E-4F10-8B52-701D60EC0C93}" type="parTrans" cxnId="{1B1E46F3-2E34-425E-9D40-09DCC69FFD9B}">
      <dgm:prSet/>
      <dgm:spPr/>
      <dgm:t>
        <a:bodyPr/>
        <a:lstStyle/>
        <a:p>
          <a:endParaRPr lang="en-US"/>
        </a:p>
      </dgm:t>
    </dgm:pt>
    <dgm:pt modelId="{FDF692CC-D5B4-489C-BE1D-93AC1B100446}" type="sibTrans" cxnId="{1B1E46F3-2E34-425E-9D40-09DCC69FFD9B}">
      <dgm:prSet/>
      <dgm:spPr/>
      <dgm:t>
        <a:bodyPr/>
        <a:lstStyle/>
        <a:p>
          <a:endParaRPr lang="en-US"/>
        </a:p>
      </dgm:t>
    </dgm:pt>
    <dgm:pt modelId="{6F9E0ACE-66B0-447E-A9F0-BFA89737174D}">
      <dgm:prSet/>
      <dgm:spPr/>
      <dgm:t>
        <a:bodyPr/>
        <a:lstStyle/>
        <a:p>
          <a:r>
            <a:rPr lang="en-US"/>
            <a:t>Enlightened self-interest, where societal needs are acknowledged and considered over the long-term, rather than short-term. </a:t>
          </a:r>
        </a:p>
      </dgm:t>
    </dgm:pt>
    <dgm:pt modelId="{2C38474D-4132-4134-A243-A5A54B3A229F}" type="parTrans" cxnId="{FBC67881-00FC-4C1A-92BC-67B535074BE8}">
      <dgm:prSet/>
      <dgm:spPr/>
      <dgm:t>
        <a:bodyPr/>
        <a:lstStyle/>
        <a:p>
          <a:endParaRPr lang="en-US"/>
        </a:p>
      </dgm:t>
    </dgm:pt>
    <dgm:pt modelId="{5B7E7517-287C-4A04-A275-4137251E5202}" type="sibTrans" cxnId="{FBC67881-00FC-4C1A-92BC-67B535074BE8}">
      <dgm:prSet/>
      <dgm:spPr/>
      <dgm:t>
        <a:bodyPr/>
        <a:lstStyle/>
        <a:p>
          <a:endParaRPr lang="en-US"/>
        </a:p>
      </dgm:t>
    </dgm:pt>
    <dgm:pt modelId="{1B1041E9-C993-413F-B486-080F9DE73219}">
      <dgm:prSet/>
      <dgm:spPr/>
      <dgm:t>
        <a:bodyPr/>
        <a:lstStyle/>
        <a:p>
          <a:r>
            <a:rPr lang="en-US"/>
            <a:t>Ethical awareness, in which a set of moral or social obligations are considered and valued as legitimate. </a:t>
          </a:r>
        </a:p>
      </dgm:t>
    </dgm:pt>
    <dgm:pt modelId="{D8376D42-39BC-48BB-80CF-ED2F4C024648}" type="parTrans" cxnId="{3C9B5260-F57C-4434-B6A5-19CFEF144744}">
      <dgm:prSet/>
      <dgm:spPr/>
      <dgm:t>
        <a:bodyPr/>
        <a:lstStyle/>
        <a:p>
          <a:endParaRPr lang="en-US"/>
        </a:p>
      </dgm:t>
    </dgm:pt>
    <dgm:pt modelId="{B3C9D18C-464D-42A6-95B7-4D83AAD5B5BA}" type="sibTrans" cxnId="{3C9B5260-F57C-4434-B6A5-19CFEF144744}">
      <dgm:prSet/>
      <dgm:spPr/>
      <dgm:t>
        <a:bodyPr/>
        <a:lstStyle/>
        <a:p>
          <a:endParaRPr lang="en-US"/>
        </a:p>
      </dgm:t>
    </dgm:pt>
    <dgm:pt modelId="{40A831F2-14A3-454D-8DE7-51E6D04783F0}">
      <dgm:prSet/>
      <dgm:spPr/>
      <dgm:t>
        <a:bodyPr/>
        <a:lstStyle/>
        <a:p>
          <a:r>
            <a:rPr lang="en-US"/>
            <a:t>Power and responsibilities, where the person holding power recognises the responsibilities that come with it. </a:t>
          </a:r>
        </a:p>
      </dgm:t>
    </dgm:pt>
    <dgm:pt modelId="{FC836638-D0A2-4149-89F2-D27D330F88BD}" type="parTrans" cxnId="{84D9DD4D-231E-4645-9F01-1EF90C16D8D7}">
      <dgm:prSet/>
      <dgm:spPr/>
      <dgm:t>
        <a:bodyPr/>
        <a:lstStyle/>
        <a:p>
          <a:endParaRPr lang="en-US"/>
        </a:p>
      </dgm:t>
    </dgm:pt>
    <dgm:pt modelId="{2C32F4E5-C85B-492C-BB79-DA969513AB9E}" type="sibTrans" cxnId="{84D9DD4D-231E-4645-9F01-1EF90C16D8D7}">
      <dgm:prSet/>
      <dgm:spPr/>
      <dgm:t>
        <a:bodyPr/>
        <a:lstStyle/>
        <a:p>
          <a:endParaRPr lang="en-US"/>
        </a:p>
      </dgm:t>
    </dgm:pt>
    <dgm:pt modelId="{C7B96D81-9E9D-42D6-A837-D8FBC95F03AD}">
      <dgm:prSet/>
      <dgm:spPr/>
      <dgm:t>
        <a:bodyPr/>
        <a:lstStyle/>
        <a:p>
          <a:r>
            <a:rPr lang="en-US"/>
            <a:t>Enterprise defence, where the autonomy of various stakeholders is preserved. </a:t>
          </a:r>
        </a:p>
      </dgm:t>
    </dgm:pt>
    <dgm:pt modelId="{6CCC563B-0072-4157-B29D-BCDE84ECE326}" type="parTrans" cxnId="{586E0806-3BAA-42A0-9A31-31C191D3FB95}">
      <dgm:prSet/>
      <dgm:spPr/>
      <dgm:t>
        <a:bodyPr/>
        <a:lstStyle/>
        <a:p>
          <a:endParaRPr lang="en-US"/>
        </a:p>
      </dgm:t>
    </dgm:pt>
    <dgm:pt modelId="{4D260EFD-F674-48EB-9FF6-7F1586EF164C}" type="sibTrans" cxnId="{586E0806-3BAA-42A0-9A31-31C191D3FB95}">
      <dgm:prSet/>
      <dgm:spPr/>
      <dgm:t>
        <a:bodyPr/>
        <a:lstStyle/>
        <a:p>
          <a:endParaRPr lang="en-US"/>
        </a:p>
      </dgm:t>
    </dgm:pt>
    <dgm:pt modelId="{001DDBB5-71D8-44F9-9DE5-AE2B0E038110}" type="pres">
      <dgm:prSet presAssocID="{B2A9D8BB-8349-4933-BFBC-87E4305FB847}" presName="vert0" presStyleCnt="0">
        <dgm:presLayoutVars>
          <dgm:dir/>
          <dgm:animOne val="branch"/>
          <dgm:animLvl val="lvl"/>
        </dgm:presLayoutVars>
      </dgm:prSet>
      <dgm:spPr/>
    </dgm:pt>
    <dgm:pt modelId="{26727FB9-2BCA-405C-9134-FE3B2B135760}" type="pres">
      <dgm:prSet presAssocID="{9C5952E6-709A-4CBB-95BC-D3ADE8375447}" presName="thickLine" presStyleLbl="alignNode1" presStyleIdx="0" presStyleCnt="5"/>
      <dgm:spPr/>
    </dgm:pt>
    <dgm:pt modelId="{78AAA8D7-9491-425E-A161-87913F305471}" type="pres">
      <dgm:prSet presAssocID="{9C5952E6-709A-4CBB-95BC-D3ADE8375447}" presName="horz1" presStyleCnt="0"/>
      <dgm:spPr/>
    </dgm:pt>
    <dgm:pt modelId="{B8F98734-CEB4-48F2-BC4B-DCBA914978DD}" type="pres">
      <dgm:prSet presAssocID="{9C5952E6-709A-4CBB-95BC-D3ADE8375447}" presName="tx1" presStyleLbl="revTx" presStyleIdx="0" presStyleCnt="5"/>
      <dgm:spPr/>
    </dgm:pt>
    <dgm:pt modelId="{6DF82DCB-8A3A-42AA-84C6-662E0AE9DBA9}" type="pres">
      <dgm:prSet presAssocID="{9C5952E6-709A-4CBB-95BC-D3ADE8375447}" presName="vert1" presStyleCnt="0"/>
      <dgm:spPr/>
    </dgm:pt>
    <dgm:pt modelId="{E5854610-E539-4BDD-A7BC-7499C294EDE7}" type="pres">
      <dgm:prSet presAssocID="{6F9E0ACE-66B0-447E-A9F0-BFA89737174D}" presName="thickLine" presStyleLbl="alignNode1" presStyleIdx="1" presStyleCnt="5"/>
      <dgm:spPr/>
    </dgm:pt>
    <dgm:pt modelId="{C6FBBAD7-EFED-4F98-96D4-B4F86A4F7F1F}" type="pres">
      <dgm:prSet presAssocID="{6F9E0ACE-66B0-447E-A9F0-BFA89737174D}" presName="horz1" presStyleCnt="0"/>
      <dgm:spPr/>
    </dgm:pt>
    <dgm:pt modelId="{E41B1071-350F-42BE-B024-3D2A6AC8CFA3}" type="pres">
      <dgm:prSet presAssocID="{6F9E0ACE-66B0-447E-A9F0-BFA89737174D}" presName="tx1" presStyleLbl="revTx" presStyleIdx="1" presStyleCnt="5"/>
      <dgm:spPr/>
    </dgm:pt>
    <dgm:pt modelId="{733AE33B-8D33-4E5B-A220-CDB98C4D92AF}" type="pres">
      <dgm:prSet presAssocID="{6F9E0ACE-66B0-447E-A9F0-BFA89737174D}" presName="vert1" presStyleCnt="0"/>
      <dgm:spPr/>
    </dgm:pt>
    <dgm:pt modelId="{E2B9C6FA-8B34-4DEC-8924-E79BD97AA97D}" type="pres">
      <dgm:prSet presAssocID="{1B1041E9-C993-413F-B486-080F9DE73219}" presName="thickLine" presStyleLbl="alignNode1" presStyleIdx="2" presStyleCnt="5"/>
      <dgm:spPr/>
    </dgm:pt>
    <dgm:pt modelId="{6C3C9FC2-FD62-4553-A5A7-D9BCE199E8D1}" type="pres">
      <dgm:prSet presAssocID="{1B1041E9-C993-413F-B486-080F9DE73219}" presName="horz1" presStyleCnt="0"/>
      <dgm:spPr/>
    </dgm:pt>
    <dgm:pt modelId="{84637049-FBA5-495D-84C7-D9CDDB130EFD}" type="pres">
      <dgm:prSet presAssocID="{1B1041E9-C993-413F-B486-080F9DE73219}" presName="tx1" presStyleLbl="revTx" presStyleIdx="2" presStyleCnt="5"/>
      <dgm:spPr/>
    </dgm:pt>
    <dgm:pt modelId="{602A9B85-8A42-4628-98B8-F930E649303F}" type="pres">
      <dgm:prSet presAssocID="{1B1041E9-C993-413F-B486-080F9DE73219}" presName="vert1" presStyleCnt="0"/>
      <dgm:spPr/>
    </dgm:pt>
    <dgm:pt modelId="{4312C1A4-DCCC-48FE-931B-D3822AC689F8}" type="pres">
      <dgm:prSet presAssocID="{40A831F2-14A3-454D-8DE7-51E6D04783F0}" presName="thickLine" presStyleLbl="alignNode1" presStyleIdx="3" presStyleCnt="5"/>
      <dgm:spPr/>
    </dgm:pt>
    <dgm:pt modelId="{56EA35E4-19CA-4745-A34B-62CDFB5EF40F}" type="pres">
      <dgm:prSet presAssocID="{40A831F2-14A3-454D-8DE7-51E6D04783F0}" presName="horz1" presStyleCnt="0"/>
      <dgm:spPr/>
    </dgm:pt>
    <dgm:pt modelId="{37CA9B62-4C6E-4B54-90A5-48B4CB4C8FD5}" type="pres">
      <dgm:prSet presAssocID="{40A831F2-14A3-454D-8DE7-51E6D04783F0}" presName="tx1" presStyleLbl="revTx" presStyleIdx="3" presStyleCnt="5"/>
      <dgm:spPr/>
    </dgm:pt>
    <dgm:pt modelId="{C60831F3-28C7-4D16-AB0D-AAB73613B012}" type="pres">
      <dgm:prSet presAssocID="{40A831F2-14A3-454D-8DE7-51E6D04783F0}" presName="vert1" presStyleCnt="0"/>
      <dgm:spPr/>
    </dgm:pt>
    <dgm:pt modelId="{A4255B7B-98E0-4DDE-B300-A01916D7DD57}" type="pres">
      <dgm:prSet presAssocID="{C7B96D81-9E9D-42D6-A837-D8FBC95F03AD}" presName="thickLine" presStyleLbl="alignNode1" presStyleIdx="4" presStyleCnt="5"/>
      <dgm:spPr/>
    </dgm:pt>
    <dgm:pt modelId="{70283527-46D8-4723-9122-D806B8D85602}" type="pres">
      <dgm:prSet presAssocID="{C7B96D81-9E9D-42D6-A837-D8FBC95F03AD}" presName="horz1" presStyleCnt="0"/>
      <dgm:spPr/>
    </dgm:pt>
    <dgm:pt modelId="{1CFF7F81-A004-4DC8-8172-72C8105A7E1D}" type="pres">
      <dgm:prSet presAssocID="{C7B96D81-9E9D-42D6-A837-D8FBC95F03AD}" presName="tx1" presStyleLbl="revTx" presStyleIdx="4" presStyleCnt="5"/>
      <dgm:spPr/>
    </dgm:pt>
    <dgm:pt modelId="{F0A80180-48CF-4CD6-A2E6-06F5942F30A7}" type="pres">
      <dgm:prSet presAssocID="{C7B96D81-9E9D-42D6-A837-D8FBC95F03AD}" presName="vert1" presStyleCnt="0"/>
      <dgm:spPr/>
    </dgm:pt>
  </dgm:ptLst>
  <dgm:cxnLst>
    <dgm:cxn modelId="{586E0806-3BAA-42A0-9A31-31C191D3FB95}" srcId="{B2A9D8BB-8349-4933-BFBC-87E4305FB847}" destId="{C7B96D81-9E9D-42D6-A837-D8FBC95F03AD}" srcOrd="4" destOrd="0" parTransId="{6CCC563B-0072-4157-B29D-BCDE84ECE326}" sibTransId="{4D260EFD-F674-48EB-9FF6-7F1586EF164C}"/>
    <dgm:cxn modelId="{27458023-7734-472A-8DC5-0EC0C7AF3D9E}" type="presOf" srcId="{C7B96D81-9E9D-42D6-A837-D8FBC95F03AD}" destId="{1CFF7F81-A004-4DC8-8172-72C8105A7E1D}" srcOrd="0" destOrd="0" presId="urn:microsoft.com/office/officeart/2008/layout/LinedList"/>
    <dgm:cxn modelId="{3C9B5260-F57C-4434-B6A5-19CFEF144744}" srcId="{B2A9D8BB-8349-4933-BFBC-87E4305FB847}" destId="{1B1041E9-C993-413F-B486-080F9DE73219}" srcOrd="2" destOrd="0" parTransId="{D8376D42-39BC-48BB-80CF-ED2F4C024648}" sibTransId="{B3C9D18C-464D-42A6-95B7-4D83AAD5B5BA}"/>
    <dgm:cxn modelId="{3B64D843-7FE8-473B-9BE4-E566B2093DB7}" type="presOf" srcId="{1B1041E9-C993-413F-B486-080F9DE73219}" destId="{84637049-FBA5-495D-84C7-D9CDDB130EFD}" srcOrd="0" destOrd="0" presId="urn:microsoft.com/office/officeart/2008/layout/LinedList"/>
    <dgm:cxn modelId="{84D9DD4D-231E-4645-9F01-1EF90C16D8D7}" srcId="{B2A9D8BB-8349-4933-BFBC-87E4305FB847}" destId="{40A831F2-14A3-454D-8DE7-51E6D04783F0}" srcOrd="3" destOrd="0" parTransId="{FC836638-D0A2-4149-89F2-D27D330F88BD}" sibTransId="{2C32F4E5-C85B-492C-BB79-DA969513AB9E}"/>
    <dgm:cxn modelId="{760E726E-2D56-4D4C-9217-EFD69327E41B}" type="presOf" srcId="{B2A9D8BB-8349-4933-BFBC-87E4305FB847}" destId="{001DDBB5-71D8-44F9-9DE5-AE2B0E038110}" srcOrd="0" destOrd="0" presId="urn:microsoft.com/office/officeart/2008/layout/LinedList"/>
    <dgm:cxn modelId="{89010E79-7320-49AC-8592-C391C0784473}" type="presOf" srcId="{9C5952E6-709A-4CBB-95BC-D3ADE8375447}" destId="{B8F98734-CEB4-48F2-BC4B-DCBA914978DD}" srcOrd="0" destOrd="0" presId="urn:microsoft.com/office/officeart/2008/layout/LinedList"/>
    <dgm:cxn modelId="{FBC67881-00FC-4C1A-92BC-67B535074BE8}" srcId="{B2A9D8BB-8349-4933-BFBC-87E4305FB847}" destId="{6F9E0ACE-66B0-447E-A9F0-BFA89737174D}" srcOrd="1" destOrd="0" parTransId="{2C38474D-4132-4134-A243-A5A54B3A229F}" sibTransId="{5B7E7517-287C-4A04-A275-4137251E5202}"/>
    <dgm:cxn modelId="{6128DA8F-DFA8-499A-B6F4-7217990FA143}" type="presOf" srcId="{6F9E0ACE-66B0-447E-A9F0-BFA89737174D}" destId="{E41B1071-350F-42BE-B024-3D2A6AC8CFA3}" srcOrd="0" destOrd="0" presId="urn:microsoft.com/office/officeart/2008/layout/LinedList"/>
    <dgm:cxn modelId="{5A7FAC92-7D08-4625-9C9F-8E77B41FE78A}" type="presOf" srcId="{40A831F2-14A3-454D-8DE7-51E6D04783F0}" destId="{37CA9B62-4C6E-4B54-90A5-48B4CB4C8FD5}" srcOrd="0" destOrd="0" presId="urn:microsoft.com/office/officeart/2008/layout/LinedList"/>
    <dgm:cxn modelId="{1B1E46F3-2E34-425E-9D40-09DCC69FFD9B}" srcId="{B2A9D8BB-8349-4933-BFBC-87E4305FB847}" destId="{9C5952E6-709A-4CBB-95BC-D3ADE8375447}" srcOrd="0" destOrd="0" parTransId="{EBD8F6C4-F41E-4F10-8B52-701D60EC0C93}" sibTransId="{FDF692CC-D5B4-489C-BE1D-93AC1B100446}"/>
    <dgm:cxn modelId="{14EF40E8-5AE5-4F0D-9439-9FE0A136F57E}" type="presParOf" srcId="{001DDBB5-71D8-44F9-9DE5-AE2B0E038110}" destId="{26727FB9-2BCA-405C-9134-FE3B2B135760}" srcOrd="0" destOrd="0" presId="urn:microsoft.com/office/officeart/2008/layout/LinedList"/>
    <dgm:cxn modelId="{46EEE583-29BB-4C5B-935B-8652BEE0204D}" type="presParOf" srcId="{001DDBB5-71D8-44F9-9DE5-AE2B0E038110}" destId="{78AAA8D7-9491-425E-A161-87913F305471}" srcOrd="1" destOrd="0" presId="urn:microsoft.com/office/officeart/2008/layout/LinedList"/>
    <dgm:cxn modelId="{8D71AE66-2A06-4138-AF35-7826401682B3}" type="presParOf" srcId="{78AAA8D7-9491-425E-A161-87913F305471}" destId="{B8F98734-CEB4-48F2-BC4B-DCBA914978DD}" srcOrd="0" destOrd="0" presId="urn:microsoft.com/office/officeart/2008/layout/LinedList"/>
    <dgm:cxn modelId="{11255248-16CF-426A-B342-3FA12C02FA0D}" type="presParOf" srcId="{78AAA8D7-9491-425E-A161-87913F305471}" destId="{6DF82DCB-8A3A-42AA-84C6-662E0AE9DBA9}" srcOrd="1" destOrd="0" presId="urn:microsoft.com/office/officeart/2008/layout/LinedList"/>
    <dgm:cxn modelId="{D1363F74-8C06-478A-8131-A5B6C3C06151}" type="presParOf" srcId="{001DDBB5-71D8-44F9-9DE5-AE2B0E038110}" destId="{E5854610-E539-4BDD-A7BC-7499C294EDE7}" srcOrd="2" destOrd="0" presId="urn:microsoft.com/office/officeart/2008/layout/LinedList"/>
    <dgm:cxn modelId="{653BDCC5-8F1E-4DC0-8916-E07443BDF910}" type="presParOf" srcId="{001DDBB5-71D8-44F9-9DE5-AE2B0E038110}" destId="{C6FBBAD7-EFED-4F98-96D4-B4F86A4F7F1F}" srcOrd="3" destOrd="0" presId="urn:microsoft.com/office/officeart/2008/layout/LinedList"/>
    <dgm:cxn modelId="{A4F7887A-A177-436C-A2F0-BE6DFB1C4254}" type="presParOf" srcId="{C6FBBAD7-EFED-4F98-96D4-B4F86A4F7F1F}" destId="{E41B1071-350F-42BE-B024-3D2A6AC8CFA3}" srcOrd="0" destOrd="0" presId="urn:microsoft.com/office/officeart/2008/layout/LinedList"/>
    <dgm:cxn modelId="{61F96E31-BF5B-43EA-9A3D-36C6102C7520}" type="presParOf" srcId="{C6FBBAD7-EFED-4F98-96D4-B4F86A4F7F1F}" destId="{733AE33B-8D33-4E5B-A220-CDB98C4D92AF}" srcOrd="1" destOrd="0" presId="urn:microsoft.com/office/officeart/2008/layout/LinedList"/>
    <dgm:cxn modelId="{260AD1FE-92D2-4CD4-9347-DFBD3DB765FD}" type="presParOf" srcId="{001DDBB5-71D8-44F9-9DE5-AE2B0E038110}" destId="{E2B9C6FA-8B34-4DEC-8924-E79BD97AA97D}" srcOrd="4" destOrd="0" presId="urn:microsoft.com/office/officeart/2008/layout/LinedList"/>
    <dgm:cxn modelId="{B28CF35F-3B4B-431A-B3FE-0E3B1175D02C}" type="presParOf" srcId="{001DDBB5-71D8-44F9-9DE5-AE2B0E038110}" destId="{6C3C9FC2-FD62-4553-A5A7-D9BCE199E8D1}" srcOrd="5" destOrd="0" presId="urn:microsoft.com/office/officeart/2008/layout/LinedList"/>
    <dgm:cxn modelId="{1C1FB710-C925-415A-8204-226BACFF2231}" type="presParOf" srcId="{6C3C9FC2-FD62-4553-A5A7-D9BCE199E8D1}" destId="{84637049-FBA5-495D-84C7-D9CDDB130EFD}" srcOrd="0" destOrd="0" presId="urn:microsoft.com/office/officeart/2008/layout/LinedList"/>
    <dgm:cxn modelId="{78897C2E-6CE3-4C00-BC1D-31E3A2B8170B}" type="presParOf" srcId="{6C3C9FC2-FD62-4553-A5A7-D9BCE199E8D1}" destId="{602A9B85-8A42-4628-98B8-F930E649303F}" srcOrd="1" destOrd="0" presId="urn:microsoft.com/office/officeart/2008/layout/LinedList"/>
    <dgm:cxn modelId="{8D3534DD-D504-4F3B-B8F4-FB6EF30F0789}" type="presParOf" srcId="{001DDBB5-71D8-44F9-9DE5-AE2B0E038110}" destId="{4312C1A4-DCCC-48FE-931B-D3822AC689F8}" srcOrd="6" destOrd="0" presId="urn:microsoft.com/office/officeart/2008/layout/LinedList"/>
    <dgm:cxn modelId="{5001FC67-94A4-43B1-A9A6-DE477D455A26}" type="presParOf" srcId="{001DDBB5-71D8-44F9-9DE5-AE2B0E038110}" destId="{56EA35E4-19CA-4745-A34B-62CDFB5EF40F}" srcOrd="7" destOrd="0" presId="urn:microsoft.com/office/officeart/2008/layout/LinedList"/>
    <dgm:cxn modelId="{99981647-569E-48DF-BD7E-E13183533E4B}" type="presParOf" srcId="{56EA35E4-19CA-4745-A34B-62CDFB5EF40F}" destId="{37CA9B62-4C6E-4B54-90A5-48B4CB4C8FD5}" srcOrd="0" destOrd="0" presId="urn:microsoft.com/office/officeart/2008/layout/LinedList"/>
    <dgm:cxn modelId="{5068C2CD-CC67-40DA-9112-C0055378E213}" type="presParOf" srcId="{56EA35E4-19CA-4745-A34B-62CDFB5EF40F}" destId="{C60831F3-28C7-4D16-AB0D-AAB73613B012}" srcOrd="1" destOrd="0" presId="urn:microsoft.com/office/officeart/2008/layout/LinedList"/>
    <dgm:cxn modelId="{3F6A3632-89E2-4B1E-BD9F-83F78DF31E72}" type="presParOf" srcId="{001DDBB5-71D8-44F9-9DE5-AE2B0E038110}" destId="{A4255B7B-98E0-4DDE-B300-A01916D7DD57}" srcOrd="8" destOrd="0" presId="urn:microsoft.com/office/officeart/2008/layout/LinedList"/>
    <dgm:cxn modelId="{B70A3BA5-5652-4003-8F19-CEE6EF69A4A4}" type="presParOf" srcId="{001DDBB5-71D8-44F9-9DE5-AE2B0E038110}" destId="{70283527-46D8-4723-9122-D806B8D85602}" srcOrd="9" destOrd="0" presId="urn:microsoft.com/office/officeart/2008/layout/LinedList"/>
    <dgm:cxn modelId="{5F2082F9-0F3F-4CF4-BEA1-6D05197684E7}" type="presParOf" srcId="{70283527-46D8-4723-9122-D806B8D85602}" destId="{1CFF7F81-A004-4DC8-8172-72C8105A7E1D}" srcOrd="0" destOrd="0" presId="urn:microsoft.com/office/officeart/2008/layout/LinedList"/>
    <dgm:cxn modelId="{E1E46B55-A3F1-4081-92FE-EEB75CB8D36D}" type="presParOf" srcId="{70283527-46D8-4723-9122-D806B8D85602}" destId="{F0A80180-48CF-4CD6-A2E6-06F5942F30A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BEC42F-3FC0-4EA2-B6D4-AA1958F0C0B7}">
      <dsp:nvSpPr>
        <dsp:cNvPr id="0" name=""/>
        <dsp:cNvSpPr/>
      </dsp:nvSpPr>
      <dsp:spPr>
        <a:xfrm>
          <a:off x="0" y="122093"/>
          <a:ext cx="4697730" cy="9945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Who should drive sustainable development </a:t>
          </a:r>
          <a:endParaRPr lang="en-US" sz="2500" kern="1200"/>
        </a:p>
      </dsp:txBody>
      <dsp:txXfrm>
        <a:off x="48547" y="170640"/>
        <a:ext cx="4600636" cy="897406"/>
      </dsp:txXfrm>
    </dsp:sp>
    <dsp:sp modelId="{31BD3E48-4953-475F-BEED-E209DB1F5E87}">
      <dsp:nvSpPr>
        <dsp:cNvPr id="0" name=""/>
        <dsp:cNvSpPr/>
      </dsp:nvSpPr>
      <dsp:spPr>
        <a:xfrm>
          <a:off x="0" y="1188593"/>
          <a:ext cx="4697730" cy="99450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Governance </a:t>
          </a:r>
          <a:endParaRPr lang="en-US" sz="2500" kern="1200"/>
        </a:p>
      </dsp:txBody>
      <dsp:txXfrm>
        <a:off x="48547" y="1237140"/>
        <a:ext cx="4600636" cy="897406"/>
      </dsp:txXfrm>
    </dsp:sp>
    <dsp:sp modelId="{2872F232-2855-4E17-8EE3-0B6CEA25435F}">
      <dsp:nvSpPr>
        <dsp:cNvPr id="0" name=""/>
        <dsp:cNvSpPr/>
      </dsp:nvSpPr>
      <dsp:spPr>
        <a:xfrm>
          <a:off x="0" y="2255093"/>
          <a:ext cx="4697730" cy="99450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Stakeholders</a:t>
          </a:r>
          <a:endParaRPr lang="en-US" sz="2500" kern="1200"/>
        </a:p>
      </dsp:txBody>
      <dsp:txXfrm>
        <a:off x="48547" y="2303640"/>
        <a:ext cx="4600636" cy="897406"/>
      </dsp:txXfrm>
    </dsp:sp>
    <dsp:sp modelId="{789A94B9-106A-46FB-999E-1B2EB9C55D45}">
      <dsp:nvSpPr>
        <dsp:cNvPr id="0" name=""/>
        <dsp:cNvSpPr/>
      </dsp:nvSpPr>
      <dsp:spPr>
        <a:xfrm>
          <a:off x="0" y="3321593"/>
          <a:ext cx="4697730" cy="99450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Switzerland &amp; Indonesia case study example (explore 2 regions) </a:t>
          </a:r>
          <a:endParaRPr lang="en-US" sz="2500" kern="1200" dirty="0"/>
        </a:p>
      </dsp:txBody>
      <dsp:txXfrm>
        <a:off x="48547" y="3370140"/>
        <a:ext cx="4600636" cy="897406"/>
      </dsp:txXfrm>
    </dsp:sp>
    <dsp:sp modelId="{8D5F6BFB-1393-46D1-8916-38FAC6566FA2}">
      <dsp:nvSpPr>
        <dsp:cNvPr id="0" name=""/>
        <dsp:cNvSpPr/>
      </dsp:nvSpPr>
      <dsp:spPr>
        <a:xfrm>
          <a:off x="0" y="4388094"/>
          <a:ext cx="4697730" cy="99450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Activity </a:t>
          </a:r>
          <a:endParaRPr lang="en-US" sz="2500" kern="1200"/>
        </a:p>
      </dsp:txBody>
      <dsp:txXfrm>
        <a:off x="48547" y="4436641"/>
        <a:ext cx="4600636" cy="8974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647117-7170-44A3-9571-C23CEB555919}">
      <dsp:nvSpPr>
        <dsp:cNvPr id="0" name=""/>
        <dsp:cNvSpPr/>
      </dsp:nvSpPr>
      <dsp:spPr>
        <a:xfrm>
          <a:off x="0" y="2580"/>
          <a:ext cx="4697730" cy="182492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Tourism is a sector of activity that involves </a:t>
          </a:r>
          <a:r>
            <a:rPr lang="en-GB" sz="1800" b="1" kern="1200" dirty="0"/>
            <a:t>multiple interrelationships</a:t>
          </a:r>
          <a:r>
            <a:rPr lang="en-GB" sz="1800" kern="1200" dirty="0"/>
            <a:t> among numerous types of actors and agents intervening in the production of goods and services consumed by visitors. </a:t>
          </a:r>
          <a:endParaRPr lang="en-US" sz="1800" kern="1200" dirty="0"/>
        </a:p>
      </dsp:txBody>
      <dsp:txXfrm>
        <a:off x="89085" y="91665"/>
        <a:ext cx="4519560" cy="1646755"/>
      </dsp:txXfrm>
    </dsp:sp>
    <dsp:sp modelId="{51E67BD8-DD66-4F55-9A55-0A5D4A7B49D4}">
      <dsp:nvSpPr>
        <dsp:cNvPr id="0" name=""/>
        <dsp:cNvSpPr/>
      </dsp:nvSpPr>
      <dsp:spPr>
        <a:xfrm>
          <a:off x="0" y="1839881"/>
          <a:ext cx="4697730" cy="182492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Often a complex relationship of collaborative relationship between the public and private sectors and the inhabitants of tourist destinations. </a:t>
          </a:r>
          <a:endParaRPr lang="en-US" sz="2000" kern="1200" dirty="0"/>
        </a:p>
      </dsp:txBody>
      <dsp:txXfrm>
        <a:off x="89085" y="1928966"/>
        <a:ext cx="4519560" cy="1646755"/>
      </dsp:txXfrm>
    </dsp:sp>
    <dsp:sp modelId="{313FFCBE-BE53-4FA1-AFC4-6BCFF71BA7EE}">
      <dsp:nvSpPr>
        <dsp:cNvPr id="0" name=""/>
        <dsp:cNvSpPr/>
      </dsp:nvSpPr>
      <dsp:spPr>
        <a:xfrm>
          <a:off x="0" y="3677181"/>
          <a:ext cx="4697730" cy="182492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the government’s directive functions, under current conditions, are relevant in coordinating efforts to help ensure the  dynamic of permanent growth that tourism has achieved to date is economically, socially and environmentally sustainable so as to increase its contribution to development.</a:t>
          </a:r>
          <a:endParaRPr lang="en-US" sz="1800" kern="1200" dirty="0"/>
        </a:p>
      </dsp:txBody>
      <dsp:txXfrm>
        <a:off x="89085" y="3766266"/>
        <a:ext cx="4519560" cy="16467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118D68-15B5-4E82-8E81-E66305A419B6}">
      <dsp:nvSpPr>
        <dsp:cNvPr id="0" name=""/>
        <dsp:cNvSpPr/>
      </dsp:nvSpPr>
      <dsp:spPr>
        <a:xfrm>
          <a:off x="914432" y="13710"/>
          <a:ext cx="2742307" cy="164538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AU" sz="2700" kern="1200" dirty="0"/>
            <a:t>1. International frameworks that govern tourism </a:t>
          </a:r>
          <a:endParaRPr lang="en-US" sz="2700" kern="1200" dirty="0"/>
        </a:p>
      </dsp:txBody>
      <dsp:txXfrm>
        <a:off x="914432" y="13710"/>
        <a:ext cx="2742307" cy="1645384"/>
      </dsp:txXfrm>
    </dsp:sp>
    <dsp:sp modelId="{1CAC8F38-449C-4F1D-8ED2-DF30C186D582}">
      <dsp:nvSpPr>
        <dsp:cNvPr id="0" name=""/>
        <dsp:cNvSpPr/>
      </dsp:nvSpPr>
      <dsp:spPr>
        <a:xfrm>
          <a:off x="3931875" y="580"/>
          <a:ext cx="2742307" cy="1645384"/>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AU" sz="2700" kern="1200" dirty="0"/>
            <a:t>2. International frameworks related to tourism</a:t>
          </a:r>
          <a:endParaRPr lang="en-US" sz="2700" kern="1200" dirty="0"/>
        </a:p>
      </dsp:txBody>
      <dsp:txXfrm>
        <a:off x="3931875" y="580"/>
        <a:ext cx="2742307" cy="1645384"/>
      </dsp:txXfrm>
    </dsp:sp>
    <dsp:sp modelId="{E3F33BCB-6F52-4A81-8CE2-9D16B4A78DD9}">
      <dsp:nvSpPr>
        <dsp:cNvPr id="0" name=""/>
        <dsp:cNvSpPr/>
      </dsp:nvSpPr>
      <dsp:spPr>
        <a:xfrm>
          <a:off x="915337" y="1920195"/>
          <a:ext cx="2742307" cy="1645384"/>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AU" sz="2700" kern="1200"/>
            <a:t>3. National regulations</a:t>
          </a:r>
          <a:endParaRPr lang="en-US" sz="2700" kern="1200"/>
        </a:p>
      </dsp:txBody>
      <dsp:txXfrm>
        <a:off x="915337" y="1920195"/>
        <a:ext cx="2742307" cy="1645384"/>
      </dsp:txXfrm>
    </dsp:sp>
    <dsp:sp modelId="{E380EEEA-80F9-46D9-BB4D-E26A6D0C9CA0}">
      <dsp:nvSpPr>
        <dsp:cNvPr id="0" name=""/>
        <dsp:cNvSpPr/>
      </dsp:nvSpPr>
      <dsp:spPr>
        <a:xfrm>
          <a:off x="3931875" y="1920195"/>
          <a:ext cx="2742307" cy="1645384"/>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AU" sz="2700" kern="1200"/>
            <a:t>4. Tourism master plans </a:t>
          </a:r>
          <a:endParaRPr lang="en-US" sz="2700" kern="1200"/>
        </a:p>
      </dsp:txBody>
      <dsp:txXfrm>
        <a:off x="3931875" y="1920195"/>
        <a:ext cx="2742307" cy="16453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BB6A93-352F-4CC8-A22B-96327AEE462C}">
      <dsp:nvSpPr>
        <dsp:cNvPr id="0" name=""/>
        <dsp:cNvSpPr/>
      </dsp:nvSpPr>
      <dsp:spPr>
        <a:xfrm>
          <a:off x="0" y="12045"/>
          <a:ext cx="7589520" cy="8154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Ecological sustainability</a:t>
          </a:r>
          <a:endParaRPr lang="en-US" sz="3400" kern="1200"/>
        </a:p>
      </dsp:txBody>
      <dsp:txXfrm>
        <a:off x="39809" y="51854"/>
        <a:ext cx="7509902" cy="735872"/>
      </dsp:txXfrm>
    </dsp:sp>
    <dsp:sp modelId="{1D902EC1-BDE1-4BF4-A483-B50B5DA3376B}">
      <dsp:nvSpPr>
        <dsp:cNvPr id="0" name=""/>
        <dsp:cNvSpPr/>
      </dsp:nvSpPr>
      <dsp:spPr>
        <a:xfrm>
          <a:off x="0" y="918630"/>
          <a:ext cx="7589520" cy="81549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Economic sustainability</a:t>
          </a:r>
          <a:endParaRPr lang="en-US" sz="3400" kern="1200"/>
        </a:p>
      </dsp:txBody>
      <dsp:txXfrm>
        <a:off x="39809" y="958439"/>
        <a:ext cx="7509902" cy="735872"/>
      </dsp:txXfrm>
    </dsp:sp>
    <dsp:sp modelId="{6F2FFAE8-6D7D-4717-8D80-65905889C350}">
      <dsp:nvSpPr>
        <dsp:cNvPr id="0" name=""/>
        <dsp:cNvSpPr/>
      </dsp:nvSpPr>
      <dsp:spPr>
        <a:xfrm>
          <a:off x="0" y="1832040"/>
          <a:ext cx="7589520" cy="81549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Socio-cultural sustainability</a:t>
          </a:r>
          <a:endParaRPr lang="en-US" sz="3400" kern="1200"/>
        </a:p>
      </dsp:txBody>
      <dsp:txXfrm>
        <a:off x="39809" y="1871849"/>
        <a:ext cx="7509902" cy="735872"/>
      </dsp:txXfrm>
    </dsp:sp>
    <dsp:sp modelId="{280A28D3-06A6-419B-B5FC-B2240160FB08}">
      <dsp:nvSpPr>
        <dsp:cNvPr id="0" name=""/>
        <dsp:cNvSpPr/>
      </dsp:nvSpPr>
      <dsp:spPr>
        <a:xfrm>
          <a:off x="0" y="2745450"/>
          <a:ext cx="7589520" cy="81549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Political (governance) sustainability</a:t>
          </a:r>
          <a:endParaRPr lang="en-US" sz="3400" kern="1200"/>
        </a:p>
      </dsp:txBody>
      <dsp:txXfrm>
        <a:off x="39809" y="2785259"/>
        <a:ext cx="7509902" cy="7358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A979A8-DB3C-4475-B103-38A6E26DB7BF}">
      <dsp:nvSpPr>
        <dsp:cNvPr id="0" name=""/>
        <dsp:cNvSpPr/>
      </dsp:nvSpPr>
      <dsp:spPr>
        <a:xfrm>
          <a:off x="0" y="241458"/>
          <a:ext cx="2371724" cy="142303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Political sustainability is rarely identified as one of the pillars of sustainability.</a:t>
          </a:r>
        </a:p>
      </dsp:txBody>
      <dsp:txXfrm>
        <a:off x="0" y="241458"/>
        <a:ext cx="2371724" cy="1423035"/>
      </dsp:txXfrm>
    </dsp:sp>
    <dsp:sp modelId="{4EFF4879-AA1B-4FE3-8F6C-7A22A6E262F1}">
      <dsp:nvSpPr>
        <dsp:cNvPr id="0" name=""/>
        <dsp:cNvSpPr/>
      </dsp:nvSpPr>
      <dsp:spPr>
        <a:xfrm>
          <a:off x="2608897" y="241458"/>
          <a:ext cx="2371724" cy="1423035"/>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However-critical to the acceptability of any solution. </a:t>
          </a:r>
        </a:p>
      </dsp:txBody>
      <dsp:txXfrm>
        <a:off x="2608897" y="241458"/>
        <a:ext cx="2371724" cy="1423035"/>
      </dsp:txXfrm>
    </dsp:sp>
    <dsp:sp modelId="{1DF3D6A8-E376-45CB-9E05-4E57CF8E40AA}">
      <dsp:nvSpPr>
        <dsp:cNvPr id="0" name=""/>
        <dsp:cNvSpPr/>
      </dsp:nvSpPr>
      <dsp:spPr>
        <a:xfrm>
          <a:off x="5217794" y="241458"/>
          <a:ext cx="2371724" cy="1423035"/>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Problem lies on how one determines sustainability. </a:t>
          </a:r>
        </a:p>
      </dsp:txBody>
      <dsp:txXfrm>
        <a:off x="5217794" y="241458"/>
        <a:ext cx="2371724" cy="1423035"/>
      </dsp:txXfrm>
    </dsp:sp>
    <dsp:sp modelId="{ADD4E91B-BBFB-4D9A-B1CC-B5AE20404679}">
      <dsp:nvSpPr>
        <dsp:cNvPr id="0" name=""/>
        <dsp:cNvSpPr/>
      </dsp:nvSpPr>
      <dsp:spPr>
        <a:xfrm>
          <a:off x="0" y="1901666"/>
          <a:ext cx="2371724" cy="1423035"/>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 philosophical question – a political debate.</a:t>
          </a:r>
        </a:p>
      </dsp:txBody>
      <dsp:txXfrm>
        <a:off x="0" y="1901666"/>
        <a:ext cx="2371724" cy="1423035"/>
      </dsp:txXfrm>
    </dsp:sp>
    <dsp:sp modelId="{1DFA8219-92A1-4A7D-A2E3-7AD961BD21D8}">
      <dsp:nvSpPr>
        <dsp:cNvPr id="0" name=""/>
        <dsp:cNvSpPr/>
      </dsp:nvSpPr>
      <dsp:spPr>
        <a:xfrm>
          <a:off x="2608897" y="1901666"/>
          <a:ext cx="2371724" cy="1423035"/>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Who decides? Power structures, elites and democracy.</a:t>
          </a:r>
        </a:p>
      </dsp:txBody>
      <dsp:txXfrm>
        <a:off x="2608897" y="1901666"/>
        <a:ext cx="2371724" cy="1423035"/>
      </dsp:txXfrm>
    </dsp:sp>
    <dsp:sp modelId="{A76E0EC3-31A7-4554-BF9B-BD9CE0D80A9D}">
      <dsp:nvSpPr>
        <dsp:cNvPr id="0" name=""/>
        <dsp:cNvSpPr/>
      </dsp:nvSpPr>
      <dsp:spPr>
        <a:xfrm>
          <a:off x="5217794" y="1901666"/>
          <a:ext cx="2371724" cy="1423035"/>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(Ritchie &amp; Crouch 2003.) </a:t>
          </a:r>
        </a:p>
      </dsp:txBody>
      <dsp:txXfrm>
        <a:off x="5217794" y="1901666"/>
        <a:ext cx="2371724" cy="14230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3B69B9-E3A5-42F4-A649-31CCDB7DF3A7}">
      <dsp:nvSpPr>
        <dsp:cNvPr id="0" name=""/>
        <dsp:cNvSpPr/>
      </dsp:nvSpPr>
      <dsp:spPr>
        <a:xfrm>
          <a:off x="4" y="1899"/>
          <a:ext cx="6229571" cy="123634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kern="1200" dirty="0"/>
            <a:t>A distinct but overlapping issue surrounding IUU is that of human rights violations in the fisheries industry.</a:t>
          </a:r>
          <a:endParaRPr lang="en-US" sz="2400" kern="1200" dirty="0"/>
        </a:p>
      </dsp:txBody>
      <dsp:txXfrm>
        <a:off x="60358" y="62253"/>
        <a:ext cx="6108863" cy="1115641"/>
      </dsp:txXfrm>
    </dsp:sp>
    <dsp:sp modelId="{A85CDD50-1282-4106-B65D-B0A3111D5F28}">
      <dsp:nvSpPr>
        <dsp:cNvPr id="0" name=""/>
        <dsp:cNvSpPr/>
      </dsp:nvSpPr>
      <dsp:spPr>
        <a:xfrm>
          <a:off x="4" y="1300065"/>
          <a:ext cx="7886691" cy="225983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kern="1200" dirty="0"/>
            <a:t>The International Organization for Migration, in collaboration with MMAF, began working in Indonesia with victims of human </a:t>
          </a:r>
          <a:r>
            <a:rPr lang="en-GB" sz="3200" kern="1200" dirty="0"/>
            <a:t>trafficking</a:t>
          </a:r>
          <a:r>
            <a:rPr lang="en-GB" sz="2400" kern="1200" dirty="0"/>
            <a:t> that were freed following MMAF’s moratorium on foreign owned and built vessels. </a:t>
          </a:r>
          <a:endParaRPr lang="en-US" sz="2400" kern="1200" dirty="0"/>
        </a:p>
      </dsp:txBody>
      <dsp:txXfrm>
        <a:off x="110320" y="1410381"/>
        <a:ext cx="7666059" cy="2039203"/>
      </dsp:txXfrm>
    </dsp:sp>
    <dsp:sp modelId="{4A4533B2-1D4A-48EC-9248-55A29044F17F}">
      <dsp:nvSpPr>
        <dsp:cNvPr id="0" name=""/>
        <dsp:cNvSpPr/>
      </dsp:nvSpPr>
      <dsp:spPr>
        <a:xfrm>
          <a:off x="4" y="3621718"/>
          <a:ext cx="7312958" cy="1236349"/>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kern="1200" dirty="0"/>
            <a:t>Again this cause has seen significant government support.</a:t>
          </a:r>
          <a:endParaRPr lang="en-US" sz="2400" kern="1200" dirty="0"/>
        </a:p>
      </dsp:txBody>
      <dsp:txXfrm>
        <a:off x="60358" y="3682072"/>
        <a:ext cx="7192250" cy="111564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AEFEC8-2939-49AA-A5D7-48C2666342A9}">
      <dsp:nvSpPr>
        <dsp:cNvPr id="0" name=""/>
        <dsp:cNvSpPr/>
      </dsp:nvSpPr>
      <dsp:spPr>
        <a:xfrm>
          <a:off x="0" y="531"/>
          <a:ext cx="7886700" cy="12429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B17D00-FAFE-4659-9882-D5B915190BB8}">
      <dsp:nvSpPr>
        <dsp:cNvPr id="0" name=""/>
        <dsp:cNvSpPr/>
      </dsp:nvSpPr>
      <dsp:spPr>
        <a:xfrm>
          <a:off x="375988" y="280191"/>
          <a:ext cx="683614" cy="683614"/>
        </a:xfrm>
        <a:prstGeom prst="rect">
          <a:avLst/>
        </a:prstGeom>
        <a:blipFill>
          <a:blip xmlns:r="http://schemas.openxmlformats.org/officeDocument/2006/relationships" r:embed="rId1" cstate="print">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0D7A83-02A2-44AD-896B-28528604CA7D}">
      <dsp:nvSpPr>
        <dsp:cNvPr id="0" name=""/>
        <dsp:cNvSpPr/>
      </dsp:nvSpPr>
      <dsp:spPr>
        <a:xfrm>
          <a:off x="1435590" y="531"/>
          <a:ext cx="64511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AU" sz="2500" kern="1200"/>
            <a:t>Transparency, </a:t>
          </a:r>
          <a:endParaRPr lang="en-US" sz="2500" kern="1200"/>
        </a:p>
      </dsp:txBody>
      <dsp:txXfrm>
        <a:off x="1435590" y="531"/>
        <a:ext cx="6451109" cy="1242935"/>
      </dsp:txXfrm>
    </dsp:sp>
    <dsp:sp modelId="{46120839-8080-4371-85D5-6451554787F7}">
      <dsp:nvSpPr>
        <dsp:cNvPr id="0" name=""/>
        <dsp:cNvSpPr/>
      </dsp:nvSpPr>
      <dsp:spPr>
        <a:xfrm>
          <a:off x="0" y="1554201"/>
          <a:ext cx="7886700" cy="12429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25BD47-CBF2-4C33-824B-37628EE69A7D}">
      <dsp:nvSpPr>
        <dsp:cNvPr id="0" name=""/>
        <dsp:cNvSpPr/>
      </dsp:nvSpPr>
      <dsp:spPr>
        <a:xfrm>
          <a:off x="375988" y="1833861"/>
          <a:ext cx="683614" cy="683614"/>
        </a:xfrm>
        <a:prstGeom prst="rect">
          <a:avLst/>
        </a:prstGeom>
        <a:blipFill>
          <a:blip xmlns:r="http://schemas.openxmlformats.org/officeDocument/2006/relationships" r:embed="rId2" cstate="print">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28C77E-5D25-4FC5-9077-4D19937DE17D}">
      <dsp:nvSpPr>
        <dsp:cNvPr id="0" name=""/>
        <dsp:cNvSpPr/>
      </dsp:nvSpPr>
      <dsp:spPr>
        <a:xfrm>
          <a:off x="1435590" y="1554201"/>
          <a:ext cx="64511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AU" sz="2500" kern="1200"/>
            <a:t>Accountability </a:t>
          </a:r>
          <a:endParaRPr lang="en-US" sz="2500" kern="1200"/>
        </a:p>
      </dsp:txBody>
      <dsp:txXfrm>
        <a:off x="1435590" y="1554201"/>
        <a:ext cx="6451109" cy="1242935"/>
      </dsp:txXfrm>
    </dsp:sp>
    <dsp:sp modelId="{F4C1709F-E488-4E8E-A425-7A21ABCC1ABF}">
      <dsp:nvSpPr>
        <dsp:cNvPr id="0" name=""/>
        <dsp:cNvSpPr/>
      </dsp:nvSpPr>
      <dsp:spPr>
        <a:xfrm>
          <a:off x="0" y="3107870"/>
          <a:ext cx="7886700" cy="12429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20F557-C92E-4311-A9FD-43D3E25AC344}">
      <dsp:nvSpPr>
        <dsp:cNvPr id="0" name=""/>
        <dsp:cNvSpPr/>
      </dsp:nvSpPr>
      <dsp:spPr>
        <a:xfrm>
          <a:off x="375988" y="3387531"/>
          <a:ext cx="683614" cy="68361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1E0519-639E-481D-85B2-20845D4B0FD4}">
      <dsp:nvSpPr>
        <dsp:cNvPr id="0" name=""/>
        <dsp:cNvSpPr/>
      </dsp:nvSpPr>
      <dsp:spPr>
        <a:xfrm>
          <a:off x="1435590" y="3107870"/>
          <a:ext cx="64511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AU" sz="2500" kern="1200"/>
            <a:t>Inclusiveness </a:t>
          </a:r>
          <a:endParaRPr lang="en-US" sz="2500" kern="1200"/>
        </a:p>
      </dsp:txBody>
      <dsp:txXfrm>
        <a:off x="1435590" y="3107870"/>
        <a:ext cx="6451109" cy="124293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CAF5FC-822B-4962-8D46-592A997462B8}">
      <dsp:nvSpPr>
        <dsp:cNvPr id="0" name=""/>
        <dsp:cNvSpPr/>
      </dsp:nvSpPr>
      <dsp:spPr>
        <a:xfrm>
          <a:off x="0" y="0"/>
          <a:ext cx="78867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A0B3F7-8897-4112-BF6C-B950291EA638}">
      <dsp:nvSpPr>
        <dsp:cNvPr id="0" name=""/>
        <dsp:cNvSpPr/>
      </dsp:nvSpPr>
      <dsp:spPr>
        <a:xfrm>
          <a:off x="0" y="0"/>
          <a:ext cx="78867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AU" sz="2100" kern="1200" dirty="0"/>
            <a:t>What is the problem domain being addressed? Who are the stakeholders and who do they represent (are they inclusive)? </a:t>
          </a:r>
          <a:endParaRPr lang="en-US" sz="2100" kern="1200" dirty="0"/>
        </a:p>
      </dsp:txBody>
      <dsp:txXfrm>
        <a:off x="0" y="0"/>
        <a:ext cx="7886700" cy="1087834"/>
      </dsp:txXfrm>
    </dsp:sp>
    <dsp:sp modelId="{0E899948-2563-45D4-815A-1F7407F483B1}">
      <dsp:nvSpPr>
        <dsp:cNvPr id="0" name=""/>
        <dsp:cNvSpPr/>
      </dsp:nvSpPr>
      <dsp:spPr>
        <a:xfrm>
          <a:off x="0" y="1087834"/>
          <a:ext cx="78867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BA1906-8E1E-4C98-8CB0-4FC6C0AC1415}">
      <dsp:nvSpPr>
        <dsp:cNvPr id="0" name=""/>
        <dsp:cNvSpPr/>
      </dsp:nvSpPr>
      <dsp:spPr>
        <a:xfrm>
          <a:off x="0" y="1087834"/>
          <a:ext cx="78867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AU" sz="2100" kern="1200" dirty="0"/>
            <a:t>Who are the stakeholders and who do they represent (are they inclusive)? To what degree is agreement reached about how to act on the problem domain? </a:t>
          </a:r>
          <a:endParaRPr lang="en-US" sz="2100" kern="1200" dirty="0"/>
        </a:p>
      </dsp:txBody>
      <dsp:txXfrm>
        <a:off x="0" y="1087834"/>
        <a:ext cx="7886700" cy="1087834"/>
      </dsp:txXfrm>
    </dsp:sp>
    <dsp:sp modelId="{043F5AED-2D00-4C2A-8D7C-DEB693EC764D}">
      <dsp:nvSpPr>
        <dsp:cNvPr id="0" name=""/>
        <dsp:cNvSpPr/>
      </dsp:nvSpPr>
      <dsp:spPr>
        <a:xfrm>
          <a:off x="0" y="2175669"/>
          <a:ext cx="78867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9C213C-FA3A-45A3-BC86-FFA8C87366F9}">
      <dsp:nvSpPr>
        <dsp:cNvPr id="0" name=""/>
        <dsp:cNvSpPr/>
      </dsp:nvSpPr>
      <dsp:spPr>
        <a:xfrm>
          <a:off x="0" y="2175669"/>
          <a:ext cx="78867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AU" sz="2100" kern="1200" dirty="0"/>
            <a:t>To what degree is agreement reached about how to act on the problem domain? What is the outcome and achievements of the partnership? </a:t>
          </a:r>
          <a:endParaRPr lang="en-US" sz="2100" kern="1200" dirty="0"/>
        </a:p>
      </dsp:txBody>
      <dsp:txXfrm>
        <a:off x="0" y="2175669"/>
        <a:ext cx="7886700" cy="1087834"/>
      </dsp:txXfrm>
    </dsp:sp>
    <dsp:sp modelId="{3220E08A-B4E4-437B-8323-FA7F9C06D080}">
      <dsp:nvSpPr>
        <dsp:cNvPr id="0" name=""/>
        <dsp:cNvSpPr/>
      </dsp:nvSpPr>
      <dsp:spPr>
        <a:xfrm>
          <a:off x="0" y="3263503"/>
          <a:ext cx="78867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9CC507-66DF-445C-945D-2D0B484160AC}">
      <dsp:nvSpPr>
        <dsp:cNvPr id="0" name=""/>
        <dsp:cNvSpPr/>
      </dsp:nvSpPr>
      <dsp:spPr>
        <a:xfrm>
          <a:off x="0" y="3263503"/>
          <a:ext cx="78867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AU" sz="2100" kern="1200" dirty="0"/>
            <a:t>What is the outcome and achievements of the partnership?</a:t>
          </a:r>
          <a:endParaRPr lang="en-US" sz="2100" kern="1200" dirty="0"/>
        </a:p>
      </dsp:txBody>
      <dsp:txXfrm>
        <a:off x="0" y="3263503"/>
        <a:ext cx="7886700" cy="108783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727FB9-2BCA-405C-9134-FE3B2B135760}">
      <dsp:nvSpPr>
        <dsp:cNvPr id="0" name=""/>
        <dsp:cNvSpPr/>
      </dsp:nvSpPr>
      <dsp:spPr>
        <a:xfrm>
          <a:off x="0" y="531"/>
          <a:ext cx="78867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F98734-CEB4-48F2-BC4B-DCBA914978DD}">
      <dsp:nvSpPr>
        <dsp:cNvPr id="0" name=""/>
        <dsp:cNvSpPr/>
      </dsp:nvSpPr>
      <dsp:spPr>
        <a:xfrm>
          <a:off x="0" y="531"/>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Mutual benefits, which can sustain long-term relationships </a:t>
          </a:r>
        </a:p>
      </dsp:txBody>
      <dsp:txXfrm>
        <a:off x="0" y="531"/>
        <a:ext cx="7886700" cy="870055"/>
      </dsp:txXfrm>
    </dsp:sp>
    <dsp:sp modelId="{E5854610-E539-4BDD-A7BC-7499C294EDE7}">
      <dsp:nvSpPr>
        <dsp:cNvPr id="0" name=""/>
        <dsp:cNvSpPr/>
      </dsp:nvSpPr>
      <dsp:spPr>
        <a:xfrm>
          <a:off x="0" y="870586"/>
          <a:ext cx="7886700" cy="0"/>
        </a:xfrm>
        <a:prstGeom prst="line">
          <a:avLst/>
        </a:prstGeom>
        <a:solidFill>
          <a:schemeClr val="accent5">
            <a:hueOff val="-1689636"/>
            <a:satOff val="-4355"/>
            <a:lumOff val="-2941"/>
            <a:alphaOff val="0"/>
          </a:schemeClr>
        </a:solidFill>
        <a:ln w="12700" cap="flat" cmpd="sng" algn="ctr">
          <a:solidFill>
            <a:schemeClr val="accent5">
              <a:hueOff val="-1689636"/>
              <a:satOff val="-4355"/>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1B1071-350F-42BE-B024-3D2A6AC8CFA3}">
      <dsp:nvSpPr>
        <dsp:cNvPr id="0" name=""/>
        <dsp:cNvSpPr/>
      </dsp:nvSpPr>
      <dsp:spPr>
        <a:xfrm>
          <a:off x="0" y="870586"/>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Enlightened self-interest, where societal needs are acknowledged and considered over the long-term, rather than short-term. </a:t>
          </a:r>
        </a:p>
      </dsp:txBody>
      <dsp:txXfrm>
        <a:off x="0" y="870586"/>
        <a:ext cx="7886700" cy="870055"/>
      </dsp:txXfrm>
    </dsp:sp>
    <dsp:sp modelId="{E2B9C6FA-8B34-4DEC-8924-E79BD97AA97D}">
      <dsp:nvSpPr>
        <dsp:cNvPr id="0" name=""/>
        <dsp:cNvSpPr/>
      </dsp:nvSpPr>
      <dsp:spPr>
        <a:xfrm>
          <a:off x="0" y="1740641"/>
          <a:ext cx="7886700" cy="0"/>
        </a:xfrm>
        <a:prstGeom prst="line">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637049-FBA5-495D-84C7-D9CDDB130EFD}">
      <dsp:nvSpPr>
        <dsp:cNvPr id="0" name=""/>
        <dsp:cNvSpPr/>
      </dsp:nvSpPr>
      <dsp:spPr>
        <a:xfrm>
          <a:off x="0" y="1740641"/>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Ethical awareness, in which a set of moral or social obligations are considered and valued as legitimate. </a:t>
          </a:r>
        </a:p>
      </dsp:txBody>
      <dsp:txXfrm>
        <a:off x="0" y="1740641"/>
        <a:ext cx="7886700" cy="870055"/>
      </dsp:txXfrm>
    </dsp:sp>
    <dsp:sp modelId="{4312C1A4-DCCC-48FE-931B-D3822AC689F8}">
      <dsp:nvSpPr>
        <dsp:cNvPr id="0" name=""/>
        <dsp:cNvSpPr/>
      </dsp:nvSpPr>
      <dsp:spPr>
        <a:xfrm>
          <a:off x="0" y="2610696"/>
          <a:ext cx="7886700" cy="0"/>
        </a:xfrm>
        <a:prstGeom prst="line">
          <a:avLst/>
        </a:prstGeom>
        <a:solidFill>
          <a:schemeClr val="accent5">
            <a:hueOff val="-5068907"/>
            <a:satOff val="-13064"/>
            <a:lumOff val="-8824"/>
            <a:alphaOff val="0"/>
          </a:schemeClr>
        </a:solidFill>
        <a:ln w="12700" cap="flat" cmpd="sng" algn="ctr">
          <a:solidFill>
            <a:schemeClr val="accent5">
              <a:hueOff val="-5068907"/>
              <a:satOff val="-13064"/>
              <a:lumOff val="-88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CA9B62-4C6E-4B54-90A5-48B4CB4C8FD5}">
      <dsp:nvSpPr>
        <dsp:cNvPr id="0" name=""/>
        <dsp:cNvSpPr/>
      </dsp:nvSpPr>
      <dsp:spPr>
        <a:xfrm>
          <a:off x="0" y="2610696"/>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Power and responsibilities, where the person holding power recognises the responsibilities that come with it. </a:t>
          </a:r>
        </a:p>
      </dsp:txBody>
      <dsp:txXfrm>
        <a:off x="0" y="2610696"/>
        <a:ext cx="7886700" cy="870055"/>
      </dsp:txXfrm>
    </dsp:sp>
    <dsp:sp modelId="{A4255B7B-98E0-4DDE-B300-A01916D7DD57}">
      <dsp:nvSpPr>
        <dsp:cNvPr id="0" name=""/>
        <dsp:cNvSpPr/>
      </dsp:nvSpPr>
      <dsp:spPr>
        <a:xfrm>
          <a:off x="0" y="3480751"/>
          <a:ext cx="7886700"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FF7F81-A004-4DC8-8172-72C8105A7E1D}">
      <dsp:nvSpPr>
        <dsp:cNvPr id="0" name=""/>
        <dsp:cNvSpPr/>
      </dsp:nvSpPr>
      <dsp:spPr>
        <a:xfrm>
          <a:off x="0" y="3480751"/>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Enterprise defence, where the autonomy of various stakeholders is preserved. </a:t>
          </a:r>
        </a:p>
      </dsp:txBody>
      <dsp:txXfrm>
        <a:off x="0" y="3480751"/>
        <a:ext cx="7886700" cy="87005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AU"/>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524ED0AA-6C8C-42E5-BBB8-FFE9CE524397}" type="datetimeFigureOut">
              <a:rPr lang="en-AU" smtClean="0"/>
              <a:t>6/03/2023</a:t>
            </a:fld>
            <a:endParaRPr lang="en-AU"/>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AU"/>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286A112C-3A36-4472-ABCA-4EEE55D122E4}" type="slidenum">
              <a:rPr lang="en-AU" smtClean="0"/>
              <a:t>‹#›</a:t>
            </a:fld>
            <a:endParaRPr lang="en-AU"/>
          </a:p>
        </p:txBody>
      </p:sp>
    </p:spTree>
    <p:extLst>
      <p:ext uri="{BB962C8B-B14F-4D97-AF65-F5344CB8AC3E}">
        <p14:creationId xmlns:p14="http://schemas.microsoft.com/office/powerpoint/2010/main" val="185674905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AU"/>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C7F2517D-3D53-4D21-9302-78885830E6DE}" type="datetimeFigureOut">
              <a:rPr lang="en-AU" smtClean="0"/>
              <a:t>6/03/2023</a:t>
            </a:fld>
            <a:endParaRPr lang="en-AU"/>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AU"/>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AU"/>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344E498-E6E7-43FB-B34B-C293D5D4F816}" type="slidenum">
              <a:rPr lang="en-AU" smtClean="0"/>
              <a:t>‹#›</a:t>
            </a:fld>
            <a:endParaRPr lang="en-AU"/>
          </a:p>
        </p:txBody>
      </p:sp>
    </p:spTree>
    <p:extLst>
      <p:ext uri="{BB962C8B-B14F-4D97-AF65-F5344CB8AC3E}">
        <p14:creationId xmlns:p14="http://schemas.microsoft.com/office/powerpoint/2010/main" val="4808378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E498-E6E7-43FB-B34B-C293D5D4F816}" type="slidenum">
              <a:rPr lang="en-AU" smtClean="0"/>
              <a:t>1</a:t>
            </a:fld>
            <a:endParaRPr lang="en-AU"/>
          </a:p>
        </p:txBody>
      </p:sp>
    </p:spTree>
    <p:extLst>
      <p:ext uri="{BB962C8B-B14F-4D97-AF65-F5344CB8AC3E}">
        <p14:creationId xmlns:p14="http://schemas.microsoft.com/office/powerpoint/2010/main" val="42534511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the </a:t>
            </a:r>
            <a:r>
              <a:rPr lang="en-GB" sz="1200" b="1" i="0" u="none" strike="noStrike" kern="1200" dirty="0">
                <a:solidFill>
                  <a:schemeClr val="tx1"/>
                </a:solidFill>
                <a:effectLst/>
                <a:latin typeface="+mn-lt"/>
                <a:ea typeface="+mn-ea"/>
                <a:cs typeface="+mn-cs"/>
              </a:rPr>
              <a:t>AALEP  Governance in tourism is - </a:t>
            </a:r>
            <a:endParaRPr lang="en-GB" dirty="0"/>
          </a:p>
        </p:txBody>
      </p:sp>
      <p:sp>
        <p:nvSpPr>
          <p:cNvPr id="4" name="Slide Number Placeholder 3"/>
          <p:cNvSpPr>
            <a:spLocks noGrp="1"/>
          </p:cNvSpPr>
          <p:nvPr>
            <p:ph type="sldNum" sz="quarter" idx="5"/>
          </p:nvPr>
        </p:nvSpPr>
        <p:spPr/>
        <p:txBody>
          <a:bodyPr/>
          <a:lstStyle/>
          <a:p>
            <a:fld id="{9344E498-E6E7-43FB-B34B-C293D5D4F816}" type="slidenum">
              <a:rPr lang="en-AU" smtClean="0"/>
              <a:t>6</a:t>
            </a:fld>
            <a:endParaRPr lang="en-AU"/>
          </a:p>
        </p:txBody>
      </p:sp>
    </p:spTree>
    <p:extLst>
      <p:ext uri="{BB962C8B-B14F-4D97-AF65-F5344CB8AC3E}">
        <p14:creationId xmlns:p14="http://schemas.microsoft.com/office/powerpoint/2010/main" val="19384403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READ SLIDE  -In this framework, the government’s directive functions, under current conditions, are particularly relevant in coordinating efforts to help ensure that the dynamic of permanent growth that tourism has achieved to date is economically, socially and environmentally sustainable so as to increase its contribution to development.</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5E35671-25CE-4D2B-A7C0-55787D6E639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177220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i="1" dirty="0"/>
              <a:t>So </a:t>
            </a:r>
            <a:r>
              <a:rPr lang="en-AU" sz="1200" dirty="0">
                <a:solidFill>
                  <a:schemeClr val="accent1"/>
                </a:solidFill>
              </a:rPr>
              <a:t>Where has “governance” come from?  </a:t>
            </a:r>
            <a:r>
              <a:rPr lang="en-AU" sz="1200" i="1" dirty="0"/>
              <a:t>In </a:t>
            </a:r>
            <a:r>
              <a:rPr lang="en-AU" sz="1200" dirty="0"/>
              <a:t> “New Right”, corporatist or neo-conservative agenda, who looks out for public good?  </a:t>
            </a:r>
          </a:p>
          <a:p>
            <a:pPr marL="0" indent="0">
              <a:buNone/>
            </a:pPr>
            <a:r>
              <a:rPr lang="en-AU" sz="1200" dirty="0"/>
              <a:t>Governance is a stakeholder partnerships approach for decision-making where public good is involved. READ SLIDE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5E35671-25CE-4D2B-A7C0-55787D6E639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150443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When considering sustainable tourism development Co-responsibility, transparency and accountability, it should be reiterated, as they have been assigned an important role in the exercise of public-private coordination, collaboration and cooperation. Because policy expands the information available not only on results but also on the quality of public and private participation in obtaining those results. This will become clearer when we examine the 2 case studies of </a:t>
            </a:r>
            <a:r>
              <a:rPr lang="en-GB" sz="1200" b="0" i="0" u="none" strike="noStrike" kern="1200" dirty="0" err="1">
                <a:solidFill>
                  <a:schemeClr val="tx1"/>
                </a:solidFill>
                <a:effectLst/>
                <a:latin typeface="+mn-lt"/>
                <a:ea typeface="+mn-ea"/>
                <a:cs typeface="+mn-cs"/>
              </a:rPr>
              <a:t>Indoneisia</a:t>
            </a:r>
            <a:r>
              <a:rPr lang="en-GB" sz="1200" b="0" i="0" u="none" strike="noStrike" kern="1200" dirty="0">
                <a:solidFill>
                  <a:schemeClr val="tx1"/>
                </a:solidFill>
                <a:effectLst/>
                <a:latin typeface="+mn-lt"/>
                <a:ea typeface="+mn-ea"/>
                <a:cs typeface="+mn-cs"/>
              </a:rPr>
              <a:t>. Therefore it is important to draw upon governance and policy through areas such as - </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5E35671-25CE-4D2B-A7C0-55787D6E639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52902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C372652E-68AB-4A49-A1EA-25189754CC2E}"/>
              </a:ext>
            </a:extLst>
          </p:cNvPr>
          <p:cNvSpPr>
            <a:spLocks noGrp="1" noRot="1" noChangeAspect="1" noTextEdit="1"/>
          </p:cNvSpPr>
          <p:nvPr>
            <p:ph type="sldImg"/>
          </p:nvPr>
        </p:nvSpPr>
        <p:spPr bwMode="auto">
          <a:xfrm>
            <a:off x="1144588" y="685800"/>
            <a:ext cx="4572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Rectangle 3">
            <a:extLst>
              <a:ext uri="{FF2B5EF4-FFF2-40B4-BE49-F238E27FC236}">
                <a16:creationId xmlns:a16="http://schemas.microsoft.com/office/drawing/2014/main" id="{33C13B4B-F57B-4799-8D62-380F779F762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9DA9FA83-4709-4EEA-84F9-E1A13D37056C}"/>
              </a:ext>
            </a:extLst>
          </p:cNvPr>
          <p:cNvSpPr>
            <a:spLocks noGrp="1" noRot="1" noChangeAspect="1" noTextEdit="1"/>
          </p:cNvSpPr>
          <p:nvPr>
            <p:ph type="sldImg"/>
          </p:nvPr>
        </p:nvSpPr>
        <p:spPr bwMode="auto">
          <a:xfrm>
            <a:off x="1144588" y="685800"/>
            <a:ext cx="4572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Rectangle 3">
            <a:extLst>
              <a:ext uri="{FF2B5EF4-FFF2-40B4-BE49-F238E27FC236}">
                <a16:creationId xmlns:a16="http://schemas.microsoft.com/office/drawing/2014/main" id="{4990FF46-D650-4572-8C60-A4D535BBE05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89A6124C-C857-4B56-8E3D-5DB7E463F758}"/>
              </a:ext>
            </a:extLst>
          </p:cNvPr>
          <p:cNvSpPr>
            <a:spLocks noGrp="1" noRot="1" noChangeAspect="1" noTextEdit="1"/>
          </p:cNvSpPr>
          <p:nvPr>
            <p:ph type="sldImg"/>
          </p:nvPr>
        </p:nvSpPr>
        <p:spPr bwMode="auto">
          <a:xfrm>
            <a:off x="1144588" y="685800"/>
            <a:ext cx="4572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Rectangle 3">
            <a:extLst>
              <a:ext uri="{FF2B5EF4-FFF2-40B4-BE49-F238E27FC236}">
                <a16:creationId xmlns:a16="http://schemas.microsoft.com/office/drawing/2014/main" id="{71B16A96-9FC8-4735-B429-5B861B5DF44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an example of governance and political support using the case study of the Coral Triangle, Indonesia.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5E35671-25CE-4D2B-A7C0-55787D6E639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379100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5E35671-25CE-4D2B-A7C0-55787D6E639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581622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E498-E6E7-43FB-B34B-C293D5D4F816}" type="slidenum">
              <a:rPr lang="en-AU" smtClean="0"/>
              <a:t>19</a:t>
            </a:fld>
            <a:endParaRPr lang="en-AU"/>
          </a:p>
        </p:txBody>
      </p:sp>
    </p:spTree>
    <p:extLst>
      <p:ext uri="{BB962C8B-B14F-4D97-AF65-F5344CB8AC3E}">
        <p14:creationId xmlns:p14="http://schemas.microsoft.com/office/powerpoint/2010/main" val="14214145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eco or sustainable tourism developments within Indonesia. This is </a:t>
            </a:r>
            <a:r>
              <a:rPr lang="en-GB" dirty="0" err="1"/>
              <a:t>j</a:t>
            </a:r>
            <a:r>
              <a:rPr lang="en-GB" sz="1200" dirty="0" err="1">
                <a:solidFill>
                  <a:srgbClr val="000000"/>
                </a:solidFill>
              </a:rPr>
              <a:t>eeva</a:t>
            </a:r>
            <a:r>
              <a:rPr lang="en-GB" sz="1200" dirty="0">
                <a:solidFill>
                  <a:srgbClr val="000000"/>
                </a:solidFill>
              </a:rPr>
              <a:t> </a:t>
            </a:r>
            <a:r>
              <a:rPr lang="en-GB" sz="1200" dirty="0" err="1">
                <a:solidFill>
                  <a:srgbClr val="000000"/>
                </a:solidFill>
              </a:rPr>
              <a:t>Beloam</a:t>
            </a:r>
            <a:r>
              <a:rPr lang="en-GB" sz="1200" dirty="0">
                <a:solidFill>
                  <a:srgbClr val="000000"/>
                </a:solidFill>
              </a:rPr>
              <a:t> Beach Camp a sustainable development which is a luxury resort – some of the key considerations used amongst a vast array of others are – READ slides.</a:t>
            </a:r>
          </a:p>
          <a:p>
            <a:r>
              <a:rPr lang="en-GB" sz="1200" dirty="0">
                <a:solidFill>
                  <a:srgbClr val="000000"/>
                </a:solidFill>
              </a:rPr>
              <a:t>To put the last 4 slides in contest the following short film by the Economist highlights the sustainable develop being carries out in </a:t>
            </a:r>
            <a:r>
              <a:rPr lang="en-GB" sz="1200" b="0" i="0" u="none" strike="noStrike" kern="1200" dirty="0">
                <a:solidFill>
                  <a:schemeClr val="tx1"/>
                </a:solidFill>
                <a:effectLst/>
                <a:latin typeface="+mn-lt"/>
                <a:ea typeface="+mn-ea"/>
                <a:cs typeface="+mn-cs"/>
              </a:rPr>
              <a:t>Indonesia's Coral Triangle is one of the most biodiverse places on the planet, this give further information around the conservation pioneers who are reviving these water and bringing species back from the brink of extinction to protect marine life and ecosystem. Watch carefully and make notes that show how sustainable development is transforming this region with the help of the </a:t>
            </a:r>
            <a:r>
              <a:rPr lang="en-GB" sz="1200" b="0" i="0" u="none" strike="noStrike" kern="1200" dirty="0" err="1">
                <a:solidFill>
                  <a:schemeClr val="tx1"/>
                </a:solidFill>
                <a:effectLst/>
                <a:latin typeface="+mn-lt"/>
                <a:ea typeface="+mn-ea"/>
                <a:cs typeface="+mn-cs"/>
              </a:rPr>
              <a:t>Indonsisian</a:t>
            </a:r>
            <a:r>
              <a:rPr lang="en-GB" sz="1200" b="0" i="0" u="none" strike="noStrike" kern="1200" dirty="0">
                <a:solidFill>
                  <a:schemeClr val="tx1"/>
                </a:solidFill>
                <a:effectLst/>
                <a:latin typeface="+mn-lt"/>
                <a:ea typeface="+mn-ea"/>
                <a:cs typeface="+mn-cs"/>
              </a:rPr>
              <a:t> Government </a:t>
            </a:r>
          </a:p>
          <a:p>
            <a:r>
              <a:rPr lang="en-GB" dirty="0"/>
              <a:t>https://www.youtube.com/watch?v=BudHTnb9G5s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5E35671-25CE-4D2B-A7C0-55787D6E639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888225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As with the previous example in Indonesia there are many eco- resorts and accommodation, the following video further outlines how sustainable development and governance from stakeholders such as the local community and the national parks can assist in sustainable development. </a:t>
            </a:r>
          </a:p>
          <a:p>
            <a:r>
              <a:rPr lang="en-GB" dirty="0"/>
              <a:t>https://www.youtube.com/watch?time_continue=46&amp;v=JzK2Cq8tTw4&amp;feature=emb_logo</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5E35671-25CE-4D2B-A7C0-55787D6E639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644288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dirty="0"/>
              <a:t>Let’s reflect on the stages of governance within </a:t>
            </a:r>
            <a:r>
              <a:rPr lang="en-AU" dirty="0" err="1"/>
              <a:t>Indoneisia</a:t>
            </a:r>
            <a:r>
              <a:rPr lang="en-AU"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AU" dirty="0"/>
          </a:p>
          <a:p>
            <a:pPr marL="0" marR="0" lvl="0" indent="0" algn="l" defTabSz="914400" rtl="0" eaLnBrk="1" fontAlgn="auto" latinLnBrk="0" hangingPunct="1">
              <a:lnSpc>
                <a:spcPct val="100000"/>
              </a:lnSpc>
              <a:spcBef>
                <a:spcPts val="0"/>
              </a:spcBef>
              <a:spcAft>
                <a:spcPts val="0"/>
              </a:spcAft>
              <a:buClrTx/>
              <a:buSzTx/>
              <a:buFontTx/>
              <a:buNone/>
              <a:tabLst/>
              <a:defRPr/>
            </a:pPr>
            <a:r>
              <a:rPr lang="en-AU" dirty="0"/>
              <a:t>Problem setting: identifying key stakeholders and issues  -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AU" dirty="0"/>
              <a:t>Direction setting: identifying and sharing future collaborative interpretations; appreciating a sense of common purpose – Government buy in, in Coral Triangle </a:t>
            </a:r>
            <a:r>
              <a:rPr lang="en-AU" dirty="0" err="1"/>
              <a:t>pinoneers</a:t>
            </a:r>
            <a:r>
              <a:rPr lang="en-AU" dirty="0"/>
              <a:t> were given the policy and power to police and transform the waters </a:t>
            </a:r>
          </a:p>
          <a:p>
            <a:pPr marL="0" marR="0" lvl="0" indent="0" algn="l" defTabSz="914400" rtl="0" eaLnBrk="1" fontAlgn="auto" latinLnBrk="0" hangingPunct="1">
              <a:lnSpc>
                <a:spcPct val="100000"/>
              </a:lnSpc>
              <a:spcBef>
                <a:spcPts val="0"/>
              </a:spcBef>
              <a:spcAft>
                <a:spcPts val="0"/>
              </a:spcAft>
              <a:buClrTx/>
              <a:buSzTx/>
              <a:buFontTx/>
              <a:buNone/>
              <a:tabLst/>
              <a:defRPr/>
            </a:pPr>
            <a:r>
              <a:rPr lang="en-AU" dirty="0"/>
              <a:t>Implementation (or empowerment stage) – institutionalising the shared meanings that emerge as the domain develops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Changing culture or a way of life of the to many poachers and fishermen, now over 200 are directly employed by the group within the region </a:t>
            </a:r>
          </a:p>
          <a:p>
            <a:endParaRPr lang="en-GB" dirty="0"/>
          </a:p>
        </p:txBody>
      </p:sp>
      <p:sp>
        <p:nvSpPr>
          <p:cNvPr id="4" name="Slide Number Placeholder 3"/>
          <p:cNvSpPr>
            <a:spLocks noGrp="1"/>
          </p:cNvSpPr>
          <p:nvPr>
            <p:ph type="sldNum" sz="quarter" idx="5"/>
          </p:nvPr>
        </p:nvSpPr>
        <p:spPr/>
        <p:txBody>
          <a:bodyPr/>
          <a:lstStyle/>
          <a:p>
            <a:fld id="{9344E498-E6E7-43FB-B34B-C293D5D4F816}" type="slidenum">
              <a:rPr lang="en-AU" smtClean="0"/>
              <a:t>26</a:t>
            </a:fld>
            <a:endParaRPr lang="en-AU"/>
          </a:p>
        </p:txBody>
      </p:sp>
    </p:spTree>
    <p:extLst>
      <p:ext uri="{BB962C8B-B14F-4D97-AF65-F5344CB8AC3E}">
        <p14:creationId xmlns:p14="http://schemas.microsoft.com/office/powerpoint/2010/main" val="22550456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just some of the examples of Additional requirements to reach socially responsible action where Indonesia demonstrate success in sustainable development through the use of the 2 case studies I have sown you.  </a:t>
            </a:r>
          </a:p>
        </p:txBody>
      </p:sp>
      <p:sp>
        <p:nvSpPr>
          <p:cNvPr id="4" name="Slide Number Placeholder 3"/>
          <p:cNvSpPr>
            <a:spLocks noGrp="1"/>
          </p:cNvSpPr>
          <p:nvPr>
            <p:ph type="sldNum" sz="quarter" idx="5"/>
          </p:nvPr>
        </p:nvSpPr>
        <p:spPr/>
        <p:txBody>
          <a:bodyPr/>
          <a:lstStyle/>
          <a:p>
            <a:fld id="{9344E498-E6E7-43FB-B34B-C293D5D4F816}" type="slidenum">
              <a:rPr lang="en-AU" smtClean="0"/>
              <a:t>27</a:t>
            </a:fld>
            <a:endParaRPr lang="en-AU"/>
          </a:p>
        </p:txBody>
      </p:sp>
    </p:spTree>
    <p:extLst>
      <p:ext uri="{BB962C8B-B14F-4D97-AF65-F5344CB8AC3E}">
        <p14:creationId xmlns:p14="http://schemas.microsoft.com/office/powerpoint/2010/main" val="3479028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benefits for sustainable development are as followings - </a:t>
            </a:r>
          </a:p>
        </p:txBody>
      </p:sp>
      <p:sp>
        <p:nvSpPr>
          <p:cNvPr id="4" name="Slide Number Placeholder 3"/>
          <p:cNvSpPr>
            <a:spLocks noGrp="1"/>
          </p:cNvSpPr>
          <p:nvPr>
            <p:ph type="sldNum" sz="quarter" idx="5"/>
          </p:nvPr>
        </p:nvSpPr>
        <p:spPr/>
        <p:txBody>
          <a:bodyPr/>
          <a:lstStyle/>
          <a:p>
            <a:fld id="{9344E498-E6E7-43FB-B34B-C293D5D4F816}" type="slidenum">
              <a:rPr lang="en-AU" smtClean="0"/>
              <a:t>28</a:t>
            </a:fld>
            <a:endParaRPr lang="en-AU"/>
          </a:p>
        </p:txBody>
      </p:sp>
    </p:spTree>
    <p:extLst>
      <p:ext uri="{BB962C8B-B14F-4D97-AF65-F5344CB8AC3E}">
        <p14:creationId xmlns:p14="http://schemas.microsoft.com/office/powerpoint/2010/main" val="42401790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see here that the Indonesian government and the stakeholders highlighted in both films adopt  governance as a strategic foundation. As identifies by the UNESCO within this diagram addresses the is needed to lay the foundation to ensure that the core delivery of the deliver of sustainable principles throughout both regions of the country.  </a:t>
            </a:r>
          </a:p>
        </p:txBody>
      </p:sp>
      <p:sp>
        <p:nvSpPr>
          <p:cNvPr id="4" name="Slide Number Placeholder 3"/>
          <p:cNvSpPr>
            <a:spLocks noGrp="1"/>
          </p:cNvSpPr>
          <p:nvPr>
            <p:ph type="sldNum" sz="quarter" idx="5"/>
          </p:nvPr>
        </p:nvSpPr>
        <p:spPr/>
        <p:txBody>
          <a:bodyPr/>
          <a:lstStyle/>
          <a:p>
            <a:fld id="{9344E498-E6E7-43FB-B34B-C293D5D4F816}" type="slidenum">
              <a:rPr lang="en-AU" smtClean="0"/>
              <a:t>29</a:t>
            </a:fld>
            <a:endParaRPr lang="en-AU"/>
          </a:p>
        </p:txBody>
      </p:sp>
    </p:spTree>
    <p:extLst>
      <p:ext uri="{BB962C8B-B14F-4D97-AF65-F5344CB8AC3E}">
        <p14:creationId xmlns:p14="http://schemas.microsoft.com/office/powerpoint/2010/main" val="13498323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dirty="0"/>
              <a:t>the political–legal decisions of the regional government to regulate tourism activity, which we have seen with Indonesia's Coral Triangle . Whereby a number of issues have been addressed with government support as well as active cultural change with the fishing industry as well as Human rights.   </a:t>
            </a:r>
          </a:p>
          <a:p>
            <a:pPr lvl="1"/>
            <a:r>
              <a:rPr lang="en-GB" dirty="0"/>
              <a:t>Decisions to regrade supply, developed by the administrative institutions related to tourism activity – the emphasis on eco tourism experiences we have seen is a far cry from the over-development of Bali which has seen a high increase in tourism numbers since the 1970s.  If we refer back to the Butlers </a:t>
            </a:r>
            <a:r>
              <a:rPr lang="en-GB" sz="1200" b="0" i="0" u="none" strike="noStrike" kern="1200" dirty="0">
                <a:solidFill>
                  <a:schemeClr val="tx1"/>
                </a:solidFill>
                <a:effectLst/>
                <a:latin typeface="+mn-lt"/>
                <a:ea typeface="+mn-ea"/>
                <a:cs typeface="+mn-cs"/>
              </a:rPr>
              <a:t>life cycle model The proposed model leads us to demonstrate how integrating strategic aspects of the sustainable approaches highlighted in this session can help to overcome some limitations highlighted with the Boracay case study – this could be equally said of the over development of Bali </a:t>
            </a: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5E35671-25CE-4D2B-A7C0-55787D6E639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204348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please attempt this activity –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5E35671-25CE-4D2B-A7C0-55787D6E639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29903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825316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06/03/2023</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748895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330304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t>06/03/2023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315920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06/03/2023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323763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06/03/2023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020770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317585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66167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77513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636248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34344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C64F3F4-CE19-49F8-9EF4-FF4EE52031C2}" type="datetimeFigureOut">
              <a:rPr lang="en-GB" smtClean="0"/>
              <a:pPr/>
              <a:t>06/03/2023</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368221446"/>
      </p:ext>
    </p:extLst>
  </p:cSld>
  <p:clrMap bg1="lt1" tx1="dk1" bg2="lt2" tx2="dk2" accent1="accent1" accent2="accent2" accent3="accent3" accent4="accent4" accent5="accent5" accent6="accent6" hlink="hlink" folHlink="folHlink"/>
  <p:sldLayoutIdLst>
    <p:sldLayoutId id="2147484057" r:id="rId1"/>
    <p:sldLayoutId id="2147484058" r:id="rId2"/>
    <p:sldLayoutId id="2147484059" r:id="rId3"/>
    <p:sldLayoutId id="2147484060" r:id="rId4"/>
    <p:sldLayoutId id="2147484061" r:id="rId5"/>
    <p:sldLayoutId id="2147484062" r:id="rId6"/>
    <p:sldLayoutId id="2147484063" r:id="rId7"/>
    <p:sldLayoutId id="2147484064" r:id="rId8"/>
    <p:sldLayoutId id="2147484065" r:id="rId9"/>
    <p:sldLayoutId id="2147484066" r:id="rId10"/>
    <p:sldLayoutId id="214748406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jpeg"/><Relationship Id="rId4" Type="http://schemas.openxmlformats.org/officeDocument/2006/relationships/hyperlink" Target="https://indonesiagoodtrips.blogspot.com/2016/01/prambanan-temple-beautiful-temple-in.html" TargetMode="Externa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ecobnb.com/switzerland/guide#:~:text=The%20waters%20of%20stunning%20lakes,visit%20unhurriedly%20in%20any%20season"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houseofswitzerland.org/swissstories/environment/key-aspects-environmental-protection-switzerland"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oecd-ilibrary.org/sites/6e0cec1d-en/index.html?itemId=/content/component/6e0cec1d-en#:~:text=SECO%20enforces%20the%20Federal%20Act,and%20the%20Swiss%20Society%20for" TargetMode="Externa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pWiRmuBTpcA?feature=oembed"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tMgpga1WRKs?feature=oembed" TargetMode="Externa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2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7.xml"/><Relationship Id="rId1" Type="http://schemas.openxmlformats.org/officeDocument/2006/relationships/video" Target="https://www.youtube.com/embed/BudHTnb9G5s?feature=oembed"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7.xml"/><Relationship Id="rId1" Type="http://schemas.openxmlformats.org/officeDocument/2006/relationships/video" Target="https://www.youtube.com/embed/JzK2Cq8tTw4?start=46&amp;feature=oembed"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picture containing grass, outdoor, sky, building&#10;&#10;Description automatically generated">
            <a:extLst>
              <a:ext uri="{FF2B5EF4-FFF2-40B4-BE49-F238E27FC236}">
                <a16:creationId xmlns:a16="http://schemas.microsoft.com/office/drawing/2014/main" id="{696AD52C-4C4B-5347-EB90-0269D13408A8}"/>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3592" r="-2" b="14559"/>
          <a:stretch/>
        </p:blipFill>
        <p:spPr>
          <a:xfrm>
            <a:off x="3662268" y="10"/>
            <a:ext cx="5481732"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5" name="Picture 4">
            <a:extLst>
              <a:ext uri="{FF2B5EF4-FFF2-40B4-BE49-F238E27FC236}">
                <a16:creationId xmlns:a16="http://schemas.microsoft.com/office/drawing/2014/main" id="{41C2806D-5E9D-20A4-C73A-BB123CBB1D90}"/>
              </a:ext>
            </a:extLst>
          </p:cNvPr>
          <p:cNvPicPr>
            <a:picLocks noChangeAspect="1"/>
          </p:cNvPicPr>
          <p:nvPr/>
        </p:nvPicPr>
        <p:blipFill rotWithShape="1">
          <a:blip r:embed="rId5"/>
          <a:srcRect t="5095" r="-2" b="15181"/>
          <a:stretch/>
        </p:blipFill>
        <p:spPr>
          <a:xfrm>
            <a:off x="3662268" y="3493008"/>
            <a:ext cx="5481732"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p:nvSpPr>
          <p:cNvPr id="2" name="Title 1">
            <a:extLst>
              <a:ext uri="{FF2B5EF4-FFF2-40B4-BE49-F238E27FC236}">
                <a16:creationId xmlns:a16="http://schemas.microsoft.com/office/drawing/2014/main" id="{889B86B4-1F52-4EB5-9176-5D4AB4C08DDA}"/>
              </a:ext>
            </a:extLst>
          </p:cNvPr>
          <p:cNvSpPr>
            <a:spLocks noGrp="1"/>
          </p:cNvSpPr>
          <p:nvPr>
            <p:ph type="ctrTitle"/>
          </p:nvPr>
        </p:nvSpPr>
        <p:spPr>
          <a:xfrm>
            <a:off x="329184" y="1524659"/>
            <a:ext cx="3764305" cy="2774088"/>
          </a:xfrm>
        </p:spPr>
        <p:txBody>
          <a:bodyPr>
            <a:normAutofit/>
          </a:bodyPr>
          <a:lstStyle/>
          <a:p>
            <a:pPr algn="l"/>
            <a:r>
              <a:rPr lang="en-GB" sz="2900" dirty="0"/>
              <a:t>The development of Sustainable tourism</a:t>
            </a:r>
            <a:br>
              <a:rPr lang="en-GB" sz="2900" dirty="0"/>
            </a:br>
            <a:r>
              <a:rPr lang="en-GB" sz="2900" dirty="0"/>
              <a:t>Governance and stakeholder impact </a:t>
            </a:r>
            <a:br>
              <a:rPr lang="en-GB" sz="2900" dirty="0"/>
            </a:br>
            <a:r>
              <a:rPr lang="en-GB" sz="2900" dirty="0"/>
              <a:t> </a:t>
            </a:r>
            <a:br>
              <a:rPr lang="en-GB" sz="2900" dirty="0"/>
            </a:br>
            <a:endParaRPr lang="en-GB" sz="2900" dirty="0"/>
          </a:p>
        </p:txBody>
      </p:sp>
      <p:sp>
        <p:nvSpPr>
          <p:cNvPr id="3" name="Subtitle 2">
            <a:extLst>
              <a:ext uri="{FF2B5EF4-FFF2-40B4-BE49-F238E27FC236}">
                <a16:creationId xmlns:a16="http://schemas.microsoft.com/office/drawing/2014/main" id="{72B58977-87DD-45FF-A455-8528CB7D57D4}"/>
              </a:ext>
            </a:extLst>
          </p:cNvPr>
          <p:cNvSpPr>
            <a:spLocks noGrp="1"/>
          </p:cNvSpPr>
          <p:nvPr>
            <p:ph type="subTitle" idx="1"/>
          </p:nvPr>
        </p:nvSpPr>
        <p:spPr>
          <a:xfrm>
            <a:off x="329184" y="4687367"/>
            <a:ext cx="3688461" cy="1335024"/>
          </a:xfrm>
        </p:spPr>
        <p:txBody>
          <a:bodyPr>
            <a:normAutofit/>
          </a:bodyPr>
          <a:lstStyle/>
          <a:p>
            <a:pPr algn="l"/>
            <a:r>
              <a:rPr lang="en-GB" sz="2400"/>
              <a:t> </a:t>
            </a:r>
          </a:p>
          <a:p>
            <a:pPr algn="l"/>
            <a:r>
              <a:rPr lang="en-GB" sz="2400"/>
              <a:t>Case study examples</a:t>
            </a:r>
          </a:p>
          <a:p>
            <a:pPr algn="l"/>
            <a:r>
              <a:rPr lang="en-GB" sz="2400"/>
              <a:t>The country of Indonesia  </a:t>
            </a:r>
          </a:p>
        </p:txBody>
      </p:sp>
    </p:spTree>
    <p:extLst>
      <p:ext uri="{BB962C8B-B14F-4D97-AF65-F5344CB8AC3E}">
        <p14:creationId xmlns:p14="http://schemas.microsoft.com/office/powerpoint/2010/main" val="9099417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89BD8-2006-4765-B7EE-D11BE643C0A5}"/>
              </a:ext>
            </a:extLst>
          </p:cNvPr>
          <p:cNvSpPr>
            <a:spLocks noGrp="1"/>
          </p:cNvSpPr>
          <p:nvPr>
            <p:ph type="title"/>
          </p:nvPr>
        </p:nvSpPr>
        <p:spPr>
          <a:xfrm>
            <a:off x="393555" y="620392"/>
            <a:ext cx="2856201" cy="5504688"/>
          </a:xfrm>
        </p:spPr>
        <p:txBody>
          <a:bodyPr>
            <a:normAutofit/>
          </a:bodyPr>
          <a:lstStyle/>
          <a:p>
            <a:r>
              <a:rPr lang="en-GB" sz="4800" dirty="0"/>
              <a:t>Session Objectives</a:t>
            </a:r>
          </a:p>
        </p:txBody>
      </p:sp>
      <p:graphicFrame>
        <p:nvGraphicFramePr>
          <p:cNvPr id="5" name="Content Placeholder 2">
            <a:extLst>
              <a:ext uri="{FF2B5EF4-FFF2-40B4-BE49-F238E27FC236}">
                <a16:creationId xmlns:a16="http://schemas.microsoft.com/office/drawing/2014/main" id="{AFC621A2-271F-4D5E-65E0-14D45566642A}"/>
              </a:ext>
            </a:extLst>
          </p:cNvPr>
          <p:cNvGraphicFramePr>
            <a:graphicFrameLocks noGrp="1"/>
          </p:cNvGraphicFramePr>
          <p:nvPr>
            <p:ph idx="1"/>
            <p:extLst>
              <p:ext uri="{D42A27DB-BD31-4B8C-83A1-F6EECF244321}">
                <p14:modId xmlns:p14="http://schemas.microsoft.com/office/powerpoint/2010/main" val="4292874628"/>
              </p:ext>
            </p:extLst>
          </p:nvPr>
        </p:nvGraphicFramePr>
        <p:xfrm>
          <a:off x="4101291"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59564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9E1CB1-93F5-87BA-AFB1-89574394278E}"/>
              </a:ext>
            </a:extLst>
          </p:cNvPr>
          <p:cNvSpPr>
            <a:spLocks noGrp="1"/>
          </p:cNvSpPr>
          <p:nvPr>
            <p:ph type="title"/>
          </p:nvPr>
        </p:nvSpPr>
        <p:spPr>
          <a:xfrm>
            <a:off x="628650" y="365125"/>
            <a:ext cx="3938487" cy="1807305"/>
          </a:xfrm>
        </p:spPr>
        <p:txBody>
          <a:bodyPr>
            <a:normAutofit/>
          </a:bodyPr>
          <a:lstStyle/>
          <a:p>
            <a:r>
              <a:rPr lang="en-GB" dirty="0"/>
              <a:t>Switzerland </a:t>
            </a:r>
          </a:p>
        </p:txBody>
      </p:sp>
      <p:sp>
        <p:nvSpPr>
          <p:cNvPr id="3" name="Content Placeholder 2">
            <a:extLst>
              <a:ext uri="{FF2B5EF4-FFF2-40B4-BE49-F238E27FC236}">
                <a16:creationId xmlns:a16="http://schemas.microsoft.com/office/drawing/2014/main" id="{F6A5872A-F1FE-4A15-38C3-BB4CC5DBAA5B}"/>
              </a:ext>
            </a:extLst>
          </p:cNvPr>
          <p:cNvSpPr>
            <a:spLocks noGrp="1"/>
          </p:cNvSpPr>
          <p:nvPr>
            <p:ph idx="1"/>
          </p:nvPr>
        </p:nvSpPr>
        <p:spPr>
          <a:xfrm>
            <a:off x="628650" y="2333297"/>
            <a:ext cx="3464715" cy="3843666"/>
          </a:xfrm>
        </p:spPr>
        <p:txBody>
          <a:bodyPr>
            <a:normAutofit fontScale="92500"/>
          </a:bodyPr>
          <a:lstStyle/>
          <a:p>
            <a:r>
              <a:rPr lang="en-GB" sz="2400" dirty="0">
                <a:hlinkClick r:id="rId2"/>
              </a:rPr>
              <a:t>https://ecobnb.com/switzerland/guide#:~:text=The%20waters%20of%20stunning%20lakes,visit%20unhurriedly%20in%20any%20season</a:t>
            </a:r>
            <a:r>
              <a:rPr lang="en-GB" sz="2400" dirty="0"/>
              <a:t>.</a:t>
            </a:r>
          </a:p>
          <a:p>
            <a:endParaRPr lang="en-GB" sz="2400" dirty="0"/>
          </a:p>
          <a:p>
            <a:r>
              <a:rPr lang="en-GB" sz="2400" dirty="0"/>
              <a:t>Lets discuss the environmental, economic and social impacts we observed in Switzerland </a:t>
            </a:r>
          </a:p>
          <a:p>
            <a:endParaRPr lang="en-GB" sz="1700" dirty="0"/>
          </a:p>
        </p:txBody>
      </p:sp>
      <p:pic>
        <p:nvPicPr>
          <p:cNvPr id="4" name="Picture 3">
            <a:extLst>
              <a:ext uri="{FF2B5EF4-FFF2-40B4-BE49-F238E27FC236}">
                <a16:creationId xmlns:a16="http://schemas.microsoft.com/office/drawing/2014/main" id="{68DDF137-73B4-327C-E125-7BE9570B5AC8}"/>
              </a:ext>
            </a:extLst>
          </p:cNvPr>
          <p:cNvPicPr>
            <a:picLocks noChangeAspect="1"/>
          </p:cNvPicPr>
          <p:nvPr/>
        </p:nvPicPr>
        <p:blipFill rotWithShape="1">
          <a:blip r:embed="rId3"/>
          <a:srcRect l="37919" r="18717"/>
          <a:stretch/>
        </p:blipFill>
        <p:spPr>
          <a:xfrm>
            <a:off x="4671911" y="10"/>
            <a:ext cx="447208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6929853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3CD864-D1EA-80BC-30E4-5A48B5E43FAD}"/>
              </a:ext>
            </a:extLst>
          </p:cNvPr>
          <p:cNvSpPr>
            <a:spLocks noGrp="1"/>
          </p:cNvSpPr>
          <p:nvPr>
            <p:ph idx="1"/>
          </p:nvPr>
        </p:nvSpPr>
        <p:spPr>
          <a:xfrm>
            <a:off x="414459" y="908720"/>
            <a:ext cx="3036258" cy="5688632"/>
          </a:xfrm>
        </p:spPr>
        <p:txBody>
          <a:bodyPr>
            <a:normAutofit/>
          </a:bodyPr>
          <a:lstStyle/>
          <a:p>
            <a:r>
              <a:rPr lang="en-GB" sz="2400" b="0" i="0" dirty="0">
                <a:effectLst/>
                <a:latin typeface="arial" panose="020B0604020202020204" pitchFamily="34" charset="0"/>
              </a:rPr>
              <a:t>Switzerland's top three environmental concerns are </a:t>
            </a:r>
            <a:r>
              <a:rPr lang="en-GB" sz="2400" b="1" i="0" dirty="0">
                <a:effectLst/>
                <a:latin typeface="arial" panose="020B0604020202020204" pitchFamily="34" charset="0"/>
              </a:rPr>
              <a:t>water pollution, air pollution, and soil degradation</a:t>
            </a:r>
          </a:p>
          <a:p>
            <a:r>
              <a:rPr lang="en-GB" sz="2400" dirty="0">
                <a:hlinkClick r:id="rId2"/>
              </a:rPr>
              <a:t>https://houseofswitzerland.org/swissstories/environment/key-aspects-environmental-protection-switzerland</a:t>
            </a:r>
            <a:endParaRPr lang="en-GB" sz="2400" b="1" dirty="0">
              <a:latin typeface="arial" panose="020B0604020202020204" pitchFamily="34" charset="0"/>
            </a:endParaRPr>
          </a:p>
          <a:p>
            <a:endParaRPr lang="en-GB" sz="2100" dirty="0"/>
          </a:p>
        </p:txBody>
      </p:sp>
      <p:sp>
        <p:nvSpPr>
          <p:cNvPr id="11" name="Freeform: Shape 10">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32777" y="851518"/>
            <a:ext cx="4638605"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FD3496F8-8F18-43B1-0C50-7833A4482EC6}"/>
              </a:ext>
            </a:extLst>
          </p:cNvPr>
          <p:cNvPicPr>
            <a:picLocks noChangeAspect="1"/>
          </p:cNvPicPr>
          <p:nvPr/>
        </p:nvPicPr>
        <p:blipFill>
          <a:blip r:embed="rId3"/>
          <a:stretch>
            <a:fillRect/>
          </a:stretch>
        </p:blipFill>
        <p:spPr>
          <a:xfrm>
            <a:off x="3865175" y="1340769"/>
            <a:ext cx="5106844" cy="3600400"/>
          </a:xfrm>
          <a:prstGeom prst="rect">
            <a:avLst/>
          </a:prstGeom>
        </p:spPr>
      </p:pic>
    </p:spTree>
    <p:extLst>
      <p:ext uri="{BB962C8B-B14F-4D97-AF65-F5344CB8AC3E}">
        <p14:creationId xmlns:p14="http://schemas.microsoft.com/office/powerpoint/2010/main" val="14213136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11564" y="2018280"/>
            <a:ext cx="2846108" cy="2850879"/>
          </a:xfrm>
          <a:solidFill>
            <a:srgbClr val="FFFFFF"/>
          </a:solidFill>
          <a:ln w="25400" cap="sq">
            <a:solidFill>
              <a:srgbClr val="404040"/>
            </a:solidFill>
            <a:miter lim="800000"/>
          </a:ln>
        </p:spPr>
        <p:txBody>
          <a:bodyPr>
            <a:normAutofit/>
          </a:bodyPr>
          <a:lstStyle/>
          <a:p>
            <a:pPr algn="ctr"/>
            <a:r>
              <a:rPr lang="en-AU" sz="2800" dirty="0">
                <a:solidFill>
                  <a:srgbClr val="262626"/>
                </a:solidFill>
              </a:rPr>
              <a:t>How do we drive sustainability? </a:t>
            </a:r>
            <a:br>
              <a:rPr lang="en-AU" sz="2800" dirty="0">
                <a:solidFill>
                  <a:srgbClr val="262626"/>
                </a:solidFill>
              </a:rPr>
            </a:br>
            <a:r>
              <a:rPr lang="en-AU" sz="2800" dirty="0">
                <a:solidFill>
                  <a:srgbClr val="262626"/>
                </a:solidFill>
              </a:rPr>
              <a:t>Is it from top down? Or from the bottom up? </a:t>
            </a:r>
          </a:p>
        </p:txBody>
      </p:sp>
      <p:sp>
        <p:nvSpPr>
          <p:cNvPr id="5" name="Content Placeholder 4"/>
          <p:cNvSpPr>
            <a:spLocks noGrp="1"/>
          </p:cNvSpPr>
          <p:nvPr>
            <p:ph idx="1"/>
          </p:nvPr>
        </p:nvSpPr>
        <p:spPr>
          <a:xfrm>
            <a:off x="4139952" y="476672"/>
            <a:ext cx="4811061" cy="6648258"/>
          </a:xfrm>
        </p:spPr>
        <p:txBody>
          <a:bodyPr anchor="ctr">
            <a:normAutofit fontScale="25000" lnSpcReduction="20000"/>
          </a:bodyPr>
          <a:lstStyle/>
          <a:p>
            <a:pPr marL="0" lvl="0" indent="0">
              <a:lnSpc>
                <a:spcPct val="120000"/>
              </a:lnSpc>
              <a:buNone/>
            </a:pPr>
            <a:r>
              <a:rPr lang="en-AU" sz="9600" dirty="0"/>
              <a:t>The top-down approach – often starting out as  a command and control governing approach which seeks stakeholder buy in to translate the rhetoric of sustainable tourism into practical, on the ground, outcomes. </a:t>
            </a:r>
          </a:p>
          <a:p>
            <a:pPr marL="0" lvl="0" indent="0">
              <a:lnSpc>
                <a:spcPct val="120000"/>
              </a:lnSpc>
              <a:buNone/>
            </a:pPr>
            <a:r>
              <a:rPr lang="en-AU" sz="9600" i="1" dirty="0"/>
              <a:t>Vs</a:t>
            </a:r>
          </a:p>
          <a:p>
            <a:pPr marL="0" lvl="0" indent="0">
              <a:lnSpc>
                <a:spcPct val="120000"/>
              </a:lnSpc>
              <a:buNone/>
            </a:pPr>
            <a:r>
              <a:rPr lang="en-AU" sz="9600" dirty="0"/>
              <a:t>The bottom up approach - where stakeholders seek to have on-the-ground concerns and actions taken up by policy makers, who are encouraged to consider the social, environmental as well as economic outcomes of their decision-making.</a:t>
            </a:r>
          </a:p>
          <a:p>
            <a:pPr marL="0" lvl="0" indent="0">
              <a:lnSpc>
                <a:spcPct val="90000"/>
              </a:lnSpc>
              <a:buNone/>
            </a:pPr>
            <a:endParaRPr lang="en-AU" sz="9600" dirty="0"/>
          </a:p>
          <a:p>
            <a:pPr marL="0" indent="0">
              <a:lnSpc>
                <a:spcPct val="90000"/>
              </a:lnSpc>
              <a:buNone/>
            </a:pPr>
            <a:r>
              <a:rPr lang="en-AU" sz="9600" dirty="0"/>
              <a:t>Or meeting in the middle…</a:t>
            </a:r>
          </a:p>
          <a:p>
            <a:pPr marL="0" lvl="0" indent="0">
              <a:lnSpc>
                <a:spcPct val="90000"/>
              </a:lnSpc>
              <a:buNone/>
            </a:pPr>
            <a:endParaRPr lang="en-AU" sz="9600" dirty="0"/>
          </a:p>
          <a:p>
            <a:pPr>
              <a:lnSpc>
                <a:spcPct val="90000"/>
              </a:lnSpc>
            </a:pPr>
            <a:endParaRPr lang="en-AU" sz="9600" dirty="0"/>
          </a:p>
          <a:p>
            <a:pPr>
              <a:lnSpc>
                <a:spcPct val="90000"/>
              </a:lnSpc>
            </a:pPr>
            <a:endParaRPr lang="en-AU" sz="6000" dirty="0"/>
          </a:p>
          <a:p>
            <a:pPr>
              <a:lnSpc>
                <a:spcPct val="90000"/>
              </a:lnSpc>
            </a:pPr>
            <a:endParaRPr lang="en-AU" sz="1600" dirty="0"/>
          </a:p>
        </p:txBody>
      </p:sp>
      <p:sp>
        <p:nvSpPr>
          <p:cNvPr id="8" name="TextBox 8"/>
          <p:cNvSpPr txBox="1"/>
          <p:nvPr/>
        </p:nvSpPr>
        <p:spPr>
          <a:xfrm>
            <a:off x="35496" y="6576927"/>
            <a:ext cx="4811061" cy="276999"/>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dirty="0"/>
              <a:t>© Alexandra</a:t>
            </a:r>
            <a:r>
              <a:rPr lang="en-US" sz="1200" baseline="0" dirty="0"/>
              <a:t> Coghlan 2019 </a:t>
            </a:r>
            <a:r>
              <a:rPr lang="en-US" sz="1200" i="1" dirty="0"/>
              <a:t>Introduction</a:t>
            </a:r>
            <a:r>
              <a:rPr lang="en-US" sz="1200" i="1" baseline="0" dirty="0"/>
              <a:t> to Sustainable </a:t>
            </a:r>
            <a:r>
              <a:rPr lang="en-US" sz="1200" i="1" dirty="0"/>
              <a:t>Tourism</a:t>
            </a:r>
          </a:p>
        </p:txBody>
      </p:sp>
      <p:cxnSp>
        <p:nvCxnSpPr>
          <p:cNvPr id="3" name="Straight Arrow Connector 2">
            <a:extLst>
              <a:ext uri="{FF2B5EF4-FFF2-40B4-BE49-F238E27FC236}">
                <a16:creationId xmlns:a16="http://schemas.microsoft.com/office/drawing/2014/main" id="{027C4158-DF38-4498-9316-977B5AF86699}"/>
              </a:ext>
            </a:extLst>
          </p:cNvPr>
          <p:cNvCxnSpPr/>
          <p:nvPr/>
        </p:nvCxnSpPr>
        <p:spPr>
          <a:xfrm>
            <a:off x="395536" y="1700808"/>
            <a:ext cx="0" cy="3456384"/>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9474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8FC14-50EC-456B-88D0-5E4BADA756B9}"/>
              </a:ext>
            </a:extLst>
          </p:cNvPr>
          <p:cNvSpPr>
            <a:spLocks noGrp="1"/>
          </p:cNvSpPr>
          <p:nvPr>
            <p:ph type="title"/>
          </p:nvPr>
        </p:nvSpPr>
        <p:spPr>
          <a:xfrm>
            <a:off x="395536" y="262713"/>
            <a:ext cx="5543549" cy="994172"/>
          </a:xfrm>
        </p:spPr>
        <p:txBody>
          <a:bodyPr>
            <a:normAutofit fontScale="90000"/>
          </a:bodyPr>
          <a:lstStyle/>
          <a:p>
            <a:r>
              <a:rPr lang="en-AU" dirty="0"/>
              <a:t>Definition of governance </a:t>
            </a:r>
          </a:p>
        </p:txBody>
      </p:sp>
      <p:sp>
        <p:nvSpPr>
          <p:cNvPr id="3" name="Content Placeholder 2">
            <a:extLst>
              <a:ext uri="{FF2B5EF4-FFF2-40B4-BE49-F238E27FC236}">
                <a16:creationId xmlns:a16="http://schemas.microsoft.com/office/drawing/2014/main" id="{4BC98441-75B3-4C75-B839-D69EB76599CF}"/>
              </a:ext>
            </a:extLst>
          </p:cNvPr>
          <p:cNvSpPr>
            <a:spLocks noGrp="1"/>
          </p:cNvSpPr>
          <p:nvPr>
            <p:ph idx="1"/>
          </p:nvPr>
        </p:nvSpPr>
        <p:spPr>
          <a:xfrm>
            <a:off x="2727959" y="1484784"/>
            <a:ext cx="5897880" cy="5112568"/>
          </a:xfrm>
        </p:spPr>
        <p:txBody>
          <a:bodyPr>
            <a:normAutofit fontScale="77500" lnSpcReduction="20000"/>
          </a:bodyPr>
          <a:lstStyle/>
          <a:p>
            <a:pPr marL="0" indent="0">
              <a:lnSpc>
                <a:spcPct val="120000"/>
              </a:lnSpc>
              <a:buNone/>
            </a:pPr>
            <a:r>
              <a:rPr lang="en-GB" sz="2600" dirty="0"/>
              <a:t>According to the </a:t>
            </a:r>
            <a:r>
              <a:rPr lang="en-GB" sz="2800" b="1" i="0" u="none" strike="noStrike" kern="1200" dirty="0">
                <a:solidFill>
                  <a:schemeClr val="tx1"/>
                </a:solidFill>
                <a:effectLst/>
                <a:latin typeface="+mn-lt"/>
                <a:ea typeface="+mn-ea"/>
                <a:cs typeface="+mn-cs"/>
              </a:rPr>
              <a:t>AALEP  Governance in tourism is - </a:t>
            </a:r>
            <a:endParaRPr lang="en-GB" sz="1100" dirty="0"/>
          </a:p>
          <a:p>
            <a:pPr marL="0" indent="0">
              <a:lnSpc>
                <a:spcPct val="120000"/>
              </a:lnSpc>
              <a:buNone/>
            </a:pPr>
            <a:endParaRPr lang="en-GB" sz="2600" dirty="0"/>
          </a:p>
          <a:p>
            <a:pPr marL="0" indent="0">
              <a:lnSpc>
                <a:spcPct val="120000"/>
              </a:lnSpc>
              <a:buNone/>
            </a:pPr>
            <a:r>
              <a:rPr lang="en-GB" sz="2600" dirty="0"/>
              <a:t>Governance entails a </a:t>
            </a:r>
            <a:r>
              <a:rPr lang="en-GB" sz="2600" b="1" dirty="0"/>
              <a:t>guidance process </a:t>
            </a:r>
            <a:r>
              <a:rPr lang="en-GB" sz="2600" dirty="0"/>
              <a:t>that is institutionally and technically structured, that is, based on </a:t>
            </a:r>
            <a:r>
              <a:rPr lang="en-GB" sz="2600" b="1" dirty="0"/>
              <a:t>principles, norms, procedures and practi</a:t>
            </a:r>
            <a:r>
              <a:rPr lang="en-GB" sz="2600" dirty="0"/>
              <a:t>ces to collectively decide about common goals for coexistence and about how to coordinate and cooperate for the achievement </a:t>
            </a:r>
            <a:r>
              <a:rPr lang="en-GB" sz="2600" b="1" dirty="0"/>
              <a:t>of decided objectives. </a:t>
            </a:r>
          </a:p>
          <a:p>
            <a:pPr marL="0" indent="0">
              <a:lnSpc>
                <a:spcPct val="120000"/>
              </a:lnSpc>
              <a:buNone/>
            </a:pPr>
            <a:r>
              <a:rPr lang="en-GB" sz="2600" dirty="0"/>
              <a:t>While there is no clear definition of what governance in the tourism sector consists of, it can be paraphrased as follows: </a:t>
            </a:r>
          </a:p>
          <a:p>
            <a:pPr marL="0" indent="0">
              <a:lnSpc>
                <a:spcPct val="120000"/>
              </a:lnSpc>
              <a:buNone/>
            </a:pPr>
            <a:r>
              <a:rPr lang="en-GB" sz="2600" dirty="0"/>
              <a:t>a process of </a:t>
            </a:r>
            <a:r>
              <a:rPr lang="en-GB" sz="2600" b="1" dirty="0"/>
              <a:t>conducting coordinated activities among public, private and social actors in the “tourism system” to create synergies.</a:t>
            </a:r>
          </a:p>
          <a:p>
            <a:pPr marL="0" indent="0">
              <a:buNone/>
            </a:pPr>
            <a:endParaRPr lang="en-AU" sz="1275" dirty="0"/>
          </a:p>
        </p:txBody>
      </p:sp>
      <p:pic>
        <p:nvPicPr>
          <p:cNvPr id="7" name="Graphic 6" descr="Hierarchy">
            <a:extLst>
              <a:ext uri="{FF2B5EF4-FFF2-40B4-BE49-F238E27FC236}">
                <a16:creationId xmlns:a16="http://schemas.microsoft.com/office/drawing/2014/main" id="{B085313D-FA12-4BB8-8022-85BA0C5C03A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18161" y="2198571"/>
            <a:ext cx="1927100" cy="1927100"/>
          </a:xfrm>
          <a:prstGeom prst="rect">
            <a:avLst/>
          </a:prstGeom>
        </p:spPr>
      </p:pic>
      <p:sp>
        <p:nvSpPr>
          <p:cNvPr id="10" name="TextBox 8"/>
          <p:cNvSpPr txBox="1"/>
          <p:nvPr/>
        </p:nvSpPr>
        <p:spPr>
          <a:xfrm>
            <a:off x="323528" y="6484145"/>
            <a:ext cx="3122075" cy="2308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5800"/>
            <a:r>
              <a:rPr lang="en-US" sz="900" dirty="0">
                <a:solidFill>
                  <a:prstClr val="black"/>
                </a:solidFill>
                <a:latin typeface="Myriad Pro"/>
              </a:rPr>
              <a:t>http://www.aalep.eu/governance-tourism-sector</a:t>
            </a:r>
            <a:endParaRPr lang="en-US" sz="900" i="1" dirty="0">
              <a:solidFill>
                <a:prstClr val="black"/>
              </a:solidFill>
              <a:latin typeface="Myriad Pro"/>
            </a:endParaRPr>
          </a:p>
        </p:txBody>
      </p:sp>
    </p:spTree>
    <p:extLst>
      <p:ext uri="{BB962C8B-B14F-4D97-AF65-F5344CB8AC3E}">
        <p14:creationId xmlns:p14="http://schemas.microsoft.com/office/powerpoint/2010/main" val="2928685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C463C-F5E3-4CEE-98FC-50BDB1D7F91C}"/>
              </a:ext>
            </a:extLst>
          </p:cNvPr>
          <p:cNvSpPr>
            <a:spLocks noGrp="1"/>
          </p:cNvSpPr>
          <p:nvPr>
            <p:ph type="title"/>
          </p:nvPr>
        </p:nvSpPr>
        <p:spPr>
          <a:xfrm>
            <a:off x="393555" y="620392"/>
            <a:ext cx="2856201" cy="5504688"/>
          </a:xfrm>
        </p:spPr>
        <p:txBody>
          <a:bodyPr>
            <a:normAutofit/>
          </a:bodyPr>
          <a:lstStyle/>
          <a:p>
            <a:r>
              <a:rPr lang="en-GB" sz="4000" dirty="0"/>
              <a:t>Why is Governance needed?</a:t>
            </a:r>
          </a:p>
        </p:txBody>
      </p:sp>
      <p:graphicFrame>
        <p:nvGraphicFramePr>
          <p:cNvPr id="5" name="Content Placeholder 2">
            <a:extLst>
              <a:ext uri="{FF2B5EF4-FFF2-40B4-BE49-F238E27FC236}">
                <a16:creationId xmlns:a16="http://schemas.microsoft.com/office/drawing/2014/main" id="{FC794052-6AA3-7F74-4CD1-EAC9651F2D3E}"/>
              </a:ext>
            </a:extLst>
          </p:cNvPr>
          <p:cNvGraphicFramePr>
            <a:graphicFrameLocks noGrp="1"/>
          </p:cNvGraphicFramePr>
          <p:nvPr>
            <p:ph idx="1"/>
            <p:extLst>
              <p:ext uri="{D42A27DB-BD31-4B8C-83A1-F6EECF244321}">
                <p14:modId xmlns:p14="http://schemas.microsoft.com/office/powerpoint/2010/main" val="3306503117"/>
              </p:ext>
            </p:extLst>
          </p:nvPr>
        </p:nvGraphicFramePr>
        <p:xfrm>
          <a:off x="4101291" y="620392"/>
          <a:ext cx="469773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517771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r>
              <a:rPr lang="en-AU" sz="3000">
                <a:solidFill>
                  <a:srgbClr val="FFFFFF"/>
                </a:solidFill>
              </a:rPr>
              <a:t>Where has “governance” come from? </a:t>
            </a:r>
          </a:p>
        </p:txBody>
      </p:sp>
      <p:sp>
        <p:nvSpPr>
          <p:cNvPr id="3" name="Content Placeholder 2"/>
          <p:cNvSpPr>
            <a:spLocks noGrp="1"/>
          </p:cNvSpPr>
          <p:nvPr>
            <p:ph idx="1"/>
          </p:nvPr>
        </p:nvSpPr>
        <p:spPr>
          <a:xfrm>
            <a:off x="3101106" y="188640"/>
            <a:ext cx="5791373" cy="6669360"/>
          </a:xfrm>
        </p:spPr>
        <p:txBody>
          <a:bodyPr anchor="ctr">
            <a:normAutofit fontScale="85000" lnSpcReduction="20000"/>
          </a:bodyPr>
          <a:lstStyle/>
          <a:p>
            <a:pPr marL="0" indent="0">
              <a:buNone/>
            </a:pPr>
            <a:r>
              <a:rPr lang="en-AU" sz="1300" dirty="0"/>
              <a:t>  </a:t>
            </a:r>
          </a:p>
          <a:p>
            <a:pPr marL="0" indent="0">
              <a:lnSpc>
                <a:spcPct val="120000"/>
              </a:lnSpc>
              <a:buNone/>
            </a:pPr>
            <a:r>
              <a:rPr lang="en-AU" sz="1900" b="1" dirty="0"/>
              <a:t>Stakeholders in sustainable tourism development i</a:t>
            </a:r>
            <a:r>
              <a:rPr lang="en-AU" sz="1900" dirty="0"/>
              <a:t>nclude: </a:t>
            </a:r>
          </a:p>
          <a:p>
            <a:pPr>
              <a:lnSpc>
                <a:spcPct val="120000"/>
              </a:lnSpc>
            </a:pPr>
            <a:r>
              <a:rPr lang="en-US" sz="1900" dirty="0"/>
              <a:t>national governments;</a:t>
            </a:r>
          </a:p>
          <a:p>
            <a:pPr>
              <a:lnSpc>
                <a:spcPct val="120000"/>
              </a:lnSpc>
            </a:pPr>
            <a:r>
              <a:rPr lang="en-US" sz="1900" dirty="0"/>
              <a:t>local governments with specific competence in tourism matters;</a:t>
            </a:r>
          </a:p>
          <a:p>
            <a:pPr>
              <a:lnSpc>
                <a:spcPct val="120000"/>
              </a:lnSpc>
            </a:pPr>
            <a:r>
              <a:rPr lang="en-US" sz="1900" dirty="0"/>
              <a:t>tourism establishments and tourism enterprises, including their associations;</a:t>
            </a:r>
          </a:p>
          <a:p>
            <a:pPr>
              <a:lnSpc>
                <a:spcPct val="120000"/>
              </a:lnSpc>
            </a:pPr>
            <a:r>
              <a:rPr lang="en-US" sz="1900" dirty="0"/>
              <a:t>institutions engaged in financing tourism projects;</a:t>
            </a:r>
          </a:p>
          <a:p>
            <a:pPr>
              <a:lnSpc>
                <a:spcPct val="120000"/>
              </a:lnSpc>
            </a:pPr>
            <a:r>
              <a:rPr lang="en-US" sz="1900" dirty="0"/>
              <a:t>tourism employees, tourism professionals and tourism consultants;</a:t>
            </a:r>
          </a:p>
          <a:p>
            <a:pPr>
              <a:lnSpc>
                <a:spcPct val="120000"/>
              </a:lnSpc>
            </a:pPr>
            <a:r>
              <a:rPr lang="en-US" sz="1900" dirty="0"/>
              <a:t>trade unions of tourism employees;</a:t>
            </a:r>
          </a:p>
          <a:p>
            <a:pPr>
              <a:lnSpc>
                <a:spcPct val="120000"/>
              </a:lnSpc>
            </a:pPr>
            <a:r>
              <a:rPr lang="en-US" sz="1900" dirty="0"/>
              <a:t>tourism education and training centers;</a:t>
            </a:r>
          </a:p>
          <a:p>
            <a:pPr>
              <a:lnSpc>
                <a:spcPct val="120000"/>
              </a:lnSpc>
            </a:pPr>
            <a:r>
              <a:rPr lang="en-US" sz="1900" dirty="0"/>
              <a:t>travellers, including business travellers, and visitors to tourism destinations, sites and attractions;</a:t>
            </a:r>
          </a:p>
          <a:p>
            <a:pPr>
              <a:lnSpc>
                <a:spcPct val="120000"/>
              </a:lnSpc>
            </a:pPr>
            <a:r>
              <a:rPr lang="en-US" sz="1900" dirty="0"/>
              <a:t>local populations and host communities at tourism destinations through their representatives;</a:t>
            </a:r>
          </a:p>
          <a:p>
            <a:pPr>
              <a:lnSpc>
                <a:spcPct val="120000"/>
              </a:lnSpc>
            </a:pPr>
            <a:r>
              <a:rPr lang="en-US" sz="1900" dirty="0"/>
              <a:t>other juridical and natural persons having stakes in tourism development including non-governmental organizations specializing in tourism and directly involved in tourism projects and the supply of tourism services.</a:t>
            </a:r>
          </a:p>
          <a:p>
            <a:pPr marL="0" indent="0">
              <a:lnSpc>
                <a:spcPct val="120000"/>
              </a:lnSpc>
              <a:buNone/>
            </a:pPr>
            <a:r>
              <a:rPr lang="en-AU" sz="1900" dirty="0"/>
              <a:t>(according to the UNWTO) </a:t>
            </a:r>
          </a:p>
          <a:p>
            <a:pPr marL="0" indent="0">
              <a:lnSpc>
                <a:spcPct val="120000"/>
              </a:lnSpc>
              <a:buNone/>
            </a:pPr>
            <a:endParaRPr lang="en-AU" sz="1900" dirty="0"/>
          </a:p>
          <a:p>
            <a:pPr marL="0" indent="0">
              <a:lnSpc>
                <a:spcPct val="120000"/>
              </a:lnSpc>
              <a:buNone/>
            </a:pPr>
            <a:endParaRPr lang="en-AU" sz="1900" dirty="0"/>
          </a:p>
          <a:p>
            <a:pPr marL="0" indent="0">
              <a:buNone/>
            </a:pPr>
            <a:endParaRPr lang="en-AU" sz="1300" dirty="0"/>
          </a:p>
        </p:txBody>
      </p:sp>
    </p:spTree>
    <p:extLst>
      <p:ext uri="{BB962C8B-B14F-4D97-AF65-F5344CB8AC3E}">
        <p14:creationId xmlns:p14="http://schemas.microsoft.com/office/powerpoint/2010/main" val="3903463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p:cNvSpPr>
            <a:spLocks noGrp="1"/>
          </p:cNvSpPr>
          <p:nvPr>
            <p:ph type="title"/>
          </p:nvPr>
        </p:nvSpPr>
        <p:spPr>
          <a:xfrm>
            <a:off x="603504" y="457200"/>
            <a:ext cx="7934706" cy="1188720"/>
          </a:xfrm>
        </p:spPr>
        <p:txBody>
          <a:bodyPr>
            <a:normAutofit/>
          </a:bodyPr>
          <a:lstStyle/>
          <a:p>
            <a:r>
              <a:rPr lang="en-AU" sz="3500" dirty="0">
                <a:solidFill>
                  <a:schemeClr val="tx2"/>
                </a:solidFill>
              </a:rPr>
              <a:t>POLICY </a:t>
            </a:r>
          </a:p>
        </p:txBody>
      </p:sp>
      <p:grpSp>
        <p:nvGrpSpPr>
          <p:cNvPr id="14" name="Group 13">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553998" y="473861"/>
            <a:ext cx="3142400" cy="2037604"/>
            <a:chOff x="-305" y="-4155"/>
            <a:chExt cx="2514948" cy="2174333"/>
          </a:xfrm>
        </p:grpSpPr>
        <p:sp>
          <p:nvSpPr>
            <p:cNvPr id="15" name="Freeform: Shape 14">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8" name="Freeform: Shape 17">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0" name="Group 19">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6"/>
            <a:ext cx="1809166" cy="1810094"/>
            <a:chOff x="-305" y="-1"/>
            <a:chExt cx="3832880" cy="2876136"/>
          </a:xfrm>
        </p:grpSpPr>
        <p:sp>
          <p:nvSpPr>
            <p:cNvPr id="21" name="Freeform: Shape 20">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47E82C59-B03D-498E-813D-32BEF6991E08}"/>
              </a:ext>
            </a:extLst>
          </p:cNvPr>
          <p:cNvGraphicFramePr>
            <a:graphicFrameLocks noGrp="1"/>
          </p:cNvGraphicFramePr>
          <p:nvPr>
            <p:ph idx="1"/>
            <p:extLst>
              <p:ext uri="{D42A27DB-BD31-4B8C-83A1-F6EECF244321}">
                <p14:modId xmlns:p14="http://schemas.microsoft.com/office/powerpoint/2010/main" val="991388734"/>
              </p:ext>
            </p:extLst>
          </p:nvPr>
        </p:nvGraphicFramePr>
        <p:xfrm>
          <a:off x="900595" y="2976157"/>
          <a:ext cx="7589520" cy="3566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22437C00-8087-92CD-0D66-506619FD22E3}"/>
              </a:ext>
            </a:extLst>
          </p:cNvPr>
          <p:cNvSpPr txBox="1"/>
          <p:nvPr/>
        </p:nvSpPr>
        <p:spPr>
          <a:xfrm>
            <a:off x="2746480" y="116632"/>
            <a:ext cx="4572000" cy="2308324"/>
          </a:xfrm>
          <a:prstGeom prst="rect">
            <a:avLst/>
          </a:prstGeom>
          <a:noFill/>
        </p:spPr>
        <p:txBody>
          <a:bodyPr wrap="square">
            <a:spAutoFit/>
          </a:bodyPr>
          <a:lstStyle/>
          <a:p>
            <a:r>
              <a:rPr lang="en-GB" dirty="0"/>
              <a:t>When considering sustainable tourism development ,Co-responsibility, transparency and accountability, assigned an important role in the exercise of </a:t>
            </a:r>
            <a:r>
              <a:rPr lang="en-GB" b="1" dirty="0"/>
              <a:t>public-private coordination, collaboration and cooperation. </a:t>
            </a:r>
            <a:r>
              <a:rPr lang="en-GB" dirty="0"/>
              <a:t>Because policy expands the information available not only on results but also on the quality of public and private participation in obtaining those results. </a:t>
            </a:r>
          </a:p>
        </p:txBody>
      </p:sp>
    </p:spTree>
    <p:extLst>
      <p:ext uri="{BB962C8B-B14F-4D97-AF65-F5344CB8AC3E}">
        <p14:creationId xmlns:p14="http://schemas.microsoft.com/office/powerpoint/2010/main" val="1681293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38921" name="Rectangle 38920">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23" name="Rectangle 38922">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4" name="Title 3">
            <a:extLst>
              <a:ext uri="{FF2B5EF4-FFF2-40B4-BE49-F238E27FC236}">
                <a16:creationId xmlns:a16="http://schemas.microsoft.com/office/drawing/2014/main" id="{249224A0-5DFA-4360-9F80-7262BE4288CD}"/>
              </a:ext>
            </a:extLst>
          </p:cNvPr>
          <p:cNvSpPr>
            <a:spLocks noGrp="1"/>
          </p:cNvSpPr>
          <p:nvPr>
            <p:ph type="title"/>
          </p:nvPr>
        </p:nvSpPr>
        <p:spPr>
          <a:xfrm>
            <a:off x="603504" y="457200"/>
            <a:ext cx="7934706" cy="1188720"/>
          </a:xfrm>
        </p:spPr>
        <p:txBody>
          <a:bodyPr>
            <a:normAutofit/>
          </a:bodyPr>
          <a:lstStyle/>
          <a:p>
            <a:pPr>
              <a:defRPr/>
            </a:pPr>
            <a:r>
              <a:rPr lang="en-GB" sz="3500">
                <a:solidFill>
                  <a:schemeClr val="tx2"/>
                </a:solidFill>
              </a:rPr>
              <a:t>4 Pillars of sustainability </a:t>
            </a:r>
          </a:p>
        </p:txBody>
      </p:sp>
      <p:grpSp>
        <p:nvGrpSpPr>
          <p:cNvPr id="38925" name="Group 38924">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553998" y="473861"/>
            <a:ext cx="3142400" cy="2037604"/>
            <a:chOff x="-305" y="-4155"/>
            <a:chExt cx="2514948" cy="2174333"/>
          </a:xfrm>
        </p:grpSpPr>
        <p:sp>
          <p:nvSpPr>
            <p:cNvPr id="38926" name="Freeform: Shape 38925">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27" name="Freeform: Shape 38926">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28" name="Freeform: Shape 38927">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8929" name="Freeform: Shape 38928">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8931" name="Group 38930">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6"/>
            <a:ext cx="1809166" cy="1810094"/>
            <a:chOff x="-305" y="-1"/>
            <a:chExt cx="3832880" cy="2876136"/>
          </a:xfrm>
        </p:grpSpPr>
        <p:sp>
          <p:nvSpPr>
            <p:cNvPr id="38932" name="Freeform: Shape 38931">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33" name="Freeform: Shape 38932">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34" name="Freeform: Shape 38933">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35" name="Freeform: Shape 38934">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38917" name="Content Placeholder 4">
            <a:extLst>
              <a:ext uri="{FF2B5EF4-FFF2-40B4-BE49-F238E27FC236}">
                <a16:creationId xmlns:a16="http://schemas.microsoft.com/office/drawing/2014/main" id="{043D1E5B-9F50-C049-C5D0-ACC444051025}"/>
              </a:ext>
            </a:extLst>
          </p:cNvPr>
          <p:cNvGraphicFramePr>
            <a:graphicFrameLocks noGrp="1"/>
          </p:cNvGraphicFramePr>
          <p:nvPr>
            <p:ph idx="1"/>
            <p:extLst>
              <p:ext uri="{D42A27DB-BD31-4B8C-83A1-F6EECF244321}">
                <p14:modId xmlns:p14="http://schemas.microsoft.com/office/powerpoint/2010/main" val="3774407287"/>
              </p:ext>
            </p:extLst>
          </p:nvPr>
        </p:nvGraphicFramePr>
        <p:xfrm>
          <a:off x="777240" y="2543633"/>
          <a:ext cx="7589520" cy="35661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40968" name="Rectangle 40967">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70" name="Rectangle 40969">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40962" name="Rectangle 2">
            <a:extLst>
              <a:ext uri="{FF2B5EF4-FFF2-40B4-BE49-F238E27FC236}">
                <a16:creationId xmlns:a16="http://schemas.microsoft.com/office/drawing/2014/main" id="{389FF2D0-B833-4375-BC68-EF8EAB17A04B}"/>
              </a:ext>
            </a:extLst>
          </p:cNvPr>
          <p:cNvSpPr>
            <a:spLocks noGrp="1" noChangeArrowheads="1"/>
          </p:cNvSpPr>
          <p:nvPr>
            <p:ph type="title"/>
          </p:nvPr>
        </p:nvSpPr>
        <p:spPr>
          <a:xfrm>
            <a:off x="603504" y="457200"/>
            <a:ext cx="7934706" cy="1188720"/>
          </a:xfrm>
        </p:spPr>
        <p:txBody>
          <a:bodyPr>
            <a:normAutofit/>
          </a:bodyPr>
          <a:lstStyle/>
          <a:p>
            <a:pPr>
              <a:defRPr/>
            </a:pPr>
            <a:r>
              <a:rPr lang="en-US" altLang="en-US" sz="3500">
                <a:solidFill>
                  <a:schemeClr val="tx2"/>
                </a:solidFill>
              </a:rPr>
              <a:t>Political sustainability (governance)</a:t>
            </a:r>
            <a:endParaRPr lang="en-GB" altLang="en-US" sz="3500">
              <a:solidFill>
                <a:schemeClr val="tx2"/>
              </a:solidFill>
            </a:endParaRPr>
          </a:p>
        </p:txBody>
      </p:sp>
      <p:grpSp>
        <p:nvGrpSpPr>
          <p:cNvPr id="40972" name="Group 40971">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553998" y="473861"/>
            <a:ext cx="3142400" cy="2037604"/>
            <a:chOff x="-305" y="-4155"/>
            <a:chExt cx="2514948" cy="2174333"/>
          </a:xfrm>
        </p:grpSpPr>
        <p:sp>
          <p:nvSpPr>
            <p:cNvPr id="40973" name="Freeform: Shape 40972">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74" name="Freeform: Shape 40973">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75" name="Freeform: Shape 40974">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0976" name="Freeform: Shape 40975">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0978" name="Group 40977">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6"/>
            <a:ext cx="1809166" cy="1810094"/>
            <a:chOff x="-305" y="-1"/>
            <a:chExt cx="3832880" cy="2876136"/>
          </a:xfrm>
        </p:grpSpPr>
        <p:sp>
          <p:nvSpPr>
            <p:cNvPr id="40979" name="Freeform: Shape 40978">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0" name="Freeform: Shape 40979">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1" name="Freeform: Shape 40980">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2" name="Freeform: Shape 40981">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40964" name="Rectangle 3">
            <a:extLst>
              <a:ext uri="{FF2B5EF4-FFF2-40B4-BE49-F238E27FC236}">
                <a16:creationId xmlns:a16="http://schemas.microsoft.com/office/drawing/2014/main" id="{07AE45D6-C371-98D5-76C8-EF0B394DFD6B}"/>
              </a:ext>
            </a:extLst>
          </p:cNvPr>
          <p:cNvGraphicFramePr>
            <a:graphicFrameLocks noGrp="1"/>
          </p:cNvGraphicFramePr>
          <p:nvPr>
            <p:ph idx="1"/>
            <p:extLst>
              <p:ext uri="{D42A27DB-BD31-4B8C-83A1-F6EECF244321}">
                <p14:modId xmlns:p14="http://schemas.microsoft.com/office/powerpoint/2010/main" val="162648349"/>
              </p:ext>
            </p:extLst>
          </p:nvPr>
        </p:nvGraphicFramePr>
        <p:xfrm>
          <a:off x="777240" y="2543633"/>
          <a:ext cx="7589520" cy="3566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992" name="Rectangle 41991">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86" name="Rectangle 2">
            <a:extLst>
              <a:ext uri="{FF2B5EF4-FFF2-40B4-BE49-F238E27FC236}">
                <a16:creationId xmlns:a16="http://schemas.microsoft.com/office/drawing/2014/main" id="{360B6E84-553C-4E8C-BCDD-3EC13575B18A}"/>
              </a:ext>
            </a:extLst>
          </p:cNvPr>
          <p:cNvSpPr>
            <a:spLocks noGrp="1" noChangeArrowheads="1"/>
          </p:cNvSpPr>
          <p:nvPr>
            <p:ph type="title"/>
          </p:nvPr>
        </p:nvSpPr>
        <p:spPr>
          <a:xfrm>
            <a:off x="445770" y="1042416"/>
            <a:ext cx="2850114" cy="4793762"/>
          </a:xfrm>
        </p:spPr>
        <p:txBody>
          <a:bodyPr>
            <a:normAutofit/>
          </a:bodyPr>
          <a:lstStyle/>
          <a:p>
            <a:pPr>
              <a:defRPr/>
            </a:pPr>
            <a:r>
              <a:rPr lang="en-GB" altLang="en-US" sz="4200"/>
              <a:t>A framework for monitoring destination impacts</a:t>
            </a:r>
          </a:p>
        </p:txBody>
      </p:sp>
      <p:grpSp>
        <p:nvGrpSpPr>
          <p:cNvPr id="41994" name="Group 41993">
            <a:extLst>
              <a:ext uri="{FF2B5EF4-FFF2-40B4-BE49-F238E27FC236}">
                <a16:creationId xmlns:a16="http://schemas.microsoft.com/office/drawing/2014/main" id="{2FA2A407-516C-4590-9403-34038E9BB6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125" y="2761488"/>
            <a:ext cx="181579" cy="1340860"/>
            <a:chOff x="56167" y="2761488"/>
            <a:chExt cx="242107" cy="1340860"/>
          </a:xfrm>
        </p:grpSpPr>
        <p:sp>
          <p:nvSpPr>
            <p:cNvPr id="41995" name="Rectangle 2">
              <a:extLst>
                <a:ext uri="{FF2B5EF4-FFF2-40B4-BE49-F238E27FC236}">
                  <a16:creationId xmlns:a16="http://schemas.microsoft.com/office/drawing/2014/main" id="{D3F47A57-50EC-4964-85FA-84B326B77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96" name="Rectangle 59">
              <a:extLst>
                <a:ext uri="{FF2B5EF4-FFF2-40B4-BE49-F238E27FC236}">
                  <a16:creationId xmlns:a16="http://schemas.microsoft.com/office/drawing/2014/main" id="{03467C0A-5C92-4A25-BA16-53665D54B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97" name="Rectangle 2">
              <a:extLst>
                <a:ext uri="{FF2B5EF4-FFF2-40B4-BE49-F238E27FC236}">
                  <a16:creationId xmlns:a16="http://schemas.microsoft.com/office/drawing/2014/main" id="{435F4864-0253-4261-9AED-5E798B971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98" name="Rectangle 59">
              <a:extLst>
                <a:ext uri="{FF2B5EF4-FFF2-40B4-BE49-F238E27FC236}">
                  <a16:creationId xmlns:a16="http://schemas.microsoft.com/office/drawing/2014/main" id="{6BEA136C-3A72-42D2-9D59-E9403321BD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99" name="Rectangle 2">
              <a:extLst>
                <a:ext uri="{FF2B5EF4-FFF2-40B4-BE49-F238E27FC236}">
                  <a16:creationId xmlns:a16="http://schemas.microsoft.com/office/drawing/2014/main" id="{306AAEAC-F37D-46C1-B3C8-293E7014E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000" name="Rectangle 59">
              <a:extLst>
                <a:ext uri="{FF2B5EF4-FFF2-40B4-BE49-F238E27FC236}">
                  <a16:creationId xmlns:a16="http://schemas.microsoft.com/office/drawing/2014/main" id="{3139D819-91EA-46A0-93FF-45FF7A8A82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001" name="Rectangle 2">
              <a:extLst>
                <a:ext uri="{FF2B5EF4-FFF2-40B4-BE49-F238E27FC236}">
                  <a16:creationId xmlns:a16="http://schemas.microsoft.com/office/drawing/2014/main" id="{08F35BD0-1ED8-41A6-B3CE-C40EAA004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002" name="Rectangle 59">
              <a:extLst>
                <a:ext uri="{FF2B5EF4-FFF2-40B4-BE49-F238E27FC236}">
                  <a16:creationId xmlns:a16="http://schemas.microsoft.com/office/drawing/2014/main" id="{C2886557-BD78-4C10-BB29-2E34CD8C8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003" name="Rectangle 2">
              <a:extLst>
                <a:ext uri="{FF2B5EF4-FFF2-40B4-BE49-F238E27FC236}">
                  <a16:creationId xmlns:a16="http://schemas.microsoft.com/office/drawing/2014/main" id="{CACD67D1-ACC3-43BE-9A0A-7713F6F097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004" name="Rectangle 59">
              <a:extLst>
                <a:ext uri="{FF2B5EF4-FFF2-40B4-BE49-F238E27FC236}">
                  <a16:creationId xmlns:a16="http://schemas.microsoft.com/office/drawing/2014/main" id="{A4E2C77A-D17B-4792-9ED5-2872383236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005" name="Rectangle 2">
              <a:extLst>
                <a:ext uri="{FF2B5EF4-FFF2-40B4-BE49-F238E27FC236}">
                  <a16:creationId xmlns:a16="http://schemas.microsoft.com/office/drawing/2014/main" id="{ABE3CB03-D3EF-45F1-8FBD-E9B86CDD1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006" name="Rectangle 59">
              <a:extLst>
                <a:ext uri="{FF2B5EF4-FFF2-40B4-BE49-F238E27FC236}">
                  <a16:creationId xmlns:a16="http://schemas.microsoft.com/office/drawing/2014/main" id="{26C9EA63-B864-4041-AD52-E26240DA3D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007" name="Rectangle 2">
              <a:extLst>
                <a:ext uri="{FF2B5EF4-FFF2-40B4-BE49-F238E27FC236}">
                  <a16:creationId xmlns:a16="http://schemas.microsoft.com/office/drawing/2014/main" id="{DFD9C0DC-3AA4-48DE-8C65-AB56C588F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008" name="Rectangle 59">
              <a:extLst>
                <a:ext uri="{FF2B5EF4-FFF2-40B4-BE49-F238E27FC236}">
                  <a16:creationId xmlns:a16="http://schemas.microsoft.com/office/drawing/2014/main" id="{82D52FD4-9CAA-4610-A07A-289A740AF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009" name="Rectangle 2">
              <a:extLst>
                <a:ext uri="{FF2B5EF4-FFF2-40B4-BE49-F238E27FC236}">
                  <a16:creationId xmlns:a16="http://schemas.microsoft.com/office/drawing/2014/main" id="{D0436FA3-25D9-4C12-8F4A-80A407954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010" name="Rectangle 59">
              <a:extLst>
                <a:ext uri="{FF2B5EF4-FFF2-40B4-BE49-F238E27FC236}">
                  <a16:creationId xmlns:a16="http://schemas.microsoft.com/office/drawing/2014/main" id="{49101D1B-A82E-40CF-9A50-754308C21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011" name="Rectangle 2">
              <a:extLst>
                <a:ext uri="{FF2B5EF4-FFF2-40B4-BE49-F238E27FC236}">
                  <a16:creationId xmlns:a16="http://schemas.microsoft.com/office/drawing/2014/main" id="{4F434848-83AC-4070-8D97-8A006210FE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012" name="Rectangle 59">
              <a:extLst>
                <a:ext uri="{FF2B5EF4-FFF2-40B4-BE49-F238E27FC236}">
                  <a16:creationId xmlns:a16="http://schemas.microsoft.com/office/drawing/2014/main" id="{40745A98-11F5-47FE-9220-B93A61DA97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013" name="Rectangle 2">
              <a:extLst>
                <a:ext uri="{FF2B5EF4-FFF2-40B4-BE49-F238E27FC236}">
                  <a16:creationId xmlns:a16="http://schemas.microsoft.com/office/drawing/2014/main" id="{47B6E1B3-283D-4CF7-970C-352DB472E5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014" name="Rectangle 59">
              <a:extLst>
                <a:ext uri="{FF2B5EF4-FFF2-40B4-BE49-F238E27FC236}">
                  <a16:creationId xmlns:a16="http://schemas.microsoft.com/office/drawing/2014/main" id="{7675737E-FE46-420B-B3AF-75399E8FC9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2016" name="Rectangle 42015">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2953" y="1"/>
            <a:ext cx="2011047"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018" name="Rectangle 42017">
            <a:extLst>
              <a:ext uri="{FF2B5EF4-FFF2-40B4-BE49-F238E27FC236}">
                <a16:creationId xmlns:a16="http://schemas.microsoft.com/office/drawing/2014/main" id="{A210685A-6235-45A7-850D-A6F555466E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4690" y="767714"/>
            <a:ext cx="4841231" cy="53225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87" name="Rectangle 3">
            <a:extLst>
              <a:ext uri="{FF2B5EF4-FFF2-40B4-BE49-F238E27FC236}">
                <a16:creationId xmlns:a16="http://schemas.microsoft.com/office/drawing/2014/main" id="{5073F143-F310-4EBF-B1C0-45CF6460B059}"/>
              </a:ext>
            </a:extLst>
          </p:cNvPr>
          <p:cNvSpPr>
            <a:spLocks noGrp="1" noChangeArrowheads="1"/>
          </p:cNvSpPr>
          <p:nvPr>
            <p:ph idx="1"/>
          </p:nvPr>
        </p:nvSpPr>
        <p:spPr>
          <a:xfrm>
            <a:off x="4121331" y="1178446"/>
            <a:ext cx="4247134" cy="4543599"/>
          </a:xfrm>
        </p:spPr>
        <p:txBody>
          <a:bodyPr anchor="ctr">
            <a:normAutofit/>
          </a:bodyPr>
          <a:lstStyle/>
          <a:p>
            <a:pPr marL="457200" indent="-457200">
              <a:buNone/>
            </a:pPr>
            <a:r>
              <a:rPr lang="en-GB" altLang="en-US" sz="1600" b="1" dirty="0">
                <a:solidFill>
                  <a:srgbClr val="FFFFFF"/>
                </a:solidFill>
              </a:rPr>
              <a:t> </a:t>
            </a:r>
            <a:r>
              <a:rPr lang="en-GB" altLang="en-US" sz="2400" b="1" dirty="0">
                <a:solidFill>
                  <a:srgbClr val="FFFFFF"/>
                </a:solidFill>
              </a:rPr>
              <a:t>Six factors</a:t>
            </a:r>
            <a:endParaRPr lang="en-GB" altLang="en-US" sz="1600" b="1" dirty="0">
              <a:solidFill>
                <a:srgbClr val="FFFFFF"/>
              </a:solidFill>
            </a:endParaRPr>
          </a:p>
          <a:p>
            <a:pPr marL="457200" indent="-457200">
              <a:buFontTx/>
              <a:buAutoNum type="arabicPeriod"/>
            </a:pPr>
            <a:r>
              <a:rPr lang="en-GB" altLang="en-US" sz="2000" dirty="0">
                <a:solidFill>
                  <a:srgbClr val="FFFFFF"/>
                </a:solidFill>
              </a:rPr>
              <a:t>Economic and regional development benefits</a:t>
            </a:r>
          </a:p>
          <a:p>
            <a:pPr marL="457200" indent="-457200">
              <a:buFontTx/>
              <a:buAutoNum type="arabicPeriod"/>
            </a:pPr>
            <a:r>
              <a:rPr lang="en-GB" altLang="en-US" sz="2000" dirty="0">
                <a:solidFill>
                  <a:srgbClr val="FFFFFF"/>
                </a:solidFill>
              </a:rPr>
              <a:t>Adverse environmental effects</a:t>
            </a:r>
          </a:p>
          <a:p>
            <a:pPr marL="457200" indent="-457200">
              <a:buFontTx/>
              <a:buAutoNum type="arabicPeriod"/>
            </a:pPr>
            <a:r>
              <a:rPr lang="en-GB" altLang="en-US" sz="2000" dirty="0">
                <a:solidFill>
                  <a:srgbClr val="FFFFFF"/>
                </a:solidFill>
              </a:rPr>
              <a:t>Quality of life &amp; employment opportunities</a:t>
            </a:r>
          </a:p>
          <a:p>
            <a:pPr marL="457200" indent="-457200">
              <a:buFontTx/>
              <a:buAutoNum type="arabicPeriod"/>
            </a:pPr>
            <a:r>
              <a:rPr lang="en-GB" altLang="en-US" sz="2000" dirty="0">
                <a:solidFill>
                  <a:srgbClr val="FFFFFF"/>
                </a:solidFill>
              </a:rPr>
              <a:t>Improved community environment</a:t>
            </a:r>
          </a:p>
          <a:p>
            <a:pPr marL="457200" indent="-457200">
              <a:buFontTx/>
              <a:buAutoNum type="arabicPeriod"/>
            </a:pPr>
            <a:r>
              <a:rPr lang="en-GB" altLang="en-US" sz="2000" dirty="0">
                <a:solidFill>
                  <a:srgbClr val="FFFFFF"/>
                </a:solidFill>
              </a:rPr>
              <a:t>Cultural erosion</a:t>
            </a:r>
          </a:p>
          <a:p>
            <a:pPr marL="457200" indent="-457200">
              <a:buFontTx/>
              <a:buAutoNum type="arabicPeriod"/>
            </a:pPr>
            <a:r>
              <a:rPr lang="en-GB" altLang="en-US" sz="2000" dirty="0">
                <a:solidFill>
                  <a:srgbClr val="FFFFFF"/>
                </a:solidFill>
              </a:rPr>
              <a:t>Crime</a:t>
            </a:r>
          </a:p>
          <a:p>
            <a:pPr marL="457200" indent="-457200">
              <a:buNone/>
            </a:pPr>
            <a:endParaRPr lang="en-GB" altLang="en-US" sz="1600" dirty="0">
              <a:solidFill>
                <a:srgbClr val="FFFFFF"/>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38FBEC07-E195-4526-B9B9-22BF77F98C6D}"/>
              </a:ext>
            </a:extLst>
          </p:cNvPr>
          <p:cNvSpPr>
            <a:spLocks noGrp="1" noChangeArrowheads="1"/>
          </p:cNvSpPr>
          <p:nvPr>
            <p:ph type="title"/>
          </p:nvPr>
        </p:nvSpPr>
        <p:spPr>
          <a:xfrm>
            <a:off x="457200" y="232693"/>
            <a:ext cx="8229600" cy="1143000"/>
          </a:xfrm>
          <a:solidFill>
            <a:srgbClr val="FFFFFF"/>
          </a:solidFill>
          <a:ln>
            <a:solidFill>
              <a:srgbClr val="000000"/>
            </a:solidFill>
            <a:miter lim="800000"/>
            <a:headEnd/>
            <a:tailEnd/>
          </a:ln>
        </p:spPr>
        <p:txBody>
          <a:bodyPr anchor="t">
            <a:noAutofit/>
          </a:bodyPr>
          <a:lstStyle/>
          <a:p>
            <a:pPr>
              <a:defRPr/>
            </a:pPr>
            <a:r>
              <a:rPr lang="en-GB" altLang="en-US" sz="4000" dirty="0"/>
              <a:t>Core indicators of sustainable tourism</a:t>
            </a:r>
            <a:br>
              <a:rPr lang="en-GB" altLang="en-US" sz="4000" dirty="0"/>
            </a:br>
            <a:br>
              <a:rPr lang="en-GB" altLang="en-US" sz="4000" dirty="0"/>
            </a:br>
            <a:endParaRPr lang="en-GB" altLang="en-US" sz="4000" dirty="0"/>
          </a:p>
        </p:txBody>
      </p:sp>
      <p:sp>
        <p:nvSpPr>
          <p:cNvPr id="44035" name="Rectangle 3">
            <a:extLst>
              <a:ext uri="{FF2B5EF4-FFF2-40B4-BE49-F238E27FC236}">
                <a16:creationId xmlns:a16="http://schemas.microsoft.com/office/drawing/2014/main" id="{0DFE7BA2-C8AD-46CE-A814-28858D4CB1A5}"/>
              </a:ext>
            </a:extLst>
          </p:cNvPr>
          <p:cNvSpPr>
            <a:spLocks noGrp="1" noChangeArrowheads="1"/>
          </p:cNvSpPr>
          <p:nvPr>
            <p:ph idx="1"/>
          </p:nvPr>
        </p:nvSpPr>
        <p:spPr>
          <a:xfrm>
            <a:off x="1250310" y="1920479"/>
            <a:ext cx="2707481" cy="2992040"/>
          </a:xfrm>
        </p:spPr>
        <p:txBody>
          <a:bodyPr>
            <a:normAutofit fontScale="92500"/>
          </a:bodyPr>
          <a:lstStyle/>
          <a:p>
            <a:r>
              <a:rPr lang="en-GB" altLang="en-US" sz="2400" dirty="0"/>
              <a:t>Site protection</a:t>
            </a:r>
          </a:p>
          <a:p>
            <a:r>
              <a:rPr lang="en-GB" altLang="en-US" sz="2400" dirty="0"/>
              <a:t>Stress</a:t>
            </a:r>
          </a:p>
          <a:p>
            <a:r>
              <a:rPr lang="en-GB" altLang="en-US" sz="2400" dirty="0"/>
              <a:t>Use intensity</a:t>
            </a:r>
          </a:p>
          <a:p>
            <a:r>
              <a:rPr lang="en-GB" altLang="en-US" sz="2400" dirty="0"/>
              <a:t>Social impact</a:t>
            </a:r>
          </a:p>
          <a:p>
            <a:r>
              <a:rPr lang="en-GB" altLang="en-US" sz="2400" dirty="0"/>
              <a:t>Development control</a:t>
            </a:r>
          </a:p>
          <a:p>
            <a:r>
              <a:rPr lang="en-GB" altLang="en-US" sz="2400" dirty="0"/>
              <a:t>Waste management</a:t>
            </a:r>
          </a:p>
        </p:txBody>
      </p:sp>
      <p:sp>
        <p:nvSpPr>
          <p:cNvPr id="44036" name="Text Box 4">
            <a:extLst>
              <a:ext uri="{FF2B5EF4-FFF2-40B4-BE49-F238E27FC236}">
                <a16:creationId xmlns:a16="http://schemas.microsoft.com/office/drawing/2014/main" id="{C6813F5E-2639-4601-A818-4FB520E6DE1C}"/>
              </a:ext>
            </a:extLst>
          </p:cNvPr>
          <p:cNvSpPr txBox="1">
            <a:spLocks noChangeArrowheads="1"/>
          </p:cNvSpPr>
          <p:nvPr/>
        </p:nvSpPr>
        <p:spPr bwMode="auto">
          <a:xfrm>
            <a:off x="4716016" y="1411212"/>
            <a:ext cx="3006329" cy="37514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Calibri Light" panose="020F0302020204030204" pitchFamily="34" charset="0"/>
              </a:defRPr>
            </a:lvl1pPr>
            <a:lvl2pPr marL="742950" indent="-285750">
              <a:defRPr>
                <a:solidFill>
                  <a:schemeClr val="tx1"/>
                </a:solidFill>
                <a:latin typeface="Calibri Light" panose="020F0302020204030204" pitchFamily="34" charset="0"/>
              </a:defRPr>
            </a:lvl2pPr>
            <a:lvl3pPr marL="1143000" indent="-228600">
              <a:defRPr>
                <a:solidFill>
                  <a:schemeClr val="tx1"/>
                </a:solidFill>
                <a:latin typeface="Calibri Light" panose="020F0302020204030204" pitchFamily="34" charset="0"/>
              </a:defRPr>
            </a:lvl3pPr>
            <a:lvl4pPr marL="1600200" indent="-228600">
              <a:defRPr>
                <a:solidFill>
                  <a:schemeClr val="tx1"/>
                </a:solidFill>
                <a:latin typeface="Calibri Light" panose="020F0302020204030204" pitchFamily="34" charset="0"/>
              </a:defRPr>
            </a:lvl4pPr>
            <a:lvl5pPr marL="2057400" indent="-228600">
              <a:defRPr>
                <a:solidFill>
                  <a:schemeClr val="tx1"/>
                </a:solidFill>
                <a:latin typeface="Calibri Light" panose="020F0302020204030204" pitchFamily="34" charset="0"/>
              </a:defRPr>
            </a:lvl5pPr>
            <a:lvl6pPr marL="2514600" indent="-228600" defTabSz="457200" fontAlgn="base">
              <a:spcBef>
                <a:spcPct val="0"/>
              </a:spcBef>
              <a:spcAft>
                <a:spcPct val="0"/>
              </a:spcAft>
              <a:defRPr>
                <a:solidFill>
                  <a:schemeClr val="tx1"/>
                </a:solidFill>
                <a:latin typeface="Calibri Light" panose="020F0302020204030204" pitchFamily="34" charset="0"/>
              </a:defRPr>
            </a:lvl6pPr>
            <a:lvl7pPr marL="2971800" indent="-228600" defTabSz="457200" fontAlgn="base">
              <a:spcBef>
                <a:spcPct val="0"/>
              </a:spcBef>
              <a:spcAft>
                <a:spcPct val="0"/>
              </a:spcAft>
              <a:defRPr>
                <a:solidFill>
                  <a:schemeClr val="tx1"/>
                </a:solidFill>
                <a:latin typeface="Calibri Light" panose="020F0302020204030204" pitchFamily="34" charset="0"/>
              </a:defRPr>
            </a:lvl7pPr>
            <a:lvl8pPr marL="3429000" indent="-228600" defTabSz="457200" fontAlgn="base">
              <a:spcBef>
                <a:spcPct val="0"/>
              </a:spcBef>
              <a:spcAft>
                <a:spcPct val="0"/>
              </a:spcAft>
              <a:defRPr>
                <a:solidFill>
                  <a:schemeClr val="tx1"/>
                </a:solidFill>
                <a:latin typeface="Calibri Light" panose="020F0302020204030204" pitchFamily="34" charset="0"/>
              </a:defRPr>
            </a:lvl8pPr>
            <a:lvl9pPr marL="3886200" indent="-228600" defTabSz="457200" fontAlgn="base">
              <a:spcBef>
                <a:spcPct val="0"/>
              </a:spcBef>
              <a:spcAft>
                <a:spcPct val="0"/>
              </a:spcAft>
              <a:defRPr>
                <a:solidFill>
                  <a:schemeClr val="tx1"/>
                </a:solidFill>
                <a:latin typeface="Calibri Light" panose="020F0302020204030204" pitchFamily="34" charset="0"/>
              </a:defRPr>
            </a:lvl9pPr>
          </a:lstStyle>
          <a:p>
            <a:pPr eaLnBrk="1" hangingPunct="1">
              <a:lnSpc>
                <a:spcPct val="125000"/>
              </a:lnSpc>
              <a:buFontTx/>
              <a:buChar char="•"/>
            </a:pPr>
            <a:r>
              <a:rPr kumimoji="1" lang="en-GB" altLang="en-US" sz="2400" dirty="0">
                <a:latin typeface="Calibri" panose="020F0502020204030204" pitchFamily="34" charset="0"/>
                <a:ea typeface="PMingLiU" panose="02020500000000000000" pitchFamily="18" charset="-120"/>
                <a:cs typeface="Arial" panose="020B0604020202020204" pitchFamily="34" charset="0"/>
              </a:rPr>
              <a:t>Planning processes</a:t>
            </a:r>
          </a:p>
          <a:p>
            <a:pPr eaLnBrk="1" hangingPunct="1">
              <a:lnSpc>
                <a:spcPct val="125000"/>
              </a:lnSpc>
              <a:buFontTx/>
              <a:buChar char="•"/>
            </a:pPr>
            <a:r>
              <a:rPr kumimoji="1" lang="en-GB" altLang="en-US" sz="2400" dirty="0">
                <a:latin typeface="Calibri" panose="020F0502020204030204" pitchFamily="34" charset="0"/>
                <a:ea typeface="PMingLiU" panose="02020500000000000000" pitchFamily="18" charset="-120"/>
                <a:cs typeface="Arial" panose="020B0604020202020204" pitchFamily="34" charset="0"/>
              </a:rPr>
              <a:t>Critical ecosystems</a:t>
            </a:r>
          </a:p>
          <a:p>
            <a:pPr eaLnBrk="1" hangingPunct="1">
              <a:lnSpc>
                <a:spcPct val="125000"/>
              </a:lnSpc>
              <a:buFontTx/>
              <a:buChar char="•"/>
            </a:pPr>
            <a:r>
              <a:rPr kumimoji="1" lang="en-GB" altLang="en-US" sz="2400" dirty="0">
                <a:latin typeface="Calibri" panose="020F0502020204030204" pitchFamily="34" charset="0"/>
                <a:ea typeface="PMingLiU" panose="02020500000000000000" pitchFamily="18" charset="-120"/>
                <a:cs typeface="Arial" panose="020B0604020202020204" pitchFamily="34" charset="0"/>
              </a:rPr>
              <a:t>Consumer satisfaction</a:t>
            </a:r>
          </a:p>
          <a:p>
            <a:pPr eaLnBrk="1" hangingPunct="1">
              <a:lnSpc>
                <a:spcPct val="125000"/>
              </a:lnSpc>
              <a:buFontTx/>
              <a:buChar char="•"/>
            </a:pPr>
            <a:r>
              <a:rPr kumimoji="1" lang="en-GB" altLang="en-US" sz="2400" dirty="0">
                <a:latin typeface="Calibri" panose="020F0502020204030204" pitchFamily="34" charset="0"/>
                <a:ea typeface="PMingLiU" panose="02020500000000000000" pitchFamily="18" charset="-120"/>
                <a:cs typeface="Arial" panose="020B0604020202020204" pitchFamily="34" charset="0"/>
              </a:rPr>
              <a:t>Local satisfaction</a:t>
            </a:r>
          </a:p>
          <a:p>
            <a:pPr eaLnBrk="1" hangingPunct="1">
              <a:lnSpc>
                <a:spcPct val="125000"/>
              </a:lnSpc>
              <a:buFontTx/>
              <a:buChar char="•"/>
            </a:pPr>
            <a:r>
              <a:rPr kumimoji="1" lang="en-GB" altLang="en-US" sz="2400" dirty="0">
                <a:latin typeface="Calibri" panose="020F0502020204030204" pitchFamily="34" charset="0"/>
                <a:ea typeface="PMingLiU" panose="02020500000000000000" pitchFamily="18" charset="-120"/>
                <a:cs typeface="Arial" panose="020B0604020202020204" pitchFamily="34" charset="0"/>
              </a:rPr>
              <a:t>Tourism’s contribution</a:t>
            </a:r>
          </a:p>
          <a:p>
            <a:pPr eaLnBrk="1" hangingPunct="1">
              <a:lnSpc>
                <a:spcPct val="125000"/>
              </a:lnSpc>
              <a:buFontTx/>
              <a:buChar char="•"/>
            </a:pPr>
            <a:r>
              <a:rPr kumimoji="1" lang="en-GB" altLang="en-US" sz="2400" dirty="0">
                <a:latin typeface="Calibri" panose="020F0502020204030204" pitchFamily="34" charset="0"/>
                <a:ea typeface="PMingLiU" panose="02020500000000000000" pitchFamily="18" charset="-120"/>
                <a:cs typeface="Arial" panose="020B0604020202020204" pitchFamily="34" charset="0"/>
              </a:rPr>
              <a:t> to local economy</a:t>
            </a:r>
            <a:endParaRPr kumimoji="1" lang="en-GB" altLang="en-US" sz="2100" dirty="0">
              <a:latin typeface="Calibri" panose="020F0502020204030204" pitchFamily="34" charset="0"/>
              <a:ea typeface="PMingLiU" panose="02020500000000000000" pitchFamily="18" charset="-120"/>
              <a:cs typeface="Arial" panose="020B0604020202020204" pitchFamily="34" charset="0"/>
            </a:endParaRPr>
          </a:p>
        </p:txBody>
      </p:sp>
      <p:sp>
        <p:nvSpPr>
          <p:cNvPr id="2" name="TextBox 1">
            <a:extLst>
              <a:ext uri="{FF2B5EF4-FFF2-40B4-BE49-F238E27FC236}">
                <a16:creationId xmlns:a16="http://schemas.microsoft.com/office/drawing/2014/main" id="{09A5DDAD-374F-4DCC-A5B4-3E56EDF7B22F}"/>
              </a:ext>
            </a:extLst>
          </p:cNvPr>
          <p:cNvSpPr txBox="1"/>
          <p:nvPr/>
        </p:nvSpPr>
        <p:spPr>
          <a:xfrm flipH="1">
            <a:off x="1835696" y="5685103"/>
            <a:ext cx="6156176" cy="830997"/>
          </a:xfrm>
          <a:prstGeom prst="rect">
            <a:avLst/>
          </a:prstGeom>
          <a:noFill/>
        </p:spPr>
        <p:txBody>
          <a:bodyPr wrap="square" rtlCol="0">
            <a:spAutoFit/>
          </a:bodyPr>
          <a:lstStyle/>
          <a:p>
            <a:r>
              <a:rPr lang="en-GB" sz="2400" dirty="0"/>
              <a:t>How should governance approach the indicators……?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40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40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403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403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403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403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P spid="44036"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3E443FD7-A66B-4AA0-872D-B088B9BC5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641750-D7A5-41AE-9B00-FD7498ABBDBF}"/>
              </a:ext>
            </a:extLst>
          </p:cNvPr>
          <p:cNvSpPr>
            <a:spLocks noGrp="1"/>
          </p:cNvSpPr>
          <p:nvPr>
            <p:ph type="title"/>
          </p:nvPr>
        </p:nvSpPr>
        <p:spPr>
          <a:xfrm>
            <a:off x="820571" y="851517"/>
            <a:ext cx="3928849" cy="1497363"/>
          </a:xfrm>
        </p:spPr>
        <p:txBody>
          <a:bodyPr vert="horz" lIns="91440" tIns="45720" rIns="91440" bIns="45720" rtlCol="0" anchor="b">
            <a:normAutofit fontScale="90000"/>
          </a:bodyPr>
          <a:lstStyle/>
          <a:p>
            <a:r>
              <a:rPr lang="en-US" sz="5100" kern="1200" dirty="0">
                <a:solidFill>
                  <a:schemeClr val="tx1"/>
                </a:solidFill>
                <a:latin typeface="+mj-lt"/>
                <a:ea typeface="+mj-ea"/>
                <a:cs typeface="+mj-cs"/>
              </a:rPr>
              <a:t>Sustainability and the blue economy …</a:t>
            </a:r>
          </a:p>
        </p:txBody>
      </p:sp>
      <p:sp>
        <p:nvSpPr>
          <p:cNvPr id="3" name="Text Placeholder 2">
            <a:extLst>
              <a:ext uri="{FF2B5EF4-FFF2-40B4-BE49-F238E27FC236}">
                <a16:creationId xmlns:a16="http://schemas.microsoft.com/office/drawing/2014/main" id="{581FE579-6089-4DF0-837F-E950CC072745}"/>
              </a:ext>
            </a:extLst>
          </p:cNvPr>
          <p:cNvSpPr>
            <a:spLocks noGrp="1"/>
          </p:cNvSpPr>
          <p:nvPr>
            <p:ph type="body" idx="1"/>
          </p:nvPr>
        </p:nvSpPr>
        <p:spPr>
          <a:xfrm>
            <a:off x="820570" y="2564905"/>
            <a:ext cx="4687533" cy="3816424"/>
          </a:xfrm>
        </p:spPr>
        <p:txBody>
          <a:bodyPr vert="horz" lIns="91440" tIns="45720" rIns="91440" bIns="45720" rtlCol="0" anchor="t">
            <a:normAutofit/>
          </a:bodyPr>
          <a:lstStyle/>
          <a:p>
            <a:r>
              <a:rPr lang="en-US" sz="2800" kern="1200" dirty="0">
                <a:solidFill>
                  <a:schemeClr val="tx1"/>
                </a:solidFill>
                <a:latin typeface="+mn-lt"/>
                <a:ea typeface="+mn-ea"/>
                <a:cs typeface="+mn-cs"/>
              </a:rPr>
              <a:t>Governance in action… </a:t>
            </a:r>
          </a:p>
          <a:p>
            <a:r>
              <a:rPr lang="en-US" sz="2800" kern="1200" dirty="0">
                <a:solidFill>
                  <a:schemeClr val="tx1"/>
                </a:solidFill>
                <a:latin typeface="+mn-lt"/>
                <a:ea typeface="+mn-ea"/>
                <a:cs typeface="+mn-cs"/>
                <a:hlinkClick r:id="rId2"/>
              </a:rPr>
              <a:t>https://www.oecd-ilibrary.org/sites/6e0cec1d-en/index.html?itemId=/content/component/6e0cec1d-en#:~:text=SECO%20enforces%20the%20Federal%20Act,and%20the%20Swiss%20Society%20for</a:t>
            </a:r>
            <a:endParaRPr lang="en-US" sz="2800" kern="1200" dirty="0">
              <a:solidFill>
                <a:schemeClr val="tx1"/>
              </a:solidFill>
              <a:latin typeface="+mn-lt"/>
              <a:ea typeface="+mn-ea"/>
              <a:cs typeface="+mn-cs"/>
            </a:endParaRPr>
          </a:p>
          <a:p>
            <a:endParaRPr lang="en-US" sz="1700" kern="1200" dirty="0">
              <a:solidFill>
                <a:schemeClr val="tx1"/>
              </a:solidFill>
              <a:latin typeface="+mn-lt"/>
              <a:ea typeface="+mn-ea"/>
              <a:cs typeface="+mn-cs"/>
            </a:endParaRPr>
          </a:p>
        </p:txBody>
      </p:sp>
      <p:sp>
        <p:nvSpPr>
          <p:cNvPr id="20" name="Freeform: Shape 10">
            <a:extLst>
              <a:ext uri="{FF2B5EF4-FFF2-40B4-BE49-F238E27FC236}">
                <a16:creationId xmlns:a16="http://schemas.microsoft.com/office/drawing/2014/main" id="{C04BE0EF-3561-49B4-9A29-F283168A9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32777" y="851518"/>
            <a:ext cx="4638605"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0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3 h 5154967"/>
              <a:gd name="connsiteX37" fmla="*/ 1625714 w 6184806"/>
              <a:gd name="connsiteY37" fmla="*/ 109243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2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0"/>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3"/>
                  <a:pt x="2445216" y="109243"/>
                </a:cubicBezTo>
                <a:cubicBezTo>
                  <a:pt x="1625714" y="109243"/>
                  <a:pt x="1625714" y="109243"/>
                  <a:pt x="1625714" y="109243"/>
                </a:cubicBezTo>
                <a:cubicBezTo>
                  <a:pt x="1572615" y="109243"/>
                  <a:pt x="1524825" y="137459"/>
                  <a:pt x="1498276" y="183309"/>
                </a:cubicBezTo>
                <a:cubicBezTo>
                  <a:pt x="1089410" y="890450"/>
                  <a:pt x="1089410" y="890450"/>
                  <a:pt x="1089410" y="890450"/>
                </a:cubicBezTo>
                <a:cubicBezTo>
                  <a:pt x="1062860" y="934537"/>
                  <a:pt x="1062860" y="990967"/>
                  <a:pt x="1089410" y="1035054"/>
                </a:cubicBezTo>
                <a:cubicBezTo>
                  <a:pt x="1498276" y="1742196"/>
                  <a:pt x="1498276" y="1742196"/>
                  <a:pt x="1498276" y="1742196"/>
                </a:cubicBezTo>
                <a:cubicBezTo>
                  <a:pt x="1511551" y="1765121"/>
                  <a:pt x="1530135" y="1783637"/>
                  <a:pt x="1552039" y="1796422"/>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6B247CE7-1399-45CF-ED8D-B4491AB3141C}"/>
              </a:ext>
            </a:extLst>
          </p:cNvPr>
          <p:cNvPicPr>
            <a:picLocks noChangeAspect="1"/>
          </p:cNvPicPr>
          <p:nvPr/>
        </p:nvPicPr>
        <p:blipFill>
          <a:blip r:embed="rId3"/>
          <a:stretch>
            <a:fillRect/>
          </a:stretch>
        </p:blipFill>
        <p:spPr>
          <a:xfrm>
            <a:off x="5648627" y="2241538"/>
            <a:ext cx="3163536" cy="3923765"/>
          </a:xfrm>
          <a:prstGeom prst="rect">
            <a:avLst/>
          </a:prstGeom>
        </p:spPr>
      </p:pic>
    </p:spTree>
    <p:extLst>
      <p:ext uri="{BB962C8B-B14F-4D97-AF65-F5344CB8AC3E}">
        <p14:creationId xmlns:p14="http://schemas.microsoft.com/office/powerpoint/2010/main" val="25081677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B3AEE-E7BB-4086-966C-88228B3E6821}"/>
              </a:ext>
            </a:extLst>
          </p:cNvPr>
          <p:cNvSpPr>
            <a:spLocks noGrp="1"/>
          </p:cNvSpPr>
          <p:nvPr>
            <p:ph type="title"/>
          </p:nvPr>
        </p:nvSpPr>
        <p:spPr/>
        <p:txBody>
          <a:bodyPr>
            <a:normAutofit fontScale="90000"/>
          </a:bodyPr>
          <a:lstStyle/>
          <a:p>
            <a:r>
              <a:rPr lang="en-GB" dirty="0"/>
              <a:t>Can eco-tourism help save the ocean? </a:t>
            </a:r>
            <a:br>
              <a:rPr lang="en-GB" dirty="0"/>
            </a:br>
            <a:r>
              <a:rPr lang="en-GB" dirty="0"/>
              <a:t> </a:t>
            </a:r>
          </a:p>
        </p:txBody>
      </p:sp>
      <p:sp>
        <p:nvSpPr>
          <p:cNvPr id="3" name="Content Placeholder 2">
            <a:extLst>
              <a:ext uri="{FF2B5EF4-FFF2-40B4-BE49-F238E27FC236}">
                <a16:creationId xmlns:a16="http://schemas.microsoft.com/office/drawing/2014/main" id="{862C0889-E27E-4FF2-A869-C4D489CCA0B1}"/>
              </a:ext>
            </a:extLst>
          </p:cNvPr>
          <p:cNvSpPr>
            <a:spLocks noGrp="1"/>
          </p:cNvSpPr>
          <p:nvPr>
            <p:ph idx="1"/>
          </p:nvPr>
        </p:nvSpPr>
        <p:spPr/>
        <p:txBody>
          <a:bodyPr>
            <a:normAutofit fontScale="62500" lnSpcReduction="20000"/>
          </a:bodyPr>
          <a:lstStyle/>
          <a:p>
            <a:pPr>
              <a:lnSpc>
                <a:spcPct val="120000"/>
              </a:lnSpc>
            </a:pPr>
            <a:r>
              <a:rPr lang="en-GB" b="1" dirty="0"/>
              <a:t>Indonesia's Coral Triangle </a:t>
            </a:r>
            <a:r>
              <a:rPr lang="en-GB" dirty="0"/>
              <a:t>is one of the most biodiverse places on the planet, it is the underwater equivalent of the Amazon. </a:t>
            </a:r>
          </a:p>
          <a:p>
            <a:pPr>
              <a:lnSpc>
                <a:spcPct val="120000"/>
              </a:lnSpc>
            </a:pPr>
            <a:r>
              <a:rPr lang="en-GB" dirty="0"/>
              <a:t>This is a bioregion that’s half the size of the United States, passes through six countries (the Philippines, Indonesia, Malaysia, Papua New Guinea Solomon Islands and East Timor), and harbours more marine species than anywhere else on the planet. </a:t>
            </a:r>
          </a:p>
          <a:p>
            <a:pPr>
              <a:lnSpc>
                <a:spcPct val="120000"/>
              </a:lnSpc>
            </a:pPr>
            <a:r>
              <a:rPr lang="en-GB" dirty="0"/>
              <a:t>There are single reefs in the Coral Triangle that contain more species than the entire Caribbean. When it comes to abundance and sheer scale, nowhere else comes close to the Coral Triangle.</a:t>
            </a:r>
          </a:p>
          <a:p>
            <a:pPr>
              <a:lnSpc>
                <a:spcPct val="120000"/>
              </a:lnSpc>
            </a:pPr>
            <a:r>
              <a:rPr lang="en-GB" dirty="0"/>
              <a:t>Destructive fishing practices there are threatening ocean life. </a:t>
            </a:r>
          </a:p>
          <a:p>
            <a:pPr>
              <a:lnSpc>
                <a:spcPct val="120000"/>
              </a:lnSpc>
            </a:pPr>
            <a:r>
              <a:rPr lang="en-GB" dirty="0"/>
              <a:t>Conservation pioneers who have moved to the island are reviving these waters—bringing species back from the brink of extinction.</a:t>
            </a:r>
          </a:p>
          <a:p>
            <a:pPr algn="r">
              <a:lnSpc>
                <a:spcPct val="120000"/>
              </a:lnSpc>
            </a:pPr>
            <a:r>
              <a:rPr lang="en-GB" dirty="0"/>
              <a:t>The Economist</a:t>
            </a:r>
          </a:p>
        </p:txBody>
      </p:sp>
    </p:spTree>
    <p:extLst>
      <p:ext uri="{BB962C8B-B14F-4D97-AF65-F5344CB8AC3E}">
        <p14:creationId xmlns:p14="http://schemas.microsoft.com/office/powerpoint/2010/main" val="4294175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01ADB-648B-F2F8-A322-066C681B3A73}"/>
              </a:ext>
            </a:extLst>
          </p:cNvPr>
          <p:cNvSpPr>
            <a:spLocks noGrp="1"/>
          </p:cNvSpPr>
          <p:nvPr>
            <p:ph type="title"/>
          </p:nvPr>
        </p:nvSpPr>
        <p:spPr/>
        <p:txBody>
          <a:bodyPr/>
          <a:lstStyle/>
          <a:p>
            <a:r>
              <a:rPr lang="en-GB" b="1" i="0" dirty="0">
                <a:solidFill>
                  <a:srgbClr val="0F0F0F"/>
                </a:solidFill>
                <a:effectLst/>
                <a:latin typeface="YouTube Sans"/>
              </a:rPr>
              <a:t>The Coral Triangle</a:t>
            </a:r>
            <a:br>
              <a:rPr lang="en-GB" b="1" i="0" dirty="0">
                <a:solidFill>
                  <a:srgbClr val="0F0F0F"/>
                </a:solidFill>
                <a:effectLst/>
                <a:latin typeface="YouTube Sans"/>
              </a:rPr>
            </a:br>
            <a:endParaRPr lang="en-GB" dirty="0"/>
          </a:p>
        </p:txBody>
      </p:sp>
      <p:pic>
        <p:nvPicPr>
          <p:cNvPr id="4" name="Online Media 3" title="The Coral Triangle">
            <a:hlinkClick r:id="" action="ppaction://media"/>
            <a:extLst>
              <a:ext uri="{FF2B5EF4-FFF2-40B4-BE49-F238E27FC236}">
                <a16:creationId xmlns:a16="http://schemas.microsoft.com/office/drawing/2014/main" id="{6699FA75-D9B5-F3EB-7FD7-2A01FE759FBA}"/>
              </a:ext>
            </a:extLst>
          </p:cNvPr>
          <p:cNvPicPr>
            <a:picLocks noGrp="1" noRot="1" noChangeAspect="1"/>
          </p:cNvPicPr>
          <p:nvPr>
            <p:ph idx="1"/>
            <a:videoFile r:link="rId1"/>
          </p:nvPr>
        </p:nvPicPr>
        <p:blipFill>
          <a:blip r:embed="rId3"/>
          <a:stretch>
            <a:fillRect/>
          </a:stretch>
        </p:blipFill>
        <p:spPr>
          <a:xfrm>
            <a:off x="722313" y="1825625"/>
            <a:ext cx="7700962" cy="4351338"/>
          </a:xfrm>
          <a:prstGeom prst="rect">
            <a:avLst/>
          </a:prstGeom>
        </p:spPr>
      </p:pic>
    </p:spTree>
    <p:extLst>
      <p:ext uri="{BB962C8B-B14F-4D97-AF65-F5344CB8AC3E}">
        <p14:creationId xmlns:p14="http://schemas.microsoft.com/office/powerpoint/2010/main" val="425229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DE12B-B5C2-4108-BB63-6AE3CDB4A1D7}"/>
              </a:ext>
            </a:extLst>
          </p:cNvPr>
          <p:cNvSpPr>
            <a:spLocks noGrp="1"/>
          </p:cNvSpPr>
          <p:nvPr>
            <p:ph type="title"/>
          </p:nvPr>
        </p:nvSpPr>
        <p:spPr/>
        <p:txBody>
          <a:bodyPr/>
          <a:lstStyle/>
          <a:p>
            <a:r>
              <a:rPr lang="en-GB" dirty="0"/>
              <a:t>The impact of Illegal fishing in Indonesia</a:t>
            </a:r>
          </a:p>
        </p:txBody>
      </p:sp>
      <p:sp>
        <p:nvSpPr>
          <p:cNvPr id="3" name="Content Placeholder 2">
            <a:extLst>
              <a:ext uri="{FF2B5EF4-FFF2-40B4-BE49-F238E27FC236}">
                <a16:creationId xmlns:a16="http://schemas.microsoft.com/office/drawing/2014/main" id="{D4A48640-E0DA-4EDC-9865-A1A4C916C1FF}"/>
              </a:ext>
            </a:extLst>
          </p:cNvPr>
          <p:cNvSpPr>
            <a:spLocks noGrp="1"/>
          </p:cNvSpPr>
          <p:nvPr>
            <p:ph idx="1"/>
          </p:nvPr>
        </p:nvSpPr>
        <p:spPr/>
        <p:txBody>
          <a:bodyPr>
            <a:normAutofit/>
          </a:bodyPr>
          <a:lstStyle/>
          <a:p>
            <a:r>
              <a:rPr lang="en-GB" dirty="0"/>
              <a:t>BUT decades of destructive fishing practices there are threatening ocean life. </a:t>
            </a:r>
          </a:p>
          <a:p>
            <a:r>
              <a:rPr lang="en-GB" dirty="0"/>
              <a:t>Conservation pioneers who have moved to the island are reviving these waters—bringing species back from the brink of extinction.</a:t>
            </a:r>
          </a:p>
          <a:p>
            <a:r>
              <a:rPr lang="en-GB" dirty="0"/>
              <a:t>Having lobbied Government they have gained their support and they responded by establishing the National IUU Task Force, and Minister </a:t>
            </a:r>
            <a:r>
              <a:rPr lang="en-GB" dirty="0" err="1"/>
              <a:t>Pudjiastuti</a:t>
            </a:r>
            <a:r>
              <a:rPr lang="en-GB" dirty="0"/>
              <a:t> initiated a further series of policies to combat IUU fishing.</a:t>
            </a:r>
          </a:p>
          <a:p>
            <a:endParaRPr lang="en-GB" dirty="0"/>
          </a:p>
        </p:txBody>
      </p:sp>
    </p:spTree>
    <p:extLst>
      <p:ext uri="{BB962C8B-B14F-4D97-AF65-F5344CB8AC3E}">
        <p14:creationId xmlns:p14="http://schemas.microsoft.com/office/powerpoint/2010/main" val="3867464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B298B9-AA3F-4E48-9ADE-DD1A49F40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78A6362C-DAA2-46F0-8F9D-238EA1E6FD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custGeom>
            <a:avLst/>
            <a:gdLst>
              <a:gd name="connsiteX0" fmla="*/ 1998728 w 12192000"/>
              <a:gd name="connsiteY0" fmla="*/ 3612739 h 6858000"/>
              <a:gd name="connsiteX1" fmla="*/ 2014976 w 12192000"/>
              <a:gd name="connsiteY1" fmla="*/ 3645485 h 6858000"/>
              <a:gd name="connsiteX2" fmla="*/ 1987764 w 12192000"/>
              <a:gd name="connsiteY2" fmla="*/ 3715075 h 6858000"/>
              <a:gd name="connsiteX3" fmla="*/ 1970583 w 12192000"/>
              <a:gd name="connsiteY3" fmla="*/ 3648007 h 6858000"/>
              <a:gd name="connsiteX4" fmla="*/ 1968718 w 12192000"/>
              <a:gd name="connsiteY4" fmla="*/ 3632235 h 6858000"/>
              <a:gd name="connsiteX5" fmla="*/ 1979288 w 12192000"/>
              <a:gd name="connsiteY5" fmla="*/ 3624964 h 6858000"/>
              <a:gd name="connsiteX6" fmla="*/ 1998728 w 12192000"/>
              <a:gd name="connsiteY6" fmla="*/ 3612739 h 6858000"/>
              <a:gd name="connsiteX7" fmla="*/ 1955875 w 12192000"/>
              <a:gd name="connsiteY7" fmla="*/ 3516632 h 6858000"/>
              <a:gd name="connsiteX8" fmla="*/ 1956461 w 12192000"/>
              <a:gd name="connsiteY8" fmla="*/ 3521046 h 6858000"/>
              <a:gd name="connsiteX9" fmla="*/ 1965292 w 12192000"/>
              <a:gd name="connsiteY9" fmla="*/ 3603273 h 6858000"/>
              <a:gd name="connsiteX10" fmla="*/ 1968718 w 12192000"/>
              <a:gd name="connsiteY10" fmla="*/ 3632235 h 6858000"/>
              <a:gd name="connsiteX11" fmla="*/ 1963908 w 12192000"/>
              <a:gd name="connsiteY11" fmla="*/ 3635544 h 6858000"/>
              <a:gd name="connsiteX12" fmla="*/ 1955653 w 12192000"/>
              <a:gd name="connsiteY12" fmla="*/ 3635212 h 6858000"/>
              <a:gd name="connsiteX13" fmla="*/ 1954172 w 12192000"/>
              <a:gd name="connsiteY13" fmla="*/ 3607075 h 6858000"/>
              <a:gd name="connsiteX14" fmla="*/ 1951958 w 12192000"/>
              <a:gd name="connsiteY14" fmla="*/ 3553088 h 6858000"/>
              <a:gd name="connsiteX15" fmla="*/ 1951483 w 12192000"/>
              <a:gd name="connsiteY15" fmla="*/ 3534997 h 6858000"/>
              <a:gd name="connsiteX16" fmla="*/ 9184139 w 12192000"/>
              <a:gd name="connsiteY16" fmla="*/ 1751373 h 6858000"/>
              <a:gd name="connsiteX17" fmla="*/ 9188600 w 12192000"/>
              <a:gd name="connsiteY17" fmla="*/ 1756725 h 6858000"/>
              <a:gd name="connsiteX18" fmla="*/ 9161388 w 12192000"/>
              <a:gd name="connsiteY18" fmla="*/ 1779476 h 6858000"/>
              <a:gd name="connsiteX19" fmla="*/ 9129269 w 12192000"/>
              <a:gd name="connsiteY19" fmla="*/ 1788844 h 6858000"/>
              <a:gd name="connsiteX20" fmla="*/ 9184139 w 12192000"/>
              <a:gd name="connsiteY20" fmla="*/ 1751373 h 6858000"/>
              <a:gd name="connsiteX21" fmla="*/ 8855814 w 12192000"/>
              <a:gd name="connsiteY21" fmla="*/ 1125503 h 6858000"/>
              <a:gd name="connsiteX22" fmla="*/ 8531505 w 12192000"/>
              <a:gd name="connsiteY22" fmla="*/ 1356134 h 6858000"/>
              <a:gd name="connsiteX23" fmla="*/ 8526597 w 12192000"/>
              <a:gd name="connsiteY23" fmla="*/ 1350781 h 6858000"/>
              <a:gd name="connsiteX24" fmla="*/ 8855814 w 12192000"/>
              <a:gd name="connsiteY24" fmla="*/ 1125503 h 6858000"/>
              <a:gd name="connsiteX25" fmla="*/ 3255597 w 12192000"/>
              <a:gd name="connsiteY25" fmla="*/ 1016302 h 6858000"/>
              <a:gd name="connsiteX26" fmla="*/ 3252884 w 12192000"/>
              <a:gd name="connsiteY26" fmla="*/ 1018887 h 6858000"/>
              <a:gd name="connsiteX27" fmla="*/ 3250417 w 12192000"/>
              <a:gd name="connsiteY27" fmla="*/ 1017988 h 6858000"/>
              <a:gd name="connsiteX28" fmla="*/ 9562593 w 12192000"/>
              <a:gd name="connsiteY28" fmla="*/ 181849 h 6858000"/>
              <a:gd name="connsiteX29" fmla="*/ 9550382 w 12192000"/>
              <a:gd name="connsiteY29" fmla="*/ 186031 h 6858000"/>
              <a:gd name="connsiteX30" fmla="*/ 9486143 w 12192000"/>
              <a:gd name="connsiteY30" fmla="*/ 255175 h 6858000"/>
              <a:gd name="connsiteX31" fmla="*/ 9454471 w 12192000"/>
              <a:gd name="connsiteY31" fmla="*/ 262313 h 6858000"/>
              <a:gd name="connsiteX32" fmla="*/ 9405847 w 12192000"/>
              <a:gd name="connsiteY32" fmla="*/ 265436 h 6858000"/>
              <a:gd name="connsiteX33" fmla="*/ 9374174 w 12192000"/>
              <a:gd name="connsiteY33" fmla="*/ 312721 h 6858000"/>
              <a:gd name="connsiteX34" fmla="*/ 9235886 w 12192000"/>
              <a:gd name="connsiteY34" fmla="*/ 393018 h 6858000"/>
              <a:gd name="connsiteX35" fmla="*/ 9293432 w 12192000"/>
              <a:gd name="connsiteY35" fmla="*/ 372945 h 6858000"/>
              <a:gd name="connsiteX36" fmla="*/ 9306368 w 12192000"/>
              <a:gd name="connsiteY36" fmla="*/ 349747 h 6858000"/>
              <a:gd name="connsiteX37" fmla="*/ 9308153 w 12192000"/>
              <a:gd name="connsiteY37" fmla="*/ 316736 h 6858000"/>
              <a:gd name="connsiteX38" fmla="*/ 9376406 w 12192000"/>
              <a:gd name="connsiteY38" fmla="*/ 260083 h 6858000"/>
              <a:gd name="connsiteX39" fmla="*/ 9391126 w 12192000"/>
              <a:gd name="connsiteY39" fmla="*/ 251160 h 6858000"/>
              <a:gd name="connsiteX40" fmla="*/ 9399602 w 12192000"/>
              <a:gd name="connsiteY40" fmla="*/ 233317 h 6858000"/>
              <a:gd name="connsiteX41" fmla="*/ 9381312 w 12192000"/>
              <a:gd name="connsiteY41" fmla="*/ 220380 h 6858000"/>
              <a:gd name="connsiteX42" fmla="*/ 9358115 w 12192000"/>
              <a:gd name="connsiteY42" fmla="*/ 219934 h 6858000"/>
              <a:gd name="connsiteX43" fmla="*/ 9277818 w 12192000"/>
              <a:gd name="connsiteY43" fmla="*/ 261867 h 6858000"/>
              <a:gd name="connsiteX44" fmla="*/ 9050311 w 12192000"/>
              <a:gd name="connsiteY44" fmla="*/ 470639 h 6858000"/>
              <a:gd name="connsiteX45" fmla="*/ 8804067 w 12192000"/>
              <a:gd name="connsiteY45" fmla="*/ 657552 h 6858000"/>
              <a:gd name="connsiteX46" fmla="*/ 8216563 w 12192000"/>
              <a:gd name="connsiteY46" fmla="*/ 1067511 h 6858000"/>
              <a:gd name="connsiteX47" fmla="*/ 7204377 w 12192000"/>
              <a:gd name="connsiteY47" fmla="*/ 1356580 h 6858000"/>
              <a:gd name="connsiteX48" fmla="*/ 6221188 w 12192000"/>
              <a:gd name="connsiteY48" fmla="*/ 1405651 h 6858000"/>
              <a:gd name="connsiteX49" fmla="*/ 6081116 w 12192000"/>
              <a:gd name="connsiteY49" fmla="*/ 1413234 h 6858000"/>
              <a:gd name="connsiteX50" fmla="*/ 3680242 w 12192000"/>
              <a:gd name="connsiteY50" fmla="*/ 1085356 h 6858000"/>
              <a:gd name="connsiteX51" fmla="*/ 3335857 w 12192000"/>
              <a:gd name="connsiteY51" fmla="*/ 981416 h 6858000"/>
              <a:gd name="connsiteX52" fmla="*/ 3277977 w 12192000"/>
              <a:gd name="connsiteY52" fmla="*/ 1009017 h 6858000"/>
              <a:gd name="connsiteX53" fmla="*/ 3255597 w 12192000"/>
              <a:gd name="connsiteY53" fmla="*/ 1016302 h 6858000"/>
              <a:gd name="connsiteX54" fmla="*/ 3260022 w 12192000"/>
              <a:gd name="connsiteY54" fmla="*/ 1012084 h 6858000"/>
              <a:gd name="connsiteX55" fmla="*/ 3260468 w 12192000"/>
              <a:gd name="connsiteY55" fmla="*/ 1000598 h 6858000"/>
              <a:gd name="connsiteX56" fmla="*/ 3226565 w 12192000"/>
              <a:gd name="connsiteY56" fmla="*/ 956880 h 6858000"/>
              <a:gd name="connsiteX57" fmla="*/ 3162773 w 12192000"/>
              <a:gd name="connsiteY57" fmla="*/ 937252 h 6858000"/>
              <a:gd name="connsiteX58" fmla="*/ 3131101 w 12192000"/>
              <a:gd name="connsiteY58" fmla="*/ 953757 h 6858000"/>
              <a:gd name="connsiteX59" fmla="*/ 3089615 w 12192000"/>
              <a:gd name="connsiteY59" fmla="*/ 972493 h 6858000"/>
              <a:gd name="connsiteX60" fmla="*/ 2893779 w 12192000"/>
              <a:gd name="connsiteY60" fmla="*/ 842681 h 6858000"/>
              <a:gd name="connsiteX61" fmla="*/ 2759952 w 12192000"/>
              <a:gd name="connsiteY61" fmla="*/ 749000 h 6858000"/>
              <a:gd name="connsiteX62" fmla="*/ 2733632 w 12192000"/>
              <a:gd name="connsiteY62" fmla="*/ 739187 h 6858000"/>
              <a:gd name="connsiteX63" fmla="*/ 2723372 w 12192000"/>
              <a:gd name="connsiteY63" fmla="*/ 765506 h 6858000"/>
              <a:gd name="connsiteX64" fmla="*/ 2748353 w 12192000"/>
              <a:gd name="connsiteY64" fmla="*/ 806101 h 6858000"/>
              <a:gd name="connsiteX65" fmla="*/ 2710882 w 12192000"/>
              <a:gd name="connsiteY65" fmla="*/ 890859 h 6858000"/>
              <a:gd name="connsiteX66" fmla="*/ 2532890 w 12192000"/>
              <a:gd name="connsiteY66" fmla="*/ 894873 h 6858000"/>
              <a:gd name="connsiteX67" fmla="*/ 2513708 w 12192000"/>
              <a:gd name="connsiteY67" fmla="*/ 921639 h 6858000"/>
              <a:gd name="connsiteX68" fmla="*/ 2511032 w 12192000"/>
              <a:gd name="connsiteY68" fmla="*/ 1038515 h 6858000"/>
              <a:gd name="connsiteX69" fmla="*/ 2503448 w 12192000"/>
              <a:gd name="connsiteY69" fmla="*/ 1067511 h 6858000"/>
              <a:gd name="connsiteX70" fmla="*/ 2485157 w 12192000"/>
              <a:gd name="connsiteY70" fmla="*/ 1194648 h 6858000"/>
              <a:gd name="connsiteX71" fmla="*/ 2394602 w 12192000"/>
              <a:gd name="connsiteY71" fmla="*/ 1391375 h 6858000"/>
              <a:gd name="connsiteX72" fmla="*/ 2298245 w 12192000"/>
              <a:gd name="connsiteY72" fmla="*/ 1511374 h 6858000"/>
              <a:gd name="connsiteX73" fmla="*/ 2286201 w 12192000"/>
              <a:gd name="connsiteY73" fmla="*/ 1543493 h 6858000"/>
              <a:gd name="connsiteX74" fmla="*/ 2264789 w 12192000"/>
              <a:gd name="connsiteY74" fmla="*/ 1668400 h 6858000"/>
              <a:gd name="connsiteX75" fmla="*/ 2274156 w 12192000"/>
              <a:gd name="connsiteY75" fmla="*/ 1693827 h 6858000"/>
              <a:gd name="connsiteX76" fmla="*/ 2316535 w 12192000"/>
              <a:gd name="connsiteY76" fmla="*/ 1723714 h 6858000"/>
              <a:gd name="connsiteX77" fmla="*/ 2352223 w 12192000"/>
              <a:gd name="connsiteY77" fmla="*/ 1797320 h 6858000"/>
              <a:gd name="connsiteX78" fmla="*/ 2420922 w 12192000"/>
              <a:gd name="connsiteY78" fmla="*/ 1903044 h 6858000"/>
              <a:gd name="connsiteX79" fmla="*/ 2454378 w 12192000"/>
              <a:gd name="connsiteY79" fmla="*/ 1932933 h 6858000"/>
              <a:gd name="connsiteX80" fmla="*/ 2429397 w 12192000"/>
              <a:gd name="connsiteY80" fmla="*/ 1955683 h 6858000"/>
              <a:gd name="connsiteX81" fmla="*/ 2345531 w 12192000"/>
              <a:gd name="connsiteY81" fmla="*/ 2099325 h 6858000"/>
              <a:gd name="connsiteX82" fmla="*/ 2471776 w 12192000"/>
              <a:gd name="connsiteY82" fmla="*/ 2249659 h 6858000"/>
              <a:gd name="connsiteX83" fmla="*/ 2536904 w 12192000"/>
              <a:gd name="connsiteY83" fmla="*/ 2293822 h 6858000"/>
              <a:gd name="connsiteX84" fmla="*/ 2411552 w 12192000"/>
              <a:gd name="connsiteY84" fmla="*/ 2308990 h 6858000"/>
              <a:gd name="connsiteX85" fmla="*/ 2367836 w 12192000"/>
              <a:gd name="connsiteY85" fmla="*/ 2371888 h 6858000"/>
              <a:gd name="connsiteX86" fmla="*/ 2348654 w 12192000"/>
              <a:gd name="connsiteY86" fmla="*/ 2403561 h 6858000"/>
              <a:gd name="connsiteX87" fmla="*/ 2230439 w 12192000"/>
              <a:gd name="connsiteY87" fmla="*/ 2599842 h 6858000"/>
              <a:gd name="connsiteX88" fmla="*/ 2250067 w 12192000"/>
              <a:gd name="connsiteY88" fmla="*/ 2654712 h 6858000"/>
              <a:gd name="connsiteX89" fmla="*/ 2447240 w 12192000"/>
              <a:gd name="connsiteY89" fmla="*/ 2920137 h 6858000"/>
              <a:gd name="connsiteX90" fmla="*/ 2237577 w 12192000"/>
              <a:gd name="connsiteY90" fmla="*/ 2994189 h 6858000"/>
              <a:gd name="connsiteX91" fmla="*/ 2225086 w 12192000"/>
              <a:gd name="connsiteY91" fmla="*/ 3119541 h 6858000"/>
              <a:gd name="connsiteX92" fmla="*/ 2118023 w 12192000"/>
              <a:gd name="connsiteY92" fmla="*/ 3260060 h 6858000"/>
              <a:gd name="connsiteX93" fmla="*/ 1964679 w 12192000"/>
              <a:gd name="connsiteY93" fmla="*/ 3479817 h 6858000"/>
              <a:gd name="connsiteX94" fmla="*/ 1955875 w 12192000"/>
              <a:gd name="connsiteY94" fmla="*/ 3516632 h 6858000"/>
              <a:gd name="connsiteX95" fmla="*/ 1953287 w 12192000"/>
              <a:gd name="connsiteY95" fmla="*/ 3497155 h 6858000"/>
              <a:gd name="connsiteX96" fmla="*/ 1951185 w 12192000"/>
              <a:gd name="connsiteY96" fmla="*/ 3493814 h 6858000"/>
              <a:gd name="connsiteX97" fmla="*/ 1950905 w 12192000"/>
              <a:gd name="connsiteY97" fmla="*/ 3512985 h 6858000"/>
              <a:gd name="connsiteX98" fmla="*/ 1951483 w 12192000"/>
              <a:gd name="connsiteY98" fmla="*/ 3534997 h 6858000"/>
              <a:gd name="connsiteX99" fmla="*/ 1947593 w 12192000"/>
              <a:gd name="connsiteY99" fmla="*/ 3551262 h 6858000"/>
              <a:gd name="connsiteX100" fmla="*/ 1952901 w 12192000"/>
              <a:gd name="connsiteY100" fmla="*/ 3635101 h 6858000"/>
              <a:gd name="connsiteX101" fmla="*/ 1955653 w 12192000"/>
              <a:gd name="connsiteY101" fmla="*/ 3635212 h 6858000"/>
              <a:gd name="connsiteX102" fmla="*/ 1957374 w 12192000"/>
              <a:gd name="connsiteY102" fmla="*/ 3667901 h 6858000"/>
              <a:gd name="connsiteX103" fmla="*/ 1976612 w 12192000"/>
              <a:gd name="connsiteY103" fmla="*/ 3838643 h 6858000"/>
              <a:gd name="connsiteX104" fmla="*/ 2155495 w 12192000"/>
              <a:gd name="connsiteY104" fmla="*/ 4074180 h 6858000"/>
              <a:gd name="connsiteX105" fmla="*/ 2302706 w 12192000"/>
              <a:gd name="connsiteY105" fmla="*/ 4167860 h 6858000"/>
              <a:gd name="connsiteX106" fmla="*/ 2638168 w 12192000"/>
              <a:gd name="connsiteY106" fmla="*/ 4593433 h 6858000"/>
              <a:gd name="connsiteX107" fmla="*/ 2743893 w 12192000"/>
              <a:gd name="connsiteY107" fmla="*/ 4731276 h 6858000"/>
              <a:gd name="connsiteX108" fmla="*/ 2665826 w 12192000"/>
              <a:gd name="connsiteY108" fmla="*/ 4780346 h 6858000"/>
              <a:gd name="connsiteX109" fmla="*/ 2815268 w 12192000"/>
              <a:gd name="connsiteY109" fmla="*/ 4924880 h 6858000"/>
              <a:gd name="connsiteX110" fmla="*/ 2991474 w 12192000"/>
              <a:gd name="connsiteY110" fmla="*/ 5085474 h 6858000"/>
              <a:gd name="connsiteX111" fmla="*/ 6494644 w 12192000"/>
              <a:gd name="connsiteY111" fmla="*/ 6212306 h 6858000"/>
              <a:gd name="connsiteX112" fmla="*/ 8314257 w 12192000"/>
              <a:gd name="connsiteY112" fmla="*/ 5863906 h 6858000"/>
              <a:gd name="connsiteX113" fmla="*/ 8832618 w 12192000"/>
              <a:gd name="connsiteY113" fmla="*/ 5651566 h 6858000"/>
              <a:gd name="connsiteX114" fmla="*/ 9009270 w 12192000"/>
              <a:gd name="connsiteY114" fmla="*/ 5457516 h 6858000"/>
              <a:gd name="connsiteX115" fmla="*/ 9071277 w 12192000"/>
              <a:gd name="connsiteY115" fmla="*/ 5403093 h 6858000"/>
              <a:gd name="connsiteX116" fmla="*/ 9225625 w 12192000"/>
              <a:gd name="connsiteY116" fmla="*/ 5332164 h 6858000"/>
              <a:gd name="connsiteX117" fmla="*/ 9495066 w 12192000"/>
              <a:gd name="connsiteY117" fmla="*/ 5178707 h 6858000"/>
              <a:gd name="connsiteX118" fmla="*/ 9396033 w 12192000"/>
              <a:gd name="connsiteY118" fmla="*/ 5143912 h 6858000"/>
              <a:gd name="connsiteX119" fmla="*/ 9111425 w 12192000"/>
              <a:gd name="connsiteY119" fmla="*/ 5236700 h 6858000"/>
              <a:gd name="connsiteX120" fmla="*/ 8904438 w 12192000"/>
              <a:gd name="connsiteY120" fmla="*/ 5261234 h 6858000"/>
              <a:gd name="connsiteX121" fmla="*/ 9196183 w 12192000"/>
              <a:gd name="connsiteY121" fmla="*/ 5098857 h 6858000"/>
              <a:gd name="connsiteX122" fmla="*/ 9478560 w 12192000"/>
              <a:gd name="connsiteY122" fmla="*/ 4887855 h 6858000"/>
              <a:gd name="connsiteX123" fmla="*/ 9260867 w 12192000"/>
              <a:gd name="connsiteY123" fmla="*/ 4928449 h 6858000"/>
              <a:gd name="connsiteX124" fmla="*/ 9251499 w 12192000"/>
              <a:gd name="connsiteY124" fmla="*/ 4899899 h 6858000"/>
              <a:gd name="connsiteX125" fmla="*/ 9440197 w 12192000"/>
              <a:gd name="connsiteY125" fmla="*/ 4648749 h 6858000"/>
              <a:gd name="connsiteX126" fmla="*/ 9533430 w 12192000"/>
              <a:gd name="connsiteY126" fmla="*/ 4547485 h 6858000"/>
              <a:gd name="connsiteX127" fmla="*/ 9953203 w 12192000"/>
              <a:gd name="connsiteY127" fmla="*/ 4242804 h 6858000"/>
              <a:gd name="connsiteX128" fmla="*/ 9555288 w 12192000"/>
              <a:gd name="connsiteY128" fmla="*/ 4378862 h 6858000"/>
              <a:gd name="connsiteX129" fmla="*/ 9966586 w 12192000"/>
              <a:gd name="connsiteY129" fmla="*/ 4082655 h 6858000"/>
              <a:gd name="connsiteX130" fmla="*/ 10165990 w 12192000"/>
              <a:gd name="connsiteY130" fmla="*/ 3973363 h 6858000"/>
              <a:gd name="connsiteX131" fmla="*/ 10216399 w 12192000"/>
              <a:gd name="connsiteY131" fmla="*/ 3908679 h 6858000"/>
              <a:gd name="connsiteX132" fmla="*/ 10127626 w 12192000"/>
              <a:gd name="connsiteY132" fmla="*/ 3894850 h 6858000"/>
              <a:gd name="connsiteX133" fmla="*/ 9855955 w 12192000"/>
              <a:gd name="connsiteY133" fmla="*/ 3919832 h 6858000"/>
              <a:gd name="connsiteX134" fmla="*/ 10191863 w 12192000"/>
              <a:gd name="connsiteY134" fmla="*/ 3720428 h 6858000"/>
              <a:gd name="connsiteX135" fmla="*/ 9940267 w 12192000"/>
              <a:gd name="connsiteY135" fmla="*/ 3751209 h 6858000"/>
              <a:gd name="connsiteX136" fmla="*/ 9867999 w 12192000"/>
              <a:gd name="connsiteY136" fmla="*/ 3672696 h 6858000"/>
              <a:gd name="connsiteX137" fmla="*/ 9751124 w 12192000"/>
              <a:gd name="connsiteY137" fmla="*/ 3546005 h 6858000"/>
              <a:gd name="connsiteX138" fmla="*/ 9670381 w 12192000"/>
              <a:gd name="connsiteY138" fmla="*/ 3475523 h 6858000"/>
              <a:gd name="connsiteX139" fmla="*/ 9636477 w 12192000"/>
              <a:gd name="connsiteY139" fmla="*/ 3253369 h 6858000"/>
              <a:gd name="connsiteX140" fmla="*/ 9706514 w 12192000"/>
              <a:gd name="connsiteY140" fmla="*/ 3010694 h 6858000"/>
              <a:gd name="connsiteX141" fmla="*/ 9895211 w 12192000"/>
              <a:gd name="connsiteY141" fmla="*/ 2888019 h 6858000"/>
              <a:gd name="connsiteX142" fmla="*/ 9840788 w 12192000"/>
              <a:gd name="connsiteY142" fmla="*/ 2750175 h 6858000"/>
              <a:gd name="connsiteX143" fmla="*/ 9439750 w 12192000"/>
              <a:gd name="connsiteY143" fmla="*/ 2834041 h 6858000"/>
              <a:gd name="connsiteX144" fmla="*/ 10040191 w 12192000"/>
              <a:gd name="connsiteY144" fmla="*/ 2389286 h 6858000"/>
              <a:gd name="connsiteX145" fmla="*/ 9939374 w 12192000"/>
              <a:gd name="connsiteY145" fmla="*/ 2373227 h 6858000"/>
              <a:gd name="connsiteX146" fmla="*/ 9943389 w 12192000"/>
              <a:gd name="connsiteY146" fmla="*/ 2347353 h 6858000"/>
              <a:gd name="connsiteX147" fmla="*/ 9937144 w 12192000"/>
              <a:gd name="connsiteY147" fmla="*/ 2189436 h 6858000"/>
              <a:gd name="connsiteX148" fmla="*/ 9920638 w 12192000"/>
              <a:gd name="connsiteY148" fmla="*/ 2116723 h 6858000"/>
              <a:gd name="connsiteX149" fmla="*/ 9947404 w 12192000"/>
              <a:gd name="connsiteY149" fmla="*/ 2033304 h 6858000"/>
              <a:gd name="connsiteX150" fmla="*/ 9497296 w 12192000"/>
              <a:gd name="connsiteY150" fmla="*/ 2182299 h 6858000"/>
              <a:gd name="connsiteX151" fmla="*/ 9144883 w 12192000"/>
              <a:gd name="connsiteY151" fmla="*/ 2211295 h 6858000"/>
              <a:gd name="connsiteX152" fmla="*/ 9155589 w 12192000"/>
              <a:gd name="connsiteY152" fmla="*/ 2201927 h 6858000"/>
              <a:gd name="connsiteX153" fmla="*/ 9322428 w 12192000"/>
              <a:gd name="connsiteY153" fmla="*/ 1998954 h 6858000"/>
              <a:gd name="connsiteX154" fmla="*/ 9329119 w 12192000"/>
              <a:gd name="connsiteY154" fmla="*/ 1994047 h 6858000"/>
              <a:gd name="connsiteX155" fmla="*/ 9360345 w 12192000"/>
              <a:gd name="connsiteY155" fmla="*/ 1961483 h 6858000"/>
              <a:gd name="connsiteX156" fmla="*/ 9392465 w 12192000"/>
              <a:gd name="connsiteY156" fmla="*/ 1928918 h 6858000"/>
              <a:gd name="connsiteX157" fmla="*/ 9397371 w 12192000"/>
              <a:gd name="connsiteY157" fmla="*/ 1928025 h 6858000"/>
              <a:gd name="connsiteX158" fmla="*/ 9441534 w 12192000"/>
              <a:gd name="connsiteY158" fmla="*/ 1864680 h 6858000"/>
              <a:gd name="connsiteX159" fmla="*/ 9453133 w 12192000"/>
              <a:gd name="connsiteY159" fmla="*/ 1821855 h 6858000"/>
              <a:gd name="connsiteX160" fmla="*/ 9500865 w 12192000"/>
              <a:gd name="connsiteY160" fmla="*/ 1774123 h 6858000"/>
              <a:gd name="connsiteX161" fmla="*/ 9549935 w 12192000"/>
              <a:gd name="connsiteY161" fmla="*/ 1729961 h 6858000"/>
              <a:gd name="connsiteX162" fmla="*/ 9670381 w 12192000"/>
              <a:gd name="connsiteY162" fmla="*/ 1692042 h 6858000"/>
              <a:gd name="connsiteX163" fmla="*/ 9750231 w 12192000"/>
              <a:gd name="connsiteY163" fmla="*/ 1622006 h 6858000"/>
              <a:gd name="connsiteX164" fmla="*/ 9652537 w 12192000"/>
              <a:gd name="connsiteY164" fmla="*/ 1642080 h 6858000"/>
              <a:gd name="connsiteX165" fmla="*/ 9740417 w 12192000"/>
              <a:gd name="connsiteY165" fmla="*/ 1563121 h 6858000"/>
              <a:gd name="connsiteX166" fmla="*/ 9789041 w 12192000"/>
              <a:gd name="connsiteY166" fmla="*/ 1483271 h 6858000"/>
              <a:gd name="connsiteX167" fmla="*/ 9783687 w 12192000"/>
              <a:gd name="connsiteY167" fmla="*/ 1460966 h 6858000"/>
              <a:gd name="connsiteX168" fmla="*/ 9760491 w 12192000"/>
              <a:gd name="connsiteY168" fmla="*/ 1464534 h 6858000"/>
              <a:gd name="connsiteX169" fmla="*/ 9677518 w 12192000"/>
              <a:gd name="connsiteY169" fmla="*/ 1524757 h 6858000"/>
              <a:gd name="connsiteX170" fmla="*/ 9570010 w 12192000"/>
              <a:gd name="connsiteY170" fmla="*/ 1606839 h 6858000"/>
              <a:gd name="connsiteX171" fmla="*/ 9733726 w 12192000"/>
              <a:gd name="connsiteY171" fmla="*/ 1455166 h 6858000"/>
              <a:gd name="connsiteX172" fmla="*/ 9851495 w 12192000"/>
              <a:gd name="connsiteY172" fmla="*/ 1345427 h 6858000"/>
              <a:gd name="connsiteX173" fmla="*/ 9876922 w 12192000"/>
              <a:gd name="connsiteY173" fmla="*/ 1273161 h 6858000"/>
              <a:gd name="connsiteX174" fmla="*/ 9866661 w 12192000"/>
              <a:gd name="connsiteY174" fmla="*/ 1254870 h 6858000"/>
              <a:gd name="connsiteX175" fmla="*/ 9848372 w 12192000"/>
              <a:gd name="connsiteY175" fmla="*/ 1264238 h 6858000"/>
              <a:gd name="connsiteX176" fmla="*/ 9832313 w 12192000"/>
              <a:gd name="connsiteY176" fmla="*/ 1281636 h 6858000"/>
              <a:gd name="connsiteX177" fmla="*/ 9659674 w 12192000"/>
              <a:gd name="connsiteY177" fmla="*/ 1419479 h 6858000"/>
              <a:gd name="connsiteX178" fmla="*/ 9405847 w 12192000"/>
              <a:gd name="connsiteY178" fmla="*/ 1608623 h 6858000"/>
              <a:gd name="connsiteX179" fmla="*/ 9303246 w 12192000"/>
              <a:gd name="connsiteY179" fmla="*/ 1646987 h 6858000"/>
              <a:gd name="connsiteX180" fmla="*/ 9589192 w 12192000"/>
              <a:gd name="connsiteY180" fmla="*/ 1389145 h 6858000"/>
              <a:gd name="connsiteX181" fmla="*/ 9803762 w 12192000"/>
              <a:gd name="connsiteY181" fmla="*/ 1078218 h 6858000"/>
              <a:gd name="connsiteX182" fmla="*/ 9830974 w 12192000"/>
              <a:gd name="connsiteY182" fmla="*/ 1055913 h 6858000"/>
              <a:gd name="connsiteX183" fmla="*/ 9839896 w 12192000"/>
              <a:gd name="connsiteY183" fmla="*/ 1042084 h 6858000"/>
              <a:gd name="connsiteX184" fmla="*/ 9893427 w 12192000"/>
              <a:gd name="connsiteY184" fmla="*/ 933683 h 6858000"/>
              <a:gd name="connsiteX185" fmla="*/ 9897441 w 12192000"/>
              <a:gd name="connsiteY185" fmla="*/ 906472 h 6858000"/>
              <a:gd name="connsiteX186" fmla="*/ 9892535 w 12192000"/>
              <a:gd name="connsiteY186" fmla="*/ 856509 h 6858000"/>
              <a:gd name="connsiteX187" fmla="*/ 9906364 w 12192000"/>
              <a:gd name="connsiteY187" fmla="*/ 826622 h 6858000"/>
              <a:gd name="connsiteX188" fmla="*/ 9906809 w 12192000"/>
              <a:gd name="connsiteY188" fmla="*/ 806993 h 6858000"/>
              <a:gd name="connsiteX189" fmla="*/ 9884505 w 12192000"/>
              <a:gd name="connsiteY189" fmla="*/ 807440 h 6858000"/>
              <a:gd name="connsiteX190" fmla="*/ 9821160 w 12192000"/>
              <a:gd name="connsiteY190" fmla="*/ 874800 h 6858000"/>
              <a:gd name="connsiteX191" fmla="*/ 9787256 w 12192000"/>
              <a:gd name="connsiteY191" fmla="*/ 881491 h 6858000"/>
              <a:gd name="connsiteX192" fmla="*/ 9746216 w 12192000"/>
              <a:gd name="connsiteY192" fmla="*/ 880152 h 6858000"/>
              <a:gd name="connsiteX193" fmla="*/ 9730603 w 12192000"/>
              <a:gd name="connsiteY193" fmla="*/ 901118 h 6858000"/>
              <a:gd name="connsiteX194" fmla="*/ 9640046 w 12192000"/>
              <a:gd name="connsiteY194" fmla="*/ 998813 h 6858000"/>
              <a:gd name="connsiteX195" fmla="*/ 9575363 w 12192000"/>
              <a:gd name="connsiteY195" fmla="*/ 1010412 h 6858000"/>
              <a:gd name="connsiteX196" fmla="*/ 9626217 w 12192000"/>
              <a:gd name="connsiteY196" fmla="*/ 994352 h 6858000"/>
              <a:gd name="connsiteX197" fmla="*/ 9638707 w 12192000"/>
              <a:gd name="connsiteY197" fmla="*/ 966694 h 6858000"/>
              <a:gd name="connsiteX198" fmla="*/ 9638707 w 12192000"/>
              <a:gd name="connsiteY198" fmla="*/ 942606 h 6858000"/>
              <a:gd name="connsiteX199" fmla="*/ 9710975 w 12192000"/>
              <a:gd name="connsiteY199" fmla="*/ 881491 h 6858000"/>
              <a:gd name="connsiteX200" fmla="*/ 9717666 w 12192000"/>
              <a:gd name="connsiteY200" fmla="*/ 878367 h 6858000"/>
              <a:gd name="connsiteX201" fmla="*/ 9732387 w 12192000"/>
              <a:gd name="connsiteY201" fmla="*/ 856509 h 6858000"/>
              <a:gd name="connsiteX202" fmla="*/ 9706960 w 12192000"/>
              <a:gd name="connsiteY202" fmla="*/ 840896 h 6858000"/>
              <a:gd name="connsiteX203" fmla="*/ 9640492 w 12192000"/>
              <a:gd name="connsiteY203" fmla="*/ 861417 h 6858000"/>
              <a:gd name="connsiteX204" fmla="*/ 9512463 w 12192000"/>
              <a:gd name="connsiteY204" fmla="*/ 968925 h 6858000"/>
              <a:gd name="connsiteX205" fmla="*/ 9328673 w 12192000"/>
              <a:gd name="connsiteY205" fmla="*/ 1138886 h 6858000"/>
              <a:gd name="connsiteX206" fmla="*/ 8716634 w 12192000"/>
              <a:gd name="connsiteY206" fmla="*/ 1580073 h 6858000"/>
              <a:gd name="connsiteX207" fmla="*/ 8480649 w 12192000"/>
              <a:gd name="connsiteY207" fmla="*/ 1729961 h 6858000"/>
              <a:gd name="connsiteX208" fmla="*/ 8479312 w 12192000"/>
              <a:gd name="connsiteY208" fmla="*/ 1722377 h 6858000"/>
              <a:gd name="connsiteX209" fmla="*/ 8479312 w 12192000"/>
              <a:gd name="connsiteY209" fmla="*/ 1715239 h 6858000"/>
              <a:gd name="connsiteX210" fmla="*/ 8645704 w 12192000"/>
              <a:gd name="connsiteY210" fmla="*/ 1615314 h 6858000"/>
              <a:gd name="connsiteX211" fmla="*/ 9002133 w 12192000"/>
              <a:gd name="connsiteY211" fmla="*/ 1314647 h 6858000"/>
              <a:gd name="connsiteX212" fmla="*/ 9033805 w 12192000"/>
              <a:gd name="connsiteY212" fmla="*/ 1305280 h 6858000"/>
              <a:gd name="connsiteX213" fmla="*/ 9083322 w 12192000"/>
              <a:gd name="connsiteY213" fmla="*/ 1259778 h 6858000"/>
              <a:gd name="connsiteX214" fmla="*/ 9088228 w 12192000"/>
              <a:gd name="connsiteY214" fmla="*/ 1233458 h 6858000"/>
              <a:gd name="connsiteX215" fmla="*/ 9196629 w 12192000"/>
              <a:gd name="connsiteY215" fmla="*/ 1124611 h 6858000"/>
              <a:gd name="connsiteX216" fmla="*/ 9412538 w 12192000"/>
              <a:gd name="connsiteY216" fmla="*/ 935022 h 6858000"/>
              <a:gd name="connsiteX217" fmla="*/ 9455363 w 12192000"/>
              <a:gd name="connsiteY217" fmla="*/ 864985 h 6858000"/>
              <a:gd name="connsiteX218" fmla="*/ 9448672 w 12192000"/>
              <a:gd name="connsiteY218" fmla="*/ 838220 h 6858000"/>
              <a:gd name="connsiteX219" fmla="*/ 9423691 w 12192000"/>
              <a:gd name="connsiteY219" fmla="*/ 844465 h 6858000"/>
              <a:gd name="connsiteX220" fmla="*/ 9333580 w 12192000"/>
              <a:gd name="connsiteY220" fmla="*/ 910932 h 6858000"/>
              <a:gd name="connsiteX221" fmla="*/ 9241685 w 12192000"/>
              <a:gd name="connsiteY221" fmla="*/ 980077 h 6858000"/>
              <a:gd name="connsiteX222" fmla="*/ 9249715 w 12192000"/>
              <a:gd name="connsiteY222" fmla="*/ 964018 h 6858000"/>
              <a:gd name="connsiteX223" fmla="*/ 9412538 w 12192000"/>
              <a:gd name="connsiteY223" fmla="*/ 823499 h 6858000"/>
              <a:gd name="connsiteX224" fmla="*/ 9528522 w 12192000"/>
              <a:gd name="connsiteY224" fmla="*/ 706176 h 6858000"/>
              <a:gd name="connsiteX225" fmla="*/ 9542798 w 12192000"/>
              <a:gd name="connsiteY225" fmla="*/ 647292 h 6858000"/>
              <a:gd name="connsiteX226" fmla="*/ 9532091 w 12192000"/>
              <a:gd name="connsiteY226" fmla="*/ 631679 h 6858000"/>
              <a:gd name="connsiteX227" fmla="*/ 9516924 w 12192000"/>
              <a:gd name="connsiteY227" fmla="*/ 638370 h 6858000"/>
              <a:gd name="connsiteX228" fmla="*/ 9495512 w 12192000"/>
              <a:gd name="connsiteY228" fmla="*/ 660675 h 6858000"/>
              <a:gd name="connsiteX229" fmla="*/ 9343394 w 12192000"/>
              <a:gd name="connsiteY229" fmla="*/ 781565 h 6858000"/>
              <a:gd name="connsiteX230" fmla="*/ 9090906 w 12192000"/>
              <a:gd name="connsiteY230" fmla="*/ 975617 h 6858000"/>
              <a:gd name="connsiteX231" fmla="*/ 8976705 w 12192000"/>
              <a:gd name="connsiteY231" fmla="*/ 1023348 h 6858000"/>
              <a:gd name="connsiteX232" fmla="*/ 8983397 w 12192000"/>
              <a:gd name="connsiteY232" fmla="*/ 1013981 h 6858000"/>
              <a:gd name="connsiteX233" fmla="*/ 9238116 w 12192000"/>
              <a:gd name="connsiteY233" fmla="*/ 784688 h 6858000"/>
              <a:gd name="connsiteX234" fmla="*/ 9474545 w 12192000"/>
              <a:gd name="connsiteY234" fmla="*/ 446103 h 6858000"/>
              <a:gd name="connsiteX235" fmla="*/ 9486143 w 12192000"/>
              <a:gd name="connsiteY235" fmla="*/ 435843 h 6858000"/>
              <a:gd name="connsiteX236" fmla="*/ 9503541 w 12192000"/>
              <a:gd name="connsiteY236" fmla="*/ 412646 h 6858000"/>
              <a:gd name="connsiteX237" fmla="*/ 9539229 w 12192000"/>
              <a:gd name="connsiteY237" fmla="*/ 325658 h 6858000"/>
              <a:gd name="connsiteX238" fmla="*/ 9554396 w 12192000"/>
              <a:gd name="connsiteY238" fmla="*/ 268558 h 6858000"/>
              <a:gd name="connsiteX239" fmla="*/ 9552612 w 12192000"/>
              <a:gd name="connsiteY239" fmla="*/ 243131 h 6858000"/>
              <a:gd name="connsiteX240" fmla="*/ 9570901 w 12192000"/>
              <a:gd name="connsiteY240" fmla="*/ 207890 h 6858000"/>
              <a:gd name="connsiteX241" fmla="*/ 9574470 w 12192000"/>
              <a:gd name="connsiteY241" fmla="*/ 186031 h 6858000"/>
              <a:gd name="connsiteX242" fmla="*/ 9562593 w 12192000"/>
              <a:gd name="connsiteY242" fmla="*/ 181849 h 6858000"/>
              <a:gd name="connsiteX243" fmla="*/ 0 w 12192000"/>
              <a:gd name="connsiteY243" fmla="*/ 0 h 6858000"/>
              <a:gd name="connsiteX244" fmla="*/ 12192000 w 12192000"/>
              <a:gd name="connsiteY244" fmla="*/ 0 h 6858000"/>
              <a:gd name="connsiteX245" fmla="*/ 12192000 w 12192000"/>
              <a:gd name="connsiteY245" fmla="*/ 6858000 h 6858000"/>
              <a:gd name="connsiteX246" fmla="*/ 0 w 12192000"/>
              <a:gd name="connsiteY24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Lst>
            <a:rect l="l" t="t" r="r" b="b"/>
            <a:pathLst>
              <a:path w="12192000" h="6858000">
                <a:moveTo>
                  <a:pt x="1998728" y="3612739"/>
                </a:moveTo>
                <a:cubicBezTo>
                  <a:pt x="2012550" y="3611108"/>
                  <a:pt x="2011630" y="3636451"/>
                  <a:pt x="2014976" y="3645485"/>
                </a:cubicBezTo>
                <a:cubicBezTo>
                  <a:pt x="2026128" y="3674035"/>
                  <a:pt x="2002932" y="3693217"/>
                  <a:pt x="1987764" y="3715075"/>
                </a:cubicBezTo>
                <a:cubicBezTo>
                  <a:pt x="1982076" y="3723105"/>
                  <a:pt x="1976075" y="3690547"/>
                  <a:pt x="1970583" y="3648007"/>
                </a:cubicBezTo>
                <a:lnTo>
                  <a:pt x="1968718" y="3632235"/>
                </a:lnTo>
                <a:lnTo>
                  <a:pt x="1979288" y="3624964"/>
                </a:lnTo>
                <a:cubicBezTo>
                  <a:pt x="1987875" y="3616823"/>
                  <a:pt x="1994121" y="3613282"/>
                  <a:pt x="1998728" y="3612739"/>
                </a:cubicBezTo>
                <a:close/>
                <a:moveTo>
                  <a:pt x="1955875" y="3516632"/>
                </a:moveTo>
                <a:lnTo>
                  <a:pt x="1956461" y="3521046"/>
                </a:lnTo>
                <a:cubicBezTo>
                  <a:pt x="1958894" y="3542312"/>
                  <a:pt x="1961919" y="3572744"/>
                  <a:pt x="1965292" y="3603273"/>
                </a:cubicBezTo>
                <a:lnTo>
                  <a:pt x="1968718" y="3632235"/>
                </a:lnTo>
                <a:lnTo>
                  <a:pt x="1963908" y="3635544"/>
                </a:lnTo>
                <a:lnTo>
                  <a:pt x="1955653" y="3635212"/>
                </a:lnTo>
                <a:lnTo>
                  <a:pt x="1954172" y="3607075"/>
                </a:lnTo>
                <a:cubicBezTo>
                  <a:pt x="1953260" y="3587548"/>
                  <a:pt x="1952512" y="3569161"/>
                  <a:pt x="1951958" y="3553088"/>
                </a:cubicBezTo>
                <a:lnTo>
                  <a:pt x="1951483" y="3534997"/>
                </a:lnTo>
                <a:close/>
                <a:moveTo>
                  <a:pt x="9184139" y="1751373"/>
                </a:moveTo>
                <a:cubicBezTo>
                  <a:pt x="9185478" y="1753157"/>
                  <a:pt x="9187262" y="1754941"/>
                  <a:pt x="9188600" y="1756725"/>
                </a:cubicBezTo>
                <a:cubicBezTo>
                  <a:pt x="9179678" y="1764756"/>
                  <a:pt x="9170310" y="1771892"/>
                  <a:pt x="9161388" y="1779476"/>
                </a:cubicBezTo>
                <a:cubicBezTo>
                  <a:pt x="9150682" y="1782599"/>
                  <a:pt x="9139530" y="1785722"/>
                  <a:pt x="9129269" y="1788844"/>
                </a:cubicBezTo>
                <a:cubicBezTo>
                  <a:pt x="9147559" y="1776354"/>
                  <a:pt x="9165848" y="1763863"/>
                  <a:pt x="9184139" y="1751373"/>
                </a:cubicBezTo>
                <a:close/>
                <a:moveTo>
                  <a:pt x="8855814" y="1125503"/>
                </a:moveTo>
                <a:cubicBezTo>
                  <a:pt x="8765703" y="1222306"/>
                  <a:pt x="8651949" y="1292789"/>
                  <a:pt x="8531505" y="1356134"/>
                </a:cubicBezTo>
                <a:cubicBezTo>
                  <a:pt x="8529720" y="1354350"/>
                  <a:pt x="8528382" y="1352565"/>
                  <a:pt x="8526597" y="1350781"/>
                </a:cubicBezTo>
                <a:cubicBezTo>
                  <a:pt x="8636336" y="1275837"/>
                  <a:pt x="8746075" y="1200447"/>
                  <a:pt x="8855814" y="1125503"/>
                </a:cubicBezTo>
                <a:close/>
                <a:moveTo>
                  <a:pt x="3255597" y="1016302"/>
                </a:moveTo>
                <a:lnTo>
                  <a:pt x="3252884" y="1018887"/>
                </a:lnTo>
                <a:cubicBezTo>
                  <a:pt x="3244631" y="1020337"/>
                  <a:pt x="3245022" y="1019835"/>
                  <a:pt x="3250417" y="1017988"/>
                </a:cubicBezTo>
                <a:close/>
                <a:moveTo>
                  <a:pt x="9562593" y="181849"/>
                </a:moveTo>
                <a:cubicBezTo>
                  <a:pt x="9558411" y="182574"/>
                  <a:pt x="9554174" y="184693"/>
                  <a:pt x="9550382" y="186031"/>
                </a:cubicBezTo>
                <a:cubicBezTo>
                  <a:pt x="9515586" y="198076"/>
                  <a:pt x="9495066" y="221718"/>
                  <a:pt x="9486143" y="255175"/>
                </a:cubicBezTo>
                <a:cubicBezTo>
                  <a:pt x="9480344" y="276589"/>
                  <a:pt x="9471869" y="277926"/>
                  <a:pt x="9454471" y="262313"/>
                </a:cubicBezTo>
                <a:cubicBezTo>
                  <a:pt x="9434843" y="244915"/>
                  <a:pt x="9419230" y="245808"/>
                  <a:pt x="9405847" y="265436"/>
                </a:cubicBezTo>
                <a:cubicBezTo>
                  <a:pt x="9395141" y="281495"/>
                  <a:pt x="9386665" y="298447"/>
                  <a:pt x="9374174" y="312721"/>
                </a:cubicBezTo>
                <a:cubicBezTo>
                  <a:pt x="9340718" y="351978"/>
                  <a:pt x="9309491" y="394357"/>
                  <a:pt x="9235886" y="393018"/>
                </a:cubicBezTo>
                <a:cubicBezTo>
                  <a:pt x="9255514" y="376960"/>
                  <a:pt x="9276035" y="377851"/>
                  <a:pt x="9293432" y="372945"/>
                </a:cubicBezTo>
                <a:cubicBezTo>
                  <a:pt x="9305922" y="369376"/>
                  <a:pt x="9318412" y="362684"/>
                  <a:pt x="9306368" y="349747"/>
                </a:cubicBezTo>
                <a:cubicBezTo>
                  <a:pt x="9292539" y="335026"/>
                  <a:pt x="9300569" y="326997"/>
                  <a:pt x="9308153" y="316736"/>
                </a:cubicBezTo>
                <a:cubicBezTo>
                  <a:pt x="9325550" y="292648"/>
                  <a:pt x="9339379" y="265436"/>
                  <a:pt x="9376406" y="260083"/>
                </a:cubicBezTo>
                <a:cubicBezTo>
                  <a:pt x="9382205" y="259191"/>
                  <a:pt x="9386665" y="254283"/>
                  <a:pt x="9391126" y="251160"/>
                </a:cubicBezTo>
                <a:cubicBezTo>
                  <a:pt x="9397371" y="246700"/>
                  <a:pt x="9402724" y="241793"/>
                  <a:pt x="9399602" y="233317"/>
                </a:cubicBezTo>
                <a:cubicBezTo>
                  <a:pt x="9396479" y="225733"/>
                  <a:pt x="9389787" y="221273"/>
                  <a:pt x="9381312" y="220380"/>
                </a:cubicBezTo>
                <a:cubicBezTo>
                  <a:pt x="9373728" y="219488"/>
                  <a:pt x="9365699" y="219042"/>
                  <a:pt x="9358115" y="219934"/>
                </a:cubicBezTo>
                <a:cubicBezTo>
                  <a:pt x="9324212" y="223057"/>
                  <a:pt x="9301015" y="243131"/>
                  <a:pt x="9277818" y="261867"/>
                </a:cubicBezTo>
                <a:cubicBezTo>
                  <a:pt x="9196629" y="326997"/>
                  <a:pt x="9125254" y="400156"/>
                  <a:pt x="9050311" y="470639"/>
                </a:cubicBezTo>
                <a:cubicBezTo>
                  <a:pt x="8975368" y="540675"/>
                  <a:pt x="8887041" y="596437"/>
                  <a:pt x="8804067" y="657552"/>
                </a:cubicBezTo>
                <a:cubicBezTo>
                  <a:pt x="8612694" y="798963"/>
                  <a:pt x="8420427" y="939928"/>
                  <a:pt x="8216563" y="1067511"/>
                </a:cubicBezTo>
                <a:cubicBezTo>
                  <a:pt x="8017159" y="1191972"/>
                  <a:pt x="7337313" y="1339182"/>
                  <a:pt x="7204377" y="1356580"/>
                </a:cubicBezTo>
                <a:cubicBezTo>
                  <a:pt x="7034416" y="1378438"/>
                  <a:pt x="6631594" y="1387360"/>
                  <a:pt x="6221188" y="1405651"/>
                </a:cubicBezTo>
                <a:cubicBezTo>
                  <a:pt x="6174795" y="1407434"/>
                  <a:pt x="6129294" y="1409666"/>
                  <a:pt x="6081116" y="1413234"/>
                </a:cubicBezTo>
                <a:cubicBezTo>
                  <a:pt x="4716070" y="1513158"/>
                  <a:pt x="3730203" y="1110783"/>
                  <a:pt x="3680242" y="1085356"/>
                </a:cubicBezTo>
                <a:cubicBezTo>
                  <a:pt x="3599945" y="1044761"/>
                  <a:pt x="3336303" y="980523"/>
                  <a:pt x="3335857" y="981416"/>
                </a:cubicBezTo>
                <a:cubicBezTo>
                  <a:pt x="3330504" y="990337"/>
                  <a:pt x="3301508" y="1001155"/>
                  <a:pt x="3277977" y="1009017"/>
                </a:cubicBezTo>
                <a:lnTo>
                  <a:pt x="3255597" y="1016302"/>
                </a:lnTo>
                <a:lnTo>
                  <a:pt x="3260022" y="1012084"/>
                </a:lnTo>
                <a:cubicBezTo>
                  <a:pt x="3261026" y="1008627"/>
                  <a:pt x="3260914" y="1004390"/>
                  <a:pt x="3260468" y="1000598"/>
                </a:cubicBezTo>
                <a:cubicBezTo>
                  <a:pt x="3258237" y="980523"/>
                  <a:pt x="3248424" y="964464"/>
                  <a:pt x="3226565" y="956880"/>
                </a:cubicBezTo>
                <a:cubicBezTo>
                  <a:pt x="3205599" y="949742"/>
                  <a:pt x="3184186" y="943497"/>
                  <a:pt x="3162773" y="937252"/>
                </a:cubicBezTo>
                <a:cubicBezTo>
                  <a:pt x="3144929" y="931899"/>
                  <a:pt x="3132885" y="931899"/>
                  <a:pt x="3131101" y="953757"/>
                </a:cubicBezTo>
                <a:cubicBezTo>
                  <a:pt x="3129316" y="975617"/>
                  <a:pt x="3104781" y="985431"/>
                  <a:pt x="3089615" y="972493"/>
                </a:cubicBezTo>
                <a:cubicBezTo>
                  <a:pt x="3030284" y="921639"/>
                  <a:pt x="2960248" y="884614"/>
                  <a:pt x="2893779" y="842681"/>
                </a:cubicBezTo>
                <a:cubicBezTo>
                  <a:pt x="2847385" y="813685"/>
                  <a:pt x="2798762" y="787365"/>
                  <a:pt x="2759952" y="749000"/>
                </a:cubicBezTo>
                <a:cubicBezTo>
                  <a:pt x="2752814" y="741864"/>
                  <a:pt x="2746123" y="732050"/>
                  <a:pt x="2733632" y="739187"/>
                </a:cubicBezTo>
                <a:cubicBezTo>
                  <a:pt x="2722926" y="744986"/>
                  <a:pt x="2719803" y="753462"/>
                  <a:pt x="2723372" y="765506"/>
                </a:cubicBezTo>
                <a:cubicBezTo>
                  <a:pt x="2728279" y="780674"/>
                  <a:pt x="2737646" y="794057"/>
                  <a:pt x="2748353" y="806101"/>
                </a:cubicBezTo>
                <a:cubicBezTo>
                  <a:pt x="2798316" y="862754"/>
                  <a:pt x="2776903" y="882382"/>
                  <a:pt x="2710882" y="890859"/>
                </a:cubicBezTo>
                <a:cubicBezTo>
                  <a:pt x="2651997" y="898442"/>
                  <a:pt x="2592666" y="896212"/>
                  <a:pt x="2532890" y="894873"/>
                </a:cubicBezTo>
                <a:cubicBezTo>
                  <a:pt x="2503448" y="893981"/>
                  <a:pt x="2502109" y="897104"/>
                  <a:pt x="2513708" y="921639"/>
                </a:cubicBezTo>
                <a:cubicBezTo>
                  <a:pt x="2532444" y="962234"/>
                  <a:pt x="2535567" y="1001489"/>
                  <a:pt x="2511032" y="1038515"/>
                </a:cubicBezTo>
                <a:cubicBezTo>
                  <a:pt x="2505232" y="1046991"/>
                  <a:pt x="2501218" y="1056360"/>
                  <a:pt x="2503448" y="1067511"/>
                </a:cubicBezTo>
                <a:cubicBezTo>
                  <a:pt x="2513262" y="1113013"/>
                  <a:pt x="2499433" y="1153608"/>
                  <a:pt x="2485157" y="1194648"/>
                </a:cubicBezTo>
                <a:cubicBezTo>
                  <a:pt x="2461069" y="1263347"/>
                  <a:pt x="2429397" y="1328030"/>
                  <a:pt x="2394602" y="1391375"/>
                </a:cubicBezTo>
                <a:cubicBezTo>
                  <a:pt x="2370066" y="1435984"/>
                  <a:pt x="2355792" y="1488624"/>
                  <a:pt x="2298245" y="1511374"/>
                </a:cubicBezTo>
                <a:cubicBezTo>
                  <a:pt x="2284415" y="1516727"/>
                  <a:pt x="2280401" y="1529219"/>
                  <a:pt x="2286201" y="1543493"/>
                </a:cubicBezTo>
                <a:cubicBezTo>
                  <a:pt x="2305382" y="1590778"/>
                  <a:pt x="2293785" y="1631373"/>
                  <a:pt x="2264789" y="1668400"/>
                </a:cubicBezTo>
                <a:cubicBezTo>
                  <a:pt x="2254528" y="1681335"/>
                  <a:pt x="2258990" y="1688473"/>
                  <a:pt x="2274156" y="1693827"/>
                </a:cubicBezTo>
                <a:cubicBezTo>
                  <a:pt x="2291553" y="1699626"/>
                  <a:pt x="2305382" y="1709886"/>
                  <a:pt x="2316535" y="1723714"/>
                </a:cubicBezTo>
                <a:cubicBezTo>
                  <a:pt x="2334825" y="1746020"/>
                  <a:pt x="2344193" y="1771447"/>
                  <a:pt x="2352223" y="1797320"/>
                </a:cubicBezTo>
                <a:cubicBezTo>
                  <a:pt x="2364713" y="1837914"/>
                  <a:pt x="2378988" y="1876725"/>
                  <a:pt x="2420922" y="1903044"/>
                </a:cubicBezTo>
                <a:cubicBezTo>
                  <a:pt x="2433412" y="1911073"/>
                  <a:pt x="2443671" y="1922226"/>
                  <a:pt x="2454378" y="1932933"/>
                </a:cubicBezTo>
                <a:cubicBezTo>
                  <a:pt x="2451701" y="1944085"/>
                  <a:pt x="2444117" y="1952561"/>
                  <a:pt x="2429397" y="1955683"/>
                </a:cubicBezTo>
                <a:cubicBezTo>
                  <a:pt x="2335717" y="1975758"/>
                  <a:pt x="2342855" y="2033749"/>
                  <a:pt x="2345531" y="2099325"/>
                </a:cubicBezTo>
                <a:cubicBezTo>
                  <a:pt x="2348654" y="2180514"/>
                  <a:pt x="2403970" y="2217986"/>
                  <a:pt x="2471776" y="2249659"/>
                </a:cubicBezTo>
                <a:cubicBezTo>
                  <a:pt x="2494973" y="2260365"/>
                  <a:pt x="2527983" y="2259919"/>
                  <a:pt x="2536904" y="2293822"/>
                </a:cubicBezTo>
                <a:cubicBezTo>
                  <a:pt x="2498987" y="2325940"/>
                  <a:pt x="2452594" y="2300067"/>
                  <a:pt x="2411552" y="2308990"/>
                </a:cubicBezTo>
                <a:cubicBezTo>
                  <a:pt x="2377650" y="2316572"/>
                  <a:pt x="2321888" y="2312558"/>
                  <a:pt x="2367836" y="2371888"/>
                </a:cubicBezTo>
                <a:cubicBezTo>
                  <a:pt x="2381219" y="2389286"/>
                  <a:pt x="2365606" y="2401777"/>
                  <a:pt x="2348654" y="2403561"/>
                </a:cubicBezTo>
                <a:cubicBezTo>
                  <a:pt x="2211257" y="2416497"/>
                  <a:pt x="2274603" y="2536943"/>
                  <a:pt x="2230439" y="2599842"/>
                </a:cubicBezTo>
                <a:cubicBezTo>
                  <a:pt x="2217948" y="2616793"/>
                  <a:pt x="2230885" y="2647128"/>
                  <a:pt x="2250067" y="2654712"/>
                </a:cubicBezTo>
                <a:cubicBezTo>
                  <a:pt x="2371851" y="2703781"/>
                  <a:pt x="2388355" y="2819766"/>
                  <a:pt x="2447240" y="2920137"/>
                </a:cubicBezTo>
                <a:cubicBezTo>
                  <a:pt x="2383449" y="2959840"/>
                  <a:pt x="2306721" y="2968315"/>
                  <a:pt x="2237577" y="2994189"/>
                </a:cubicBezTo>
                <a:cubicBezTo>
                  <a:pt x="2165755" y="3020953"/>
                  <a:pt x="2165755" y="3041028"/>
                  <a:pt x="2225086" y="3119541"/>
                </a:cubicBezTo>
                <a:cubicBezTo>
                  <a:pt x="2070738" y="3136492"/>
                  <a:pt x="2070738" y="3136492"/>
                  <a:pt x="2118023" y="3260060"/>
                </a:cubicBezTo>
                <a:cubicBezTo>
                  <a:pt x="2053116" y="3265636"/>
                  <a:pt x="1994902" y="3378944"/>
                  <a:pt x="1964679" y="3479817"/>
                </a:cubicBezTo>
                <a:lnTo>
                  <a:pt x="1955875" y="3516632"/>
                </a:lnTo>
                <a:lnTo>
                  <a:pt x="1953287" y="3497155"/>
                </a:lnTo>
                <a:cubicBezTo>
                  <a:pt x="1952397" y="3492238"/>
                  <a:pt x="1951687" y="3490747"/>
                  <a:pt x="1951185" y="3493814"/>
                </a:cubicBezTo>
                <a:cubicBezTo>
                  <a:pt x="1950850" y="3495932"/>
                  <a:pt x="1950766" y="3502714"/>
                  <a:pt x="1950905" y="3512985"/>
                </a:cubicBezTo>
                <a:lnTo>
                  <a:pt x="1951483" y="3534997"/>
                </a:lnTo>
                <a:lnTo>
                  <a:pt x="1947593" y="3551262"/>
                </a:lnTo>
                <a:cubicBezTo>
                  <a:pt x="1940145" y="3594834"/>
                  <a:pt x="1941027" y="3627788"/>
                  <a:pt x="1952901" y="3635101"/>
                </a:cubicBezTo>
                <a:lnTo>
                  <a:pt x="1955653" y="3635212"/>
                </a:lnTo>
                <a:lnTo>
                  <a:pt x="1957374" y="3667901"/>
                </a:lnTo>
                <a:cubicBezTo>
                  <a:pt x="1962225" y="3750428"/>
                  <a:pt x="1969251" y="3832398"/>
                  <a:pt x="1976612" y="3838643"/>
                </a:cubicBezTo>
                <a:cubicBezTo>
                  <a:pt x="2054679" y="3905111"/>
                  <a:pt x="2007838" y="4054998"/>
                  <a:pt x="2155495" y="4074180"/>
                </a:cubicBezTo>
                <a:cubicBezTo>
                  <a:pt x="2221963" y="4083102"/>
                  <a:pt x="2254082" y="4137526"/>
                  <a:pt x="2302706" y="4167860"/>
                </a:cubicBezTo>
                <a:cubicBezTo>
                  <a:pt x="2472222" y="4272692"/>
                  <a:pt x="2585528" y="4407858"/>
                  <a:pt x="2638168" y="4593433"/>
                </a:cubicBezTo>
                <a:cubicBezTo>
                  <a:pt x="2652890" y="4644734"/>
                  <a:pt x="2708205" y="4686220"/>
                  <a:pt x="2743893" y="4731276"/>
                </a:cubicBezTo>
                <a:cubicBezTo>
                  <a:pt x="2726495" y="4764733"/>
                  <a:pt x="2632815" y="4693358"/>
                  <a:pt x="2665826" y="4780346"/>
                </a:cubicBezTo>
                <a:cubicBezTo>
                  <a:pt x="2690807" y="4845922"/>
                  <a:pt x="2755044" y="4886516"/>
                  <a:pt x="2815268" y="4924880"/>
                </a:cubicBezTo>
                <a:cubicBezTo>
                  <a:pt x="2884412" y="4968597"/>
                  <a:pt x="2960693" y="5003839"/>
                  <a:pt x="2991474" y="5085474"/>
                </a:cubicBezTo>
                <a:cubicBezTo>
                  <a:pt x="2998165" y="5102871"/>
                  <a:pt x="4460905" y="6373345"/>
                  <a:pt x="6494644" y="6212306"/>
                </a:cubicBezTo>
                <a:cubicBezTo>
                  <a:pt x="6826983" y="6185986"/>
                  <a:pt x="8139389" y="5921007"/>
                  <a:pt x="8314257" y="5863906"/>
                </a:cubicBezTo>
                <a:cubicBezTo>
                  <a:pt x="8494032" y="5805022"/>
                  <a:pt x="8647935" y="5697514"/>
                  <a:pt x="8832618" y="5651566"/>
                </a:cubicBezTo>
                <a:cubicBezTo>
                  <a:pt x="8930311" y="5627477"/>
                  <a:pt x="9024437" y="5583314"/>
                  <a:pt x="9009270" y="5457516"/>
                </a:cubicBezTo>
                <a:cubicBezTo>
                  <a:pt x="9004809" y="5421829"/>
                  <a:pt x="9030682" y="5392832"/>
                  <a:pt x="9071277" y="5403093"/>
                </a:cubicBezTo>
                <a:cubicBezTo>
                  <a:pt x="9148005" y="5422721"/>
                  <a:pt x="9182800" y="5370974"/>
                  <a:pt x="9225625" y="5332164"/>
                </a:cubicBezTo>
                <a:cubicBezTo>
                  <a:pt x="9301462" y="5263465"/>
                  <a:pt x="9374174" y="5190305"/>
                  <a:pt x="9495066" y="5178707"/>
                </a:cubicBezTo>
                <a:cubicBezTo>
                  <a:pt x="9471869" y="5124284"/>
                  <a:pt x="9432166" y="5132760"/>
                  <a:pt x="9396033" y="5143912"/>
                </a:cubicBezTo>
                <a:cubicBezTo>
                  <a:pt x="9300569" y="5173800"/>
                  <a:pt x="9206890" y="5207257"/>
                  <a:pt x="9111425" y="5236700"/>
                </a:cubicBezTo>
                <a:cubicBezTo>
                  <a:pt x="9049418" y="5255881"/>
                  <a:pt x="8987412" y="5282647"/>
                  <a:pt x="8904438" y="5261234"/>
                </a:cubicBezTo>
                <a:cubicBezTo>
                  <a:pt x="8975813" y="5151941"/>
                  <a:pt x="9097597" y="5132760"/>
                  <a:pt x="9196183" y="5098857"/>
                </a:cubicBezTo>
                <a:cubicBezTo>
                  <a:pt x="9319305" y="5056478"/>
                  <a:pt x="9392019" y="4976627"/>
                  <a:pt x="9478560" y="4887855"/>
                </a:cubicBezTo>
                <a:cubicBezTo>
                  <a:pt x="9387557" y="4866441"/>
                  <a:pt x="9331795" y="4932018"/>
                  <a:pt x="9260867" y="4928449"/>
                </a:cubicBezTo>
                <a:cubicBezTo>
                  <a:pt x="9256852" y="4916851"/>
                  <a:pt x="9250606" y="4900345"/>
                  <a:pt x="9251499" y="4899899"/>
                </a:cubicBezTo>
                <a:cubicBezTo>
                  <a:pt x="9367929" y="4851275"/>
                  <a:pt x="9421906" y="4759379"/>
                  <a:pt x="9440197" y="4648749"/>
                </a:cubicBezTo>
                <a:cubicBezTo>
                  <a:pt x="9449564" y="4591648"/>
                  <a:pt x="9491943" y="4573805"/>
                  <a:pt x="9533430" y="4547485"/>
                </a:cubicBezTo>
                <a:cubicBezTo>
                  <a:pt x="9679302" y="4454252"/>
                  <a:pt x="9833204" y="4370832"/>
                  <a:pt x="9953203" y="4242804"/>
                </a:cubicBezTo>
                <a:cubicBezTo>
                  <a:pt x="9814915" y="4259755"/>
                  <a:pt x="9703837" y="4343175"/>
                  <a:pt x="9555288" y="4378862"/>
                </a:cubicBezTo>
                <a:cubicBezTo>
                  <a:pt x="9673502" y="4238788"/>
                  <a:pt x="9826959" y="4167860"/>
                  <a:pt x="9966586" y="4082655"/>
                </a:cubicBezTo>
                <a:cubicBezTo>
                  <a:pt x="10030377" y="4043845"/>
                  <a:pt x="10089262" y="3994330"/>
                  <a:pt x="10165990" y="3973363"/>
                </a:cubicBezTo>
                <a:cubicBezTo>
                  <a:pt x="10193202" y="3965780"/>
                  <a:pt x="10238703" y="3950166"/>
                  <a:pt x="10216399" y="3908679"/>
                </a:cubicBezTo>
                <a:cubicBezTo>
                  <a:pt x="10197663" y="3874331"/>
                  <a:pt x="10161083" y="3884591"/>
                  <a:pt x="10127626" y="3894850"/>
                </a:cubicBezTo>
                <a:cubicBezTo>
                  <a:pt x="10047329" y="3919832"/>
                  <a:pt x="9964356" y="3920278"/>
                  <a:pt x="9855955" y="3919832"/>
                </a:cubicBezTo>
                <a:cubicBezTo>
                  <a:pt x="9946958" y="3806078"/>
                  <a:pt x="10113798" y="3839981"/>
                  <a:pt x="10191863" y="3720428"/>
                </a:cubicBezTo>
                <a:cubicBezTo>
                  <a:pt x="10094168" y="3699908"/>
                  <a:pt x="10019226" y="3742732"/>
                  <a:pt x="9940267" y="3751209"/>
                </a:cubicBezTo>
                <a:cubicBezTo>
                  <a:pt x="9868892" y="3758793"/>
                  <a:pt x="9851048" y="3738272"/>
                  <a:pt x="9867999" y="3672696"/>
                </a:cubicBezTo>
                <a:cubicBezTo>
                  <a:pt x="9894319" y="3570541"/>
                  <a:pt x="9855062" y="3517902"/>
                  <a:pt x="9751124" y="3546005"/>
                </a:cubicBezTo>
                <a:cubicBezTo>
                  <a:pt x="9654767" y="3572325"/>
                  <a:pt x="9644954" y="3533961"/>
                  <a:pt x="9670381" y="3475523"/>
                </a:cubicBezTo>
                <a:cubicBezTo>
                  <a:pt x="9707406" y="3390319"/>
                  <a:pt x="9665473" y="3324744"/>
                  <a:pt x="9636477" y="3253369"/>
                </a:cubicBezTo>
                <a:cubicBezTo>
                  <a:pt x="9592761" y="3144969"/>
                  <a:pt x="9611496" y="3091437"/>
                  <a:pt x="9706514" y="3010694"/>
                </a:cubicBezTo>
                <a:cubicBezTo>
                  <a:pt x="9760045" y="2965639"/>
                  <a:pt x="9817591" y="2927274"/>
                  <a:pt x="9895211" y="2888019"/>
                </a:cubicBezTo>
                <a:cubicBezTo>
                  <a:pt x="9716328" y="2867052"/>
                  <a:pt x="9903688" y="2794785"/>
                  <a:pt x="9840788" y="2750175"/>
                </a:cubicBezTo>
                <a:cubicBezTo>
                  <a:pt x="9714544" y="2731886"/>
                  <a:pt x="9611496" y="2874636"/>
                  <a:pt x="9439750" y="2834041"/>
                </a:cubicBezTo>
                <a:cubicBezTo>
                  <a:pt x="9652090" y="2710474"/>
                  <a:pt x="9886290" y="2553894"/>
                  <a:pt x="10040191" y="2389286"/>
                </a:cubicBezTo>
                <a:cubicBezTo>
                  <a:pt x="10004504" y="2351814"/>
                  <a:pt x="9969263" y="2386610"/>
                  <a:pt x="9939374" y="2373227"/>
                </a:cubicBezTo>
                <a:cubicBezTo>
                  <a:pt x="9940713" y="2364304"/>
                  <a:pt x="9938036" y="2351368"/>
                  <a:pt x="9943389" y="2347353"/>
                </a:cubicBezTo>
                <a:cubicBezTo>
                  <a:pt x="10058482" y="2257688"/>
                  <a:pt x="10059820" y="2255458"/>
                  <a:pt x="9937144" y="2189436"/>
                </a:cubicBezTo>
                <a:cubicBezTo>
                  <a:pt x="9894319" y="2166240"/>
                  <a:pt x="9897888" y="2145719"/>
                  <a:pt x="9920638" y="2116723"/>
                </a:cubicBezTo>
                <a:cubicBezTo>
                  <a:pt x="9936698" y="2096202"/>
                  <a:pt x="9956772" y="2078359"/>
                  <a:pt x="9947404" y="2033304"/>
                </a:cubicBezTo>
                <a:cubicBezTo>
                  <a:pt x="9880044" y="2090850"/>
                  <a:pt x="9554842" y="2188098"/>
                  <a:pt x="9497296" y="2182299"/>
                </a:cubicBezTo>
                <a:cubicBezTo>
                  <a:pt x="9432613" y="2175607"/>
                  <a:pt x="9211796" y="2195682"/>
                  <a:pt x="9144883" y="2211295"/>
                </a:cubicBezTo>
                <a:cubicBezTo>
                  <a:pt x="9148451" y="2208172"/>
                  <a:pt x="9152020" y="2205050"/>
                  <a:pt x="9155589" y="2201927"/>
                </a:cubicBezTo>
                <a:cubicBezTo>
                  <a:pt x="9219380" y="2140366"/>
                  <a:pt x="9284064" y="2078804"/>
                  <a:pt x="9322428" y="1998954"/>
                </a:cubicBezTo>
                <a:cubicBezTo>
                  <a:pt x="9324212" y="1995831"/>
                  <a:pt x="9325104" y="1993155"/>
                  <a:pt x="9329119" y="1994047"/>
                </a:cubicBezTo>
                <a:cubicBezTo>
                  <a:pt x="9364360" y="2003415"/>
                  <a:pt x="9359900" y="1980218"/>
                  <a:pt x="9360345" y="1961483"/>
                </a:cubicBezTo>
                <a:cubicBezTo>
                  <a:pt x="9360791" y="1942301"/>
                  <a:pt x="9366590" y="1927134"/>
                  <a:pt x="9392465" y="1928918"/>
                </a:cubicBezTo>
                <a:cubicBezTo>
                  <a:pt x="9393803" y="1928918"/>
                  <a:pt x="9395586" y="1928471"/>
                  <a:pt x="9397371" y="1928025"/>
                </a:cubicBezTo>
                <a:cubicBezTo>
                  <a:pt x="9409416" y="1924903"/>
                  <a:pt x="9447334" y="1874048"/>
                  <a:pt x="9441534" y="1864680"/>
                </a:cubicBezTo>
                <a:cubicBezTo>
                  <a:pt x="9428598" y="1844160"/>
                  <a:pt x="9441980" y="1833899"/>
                  <a:pt x="9453133" y="1821855"/>
                </a:cubicBezTo>
                <a:cubicBezTo>
                  <a:pt x="9468746" y="1805350"/>
                  <a:pt x="9484359" y="1789737"/>
                  <a:pt x="9500865" y="1774123"/>
                </a:cubicBezTo>
                <a:cubicBezTo>
                  <a:pt x="9516924" y="1758957"/>
                  <a:pt x="9533430" y="1744681"/>
                  <a:pt x="9549935" y="1729961"/>
                </a:cubicBezTo>
                <a:cubicBezTo>
                  <a:pt x="9589192" y="1715239"/>
                  <a:pt x="9628893" y="1702302"/>
                  <a:pt x="9670381" y="1692042"/>
                </a:cubicBezTo>
                <a:cubicBezTo>
                  <a:pt x="9701161" y="1684013"/>
                  <a:pt x="9735511" y="1673752"/>
                  <a:pt x="9750231" y="1622006"/>
                </a:cubicBezTo>
                <a:cubicBezTo>
                  <a:pt x="9717666" y="1627805"/>
                  <a:pt x="9685101" y="1634942"/>
                  <a:pt x="9652537" y="1642080"/>
                </a:cubicBezTo>
                <a:cubicBezTo>
                  <a:pt x="9682871" y="1616207"/>
                  <a:pt x="9712314" y="1590333"/>
                  <a:pt x="9740417" y="1563121"/>
                </a:cubicBezTo>
                <a:cubicBezTo>
                  <a:pt x="9763614" y="1540370"/>
                  <a:pt x="9782350" y="1514943"/>
                  <a:pt x="9789041" y="1483271"/>
                </a:cubicBezTo>
                <a:cubicBezTo>
                  <a:pt x="9790825" y="1475241"/>
                  <a:pt x="9792164" y="1466765"/>
                  <a:pt x="9783687" y="1460966"/>
                </a:cubicBezTo>
                <a:cubicBezTo>
                  <a:pt x="9774320" y="1454275"/>
                  <a:pt x="9767183" y="1459628"/>
                  <a:pt x="9760491" y="1464534"/>
                </a:cubicBezTo>
                <a:cubicBezTo>
                  <a:pt x="9732833" y="1484608"/>
                  <a:pt x="9704730" y="1504237"/>
                  <a:pt x="9677518" y="1524757"/>
                </a:cubicBezTo>
                <a:cubicBezTo>
                  <a:pt x="9641385" y="1551968"/>
                  <a:pt x="9605696" y="1579627"/>
                  <a:pt x="9570010" y="1606839"/>
                </a:cubicBezTo>
                <a:cubicBezTo>
                  <a:pt x="9619525" y="1551077"/>
                  <a:pt x="9674395" y="1501114"/>
                  <a:pt x="9733726" y="1455166"/>
                </a:cubicBezTo>
                <a:cubicBezTo>
                  <a:pt x="9776551" y="1421710"/>
                  <a:pt x="9819376" y="1388253"/>
                  <a:pt x="9851495" y="1345427"/>
                </a:cubicBezTo>
                <a:cubicBezTo>
                  <a:pt x="9867999" y="1324015"/>
                  <a:pt x="9875583" y="1299926"/>
                  <a:pt x="9876922" y="1273161"/>
                </a:cubicBezTo>
                <a:cubicBezTo>
                  <a:pt x="9876922" y="1266023"/>
                  <a:pt x="9876029" y="1257993"/>
                  <a:pt x="9866661" y="1254870"/>
                </a:cubicBezTo>
                <a:cubicBezTo>
                  <a:pt x="9857294" y="1252194"/>
                  <a:pt x="9851940" y="1257993"/>
                  <a:pt x="9848372" y="1264238"/>
                </a:cubicBezTo>
                <a:cubicBezTo>
                  <a:pt x="9844357" y="1271376"/>
                  <a:pt x="9839449" y="1277175"/>
                  <a:pt x="9832313" y="1281636"/>
                </a:cubicBezTo>
                <a:cubicBezTo>
                  <a:pt x="9769859" y="1322677"/>
                  <a:pt x="9715436" y="1371747"/>
                  <a:pt x="9659674" y="1419479"/>
                </a:cubicBezTo>
                <a:cubicBezTo>
                  <a:pt x="9579824" y="1487731"/>
                  <a:pt x="9501311" y="1557322"/>
                  <a:pt x="9405847" y="1608623"/>
                </a:cubicBezTo>
                <a:cubicBezTo>
                  <a:pt x="9369714" y="1627805"/>
                  <a:pt x="9332242" y="1644310"/>
                  <a:pt x="9303246" y="1646987"/>
                </a:cubicBezTo>
                <a:cubicBezTo>
                  <a:pt x="9406293" y="1566690"/>
                  <a:pt x="9503095" y="1482825"/>
                  <a:pt x="9589192" y="1389145"/>
                </a:cubicBezTo>
                <a:cubicBezTo>
                  <a:pt x="9676180" y="1294573"/>
                  <a:pt x="9751570" y="1193756"/>
                  <a:pt x="9803762" y="1078218"/>
                </a:cubicBezTo>
                <a:cubicBezTo>
                  <a:pt x="9809116" y="1066174"/>
                  <a:pt x="9812238" y="1054575"/>
                  <a:pt x="9830974" y="1055913"/>
                </a:cubicBezTo>
                <a:cubicBezTo>
                  <a:pt x="9839449" y="1056360"/>
                  <a:pt x="9842126" y="1049222"/>
                  <a:pt x="9839896" y="1042084"/>
                </a:cubicBezTo>
                <a:cubicBezTo>
                  <a:pt x="9825621" y="991230"/>
                  <a:pt x="9851940" y="958665"/>
                  <a:pt x="9893427" y="933683"/>
                </a:cubicBezTo>
                <a:cubicBezTo>
                  <a:pt x="9906364" y="925654"/>
                  <a:pt x="9907256" y="918070"/>
                  <a:pt x="9897441" y="906472"/>
                </a:cubicBezTo>
                <a:cubicBezTo>
                  <a:pt x="9884058" y="890413"/>
                  <a:pt x="9885397" y="873015"/>
                  <a:pt x="9892535" y="856509"/>
                </a:cubicBezTo>
                <a:cubicBezTo>
                  <a:pt x="9896550" y="846249"/>
                  <a:pt x="9901903" y="836436"/>
                  <a:pt x="9906364" y="826622"/>
                </a:cubicBezTo>
                <a:cubicBezTo>
                  <a:pt x="9909487" y="820375"/>
                  <a:pt x="9914839" y="813685"/>
                  <a:pt x="9906809" y="806993"/>
                </a:cubicBezTo>
                <a:cubicBezTo>
                  <a:pt x="9899226" y="801193"/>
                  <a:pt x="9891642" y="804762"/>
                  <a:pt x="9884505" y="807440"/>
                </a:cubicBezTo>
                <a:cubicBezTo>
                  <a:pt x="9850156" y="819484"/>
                  <a:pt x="9830082" y="842235"/>
                  <a:pt x="9821160" y="874800"/>
                </a:cubicBezTo>
                <a:cubicBezTo>
                  <a:pt x="9814468" y="898888"/>
                  <a:pt x="9807331" y="900227"/>
                  <a:pt x="9787256" y="881491"/>
                </a:cubicBezTo>
                <a:cubicBezTo>
                  <a:pt x="9772090" y="867216"/>
                  <a:pt x="9758707" y="868554"/>
                  <a:pt x="9746216" y="880152"/>
                </a:cubicBezTo>
                <a:cubicBezTo>
                  <a:pt x="9739525" y="885951"/>
                  <a:pt x="9735511" y="893981"/>
                  <a:pt x="9730603" y="901118"/>
                </a:cubicBezTo>
                <a:cubicBezTo>
                  <a:pt x="9706067" y="938144"/>
                  <a:pt x="9680195" y="974278"/>
                  <a:pt x="9640046" y="998813"/>
                </a:cubicBezTo>
                <a:cubicBezTo>
                  <a:pt x="9622202" y="1009966"/>
                  <a:pt x="9603020" y="1018887"/>
                  <a:pt x="9575363" y="1010412"/>
                </a:cubicBezTo>
                <a:cubicBezTo>
                  <a:pt x="9592761" y="1000151"/>
                  <a:pt x="9610158" y="998813"/>
                  <a:pt x="9626217" y="994352"/>
                </a:cubicBezTo>
                <a:cubicBezTo>
                  <a:pt x="9642276" y="989891"/>
                  <a:pt x="9650753" y="982753"/>
                  <a:pt x="9638707" y="966694"/>
                </a:cubicBezTo>
                <a:cubicBezTo>
                  <a:pt x="9632016" y="957773"/>
                  <a:pt x="9632462" y="950189"/>
                  <a:pt x="9638707" y="942606"/>
                </a:cubicBezTo>
                <a:cubicBezTo>
                  <a:pt x="9658782" y="918070"/>
                  <a:pt x="9668596" y="884167"/>
                  <a:pt x="9710975" y="881491"/>
                </a:cubicBezTo>
                <a:cubicBezTo>
                  <a:pt x="9713205" y="881491"/>
                  <a:pt x="9715436" y="879706"/>
                  <a:pt x="9717666" y="878367"/>
                </a:cubicBezTo>
                <a:cubicBezTo>
                  <a:pt x="9726142" y="873461"/>
                  <a:pt x="9735511" y="868108"/>
                  <a:pt x="9732387" y="856509"/>
                </a:cubicBezTo>
                <a:cubicBezTo>
                  <a:pt x="9728818" y="844911"/>
                  <a:pt x="9717220" y="842235"/>
                  <a:pt x="9706960" y="840896"/>
                </a:cubicBezTo>
                <a:cubicBezTo>
                  <a:pt x="9680640" y="837773"/>
                  <a:pt x="9660120" y="848926"/>
                  <a:pt x="9640492" y="861417"/>
                </a:cubicBezTo>
                <a:cubicBezTo>
                  <a:pt x="9592761" y="892197"/>
                  <a:pt x="9553504" y="931453"/>
                  <a:pt x="9512463" y="968925"/>
                </a:cubicBezTo>
                <a:cubicBezTo>
                  <a:pt x="9450902" y="1025132"/>
                  <a:pt x="9396925" y="1088923"/>
                  <a:pt x="9328673" y="1138886"/>
                </a:cubicBezTo>
                <a:cubicBezTo>
                  <a:pt x="9125701" y="1286989"/>
                  <a:pt x="8925851" y="1438662"/>
                  <a:pt x="8716634" y="1580073"/>
                </a:cubicBezTo>
                <a:cubicBezTo>
                  <a:pt x="8639459" y="1632266"/>
                  <a:pt x="8560501" y="1681782"/>
                  <a:pt x="8480649" y="1729961"/>
                </a:cubicBezTo>
                <a:cubicBezTo>
                  <a:pt x="8480204" y="1727283"/>
                  <a:pt x="8479758" y="1725499"/>
                  <a:pt x="8479312" y="1722377"/>
                </a:cubicBezTo>
                <a:cubicBezTo>
                  <a:pt x="8479312" y="1720147"/>
                  <a:pt x="8479312" y="1717469"/>
                  <a:pt x="8479312" y="1715239"/>
                </a:cubicBezTo>
                <a:cubicBezTo>
                  <a:pt x="8535965" y="1684013"/>
                  <a:pt x="8591727" y="1650555"/>
                  <a:pt x="8645704" y="1615314"/>
                </a:cubicBezTo>
                <a:cubicBezTo>
                  <a:pt x="8778194" y="1528326"/>
                  <a:pt x="8899531" y="1430631"/>
                  <a:pt x="9002133" y="1314647"/>
                </a:cubicBezTo>
                <a:cubicBezTo>
                  <a:pt x="9010609" y="1305280"/>
                  <a:pt x="9019977" y="1303048"/>
                  <a:pt x="9033805" y="1305280"/>
                </a:cubicBezTo>
                <a:cubicBezTo>
                  <a:pt x="9078415" y="1312863"/>
                  <a:pt x="9092243" y="1299481"/>
                  <a:pt x="9083322" y="1259778"/>
                </a:cubicBezTo>
                <a:cubicBezTo>
                  <a:pt x="9081092" y="1249964"/>
                  <a:pt x="9080645" y="1241934"/>
                  <a:pt x="9088228" y="1233458"/>
                </a:cubicBezTo>
                <a:cubicBezTo>
                  <a:pt x="9122132" y="1195541"/>
                  <a:pt x="9157819" y="1158961"/>
                  <a:pt x="9196629" y="1124611"/>
                </a:cubicBezTo>
                <a:cubicBezTo>
                  <a:pt x="9268451" y="1061266"/>
                  <a:pt x="9345625" y="1002828"/>
                  <a:pt x="9412538" y="935022"/>
                </a:cubicBezTo>
                <a:cubicBezTo>
                  <a:pt x="9432166" y="914501"/>
                  <a:pt x="9446888" y="891304"/>
                  <a:pt x="9455363" y="864985"/>
                </a:cubicBezTo>
                <a:cubicBezTo>
                  <a:pt x="9458040" y="856063"/>
                  <a:pt x="9459378" y="844911"/>
                  <a:pt x="9448672" y="838220"/>
                </a:cubicBezTo>
                <a:cubicBezTo>
                  <a:pt x="9438412" y="831528"/>
                  <a:pt x="9430829" y="839112"/>
                  <a:pt x="9423691" y="844465"/>
                </a:cubicBezTo>
                <a:cubicBezTo>
                  <a:pt x="9393803" y="866323"/>
                  <a:pt x="9363468" y="888628"/>
                  <a:pt x="9333580" y="910932"/>
                </a:cubicBezTo>
                <a:cubicBezTo>
                  <a:pt x="9303246" y="933238"/>
                  <a:pt x="9273357" y="956434"/>
                  <a:pt x="9241685" y="980077"/>
                </a:cubicBezTo>
                <a:cubicBezTo>
                  <a:pt x="9239455" y="969817"/>
                  <a:pt x="9246146" y="967587"/>
                  <a:pt x="9249715" y="964018"/>
                </a:cubicBezTo>
                <a:cubicBezTo>
                  <a:pt x="9300123" y="913610"/>
                  <a:pt x="9355439" y="867662"/>
                  <a:pt x="9412538" y="823499"/>
                </a:cubicBezTo>
                <a:cubicBezTo>
                  <a:pt x="9456702" y="789149"/>
                  <a:pt x="9499526" y="753015"/>
                  <a:pt x="9528522" y="706176"/>
                </a:cubicBezTo>
                <a:cubicBezTo>
                  <a:pt x="9539675" y="687886"/>
                  <a:pt x="9545474" y="668704"/>
                  <a:pt x="9542798" y="647292"/>
                </a:cubicBezTo>
                <a:cubicBezTo>
                  <a:pt x="9541905" y="640600"/>
                  <a:pt x="9541014" y="633909"/>
                  <a:pt x="9532091" y="631679"/>
                </a:cubicBezTo>
                <a:cubicBezTo>
                  <a:pt x="9524953" y="629894"/>
                  <a:pt x="9520493" y="633909"/>
                  <a:pt x="9516924" y="638370"/>
                </a:cubicBezTo>
                <a:cubicBezTo>
                  <a:pt x="9510679" y="646399"/>
                  <a:pt x="9504434" y="654429"/>
                  <a:pt x="9495512" y="660675"/>
                </a:cubicBezTo>
                <a:cubicBezTo>
                  <a:pt x="9441980" y="698146"/>
                  <a:pt x="9392019" y="739187"/>
                  <a:pt x="9343394" y="781565"/>
                </a:cubicBezTo>
                <a:cubicBezTo>
                  <a:pt x="9263543" y="850710"/>
                  <a:pt x="9184585" y="921193"/>
                  <a:pt x="9090906" y="975617"/>
                </a:cubicBezTo>
                <a:cubicBezTo>
                  <a:pt x="9055664" y="996136"/>
                  <a:pt x="9019084" y="1014427"/>
                  <a:pt x="8976705" y="1023348"/>
                </a:cubicBezTo>
                <a:cubicBezTo>
                  <a:pt x="8978044" y="1018887"/>
                  <a:pt x="8980721" y="1016211"/>
                  <a:pt x="8983397" y="1013981"/>
                </a:cubicBezTo>
                <a:cubicBezTo>
                  <a:pt x="9073061" y="941713"/>
                  <a:pt x="9159604" y="867216"/>
                  <a:pt x="9238116" y="784688"/>
                </a:cubicBezTo>
                <a:cubicBezTo>
                  <a:pt x="9334918" y="682979"/>
                  <a:pt x="9417446" y="572348"/>
                  <a:pt x="9474545" y="446103"/>
                </a:cubicBezTo>
                <a:cubicBezTo>
                  <a:pt x="9477222" y="440751"/>
                  <a:pt x="9479007" y="435843"/>
                  <a:pt x="9486143" y="435843"/>
                </a:cubicBezTo>
                <a:cubicBezTo>
                  <a:pt x="9504434" y="436289"/>
                  <a:pt x="9506218" y="427368"/>
                  <a:pt x="9503541" y="412646"/>
                </a:cubicBezTo>
                <a:cubicBezTo>
                  <a:pt x="9496404" y="376512"/>
                  <a:pt x="9508449" y="346179"/>
                  <a:pt x="9539229" y="325658"/>
                </a:cubicBezTo>
                <a:cubicBezTo>
                  <a:pt x="9561533" y="310491"/>
                  <a:pt x="9580269" y="297108"/>
                  <a:pt x="9554396" y="268558"/>
                </a:cubicBezTo>
                <a:cubicBezTo>
                  <a:pt x="9548150" y="261867"/>
                  <a:pt x="9550382" y="252053"/>
                  <a:pt x="9552612" y="243131"/>
                </a:cubicBezTo>
                <a:cubicBezTo>
                  <a:pt x="9555734" y="229748"/>
                  <a:pt x="9562872" y="219042"/>
                  <a:pt x="9570901" y="207890"/>
                </a:cubicBezTo>
                <a:cubicBezTo>
                  <a:pt x="9575363" y="201645"/>
                  <a:pt x="9580715" y="193168"/>
                  <a:pt x="9574470" y="186031"/>
                </a:cubicBezTo>
                <a:cubicBezTo>
                  <a:pt x="9570901" y="181793"/>
                  <a:pt x="9566775" y="181124"/>
                  <a:pt x="9562593" y="181849"/>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4" name="Online Media 3" title="Fishing with Dynamite. Explosives. Bombs. Illegal fishing at sea. Blast fishing">
            <a:hlinkClick r:id="" action="ppaction://media"/>
            <a:extLst>
              <a:ext uri="{FF2B5EF4-FFF2-40B4-BE49-F238E27FC236}">
                <a16:creationId xmlns:a16="http://schemas.microsoft.com/office/drawing/2014/main" id="{C6E2EF4F-941C-9667-8994-B1E5E3372586}"/>
              </a:ext>
            </a:extLst>
          </p:cNvPr>
          <p:cNvPicPr>
            <a:picLocks noGrp="1" noRot="1" noChangeAspect="1"/>
          </p:cNvPicPr>
          <p:nvPr>
            <p:ph idx="1"/>
            <a:videoFile r:link="rId1"/>
          </p:nvPr>
        </p:nvPicPr>
        <p:blipFill>
          <a:blip r:embed="rId3"/>
          <a:stretch>
            <a:fillRect/>
          </a:stretch>
        </p:blipFill>
        <p:spPr>
          <a:xfrm>
            <a:off x="1259632" y="1556792"/>
            <a:ext cx="7009622" cy="3960440"/>
          </a:xfrm>
          <a:prstGeom prst="rect">
            <a:avLst/>
          </a:prstGeom>
        </p:spPr>
      </p:pic>
    </p:spTree>
    <p:extLst>
      <p:ext uri="{BB962C8B-B14F-4D97-AF65-F5344CB8AC3E}">
        <p14:creationId xmlns:p14="http://schemas.microsoft.com/office/powerpoint/2010/main" val="2086617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6351A3-A26D-4D8F-A74B-8B4DB9D604A6}"/>
              </a:ext>
            </a:extLst>
          </p:cNvPr>
          <p:cNvSpPr>
            <a:spLocks noGrp="1"/>
          </p:cNvSpPr>
          <p:nvPr>
            <p:ph type="title"/>
          </p:nvPr>
        </p:nvSpPr>
        <p:spPr>
          <a:xfrm>
            <a:off x="628650" y="365125"/>
            <a:ext cx="7886700" cy="1325563"/>
          </a:xfrm>
        </p:spPr>
        <p:txBody>
          <a:bodyPr>
            <a:normAutofit/>
          </a:bodyPr>
          <a:lstStyle/>
          <a:p>
            <a:r>
              <a:rPr lang="en-GB" sz="4700"/>
              <a:t>Human Rights </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650" y="1865313"/>
            <a:ext cx="7818120" cy="18288"/>
          </a:xfrm>
          <a:custGeom>
            <a:avLst/>
            <a:gdLst>
              <a:gd name="connsiteX0" fmla="*/ 0 w 7818120"/>
              <a:gd name="connsiteY0" fmla="*/ 0 h 18288"/>
              <a:gd name="connsiteX1" fmla="*/ 416966 w 7818120"/>
              <a:gd name="connsiteY1" fmla="*/ 0 h 18288"/>
              <a:gd name="connsiteX2" fmla="*/ 1146658 w 7818120"/>
              <a:gd name="connsiteY2" fmla="*/ 0 h 18288"/>
              <a:gd name="connsiteX3" fmla="*/ 1563624 w 7818120"/>
              <a:gd name="connsiteY3" fmla="*/ 0 h 18288"/>
              <a:gd name="connsiteX4" fmla="*/ 2136953 w 7818120"/>
              <a:gd name="connsiteY4" fmla="*/ 0 h 18288"/>
              <a:gd name="connsiteX5" fmla="*/ 2944825 w 7818120"/>
              <a:gd name="connsiteY5" fmla="*/ 0 h 18288"/>
              <a:gd name="connsiteX6" fmla="*/ 3596335 w 7818120"/>
              <a:gd name="connsiteY6" fmla="*/ 0 h 18288"/>
              <a:gd name="connsiteX7" fmla="*/ 4326026 w 7818120"/>
              <a:gd name="connsiteY7" fmla="*/ 0 h 18288"/>
              <a:gd name="connsiteX8" fmla="*/ 4899355 w 7818120"/>
              <a:gd name="connsiteY8" fmla="*/ 0 h 18288"/>
              <a:gd name="connsiteX9" fmla="*/ 5550865 w 7818120"/>
              <a:gd name="connsiteY9" fmla="*/ 0 h 18288"/>
              <a:gd name="connsiteX10" fmla="*/ 6358738 w 7818120"/>
              <a:gd name="connsiteY10" fmla="*/ 0 h 18288"/>
              <a:gd name="connsiteX11" fmla="*/ 6853885 w 7818120"/>
              <a:gd name="connsiteY11" fmla="*/ 0 h 18288"/>
              <a:gd name="connsiteX12" fmla="*/ 7818120 w 7818120"/>
              <a:gd name="connsiteY12" fmla="*/ 0 h 18288"/>
              <a:gd name="connsiteX13" fmla="*/ 7818120 w 7818120"/>
              <a:gd name="connsiteY13" fmla="*/ 18288 h 18288"/>
              <a:gd name="connsiteX14" fmla="*/ 7244791 w 7818120"/>
              <a:gd name="connsiteY14" fmla="*/ 18288 h 18288"/>
              <a:gd name="connsiteX15" fmla="*/ 6827825 w 7818120"/>
              <a:gd name="connsiteY15" fmla="*/ 18288 h 18288"/>
              <a:gd name="connsiteX16" fmla="*/ 6176315 w 7818120"/>
              <a:gd name="connsiteY16" fmla="*/ 18288 h 18288"/>
              <a:gd name="connsiteX17" fmla="*/ 5681167 w 7818120"/>
              <a:gd name="connsiteY17" fmla="*/ 18288 h 18288"/>
              <a:gd name="connsiteX18" fmla="*/ 5029657 w 7818120"/>
              <a:gd name="connsiteY18" fmla="*/ 18288 h 18288"/>
              <a:gd name="connsiteX19" fmla="*/ 4378147 w 7818120"/>
              <a:gd name="connsiteY19" fmla="*/ 18288 h 18288"/>
              <a:gd name="connsiteX20" fmla="*/ 3726637 w 7818120"/>
              <a:gd name="connsiteY20" fmla="*/ 18288 h 18288"/>
              <a:gd name="connsiteX21" fmla="*/ 3075127 w 7818120"/>
              <a:gd name="connsiteY21" fmla="*/ 18288 h 18288"/>
              <a:gd name="connsiteX22" fmla="*/ 2501798 w 7818120"/>
              <a:gd name="connsiteY22" fmla="*/ 18288 h 18288"/>
              <a:gd name="connsiteX23" fmla="*/ 1772107 w 7818120"/>
              <a:gd name="connsiteY23" fmla="*/ 18288 h 18288"/>
              <a:gd name="connsiteX24" fmla="*/ 1120597 w 7818120"/>
              <a:gd name="connsiteY24" fmla="*/ 18288 h 18288"/>
              <a:gd name="connsiteX25" fmla="*/ 0 w 7818120"/>
              <a:gd name="connsiteY25" fmla="*/ 18288 h 18288"/>
              <a:gd name="connsiteX26" fmla="*/ 0 w 7818120"/>
              <a:gd name="connsiteY26" fmla="*/ 0 h 18288"/>
              <a:gd name="connsiteX0" fmla="*/ 0 w 7818120"/>
              <a:gd name="connsiteY0" fmla="*/ 0 h 18288"/>
              <a:gd name="connsiteX1" fmla="*/ 573329 w 7818120"/>
              <a:gd name="connsiteY1" fmla="*/ 0 h 18288"/>
              <a:gd name="connsiteX2" fmla="*/ 990295 w 7818120"/>
              <a:gd name="connsiteY2" fmla="*/ 0 h 18288"/>
              <a:gd name="connsiteX3" fmla="*/ 1394232 w 7818120"/>
              <a:gd name="connsiteY3" fmla="*/ 0 h 18288"/>
              <a:gd name="connsiteX4" fmla="*/ 1798168 w 7818120"/>
              <a:gd name="connsiteY4" fmla="*/ 0 h 18288"/>
              <a:gd name="connsiteX5" fmla="*/ 2371496 w 7818120"/>
              <a:gd name="connsiteY5" fmla="*/ 0 h 18288"/>
              <a:gd name="connsiteX6" fmla="*/ 2944825 w 7818120"/>
              <a:gd name="connsiteY6" fmla="*/ 0 h 18288"/>
              <a:gd name="connsiteX7" fmla="*/ 3752698 w 7818120"/>
              <a:gd name="connsiteY7" fmla="*/ 0 h 18288"/>
              <a:gd name="connsiteX8" fmla="*/ 4247845 w 7818120"/>
              <a:gd name="connsiteY8" fmla="*/ 0 h 18288"/>
              <a:gd name="connsiteX9" fmla="*/ 5055718 w 7818120"/>
              <a:gd name="connsiteY9" fmla="*/ 0 h 18288"/>
              <a:gd name="connsiteX10" fmla="*/ 5863590 w 7818120"/>
              <a:gd name="connsiteY10" fmla="*/ 0 h 18288"/>
              <a:gd name="connsiteX11" fmla="*/ 6515100 w 7818120"/>
              <a:gd name="connsiteY11" fmla="*/ 0 h 18288"/>
              <a:gd name="connsiteX12" fmla="*/ 7818120 w 7818120"/>
              <a:gd name="connsiteY12" fmla="*/ 0 h 18288"/>
              <a:gd name="connsiteX13" fmla="*/ 7818120 w 7818120"/>
              <a:gd name="connsiteY13" fmla="*/ 18288 h 18288"/>
              <a:gd name="connsiteX14" fmla="*/ 7401154 w 7818120"/>
              <a:gd name="connsiteY14" fmla="*/ 18288 h 18288"/>
              <a:gd name="connsiteX15" fmla="*/ 6593281 w 7818120"/>
              <a:gd name="connsiteY15" fmla="*/ 18288 h 18288"/>
              <a:gd name="connsiteX16" fmla="*/ 6098134 w 7818120"/>
              <a:gd name="connsiteY16" fmla="*/ 18288 h 18288"/>
              <a:gd name="connsiteX17" fmla="*/ 5446624 w 7818120"/>
              <a:gd name="connsiteY17" fmla="*/ 18288 h 18288"/>
              <a:gd name="connsiteX18" fmla="*/ 4638751 w 7818120"/>
              <a:gd name="connsiteY18" fmla="*/ 18288 h 18288"/>
              <a:gd name="connsiteX19" fmla="*/ 3987241 w 7818120"/>
              <a:gd name="connsiteY19" fmla="*/ 18288 h 18288"/>
              <a:gd name="connsiteX20" fmla="*/ 3570275 w 7818120"/>
              <a:gd name="connsiteY20" fmla="*/ 18288 h 18288"/>
              <a:gd name="connsiteX21" fmla="*/ 3075127 w 7818120"/>
              <a:gd name="connsiteY21" fmla="*/ 18288 h 18288"/>
              <a:gd name="connsiteX22" fmla="*/ 2267255 w 7818120"/>
              <a:gd name="connsiteY22" fmla="*/ 18288 h 18288"/>
              <a:gd name="connsiteX23" fmla="*/ 1615745 w 7818120"/>
              <a:gd name="connsiteY23" fmla="*/ 18288 h 18288"/>
              <a:gd name="connsiteX24" fmla="*/ 1120597 w 7818120"/>
              <a:gd name="connsiteY24" fmla="*/ 18288 h 18288"/>
              <a:gd name="connsiteX25" fmla="*/ 0 w 7818120"/>
              <a:gd name="connsiteY25" fmla="*/ 18288 h 18288"/>
              <a:gd name="connsiteX26" fmla="*/ 0 w 7818120"/>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818120" h="18288" fill="none" extrusionOk="0">
                <a:moveTo>
                  <a:pt x="0" y="0"/>
                </a:moveTo>
                <a:cubicBezTo>
                  <a:pt x="101002" y="-20048"/>
                  <a:pt x="215808" y="13837"/>
                  <a:pt x="416966" y="0"/>
                </a:cubicBezTo>
                <a:cubicBezTo>
                  <a:pt x="573264" y="9422"/>
                  <a:pt x="897859" y="4188"/>
                  <a:pt x="1146658" y="0"/>
                </a:cubicBezTo>
                <a:cubicBezTo>
                  <a:pt x="1409722" y="12227"/>
                  <a:pt x="1377475" y="-3286"/>
                  <a:pt x="1563624" y="0"/>
                </a:cubicBezTo>
                <a:cubicBezTo>
                  <a:pt x="1758084" y="11330"/>
                  <a:pt x="1967746" y="-7403"/>
                  <a:pt x="2136953" y="0"/>
                </a:cubicBezTo>
                <a:cubicBezTo>
                  <a:pt x="2354826" y="-5751"/>
                  <a:pt x="2687014" y="20029"/>
                  <a:pt x="2944825" y="0"/>
                </a:cubicBezTo>
                <a:cubicBezTo>
                  <a:pt x="3238848" y="15226"/>
                  <a:pt x="3415761" y="33925"/>
                  <a:pt x="3596335" y="0"/>
                </a:cubicBezTo>
                <a:cubicBezTo>
                  <a:pt x="3815108" y="13362"/>
                  <a:pt x="3972448" y="-68797"/>
                  <a:pt x="4326026" y="0"/>
                </a:cubicBezTo>
                <a:cubicBezTo>
                  <a:pt x="4638028" y="39995"/>
                  <a:pt x="4794473" y="211"/>
                  <a:pt x="4899355" y="0"/>
                </a:cubicBezTo>
                <a:cubicBezTo>
                  <a:pt x="5037170" y="-13296"/>
                  <a:pt x="5289722" y="-48609"/>
                  <a:pt x="5550865" y="0"/>
                </a:cubicBezTo>
                <a:cubicBezTo>
                  <a:pt x="5740088" y="19163"/>
                  <a:pt x="6143605" y="-29909"/>
                  <a:pt x="6358738" y="0"/>
                </a:cubicBezTo>
                <a:cubicBezTo>
                  <a:pt x="6556443" y="18955"/>
                  <a:pt x="6741581" y="-22634"/>
                  <a:pt x="6853885" y="0"/>
                </a:cubicBezTo>
                <a:cubicBezTo>
                  <a:pt x="6996029" y="20497"/>
                  <a:pt x="7453286" y="6658"/>
                  <a:pt x="7818120" y="0"/>
                </a:cubicBezTo>
                <a:cubicBezTo>
                  <a:pt x="7817552" y="7862"/>
                  <a:pt x="7817901" y="13269"/>
                  <a:pt x="7818120" y="18288"/>
                </a:cubicBezTo>
                <a:cubicBezTo>
                  <a:pt x="7701883" y="-33961"/>
                  <a:pt x="7395843" y="8437"/>
                  <a:pt x="7244791" y="18288"/>
                </a:cubicBezTo>
                <a:cubicBezTo>
                  <a:pt x="7088282" y="14407"/>
                  <a:pt x="6958165" y="20902"/>
                  <a:pt x="6827825" y="18288"/>
                </a:cubicBezTo>
                <a:cubicBezTo>
                  <a:pt x="6715653" y="-2805"/>
                  <a:pt x="6356779" y="33124"/>
                  <a:pt x="6176315" y="18288"/>
                </a:cubicBezTo>
                <a:cubicBezTo>
                  <a:pt x="6015867" y="-5301"/>
                  <a:pt x="5852369" y="-275"/>
                  <a:pt x="5681167" y="18288"/>
                </a:cubicBezTo>
                <a:cubicBezTo>
                  <a:pt x="5508002" y="48742"/>
                  <a:pt x="5304989" y="-7247"/>
                  <a:pt x="5029657" y="18288"/>
                </a:cubicBezTo>
                <a:cubicBezTo>
                  <a:pt x="4760375" y="46790"/>
                  <a:pt x="4637400" y="35678"/>
                  <a:pt x="4378147" y="18288"/>
                </a:cubicBezTo>
                <a:cubicBezTo>
                  <a:pt x="4094943" y="8043"/>
                  <a:pt x="4037303" y="27568"/>
                  <a:pt x="3726637" y="18288"/>
                </a:cubicBezTo>
                <a:cubicBezTo>
                  <a:pt x="3400340" y="-2459"/>
                  <a:pt x="3320728" y="61058"/>
                  <a:pt x="3075127" y="18288"/>
                </a:cubicBezTo>
                <a:cubicBezTo>
                  <a:pt x="2809301" y="-25757"/>
                  <a:pt x="2702630" y="16477"/>
                  <a:pt x="2501798" y="18288"/>
                </a:cubicBezTo>
                <a:cubicBezTo>
                  <a:pt x="2308686" y="20751"/>
                  <a:pt x="2079466" y="5550"/>
                  <a:pt x="1772107" y="18288"/>
                </a:cubicBezTo>
                <a:cubicBezTo>
                  <a:pt x="1420202" y="47064"/>
                  <a:pt x="1431765" y="28913"/>
                  <a:pt x="1120597" y="18288"/>
                </a:cubicBezTo>
                <a:cubicBezTo>
                  <a:pt x="791266" y="31607"/>
                  <a:pt x="235945" y="82322"/>
                  <a:pt x="0" y="18288"/>
                </a:cubicBezTo>
                <a:cubicBezTo>
                  <a:pt x="-589" y="13471"/>
                  <a:pt x="-474" y="7409"/>
                  <a:pt x="0" y="0"/>
                </a:cubicBezTo>
                <a:close/>
              </a:path>
              <a:path w="7818120" h="18288" stroke="0" extrusionOk="0">
                <a:moveTo>
                  <a:pt x="0" y="0"/>
                </a:moveTo>
                <a:cubicBezTo>
                  <a:pt x="161767" y="-7030"/>
                  <a:pt x="286873" y="-11228"/>
                  <a:pt x="573329" y="0"/>
                </a:cubicBezTo>
                <a:cubicBezTo>
                  <a:pt x="860952" y="-8429"/>
                  <a:pt x="823968" y="-2420"/>
                  <a:pt x="990295" y="0"/>
                </a:cubicBezTo>
                <a:cubicBezTo>
                  <a:pt x="1144921" y="-13846"/>
                  <a:pt x="1288801" y="10931"/>
                  <a:pt x="1394232" y="0"/>
                </a:cubicBezTo>
                <a:cubicBezTo>
                  <a:pt x="1499663" y="-10931"/>
                  <a:pt x="1677634" y="10318"/>
                  <a:pt x="1798168" y="0"/>
                </a:cubicBezTo>
                <a:cubicBezTo>
                  <a:pt x="2021167" y="5465"/>
                  <a:pt x="2087775" y="-15972"/>
                  <a:pt x="2371496" y="0"/>
                </a:cubicBezTo>
                <a:cubicBezTo>
                  <a:pt x="2646084" y="3640"/>
                  <a:pt x="2709294" y="-15431"/>
                  <a:pt x="2944825" y="0"/>
                </a:cubicBezTo>
                <a:cubicBezTo>
                  <a:pt x="3182104" y="39801"/>
                  <a:pt x="3563508" y="7189"/>
                  <a:pt x="3752698" y="0"/>
                </a:cubicBezTo>
                <a:cubicBezTo>
                  <a:pt x="4004713" y="-51688"/>
                  <a:pt x="4111759" y="8465"/>
                  <a:pt x="4247845" y="0"/>
                </a:cubicBezTo>
                <a:cubicBezTo>
                  <a:pt x="4409051" y="-38636"/>
                  <a:pt x="4840912" y="-6880"/>
                  <a:pt x="5055718" y="0"/>
                </a:cubicBezTo>
                <a:cubicBezTo>
                  <a:pt x="5318987" y="12828"/>
                  <a:pt x="5464207" y="16349"/>
                  <a:pt x="5863590" y="0"/>
                </a:cubicBezTo>
                <a:cubicBezTo>
                  <a:pt x="6258188" y="21536"/>
                  <a:pt x="6373895" y="-20866"/>
                  <a:pt x="6515100" y="0"/>
                </a:cubicBezTo>
                <a:cubicBezTo>
                  <a:pt x="6673199" y="-42487"/>
                  <a:pt x="7368245" y="-124798"/>
                  <a:pt x="7818120" y="0"/>
                </a:cubicBezTo>
                <a:cubicBezTo>
                  <a:pt x="7818163" y="8895"/>
                  <a:pt x="7818750" y="9828"/>
                  <a:pt x="7818120" y="18288"/>
                </a:cubicBezTo>
                <a:cubicBezTo>
                  <a:pt x="7615777" y="-1071"/>
                  <a:pt x="7527543" y="-5750"/>
                  <a:pt x="7401154" y="18288"/>
                </a:cubicBezTo>
                <a:cubicBezTo>
                  <a:pt x="7322611" y="47896"/>
                  <a:pt x="6964426" y="-24966"/>
                  <a:pt x="6593281" y="18288"/>
                </a:cubicBezTo>
                <a:cubicBezTo>
                  <a:pt x="6260055" y="33833"/>
                  <a:pt x="6287545" y="-3963"/>
                  <a:pt x="6098134" y="18288"/>
                </a:cubicBezTo>
                <a:cubicBezTo>
                  <a:pt x="5900337" y="14995"/>
                  <a:pt x="5605990" y="72621"/>
                  <a:pt x="5446624" y="18288"/>
                </a:cubicBezTo>
                <a:cubicBezTo>
                  <a:pt x="5244167" y="-23104"/>
                  <a:pt x="4914971" y="-34358"/>
                  <a:pt x="4638751" y="18288"/>
                </a:cubicBezTo>
                <a:cubicBezTo>
                  <a:pt x="4353273" y="8380"/>
                  <a:pt x="4297533" y="13876"/>
                  <a:pt x="3987241" y="18288"/>
                </a:cubicBezTo>
                <a:cubicBezTo>
                  <a:pt x="3687723" y="41876"/>
                  <a:pt x="3776181" y="30039"/>
                  <a:pt x="3570275" y="18288"/>
                </a:cubicBezTo>
                <a:cubicBezTo>
                  <a:pt x="3396160" y="10249"/>
                  <a:pt x="3285909" y="48310"/>
                  <a:pt x="3075127" y="18288"/>
                </a:cubicBezTo>
                <a:cubicBezTo>
                  <a:pt x="2869474" y="41512"/>
                  <a:pt x="2676329" y="4972"/>
                  <a:pt x="2267255" y="18288"/>
                </a:cubicBezTo>
                <a:cubicBezTo>
                  <a:pt x="1866401" y="24532"/>
                  <a:pt x="1882987" y="25696"/>
                  <a:pt x="1615745" y="18288"/>
                </a:cubicBezTo>
                <a:cubicBezTo>
                  <a:pt x="1346085" y="13379"/>
                  <a:pt x="1323312" y="12392"/>
                  <a:pt x="1120597" y="18288"/>
                </a:cubicBezTo>
                <a:cubicBezTo>
                  <a:pt x="940237" y="-60975"/>
                  <a:pt x="569386" y="27591"/>
                  <a:pt x="0" y="18288"/>
                </a:cubicBezTo>
                <a:cubicBezTo>
                  <a:pt x="1751" y="14440"/>
                  <a:pt x="-1272" y="7740"/>
                  <a:pt x="0" y="0"/>
                </a:cubicBezTo>
                <a:close/>
              </a:path>
              <a:path w="7818120" h="18288" fill="none" stroke="0" extrusionOk="0">
                <a:moveTo>
                  <a:pt x="0" y="0"/>
                </a:moveTo>
                <a:cubicBezTo>
                  <a:pt x="102311" y="-24031"/>
                  <a:pt x="206428" y="20084"/>
                  <a:pt x="416966" y="0"/>
                </a:cubicBezTo>
                <a:cubicBezTo>
                  <a:pt x="662339" y="-9883"/>
                  <a:pt x="833564" y="-11910"/>
                  <a:pt x="1146658" y="0"/>
                </a:cubicBezTo>
                <a:cubicBezTo>
                  <a:pt x="1398993" y="16754"/>
                  <a:pt x="1378239" y="-4997"/>
                  <a:pt x="1563624" y="0"/>
                </a:cubicBezTo>
                <a:cubicBezTo>
                  <a:pt x="1738265" y="3015"/>
                  <a:pt x="2006667" y="23864"/>
                  <a:pt x="2136953" y="0"/>
                </a:cubicBezTo>
                <a:cubicBezTo>
                  <a:pt x="2338524" y="-3063"/>
                  <a:pt x="2693378" y="-15904"/>
                  <a:pt x="2944825" y="0"/>
                </a:cubicBezTo>
                <a:cubicBezTo>
                  <a:pt x="3201439" y="-13695"/>
                  <a:pt x="3379198" y="46243"/>
                  <a:pt x="3596335" y="0"/>
                </a:cubicBezTo>
                <a:cubicBezTo>
                  <a:pt x="3778868" y="-61549"/>
                  <a:pt x="3979469" y="3461"/>
                  <a:pt x="4326026" y="0"/>
                </a:cubicBezTo>
                <a:cubicBezTo>
                  <a:pt x="4670641" y="40397"/>
                  <a:pt x="4801160" y="2093"/>
                  <a:pt x="4899355" y="0"/>
                </a:cubicBezTo>
                <a:cubicBezTo>
                  <a:pt x="4972821" y="-4221"/>
                  <a:pt x="5326959" y="8892"/>
                  <a:pt x="5550865" y="0"/>
                </a:cubicBezTo>
                <a:cubicBezTo>
                  <a:pt x="5793178" y="12267"/>
                  <a:pt x="6146346" y="-4531"/>
                  <a:pt x="6358738" y="0"/>
                </a:cubicBezTo>
                <a:cubicBezTo>
                  <a:pt x="6580825" y="49349"/>
                  <a:pt x="6739467" y="13524"/>
                  <a:pt x="6853885" y="0"/>
                </a:cubicBezTo>
                <a:cubicBezTo>
                  <a:pt x="7057243" y="-60557"/>
                  <a:pt x="7415107" y="-58698"/>
                  <a:pt x="7818120" y="0"/>
                </a:cubicBezTo>
                <a:cubicBezTo>
                  <a:pt x="7817705" y="7748"/>
                  <a:pt x="7817189" y="13015"/>
                  <a:pt x="7818120" y="18288"/>
                </a:cubicBezTo>
                <a:cubicBezTo>
                  <a:pt x="7693944" y="-3615"/>
                  <a:pt x="7376376" y="-6677"/>
                  <a:pt x="7244791" y="18288"/>
                </a:cubicBezTo>
                <a:cubicBezTo>
                  <a:pt x="7100086" y="-5717"/>
                  <a:pt x="6942350" y="35421"/>
                  <a:pt x="6827825" y="18288"/>
                </a:cubicBezTo>
                <a:cubicBezTo>
                  <a:pt x="6691364" y="27873"/>
                  <a:pt x="6342432" y="37332"/>
                  <a:pt x="6176315" y="18288"/>
                </a:cubicBezTo>
                <a:cubicBezTo>
                  <a:pt x="6012850" y="28657"/>
                  <a:pt x="5862979" y="-980"/>
                  <a:pt x="5681167" y="18288"/>
                </a:cubicBezTo>
                <a:cubicBezTo>
                  <a:pt x="5485624" y="71662"/>
                  <a:pt x="5295851" y="1288"/>
                  <a:pt x="5029657" y="18288"/>
                </a:cubicBezTo>
                <a:cubicBezTo>
                  <a:pt x="4753680" y="49046"/>
                  <a:pt x="4640335" y="38506"/>
                  <a:pt x="4378147" y="18288"/>
                </a:cubicBezTo>
                <a:cubicBezTo>
                  <a:pt x="4103046" y="-4537"/>
                  <a:pt x="4022480" y="43848"/>
                  <a:pt x="3726637" y="18288"/>
                </a:cubicBezTo>
                <a:cubicBezTo>
                  <a:pt x="3429109" y="3476"/>
                  <a:pt x="3316488" y="61415"/>
                  <a:pt x="3075127" y="18288"/>
                </a:cubicBezTo>
                <a:cubicBezTo>
                  <a:pt x="2821014" y="6093"/>
                  <a:pt x="2665050" y="-11263"/>
                  <a:pt x="2501798" y="18288"/>
                </a:cubicBezTo>
                <a:cubicBezTo>
                  <a:pt x="2343345" y="29394"/>
                  <a:pt x="2120041" y="-50427"/>
                  <a:pt x="1772107" y="18288"/>
                </a:cubicBezTo>
                <a:cubicBezTo>
                  <a:pt x="1424078" y="50665"/>
                  <a:pt x="1427418" y="32572"/>
                  <a:pt x="1120597" y="18288"/>
                </a:cubicBezTo>
                <a:cubicBezTo>
                  <a:pt x="796486" y="45938"/>
                  <a:pt x="243712" y="47798"/>
                  <a:pt x="0" y="18288"/>
                </a:cubicBezTo>
                <a:cubicBezTo>
                  <a:pt x="1307" y="12414"/>
                  <a:pt x="-32" y="574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7818120"/>
                      <a:gd name="connsiteY0" fmla="*/ 0 h 18288"/>
                      <a:gd name="connsiteX1" fmla="*/ 416966 w 7818120"/>
                      <a:gd name="connsiteY1" fmla="*/ 0 h 18288"/>
                      <a:gd name="connsiteX2" fmla="*/ 1146658 w 7818120"/>
                      <a:gd name="connsiteY2" fmla="*/ 0 h 18288"/>
                      <a:gd name="connsiteX3" fmla="*/ 1563624 w 7818120"/>
                      <a:gd name="connsiteY3" fmla="*/ 0 h 18288"/>
                      <a:gd name="connsiteX4" fmla="*/ 2136953 w 7818120"/>
                      <a:gd name="connsiteY4" fmla="*/ 0 h 18288"/>
                      <a:gd name="connsiteX5" fmla="*/ 2944825 w 7818120"/>
                      <a:gd name="connsiteY5" fmla="*/ 0 h 18288"/>
                      <a:gd name="connsiteX6" fmla="*/ 3596335 w 7818120"/>
                      <a:gd name="connsiteY6" fmla="*/ 0 h 18288"/>
                      <a:gd name="connsiteX7" fmla="*/ 4326026 w 7818120"/>
                      <a:gd name="connsiteY7" fmla="*/ 0 h 18288"/>
                      <a:gd name="connsiteX8" fmla="*/ 4899355 w 7818120"/>
                      <a:gd name="connsiteY8" fmla="*/ 0 h 18288"/>
                      <a:gd name="connsiteX9" fmla="*/ 5550865 w 7818120"/>
                      <a:gd name="connsiteY9" fmla="*/ 0 h 18288"/>
                      <a:gd name="connsiteX10" fmla="*/ 6358738 w 7818120"/>
                      <a:gd name="connsiteY10" fmla="*/ 0 h 18288"/>
                      <a:gd name="connsiteX11" fmla="*/ 6853885 w 7818120"/>
                      <a:gd name="connsiteY11" fmla="*/ 0 h 18288"/>
                      <a:gd name="connsiteX12" fmla="*/ 7818120 w 7818120"/>
                      <a:gd name="connsiteY12" fmla="*/ 0 h 18288"/>
                      <a:gd name="connsiteX13" fmla="*/ 7818120 w 7818120"/>
                      <a:gd name="connsiteY13" fmla="*/ 18288 h 18288"/>
                      <a:gd name="connsiteX14" fmla="*/ 7244791 w 7818120"/>
                      <a:gd name="connsiteY14" fmla="*/ 18288 h 18288"/>
                      <a:gd name="connsiteX15" fmla="*/ 6827825 w 7818120"/>
                      <a:gd name="connsiteY15" fmla="*/ 18288 h 18288"/>
                      <a:gd name="connsiteX16" fmla="*/ 6176315 w 7818120"/>
                      <a:gd name="connsiteY16" fmla="*/ 18288 h 18288"/>
                      <a:gd name="connsiteX17" fmla="*/ 5681167 w 7818120"/>
                      <a:gd name="connsiteY17" fmla="*/ 18288 h 18288"/>
                      <a:gd name="connsiteX18" fmla="*/ 5029657 w 7818120"/>
                      <a:gd name="connsiteY18" fmla="*/ 18288 h 18288"/>
                      <a:gd name="connsiteX19" fmla="*/ 4378147 w 7818120"/>
                      <a:gd name="connsiteY19" fmla="*/ 18288 h 18288"/>
                      <a:gd name="connsiteX20" fmla="*/ 3726637 w 7818120"/>
                      <a:gd name="connsiteY20" fmla="*/ 18288 h 18288"/>
                      <a:gd name="connsiteX21" fmla="*/ 3075127 w 7818120"/>
                      <a:gd name="connsiteY21" fmla="*/ 18288 h 18288"/>
                      <a:gd name="connsiteX22" fmla="*/ 2501798 w 7818120"/>
                      <a:gd name="connsiteY22" fmla="*/ 18288 h 18288"/>
                      <a:gd name="connsiteX23" fmla="*/ 1772107 w 7818120"/>
                      <a:gd name="connsiteY23" fmla="*/ 18288 h 18288"/>
                      <a:gd name="connsiteX24" fmla="*/ 1120597 w 7818120"/>
                      <a:gd name="connsiteY24" fmla="*/ 18288 h 18288"/>
                      <a:gd name="connsiteX25" fmla="*/ 0 w 7818120"/>
                      <a:gd name="connsiteY25" fmla="*/ 18288 h 18288"/>
                      <a:gd name="connsiteX26" fmla="*/ 0 w 7818120"/>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818120" h="18288" fill="none" extrusionOk="0">
                        <a:moveTo>
                          <a:pt x="0" y="0"/>
                        </a:moveTo>
                        <a:cubicBezTo>
                          <a:pt x="121520" y="-12182"/>
                          <a:pt x="211324" y="18247"/>
                          <a:pt x="416966" y="0"/>
                        </a:cubicBezTo>
                        <a:cubicBezTo>
                          <a:pt x="622608" y="-18247"/>
                          <a:pt x="891241" y="-13744"/>
                          <a:pt x="1146658" y="0"/>
                        </a:cubicBezTo>
                        <a:cubicBezTo>
                          <a:pt x="1402075" y="13744"/>
                          <a:pt x="1378880" y="-8543"/>
                          <a:pt x="1563624" y="0"/>
                        </a:cubicBezTo>
                        <a:cubicBezTo>
                          <a:pt x="1748368" y="8543"/>
                          <a:pt x="1972300" y="7443"/>
                          <a:pt x="2136953" y="0"/>
                        </a:cubicBezTo>
                        <a:cubicBezTo>
                          <a:pt x="2301606" y="-7443"/>
                          <a:pt x="2679634" y="12382"/>
                          <a:pt x="2944825" y="0"/>
                        </a:cubicBezTo>
                        <a:cubicBezTo>
                          <a:pt x="3210016" y="-12382"/>
                          <a:pt x="3409232" y="17967"/>
                          <a:pt x="3596335" y="0"/>
                        </a:cubicBezTo>
                        <a:cubicBezTo>
                          <a:pt x="3783438" y="-17967"/>
                          <a:pt x="4002523" y="-28578"/>
                          <a:pt x="4326026" y="0"/>
                        </a:cubicBezTo>
                        <a:cubicBezTo>
                          <a:pt x="4649529" y="28578"/>
                          <a:pt x="4777384" y="-3624"/>
                          <a:pt x="4899355" y="0"/>
                        </a:cubicBezTo>
                        <a:cubicBezTo>
                          <a:pt x="5021326" y="3624"/>
                          <a:pt x="5317653" y="1281"/>
                          <a:pt x="5550865" y="0"/>
                        </a:cubicBezTo>
                        <a:cubicBezTo>
                          <a:pt x="5784077" y="-1281"/>
                          <a:pt x="6142956" y="-39637"/>
                          <a:pt x="6358738" y="0"/>
                        </a:cubicBezTo>
                        <a:cubicBezTo>
                          <a:pt x="6574520" y="39637"/>
                          <a:pt x="6724785" y="-4460"/>
                          <a:pt x="6853885" y="0"/>
                        </a:cubicBezTo>
                        <a:cubicBezTo>
                          <a:pt x="6982985" y="4460"/>
                          <a:pt x="7403044" y="-1955"/>
                          <a:pt x="7818120" y="0"/>
                        </a:cubicBezTo>
                        <a:cubicBezTo>
                          <a:pt x="7817988" y="7702"/>
                          <a:pt x="7817908" y="13511"/>
                          <a:pt x="7818120" y="18288"/>
                        </a:cubicBezTo>
                        <a:cubicBezTo>
                          <a:pt x="7698847" y="-3267"/>
                          <a:pt x="7390924" y="22979"/>
                          <a:pt x="7244791" y="18288"/>
                        </a:cubicBezTo>
                        <a:cubicBezTo>
                          <a:pt x="7098658" y="13597"/>
                          <a:pt x="6952735" y="29357"/>
                          <a:pt x="6827825" y="18288"/>
                        </a:cubicBezTo>
                        <a:cubicBezTo>
                          <a:pt x="6702915" y="7219"/>
                          <a:pt x="6338661" y="34530"/>
                          <a:pt x="6176315" y="18288"/>
                        </a:cubicBezTo>
                        <a:cubicBezTo>
                          <a:pt x="6013969" y="2047"/>
                          <a:pt x="5850602" y="6362"/>
                          <a:pt x="5681167" y="18288"/>
                        </a:cubicBezTo>
                        <a:cubicBezTo>
                          <a:pt x="5511732" y="30214"/>
                          <a:pt x="5312143" y="419"/>
                          <a:pt x="5029657" y="18288"/>
                        </a:cubicBezTo>
                        <a:cubicBezTo>
                          <a:pt x="4747171" y="36158"/>
                          <a:pt x="4655062" y="30740"/>
                          <a:pt x="4378147" y="18288"/>
                        </a:cubicBezTo>
                        <a:cubicBezTo>
                          <a:pt x="4101232" y="5837"/>
                          <a:pt x="4037646" y="44706"/>
                          <a:pt x="3726637" y="18288"/>
                        </a:cubicBezTo>
                        <a:cubicBezTo>
                          <a:pt x="3415628" y="-8130"/>
                          <a:pt x="3321756" y="45507"/>
                          <a:pt x="3075127" y="18288"/>
                        </a:cubicBezTo>
                        <a:cubicBezTo>
                          <a:pt x="2828498" y="-8931"/>
                          <a:pt x="2684733" y="14853"/>
                          <a:pt x="2501798" y="18288"/>
                        </a:cubicBezTo>
                        <a:cubicBezTo>
                          <a:pt x="2318863" y="21723"/>
                          <a:pt x="2121844" y="-13013"/>
                          <a:pt x="1772107" y="18288"/>
                        </a:cubicBezTo>
                        <a:cubicBezTo>
                          <a:pt x="1422370" y="49589"/>
                          <a:pt x="1431548" y="31666"/>
                          <a:pt x="1120597" y="18288"/>
                        </a:cubicBezTo>
                        <a:cubicBezTo>
                          <a:pt x="809646" y="4911"/>
                          <a:pt x="246393" y="56240"/>
                          <a:pt x="0" y="18288"/>
                        </a:cubicBezTo>
                        <a:cubicBezTo>
                          <a:pt x="129" y="13298"/>
                          <a:pt x="-675" y="6857"/>
                          <a:pt x="0" y="0"/>
                        </a:cubicBezTo>
                        <a:close/>
                      </a:path>
                      <a:path w="7818120" h="18288" stroke="0" extrusionOk="0">
                        <a:moveTo>
                          <a:pt x="0" y="0"/>
                        </a:moveTo>
                        <a:cubicBezTo>
                          <a:pt x="177487" y="-4302"/>
                          <a:pt x="287499" y="4997"/>
                          <a:pt x="573329" y="0"/>
                        </a:cubicBezTo>
                        <a:cubicBezTo>
                          <a:pt x="859159" y="-4997"/>
                          <a:pt x="821965" y="-336"/>
                          <a:pt x="990295" y="0"/>
                        </a:cubicBezTo>
                        <a:cubicBezTo>
                          <a:pt x="1158625" y="336"/>
                          <a:pt x="1587918" y="-4681"/>
                          <a:pt x="1798168" y="0"/>
                        </a:cubicBezTo>
                        <a:cubicBezTo>
                          <a:pt x="2008418" y="4681"/>
                          <a:pt x="2088841" y="-2754"/>
                          <a:pt x="2371496" y="0"/>
                        </a:cubicBezTo>
                        <a:cubicBezTo>
                          <a:pt x="2654151" y="2754"/>
                          <a:pt x="2701462" y="-24976"/>
                          <a:pt x="2944825" y="0"/>
                        </a:cubicBezTo>
                        <a:cubicBezTo>
                          <a:pt x="3188188" y="24976"/>
                          <a:pt x="3511636" y="25407"/>
                          <a:pt x="3752698" y="0"/>
                        </a:cubicBezTo>
                        <a:cubicBezTo>
                          <a:pt x="3993760" y="-25407"/>
                          <a:pt x="4107153" y="6432"/>
                          <a:pt x="4247845" y="0"/>
                        </a:cubicBezTo>
                        <a:cubicBezTo>
                          <a:pt x="4388537" y="-6432"/>
                          <a:pt x="4835598" y="-5108"/>
                          <a:pt x="5055718" y="0"/>
                        </a:cubicBezTo>
                        <a:cubicBezTo>
                          <a:pt x="5275838" y="5108"/>
                          <a:pt x="5461006" y="-24536"/>
                          <a:pt x="5863590" y="0"/>
                        </a:cubicBezTo>
                        <a:cubicBezTo>
                          <a:pt x="6266174" y="24536"/>
                          <a:pt x="6355549" y="-19657"/>
                          <a:pt x="6515100" y="0"/>
                        </a:cubicBezTo>
                        <a:cubicBezTo>
                          <a:pt x="6674651" y="19657"/>
                          <a:pt x="7275423" y="-57462"/>
                          <a:pt x="7818120" y="0"/>
                        </a:cubicBezTo>
                        <a:cubicBezTo>
                          <a:pt x="7818132" y="8833"/>
                          <a:pt x="7818660" y="9830"/>
                          <a:pt x="7818120" y="18288"/>
                        </a:cubicBezTo>
                        <a:cubicBezTo>
                          <a:pt x="7610240" y="4606"/>
                          <a:pt x="7521789" y="7721"/>
                          <a:pt x="7401154" y="18288"/>
                        </a:cubicBezTo>
                        <a:cubicBezTo>
                          <a:pt x="7280519" y="28855"/>
                          <a:pt x="6930719" y="4225"/>
                          <a:pt x="6593281" y="18288"/>
                        </a:cubicBezTo>
                        <a:cubicBezTo>
                          <a:pt x="6255843" y="32351"/>
                          <a:pt x="6286682" y="1162"/>
                          <a:pt x="6098134" y="18288"/>
                        </a:cubicBezTo>
                        <a:cubicBezTo>
                          <a:pt x="5909586" y="35414"/>
                          <a:pt x="5602789" y="48596"/>
                          <a:pt x="5446624" y="18288"/>
                        </a:cubicBezTo>
                        <a:cubicBezTo>
                          <a:pt x="5290459" y="-12020"/>
                          <a:pt x="4917039" y="21960"/>
                          <a:pt x="4638751" y="18288"/>
                        </a:cubicBezTo>
                        <a:cubicBezTo>
                          <a:pt x="4360463" y="14616"/>
                          <a:pt x="4304690" y="5450"/>
                          <a:pt x="3987241" y="18288"/>
                        </a:cubicBezTo>
                        <a:cubicBezTo>
                          <a:pt x="3669792" y="31127"/>
                          <a:pt x="3758742" y="32551"/>
                          <a:pt x="3570275" y="18288"/>
                        </a:cubicBezTo>
                        <a:cubicBezTo>
                          <a:pt x="3381808" y="4025"/>
                          <a:pt x="3267153" y="36200"/>
                          <a:pt x="3075127" y="18288"/>
                        </a:cubicBezTo>
                        <a:cubicBezTo>
                          <a:pt x="2883101" y="376"/>
                          <a:pt x="2665825" y="10973"/>
                          <a:pt x="2267255" y="18288"/>
                        </a:cubicBezTo>
                        <a:cubicBezTo>
                          <a:pt x="1868685" y="25603"/>
                          <a:pt x="1884698" y="28410"/>
                          <a:pt x="1615745" y="18288"/>
                        </a:cubicBezTo>
                        <a:cubicBezTo>
                          <a:pt x="1346792" y="8167"/>
                          <a:pt x="1320952" y="10430"/>
                          <a:pt x="1120597" y="18288"/>
                        </a:cubicBezTo>
                        <a:cubicBezTo>
                          <a:pt x="920242" y="26146"/>
                          <a:pt x="556507" y="50790"/>
                          <a:pt x="0" y="18288"/>
                        </a:cubicBezTo>
                        <a:cubicBezTo>
                          <a:pt x="74" y="14054"/>
                          <a:pt x="-46" y="699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D58585B3-9CC6-A41F-7F01-4398999A162E}"/>
              </a:ext>
            </a:extLst>
          </p:cNvPr>
          <p:cNvGraphicFramePr>
            <a:graphicFrameLocks noGrp="1"/>
          </p:cNvGraphicFramePr>
          <p:nvPr>
            <p:ph idx="1"/>
            <p:extLst>
              <p:ext uri="{D42A27DB-BD31-4B8C-83A1-F6EECF244321}">
                <p14:modId xmlns:p14="http://schemas.microsoft.com/office/powerpoint/2010/main" val="1425326279"/>
              </p:ext>
            </p:extLst>
          </p:nvPr>
        </p:nvGraphicFramePr>
        <p:xfrm>
          <a:off x="827584" y="1935120"/>
          <a:ext cx="7886700" cy="48599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479639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2FCF888-8092-4758-B55A-72B0CED6E024}"/>
              </a:ext>
            </a:extLst>
          </p:cNvPr>
          <p:cNvPicPr>
            <a:picLocks noChangeAspect="1"/>
          </p:cNvPicPr>
          <p:nvPr/>
        </p:nvPicPr>
        <p:blipFill rotWithShape="1">
          <a:blip r:embed="rId3">
            <a:alphaModFix/>
          </a:blip>
          <a:srcRect r="29941" b="1"/>
          <a:stretch/>
        </p:blipFill>
        <p:spPr>
          <a:xfrm>
            <a:off x="4562839" y="731013"/>
            <a:ext cx="4695998" cy="2949235"/>
          </a:xfrm>
          <a:prstGeom prst="rect">
            <a:avLst/>
          </a:prstGeom>
          <a:effectLst>
            <a:softEdge rad="533400"/>
          </a:effectLst>
        </p:spPr>
      </p:pic>
      <p:pic>
        <p:nvPicPr>
          <p:cNvPr id="4" name="Picture 3">
            <a:extLst>
              <a:ext uri="{FF2B5EF4-FFF2-40B4-BE49-F238E27FC236}">
                <a16:creationId xmlns:a16="http://schemas.microsoft.com/office/drawing/2014/main" id="{E409A554-19B0-4A99-9970-C62E635417E1}"/>
              </a:ext>
            </a:extLst>
          </p:cNvPr>
          <p:cNvPicPr>
            <a:picLocks noChangeAspect="1"/>
          </p:cNvPicPr>
          <p:nvPr/>
        </p:nvPicPr>
        <p:blipFill rotWithShape="1">
          <a:blip r:embed="rId4"/>
          <a:srcRect r="816"/>
          <a:stretch/>
        </p:blipFill>
        <p:spPr>
          <a:xfrm>
            <a:off x="4567428" y="2722625"/>
            <a:ext cx="4697730" cy="3161538"/>
          </a:xfrm>
          <a:prstGeom prst="rect">
            <a:avLst/>
          </a:prstGeom>
          <a:effectLst>
            <a:softEdge rad="533400"/>
          </a:effectLst>
        </p:spPr>
      </p:pic>
      <p:sp>
        <p:nvSpPr>
          <p:cNvPr id="2" name="Title 1">
            <a:extLst>
              <a:ext uri="{FF2B5EF4-FFF2-40B4-BE49-F238E27FC236}">
                <a16:creationId xmlns:a16="http://schemas.microsoft.com/office/drawing/2014/main" id="{C4819EB5-8F87-4E66-8B2D-DE66AFEF2B49}"/>
              </a:ext>
            </a:extLst>
          </p:cNvPr>
          <p:cNvSpPr>
            <a:spLocks noGrp="1"/>
          </p:cNvSpPr>
          <p:nvPr>
            <p:ph type="title"/>
          </p:nvPr>
        </p:nvSpPr>
        <p:spPr>
          <a:xfrm>
            <a:off x="179512" y="33146"/>
            <a:ext cx="5408411" cy="983748"/>
          </a:xfrm>
        </p:spPr>
        <p:txBody>
          <a:bodyPr>
            <a:normAutofit/>
          </a:bodyPr>
          <a:lstStyle/>
          <a:p>
            <a:r>
              <a:rPr lang="en-GB" sz="2775" b="1" dirty="0">
                <a:solidFill>
                  <a:srgbClr val="000000"/>
                </a:solidFill>
                <a:effectLst>
                  <a:outerShdw blurRad="38100" dist="38100" dir="2700000" algn="tl">
                    <a:srgbClr val="000000">
                      <a:alpha val="43137"/>
                    </a:srgbClr>
                  </a:outerShdw>
                </a:effectLst>
              </a:rPr>
              <a:t>Sustainable tourism and hospitality development </a:t>
            </a:r>
          </a:p>
        </p:txBody>
      </p:sp>
      <p:sp>
        <p:nvSpPr>
          <p:cNvPr id="3" name="Content Placeholder 2">
            <a:extLst>
              <a:ext uri="{FF2B5EF4-FFF2-40B4-BE49-F238E27FC236}">
                <a16:creationId xmlns:a16="http://schemas.microsoft.com/office/drawing/2014/main" id="{0CC21007-885C-428F-903B-5F337E594F25}"/>
              </a:ext>
            </a:extLst>
          </p:cNvPr>
          <p:cNvSpPr>
            <a:spLocks noGrp="1"/>
          </p:cNvSpPr>
          <p:nvPr>
            <p:ph idx="1"/>
          </p:nvPr>
        </p:nvSpPr>
        <p:spPr>
          <a:xfrm>
            <a:off x="107504" y="1052736"/>
            <a:ext cx="5976664" cy="5955542"/>
          </a:xfrm>
        </p:spPr>
        <p:txBody>
          <a:bodyPr anchor="ctr">
            <a:normAutofit fontScale="92500"/>
          </a:bodyPr>
          <a:lstStyle/>
          <a:p>
            <a:pPr marL="0" indent="0">
              <a:lnSpc>
                <a:spcPct val="120000"/>
              </a:lnSpc>
              <a:buNone/>
            </a:pPr>
            <a:r>
              <a:rPr lang="en-GB" sz="2400" b="1" dirty="0">
                <a:solidFill>
                  <a:srgbClr val="000000"/>
                </a:solidFill>
              </a:rPr>
              <a:t>Jeeva </a:t>
            </a:r>
            <a:r>
              <a:rPr lang="en-GB" sz="2400" b="1" dirty="0" err="1">
                <a:solidFill>
                  <a:srgbClr val="000000"/>
                </a:solidFill>
              </a:rPr>
              <a:t>Beloam</a:t>
            </a:r>
            <a:r>
              <a:rPr lang="en-GB" sz="2400" b="1" dirty="0">
                <a:solidFill>
                  <a:srgbClr val="000000"/>
                </a:solidFill>
              </a:rPr>
              <a:t> Beach Camp (luxury Eco resort ) </a:t>
            </a:r>
          </a:p>
          <a:p>
            <a:pPr>
              <a:lnSpc>
                <a:spcPct val="120000"/>
              </a:lnSpc>
            </a:pPr>
            <a:r>
              <a:rPr lang="en-GB" sz="2400" dirty="0">
                <a:solidFill>
                  <a:srgbClr val="000000"/>
                </a:solidFill>
              </a:rPr>
              <a:t>Environmental stewardship and support of local communities and culture through responsible tourism is reflected in every Jeeva Resort. </a:t>
            </a:r>
          </a:p>
          <a:p>
            <a:pPr>
              <a:lnSpc>
                <a:spcPct val="120000"/>
              </a:lnSpc>
            </a:pPr>
            <a:r>
              <a:rPr lang="en-GB" sz="2400" dirty="0">
                <a:solidFill>
                  <a:srgbClr val="000000"/>
                </a:solidFill>
              </a:rPr>
              <a:t>Daytime electrical needs are supplied by solar power. </a:t>
            </a:r>
          </a:p>
          <a:p>
            <a:pPr>
              <a:lnSpc>
                <a:spcPct val="120000"/>
              </a:lnSpc>
            </a:pPr>
            <a:r>
              <a:rPr lang="en-GB" sz="2400" dirty="0">
                <a:solidFill>
                  <a:srgbClr val="000000"/>
                </a:solidFill>
              </a:rPr>
              <a:t>Recycled rainwater used wherever possible.</a:t>
            </a:r>
          </a:p>
          <a:p>
            <a:pPr>
              <a:lnSpc>
                <a:spcPct val="120000"/>
              </a:lnSpc>
            </a:pPr>
            <a:r>
              <a:rPr lang="en-GB" sz="2400" dirty="0">
                <a:solidFill>
                  <a:srgbClr val="000000"/>
                </a:solidFill>
              </a:rPr>
              <a:t>All meals are created from locally sourced and freshly available ingredients.</a:t>
            </a:r>
          </a:p>
          <a:p>
            <a:pPr>
              <a:lnSpc>
                <a:spcPct val="120000"/>
              </a:lnSpc>
            </a:pPr>
            <a:r>
              <a:rPr lang="en-GB" sz="2400" dirty="0">
                <a:solidFill>
                  <a:srgbClr val="000000"/>
                </a:solidFill>
              </a:rPr>
              <a:t>The resort and eco initiative within the region employs over 200 people </a:t>
            </a:r>
          </a:p>
          <a:p>
            <a:pPr marL="0" indent="0">
              <a:lnSpc>
                <a:spcPct val="120000"/>
              </a:lnSpc>
              <a:buNone/>
            </a:pPr>
            <a:r>
              <a:rPr lang="en-GB" sz="2400" dirty="0">
                <a:solidFill>
                  <a:srgbClr val="000000"/>
                </a:solidFill>
              </a:rPr>
              <a:t> </a:t>
            </a:r>
          </a:p>
          <a:p>
            <a:endParaRPr lang="en-GB" sz="1275" dirty="0">
              <a:solidFill>
                <a:srgbClr val="000000"/>
              </a:solidFill>
            </a:endParaRPr>
          </a:p>
        </p:txBody>
      </p:sp>
    </p:spTree>
    <p:extLst>
      <p:ext uri="{BB962C8B-B14F-4D97-AF65-F5344CB8AC3E}">
        <p14:creationId xmlns:p14="http://schemas.microsoft.com/office/powerpoint/2010/main" val="2420624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Can eco-tourism help save the ocean? | The Economist">
            <a:hlinkClick r:id="" action="ppaction://media"/>
            <a:extLst>
              <a:ext uri="{FF2B5EF4-FFF2-40B4-BE49-F238E27FC236}">
                <a16:creationId xmlns:a16="http://schemas.microsoft.com/office/drawing/2014/main" id="{9E0EAA09-F58D-480B-84D1-2BC13E44F1EE}"/>
              </a:ext>
            </a:extLst>
          </p:cNvPr>
          <p:cNvPicPr>
            <a:picLocks noRot="1" noChangeAspect="1"/>
          </p:cNvPicPr>
          <p:nvPr>
            <a:videoFile r:link="rId1"/>
          </p:nvPr>
        </p:nvPicPr>
        <p:blipFill>
          <a:blip r:embed="rId3"/>
          <a:stretch>
            <a:fillRect/>
          </a:stretch>
        </p:blipFill>
        <p:spPr>
          <a:xfrm>
            <a:off x="755576" y="692696"/>
            <a:ext cx="7519419" cy="4896544"/>
          </a:xfrm>
          <a:prstGeom prst="rect">
            <a:avLst/>
          </a:prstGeom>
        </p:spPr>
      </p:pic>
    </p:spTree>
    <p:extLst>
      <p:ext uri="{BB962C8B-B14F-4D97-AF65-F5344CB8AC3E}">
        <p14:creationId xmlns:p14="http://schemas.microsoft.com/office/powerpoint/2010/main" val="3458516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ECOLODGES INDONESIA - Empowering Local Community Through Ecotourism">
            <a:hlinkClick r:id="" action="ppaction://media"/>
            <a:extLst>
              <a:ext uri="{FF2B5EF4-FFF2-40B4-BE49-F238E27FC236}">
                <a16:creationId xmlns:a16="http://schemas.microsoft.com/office/drawing/2014/main" id="{6B01295F-0056-41A4-80A3-A6367B83C451}"/>
              </a:ext>
            </a:extLst>
          </p:cNvPr>
          <p:cNvPicPr>
            <a:picLocks noRot="1" noChangeAspect="1"/>
          </p:cNvPicPr>
          <p:nvPr>
            <a:videoFile r:link="rId1"/>
          </p:nvPr>
        </p:nvPicPr>
        <p:blipFill>
          <a:blip r:embed="rId3"/>
          <a:stretch>
            <a:fillRect/>
          </a:stretch>
        </p:blipFill>
        <p:spPr>
          <a:xfrm>
            <a:off x="395536" y="404664"/>
            <a:ext cx="8280920" cy="5040560"/>
          </a:xfrm>
          <a:prstGeom prst="rect">
            <a:avLst/>
          </a:prstGeom>
        </p:spPr>
      </p:pic>
      <p:sp>
        <p:nvSpPr>
          <p:cNvPr id="3" name="TextBox 2">
            <a:extLst>
              <a:ext uri="{FF2B5EF4-FFF2-40B4-BE49-F238E27FC236}">
                <a16:creationId xmlns:a16="http://schemas.microsoft.com/office/drawing/2014/main" id="{DB257967-F317-653F-6588-4EE93A60ADEC}"/>
              </a:ext>
            </a:extLst>
          </p:cNvPr>
          <p:cNvSpPr txBox="1"/>
          <p:nvPr/>
        </p:nvSpPr>
        <p:spPr>
          <a:xfrm>
            <a:off x="1043608" y="5807005"/>
            <a:ext cx="4572000" cy="646331"/>
          </a:xfrm>
          <a:prstGeom prst="rect">
            <a:avLst/>
          </a:prstGeom>
          <a:noFill/>
        </p:spPr>
        <p:txBody>
          <a:bodyPr wrap="square">
            <a:spAutoFit/>
          </a:bodyPr>
          <a:lstStyle/>
          <a:p>
            <a:r>
              <a:rPr lang="en-GB" dirty="0"/>
              <a:t>ECOLODGES INDONESIA - Empowering Local Community Through Ecotourism</a:t>
            </a:r>
          </a:p>
        </p:txBody>
      </p:sp>
    </p:spTree>
    <p:extLst>
      <p:ext uri="{BB962C8B-B14F-4D97-AF65-F5344CB8AC3E}">
        <p14:creationId xmlns:p14="http://schemas.microsoft.com/office/powerpoint/2010/main" val="4238073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70B6FE-6C8C-4897-AE90-C155AC4FDD64}"/>
              </a:ext>
            </a:extLst>
          </p:cNvPr>
          <p:cNvSpPr>
            <a:spLocks noGrp="1"/>
          </p:cNvSpPr>
          <p:nvPr>
            <p:ph idx="1"/>
          </p:nvPr>
        </p:nvSpPr>
        <p:spPr>
          <a:xfrm>
            <a:off x="323528" y="201090"/>
            <a:ext cx="7886700" cy="3659958"/>
          </a:xfrm>
        </p:spPr>
        <p:txBody>
          <a:bodyPr>
            <a:normAutofit fontScale="55000" lnSpcReduction="20000"/>
          </a:bodyPr>
          <a:lstStyle/>
          <a:p>
            <a:pPr marL="0" indent="0">
              <a:buNone/>
            </a:pPr>
            <a:r>
              <a:rPr lang="en-GB" sz="3600" b="1" u="sng" cap="all" dirty="0">
                <a:effectLst>
                  <a:outerShdw blurRad="38100" dist="38100" dir="2700000" algn="tl">
                    <a:srgbClr val="000000">
                      <a:alpha val="43137"/>
                    </a:srgbClr>
                  </a:outerShdw>
                </a:effectLst>
              </a:rPr>
              <a:t>Indonesia Eco Accommod</a:t>
            </a:r>
            <a:r>
              <a:rPr lang="en-GB" b="1" u="sng" cap="all" dirty="0">
                <a:effectLst>
                  <a:outerShdw blurRad="38100" dist="38100" dir="2700000" algn="tl">
                    <a:srgbClr val="000000">
                      <a:alpha val="43137"/>
                    </a:srgbClr>
                  </a:outerShdw>
                </a:effectLst>
              </a:rPr>
              <a:t>ation</a:t>
            </a:r>
          </a:p>
          <a:p>
            <a:pPr marL="0" indent="0">
              <a:buNone/>
            </a:pPr>
            <a:endParaRPr lang="en-GB" b="1" u="sng" cap="all" dirty="0">
              <a:effectLst>
                <a:outerShdw blurRad="38100" dist="38100" dir="2700000" algn="tl">
                  <a:srgbClr val="000000">
                    <a:alpha val="43137"/>
                  </a:srgbClr>
                </a:outerShdw>
              </a:effectLst>
            </a:endParaRPr>
          </a:p>
          <a:p>
            <a:pPr>
              <a:lnSpc>
                <a:spcPct val="120000"/>
              </a:lnSpc>
            </a:pPr>
            <a:r>
              <a:rPr lang="en-GB" sz="4400" dirty="0"/>
              <a:t>Enjoy modern, sustainable Ecolodges that support local communities and their culture.</a:t>
            </a:r>
            <a:br>
              <a:rPr lang="en-GB" sz="4400" dirty="0"/>
            </a:br>
            <a:r>
              <a:rPr lang="en-GB" sz="4400" dirty="0"/>
              <a:t>Conservation fund directly funds the protection of Indonesia’s precious national parks.</a:t>
            </a:r>
          </a:p>
          <a:p>
            <a:pPr>
              <a:lnSpc>
                <a:spcPct val="120000"/>
              </a:lnSpc>
            </a:pPr>
            <a:r>
              <a:rPr lang="en-GB" sz="4400" dirty="0"/>
              <a:t>Only employs local people at our lodges as a conservation measure aimed to strengthen and empower their commitment to the environment as an employment source.</a:t>
            </a:r>
          </a:p>
          <a:p>
            <a:endParaRPr lang="en-GB" dirty="0"/>
          </a:p>
        </p:txBody>
      </p:sp>
      <p:pic>
        <p:nvPicPr>
          <p:cNvPr id="4" name="Picture 3">
            <a:extLst>
              <a:ext uri="{FF2B5EF4-FFF2-40B4-BE49-F238E27FC236}">
                <a16:creationId xmlns:a16="http://schemas.microsoft.com/office/drawing/2014/main" id="{46F681AD-B8A8-4D48-B71B-BECE6FA6A50E}"/>
              </a:ext>
            </a:extLst>
          </p:cNvPr>
          <p:cNvPicPr>
            <a:picLocks noChangeAspect="1"/>
          </p:cNvPicPr>
          <p:nvPr/>
        </p:nvPicPr>
        <p:blipFill rotWithShape="1">
          <a:blip r:embed="rId3"/>
          <a:srcRect l="2292" t="17778" r="3334" b="16666"/>
          <a:stretch/>
        </p:blipFill>
        <p:spPr>
          <a:xfrm>
            <a:off x="128587" y="3875111"/>
            <a:ext cx="8886825" cy="2959943"/>
          </a:xfrm>
          <a:prstGeom prst="rect">
            <a:avLst/>
          </a:prstGeom>
        </p:spPr>
      </p:pic>
    </p:spTree>
    <p:extLst>
      <p:ext uri="{BB962C8B-B14F-4D97-AF65-F5344CB8AC3E}">
        <p14:creationId xmlns:p14="http://schemas.microsoft.com/office/powerpoint/2010/main" val="27053631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D79AA-7A14-4CF5-B0CC-216455AD349C}"/>
              </a:ext>
            </a:extLst>
          </p:cNvPr>
          <p:cNvSpPr>
            <a:spLocks noGrp="1"/>
          </p:cNvSpPr>
          <p:nvPr>
            <p:ph type="title"/>
          </p:nvPr>
        </p:nvSpPr>
        <p:spPr>
          <a:xfrm>
            <a:off x="467544" y="365126"/>
            <a:ext cx="8047806" cy="1325563"/>
          </a:xfrm>
        </p:spPr>
        <p:txBody>
          <a:bodyPr>
            <a:normAutofit/>
          </a:bodyPr>
          <a:lstStyle/>
          <a:p>
            <a:r>
              <a:rPr lang="en-AU" sz="3200" b="1" dirty="0">
                <a:solidFill>
                  <a:schemeClr val="accent6">
                    <a:lumMod val="75000"/>
                  </a:schemeClr>
                </a:solidFill>
              </a:rPr>
              <a:t>3 Principles of good governance</a:t>
            </a:r>
          </a:p>
        </p:txBody>
      </p:sp>
      <p:graphicFrame>
        <p:nvGraphicFramePr>
          <p:cNvPr id="5" name="Content Placeholder 2">
            <a:extLst>
              <a:ext uri="{FF2B5EF4-FFF2-40B4-BE49-F238E27FC236}">
                <a16:creationId xmlns:a16="http://schemas.microsoft.com/office/drawing/2014/main" id="{081B7D8E-1E77-42CC-907B-9EB114646070}"/>
              </a:ext>
            </a:extLst>
          </p:cNvPr>
          <p:cNvGraphicFramePr>
            <a:graphicFrameLocks noGrp="1"/>
          </p:cNvGraphicFramePr>
          <p:nvPr>
            <p:ph idx="1"/>
            <p:extLst>
              <p:ext uri="{D42A27DB-BD31-4B8C-83A1-F6EECF244321}">
                <p14:modId xmlns:p14="http://schemas.microsoft.com/office/powerpoint/2010/main" val="3955540173"/>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8"/>
          <p:cNvSpPr txBox="1"/>
          <p:nvPr/>
        </p:nvSpPr>
        <p:spPr>
          <a:xfrm>
            <a:off x="1925134" y="5809695"/>
            <a:ext cx="3701654" cy="230832"/>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5800"/>
            <a:r>
              <a:rPr lang="en-US" sz="900" dirty="0">
                <a:solidFill>
                  <a:srgbClr val="292934"/>
                </a:solidFill>
                <a:latin typeface="Arial Rounded MT Bold"/>
              </a:rPr>
              <a:t>© Alexandra Coghlan 2019 </a:t>
            </a:r>
            <a:r>
              <a:rPr lang="en-US" sz="900" i="1" dirty="0">
                <a:solidFill>
                  <a:srgbClr val="292934"/>
                </a:solidFill>
                <a:latin typeface="Arial Rounded MT Bold"/>
              </a:rPr>
              <a:t>Introduction to Sustainable Tourism</a:t>
            </a:r>
          </a:p>
        </p:txBody>
      </p:sp>
    </p:spTree>
    <p:extLst>
      <p:ext uri="{BB962C8B-B14F-4D97-AF65-F5344CB8AC3E}">
        <p14:creationId xmlns:p14="http://schemas.microsoft.com/office/powerpoint/2010/main" val="30876172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EBE6E-6DFD-43D9-B839-30699341511A}"/>
              </a:ext>
            </a:extLst>
          </p:cNvPr>
          <p:cNvSpPr>
            <a:spLocks noGrp="1"/>
          </p:cNvSpPr>
          <p:nvPr>
            <p:ph type="title"/>
          </p:nvPr>
        </p:nvSpPr>
        <p:spPr/>
        <p:txBody>
          <a:bodyPr>
            <a:normAutofit/>
          </a:bodyPr>
          <a:lstStyle/>
          <a:p>
            <a:r>
              <a:rPr lang="en-AU" sz="2325" dirty="0">
                <a:solidFill>
                  <a:schemeClr val="accent6">
                    <a:lumMod val="75000"/>
                  </a:schemeClr>
                </a:solidFill>
              </a:rPr>
              <a:t>Starting the governance process –</a:t>
            </a:r>
            <a:br>
              <a:rPr lang="en-AU" sz="2325" dirty="0">
                <a:solidFill>
                  <a:schemeClr val="accent6">
                    <a:lumMod val="75000"/>
                  </a:schemeClr>
                </a:solidFill>
              </a:rPr>
            </a:br>
            <a:r>
              <a:rPr lang="en-AU" sz="2325" dirty="0">
                <a:solidFill>
                  <a:schemeClr val="accent6">
                    <a:lumMod val="75000"/>
                  </a:schemeClr>
                </a:solidFill>
              </a:rPr>
              <a:t>basic questions to be addressed  </a:t>
            </a:r>
          </a:p>
        </p:txBody>
      </p:sp>
      <p:graphicFrame>
        <p:nvGraphicFramePr>
          <p:cNvPr id="5" name="Content Placeholder 2">
            <a:extLst>
              <a:ext uri="{FF2B5EF4-FFF2-40B4-BE49-F238E27FC236}">
                <a16:creationId xmlns:a16="http://schemas.microsoft.com/office/drawing/2014/main" id="{803FF4F8-94E3-4F0F-8862-43E3290FC638}"/>
              </a:ext>
            </a:extLst>
          </p:cNvPr>
          <p:cNvGraphicFramePr>
            <a:graphicFrameLocks noGrp="1"/>
          </p:cNvGraphicFramePr>
          <p:nvPr>
            <p:ph idx="1"/>
            <p:extLst>
              <p:ext uri="{D42A27DB-BD31-4B8C-83A1-F6EECF244321}">
                <p14:modId xmlns:p14="http://schemas.microsoft.com/office/powerpoint/2010/main" val="1157150335"/>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8"/>
          <p:cNvSpPr txBox="1"/>
          <p:nvPr/>
        </p:nvSpPr>
        <p:spPr>
          <a:xfrm>
            <a:off x="1911168" y="5793002"/>
            <a:ext cx="3701654" cy="230832"/>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5800"/>
            <a:r>
              <a:rPr lang="en-US" sz="900" dirty="0">
                <a:solidFill>
                  <a:srgbClr val="292934"/>
                </a:solidFill>
                <a:latin typeface="Arial Rounded MT Bold"/>
              </a:rPr>
              <a:t>© Alexandra Coghlan 2019 </a:t>
            </a:r>
            <a:r>
              <a:rPr lang="en-US" sz="900" i="1" dirty="0">
                <a:solidFill>
                  <a:srgbClr val="292934"/>
                </a:solidFill>
                <a:latin typeface="Arial Rounded MT Bold"/>
              </a:rPr>
              <a:t>Introduction to Sustainable Tourism</a:t>
            </a:r>
          </a:p>
        </p:txBody>
      </p:sp>
    </p:spTree>
    <p:extLst>
      <p:ext uri="{BB962C8B-B14F-4D97-AF65-F5344CB8AC3E}">
        <p14:creationId xmlns:p14="http://schemas.microsoft.com/office/powerpoint/2010/main" val="1802169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B84A1-922D-44BA-B3DE-A2F7CCD61757}"/>
              </a:ext>
            </a:extLst>
          </p:cNvPr>
          <p:cNvSpPr>
            <a:spLocks noGrp="1"/>
          </p:cNvSpPr>
          <p:nvPr>
            <p:ph type="title"/>
          </p:nvPr>
        </p:nvSpPr>
        <p:spPr/>
        <p:txBody>
          <a:bodyPr>
            <a:normAutofit/>
          </a:bodyPr>
          <a:lstStyle/>
          <a:p>
            <a:r>
              <a:rPr lang="en-AU" sz="3200" b="1">
                <a:solidFill>
                  <a:schemeClr val="accent6">
                    <a:lumMod val="75000"/>
                  </a:schemeClr>
                </a:solidFill>
              </a:rPr>
              <a:t>Stages in governance </a:t>
            </a:r>
            <a:endParaRPr lang="en-AU" sz="3200" b="1" dirty="0">
              <a:solidFill>
                <a:schemeClr val="accent6">
                  <a:lumMod val="75000"/>
                </a:schemeClr>
              </a:solidFill>
            </a:endParaRPr>
          </a:p>
        </p:txBody>
      </p:sp>
      <p:sp>
        <p:nvSpPr>
          <p:cNvPr id="6" name="Content Placeholder 5">
            <a:extLst>
              <a:ext uri="{FF2B5EF4-FFF2-40B4-BE49-F238E27FC236}">
                <a16:creationId xmlns:a16="http://schemas.microsoft.com/office/drawing/2014/main" id="{E359AC9F-6252-4CA7-A8F7-E47809704CEC}"/>
              </a:ext>
            </a:extLst>
          </p:cNvPr>
          <p:cNvSpPr>
            <a:spLocks noGrp="1"/>
          </p:cNvSpPr>
          <p:nvPr>
            <p:ph idx="1"/>
          </p:nvPr>
        </p:nvSpPr>
        <p:spPr/>
        <p:txBody>
          <a:bodyPr>
            <a:normAutofit fontScale="85000" lnSpcReduction="10000"/>
          </a:bodyPr>
          <a:lstStyle/>
          <a:p>
            <a:pPr marL="0" indent="0">
              <a:spcBef>
                <a:spcPts val="0"/>
              </a:spcBef>
              <a:buNone/>
              <a:defRPr/>
            </a:pPr>
            <a:r>
              <a:rPr lang="en-AU" dirty="0"/>
              <a:t>Let’s reflect on the stages of governance within Indonesia </a:t>
            </a:r>
          </a:p>
          <a:p>
            <a:pPr marL="0" lvl="0" indent="0" defTabSz="914400">
              <a:spcBef>
                <a:spcPts val="0"/>
              </a:spcBef>
              <a:buNone/>
              <a:defRPr/>
            </a:pPr>
            <a:endParaRPr lang="en-AU" dirty="0"/>
          </a:p>
          <a:p>
            <a:pPr marL="0" lvl="0" indent="0" defTabSz="914400">
              <a:spcBef>
                <a:spcPts val="0"/>
              </a:spcBef>
              <a:buNone/>
              <a:defRPr/>
            </a:pPr>
            <a:r>
              <a:rPr lang="en-AU" dirty="0"/>
              <a:t>Problem setting: identifying key stakeholders and issues </a:t>
            </a:r>
            <a:endParaRPr lang="en-US" dirty="0"/>
          </a:p>
          <a:p>
            <a:endParaRPr lang="en-GB" dirty="0"/>
          </a:p>
          <a:p>
            <a:pPr marL="0" lvl="0" indent="0" defTabSz="914400">
              <a:spcBef>
                <a:spcPts val="0"/>
              </a:spcBef>
              <a:buNone/>
              <a:defRPr/>
            </a:pPr>
            <a:r>
              <a:rPr lang="en-AU" dirty="0"/>
              <a:t>Direction setting: identifying and sharing future collaborative interpretations; appreciating a sense of common purpose</a:t>
            </a:r>
          </a:p>
          <a:p>
            <a:pPr marL="0" lvl="0" indent="0" defTabSz="914400">
              <a:spcBef>
                <a:spcPts val="0"/>
              </a:spcBef>
              <a:buNone/>
              <a:defRPr/>
            </a:pPr>
            <a:endParaRPr lang="en-AU" dirty="0"/>
          </a:p>
          <a:p>
            <a:pPr marL="0" lvl="0" indent="0" defTabSz="914400">
              <a:spcBef>
                <a:spcPts val="0"/>
              </a:spcBef>
              <a:buNone/>
              <a:defRPr/>
            </a:pPr>
            <a:r>
              <a:rPr lang="en-AU" dirty="0"/>
              <a:t>Implementation (or empowerment stage) – institutionalising the shared meanings that emerge as the domain develops </a:t>
            </a:r>
          </a:p>
          <a:p>
            <a:pPr marL="0" indent="0">
              <a:spcBef>
                <a:spcPts val="0"/>
              </a:spcBef>
              <a:buNone/>
              <a:defRPr/>
            </a:pPr>
            <a:endParaRPr lang="en-US" dirty="0"/>
          </a:p>
          <a:p>
            <a:pPr marL="0" indent="0">
              <a:spcBef>
                <a:spcPts val="0"/>
              </a:spcBef>
              <a:buNone/>
              <a:defRPr/>
            </a:pPr>
            <a:r>
              <a:rPr lang="en-US" dirty="0"/>
              <a:t>Changing culture or a way of life of the to many poachers and fishermen, now over 200 are directly employed by the group within the region </a:t>
            </a:r>
          </a:p>
          <a:p>
            <a:pPr marL="0" lvl="0" indent="0" defTabSz="914400">
              <a:spcBef>
                <a:spcPts val="0"/>
              </a:spcBef>
              <a:buNone/>
              <a:defRPr/>
            </a:pPr>
            <a:endParaRPr lang="en-US" dirty="0"/>
          </a:p>
          <a:p>
            <a:endParaRPr lang="en-GB" dirty="0"/>
          </a:p>
        </p:txBody>
      </p:sp>
      <p:sp>
        <p:nvSpPr>
          <p:cNvPr id="8" name="TextBox 8"/>
          <p:cNvSpPr txBox="1"/>
          <p:nvPr/>
        </p:nvSpPr>
        <p:spPr>
          <a:xfrm>
            <a:off x="1835696" y="6489009"/>
            <a:ext cx="3701654" cy="230832"/>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5800"/>
            <a:r>
              <a:rPr lang="en-US" sz="900" dirty="0">
                <a:solidFill>
                  <a:srgbClr val="292934"/>
                </a:solidFill>
                <a:latin typeface="Arial Rounded MT Bold"/>
              </a:rPr>
              <a:t>© Alexandra Coghlan 2019 </a:t>
            </a:r>
            <a:r>
              <a:rPr lang="en-US" sz="900" i="1" dirty="0">
                <a:solidFill>
                  <a:srgbClr val="292934"/>
                </a:solidFill>
                <a:latin typeface="Arial Rounded MT Bold"/>
              </a:rPr>
              <a:t>Introduction to Sustainable Tourism</a:t>
            </a:r>
          </a:p>
        </p:txBody>
      </p:sp>
    </p:spTree>
    <p:extLst>
      <p:ext uri="{BB962C8B-B14F-4D97-AF65-F5344CB8AC3E}">
        <p14:creationId xmlns:p14="http://schemas.microsoft.com/office/powerpoint/2010/main" val="3205488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7C3A2-C71C-4B0A-8B8D-F3F9BAFE6CF5}"/>
              </a:ext>
            </a:extLst>
          </p:cNvPr>
          <p:cNvSpPr>
            <a:spLocks noGrp="1"/>
          </p:cNvSpPr>
          <p:nvPr>
            <p:ph type="title"/>
          </p:nvPr>
        </p:nvSpPr>
        <p:spPr/>
        <p:txBody>
          <a:bodyPr>
            <a:normAutofit/>
          </a:bodyPr>
          <a:lstStyle/>
          <a:p>
            <a:r>
              <a:rPr lang="en-AU" sz="2800" b="1" dirty="0">
                <a:solidFill>
                  <a:schemeClr val="accent6">
                    <a:lumMod val="75000"/>
                  </a:schemeClr>
                </a:solidFill>
              </a:rPr>
              <a:t>Additional requirements to </a:t>
            </a:r>
            <a:r>
              <a:rPr lang="en-AU" sz="2800" b="1" u="sng" dirty="0">
                <a:solidFill>
                  <a:schemeClr val="accent6">
                    <a:lumMod val="75000"/>
                  </a:schemeClr>
                </a:solidFill>
              </a:rPr>
              <a:t>reach socially responsible action </a:t>
            </a:r>
            <a:r>
              <a:rPr lang="en-AU" sz="2800" b="1" dirty="0">
                <a:solidFill>
                  <a:schemeClr val="accent6">
                    <a:lumMod val="75000"/>
                  </a:schemeClr>
                </a:solidFill>
              </a:rPr>
              <a:t>- </a:t>
            </a:r>
            <a:r>
              <a:rPr lang="en-GB" sz="2800" b="1" dirty="0">
                <a:solidFill>
                  <a:schemeClr val="accent6">
                    <a:lumMod val="75000"/>
                  </a:schemeClr>
                </a:solidFill>
              </a:rPr>
              <a:t>where Indonesia demonstrate success in sustainable development </a:t>
            </a:r>
            <a:endParaRPr lang="en-AU" sz="2800" b="1" dirty="0">
              <a:solidFill>
                <a:schemeClr val="accent6">
                  <a:lumMod val="75000"/>
                </a:schemeClr>
              </a:solidFill>
            </a:endParaRPr>
          </a:p>
        </p:txBody>
      </p:sp>
      <p:graphicFrame>
        <p:nvGraphicFramePr>
          <p:cNvPr id="5" name="Content Placeholder 2">
            <a:extLst>
              <a:ext uri="{FF2B5EF4-FFF2-40B4-BE49-F238E27FC236}">
                <a16:creationId xmlns:a16="http://schemas.microsoft.com/office/drawing/2014/main" id="{866640E8-44EB-47F9-B0FA-0D94DC9086D0}"/>
              </a:ext>
            </a:extLst>
          </p:cNvPr>
          <p:cNvGraphicFramePr>
            <a:graphicFrameLocks noGrp="1"/>
          </p:cNvGraphicFramePr>
          <p:nvPr>
            <p:ph idx="1"/>
            <p:extLst>
              <p:ext uri="{D42A27DB-BD31-4B8C-83A1-F6EECF244321}">
                <p14:modId xmlns:p14="http://schemas.microsoft.com/office/powerpoint/2010/main" val="3166038963"/>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8"/>
          <p:cNvSpPr txBox="1"/>
          <p:nvPr/>
        </p:nvSpPr>
        <p:spPr>
          <a:xfrm>
            <a:off x="1911168" y="5793002"/>
            <a:ext cx="3701654" cy="230832"/>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5800"/>
            <a:r>
              <a:rPr lang="en-US" sz="900" dirty="0">
                <a:solidFill>
                  <a:srgbClr val="292934"/>
                </a:solidFill>
                <a:latin typeface="Arial Rounded MT Bold"/>
              </a:rPr>
              <a:t>© Alexandra Coghlan 2019 </a:t>
            </a:r>
            <a:r>
              <a:rPr lang="en-US" sz="900" i="1" dirty="0">
                <a:solidFill>
                  <a:srgbClr val="292934"/>
                </a:solidFill>
                <a:latin typeface="Arial Rounded MT Bold"/>
              </a:rPr>
              <a:t>Introduction to Sustainable Tourism</a:t>
            </a:r>
          </a:p>
        </p:txBody>
      </p:sp>
    </p:spTree>
    <p:extLst>
      <p:ext uri="{BB962C8B-B14F-4D97-AF65-F5344CB8AC3E}">
        <p14:creationId xmlns:p14="http://schemas.microsoft.com/office/powerpoint/2010/main" val="41993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normAutofit/>
          </a:bodyPr>
          <a:lstStyle/>
          <a:p>
            <a:pPr algn="l"/>
            <a:r>
              <a:rPr lang="en-AU" sz="3600" b="1" dirty="0">
                <a:solidFill>
                  <a:schemeClr val="accent6">
                    <a:lumMod val="75000"/>
                  </a:schemeClr>
                </a:solidFill>
              </a:rPr>
              <a:t>Benefits &amp; Costs </a:t>
            </a:r>
          </a:p>
        </p:txBody>
      </p:sp>
      <p:sp>
        <p:nvSpPr>
          <p:cNvPr id="4" name="Content Placeholder 3"/>
          <p:cNvSpPr>
            <a:spLocks noGrp="1"/>
          </p:cNvSpPr>
          <p:nvPr>
            <p:ph sz="half" idx="1"/>
          </p:nvPr>
        </p:nvSpPr>
        <p:spPr/>
        <p:txBody>
          <a:bodyPr>
            <a:normAutofit/>
          </a:bodyPr>
          <a:lstStyle/>
          <a:p>
            <a:r>
              <a:rPr lang="en-AU" sz="2400" dirty="0"/>
              <a:t>Supports democracy </a:t>
            </a:r>
          </a:p>
          <a:p>
            <a:r>
              <a:rPr lang="en-AU" sz="2400" dirty="0"/>
              <a:t>Accesses those who will introduce change </a:t>
            </a:r>
          </a:p>
          <a:p>
            <a:r>
              <a:rPr lang="en-AU" sz="2400" dirty="0"/>
              <a:t>Increases support for implementation </a:t>
            </a:r>
          </a:p>
          <a:p>
            <a:r>
              <a:rPr lang="en-AU" sz="2400" dirty="0"/>
              <a:t>Pools knowledge and resources </a:t>
            </a:r>
          </a:p>
          <a:p>
            <a:r>
              <a:rPr lang="en-AU" sz="2400" dirty="0"/>
              <a:t>Recognises non-economic values </a:t>
            </a:r>
          </a:p>
          <a:p>
            <a:r>
              <a:rPr lang="en-AU" sz="2400" dirty="0"/>
              <a:t>More flexible, sensitive solutions </a:t>
            </a:r>
          </a:p>
        </p:txBody>
      </p:sp>
      <p:sp>
        <p:nvSpPr>
          <p:cNvPr id="5" name="Content Placeholder 4"/>
          <p:cNvSpPr>
            <a:spLocks noGrp="1"/>
          </p:cNvSpPr>
          <p:nvPr>
            <p:ph sz="half" idx="2"/>
          </p:nvPr>
        </p:nvSpPr>
        <p:spPr/>
        <p:txBody>
          <a:bodyPr>
            <a:normAutofit/>
          </a:bodyPr>
          <a:lstStyle/>
          <a:p>
            <a:r>
              <a:rPr lang="en-AU" sz="2400" dirty="0"/>
              <a:t>Limited representation</a:t>
            </a:r>
          </a:p>
          <a:p>
            <a:r>
              <a:rPr lang="en-AU" sz="2400" dirty="0"/>
              <a:t>Conflict vs collaboration</a:t>
            </a:r>
          </a:p>
          <a:p>
            <a:r>
              <a:rPr lang="en-AU" sz="2400" dirty="0"/>
              <a:t>Usually under-resourced</a:t>
            </a:r>
          </a:p>
          <a:p>
            <a:r>
              <a:rPr lang="en-AU" sz="2400" dirty="0"/>
              <a:t>Blurred accountability</a:t>
            </a:r>
          </a:p>
          <a:p>
            <a:r>
              <a:rPr lang="en-AU" sz="2400" dirty="0"/>
              <a:t>Uncertainty around outcomes </a:t>
            </a:r>
          </a:p>
          <a:p>
            <a:r>
              <a:rPr lang="en-AU" sz="2400" dirty="0"/>
              <a:t>Disclosure of confidential commercial info. </a:t>
            </a:r>
          </a:p>
          <a:p>
            <a:r>
              <a:rPr lang="en-AU" sz="2400" dirty="0"/>
              <a:t>Time consuming and costly </a:t>
            </a:r>
          </a:p>
        </p:txBody>
      </p:sp>
      <p:sp>
        <p:nvSpPr>
          <p:cNvPr id="9" name="TextBox 8"/>
          <p:cNvSpPr txBox="1"/>
          <p:nvPr/>
        </p:nvSpPr>
        <p:spPr>
          <a:xfrm>
            <a:off x="4427984" y="6377458"/>
            <a:ext cx="3701654" cy="230832"/>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5800"/>
            <a:r>
              <a:rPr lang="en-US" sz="900" dirty="0">
                <a:solidFill>
                  <a:srgbClr val="292934"/>
                </a:solidFill>
                <a:latin typeface="Arial Rounded MT Bold"/>
              </a:rPr>
              <a:t>© Alexandra Coghlan 2019 </a:t>
            </a:r>
            <a:r>
              <a:rPr lang="en-US" sz="900" i="1" dirty="0">
                <a:solidFill>
                  <a:srgbClr val="292934"/>
                </a:solidFill>
                <a:latin typeface="Arial Rounded MT Bold"/>
              </a:rPr>
              <a:t>Introduction to Sustainable Tourism</a:t>
            </a:r>
          </a:p>
        </p:txBody>
      </p:sp>
    </p:spTree>
    <p:extLst>
      <p:ext uri="{BB962C8B-B14F-4D97-AF65-F5344CB8AC3E}">
        <p14:creationId xmlns:p14="http://schemas.microsoft.com/office/powerpoint/2010/main" val="844623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FDAA6-0B6F-4F0A-B70B-3A5A6DFF6CB4}"/>
              </a:ext>
            </a:extLst>
          </p:cNvPr>
          <p:cNvSpPr>
            <a:spLocks noGrp="1"/>
          </p:cNvSpPr>
          <p:nvPr>
            <p:ph type="title"/>
          </p:nvPr>
        </p:nvSpPr>
        <p:spPr>
          <a:xfrm>
            <a:off x="1438917" y="1207185"/>
            <a:ext cx="6266168" cy="697835"/>
          </a:xfrm>
        </p:spPr>
        <p:txBody>
          <a:bodyPr vert="horz" lIns="68580" tIns="34290" rIns="68580" bIns="34290" rtlCol="0" anchor="b">
            <a:normAutofit/>
          </a:bodyPr>
          <a:lstStyle/>
          <a:p>
            <a:pPr algn="ctr">
              <a:lnSpc>
                <a:spcPct val="90000"/>
              </a:lnSpc>
            </a:pPr>
            <a:r>
              <a:rPr lang="en-US" sz="3525" dirty="0">
                <a:solidFill>
                  <a:srgbClr val="FFFFFF"/>
                </a:solidFill>
              </a:rPr>
              <a:t>UNESCO tourism planning</a:t>
            </a:r>
          </a:p>
        </p:txBody>
      </p:sp>
      <p:pic>
        <p:nvPicPr>
          <p:cNvPr id="5" name="Picture 4">
            <a:extLst>
              <a:ext uri="{FF2B5EF4-FFF2-40B4-BE49-F238E27FC236}">
                <a16:creationId xmlns:a16="http://schemas.microsoft.com/office/drawing/2014/main" id="{1A7B9582-35F9-4A4B-930F-0B596CE66EF6}"/>
              </a:ext>
            </a:extLst>
          </p:cNvPr>
          <p:cNvPicPr>
            <a:picLocks noChangeAspect="1"/>
          </p:cNvPicPr>
          <p:nvPr/>
        </p:nvPicPr>
        <p:blipFill rotWithShape="1">
          <a:blip r:embed="rId3"/>
          <a:srcRect l="2875"/>
          <a:stretch/>
        </p:blipFill>
        <p:spPr>
          <a:xfrm>
            <a:off x="827584" y="2259578"/>
            <a:ext cx="6714537" cy="3520916"/>
          </a:xfrm>
          <a:prstGeom prst="rect">
            <a:avLst/>
          </a:prstGeom>
        </p:spPr>
      </p:pic>
      <p:sp>
        <p:nvSpPr>
          <p:cNvPr id="8" name="Title 1">
            <a:extLst>
              <a:ext uri="{FF2B5EF4-FFF2-40B4-BE49-F238E27FC236}">
                <a16:creationId xmlns:a16="http://schemas.microsoft.com/office/drawing/2014/main" id="{BE9D42D9-41C8-45A7-B058-E87F88C3E63B}"/>
              </a:ext>
            </a:extLst>
          </p:cNvPr>
          <p:cNvSpPr txBox="1">
            <a:spLocks/>
          </p:cNvSpPr>
          <p:nvPr/>
        </p:nvSpPr>
        <p:spPr>
          <a:xfrm>
            <a:off x="179512" y="107427"/>
            <a:ext cx="6266168" cy="350932"/>
          </a:xfrm>
          <a:prstGeom prst="rect">
            <a:avLst/>
          </a:prstGeom>
        </p:spPr>
        <p:txBody>
          <a:bodyPr vert="horz" lIns="68580" tIns="34290" rIns="68580" bIns="34290" rtlCol="0" anchor="b">
            <a:normAutofit fontScale="70000" lnSpcReduction="20000"/>
          </a:bodyPr>
          <a:lstStyle>
            <a:lvl1pPr algn="l" defTabSz="914400" rtl="0" eaLnBrk="1" latinLnBrk="0" hangingPunct="1">
              <a:spcBef>
                <a:spcPct val="0"/>
              </a:spcBef>
              <a:buNone/>
              <a:defRPr sz="4000" kern="1200" spc="-100" baseline="0">
                <a:solidFill>
                  <a:schemeClr val="tx2"/>
                </a:solidFill>
                <a:latin typeface="+mj-lt"/>
                <a:ea typeface="+mj-ea"/>
                <a:cs typeface="+mj-cs"/>
              </a:defRPr>
            </a:lvl1pPr>
          </a:lstStyle>
          <a:p>
            <a:pPr algn="ctr" defTabSz="685800">
              <a:lnSpc>
                <a:spcPct val="90000"/>
              </a:lnSpc>
            </a:pPr>
            <a:r>
              <a:rPr lang="en-US" sz="2800" b="1" dirty="0">
                <a:solidFill>
                  <a:schemeClr val="tx1"/>
                </a:solidFill>
              </a:rPr>
              <a:t>UNESCO tourism planning l</a:t>
            </a:r>
            <a:r>
              <a:rPr lang="en-US" sz="2700" spc="-75" dirty="0">
                <a:solidFill>
                  <a:schemeClr val="tx1"/>
                </a:solidFill>
                <a:latin typeface="Arial Rounded MT Bold"/>
              </a:rPr>
              <a:t>ists governance as foundational </a:t>
            </a:r>
          </a:p>
        </p:txBody>
      </p:sp>
      <p:sp>
        <p:nvSpPr>
          <p:cNvPr id="11" name="TextBox 8"/>
          <p:cNvSpPr txBox="1"/>
          <p:nvPr/>
        </p:nvSpPr>
        <p:spPr>
          <a:xfrm>
            <a:off x="1932537" y="5793002"/>
            <a:ext cx="3701654" cy="230832"/>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5800"/>
            <a:r>
              <a:rPr lang="en-US" sz="900" dirty="0">
                <a:solidFill>
                  <a:srgbClr val="292934"/>
                </a:solidFill>
                <a:latin typeface="Arial Rounded MT Bold"/>
              </a:rPr>
              <a:t>© Alexandra Coghlan 2019 </a:t>
            </a:r>
            <a:r>
              <a:rPr lang="en-US" sz="900" i="1" dirty="0">
                <a:solidFill>
                  <a:srgbClr val="292934"/>
                </a:solidFill>
                <a:latin typeface="Arial Rounded MT Bold"/>
              </a:rPr>
              <a:t>Introduction to Sustainable Tourism</a:t>
            </a:r>
          </a:p>
        </p:txBody>
      </p:sp>
      <p:sp>
        <p:nvSpPr>
          <p:cNvPr id="4" name="TextBox 3">
            <a:extLst>
              <a:ext uri="{FF2B5EF4-FFF2-40B4-BE49-F238E27FC236}">
                <a16:creationId xmlns:a16="http://schemas.microsoft.com/office/drawing/2014/main" id="{07F4D8C3-0C29-D3DD-26F5-FB1C0210E511}"/>
              </a:ext>
            </a:extLst>
          </p:cNvPr>
          <p:cNvSpPr txBox="1"/>
          <p:nvPr/>
        </p:nvSpPr>
        <p:spPr>
          <a:xfrm>
            <a:off x="395536" y="505252"/>
            <a:ext cx="7632848" cy="1477328"/>
          </a:xfrm>
          <a:prstGeom prst="rect">
            <a:avLst/>
          </a:prstGeom>
          <a:noFill/>
        </p:spPr>
        <p:txBody>
          <a:bodyPr wrap="square">
            <a:spAutoFit/>
          </a:bodyPr>
          <a:lstStyle/>
          <a:p>
            <a:r>
              <a:rPr lang="en-GB" dirty="0"/>
              <a:t>We can see here that the Indonesian government and the stakeholders adopt  </a:t>
            </a:r>
            <a:r>
              <a:rPr lang="en-GB" b="1" dirty="0"/>
              <a:t>governance as a strategic foundation</a:t>
            </a:r>
            <a:r>
              <a:rPr lang="en-GB" dirty="0"/>
              <a:t>. As identifies by the </a:t>
            </a:r>
            <a:r>
              <a:rPr lang="en-GB" b="1" dirty="0"/>
              <a:t>UNESCO within this diagram addresses the is needed to lay the foundation </a:t>
            </a:r>
            <a:r>
              <a:rPr lang="en-GB" dirty="0"/>
              <a:t>to ensure that the core delivery of the deliver of </a:t>
            </a:r>
            <a:r>
              <a:rPr lang="en-GB" b="1" dirty="0"/>
              <a:t>sustainable principles </a:t>
            </a:r>
            <a:r>
              <a:rPr lang="en-GB" dirty="0"/>
              <a:t>throughout both regions of the country.  </a:t>
            </a:r>
          </a:p>
        </p:txBody>
      </p:sp>
    </p:spTree>
    <p:extLst>
      <p:ext uri="{BB962C8B-B14F-4D97-AF65-F5344CB8AC3E}">
        <p14:creationId xmlns:p14="http://schemas.microsoft.com/office/powerpoint/2010/main" val="15563356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8824632"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9F1680B-3E09-4462-8D81-22FBF8CB4B22}"/>
              </a:ext>
            </a:extLst>
          </p:cNvPr>
          <p:cNvSpPr>
            <a:spLocks noGrp="1"/>
          </p:cNvSpPr>
          <p:nvPr>
            <p:ph type="title"/>
          </p:nvPr>
        </p:nvSpPr>
        <p:spPr>
          <a:xfrm>
            <a:off x="0" y="19881"/>
            <a:ext cx="7044316" cy="1330841"/>
          </a:xfrm>
        </p:spPr>
        <p:txBody>
          <a:bodyPr>
            <a:normAutofit/>
          </a:bodyPr>
          <a:lstStyle/>
          <a:p>
            <a:r>
              <a:rPr lang="en-GB" dirty="0"/>
              <a:t>Recap</a:t>
            </a:r>
          </a:p>
        </p:txBody>
      </p:sp>
      <p:sp>
        <p:nvSpPr>
          <p:cNvPr id="3" name="Content Placeholder 2">
            <a:extLst>
              <a:ext uri="{FF2B5EF4-FFF2-40B4-BE49-F238E27FC236}">
                <a16:creationId xmlns:a16="http://schemas.microsoft.com/office/drawing/2014/main" id="{DF2CA5D4-00F5-426C-B401-D3DBE020C565}"/>
              </a:ext>
            </a:extLst>
          </p:cNvPr>
          <p:cNvSpPr>
            <a:spLocks noGrp="1"/>
          </p:cNvSpPr>
          <p:nvPr>
            <p:ph idx="1"/>
          </p:nvPr>
        </p:nvSpPr>
        <p:spPr>
          <a:xfrm>
            <a:off x="0" y="1124744"/>
            <a:ext cx="6516215" cy="5904656"/>
          </a:xfrm>
        </p:spPr>
        <p:txBody>
          <a:bodyPr>
            <a:normAutofit fontScale="70000" lnSpcReduction="20000"/>
          </a:bodyPr>
          <a:lstStyle/>
          <a:p>
            <a:pPr>
              <a:lnSpc>
                <a:spcPct val="120000"/>
              </a:lnSpc>
            </a:pPr>
            <a:r>
              <a:rPr lang="en-GB" sz="2300" dirty="0"/>
              <a:t>Ensuring the sustainability of natural, cultural, human and infrastructure resources is considered as a strategic objective. </a:t>
            </a:r>
          </a:p>
          <a:p>
            <a:pPr>
              <a:lnSpc>
                <a:spcPct val="120000"/>
              </a:lnSpc>
            </a:pPr>
            <a:r>
              <a:rPr lang="en-GB" sz="2300" dirty="0"/>
              <a:t>To achieve this aim, it is necessary to combine strategic decisions that are both internal and external to the island destinations.</a:t>
            </a:r>
          </a:p>
          <a:p>
            <a:pPr>
              <a:lnSpc>
                <a:spcPct val="120000"/>
              </a:lnSpc>
            </a:pPr>
            <a:r>
              <a:rPr lang="en-GB" sz="2300" b="1" dirty="0"/>
              <a:t>two types of strategic decisions </a:t>
            </a:r>
            <a:r>
              <a:rPr lang="en-GB" sz="2300" dirty="0"/>
              <a:t>are considered: </a:t>
            </a:r>
          </a:p>
          <a:p>
            <a:pPr lvl="1">
              <a:lnSpc>
                <a:spcPct val="120000"/>
              </a:lnSpc>
            </a:pPr>
            <a:r>
              <a:rPr lang="en-GB" sz="2300" dirty="0"/>
              <a:t>the </a:t>
            </a:r>
            <a:r>
              <a:rPr lang="en-GB" sz="2300" b="1" dirty="0"/>
              <a:t>political–legal decisions </a:t>
            </a:r>
            <a:r>
              <a:rPr lang="en-GB" sz="2300" dirty="0"/>
              <a:t>of the regional government to regulate tourism activity which we have seen with Indonesia's Coral Triangle . A number of issues have been addressed with government support as well as active cultural change with the fishing industry as well as Human rights. </a:t>
            </a:r>
          </a:p>
          <a:p>
            <a:pPr lvl="1">
              <a:lnSpc>
                <a:spcPct val="120000"/>
              </a:lnSpc>
            </a:pPr>
            <a:r>
              <a:rPr lang="en-GB" sz="2300" dirty="0"/>
              <a:t>decisions to </a:t>
            </a:r>
            <a:r>
              <a:rPr lang="en-GB" sz="2300" b="1" dirty="0"/>
              <a:t>regrade supply, developed by the administrative institutions </a:t>
            </a:r>
            <a:r>
              <a:rPr lang="en-GB" sz="2300" dirty="0"/>
              <a:t>related to tourism activity the emphasis on </a:t>
            </a:r>
            <a:r>
              <a:rPr lang="en-GB" sz="2300" b="1" dirty="0"/>
              <a:t>eco tourism experiences </a:t>
            </a:r>
            <a:r>
              <a:rPr lang="en-GB" sz="2300" dirty="0"/>
              <a:t>we have seen is a far cry from the over-development of Bali which has seen a high increase in tourism numbers since the 1970s.  </a:t>
            </a:r>
          </a:p>
          <a:p>
            <a:pPr lvl="1">
              <a:lnSpc>
                <a:spcPct val="120000"/>
              </a:lnSpc>
            </a:pPr>
            <a:r>
              <a:rPr lang="en-GB" sz="2300" dirty="0"/>
              <a:t>refer back to the Butlers </a:t>
            </a:r>
            <a:r>
              <a:rPr lang="en-GB" sz="2300" b="0" i="0" u="none" strike="noStrike" kern="1200" dirty="0">
                <a:effectLst/>
                <a:latin typeface="+mn-lt"/>
                <a:ea typeface="+mn-ea"/>
                <a:cs typeface="+mn-cs"/>
              </a:rPr>
              <a:t>life cycle model the proposed model leads us to demonstrate how integrating strategic aspects of the sustainable approaches highlighted in this session can help to overcome some limitations highlighted with the Boracay case study – this could be equally said of the over development of Bali </a:t>
            </a:r>
            <a:endParaRPr lang="en-GB" sz="2300" dirty="0"/>
          </a:p>
          <a:p>
            <a:pPr lvl="1"/>
            <a:endParaRPr lang="en-GB" sz="900" dirty="0"/>
          </a:p>
        </p:txBody>
      </p:sp>
      <p:pic>
        <p:nvPicPr>
          <p:cNvPr id="4" name="Picture 3">
            <a:extLst>
              <a:ext uri="{FF2B5EF4-FFF2-40B4-BE49-F238E27FC236}">
                <a16:creationId xmlns:a16="http://schemas.microsoft.com/office/drawing/2014/main" id="{F05808A8-65B2-9E76-032C-71D77769F811}"/>
              </a:ext>
            </a:extLst>
          </p:cNvPr>
          <p:cNvPicPr>
            <a:picLocks noChangeAspect="1"/>
          </p:cNvPicPr>
          <p:nvPr/>
        </p:nvPicPr>
        <p:blipFill>
          <a:blip r:embed="rId3"/>
          <a:stretch>
            <a:fillRect/>
          </a:stretch>
        </p:blipFill>
        <p:spPr>
          <a:xfrm>
            <a:off x="6361374" y="126801"/>
            <a:ext cx="2754688" cy="2942159"/>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036218" y="6209414"/>
            <a:ext cx="5107781"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99184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1FCCAD-512F-4149-A26F-6C3538BB12B7}"/>
              </a:ext>
            </a:extLst>
          </p:cNvPr>
          <p:cNvSpPr>
            <a:spLocks noGrp="1"/>
          </p:cNvSpPr>
          <p:nvPr>
            <p:ph type="title"/>
          </p:nvPr>
        </p:nvSpPr>
        <p:spPr>
          <a:xfrm>
            <a:off x="350041" y="586855"/>
            <a:ext cx="2401025" cy="3387497"/>
          </a:xfrm>
        </p:spPr>
        <p:txBody>
          <a:bodyPr anchor="b">
            <a:normAutofit/>
          </a:bodyPr>
          <a:lstStyle/>
          <a:p>
            <a:pPr algn="r"/>
            <a:r>
              <a:rPr lang="en-GB" sz="3500">
                <a:solidFill>
                  <a:srgbClr val="FFFFFF"/>
                </a:solidFill>
              </a:rPr>
              <a:t>Activity </a:t>
            </a:r>
          </a:p>
        </p:txBody>
      </p:sp>
      <p:sp>
        <p:nvSpPr>
          <p:cNvPr id="3" name="Content Placeholder 2">
            <a:extLst>
              <a:ext uri="{FF2B5EF4-FFF2-40B4-BE49-F238E27FC236}">
                <a16:creationId xmlns:a16="http://schemas.microsoft.com/office/drawing/2014/main" id="{9B5B0439-A329-482C-A7F7-A44C8CB4554D}"/>
              </a:ext>
            </a:extLst>
          </p:cNvPr>
          <p:cNvSpPr>
            <a:spLocks noGrp="1"/>
          </p:cNvSpPr>
          <p:nvPr>
            <p:ph idx="1"/>
          </p:nvPr>
        </p:nvSpPr>
        <p:spPr>
          <a:xfrm>
            <a:off x="3607694" y="649480"/>
            <a:ext cx="4916510" cy="6091888"/>
          </a:xfrm>
        </p:spPr>
        <p:txBody>
          <a:bodyPr anchor="ctr">
            <a:normAutofit fontScale="77500" lnSpcReduction="20000"/>
          </a:bodyPr>
          <a:lstStyle/>
          <a:p>
            <a:pPr>
              <a:lnSpc>
                <a:spcPct val="120000"/>
              </a:lnSpc>
            </a:pPr>
            <a:r>
              <a:rPr lang="en-GB" sz="2400" dirty="0"/>
              <a:t>Now you have watched the 2 case study videos. </a:t>
            </a:r>
          </a:p>
          <a:p>
            <a:pPr>
              <a:lnSpc>
                <a:spcPct val="120000"/>
              </a:lnSpc>
            </a:pPr>
            <a:r>
              <a:rPr lang="en-GB" sz="2400" dirty="0"/>
              <a:t>Make detailed notes to illustrate how sustainable tourism is organised and managed in the country of Indonesia. </a:t>
            </a:r>
          </a:p>
          <a:p>
            <a:pPr>
              <a:lnSpc>
                <a:spcPct val="120000"/>
              </a:lnSpc>
            </a:pPr>
            <a:r>
              <a:rPr lang="en-GB" sz="2400" dirty="0"/>
              <a:t>Who are the stakeholders involved?</a:t>
            </a:r>
          </a:p>
          <a:p>
            <a:pPr>
              <a:lnSpc>
                <a:spcPct val="120000"/>
              </a:lnSpc>
            </a:pPr>
            <a:r>
              <a:rPr lang="en-GB" sz="2400" dirty="0"/>
              <a:t>Who is responsible for the governance of sustainable development and the protection of the region. </a:t>
            </a:r>
          </a:p>
          <a:p>
            <a:pPr>
              <a:lnSpc>
                <a:spcPct val="120000"/>
              </a:lnSpc>
            </a:pPr>
            <a:r>
              <a:rPr lang="en-GB" sz="2400" dirty="0"/>
              <a:t>Carry out some additional research to identify linkages and identify the engagement of other organisations/stakeholders in the development of sustainable tourism and hospitality in Indonesia. </a:t>
            </a:r>
          </a:p>
          <a:p>
            <a:pPr>
              <a:lnSpc>
                <a:spcPct val="120000"/>
              </a:lnSpc>
            </a:pPr>
            <a:r>
              <a:rPr lang="en-GB" sz="2400" dirty="0"/>
              <a:t>What theories covered over the past few weeks can also be linked to the sustainable development of Indonesia? </a:t>
            </a:r>
          </a:p>
          <a:p>
            <a:endParaRPr lang="en-GB" sz="1700" dirty="0"/>
          </a:p>
        </p:txBody>
      </p:sp>
    </p:spTree>
    <p:extLst>
      <p:ext uri="{BB962C8B-B14F-4D97-AF65-F5344CB8AC3E}">
        <p14:creationId xmlns:p14="http://schemas.microsoft.com/office/powerpoint/2010/main" val="74617163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0</TotalTime>
  <Words>2780</Words>
  <Application>Microsoft Office PowerPoint</Application>
  <PresentationFormat>On-screen Show (4:3)</PresentationFormat>
  <Paragraphs>225</Paragraphs>
  <Slides>31</Slides>
  <Notes>19</Notes>
  <HiddenSlides>0</HiddenSlides>
  <MMClips>4</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Arial</vt:lpstr>
      <vt:lpstr>Arial</vt:lpstr>
      <vt:lpstr>YouTube Sans</vt:lpstr>
      <vt:lpstr>Calibri Light</vt:lpstr>
      <vt:lpstr>Calibri</vt:lpstr>
      <vt:lpstr>Arial Rounded MT Bold</vt:lpstr>
      <vt:lpstr>Myriad Pro</vt:lpstr>
      <vt:lpstr>Office Theme</vt:lpstr>
      <vt:lpstr>The development of Sustainable tourism Governance and stakeholder impact    </vt:lpstr>
      <vt:lpstr>Session Objectives</vt:lpstr>
      <vt:lpstr>Switzerland </vt:lpstr>
      <vt:lpstr>PowerPoint Presentation</vt:lpstr>
      <vt:lpstr>How do we drive sustainability?  Is it from top down? Or from the bottom up? </vt:lpstr>
      <vt:lpstr>Definition of governance </vt:lpstr>
      <vt:lpstr>Why is Governance needed?</vt:lpstr>
      <vt:lpstr>Where has “governance” come from? </vt:lpstr>
      <vt:lpstr>POLICY </vt:lpstr>
      <vt:lpstr>4 Pillars of sustainability </vt:lpstr>
      <vt:lpstr>Political sustainability (governance)</vt:lpstr>
      <vt:lpstr>A framework for monitoring destination impacts</vt:lpstr>
      <vt:lpstr>Core indicators of sustainable tourism  </vt:lpstr>
      <vt:lpstr>Sustainability and the blue economy …</vt:lpstr>
      <vt:lpstr>Can eco-tourism help save the ocean?   </vt:lpstr>
      <vt:lpstr>The Coral Triangle </vt:lpstr>
      <vt:lpstr>The impact of Illegal fishing in Indonesia</vt:lpstr>
      <vt:lpstr>PowerPoint Presentation</vt:lpstr>
      <vt:lpstr>Human Rights </vt:lpstr>
      <vt:lpstr>Sustainable tourism and hospitality development </vt:lpstr>
      <vt:lpstr>PowerPoint Presentation</vt:lpstr>
      <vt:lpstr>PowerPoint Presentation</vt:lpstr>
      <vt:lpstr>PowerPoint Presentation</vt:lpstr>
      <vt:lpstr>3 Principles of good governance</vt:lpstr>
      <vt:lpstr>Starting the governance process – basic questions to be addressed  </vt:lpstr>
      <vt:lpstr>Stages in governance </vt:lpstr>
      <vt:lpstr>Additional requirements to reach socially responsible action - where Indonesia demonstrate success in sustainable development </vt:lpstr>
      <vt:lpstr>Benefits &amp; Costs </vt:lpstr>
      <vt:lpstr>UNESCO tourism planning</vt:lpstr>
      <vt:lpstr>Recap</vt:lpstr>
      <vt:lpstr>Activity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GOVERNANCE For sustainable tourism</dc:title>
  <dc:creator>Alexandra Coghlan</dc:creator>
  <cp:lastModifiedBy>Deborah Jenkins</cp:lastModifiedBy>
  <cp:revision>21</cp:revision>
  <dcterms:created xsi:type="dcterms:W3CDTF">2019-08-20T02:33:08Z</dcterms:created>
  <dcterms:modified xsi:type="dcterms:W3CDTF">2023-03-06T17:42:00Z</dcterms:modified>
</cp:coreProperties>
</file>