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1" r:id="rId8"/>
    <p:sldId id="263" r:id="rId9"/>
    <p:sldId id="265" r:id="rId10"/>
    <p:sldId id="264" r:id="rId11"/>
    <p:sldId id="266" r:id="rId12"/>
    <p:sldId id="267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70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ologydictionary.org/people/" TargetMode="External"/><Relationship Id="rId2" Type="http://schemas.openxmlformats.org/officeDocument/2006/relationships/hyperlink" Target="https://sociologydictionary.org/societ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ociologydictionary.org/material-culture/" TargetMode="External"/><Relationship Id="rId5" Type="http://schemas.openxmlformats.org/officeDocument/2006/relationships/hyperlink" Target="https://sociologydictionary.org/behavior/" TargetMode="External"/><Relationship Id="rId4" Type="http://schemas.openxmlformats.org/officeDocument/2006/relationships/hyperlink" Target="https://sociologydictionary.org/culture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alexanderstreet.com/products/mediaplus" TargetMode="External"/><Relationship Id="rId3" Type="http://schemas.openxmlformats.org/officeDocument/2006/relationships/hyperlink" Target="http://search.creativecommons.org/" TargetMode="External"/><Relationship Id="rId7" Type="http://schemas.openxmlformats.org/officeDocument/2006/relationships/hyperlink" Target="http://www.morguefile.com/" TargetMode="External"/><Relationship Id="rId2" Type="http://schemas.openxmlformats.org/officeDocument/2006/relationships/hyperlink" Target="http://images.google.com/advanced_image_search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Main_Page" TargetMode="External"/><Relationship Id="rId5" Type="http://schemas.openxmlformats.org/officeDocument/2006/relationships/hyperlink" Target="http://www.flickr.com/creativecommons/" TargetMode="External"/><Relationship Id="rId10" Type="http://schemas.openxmlformats.org/officeDocument/2006/relationships/hyperlink" Target="http://www.imageafter.com/" TargetMode="External"/><Relationship Id="rId4" Type="http://schemas.openxmlformats.org/officeDocument/2006/relationships/hyperlink" Target="https://creativecommons.org/licenses/" TargetMode="External"/><Relationship Id="rId9" Type="http://schemas.openxmlformats.org/officeDocument/2006/relationships/hyperlink" Target="http://www.freefoto.com/index.jsp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pi.manchester.ac.uk/forteachers/academicposterguidance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SJSS5001</a:t>
            </a:r>
          </a:p>
          <a:p>
            <a:r>
              <a:rPr lang="en-GB" dirty="0" smtClean="0"/>
              <a:t>Joanne Davies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84653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a specific community or group and consider the social, cultural and political influences and how these support ‘A Healthy and Prosperous World’. </a:t>
            </a:r>
            <a:endParaRPr lang="en-GB" dirty="0" smtClean="0"/>
          </a:p>
          <a:p>
            <a:r>
              <a:rPr lang="en-GB" dirty="0" smtClean="0"/>
              <a:t>Poster Presentation- 10 Minutes</a:t>
            </a:r>
          </a:p>
          <a:p>
            <a:r>
              <a:rPr lang="en-GB" dirty="0" smtClean="0"/>
              <a:t>Submission Date- 20</a:t>
            </a:r>
            <a:r>
              <a:rPr lang="en-GB" baseline="30000" dirty="0" smtClean="0"/>
              <a:t>th</a:t>
            </a:r>
            <a:r>
              <a:rPr lang="en-GB" dirty="0" smtClean="0"/>
              <a:t> April 2020</a:t>
            </a:r>
          </a:p>
          <a:p>
            <a:r>
              <a:rPr lang="en-GB" dirty="0" smtClean="0"/>
              <a:t>Return Date- 19</a:t>
            </a:r>
            <a:r>
              <a:rPr lang="en-GB" baseline="30000" dirty="0" smtClean="0"/>
              <a:t>th</a:t>
            </a:r>
            <a:r>
              <a:rPr lang="en-GB" dirty="0" smtClean="0"/>
              <a:t> May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07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a specific </a:t>
            </a:r>
            <a:r>
              <a:rPr lang="en-GB" dirty="0">
                <a:solidFill>
                  <a:srgbClr val="FF0000"/>
                </a:solidFill>
              </a:rPr>
              <a:t>community or group </a:t>
            </a:r>
            <a:r>
              <a:rPr lang="en-GB" dirty="0"/>
              <a:t>and consider the </a:t>
            </a:r>
            <a:r>
              <a:rPr lang="en-GB" dirty="0">
                <a:solidFill>
                  <a:srgbClr val="FF00FF"/>
                </a:solidFill>
              </a:rPr>
              <a:t>social, </a:t>
            </a:r>
            <a:r>
              <a:rPr lang="en-GB" dirty="0">
                <a:solidFill>
                  <a:srgbClr val="0000FF"/>
                </a:solidFill>
              </a:rPr>
              <a:t>cultural </a:t>
            </a:r>
            <a:r>
              <a:rPr lang="en-GB" dirty="0"/>
              <a:t>and </a:t>
            </a:r>
            <a:r>
              <a:rPr lang="en-GB" dirty="0">
                <a:solidFill>
                  <a:srgbClr val="7030A0"/>
                </a:solidFill>
              </a:rPr>
              <a:t>political</a:t>
            </a:r>
            <a:r>
              <a:rPr lang="en-GB" dirty="0"/>
              <a:t> </a:t>
            </a:r>
            <a:r>
              <a:rPr lang="en-GB" dirty="0" smtClean="0"/>
              <a:t>influences [of globalization] </a:t>
            </a:r>
            <a:r>
              <a:rPr lang="en-GB" dirty="0"/>
              <a:t>and how these support </a:t>
            </a:r>
            <a:r>
              <a:rPr lang="en-GB" b="1" dirty="0">
                <a:solidFill>
                  <a:srgbClr val="00B050"/>
                </a:solidFill>
              </a:rPr>
              <a:t>‘A Healthy and Prosperous World’. </a:t>
            </a:r>
            <a:endParaRPr lang="en-GB" b="1" dirty="0" smtClean="0">
              <a:solidFill>
                <a:srgbClr val="00B050"/>
              </a:solidFill>
            </a:endParaRPr>
          </a:p>
          <a:p>
            <a:r>
              <a:rPr lang="en-GB" b="1" dirty="0"/>
              <a:t>(Design a digital poster plus a second slide with the reference list; submit to Turnitin in the usual way).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30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Develop a critical understanding of the role of power in social change and sustainability in relation to equality and globalisation.</a:t>
            </a:r>
          </a:p>
          <a:p>
            <a:r>
              <a:rPr lang="en-GB" dirty="0" smtClean="0"/>
              <a:t>Relate </a:t>
            </a:r>
            <a:r>
              <a:rPr lang="en-GB" dirty="0"/>
              <a:t>this knowledge to a critical understanding of how society is becoming more connected.</a:t>
            </a:r>
          </a:p>
          <a:p>
            <a:r>
              <a:rPr lang="en-GB" dirty="0"/>
              <a:t>	Explore in-depth external influences which may impact upon an organisation which supports individuals who are at risk of exclusion.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94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Community or Group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856190"/>
            <a:ext cx="9601196" cy="331893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As for assignment one with the exception of ‘Context’</a:t>
            </a:r>
          </a:p>
          <a:p>
            <a:r>
              <a:rPr lang="en-GB" sz="3200" dirty="0" smtClean="0"/>
              <a:t>This would exclude things such as the education system or the NHS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1935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Example…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0656" y="2560320"/>
            <a:ext cx="5793970" cy="3310128"/>
          </a:xfrm>
        </p:spPr>
        <p:txBody>
          <a:bodyPr/>
          <a:lstStyle/>
          <a:p>
            <a:r>
              <a:rPr lang="en-GB" sz="3200" dirty="0" smtClean="0"/>
              <a:t>Welsh Mining Community</a:t>
            </a:r>
          </a:p>
          <a:p>
            <a:r>
              <a:rPr lang="en-GB" sz="3200" dirty="0" smtClean="0"/>
              <a:t>Disabled Communities or groups</a:t>
            </a:r>
          </a:p>
          <a:p>
            <a:r>
              <a:rPr lang="en-GB" sz="3200" dirty="0" smtClean="0"/>
              <a:t>Immigrants</a:t>
            </a:r>
            <a:endParaRPr lang="en-GB" sz="3200" dirty="0" smtClean="0"/>
          </a:p>
          <a:p>
            <a:r>
              <a:rPr lang="en-GB" sz="3200" dirty="0" smtClean="0"/>
              <a:t>Migratory Workers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11629" y="2560320"/>
            <a:ext cx="3710801" cy="3310128"/>
          </a:xfrm>
        </p:spPr>
        <p:txBody>
          <a:bodyPr/>
          <a:lstStyle/>
          <a:p>
            <a:r>
              <a:rPr lang="en-GB" sz="3200" dirty="0" smtClean="0"/>
              <a:t>Women's groups </a:t>
            </a:r>
            <a:endParaRPr lang="en-GB" sz="3200" dirty="0" smtClean="0"/>
          </a:p>
          <a:p>
            <a:r>
              <a:rPr lang="en-GB" sz="3200" dirty="0" smtClean="0"/>
              <a:t>An </a:t>
            </a:r>
            <a:r>
              <a:rPr lang="en-GB" sz="3200" dirty="0" smtClean="0"/>
              <a:t>Indian</a:t>
            </a:r>
            <a:r>
              <a:rPr lang="en-GB" sz="3200" dirty="0" smtClean="0"/>
              <a:t> Village</a:t>
            </a:r>
          </a:p>
          <a:p>
            <a:r>
              <a:rPr lang="en-GB" sz="3200" dirty="0" smtClean="0"/>
              <a:t>A Housing estate?</a:t>
            </a:r>
            <a:endParaRPr lang="en-GB" sz="3200" dirty="0" smtClean="0"/>
          </a:p>
          <a:p>
            <a:r>
              <a:rPr lang="en-GB" sz="3200" dirty="0" smtClean="0"/>
              <a:t>Students?</a:t>
            </a:r>
            <a:endParaRPr lang="en-GB" sz="32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70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Influences…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Would depend on your chosen group </a:t>
            </a:r>
            <a:endParaRPr lang="en-GB" dirty="0"/>
          </a:p>
          <a:p>
            <a:r>
              <a:rPr lang="en-GB" dirty="0" smtClean="0"/>
              <a:t>Give some possible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6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Society</a:t>
            </a:r>
            <a:r>
              <a:rPr lang="en-GB" dirty="0" smtClean="0"/>
              <a:t>- </a:t>
            </a:r>
            <a:r>
              <a:rPr lang="en-GB" dirty="0"/>
              <a:t>S</a:t>
            </a:r>
            <a:r>
              <a:rPr lang="en-GB" dirty="0" smtClean="0"/>
              <a:t>tructured </a:t>
            </a:r>
            <a:r>
              <a:rPr lang="en-GB" dirty="0"/>
              <a:t>relations and institutions among a large community of people which cannot be reduced to a simple collection or aggregation of </a:t>
            </a:r>
            <a:r>
              <a:rPr lang="en-GB" dirty="0" smtClean="0"/>
              <a:t>individuals                                                                                 </a:t>
            </a:r>
            <a:r>
              <a:rPr lang="en-GB" sz="1200" dirty="0" smtClean="0"/>
              <a:t>(Giddens and Sutton, 2017)</a:t>
            </a:r>
          </a:p>
          <a:p>
            <a:r>
              <a:rPr lang="en-GB" b="1" dirty="0" smtClean="0"/>
              <a:t>Social</a:t>
            </a:r>
            <a:r>
              <a:rPr lang="en-GB" dirty="0" smtClean="0"/>
              <a:t>- Relating to society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544589" y="5869802"/>
            <a:ext cx="59870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Giddens, A. and Sutton, PW. (2017) </a:t>
            </a:r>
            <a:r>
              <a:rPr lang="en-GB" sz="1200" i="1" dirty="0" smtClean="0"/>
              <a:t>Essential Concepts in Sociology </a:t>
            </a:r>
            <a:r>
              <a:rPr lang="en-GB" sz="1200" dirty="0" smtClean="0"/>
              <a:t>2</a:t>
            </a:r>
            <a:r>
              <a:rPr lang="en-GB" sz="1200" baseline="30000" dirty="0" smtClean="0"/>
              <a:t>nd</a:t>
            </a:r>
            <a:r>
              <a:rPr lang="en-GB" sz="1200" dirty="0" smtClean="0"/>
              <a:t> </a:t>
            </a:r>
            <a:r>
              <a:rPr lang="en-GB" sz="1200" dirty="0" err="1" smtClean="0"/>
              <a:t>edn</a:t>
            </a:r>
            <a:r>
              <a:rPr lang="en-GB" sz="1200" dirty="0" smtClean="0"/>
              <a:t>. Cambridge: Polity Press.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528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Cultural Influences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81376"/>
            <a:ext cx="9601196" cy="1857126"/>
          </a:xfrm>
        </p:spPr>
        <p:txBody>
          <a:bodyPr/>
          <a:lstStyle/>
          <a:p>
            <a:r>
              <a:rPr lang="en-GB" dirty="0" smtClean="0"/>
              <a:t>Again, would depend on your chosen group</a:t>
            </a:r>
          </a:p>
          <a:p>
            <a:r>
              <a:rPr lang="en-GB" dirty="0" smtClean="0"/>
              <a:t>Give some possible examples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60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15121"/>
            <a:ext cx="9601196" cy="2746588"/>
          </a:xfrm>
        </p:spPr>
        <p:txBody>
          <a:bodyPr/>
          <a:lstStyle/>
          <a:p>
            <a:r>
              <a:rPr lang="en-GB" b="1" dirty="0" smtClean="0"/>
              <a:t>Culture</a:t>
            </a:r>
            <a:r>
              <a:rPr lang="en-GB" dirty="0" smtClean="0"/>
              <a:t>- </a:t>
            </a:r>
            <a:r>
              <a:rPr lang="en-GB" dirty="0"/>
              <a:t>a very broad concept which encompasses the norms, values, customs, traditions, habits, skills, knowledge, beliefs and the whole way of life of a group of </a:t>
            </a:r>
            <a:r>
              <a:rPr lang="en-GB" dirty="0" smtClean="0"/>
              <a:t>people</a:t>
            </a:r>
          </a:p>
          <a:p>
            <a:r>
              <a:rPr lang="en-GB" dirty="0" smtClean="0"/>
              <a:t>‘Whereas </a:t>
            </a:r>
            <a:r>
              <a:rPr lang="en-GB" dirty="0"/>
              <a:t>a </a:t>
            </a:r>
            <a:r>
              <a:rPr lang="en-GB" dirty="0">
                <a:hlinkClick r:id="rId2"/>
              </a:rPr>
              <a:t>society</a:t>
            </a:r>
            <a:r>
              <a:rPr lang="en-GB" dirty="0"/>
              <a:t> is composed of </a:t>
            </a:r>
            <a:r>
              <a:rPr lang="en-GB" dirty="0">
                <a:hlinkClick r:id="rId3"/>
              </a:rPr>
              <a:t>people,</a:t>
            </a:r>
            <a:r>
              <a:rPr lang="en-GB" dirty="0"/>
              <a:t> a </a:t>
            </a:r>
            <a:r>
              <a:rPr lang="en-GB" dirty="0">
                <a:hlinkClick r:id="rId4"/>
              </a:rPr>
              <a:t>culture</a:t>
            </a:r>
            <a:r>
              <a:rPr lang="en-GB" dirty="0"/>
              <a:t> is composed of ideas, </a:t>
            </a:r>
            <a:r>
              <a:rPr lang="en-GB" dirty="0" err="1">
                <a:hlinkClick r:id="rId5"/>
              </a:rPr>
              <a:t>behavior</a:t>
            </a:r>
            <a:r>
              <a:rPr lang="en-GB" dirty="0"/>
              <a:t>, and </a:t>
            </a:r>
            <a:r>
              <a:rPr lang="en-GB" dirty="0">
                <a:hlinkClick r:id="rId6"/>
              </a:rPr>
              <a:t>material</a:t>
            </a:r>
            <a:r>
              <a:rPr lang="en-GB" dirty="0"/>
              <a:t> possessions. </a:t>
            </a:r>
            <a:r>
              <a:rPr lang="en-GB" dirty="0">
                <a:hlinkClick r:id="rId2"/>
              </a:rPr>
              <a:t>Society</a:t>
            </a:r>
            <a:r>
              <a:rPr lang="en-GB" dirty="0"/>
              <a:t> and </a:t>
            </a:r>
            <a:r>
              <a:rPr lang="en-GB" dirty="0">
                <a:hlinkClick r:id="rId4"/>
              </a:rPr>
              <a:t>culture</a:t>
            </a:r>
            <a:r>
              <a:rPr lang="en-GB" dirty="0"/>
              <a:t> are interdependent; neither could exist without the </a:t>
            </a:r>
            <a:r>
              <a:rPr lang="en-GB" dirty="0" smtClean="0"/>
              <a:t>other’  </a:t>
            </a:r>
            <a:r>
              <a:rPr lang="en-GB" sz="1200" dirty="0" smtClean="0"/>
              <a:t>(Kendall, 2006, p. 42)</a:t>
            </a:r>
            <a:endParaRPr lang="en-GB" sz="12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838008" y="5935286"/>
            <a:ext cx="55030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Kendall, </a:t>
            </a:r>
            <a:r>
              <a:rPr lang="en-GB" sz="1200" dirty="0" smtClean="0"/>
              <a:t>D. (2006)</a:t>
            </a:r>
            <a:r>
              <a:rPr lang="en-GB" sz="1200" i="1" dirty="0" smtClean="0"/>
              <a:t> </a:t>
            </a:r>
            <a:r>
              <a:rPr lang="en-GB" sz="1200" i="1" dirty="0"/>
              <a:t>Sociology in Our Times: The Essentials. </a:t>
            </a:r>
            <a:r>
              <a:rPr lang="en-GB" sz="1200" dirty="0"/>
              <a:t>5th </a:t>
            </a:r>
            <a:r>
              <a:rPr lang="en-GB" sz="1200" dirty="0" err="1" smtClean="0"/>
              <a:t>edn</a:t>
            </a:r>
            <a:r>
              <a:rPr lang="en-GB" sz="1200" dirty="0" smtClean="0"/>
              <a:t>. </a:t>
            </a:r>
            <a:r>
              <a:rPr lang="en-GB" sz="1200" dirty="0"/>
              <a:t>Belmont, CA: Wadsworth</a:t>
            </a:r>
          </a:p>
        </p:txBody>
      </p:sp>
    </p:spTree>
    <p:extLst>
      <p:ext uri="{BB962C8B-B14F-4D97-AF65-F5344CB8AC3E}">
        <p14:creationId xmlns:p14="http://schemas.microsoft.com/office/powerpoint/2010/main" val="350722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Influences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864503"/>
            <a:ext cx="9601196" cy="1158857"/>
          </a:xfrm>
        </p:spPr>
        <p:txBody>
          <a:bodyPr/>
          <a:lstStyle/>
          <a:p>
            <a:r>
              <a:rPr lang="en-GB" dirty="0" smtClean="0"/>
              <a:t>Control and Power over members of a society</a:t>
            </a:r>
          </a:p>
          <a:p>
            <a:pPr marL="0" indent="0">
              <a:buNone/>
            </a:pPr>
            <a:r>
              <a:rPr lang="en-GB" dirty="0" smtClean="0"/>
              <a:t>         Can you give me some examples of this?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06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Healthy And Prosperous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this?</a:t>
            </a:r>
          </a:p>
          <a:p>
            <a:r>
              <a:rPr lang="en-GB" dirty="0" smtClean="0"/>
              <a:t>Can it be achieved for all?</a:t>
            </a:r>
          </a:p>
          <a:p>
            <a:pPr marL="0" indent="0">
              <a:buNone/>
            </a:pPr>
            <a:r>
              <a:rPr lang="en-GB" dirty="0" smtClean="0"/>
              <a:t>Look at WHO, UK Government and Welsh Government Policies on Health and Well-being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7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Poster Presentation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10 minutes time </a:t>
            </a:r>
            <a:r>
              <a:rPr lang="en-GB" b="1" i="1" dirty="0" smtClean="0"/>
              <a:t>length</a:t>
            </a:r>
            <a:r>
              <a:rPr lang="en-US" dirty="0" smtClean="0"/>
              <a:t> </a:t>
            </a:r>
            <a:r>
              <a:rPr lang="en-GB" b="1" i="1" dirty="0" smtClean="0"/>
              <a:t>Poster Presentation (50%)                               (+/-10%)</a:t>
            </a:r>
            <a:endParaRPr lang="en-US" dirty="0"/>
          </a:p>
          <a:p>
            <a:endParaRPr lang="en-GB" dirty="0" smtClean="0"/>
          </a:p>
          <a:p>
            <a:r>
              <a:rPr lang="en-GB" b="1" dirty="0" smtClean="0"/>
              <a:t>Question </a:t>
            </a:r>
            <a:r>
              <a:rPr lang="en-GB" b="1" dirty="0"/>
              <a:t>Title</a:t>
            </a:r>
            <a:r>
              <a:rPr lang="en-GB" b="1" dirty="0" smtClean="0"/>
              <a:t>: </a:t>
            </a:r>
            <a:r>
              <a:rPr lang="en-GB" dirty="0" smtClean="0"/>
              <a:t>Focus </a:t>
            </a:r>
            <a:r>
              <a:rPr lang="en-GB" dirty="0"/>
              <a:t>on a specific community or group and consider the social, cultural and political influences and how these support ‘A Healthy and Prosperous World’. 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220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047701" y="104772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Poster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2166534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Points to remember: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03512" y="2792369"/>
            <a:ext cx="87849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assignment is asking you to give a </a:t>
            </a:r>
            <a:r>
              <a:rPr lang="en-GB" sz="2800" u="sng" dirty="0"/>
              <a:t>presentation</a:t>
            </a:r>
            <a:r>
              <a:rPr lang="en-GB" sz="2800" dirty="0"/>
              <a:t> based on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means that you should focus on the presentation as much, if not more, than the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is an academic assignment not an art project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Therefore the content of the poster and your presentation are more important that how it looks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9111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14698" y="759797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Poster Presentation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604343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However…..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03512" y="2260460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 can still make your poster look attractive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are general guidelines to take into account when creating a poster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These can be different from the guidelines you may have been given in the past for creating wall displays or classroom posters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Academic posters are designed to be used in conferences or seminars in order to get across key points about your research or theories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3746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121292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856509" y="225263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03512" y="2775850"/>
            <a:ext cx="87849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the space effectively; too much content on a poster makes it confusing to read and too little information means that it is not fit for 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Leaving spaces on a poster can help to make the information stand out more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Posters should be bright and informative but easy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a lighter colour for the background (or leave it white)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6624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781715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709334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03512" y="2299217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 careful how you use colour; too many colours can make it difficult to read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</a:t>
            </a:r>
            <a:r>
              <a:rPr lang="en-GB" sz="2800" dirty="0"/>
              <a:t>ome colours such as blue and red will clash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Red and green together can make the poster difficult to read for people with colour  blindness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poster should have a clear and logical layout which makes if clear which order it should be read 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can be achieved by the way you layout the poster, by the use of arrows or by numbering your headings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2191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59883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268760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Things to remember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75520" y="1916832"/>
            <a:ext cx="878497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Graphs, drawings or pictures should be clearly labelled and cited where appropriate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If you are creating your poster in A4 format remember that the font will look larger if it is printed in a larger format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Arial, Verdana, Georgia or </a:t>
            </a:r>
            <a:r>
              <a:rPr lang="en-GB" sz="2800" dirty="0"/>
              <a:t>Helvetica are good examples of a font to use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Keep the word count down; it is often recommended that you should have between 300 and 500 words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8768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14698" y="649028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Creating the Poster</a:t>
            </a:r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981200" y="1299687"/>
            <a:ext cx="5842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Using Images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03512" y="1822907"/>
            <a:ext cx="87849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b="1" i="1" dirty="0"/>
              <a:t>These sites are full of  copyright-free images to use in your posters:</a:t>
            </a:r>
            <a:endParaRPr lang="en-GB" dirty="0"/>
          </a:p>
          <a:p>
            <a:pPr fontAlgn="base"/>
            <a:r>
              <a:rPr lang="en-GB" dirty="0">
                <a:hlinkClick r:id="rId2" tooltip="Google Images"/>
              </a:rPr>
              <a:t>The </a:t>
            </a:r>
            <a:r>
              <a:rPr lang="en-GB" dirty="0">
                <a:hlinkClick r:id="rId3" tooltip="Creative Commons search"/>
              </a:rPr>
              <a:t>Creative Commons search</a:t>
            </a:r>
            <a:r>
              <a:rPr lang="en-GB" dirty="0"/>
              <a:t> allows you to search Google, Yahoo, Flickr and other sites for material that is licensed under the Creative Commons. Many of these allow you to use them without charge in a non-commercial context. Find out </a:t>
            </a:r>
            <a:r>
              <a:rPr lang="en-GB" dirty="0">
                <a:hlinkClick r:id="rId4"/>
              </a:rPr>
              <a:t>about creative commons licenses</a:t>
            </a:r>
            <a:r>
              <a:rPr lang="en-GB" dirty="0"/>
              <a:t>.</a:t>
            </a:r>
          </a:p>
          <a:p>
            <a:pPr fontAlgn="base"/>
            <a:r>
              <a:rPr lang="en-GB" dirty="0">
                <a:hlinkClick r:id="rId2" tooltip="Google Images"/>
              </a:rPr>
              <a:t>Google Creative Commons Images</a:t>
            </a:r>
            <a:r>
              <a:rPr lang="en-GB" dirty="0"/>
              <a:t>. The advanced google search using the ‘usage rights’ filter at the bottom yields usable images as per creative commons licenses.</a:t>
            </a:r>
          </a:p>
          <a:p>
            <a:pPr fontAlgn="base"/>
            <a:r>
              <a:rPr lang="en-GB" dirty="0">
                <a:hlinkClick r:id="rId5" tooltip="Flickr Creative Commons"/>
              </a:rPr>
              <a:t>Flickr Creative Commons</a:t>
            </a:r>
            <a:r>
              <a:rPr lang="en-GB" dirty="0"/>
              <a:t> – images for which the owner has specified a Creative Commons licence</a:t>
            </a:r>
          </a:p>
          <a:p>
            <a:pPr fontAlgn="base"/>
            <a:r>
              <a:rPr lang="en-GB" dirty="0">
                <a:hlinkClick r:id="rId6" tooltip="Wikimedia Commons"/>
              </a:rPr>
              <a:t>Wikimedia Commons</a:t>
            </a:r>
            <a:r>
              <a:rPr lang="en-GB" dirty="0"/>
              <a:t> – archive of free multimedia content submitted by Wikipedia users.</a:t>
            </a:r>
          </a:p>
          <a:p>
            <a:pPr fontAlgn="base"/>
            <a:r>
              <a:rPr lang="en-GB" dirty="0" err="1">
                <a:hlinkClick r:id="rId7" tooltip="MorgueFile"/>
              </a:rPr>
              <a:t>MorgueFile</a:t>
            </a:r>
            <a:r>
              <a:rPr lang="en-GB" dirty="0"/>
              <a:t> – probably the best single source of free high resolution digital stock photographs.</a:t>
            </a:r>
          </a:p>
          <a:p>
            <a:pPr fontAlgn="base"/>
            <a:r>
              <a:rPr lang="en-GB" dirty="0" err="1">
                <a:hlinkClick r:id="rId8"/>
              </a:rPr>
              <a:t>MediaPlus</a:t>
            </a:r>
            <a:r>
              <a:rPr lang="en-GB" dirty="0"/>
              <a:t> – A service delivered to the UK higher and further education community in association with </a:t>
            </a:r>
            <a:r>
              <a:rPr lang="en-GB" dirty="0" err="1"/>
              <a:t>Jisc</a:t>
            </a:r>
            <a:r>
              <a:rPr lang="en-GB" dirty="0"/>
              <a:t>, bringing more than 100,000 videos, images, and sound recordings to your screen</a:t>
            </a:r>
          </a:p>
          <a:p>
            <a:pPr fontAlgn="base"/>
            <a:r>
              <a:rPr lang="en-GB" dirty="0">
                <a:hlinkClick r:id="rId9" tooltip="FreeFoto.com"/>
              </a:rPr>
              <a:t>FreeFoto.com</a:t>
            </a:r>
            <a:r>
              <a:rPr lang="en-GB" dirty="0"/>
              <a:t>. A collection of free photographs for private non-commercial use.</a:t>
            </a:r>
          </a:p>
          <a:p>
            <a:pPr fontAlgn="base"/>
            <a:r>
              <a:rPr lang="en-GB" dirty="0">
                <a:hlinkClick r:id="rId10" tooltip="Image*After"/>
              </a:rPr>
              <a:t>Image*After</a:t>
            </a:r>
            <a:r>
              <a:rPr lang="en-GB" dirty="0"/>
              <a:t> – large, free photo collection, with images free for any use.</a:t>
            </a:r>
          </a:p>
        </p:txBody>
      </p:sp>
    </p:spTree>
    <p:extLst>
      <p:ext uri="{BB962C8B-B14F-4D97-AF65-F5344CB8AC3E}">
        <p14:creationId xmlns:p14="http://schemas.microsoft.com/office/powerpoint/2010/main" val="142538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02061"/>
            <a:ext cx="8229600" cy="1143000"/>
          </a:xfrm>
        </p:spPr>
        <p:txBody>
          <a:bodyPr/>
          <a:lstStyle/>
          <a:p>
            <a:r>
              <a:rPr lang="en-GB" b="1" dirty="0" smtClean="0"/>
              <a:t>PRESENTATIONS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4123" y="1645061"/>
            <a:ext cx="9482051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When making a presentation, here are a few things you need to think about:</a:t>
            </a:r>
          </a:p>
          <a:p>
            <a:r>
              <a:rPr lang="en-GB" sz="2800" dirty="0"/>
              <a:t>Your </a:t>
            </a:r>
            <a:r>
              <a:rPr lang="en-GB" sz="2800" b="1" u="sng" dirty="0"/>
              <a:t>subject </a:t>
            </a:r>
            <a:r>
              <a:rPr lang="en-GB" sz="2800" dirty="0"/>
              <a:t>e.g. What have you been asked or chosen to talk about</a:t>
            </a:r>
          </a:p>
          <a:p>
            <a:r>
              <a:rPr lang="en-GB" sz="2800" dirty="0"/>
              <a:t>The </a:t>
            </a:r>
            <a:r>
              <a:rPr lang="en-GB" sz="2800" b="1" u="sng" dirty="0"/>
              <a:t>length</a:t>
            </a:r>
            <a:r>
              <a:rPr lang="en-GB" sz="2800" dirty="0"/>
              <a:t> of the presentation e.g. Is it going to be a 10 minute speech, or an hour long seminar?</a:t>
            </a:r>
          </a:p>
          <a:p>
            <a:r>
              <a:rPr lang="en-GB" sz="2800" dirty="0"/>
              <a:t>Your </a:t>
            </a:r>
            <a:r>
              <a:rPr lang="en-GB" sz="2800" b="1" u="sng" dirty="0"/>
              <a:t>audience</a:t>
            </a:r>
            <a:r>
              <a:rPr lang="en-GB" sz="2800" dirty="0"/>
              <a:t>. Who is listening to your presentation? A few co-workers, your boss? Or if it’s in university, perhaps your friends and your lecturer</a:t>
            </a:r>
            <a:r>
              <a:rPr lang="en-GB" sz="2800" dirty="0"/>
              <a:t>?</a:t>
            </a:r>
            <a:endParaRPr lang="en-GB" sz="2800" dirty="0"/>
          </a:p>
          <a:p>
            <a:r>
              <a:rPr lang="en-GB" sz="2800" dirty="0"/>
              <a:t>The </a:t>
            </a:r>
            <a:r>
              <a:rPr lang="en-GB" sz="2800" b="1" u="sng" dirty="0"/>
              <a:t>purpose</a:t>
            </a:r>
            <a:r>
              <a:rPr lang="en-GB" sz="2800" dirty="0"/>
              <a:t>. Are you giving information, trying to entertain or try to persuade people of your argument?</a:t>
            </a:r>
          </a:p>
        </p:txBody>
      </p:sp>
    </p:spTree>
    <p:extLst>
      <p:ext uri="{BB962C8B-B14F-4D97-AF65-F5344CB8AC3E}">
        <p14:creationId xmlns:p14="http://schemas.microsoft.com/office/powerpoint/2010/main" val="19097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2887" y="490769"/>
            <a:ext cx="8229600" cy="850106"/>
          </a:xfrm>
        </p:spPr>
        <p:txBody>
          <a:bodyPr/>
          <a:lstStyle/>
          <a:p>
            <a:r>
              <a:rPr lang="en-GB" b="1" dirty="0" smtClean="0"/>
              <a:t>WHAT TO SAY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0828" y="1432249"/>
            <a:ext cx="9427863" cy="2448272"/>
          </a:xfrm>
        </p:spPr>
        <p:txBody>
          <a:bodyPr>
            <a:noAutofit/>
          </a:bodyPr>
          <a:lstStyle/>
          <a:p>
            <a:r>
              <a:rPr lang="en-GB" sz="2800" dirty="0"/>
              <a:t>There is usually a major theme in every presentation and essay – once you identify it, then you can divide it into </a:t>
            </a:r>
            <a:r>
              <a:rPr lang="en-GB" sz="2800" b="1" u="sng" dirty="0"/>
              <a:t>main points</a:t>
            </a:r>
            <a:r>
              <a:rPr lang="en-GB" sz="2800" dirty="0"/>
              <a:t>.</a:t>
            </a:r>
          </a:p>
          <a:p>
            <a:r>
              <a:rPr lang="en-GB" sz="2800" dirty="0"/>
              <a:t>A presentation is like an essay, because you need:</a:t>
            </a:r>
            <a:r>
              <a:rPr lang="en-GB" sz="2800" dirty="0"/>
              <a:t>	</a:t>
            </a:r>
            <a:r>
              <a:rPr lang="en-GB" sz="2800" dirty="0"/>
              <a:t>		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2692406" y="3188039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ntroduction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- which tells your audience what you intend to say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ain points –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important information or arguments that you want to get across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– summing up what you have learnt or what your conclusion is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References – Why do we need to have references?</a:t>
            </a:r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687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7972" y="1006094"/>
            <a:ext cx="8229600" cy="1143000"/>
          </a:xfrm>
        </p:spPr>
        <p:txBody>
          <a:bodyPr/>
          <a:lstStyle/>
          <a:p>
            <a:r>
              <a:rPr lang="en-GB" b="1" dirty="0" smtClean="0"/>
              <a:t>Citing and Referencing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7891" y="2413111"/>
            <a:ext cx="10067417" cy="3754933"/>
          </a:xfrm>
        </p:spPr>
        <p:txBody>
          <a:bodyPr>
            <a:normAutofit/>
          </a:bodyPr>
          <a:lstStyle/>
          <a:p>
            <a:r>
              <a:rPr lang="en-GB" sz="2800" dirty="0"/>
              <a:t>Your poster and presentation are still academic assignments</a:t>
            </a:r>
          </a:p>
          <a:p>
            <a:r>
              <a:rPr lang="en-GB" sz="2800" dirty="0"/>
              <a:t>You need to acknowledge when you have used someone else’s work</a:t>
            </a:r>
          </a:p>
          <a:p>
            <a:r>
              <a:rPr lang="en-GB" sz="2800" dirty="0"/>
              <a:t>On the poster you do the same as you would in an essay: e.g. (Name, Date, Page Number)</a:t>
            </a:r>
          </a:p>
          <a:p>
            <a:r>
              <a:rPr lang="en-GB" sz="2800" dirty="0"/>
              <a:t>In your talk you should refer to the name and date: e.g. “Maslow argued in 1948 that……”</a:t>
            </a:r>
          </a:p>
          <a:p>
            <a:r>
              <a:rPr lang="en-GB" sz="2800" dirty="0"/>
              <a:t>You should then reference the full work in the normal way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4629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981530" y="962700"/>
            <a:ext cx="8502436" cy="70696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Basic </a:t>
            </a:r>
            <a:r>
              <a:rPr lang="en-GB" sz="4000" b="1" dirty="0" smtClean="0"/>
              <a:t>Structure </a:t>
            </a:r>
            <a:r>
              <a:rPr lang="en-GB" sz="4000" b="1" dirty="0"/>
              <a:t>for </a:t>
            </a:r>
            <a:r>
              <a:rPr lang="en-GB" sz="4000" b="1" dirty="0" smtClean="0"/>
              <a:t>Your Presentation</a:t>
            </a:r>
            <a:endParaRPr lang="en-GB" sz="4000" b="1" dirty="0"/>
          </a:p>
        </p:txBody>
      </p:sp>
      <p:sp>
        <p:nvSpPr>
          <p:cNvPr id="3" name="Text Placeholder 4"/>
          <p:cNvSpPr txBox="1">
            <a:spLocks/>
          </p:cNvSpPr>
          <p:nvPr/>
        </p:nvSpPr>
        <p:spPr>
          <a:xfrm>
            <a:off x="1637010" y="2097226"/>
            <a:ext cx="2356410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/>
              <a:t>Introduction</a:t>
            </a:r>
            <a:endParaRPr lang="en-GB" sz="2400" b="1" dirty="0"/>
          </a:p>
        </p:txBody>
      </p:sp>
      <p:sp>
        <p:nvSpPr>
          <p:cNvPr id="4" name="Text Placeholder 7"/>
          <p:cNvSpPr txBox="1">
            <a:spLocks/>
          </p:cNvSpPr>
          <p:nvPr/>
        </p:nvSpPr>
        <p:spPr>
          <a:xfrm>
            <a:off x="1637010" y="3059597"/>
            <a:ext cx="2356410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What is the question/task</a:t>
            </a:r>
          </a:p>
          <a:p>
            <a:r>
              <a:rPr lang="en-GB" sz="2400" dirty="0"/>
              <a:t>How are you going to cover the topic</a:t>
            </a:r>
          </a:p>
          <a:p>
            <a:r>
              <a:rPr lang="en-GB" sz="2400" dirty="0"/>
              <a:t>Quote?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 Placeholder 5"/>
          <p:cNvSpPr txBox="1">
            <a:spLocks/>
          </p:cNvSpPr>
          <p:nvPr/>
        </p:nvSpPr>
        <p:spPr>
          <a:xfrm>
            <a:off x="4533026" y="2097226"/>
            <a:ext cx="236025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/>
              <a:t>Main body</a:t>
            </a:r>
            <a:endParaRPr lang="en-GB" sz="2400" b="1" dirty="0"/>
          </a:p>
        </p:txBody>
      </p:sp>
      <p:sp>
        <p:nvSpPr>
          <p:cNvPr id="6" name="Text Placeholder 8"/>
          <p:cNvSpPr txBox="1">
            <a:spLocks/>
          </p:cNvSpPr>
          <p:nvPr/>
        </p:nvSpPr>
        <p:spPr>
          <a:xfrm>
            <a:off x="4432548" y="3000020"/>
            <a:ext cx="3600400" cy="275871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Main point 1</a:t>
            </a:r>
            <a:endParaRPr lang="en-GB" sz="2400" dirty="0"/>
          </a:p>
          <a:p>
            <a:r>
              <a:rPr lang="en-GB" sz="2400" b="1" dirty="0"/>
              <a:t>Main Point 2</a:t>
            </a:r>
            <a:endParaRPr lang="en-GB" sz="2400" dirty="0"/>
          </a:p>
          <a:p>
            <a:r>
              <a:rPr lang="en-GB" sz="2400" b="1" dirty="0"/>
              <a:t>Main Point 3</a:t>
            </a:r>
            <a:r>
              <a:rPr lang="en-GB" sz="2400" dirty="0"/>
              <a:t>?</a:t>
            </a:r>
          </a:p>
          <a:p>
            <a:r>
              <a:rPr lang="en-GB" sz="2400" b="1" dirty="0"/>
              <a:t>Reference on each slide using footnotes (short references)</a:t>
            </a:r>
          </a:p>
        </p:txBody>
      </p:sp>
      <p:sp>
        <p:nvSpPr>
          <p:cNvPr id="7" name="Text Placeholder 6"/>
          <p:cNvSpPr txBox="1">
            <a:spLocks/>
          </p:cNvSpPr>
          <p:nvPr/>
        </p:nvSpPr>
        <p:spPr>
          <a:xfrm>
            <a:off x="8446241" y="2097226"/>
            <a:ext cx="2359298" cy="5762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/>
              <a:t>Conclusion</a:t>
            </a:r>
            <a:endParaRPr lang="en-GB" sz="2400" b="1" dirty="0"/>
          </a:p>
        </p:txBody>
      </p:sp>
      <p:sp>
        <p:nvSpPr>
          <p:cNvPr id="8" name="Text Placeholder 9"/>
          <p:cNvSpPr txBox="1">
            <a:spLocks/>
          </p:cNvSpPr>
          <p:nvPr/>
        </p:nvSpPr>
        <p:spPr>
          <a:xfrm>
            <a:off x="8554452" y="2955728"/>
            <a:ext cx="2518626" cy="284729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Quick summary</a:t>
            </a:r>
          </a:p>
          <a:p>
            <a:r>
              <a:rPr lang="en-GB" sz="2400" dirty="0"/>
              <a:t>What is the most important point (you can give your opinion)</a:t>
            </a:r>
          </a:p>
          <a:p>
            <a:r>
              <a:rPr lang="en-GB" sz="2400" dirty="0"/>
              <a:t>What next?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80778" y="5906890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Full references on a separate sheet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50392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  <p:bldP spid="7" grpId="0"/>
      <p:bldP spid="8" grpId="0" build="p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0352" y="816353"/>
            <a:ext cx="8229600" cy="864096"/>
          </a:xfrm>
        </p:spPr>
        <p:txBody>
          <a:bodyPr/>
          <a:lstStyle/>
          <a:p>
            <a:r>
              <a:rPr lang="en-GB" b="1" dirty="0" smtClean="0"/>
              <a:t>Remembering </a:t>
            </a:r>
            <a:r>
              <a:rPr lang="en-GB" b="1" dirty="0" smtClean="0"/>
              <a:t>What </a:t>
            </a:r>
            <a:r>
              <a:rPr lang="en-GB" b="1" dirty="0" smtClean="0"/>
              <a:t>to </a:t>
            </a:r>
            <a:r>
              <a:rPr lang="en-GB" b="1" dirty="0" smtClean="0"/>
              <a:t>Say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811894"/>
            <a:ext cx="8266670" cy="2232248"/>
          </a:xfrm>
        </p:spPr>
        <p:txBody>
          <a:bodyPr>
            <a:noAutofit/>
          </a:bodyPr>
          <a:lstStyle/>
          <a:p>
            <a:r>
              <a:rPr lang="en-GB" sz="2800" dirty="0"/>
              <a:t>There are three ways to do a presentation: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/>
              <a:t>		with short notes / prompts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/>
              <a:t>		with full notes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/>
              <a:t>		with no notes / from memory!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185209" y="4307032"/>
            <a:ext cx="1031960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You should know which method you prefer. Stick to that method, because it will help you sound more natural when you speak, and you will be more confident.</a:t>
            </a:r>
          </a:p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4007768" y="5661249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/>
              <a:t>What are your thoughts on each of these?</a:t>
            </a:r>
            <a:endParaRPr lang="en-GB" sz="2400" b="1" i="1" dirty="0"/>
          </a:p>
        </p:txBody>
      </p:sp>
    </p:spTree>
    <p:extLst>
      <p:ext uri="{BB962C8B-B14F-4D97-AF65-F5344CB8AC3E}">
        <p14:creationId xmlns:p14="http://schemas.microsoft.com/office/powerpoint/2010/main" val="163844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6214" y="3287475"/>
            <a:ext cx="1465225" cy="974799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91544" y="1239002"/>
            <a:ext cx="8229600" cy="864096"/>
          </a:xfrm>
        </p:spPr>
        <p:txBody>
          <a:bodyPr/>
          <a:lstStyle/>
          <a:p>
            <a:r>
              <a:rPr lang="en-GB" b="1" dirty="0" smtClean="0"/>
              <a:t>Remembering </a:t>
            </a:r>
            <a:r>
              <a:rPr lang="en-GB" b="1" dirty="0" smtClean="0"/>
              <a:t>What </a:t>
            </a:r>
            <a:r>
              <a:rPr lang="en-GB" b="1" dirty="0" smtClean="0"/>
              <a:t>to </a:t>
            </a:r>
            <a:r>
              <a:rPr lang="en-GB" b="1" dirty="0" smtClean="0"/>
              <a:t>Say</a:t>
            </a:r>
            <a:endParaRPr lang="en-GB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1144" y="4791754"/>
            <a:ext cx="1454728" cy="114903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160378" y="2757616"/>
            <a:ext cx="929362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Use cue cards or something similar to write down your notes. Maybe use one card for your introduction, one card for your main points, and one card for your conclusion.</a:t>
            </a:r>
          </a:p>
          <a:p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1625890" y="4262274"/>
            <a:ext cx="7310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TRY NOT TO WRITE ON BOTH SIDES</a:t>
            </a:r>
            <a:r>
              <a:rPr lang="en-GB" sz="2800" b="1" dirty="0"/>
              <a:t>!</a:t>
            </a:r>
            <a:endParaRPr lang="en-GB" sz="28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160378" y="4791754"/>
            <a:ext cx="82413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Put a hole in the top corner of all the cards and then tie a piece of string through them. If you drop your notes, they will still be in order.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563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YOUR INTRODUCTION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135" y="2643061"/>
            <a:ext cx="10269729" cy="3358728"/>
          </a:xfrm>
        </p:spPr>
        <p:txBody>
          <a:bodyPr>
            <a:noAutofit/>
          </a:bodyPr>
          <a:lstStyle/>
          <a:p>
            <a:r>
              <a:rPr lang="en-GB" sz="2800" dirty="0"/>
              <a:t>Y</a:t>
            </a:r>
            <a:r>
              <a:rPr lang="en-GB" sz="2800" dirty="0"/>
              <a:t>ou only have a few sentences to grab your audience’s attention</a:t>
            </a:r>
          </a:p>
          <a:p>
            <a:r>
              <a:rPr lang="en-GB" sz="2800" dirty="0"/>
              <a:t>Quotes are always a good way to start a presentation. Why?</a:t>
            </a:r>
          </a:p>
          <a:p>
            <a:r>
              <a:rPr lang="en-GB" sz="2800" dirty="0"/>
              <a:t>Asking a rhetorical question is also good</a:t>
            </a:r>
          </a:p>
          <a:p>
            <a:r>
              <a:rPr lang="en-GB" sz="2800" dirty="0"/>
              <a:t>Remember to think about how much time you have – you don’t want to spend 5 minutes on the introduction when the presentation is meant to be only 10 minutes long!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63913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YOUR MAIN POINTS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9210" y="2180353"/>
            <a:ext cx="9984288" cy="3416300"/>
          </a:xfrm>
        </p:spPr>
        <p:txBody>
          <a:bodyPr>
            <a:noAutofit/>
          </a:bodyPr>
          <a:lstStyle/>
          <a:p>
            <a:endParaRPr lang="en-GB" sz="2800" dirty="0"/>
          </a:p>
          <a:p>
            <a:r>
              <a:rPr lang="en-GB" sz="2800" dirty="0"/>
              <a:t>Why do you think using three points is a good thing most of the time?</a:t>
            </a:r>
          </a:p>
          <a:p>
            <a:r>
              <a:rPr lang="en-GB" sz="2800" dirty="0"/>
              <a:t>It’s good to have a logical progression i.e. when you move on to another point, it makes sense because there’s a ‘flow’</a:t>
            </a:r>
          </a:p>
          <a:p>
            <a:r>
              <a:rPr lang="en-GB" sz="2800" dirty="0"/>
              <a:t>Remember that it’s good to ask one or two rhetorical questions here too, as well as using quotes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1778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YOUR 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264" y="2452254"/>
            <a:ext cx="10208732" cy="3416300"/>
          </a:xfrm>
        </p:spPr>
        <p:txBody>
          <a:bodyPr>
            <a:noAutofit/>
          </a:bodyPr>
          <a:lstStyle/>
          <a:p>
            <a:r>
              <a:rPr lang="en-GB" sz="2800" dirty="0"/>
              <a:t>This is about bringing everything together – your three main points are especially important</a:t>
            </a:r>
          </a:p>
          <a:p>
            <a:r>
              <a:rPr lang="en-GB" sz="2800" dirty="0"/>
              <a:t>What is your conclusion, based on the facts and evidence? Is there a </a:t>
            </a:r>
            <a:r>
              <a:rPr lang="en-GB" sz="2800" b="1" u="sng" dirty="0"/>
              <a:t>definite</a:t>
            </a:r>
            <a:r>
              <a:rPr lang="en-GB" sz="2800" dirty="0"/>
              <a:t> conclusion?</a:t>
            </a:r>
          </a:p>
          <a:p>
            <a:r>
              <a:rPr lang="en-GB" sz="2800" dirty="0"/>
              <a:t>Ending with a motivational sentence or quote is a good way to end your presentation, but don’t forget to add your own thoughts</a:t>
            </a:r>
          </a:p>
          <a:p>
            <a:r>
              <a:rPr lang="en-GB" sz="2800" dirty="0"/>
              <a:t>Remember that you may be asked questions. Answer them as best you can, and don’t ramble!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1786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EYE CONTACT/VOLUME/SMILE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6780" y="2659153"/>
            <a:ext cx="8340811" cy="1011841"/>
          </a:xfrm>
        </p:spPr>
        <p:txBody>
          <a:bodyPr>
            <a:normAutofit/>
          </a:bodyPr>
          <a:lstStyle/>
          <a:p>
            <a:r>
              <a:rPr lang="en-GB" sz="2800" b="1" u="sng" dirty="0" smtClean="0"/>
              <a:t>Look at your audience.</a:t>
            </a:r>
            <a:r>
              <a:rPr lang="en-GB" sz="2800" dirty="0" smtClean="0"/>
              <a:t>  Try not to talk to your notes! Look at everyone, and not just one person.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86780" y="3806917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u="sng" dirty="0"/>
              <a:t>Be loud enough! </a:t>
            </a:r>
            <a:r>
              <a:rPr lang="en-GB" sz="2800" dirty="0"/>
              <a:t>There’s nothing worse than for your audience to not hear what you’re saying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1686780" y="519191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u="sng" dirty="0"/>
              <a:t>Remember to smile!</a:t>
            </a:r>
            <a:r>
              <a:rPr lang="en-GB" sz="2800" dirty="0"/>
              <a:t> Positive body language will communicate itself to your audience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170151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PACE, PITCH, POWER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9753" y="2487924"/>
            <a:ext cx="10646501" cy="3416300"/>
          </a:xfrm>
        </p:spPr>
        <p:txBody>
          <a:bodyPr>
            <a:noAutofit/>
          </a:bodyPr>
          <a:lstStyle/>
          <a:p>
            <a:r>
              <a:rPr lang="en-GB" sz="2800" dirty="0"/>
              <a:t>Remember these three ‘p’s: </a:t>
            </a:r>
            <a:r>
              <a:rPr lang="en-GB" sz="2800" b="1" dirty="0"/>
              <a:t>P</a:t>
            </a:r>
            <a:r>
              <a:rPr lang="en-GB" sz="2800" dirty="0"/>
              <a:t>ace, </a:t>
            </a:r>
            <a:r>
              <a:rPr lang="en-GB" sz="2800" b="1" dirty="0"/>
              <a:t>P</a:t>
            </a:r>
            <a:r>
              <a:rPr lang="en-GB" sz="2800" dirty="0"/>
              <a:t>itch, </a:t>
            </a:r>
            <a:r>
              <a:rPr lang="en-GB" sz="2800" b="1" dirty="0"/>
              <a:t>P</a:t>
            </a:r>
            <a:r>
              <a:rPr lang="en-GB" sz="2800" dirty="0"/>
              <a:t>ower</a:t>
            </a:r>
          </a:p>
          <a:p>
            <a:r>
              <a:rPr lang="en-GB" sz="2800" dirty="0"/>
              <a:t>Don’t read every sentence in the same way. Make some slower and some faster e.g. speak more quickly when you are excited</a:t>
            </a:r>
          </a:p>
          <a:p>
            <a:r>
              <a:rPr lang="en-GB" sz="2800" dirty="0"/>
              <a:t>Power: If your audience is beginning to look a bit drowsy, then </a:t>
            </a:r>
            <a:r>
              <a:rPr lang="en-GB" sz="2800" b="1" u="sng" dirty="0"/>
              <a:t>SPEAK</a:t>
            </a:r>
            <a:r>
              <a:rPr lang="en-GB" sz="2800" dirty="0"/>
              <a:t> more loudly! Don’t be afraid to use your voice</a:t>
            </a:r>
          </a:p>
          <a:p>
            <a:r>
              <a:rPr lang="en-GB" sz="2800" dirty="0"/>
              <a:t>Also remember to use different pitch; don’t become like those boring monotone teachers you used to have in school</a:t>
            </a:r>
          </a:p>
        </p:txBody>
      </p:sp>
    </p:spTree>
    <p:extLst>
      <p:ext uri="{BB962C8B-B14F-4D97-AF65-F5344CB8AC3E}">
        <p14:creationId xmlns:p14="http://schemas.microsoft.com/office/powerpoint/2010/main" val="126114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FINAL THOUGHTS/REMINDERS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802" y="2496509"/>
            <a:ext cx="11123133" cy="3416300"/>
          </a:xfrm>
        </p:spPr>
        <p:txBody>
          <a:bodyPr>
            <a:noAutofit/>
          </a:bodyPr>
          <a:lstStyle/>
          <a:p>
            <a:r>
              <a:rPr lang="en-GB" sz="2800" dirty="0"/>
              <a:t>Find things that interest you about the topic</a:t>
            </a:r>
          </a:p>
          <a:p>
            <a:r>
              <a:rPr lang="en-GB" sz="2800" dirty="0"/>
              <a:t>The audience will see your enthusiasm and will be enthusiastic with you</a:t>
            </a:r>
          </a:p>
          <a:p>
            <a:r>
              <a:rPr lang="en-GB" sz="2800" dirty="0"/>
              <a:t>Don’t forget to practice. </a:t>
            </a:r>
            <a:r>
              <a:rPr lang="en-GB" sz="2800" b="1" u="sng" dirty="0">
                <a:solidFill>
                  <a:srgbClr val="C00000"/>
                </a:solidFill>
              </a:rPr>
              <a:t>If you fail to prepare, prepare to fail!</a:t>
            </a:r>
          </a:p>
          <a:p>
            <a:r>
              <a:rPr lang="en-GB" sz="2800" dirty="0"/>
              <a:t>Smile!</a:t>
            </a:r>
          </a:p>
          <a:p>
            <a:r>
              <a:rPr lang="en-GB" sz="2800" dirty="0"/>
              <a:t>Breathe!</a:t>
            </a:r>
          </a:p>
          <a:p>
            <a:r>
              <a:rPr lang="en-GB" sz="2800" dirty="0"/>
              <a:t>Enjoy!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795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FINAL THOUGHTS/REMINDERS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120343" y="2909455"/>
            <a:ext cx="6239348" cy="2017939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2800" b="1" i="1" dirty="0"/>
              <a:t>Why do we ask you to give presentations as part of your degree?</a:t>
            </a:r>
          </a:p>
          <a:p>
            <a:pPr marL="0" indent="0" algn="ctr">
              <a:buNone/>
            </a:pPr>
            <a:endParaRPr lang="en-GB" sz="2800" b="1" i="1" dirty="0"/>
          </a:p>
          <a:p>
            <a:pPr marL="0" indent="0" algn="ctr">
              <a:buNone/>
            </a:pPr>
            <a:r>
              <a:rPr lang="en-GB" sz="2800" b="1" i="1" dirty="0"/>
              <a:t>Discuss this with your group and identify the benefits of learning to give effective presentations</a:t>
            </a:r>
          </a:p>
          <a:p>
            <a:pPr marL="0" indent="0" algn="ctr">
              <a:buNone/>
            </a:pPr>
            <a:endParaRPr lang="en-GB" sz="2800" b="1" i="1" dirty="0"/>
          </a:p>
          <a:p>
            <a:pPr marL="0" indent="0" algn="ctr">
              <a:buNone/>
            </a:pPr>
            <a:r>
              <a:rPr lang="en-GB" sz="2800" b="1" i="1" dirty="0"/>
              <a:t>You should also identify any issues that you need to be aware of. 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3974143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Academic Posters – Where to get help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071664" y="2964929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 of Manchester Academic Poster webpage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071664" y="3412989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2"/>
              </a:rPr>
              <a:t>http://www.supi.manchester.ac.uk/forteachers/academicposterguidance</a:t>
            </a:r>
            <a:r>
              <a:rPr lang="en-GB" sz="1400" dirty="0">
                <a:hlinkClick r:id="rId2"/>
              </a:rPr>
              <a:t>/</a:t>
            </a:r>
            <a:r>
              <a:rPr lang="en-GB" sz="1400" dirty="0"/>
              <a:t> 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0053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101</TotalTime>
  <Words>2037</Words>
  <Application>Microsoft Office PowerPoint</Application>
  <PresentationFormat>Widescreen</PresentationFormat>
  <Paragraphs>183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Garamond</vt:lpstr>
      <vt:lpstr>Organic</vt:lpstr>
      <vt:lpstr>Assignments </vt:lpstr>
      <vt:lpstr>Assignment 2</vt:lpstr>
      <vt:lpstr>Question</vt:lpstr>
      <vt:lpstr>Learning Outcomes</vt:lpstr>
      <vt:lpstr>Community or Group</vt:lpstr>
      <vt:lpstr>For Example…</vt:lpstr>
      <vt:lpstr>Social Influences…</vt:lpstr>
      <vt:lpstr>Social</vt:lpstr>
      <vt:lpstr> Cultural Influences</vt:lpstr>
      <vt:lpstr>Cultural</vt:lpstr>
      <vt:lpstr>Political Influences</vt:lpstr>
      <vt:lpstr>A Healthy And Prosperous World</vt:lpstr>
      <vt:lpstr>Poster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PRESENTATIONS</vt:lpstr>
      <vt:lpstr>WHAT TO SAY</vt:lpstr>
      <vt:lpstr>Citing and Referencing</vt:lpstr>
      <vt:lpstr>PowerPoint Presentation</vt:lpstr>
      <vt:lpstr>Remembering What to Say</vt:lpstr>
      <vt:lpstr>Remembering What to Say</vt:lpstr>
      <vt:lpstr>YOUR INTRODUCTION</vt:lpstr>
      <vt:lpstr>YOUR MAIN POINTS</vt:lpstr>
      <vt:lpstr>YOUR CONCLUSION</vt:lpstr>
      <vt:lpstr>EYE CONTACT/VOLUME/SMILE</vt:lpstr>
      <vt:lpstr>PACE, PITCH, POWER</vt:lpstr>
      <vt:lpstr>FINAL THOUGHTS/REMINDERS</vt:lpstr>
      <vt:lpstr>FINAL THOUGHTS/REMINDERS</vt:lpstr>
      <vt:lpstr>Academic Posters – Where to get help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Assignments</dc:title>
  <dc:creator>Joanne Davies (Yr Athrofa)</dc:creator>
  <cp:lastModifiedBy>Joanne Davies (Yr Athrofa)</cp:lastModifiedBy>
  <cp:revision>11</cp:revision>
  <dcterms:created xsi:type="dcterms:W3CDTF">2020-02-17T13:11:47Z</dcterms:created>
  <dcterms:modified xsi:type="dcterms:W3CDTF">2020-02-17T14:52:53Z</dcterms:modified>
</cp:coreProperties>
</file>