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6BEC9-6006-430D-86F0-6FE21B26C151}" type="datetimeFigureOut">
              <a:rPr lang="en-GB" smtClean="0"/>
              <a:pPr/>
              <a:t>12/10/2010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2B340-7C6C-47F2-8E9F-686DD03210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6BEC9-6006-430D-86F0-6FE21B26C151}" type="datetimeFigureOut">
              <a:rPr lang="en-GB" smtClean="0"/>
              <a:pPr/>
              <a:t>12/10/2010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2B340-7C6C-47F2-8E9F-686DD03210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6BEC9-6006-430D-86F0-6FE21B26C151}" type="datetimeFigureOut">
              <a:rPr lang="en-GB" smtClean="0"/>
              <a:pPr/>
              <a:t>12/10/2010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2B340-7C6C-47F2-8E9F-686DD03210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6BEC9-6006-430D-86F0-6FE21B26C151}" type="datetimeFigureOut">
              <a:rPr lang="en-GB" smtClean="0"/>
              <a:pPr/>
              <a:t>12/10/2010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2B340-7C6C-47F2-8E9F-686DD03210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6BEC9-6006-430D-86F0-6FE21B26C151}" type="datetimeFigureOut">
              <a:rPr lang="en-GB" smtClean="0"/>
              <a:pPr/>
              <a:t>12/10/2010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2B340-7C6C-47F2-8E9F-686DD03210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6BEC9-6006-430D-86F0-6FE21B26C151}" type="datetimeFigureOut">
              <a:rPr lang="en-GB" smtClean="0"/>
              <a:pPr/>
              <a:t>12/10/2010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2B340-7C6C-47F2-8E9F-686DD03210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6BEC9-6006-430D-86F0-6FE21B26C151}" type="datetimeFigureOut">
              <a:rPr lang="en-GB" smtClean="0"/>
              <a:pPr/>
              <a:t>12/10/2010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2B340-7C6C-47F2-8E9F-686DD03210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6BEC9-6006-430D-86F0-6FE21B26C151}" type="datetimeFigureOut">
              <a:rPr lang="en-GB" smtClean="0"/>
              <a:pPr/>
              <a:t>12/10/2010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2B340-7C6C-47F2-8E9F-686DD03210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6BEC9-6006-430D-86F0-6FE21B26C151}" type="datetimeFigureOut">
              <a:rPr lang="en-GB" smtClean="0"/>
              <a:pPr/>
              <a:t>12/10/2010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2B340-7C6C-47F2-8E9F-686DD03210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6BEC9-6006-430D-86F0-6FE21B26C151}" type="datetimeFigureOut">
              <a:rPr lang="en-GB" smtClean="0"/>
              <a:pPr/>
              <a:t>12/10/2010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2B340-7C6C-47F2-8E9F-686DD03210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6BEC9-6006-430D-86F0-6FE21B26C151}" type="datetimeFigureOut">
              <a:rPr lang="en-GB" smtClean="0"/>
              <a:pPr/>
              <a:t>12/10/2010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2B340-7C6C-47F2-8E9F-686DD032106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16BEC9-6006-430D-86F0-6FE21B26C151}" type="datetimeFigureOut">
              <a:rPr lang="en-GB" smtClean="0"/>
              <a:pPr/>
              <a:t>12/10/2010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82B340-7C6C-47F2-8E9F-686DD032106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95536" y="1772816"/>
            <a:ext cx="79208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Some commonly made assumptions about ‘economics’:</a:t>
            </a:r>
          </a:p>
          <a:p>
            <a:endParaRPr lang="en-GB" dirty="0"/>
          </a:p>
          <a:p>
            <a:r>
              <a:rPr lang="en-GB" dirty="0" smtClean="0"/>
              <a:t>Contemporary economics = capitalism versus communism</a:t>
            </a:r>
          </a:p>
          <a:p>
            <a:endParaRPr lang="en-GB" dirty="0"/>
          </a:p>
          <a:p>
            <a:r>
              <a:rPr lang="en-GB" dirty="0" smtClean="0"/>
              <a:t>Or does it?</a:t>
            </a:r>
          </a:p>
          <a:p>
            <a:endParaRPr lang="en-GB" dirty="0"/>
          </a:p>
          <a:p>
            <a:r>
              <a:rPr lang="en-GB" dirty="0" smtClean="0"/>
              <a:t>Exchange in ‘Western’ society characterised by neoclassical economics – meaning?</a:t>
            </a:r>
          </a:p>
          <a:p>
            <a:endParaRPr lang="en-GB" dirty="0"/>
          </a:p>
          <a:p>
            <a:r>
              <a:rPr lang="en-GB" dirty="0" smtClean="0"/>
              <a:t>Or is it?</a:t>
            </a:r>
          </a:p>
          <a:p>
            <a:endParaRPr lang="en-GB" dirty="0"/>
          </a:p>
          <a:p>
            <a:r>
              <a:rPr lang="en-GB" dirty="0" smtClean="0"/>
              <a:t>Role of anthropology to demonstrate that dominant ideas about global economics are nothing more than “historical accidents” (Herzfeld 2001: 90).</a:t>
            </a:r>
          </a:p>
          <a:p>
            <a:endParaRPr lang="en-GB" dirty="0"/>
          </a:p>
          <a:p>
            <a:r>
              <a:rPr lang="en-GB" dirty="0" smtClean="0"/>
              <a:t>But what does this statement mean in real terms?</a:t>
            </a:r>
          </a:p>
          <a:p>
            <a:endParaRPr lang="en-GB" dirty="0"/>
          </a:p>
          <a:p>
            <a:r>
              <a:rPr lang="en-GB" dirty="0" smtClean="0"/>
              <a:t>- anthropology’s anti-essentialist approach…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1700808"/>
            <a:ext cx="81369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Anthropological involvement in economics raises some epistemological difficulties:</a:t>
            </a:r>
          </a:p>
          <a:p>
            <a:endParaRPr lang="en-GB" dirty="0"/>
          </a:p>
          <a:p>
            <a:pPr marL="342900" indent="-342900">
              <a:buAutoNum type="arabicPeriod"/>
            </a:pPr>
            <a:r>
              <a:rPr lang="en-GB" dirty="0" smtClean="0"/>
              <a:t>That many of the world’s cultures have not been influenced by either of the ‘Western’ models – implications?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Can we consider economic systems in isolation (as per ‘formalist’ economics)? </a:t>
            </a:r>
          </a:p>
          <a:p>
            <a:pPr marL="342900" indent="-342900"/>
            <a:r>
              <a:rPr lang="en-GB" dirty="0" smtClean="0"/>
              <a:t>	</a:t>
            </a:r>
          </a:p>
          <a:p>
            <a:pPr marL="342900" indent="-342900"/>
            <a:r>
              <a:rPr lang="en-GB" dirty="0"/>
              <a:t>	</a:t>
            </a:r>
            <a:r>
              <a:rPr lang="en-GB" dirty="0" smtClean="0"/>
              <a:t>The ‘substantive’ view is more in line with a anthropological approach, but even this has its shortcomings…</a:t>
            </a:r>
          </a:p>
          <a:p>
            <a:pPr marL="342900" indent="-342900"/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1628800"/>
            <a:ext cx="820891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en-GB" sz="2400" dirty="0" smtClean="0"/>
              <a:t>Formalism: </a:t>
            </a:r>
          </a:p>
          <a:p>
            <a:pPr marL="342900" indent="-342900"/>
            <a:endParaRPr lang="en-GB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en-GB" sz="2400" dirty="0" smtClean="0"/>
              <a:t>Linked with neoclassical economics (supply and demand</a:t>
            </a:r>
            <a:r>
              <a:rPr lang="en-GB" sz="2400" dirty="0" smtClean="0"/>
              <a:t>).</a:t>
            </a:r>
            <a:endParaRPr lang="en-GB" sz="2400" dirty="0" smtClean="0"/>
          </a:p>
          <a:p>
            <a:pPr marL="342900" indent="-342900">
              <a:buFont typeface="Arial" pitchFamily="34" charset="0"/>
              <a:buChar char="•"/>
            </a:pPr>
            <a:endParaRPr lang="en-GB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sz="2400" dirty="0" smtClean="0"/>
              <a:t>Formalists (e.g. Smith, </a:t>
            </a:r>
            <a:r>
              <a:rPr lang="en-GB" sz="2400" dirty="0" err="1" smtClean="0"/>
              <a:t>Ricado</a:t>
            </a:r>
            <a:r>
              <a:rPr lang="en-GB" sz="2400" dirty="0" smtClean="0"/>
              <a:t>) define economics in terms of how actors maximise resource use during times of scarcity.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sz="2400" dirty="0" smtClean="0"/>
              <a:t>Utilitarian approach – use-value of resource.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sz="2400" dirty="0" smtClean="0"/>
              <a:t>Perceived as ‘rational’ approach to resource use</a:t>
            </a:r>
            <a:r>
              <a:rPr lang="en-GB" sz="240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sz="2400" dirty="0" smtClean="0"/>
              <a:t>Application of capitalist worldview to all economic systems…</a:t>
            </a:r>
            <a:endParaRPr lang="en-GB" sz="2400" dirty="0" smtClean="0"/>
          </a:p>
          <a:p>
            <a:endParaRPr lang="en-GB" sz="2400"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4016" y="1628800"/>
            <a:ext cx="874846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en-GB" dirty="0" err="1" smtClean="0"/>
              <a:t>Substantivism</a:t>
            </a:r>
            <a:r>
              <a:rPr lang="en-GB" dirty="0" smtClean="0"/>
              <a:t>:</a:t>
            </a:r>
          </a:p>
          <a:p>
            <a:pPr marL="342900" indent="-342900"/>
            <a:endParaRPr lang="en-GB" dirty="0"/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/>
              <a:t>Also sees resource-use as governed by rational decision making processes (supply and demand).</a:t>
            </a:r>
          </a:p>
          <a:p>
            <a:pPr marL="342900" indent="-342900">
              <a:buFont typeface="Arial" pitchFamily="34" charset="0"/>
              <a:buChar char="•"/>
            </a:pPr>
            <a:endParaRPr lang="en-GB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/>
              <a:t>However, unlike formalism, </a:t>
            </a:r>
            <a:r>
              <a:rPr lang="en-GB" dirty="0" err="1" smtClean="0"/>
              <a:t>substantivism</a:t>
            </a:r>
            <a:r>
              <a:rPr lang="en-GB" dirty="0" smtClean="0"/>
              <a:t> recognises that decisions are not inherently rational, and that economic decisions are not limited to times of scarcity.</a:t>
            </a:r>
          </a:p>
          <a:p>
            <a:pPr marL="342900" indent="-342900">
              <a:buFont typeface="Arial" pitchFamily="34" charset="0"/>
              <a:buChar char="•"/>
            </a:pPr>
            <a:endParaRPr lang="en-GB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/>
              <a:t>For </a:t>
            </a:r>
            <a:r>
              <a:rPr lang="en-GB" dirty="0" err="1" smtClean="0"/>
              <a:t>substantivists</a:t>
            </a:r>
            <a:r>
              <a:rPr lang="en-GB" dirty="0" smtClean="0"/>
              <a:t> (</a:t>
            </a:r>
            <a:r>
              <a:rPr lang="en-GB" dirty="0" err="1" smtClean="0"/>
              <a:t>eg</a:t>
            </a:r>
            <a:r>
              <a:rPr lang="en-GB" dirty="0" smtClean="0"/>
              <a:t>. </a:t>
            </a:r>
            <a:r>
              <a:rPr lang="en-GB" dirty="0" err="1" smtClean="0"/>
              <a:t>Polyani</a:t>
            </a:r>
            <a:r>
              <a:rPr lang="en-GB" dirty="0" smtClean="0"/>
              <a:t>) economics merely refers to how  humans survive through utilising what is available to them (link between culture and environment);</a:t>
            </a:r>
          </a:p>
          <a:p>
            <a:pPr marL="342900" indent="-342900">
              <a:buFont typeface="Arial" pitchFamily="34" charset="0"/>
              <a:buChar char="•"/>
            </a:pPr>
            <a:endParaRPr lang="en-GB" dirty="0" smtClean="0"/>
          </a:p>
          <a:p>
            <a:pPr marL="342900" indent="-342900"/>
            <a:r>
              <a:rPr lang="en-GB" dirty="0" smtClean="0"/>
              <a:t>	“an institutionalised </a:t>
            </a:r>
            <a:r>
              <a:rPr lang="en-GB" dirty="0" err="1" smtClean="0"/>
              <a:t>interacion</a:t>
            </a:r>
            <a:r>
              <a:rPr lang="en-GB" dirty="0" smtClean="0"/>
              <a:t> between man [sic] and the environment that provides a sustained provision of material means for the satisfaction of wants. Satisfaction of wants is ‘material’ when it requires the use of material means to obtain the ends.” (</a:t>
            </a:r>
            <a:r>
              <a:rPr lang="en-GB" dirty="0" err="1" smtClean="0"/>
              <a:t>Polyani</a:t>
            </a:r>
            <a:r>
              <a:rPr lang="en-GB" dirty="0" smtClean="0"/>
              <a:t> 1957: 293).</a:t>
            </a:r>
          </a:p>
          <a:p>
            <a:pPr marL="342900" indent="-342900"/>
            <a:endParaRPr lang="en-GB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dirty="0" err="1" smtClean="0"/>
              <a:t>Polyani</a:t>
            </a:r>
            <a:r>
              <a:rPr lang="en-GB" dirty="0" smtClean="0"/>
              <a:t> (1944) recognised ‘great transformation’ – gulf between ‘Western’ capitalist/market-driven societies and non-Western systems…</a:t>
            </a:r>
          </a:p>
          <a:p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1916832"/>
            <a:ext cx="80648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So how do we deal with non-capitalistic systems of exchange? </a:t>
            </a:r>
          </a:p>
          <a:p>
            <a:endParaRPr lang="en-GB" sz="2400" dirty="0"/>
          </a:p>
          <a:p>
            <a:r>
              <a:rPr lang="en-GB" sz="2400" dirty="0" err="1" smtClean="0"/>
              <a:t>Polyani’s</a:t>
            </a:r>
            <a:r>
              <a:rPr lang="en-GB" sz="2400" dirty="0" smtClean="0"/>
              <a:t> ‘Great transformation’ reflected in </a:t>
            </a:r>
            <a:r>
              <a:rPr lang="en-GB" sz="2400" dirty="0" err="1" smtClean="0"/>
              <a:t>Sahlins</a:t>
            </a:r>
            <a:r>
              <a:rPr lang="en-GB" sz="2400" dirty="0" smtClean="0"/>
              <a:t>’ maxim “money is to the West what kinship is to the rest”</a:t>
            </a:r>
          </a:p>
          <a:p>
            <a:endParaRPr lang="en-GB" sz="2400" dirty="0"/>
          </a:p>
          <a:p>
            <a:r>
              <a:rPr lang="en-GB" sz="2400" dirty="0" smtClean="0"/>
              <a:t>Where are ‘gifts’ and ‘commodities’ situated in respect of this ‘divide’?</a:t>
            </a:r>
          </a:p>
          <a:p>
            <a:endParaRPr lang="en-GB" sz="2400" dirty="0"/>
          </a:p>
          <a:p>
            <a:r>
              <a:rPr lang="en-GB" sz="2400" dirty="0" smtClean="0"/>
              <a:t>And what about the things/actions/systems which don’t fit into either category? e.g. altruism</a:t>
            </a:r>
            <a:endParaRPr lang="en-GB" sz="2400"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1628800"/>
            <a:ext cx="835292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 what about politics?</a:t>
            </a:r>
          </a:p>
          <a:p>
            <a:endParaRPr lang="en-GB" dirty="0"/>
          </a:p>
          <a:p>
            <a:r>
              <a:rPr lang="en-GB" dirty="0" smtClean="0"/>
              <a:t>How are economics and politics linked?</a:t>
            </a:r>
          </a:p>
          <a:p>
            <a:endParaRPr lang="en-GB" dirty="0" smtClean="0"/>
          </a:p>
          <a:p>
            <a:r>
              <a:rPr lang="en-GB" dirty="0" smtClean="0"/>
              <a:t>“while the material dimension of the economy is regarded as a basic feature, the significance of the economy is seen to lie in the </a:t>
            </a:r>
            <a:r>
              <a:rPr lang="en-GB" i="1" dirty="0" smtClean="0"/>
              <a:t>transactions</a:t>
            </a:r>
            <a:r>
              <a:rPr lang="en-GB" dirty="0" smtClean="0"/>
              <a:t> of which it is composed and therefore in the quality of </a:t>
            </a:r>
            <a:r>
              <a:rPr lang="en-GB" i="1" dirty="0" smtClean="0"/>
              <a:t>relationships</a:t>
            </a:r>
            <a:r>
              <a:rPr lang="en-GB" dirty="0" smtClean="0"/>
              <a:t> which these transactions create, express, sustain and modify.” (Firth 1970: 4) – formalist view.</a:t>
            </a:r>
          </a:p>
          <a:p>
            <a:endParaRPr lang="en-GB" dirty="0" smtClean="0"/>
          </a:p>
          <a:p>
            <a:r>
              <a:rPr lang="en-GB" dirty="0" smtClean="0"/>
              <a:t>Problems with this?</a:t>
            </a:r>
          </a:p>
          <a:p>
            <a:endParaRPr lang="en-GB" dirty="0" smtClean="0"/>
          </a:p>
          <a:p>
            <a:r>
              <a:rPr lang="en-GB" dirty="0" smtClean="0"/>
              <a:t>“the basic principles of an economics properly anthropological, </a:t>
            </a:r>
            <a:r>
              <a:rPr lang="en-GB" dirty="0" err="1" smtClean="0"/>
              <a:t>includ</a:t>
            </a:r>
            <a:r>
              <a:rPr lang="en-GB" dirty="0" smtClean="0"/>
              <a:t>[</a:t>
            </a:r>
            <a:r>
              <a:rPr lang="en-GB" dirty="0" err="1" smtClean="0"/>
              <a:t>es</a:t>
            </a:r>
            <a:r>
              <a:rPr lang="en-GB" dirty="0" smtClean="0"/>
              <a:t>] the one in particular…that every exchange, as it embodies some coefficient of the sociability, cannot be understood in its material terms apart from its social terms” (</a:t>
            </a:r>
            <a:r>
              <a:rPr lang="en-GB" dirty="0" err="1" smtClean="0"/>
              <a:t>Sahlins</a:t>
            </a:r>
            <a:r>
              <a:rPr lang="en-GB" dirty="0" smtClean="0"/>
              <a:t> 1972: 183) – </a:t>
            </a:r>
            <a:r>
              <a:rPr lang="en-GB" dirty="0" err="1" smtClean="0"/>
              <a:t>substantivist</a:t>
            </a:r>
            <a:r>
              <a:rPr lang="en-GB" dirty="0" smtClean="0"/>
              <a:t> view.</a:t>
            </a:r>
          </a:p>
          <a:p>
            <a:endParaRPr lang="en-GB" dirty="0"/>
          </a:p>
          <a:p>
            <a:r>
              <a:rPr lang="en-GB" dirty="0" smtClean="0"/>
              <a:t>The way forward?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1628800"/>
            <a:ext cx="8352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“we are in the midst of a sweeping change that should be carried through into the future. Initiated by </a:t>
            </a:r>
            <a:r>
              <a:rPr lang="en-GB" sz="2400" dirty="0" err="1" smtClean="0"/>
              <a:t>Sahlins</a:t>
            </a:r>
            <a:r>
              <a:rPr lang="en-GB" sz="2400" dirty="0" smtClean="0"/>
              <a:t>’ study of capitalism as a cultural system, this change involves a growing perceptiveness to the cultural (ideas, symbols, world-views), which is anthropology’s unique contribution to the study of economics, and a critical perspective to understanding the economic.” (Bird-David 1992)</a:t>
            </a:r>
          </a:p>
          <a:p>
            <a:endParaRPr lang="en-GB" sz="2400" dirty="0" smtClean="0"/>
          </a:p>
          <a:p>
            <a:r>
              <a:rPr lang="en-GB" sz="2400" dirty="0" smtClean="0"/>
              <a:t>“What is perhaps still missing, and may be a curious reflection of the domination of economy as a category in the western collective imagination, is an exploration of the political ramifications of the economy…” (Herzfeld 2001: 117).</a:t>
            </a:r>
            <a:endParaRPr lang="en-GB" sz="2400"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591</Words>
  <Application>Microsoft Office PowerPoint</Application>
  <PresentationFormat>On-screen Show (4:3)</PresentationFormat>
  <Paragraphs>72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</vt:vector>
  </TitlesOfParts>
  <Company>University of Wales Lampeter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sc024</dc:creator>
  <cp:lastModifiedBy>sc024</cp:lastModifiedBy>
  <cp:revision>14</cp:revision>
  <dcterms:created xsi:type="dcterms:W3CDTF">2010-10-11T20:38:36Z</dcterms:created>
  <dcterms:modified xsi:type="dcterms:W3CDTF">2010-10-12T08:14:07Z</dcterms:modified>
</cp:coreProperties>
</file>