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68" r:id="rId2"/>
    <p:sldId id="256" r:id="rId3"/>
    <p:sldId id="385" r:id="rId4"/>
    <p:sldId id="369" r:id="rId5"/>
    <p:sldId id="374" r:id="rId6"/>
    <p:sldId id="370" r:id="rId7"/>
    <p:sldId id="371" r:id="rId8"/>
    <p:sldId id="372" r:id="rId9"/>
    <p:sldId id="373" r:id="rId10"/>
    <p:sldId id="375" r:id="rId11"/>
    <p:sldId id="376" r:id="rId12"/>
    <p:sldId id="377" r:id="rId13"/>
    <p:sldId id="380" r:id="rId14"/>
    <p:sldId id="381" r:id="rId15"/>
    <p:sldId id="391" r:id="rId16"/>
    <p:sldId id="264" r:id="rId17"/>
    <p:sldId id="270" r:id="rId18"/>
    <p:sldId id="383" r:id="rId19"/>
    <p:sldId id="382" r:id="rId20"/>
    <p:sldId id="267" r:id="rId21"/>
    <p:sldId id="268" r:id="rId22"/>
    <p:sldId id="274" r:id="rId23"/>
    <p:sldId id="275" r:id="rId24"/>
    <p:sldId id="384" r:id="rId25"/>
    <p:sldId id="386" r:id="rId26"/>
    <p:sldId id="387" r:id="rId27"/>
    <p:sldId id="388" r:id="rId28"/>
    <p:sldId id="389" r:id="rId29"/>
    <p:sldId id="390" r:id="rId30"/>
    <p:sldId id="35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4E73CD-4AAE-43A2-AB4B-67AC9BE61C89}" v="34" dt="2023-06-11T22:13:46.097"/>
    <p1510:client id="{DD709759-AD5C-7A71-8D81-8A21F84CA249}" v="50" dt="2023-06-12T10:46:32.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p:scale>
          <a:sx n="85" d="100"/>
          <a:sy n="85" d="100"/>
        </p:scale>
        <p:origin x="3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3C4E73CD-4AAE-43A2-AB4B-67AC9BE61C89}"/>
    <pc:docChg chg="undo custSel addSld delSld modSld sldOrd">
      <pc:chgData name="Natasha Young" userId="450ac887-d51d-4f28-b5bb-9aa773a39bcf" providerId="ADAL" clId="{3C4E73CD-4AAE-43A2-AB4B-67AC9BE61C89}" dt="2023-06-11T22:14:10.292" v="9202" actId="1076"/>
      <pc:docMkLst>
        <pc:docMk/>
      </pc:docMkLst>
      <pc:sldChg chg="delSp modSp mod">
        <pc:chgData name="Natasha Young" userId="450ac887-d51d-4f28-b5bb-9aa773a39bcf" providerId="ADAL" clId="{3C4E73CD-4AAE-43A2-AB4B-67AC9BE61C89}" dt="2023-06-11T09:39:39.526" v="6714" actId="20577"/>
        <pc:sldMkLst>
          <pc:docMk/>
          <pc:sldMk cId="2390482445" sldId="264"/>
        </pc:sldMkLst>
        <pc:spChg chg="mod">
          <ac:chgData name="Natasha Young" userId="450ac887-d51d-4f28-b5bb-9aa773a39bcf" providerId="ADAL" clId="{3C4E73CD-4AAE-43A2-AB4B-67AC9BE61C89}" dt="2023-06-10T22:53:27.344" v="3961" actId="255"/>
          <ac:spMkLst>
            <pc:docMk/>
            <pc:sldMk cId="2390482445" sldId="264"/>
            <ac:spMk id="2" creationId="{110BF285-568D-E3D5-4A8F-68B0704EB76F}"/>
          </ac:spMkLst>
        </pc:spChg>
        <pc:spChg chg="mod">
          <ac:chgData name="Natasha Young" userId="450ac887-d51d-4f28-b5bb-9aa773a39bcf" providerId="ADAL" clId="{3C4E73CD-4AAE-43A2-AB4B-67AC9BE61C89}" dt="2023-06-11T09:39:39.526" v="6714" actId="20577"/>
          <ac:spMkLst>
            <pc:docMk/>
            <pc:sldMk cId="2390482445" sldId="264"/>
            <ac:spMk id="3" creationId="{41C59BA9-80B2-79B5-824B-9E3D46145828}"/>
          </ac:spMkLst>
        </pc:spChg>
        <pc:spChg chg="mod">
          <ac:chgData name="Natasha Young" userId="450ac887-d51d-4f28-b5bb-9aa773a39bcf" providerId="ADAL" clId="{3C4E73CD-4AAE-43A2-AB4B-67AC9BE61C89}" dt="2023-06-10T22:53:41.566" v="3963" actId="1076"/>
          <ac:spMkLst>
            <pc:docMk/>
            <pc:sldMk cId="2390482445" sldId="264"/>
            <ac:spMk id="4" creationId="{FE3C798A-EFF1-AAFE-CF59-5AB47DAB6095}"/>
          </ac:spMkLst>
        </pc:spChg>
        <pc:spChg chg="del mod">
          <ac:chgData name="Natasha Young" userId="450ac887-d51d-4f28-b5bb-9aa773a39bcf" providerId="ADAL" clId="{3C4E73CD-4AAE-43A2-AB4B-67AC9BE61C89}" dt="2023-06-10T22:53:07.082" v="3955" actId="478"/>
          <ac:spMkLst>
            <pc:docMk/>
            <pc:sldMk cId="2390482445" sldId="264"/>
            <ac:spMk id="6" creationId="{A31C9FA5-6041-077F-C1F4-A3EB79738C7B}"/>
          </ac:spMkLst>
        </pc:spChg>
      </pc:sldChg>
      <pc:sldChg chg="modSp add mod">
        <pc:chgData name="Natasha Young" userId="450ac887-d51d-4f28-b5bb-9aa773a39bcf" providerId="ADAL" clId="{3C4E73CD-4AAE-43A2-AB4B-67AC9BE61C89}" dt="2023-06-11T09:48:04.782" v="7106" actId="20577"/>
        <pc:sldMkLst>
          <pc:docMk/>
          <pc:sldMk cId="2637122172" sldId="267"/>
        </pc:sldMkLst>
        <pc:spChg chg="mod">
          <ac:chgData name="Natasha Young" userId="450ac887-d51d-4f28-b5bb-9aa773a39bcf" providerId="ADAL" clId="{3C4E73CD-4AAE-43A2-AB4B-67AC9BE61C89}" dt="2023-06-11T09:48:04.782" v="7106" actId="20577"/>
          <ac:spMkLst>
            <pc:docMk/>
            <pc:sldMk cId="2637122172" sldId="267"/>
            <ac:spMk id="3" creationId="{05F8B8E6-F552-939E-6B0A-EA86A04AA165}"/>
          </ac:spMkLst>
        </pc:spChg>
        <pc:spChg chg="mod">
          <ac:chgData name="Natasha Young" userId="450ac887-d51d-4f28-b5bb-9aa773a39bcf" providerId="ADAL" clId="{3C4E73CD-4AAE-43A2-AB4B-67AC9BE61C89}" dt="2023-06-10T23:03:55.477" v="4404" actId="5793"/>
          <ac:spMkLst>
            <pc:docMk/>
            <pc:sldMk cId="2637122172" sldId="267"/>
            <ac:spMk id="4" creationId="{57C2392D-5596-8788-0A3E-98A2723AFF98}"/>
          </ac:spMkLst>
        </pc:spChg>
      </pc:sldChg>
      <pc:sldChg chg="addSp delSp modSp mod">
        <pc:chgData name="Natasha Young" userId="450ac887-d51d-4f28-b5bb-9aa773a39bcf" providerId="ADAL" clId="{3C4E73CD-4AAE-43A2-AB4B-67AC9BE61C89}" dt="2023-06-10T22:54:18.598" v="3969" actId="122"/>
        <pc:sldMkLst>
          <pc:docMk/>
          <pc:sldMk cId="1501309369" sldId="270"/>
        </pc:sldMkLst>
        <pc:spChg chg="add mod">
          <ac:chgData name="Natasha Young" userId="450ac887-d51d-4f28-b5bb-9aa773a39bcf" providerId="ADAL" clId="{3C4E73CD-4AAE-43A2-AB4B-67AC9BE61C89}" dt="2023-06-10T22:54:18.598" v="3969" actId="122"/>
          <ac:spMkLst>
            <pc:docMk/>
            <pc:sldMk cId="1501309369" sldId="270"/>
            <ac:spMk id="5" creationId="{B1776989-A527-461F-C0CB-4293C6F74C39}"/>
          </ac:spMkLst>
        </pc:spChg>
        <pc:spChg chg="del">
          <ac:chgData name="Natasha Young" userId="450ac887-d51d-4f28-b5bb-9aa773a39bcf" providerId="ADAL" clId="{3C4E73CD-4AAE-43A2-AB4B-67AC9BE61C89}" dt="2023-06-10T22:54:02.738" v="3966" actId="478"/>
          <ac:spMkLst>
            <pc:docMk/>
            <pc:sldMk cId="1501309369" sldId="270"/>
            <ac:spMk id="6" creationId="{81EEE16A-392F-8713-EB82-FCAC6EE1CB55}"/>
          </ac:spMkLst>
        </pc:spChg>
        <pc:spChg chg="del">
          <ac:chgData name="Natasha Young" userId="450ac887-d51d-4f28-b5bb-9aa773a39bcf" providerId="ADAL" clId="{3C4E73CD-4AAE-43A2-AB4B-67AC9BE61C89}" dt="2023-06-10T22:54:05.993" v="3967" actId="478"/>
          <ac:spMkLst>
            <pc:docMk/>
            <pc:sldMk cId="1501309369" sldId="270"/>
            <ac:spMk id="9" creationId="{A6E86038-2CE3-664D-5ACA-3DF2020AEA22}"/>
          </ac:spMkLst>
        </pc:spChg>
      </pc:sldChg>
      <pc:sldChg chg="modSp mod">
        <pc:chgData name="Natasha Young" userId="450ac887-d51d-4f28-b5bb-9aa773a39bcf" providerId="ADAL" clId="{3C4E73CD-4AAE-43A2-AB4B-67AC9BE61C89}" dt="2023-06-11T10:49:11.146" v="9090" actId="20577"/>
        <pc:sldMkLst>
          <pc:docMk/>
          <pc:sldMk cId="3993411016" sldId="352"/>
        </pc:sldMkLst>
        <pc:spChg chg="mod">
          <ac:chgData name="Natasha Young" userId="450ac887-d51d-4f28-b5bb-9aa773a39bcf" providerId="ADAL" clId="{3C4E73CD-4AAE-43A2-AB4B-67AC9BE61C89}" dt="2023-06-11T10:49:11.146" v="9090" actId="20577"/>
          <ac:spMkLst>
            <pc:docMk/>
            <pc:sldMk cId="3993411016" sldId="352"/>
            <ac:spMk id="3" creationId="{6A27E83B-CD63-70A0-D231-EC2D0CE9363E}"/>
          </ac:spMkLst>
        </pc:spChg>
      </pc:sldChg>
      <pc:sldChg chg="modSp mod">
        <pc:chgData name="Natasha Young" userId="450ac887-d51d-4f28-b5bb-9aa773a39bcf" providerId="ADAL" clId="{3C4E73CD-4AAE-43A2-AB4B-67AC9BE61C89}" dt="2023-06-10T18:20:27.005" v="709" actId="14100"/>
        <pc:sldMkLst>
          <pc:docMk/>
          <pc:sldMk cId="3629580877" sldId="369"/>
        </pc:sldMkLst>
        <pc:spChg chg="mod">
          <ac:chgData name="Natasha Young" userId="450ac887-d51d-4f28-b5bb-9aa773a39bcf" providerId="ADAL" clId="{3C4E73CD-4AAE-43A2-AB4B-67AC9BE61C89}" dt="2023-06-10T16:52:06.381" v="44" actId="207"/>
          <ac:spMkLst>
            <pc:docMk/>
            <pc:sldMk cId="3629580877" sldId="369"/>
            <ac:spMk id="2" creationId="{7077A237-56AB-D10E-6F91-D4BB215005BC}"/>
          </ac:spMkLst>
        </pc:spChg>
        <pc:spChg chg="mod">
          <ac:chgData name="Natasha Young" userId="450ac887-d51d-4f28-b5bb-9aa773a39bcf" providerId="ADAL" clId="{3C4E73CD-4AAE-43A2-AB4B-67AC9BE61C89}" dt="2023-06-10T18:20:27.005" v="709" actId="14100"/>
          <ac:spMkLst>
            <pc:docMk/>
            <pc:sldMk cId="3629580877" sldId="369"/>
            <ac:spMk id="3" creationId="{BF3879AE-547D-7AAA-9C48-8787AE2F9766}"/>
          </ac:spMkLst>
        </pc:spChg>
        <pc:spChg chg="mod">
          <ac:chgData name="Natasha Young" userId="450ac887-d51d-4f28-b5bb-9aa773a39bcf" providerId="ADAL" clId="{3C4E73CD-4AAE-43A2-AB4B-67AC9BE61C89}" dt="2023-06-10T18:20:22.085" v="708" actId="207"/>
          <ac:spMkLst>
            <pc:docMk/>
            <pc:sldMk cId="3629580877" sldId="369"/>
            <ac:spMk id="4" creationId="{71027682-3723-E8C7-4716-3926A11430FE}"/>
          </ac:spMkLst>
        </pc:spChg>
      </pc:sldChg>
      <pc:sldChg chg="modSp mod">
        <pc:chgData name="Natasha Young" userId="450ac887-d51d-4f28-b5bb-9aa773a39bcf" providerId="ADAL" clId="{3C4E73CD-4AAE-43A2-AB4B-67AC9BE61C89}" dt="2023-06-10T18:26:23.171" v="1017" actId="1076"/>
        <pc:sldMkLst>
          <pc:docMk/>
          <pc:sldMk cId="2375890295" sldId="370"/>
        </pc:sldMkLst>
        <pc:spChg chg="mod">
          <ac:chgData name="Natasha Young" userId="450ac887-d51d-4f28-b5bb-9aa773a39bcf" providerId="ADAL" clId="{3C4E73CD-4AAE-43A2-AB4B-67AC9BE61C89}" dt="2023-06-10T17:57:56.614" v="158" actId="122"/>
          <ac:spMkLst>
            <pc:docMk/>
            <pc:sldMk cId="2375890295" sldId="370"/>
            <ac:spMk id="2" creationId="{8532E17D-B385-6C17-26F3-EFCCF31DBBCF}"/>
          </ac:spMkLst>
        </pc:spChg>
        <pc:spChg chg="mod">
          <ac:chgData name="Natasha Young" userId="450ac887-d51d-4f28-b5bb-9aa773a39bcf" providerId="ADAL" clId="{3C4E73CD-4AAE-43A2-AB4B-67AC9BE61C89}" dt="2023-06-10T18:26:23.171" v="1017" actId="1076"/>
          <ac:spMkLst>
            <pc:docMk/>
            <pc:sldMk cId="2375890295" sldId="370"/>
            <ac:spMk id="3" creationId="{84C897D5-7F1E-47EE-8B04-A4445319D85B}"/>
          </ac:spMkLst>
        </pc:spChg>
        <pc:spChg chg="mod">
          <ac:chgData name="Natasha Young" userId="450ac887-d51d-4f28-b5bb-9aa773a39bcf" providerId="ADAL" clId="{3C4E73CD-4AAE-43A2-AB4B-67AC9BE61C89}" dt="2023-06-10T18:26:19.396" v="1016" actId="207"/>
          <ac:spMkLst>
            <pc:docMk/>
            <pc:sldMk cId="2375890295" sldId="370"/>
            <ac:spMk id="4" creationId="{0853601D-2E2F-98EC-B8E5-9045F676893C}"/>
          </ac:spMkLst>
        </pc:spChg>
      </pc:sldChg>
      <pc:sldChg chg="modSp mod">
        <pc:chgData name="Natasha Young" userId="450ac887-d51d-4f28-b5bb-9aa773a39bcf" providerId="ADAL" clId="{3C4E73CD-4AAE-43A2-AB4B-67AC9BE61C89}" dt="2023-06-10T18:28:23.704" v="1066" actId="207"/>
        <pc:sldMkLst>
          <pc:docMk/>
          <pc:sldMk cId="546532050" sldId="371"/>
        </pc:sldMkLst>
        <pc:spChg chg="mod">
          <ac:chgData name="Natasha Young" userId="450ac887-d51d-4f28-b5bb-9aa773a39bcf" providerId="ADAL" clId="{3C4E73CD-4AAE-43A2-AB4B-67AC9BE61C89}" dt="2023-06-10T18:08:21.123" v="429" actId="207"/>
          <ac:spMkLst>
            <pc:docMk/>
            <pc:sldMk cId="546532050" sldId="371"/>
            <ac:spMk id="2" creationId="{41D2C4DB-968E-216E-9A1B-DA35628D129E}"/>
          </ac:spMkLst>
        </pc:spChg>
        <pc:spChg chg="mod">
          <ac:chgData name="Natasha Young" userId="450ac887-d51d-4f28-b5bb-9aa773a39bcf" providerId="ADAL" clId="{3C4E73CD-4AAE-43A2-AB4B-67AC9BE61C89}" dt="2023-06-10T18:28:17.518" v="1065" actId="20577"/>
          <ac:spMkLst>
            <pc:docMk/>
            <pc:sldMk cId="546532050" sldId="371"/>
            <ac:spMk id="3" creationId="{C7B3D3BA-1D22-49DB-6B29-64CC8F7EC1C2}"/>
          </ac:spMkLst>
        </pc:spChg>
        <pc:spChg chg="mod">
          <ac:chgData name="Natasha Young" userId="450ac887-d51d-4f28-b5bb-9aa773a39bcf" providerId="ADAL" clId="{3C4E73CD-4AAE-43A2-AB4B-67AC9BE61C89}" dt="2023-06-10T18:28:23.704" v="1066" actId="207"/>
          <ac:spMkLst>
            <pc:docMk/>
            <pc:sldMk cId="546532050" sldId="371"/>
            <ac:spMk id="4" creationId="{D9C8F4A3-0AC6-20A1-9A77-CA4850802DC5}"/>
          </ac:spMkLst>
        </pc:spChg>
      </pc:sldChg>
      <pc:sldChg chg="modSp mod modNotesTx">
        <pc:chgData name="Natasha Young" userId="450ac887-d51d-4f28-b5bb-9aa773a39bcf" providerId="ADAL" clId="{3C4E73CD-4AAE-43A2-AB4B-67AC9BE61C89}" dt="2023-06-10T23:19:22.867" v="4923" actId="20577"/>
        <pc:sldMkLst>
          <pc:docMk/>
          <pc:sldMk cId="1300418216" sldId="372"/>
        </pc:sldMkLst>
        <pc:spChg chg="mod">
          <ac:chgData name="Natasha Young" userId="450ac887-d51d-4f28-b5bb-9aa773a39bcf" providerId="ADAL" clId="{3C4E73CD-4AAE-43A2-AB4B-67AC9BE61C89}" dt="2023-06-10T18:09:31.543" v="502" actId="207"/>
          <ac:spMkLst>
            <pc:docMk/>
            <pc:sldMk cId="1300418216" sldId="372"/>
            <ac:spMk id="2" creationId="{B6080387-2484-352C-F472-EC5FDAA32591}"/>
          </ac:spMkLst>
        </pc:spChg>
        <pc:spChg chg="mod">
          <ac:chgData name="Natasha Young" userId="450ac887-d51d-4f28-b5bb-9aa773a39bcf" providerId="ADAL" clId="{3C4E73CD-4AAE-43A2-AB4B-67AC9BE61C89}" dt="2023-06-10T18:29:06.974" v="1092" actId="1076"/>
          <ac:spMkLst>
            <pc:docMk/>
            <pc:sldMk cId="1300418216" sldId="372"/>
            <ac:spMk id="3" creationId="{D5F1F05D-DFA4-1103-B27B-CDF58E8F5E9B}"/>
          </ac:spMkLst>
        </pc:spChg>
        <pc:spChg chg="mod">
          <ac:chgData name="Natasha Young" userId="450ac887-d51d-4f28-b5bb-9aa773a39bcf" providerId="ADAL" clId="{3C4E73CD-4AAE-43A2-AB4B-67AC9BE61C89}" dt="2023-06-10T18:29:02.564" v="1091" actId="1076"/>
          <ac:spMkLst>
            <pc:docMk/>
            <pc:sldMk cId="1300418216" sldId="372"/>
            <ac:spMk id="4" creationId="{A0DCB783-62E0-2112-668F-3D7C91FB57D4}"/>
          </ac:spMkLst>
        </pc:spChg>
      </pc:sldChg>
      <pc:sldChg chg="modSp mod modNotesTx">
        <pc:chgData name="Natasha Young" userId="450ac887-d51d-4f28-b5bb-9aa773a39bcf" providerId="ADAL" clId="{3C4E73CD-4AAE-43A2-AB4B-67AC9BE61C89}" dt="2023-06-11T09:27:42.375" v="6190" actId="20577"/>
        <pc:sldMkLst>
          <pc:docMk/>
          <pc:sldMk cId="2472379839" sldId="373"/>
        </pc:sldMkLst>
        <pc:spChg chg="mod">
          <ac:chgData name="Natasha Young" userId="450ac887-d51d-4f28-b5bb-9aa773a39bcf" providerId="ADAL" clId="{3C4E73CD-4AAE-43A2-AB4B-67AC9BE61C89}" dt="2023-06-10T22:00:30.854" v="1718" actId="1076"/>
          <ac:spMkLst>
            <pc:docMk/>
            <pc:sldMk cId="2472379839" sldId="373"/>
            <ac:spMk id="2" creationId="{89D4E718-A39B-2219-03D5-B8DC109ED99F}"/>
          </ac:spMkLst>
        </pc:spChg>
        <pc:spChg chg="mod">
          <ac:chgData name="Natasha Young" userId="450ac887-d51d-4f28-b5bb-9aa773a39bcf" providerId="ADAL" clId="{3C4E73CD-4AAE-43A2-AB4B-67AC9BE61C89}" dt="2023-06-10T22:00:34.054" v="1719" actId="1076"/>
          <ac:spMkLst>
            <pc:docMk/>
            <pc:sldMk cId="2472379839" sldId="373"/>
            <ac:spMk id="3" creationId="{172E463F-CEA4-A787-BE4E-3C02956B6C5E}"/>
          </ac:spMkLst>
        </pc:spChg>
        <pc:spChg chg="mod">
          <ac:chgData name="Natasha Young" userId="450ac887-d51d-4f28-b5bb-9aa773a39bcf" providerId="ADAL" clId="{3C4E73CD-4AAE-43A2-AB4B-67AC9BE61C89}" dt="2023-06-10T22:00:43.513" v="1721" actId="207"/>
          <ac:spMkLst>
            <pc:docMk/>
            <pc:sldMk cId="2472379839" sldId="373"/>
            <ac:spMk id="4" creationId="{14322100-DFB4-9D67-D512-EC6C9D8F70C8}"/>
          </ac:spMkLst>
        </pc:spChg>
      </pc:sldChg>
      <pc:sldChg chg="modSp add mod ord">
        <pc:chgData name="Natasha Young" userId="450ac887-d51d-4f28-b5bb-9aa773a39bcf" providerId="ADAL" clId="{3C4E73CD-4AAE-43A2-AB4B-67AC9BE61C89}" dt="2023-06-10T23:15:51.097" v="4854" actId="20577"/>
        <pc:sldMkLst>
          <pc:docMk/>
          <pc:sldMk cId="1758161895" sldId="374"/>
        </pc:sldMkLst>
        <pc:spChg chg="mod">
          <ac:chgData name="Natasha Young" userId="450ac887-d51d-4f28-b5bb-9aa773a39bcf" providerId="ADAL" clId="{3C4E73CD-4AAE-43A2-AB4B-67AC9BE61C89}" dt="2023-06-10T23:15:51.097" v="4854" actId="20577"/>
          <ac:spMkLst>
            <pc:docMk/>
            <pc:sldMk cId="1758161895" sldId="374"/>
            <ac:spMk id="3" creationId="{84C897D5-7F1E-47EE-8B04-A4445319D85B}"/>
          </ac:spMkLst>
        </pc:spChg>
        <pc:spChg chg="mod">
          <ac:chgData name="Natasha Young" userId="450ac887-d51d-4f28-b5bb-9aa773a39bcf" providerId="ADAL" clId="{3C4E73CD-4AAE-43A2-AB4B-67AC9BE61C89}" dt="2023-06-10T23:15:42.226" v="4838" actId="20577"/>
          <ac:spMkLst>
            <pc:docMk/>
            <pc:sldMk cId="1758161895" sldId="374"/>
            <ac:spMk id="4" creationId="{0853601D-2E2F-98EC-B8E5-9045F676893C}"/>
          </ac:spMkLst>
        </pc:spChg>
      </pc:sldChg>
      <pc:sldChg chg="modSp new mod modNotesTx">
        <pc:chgData name="Natasha Young" userId="450ac887-d51d-4f28-b5bb-9aa773a39bcf" providerId="ADAL" clId="{3C4E73CD-4AAE-43A2-AB4B-67AC9BE61C89}" dt="2023-06-11T22:11:16.723" v="9179" actId="20577"/>
        <pc:sldMkLst>
          <pc:docMk/>
          <pc:sldMk cId="1693565005" sldId="375"/>
        </pc:sldMkLst>
        <pc:spChg chg="mod">
          <ac:chgData name="Natasha Young" userId="450ac887-d51d-4f28-b5bb-9aa773a39bcf" providerId="ADAL" clId="{3C4E73CD-4AAE-43A2-AB4B-67AC9BE61C89}" dt="2023-06-10T22:13:40.911" v="2290" actId="1076"/>
          <ac:spMkLst>
            <pc:docMk/>
            <pc:sldMk cId="1693565005" sldId="375"/>
            <ac:spMk id="2" creationId="{73DDFA6D-95AE-9350-D87B-7FA7DC9E8297}"/>
          </ac:spMkLst>
        </pc:spChg>
        <pc:spChg chg="mod">
          <ac:chgData name="Natasha Young" userId="450ac887-d51d-4f28-b5bb-9aa773a39bcf" providerId="ADAL" clId="{3C4E73CD-4AAE-43A2-AB4B-67AC9BE61C89}" dt="2023-06-11T22:11:16.723" v="9179" actId="20577"/>
          <ac:spMkLst>
            <pc:docMk/>
            <pc:sldMk cId="1693565005" sldId="375"/>
            <ac:spMk id="3" creationId="{3F43847D-9AA1-DD54-C68A-30079E3C0CDD}"/>
          </ac:spMkLst>
        </pc:spChg>
        <pc:spChg chg="mod">
          <ac:chgData name="Natasha Young" userId="450ac887-d51d-4f28-b5bb-9aa773a39bcf" providerId="ADAL" clId="{3C4E73CD-4AAE-43A2-AB4B-67AC9BE61C89}" dt="2023-06-10T22:13:59.545" v="2292" actId="14100"/>
          <ac:spMkLst>
            <pc:docMk/>
            <pc:sldMk cId="1693565005" sldId="375"/>
            <ac:spMk id="4" creationId="{CB474DF9-E12C-00F7-0174-B6EBB82638C9}"/>
          </ac:spMkLst>
        </pc:spChg>
      </pc:sldChg>
      <pc:sldChg chg="addSp modSp add mod">
        <pc:chgData name="Natasha Young" userId="450ac887-d51d-4f28-b5bb-9aa773a39bcf" providerId="ADAL" clId="{3C4E73CD-4AAE-43A2-AB4B-67AC9BE61C89}" dt="2023-06-11T22:14:10.292" v="9202" actId="1076"/>
        <pc:sldMkLst>
          <pc:docMk/>
          <pc:sldMk cId="736887793" sldId="376"/>
        </pc:sldMkLst>
        <pc:spChg chg="mod">
          <ac:chgData name="Natasha Young" userId="450ac887-d51d-4f28-b5bb-9aa773a39bcf" providerId="ADAL" clId="{3C4E73CD-4AAE-43A2-AB4B-67AC9BE61C89}" dt="2023-06-11T22:14:04.458" v="9201" actId="1076"/>
          <ac:spMkLst>
            <pc:docMk/>
            <pc:sldMk cId="736887793" sldId="376"/>
            <ac:spMk id="3" creationId="{3F43847D-9AA1-DD54-C68A-30079E3C0CDD}"/>
          </ac:spMkLst>
        </pc:spChg>
        <pc:spChg chg="mod">
          <ac:chgData name="Natasha Young" userId="450ac887-d51d-4f28-b5bb-9aa773a39bcf" providerId="ADAL" clId="{3C4E73CD-4AAE-43A2-AB4B-67AC9BE61C89}" dt="2023-06-11T22:14:10.292" v="9202" actId="1076"/>
          <ac:spMkLst>
            <pc:docMk/>
            <pc:sldMk cId="736887793" sldId="376"/>
            <ac:spMk id="4" creationId="{CB474DF9-E12C-00F7-0174-B6EBB82638C9}"/>
          </ac:spMkLst>
        </pc:spChg>
        <pc:picChg chg="add mod">
          <ac:chgData name="Natasha Young" userId="450ac887-d51d-4f28-b5bb-9aa773a39bcf" providerId="ADAL" clId="{3C4E73CD-4AAE-43A2-AB4B-67AC9BE61C89}" dt="2023-06-11T22:13:52.840" v="9199" actId="1076"/>
          <ac:picMkLst>
            <pc:docMk/>
            <pc:sldMk cId="736887793" sldId="376"/>
            <ac:picMk id="5" creationId="{C22A4E15-776C-81E6-FD6C-1EC224575EF8}"/>
          </ac:picMkLst>
        </pc:picChg>
        <pc:picChg chg="add mod">
          <ac:chgData name="Natasha Young" userId="450ac887-d51d-4f28-b5bb-9aa773a39bcf" providerId="ADAL" clId="{3C4E73CD-4AAE-43A2-AB4B-67AC9BE61C89}" dt="2023-06-11T22:14:00.669" v="9200" actId="1076"/>
          <ac:picMkLst>
            <pc:docMk/>
            <pc:sldMk cId="736887793" sldId="376"/>
            <ac:picMk id="6" creationId="{734E8A87-2A86-9524-22AE-AC12BB450C9E}"/>
          </ac:picMkLst>
        </pc:picChg>
      </pc:sldChg>
      <pc:sldChg chg="addSp modSp add mod">
        <pc:chgData name="Natasha Young" userId="450ac887-d51d-4f28-b5bb-9aa773a39bcf" providerId="ADAL" clId="{3C4E73CD-4AAE-43A2-AB4B-67AC9BE61C89}" dt="2023-06-11T22:12:38.370" v="9194" actId="1076"/>
        <pc:sldMkLst>
          <pc:docMk/>
          <pc:sldMk cId="854336633" sldId="377"/>
        </pc:sldMkLst>
        <pc:spChg chg="mod">
          <ac:chgData name="Natasha Young" userId="450ac887-d51d-4f28-b5bb-9aa773a39bcf" providerId="ADAL" clId="{3C4E73CD-4AAE-43A2-AB4B-67AC9BE61C89}" dt="2023-06-11T22:12:00.405" v="9188" actId="1076"/>
          <ac:spMkLst>
            <pc:docMk/>
            <pc:sldMk cId="854336633" sldId="377"/>
            <ac:spMk id="3" creationId="{3F43847D-9AA1-DD54-C68A-30079E3C0CDD}"/>
          </ac:spMkLst>
        </pc:spChg>
        <pc:spChg chg="mod">
          <ac:chgData name="Natasha Young" userId="450ac887-d51d-4f28-b5bb-9aa773a39bcf" providerId="ADAL" clId="{3C4E73CD-4AAE-43A2-AB4B-67AC9BE61C89}" dt="2023-06-11T22:12:11.776" v="9190" actId="1076"/>
          <ac:spMkLst>
            <pc:docMk/>
            <pc:sldMk cId="854336633" sldId="377"/>
            <ac:spMk id="4" creationId="{CB474DF9-E12C-00F7-0174-B6EBB82638C9}"/>
          </ac:spMkLst>
        </pc:spChg>
        <pc:picChg chg="add mod">
          <ac:chgData name="Natasha Young" userId="450ac887-d51d-4f28-b5bb-9aa773a39bcf" providerId="ADAL" clId="{3C4E73CD-4AAE-43A2-AB4B-67AC9BE61C89}" dt="2023-06-11T22:12:38.370" v="9194" actId="1076"/>
          <ac:picMkLst>
            <pc:docMk/>
            <pc:sldMk cId="854336633" sldId="377"/>
            <ac:picMk id="5" creationId="{9D5D0180-FB4B-700A-9310-12205920B798}"/>
          </ac:picMkLst>
        </pc:picChg>
        <pc:picChg chg="add mod">
          <ac:chgData name="Natasha Young" userId="450ac887-d51d-4f28-b5bb-9aa773a39bcf" providerId="ADAL" clId="{3C4E73CD-4AAE-43A2-AB4B-67AC9BE61C89}" dt="2023-06-11T22:12:34.515" v="9193" actId="1076"/>
          <ac:picMkLst>
            <pc:docMk/>
            <pc:sldMk cId="854336633" sldId="377"/>
            <ac:picMk id="6" creationId="{E2E4BC1B-9CF2-520F-2C20-3C72218B2F30}"/>
          </ac:picMkLst>
        </pc:picChg>
      </pc:sldChg>
      <pc:sldChg chg="addSp modSp new del mod">
        <pc:chgData name="Natasha Young" userId="450ac887-d51d-4f28-b5bb-9aa773a39bcf" providerId="ADAL" clId="{3C4E73CD-4AAE-43A2-AB4B-67AC9BE61C89}" dt="2023-06-11T09:29:33.589" v="6245" actId="2696"/>
        <pc:sldMkLst>
          <pc:docMk/>
          <pc:sldMk cId="3918099503" sldId="378"/>
        </pc:sldMkLst>
        <pc:spChg chg="mod">
          <ac:chgData name="Natasha Young" userId="450ac887-d51d-4f28-b5bb-9aa773a39bcf" providerId="ADAL" clId="{3C4E73CD-4AAE-43A2-AB4B-67AC9BE61C89}" dt="2023-06-10T22:30:09.902" v="2817" actId="207"/>
          <ac:spMkLst>
            <pc:docMk/>
            <pc:sldMk cId="3918099503" sldId="378"/>
            <ac:spMk id="2" creationId="{38FE462F-B060-FB10-B5D0-7A9366A69E2C}"/>
          </ac:spMkLst>
        </pc:spChg>
        <pc:spChg chg="mod">
          <ac:chgData name="Natasha Young" userId="450ac887-d51d-4f28-b5bb-9aa773a39bcf" providerId="ADAL" clId="{3C4E73CD-4AAE-43A2-AB4B-67AC9BE61C89}" dt="2023-06-10T22:32:58.354" v="2936" actId="122"/>
          <ac:spMkLst>
            <pc:docMk/>
            <pc:sldMk cId="3918099503" sldId="378"/>
            <ac:spMk id="3" creationId="{941CC8F1-7F15-5A9A-E8B9-418A22AEDCA8}"/>
          </ac:spMkLst>
        </pc:spChg>
        <pc:spChg chg="mod">
          <ac:chgData name="Natasha Young" userId="450ac887-d51d-4f28-b5bb-9aa773a39bcf" providerId="ADAL" clId="{3C4E73CD-4AAE-43A2-AB4B-67AC9BE61C89}" dt="2023-06-10T22:32:50.851" v="2934" actId="122"/>
          <ac:spMkLst>
            <pc:docMk/>
            <pc:sldMk cId="3918099503" sldId="378"/>
            <ac:spMk id="4" creationId="{D69FE3F2-10D4-6210-8A15-31E036A7BA21}"/>
          </ac:spMkLst>
        </pc:spChg>
        <pc:picChg chg="add mod">
          <ac:chgData name="Natasha Young" userId="450ac887-d51d-4f28-b5bb-9aa773a39bcf" providerId="ADAL" clId="{3C4E73CD-4AAE-43A2-AB4B-67AC9BE61C89}" dt="2023-06-10T22:33:04.554" v="2937" actId="1076"/>
          <ac:picMkLst>
            <pc:docMk/>
            <pc:sldMk cId="3918099503" sldId="378"/>
            <ac:picMk id="5" creationId="{82055B5B-768F-86A1-B381-0D7CFB9AABC4}"/>
          </ac:picMkLst>
        </pc:picChg>
        <pc:picChg chg="add mod">
          <ac:chgData name="Natasha Young" userId="450ac887-d51d-4f28-b5bb-9aa773a39bcf" providerId="ADAL" clId="{3C4E73CD-4AAE-43A2-AB4B-67AC9BE61C89}" dt="2023-06-10T22:32:54.845" v="2935" actId="1076"/>
          <ac:picMkLst>
            <pc:docMk/>
            <pc:sldMk cId="3918099503" sldId="378"/>
            <ac:picMk id="6" creationId="{062096A6-B8C9-6EEC-BE81-72853ACD4321}"/>
          </ac:picMkLst>
        </pc:picChg>
      </pc:sldChg>
      <pc:sldChg chg="addSp modSp new del mod">
        <pc:chgData name="Natasha Young" userId="450ac887-d51d-4f28-b5bb-9aa773a39bcf" providerId="ADAL" clId="{3C4E73CD-4AAE-43A2-AB4B-67AC9BE61C89}" dt="2023-06-11T09:29:50.024" v="6246" actId="2696"/>
        <pc:sldMkLst>
          <pc:docMk/>
          <pc:sldMk cId="917602474" sldId="379"/>
        </pc:sldMkLst>
        <pc:spChg chg="mod">
          <ac:chgData name="Natasha Young" userId="450ac887-d51d-4f28-b5bb-9aa773a39bcf" providerId="ADAL" clId="{3C4E73CD-4AAE-43A2-AB4B-67AC9BE61C89}" dt="2023-06-10T22:33:53.024" v="2975" actId="207"/>
          <ac:spMkLst>
            <pc:docMk/>
            <pc:sldMk cId="917602474" sldId="379"/>
            <ac:spMk id="2" creationId="{48EAEA12-3BF2-6A6D-ACE6-ABD07FD90A5E}"/>
          </ac:spMkLst>
        </pc:spChg>
        <pc:spChg chg="mod">
          <ac:chgData name="Natasha Young" userId="450ac887-d51d-4f28-b5bb-9aa773a39bcf" providerId="ADAL" clId="{3C4E73CD-4AAE-43A2-AB4B-67AC9BE61C89}" dt="2023-06-10T22:39:56.353" v="3276" actId="20577"/>
          <ac:spMkLst>
            <pc:docMk/>
            <pc:sldMk cId="917602474" sldId="379"/>
            <ac:spMk id="3" creationId="{F1D77FDE-C69E-8539-4AD4-647A2FA0900D}"/>
          </ac:spMkLst>
        </pc:spChg>
        <pc:spChg chg="mod">
          <ac:chgData name="Natasha Young" userId="450ac887-d51d-4f28-b5bb-9aa773a39bcf" providerId="ADAL" clId="{3C4E73CD-4AAE-43A2-AB4B-67AC9BE61C89}" dt="2023-06-10T22:40:02.254" v="3277" actId="207"/>
          <ac:spMkLst>
            <pc:docMk/>
            <pc:sldMk cId="917602474" sldId="379"/>
            <ac:spMk id="4" creationId="{1C661068-863E-5D56-097A-B4292AA8923D}"/>
          </ac:spMkLst>
        </pc:spChg>
        <pc:picChg chg="add mod">
          <ac:chgData name="Natasha Young" userId="450ac887-d51d-4f28-b5bb-9aa773a39bcf" providerId="ADAL" clId="{3C4E73CD-4AAE-43A2-AB4B-67AC9BE61C89}" dt="2023-06-10T22:40:16.053" v="3279" actId="1076"/>
          <ac:picMkLst>
            <pc:docMk/>
            <pc:sldMk cId="917602474" sldId="379"/>
            <ac:picMk id="5" creationId="{5F2F15AF-D9BD-4D86-A0D0-0125B681C220}"/>
          </ac:picMkLst>
        </pc:picChg>
        <pc:picChg chg="add mod">
          <ac:chgData name="Natasha Young" userId="450ac887-d51d-4f28-b5bb-9aa773a39bcf" providerId="ADAL" clId="{3C4E73CD-4AAE-43A2-AB4B-67AC9BE61C89}" dt="2023-06-10T22:40:21.229" v="3281" actId="1076"/>
          <ac:picMkLst>
            <pc:docMk/>
            <pc:sldMk cId="917602474" sldId="379"/>
            <ac:picMk id="6" creationId="{3C443F17-20CA-3A6C-7A07-CC5AB51CCC58}"/>
          </ac:picMkLst>
        </pc:picChg>
      </pc:sldChg>
      <pc:sldChg chg="modSp new mod">
        <pc:chgData name="Natasha Young" userId="450ac887-d51d-4f28-b5bb-9aa773a39bcf" providerId="ADAL" clId="{3C4E73CD-4AAE-43A2-AB4B-67AC9BE61C89}" dt="2023-06-11T09:35:02.041" v="6484" actId="113"/>
        <pc:sldMkLst>
          <pc:docMk/>
          <pc:sldMk cId="376218738" sldId="380"/>
        </pc:sldMkLst>
        <pc:spChg chg="mod">
          <ac:chgData name="Natasha Young" userId="450ac887-d51d-4f28-b5bb-9aa773a39bcf" providerId="ADAL" clId="{3C4E73CD-4AAE-43A2-AB4B-67AC9BE61C89}" dt="2023-06-10T22:42:18.154" v="3335" actId="20577"/>
          <ac:spMkLst>
            <pc:docMk/>
            <pc:sldMk cId="376218738" sldId="380"/>
            <ac:spMk id="2" creationId="{64230184-CD26-D708-4E6C-671B75E1D4E6}"/>
          </ac:spMkLst>
        </pc:spChg>
        <pc:spChg chg="mod">
          <ac:chgData name="Natasha Young" userId="450ac887-d51d-4f28-b5bb-9aa773a39bcf" providerId="ADAL" clId="{3C4E73CD-4AAE-43A2-AB4B-67AC9BE61C89}" dt="2023-06-11T09:35:02.041" v="6484" actId="113"/>
          <ac:spMkLst>
            <pc:docMk/>
            <pc:sldMk cId="376218738" sldId="380"/>
            <ac:spMk id="3" creationId="{6941DB3A-6D32-A87A-16FE-8C661992A35A}"/>
          </ac:spMkLst>
        </pc:spChg>
        <pc:spChg chg="mod">
          <ac:chgData name="Natasha Young" userId="450ac887-d51d-4f28-b5bb-9aa773a39bcf" providerId="ADAL" clId="{3C4E73CD-4AAE-43A2-AB4B-67AC9BE61C89}" dt="2023-06-10T22:50:45.290" v="3931" actId="207"/>
          <ac:spMkLst>
            <pc:docMk/>
            <pc:sldMk cId="376218738" sldId="380"/>
            <ac:spMk id="4" creationId="{F9DB54B9-DB39-BF34-EE20-43F53CF40140}"/>
          </ac:spMkLst>
        </pc:spChg>
      </pc:sldChg>
      <pc:sldChg chg="modSp add mod">
        <pc:chgData name="Natasha Young" userId="450ac887-d51d-4f28-b5bb-9aa773a39bcf" providerId="ADAL" clId="{3C4E73CD-4AAE-43A2-AB4B-67AC9BE61C89}" dt="2023-06-11T09:38:57.363" v="6702" actId="113"/>
        <pc:sldMkLst>
          <pc:docMk/>
          <pc:sldMk cId="3100652105" sldId="381"/>
        </pc:sldMkLst>
        <pc:spChg chg="mod">
          <ac:chgData name="Natasha Young" userId="450ac887-d51d-4f28-b5bb-9aa773a39bcf" providerId="ADAL" clId="{3C4E73CD-4AAE-43A2-AB4B-67AC9BE61C89}" dt="2023-06-11T09:38:57.363" v="6702" actId="113"/>
          <ac:spMkLst>
            <pc:docMk/>
            <pc:sldMk cId="3100652105" sldId="381"/>
            <ac:spMk id="3" creationId="{6941DB3A-6D32-A87A-16FE-8C661992A35A}"/>
          </ac:spMkLst>
        </pc:spChg>
        <pc:spChg chg="mod">
          <ac:chgData name="Natasha Young" userId="450ac887-d51d-4f28-b5bb-9aa773a39bcf" providerId="ADAL" clId="{3C4E73CD-4AAE-43A2-AB4B-67AC9BE61C89}" dt="2023-06-10T22:45:53.796" v="3658" actId="207"/>
          <ac:spMkLst>
            <pc:docMk/>
            <pc:sldMk cId="3100652105" sldId="381"/>
            <ac:spMk id="4" creationId="{F9DB54B9-DB39-BF34-EE20-43F53CF40140}"/>
          </ac:spMkLst>
        </pc:spChg>
      </pc:sldChg>
      <pc:sldChg chg="modSp new mod">
        <pc:chgData name="Natasha Young" userId="450ac887-d51d-4f28-b5bb-9aa773a39bcf" providerId="ADAL" clId="{3C4E73CD-4AAE-43A2-AB4B-67AC9BE61C89}" dt="2023-06-11T09:47:31.324" v="7061" actId="20577"/>
        <pc:sldMkLst>
          <pc:docMk/>
          <pc:sldMk cId="2779379261" sldId="382"/>
        </pc:sldMkLst>
        <pc:spChg chg="mod">
          <ac:chgData name="Natasha Young" userId="450ac887-d51d-4f28-b5bb-9aa773a39bcf" providerId="ADAL" clId="{3C4E73CD-4AAE-43A2-AB4B-67AC9BE61C89}" dt="2023-06-11T09:43:01.322" v="6920" actId="313"/>
          <ac:spMkLst>
            <pc:docMk/>
            <pc:sldMk cId="2779379261" sldId="382"/>
            <ac:spMk id="2" creationId="{8CC7465E-5978-BC2D-B7A9-32115DC6AA7D}"/>
          </ac:spMkLst>
        </pc:spChg>
        <pc:spChg chg="mod">
          <ac:chgData name="Natasha Young" userId="450ac887-d51d-4f28-b5bb-9aa773a39bcf" providerId="ADAL" clId="{3C4E73CD-4AAE-43A2-AB4B-67AC9BE61C89}" dt="2023-06-11T09:47:31.324" v="7061" actId="20577"/>
          <ac:spMkLst>
            <pc:docMk/>
            <pc:sldMk cId="2779379261" sldId="382"/>
            <ac:spMk id="3" creationId="{E0DAAB1C-0E69-E274-FE45-7C3F74E2A85D}"/>
          </ac:spMkLst>
        </pc:spChg>
        <pc:spChg chg="mod">
          <ac:chgData name="Natasha Young" userId="450ac887-d51d-4f28-b5bb-9aa773a39bcf" providerId="ADAL" clId="{3C4E73CD-4AAE-43A2-AB4B-67AC9BE61C89}" dt="2023-06-10T23:01:08.142" v="4352" actId="113"/>
          <ac:spMkLst>
            <pc:docMk/>
            <pc:sldMk cId="2779379261" sldId="382"/>
            <ac:spMk id="4" creationId="{398E3E4D-F268-1D2B-8FBA-B73C0C033E79}"/>
          </ac:spMkLst>
        </pc:spChg>
      </pc:sldChg>
      <pc:sldChg chg="modSp new mod">
        <pc:chgData name="Natasha Young" userId="450ac887-d51d-4f28-b5bb-9aa773a39bcf" providerId="ADAL" clId="{3C4E73CD-4AAE-43A2-AB4B-67AC9BE61C89}" dt="2023-06-11T09:42:49.160" v="6912" actId="207"/>
        <pc:sldMkLst>
          <pc:docMk/>
          <pc:sldMk cId="776111864" sldId="383"/>
        </pc:sldMkLst>
        <pc:spChg chg="mod">
          <ac:chgData name="Natasha Young" userId="450ac887-d51d-4f28-b5bb-9aa773a39bcf" providerId="ADAL" clId="{3C4E73CD-4AAE-43A2-AB4B-67AC9BE61C89}" dt="2023-06-11T09:42:42.602" v="6910" actId="1076"/>
          <ac:spMkLst>
            <pc:docMk/>
            <pc:sldMk cId="776111864" sldId="383"/>
            <ac:spMk id="2" creationId="{53F8E725-18EC-E214-52C4-5C7BC3DDD372}"/>
          </ac:spMkLst>
        </pc:spChg>
        <pc:spChg chg="mod">
          <ac:chgData name="Natasha Young" userId="450ac887-d51d-4f28-b5bb-9aa773a39bcf" providerId="ADAL" clId="{3C4E73CD-4AAE-43A2-AB4B-67AC9BE61C89}" dt="2023-06-11T09:42:39.127" v="6909" actId="1076"/>
          <ac:spMkLst>
            <pc:docMk/>
            <pc:sldMk cId="776111864" sldId="383"/>
            <ac:spMk id="3" creationId="{93898EEC-3CB5-AD05-A1A1-DCC8FDE311CD}"/>
          </ac:spMkLst>
        </pc:spChg>
        <pc:spChg chg="mod">
          <ac:chgData name="Natasha Young" userId="450ac887-d51d-4f28-b5bb-9aa773a39bcf" providerId="ADAL" clId="{3C4E73CD-4AAE-43A2-AB4B-67AC9BE61C89}" dt="2023-06-11T09:42:49.160" v="6912" actId="207"/>
          <ac:spMkLst>
            <pc:docMk/>
            <pc:sldMk cId="776111864" sldId="383"/>
            <ac:spMk id="4" creationId="{913C8663-0373-54C6-493A-24FDF45F180D}"/>
          </ac:spMkLst>
        </pc:spChg>
      </pc:sldChg>
      <pc:sldChg chg="modSp new mod">
        <pc:chgData name="Natasha Young" userId="450ac887-d51d-4f28-b5bb-9aa773a39bcf" providerId="ADAL" clId="{3C4E73CD-4AAE-43A2-AB4B-67AC9BE61C89}" dt="2023-06-11T09:51:07.730" v="7360" actId="1076"/>
        <pc:sldMkLst>
          <pc:docMk/>
          <pc:sldMk cId="310691800" sldId="384"/>
        </pc:sldMkLst>
        <pc:spChg chg="mod">
          <ac:chgData name="Natasha Young" userId="450ac887-d51d-4f28-b5bb-9aa773a39bcf" providerId="ADAL" clId="{3C4E73CD-4AAE-43A2-AB4B-67AC9BE61C89}" dt="2023-06-11T09:51:02.655" v="7359" actId="1076"/>
          <ac:spMkLst>
            <pc:docMk/>
            <pc:sldMk cId="310691800" sldId="384"/>
            <ac:spMk id="2" creationId="{89CA8729-3F15-3EAF-7EC5-36A00B199C20}"/>
          </ac:spMkLst>
        </pc:spChg>
        <pc:spChg chg="mod">
          <ac:chgData name="Natasha Young" userId="450ac887-d51d-4f28-b5bb-9aa773a39bcf" providerId="ADAL" clId="{3C4E73CD-4AAE-43A2-AB4B-67AC9BE61C89}" dt="2023-06-11T09:51:07.730" v="7360" actId="1076"/>
          <ac:spMkLst>
            <pc:docMk/>
            <pc:sldMk cId="310691800" sldId="384"/>
            <ac:spMk id="3" creationId="{4DF4BD1F-CDD1-8309-C917-588CBAC7648A}"/>
          </ac:spMkLst>
        </pc:spChg>
        <pc:spChg chg="mod">
          <ac:chgData name="Natasha Young" userId="450ac887-d51d-4f28-b5bb-9aa773a39bcf" providerId="ADAL" clId="{3C4E73CD-4AAE-43A2-AB4B-67AC9BE61C89}" dt="2023-06-11T09:50:55.721" v="7344" actId="27636"/>
          <ac:spMkLst>
            <pc:docMk/>
            <pc:sldMk cId="310691800" sldId="384"/>
            <ac:spMk id="4" creationId="{3489F81F-8574-AC17-E1DA-A790E94EAB9D}"/>
          </ac:spMkLst>
        </pc:spChg>
      </pc:sldChg>
      <pc:sldChg chg="modSp new mod ord">
        <pc:chgData name="Natasha Young" userId="450ac887-d51d-4f28-b5bb-9aa773a39bcf" providerId="ADAL" clId="{3C4E73CD-4AAE-43A2-AB4B-67AC9BE61C89}" dt="2023-06-11T09:27:16.225" v="6156" actId="20577"/>
        <pc:sldMkLst>
          <pc:docMk/>
          <pc:sldMk cId="2480811354" sldId="385"/>
        </pc:sldMkLst>
        <pc:spChg chg="mod">
          <ac:chgData name="Natasha Young" userId="450ac887-d51d-4f28-b5bb-9aa773a39bcf" providerId="ADAL" clId="{3C4E73CD-4AAE-43A2-AB4B-67AC9BE61C89}" dt="2023-06-10T23:14:02.639" v="4736" actId="207"/>
          <ac:spMkLst>
            <pc:docMk/>
            <pc:sldMk cId="2480811354" sldId="385"/>
            <ac:spMk id="2" creationId="{336BA7BC-51D8-CC52-B3BE-E0A37A577FEA}"/>
          </ac:spMkLst>
        </pc:spChg>
        <pc:spChg chg="mod">
          <ac:chgData name="Natasha Young" userId="450ac887-d51d-4f28-b5bb-9aa773a39bcf" providerId="ADAL" clId="{3C4E73CD-4AAE-43A2-AB4B-67AC9BE61C89}" dt="2023-06-11T09:27:16.225" v="6156" actId="20577"/>
          <ac:spMkLst>
            <pc:docMk/>
            <pc:sldMk cId="2480811354" sldId="385"/>
            <ac:spMk id="3" creationId="{0B04ADB8-476C-193E-B37A-E233DB927271}"/>
          </ac:spMkLst>
        </pc:spChg>
        <pc:spChg chg="mod">
          <ac:chgData name="Natasha Young" userId="450ac887-d51d-4f28-b5bb-9aa773a39bcf" providerId="ADAL" clId="{3C4E73CD-4AAE-43A2-AB4B-67AC9BE61C89}" dt="2023-06-11T09:27:10.948" v="6153" actId="207"/>
          <ac:spMkLst>
            <pc:docMk/>
            <pc:sldMk cId="2480811354" sldId="385"/>
            <ac:spMk id="4" creationId="{A63DFCFC-C8BD-13B7-EF22-8A20274B0692}"/>
          </ac:spMkLst>
        </pc:spChg>
      </pc:sldChg>
      <pc:sldChg chg="modSp new mod">
        <pc:chgData name="Natasha Young" userId="450ac887-d51d-4f28-b5bb-9aa773a39bcf" providerId="ADAL" clId="{3C4E73CD-4AAE-43A2-AB4B-67AC9BE61C89}" dt="2023-06-11T10:23:38.517" v="7642" actId="20577"/>
        <pc:sldMkLst>
          <pc:docMk/>
          <pc:sldMk cId="2407841067" sldId="386"/>
        </pc:sldMkLst>
        <pc:spChg chg="mod">
          <ac:chgData name="Natasha Young" userId="450ac887-d51d-4f28-b5bb-9aa773a39bcf" providerId="ADAL" clId="{3C4E73CD-4AAE-43A2-AB4B-67AC9BE61C89}" dt="2023-06-11T10:19:42.168" v="7628" actId="1076"/>
          <ac:spMkLst>
            <pc:docMk/>
            <pc:sldMk cId="2407841067" sldId="386"/>
            <ac:spMk id="2" creationId="{09A035B4-2261-B6FD-A39E-789C5491C29C}"/>
          </ac:spMkLst>
        </pc:spChg>
        <pc:spChg chg="mod">
          <ac:chgData name="Natasha Young" userId="450ac887-d51d-4f28-b5bb-9aa773a39bcf" providerId="ADAL" clId="{3C4E73CD-4AAE-43A2-AB4B-67AC9BE61C89}" dt="2023-06-11T10:23:38.517" v="7642" actId="20577"/>
          <ac:spMkLst>
            <pc:docMk/>
            <pc:sldMk cId="2407841067" sldId="386"/>
            <ac:spMk id="3" creationId="{0528F209-D755-80E7-9F9B-F38FE18D1A72}"/>
          </ac:spMkLst>
        </pc:spChg>
        <pc:spChg chg="mod">
          <ac:chgData name="Natasha Young" userId="450ac887-d51d-4f28-b5bb-9aa773a39bcf" providerId="ADAL" clId="{3C4E73CD-4AAE-43A2-AB4B-67AC9BE61C89}" dt="2023-06-11T10:20:09.340" v="7637" actId="27636"/>
          <ac:spMkLst>
            <pc:docMk/>
            <pc:sldMk cId="2407841067" sldId="386"/>
            <ac:spMk id="4" creationId="{3F514E3C-7663-659D-5206-5D0D790ACD32}"/>
          </ac:spMkLst>
        </pc:spChg>
      </pc:sldChg>
      <pc:sldChg chg="modSp new mod">
        <pc:chgData name="Natasha Young" userId="450ac887-d51d-4f28-b5bb-9aa773a39bcf" providerId="ADAL" clId="{3C4E73CD-4AAE-43A2-AB4B-67AC9BE61C89}" dt="2023-06-11T10:33:57.094" v="7939" actId="207"/>
        <pc:sldMkLst>
          <pc:docMk/>
          <pc:sldMk cId="661106614" sldId="387"/>
        </pc:sldMkLst>
        <pc:spChg chg="mod">
          <ac:chgData name="Natasha Young" userId="450ac887-d51d-4f28-b5bb-9aa773a39bcf" providerId="ADAL" clId="{3C4E73CD-4AAE-43A2-AB4B-67AC9BE61C89}" dt="2023-06-11T10:24:19.027" v="7669" actId="207"/>
          <ac:spMkLst>
            <pc:docMk/>
            <pc:sldMk cId="661106614" sldId="387"/>
            <ac:spMk id="2" creationId="{5E7E382E-FD47-79B8-1271-C04978CC0E98}"/>
          </ac:spMkLst>
        </pc:spChg>
        <pc:spChg chg="mod">
          <ac:chgData name="Natasha Young" userId="450ac887-d51d-4f28-b5bb-9aa773a39bcf" providerId="ADAL" clId="{3C4E73CD-4AAE-43A2-AB4B-67AC9BE61C89}" dt="2023-06-11T10:33:52.915" v="7938" actId="20577"/>
          <ac:spMkLst>
            <pc:docMk/>
            <pc:sldMk cId="661106614" sldId="387"/>
            <ac:spMk id="3" creationId="{50B50780-F821-83A6-BEDB-323E75015D8B}"/>
          </ac:spMkLst>
        </pc:spChg>
        <pc:spChg chg="mod">
          <ac:chgData name="Natasha Young" userId="450ac887-d51d-4f28-b5bb-9aa773a39bcf" providerId="ADAL" clId="{3C4E73CD-4AAE-43A2-AB4B-67AC9BE61C89}" dt="2023-06-11T10:33:57.094" v="7939" actId="207"/>
          <ac:spMkLst>
            <pc:docMk/>
            <pc:sldMk cId="661106614" sldId="387"/>
            <ac:spMk id="4" creationId="{D7ECA450-413F-0BE4-C6F0-5E72B44316BA}"/>
          </ac:spMkLst>
        </pc:spChg>
      </pc:sldChg>
      <pc:sldChg chg="modSp new mod ord">
        <pc:chgData name="Natasha Young" userId="450ac887-d51d-4f28-b5bb-9aa773a39bcf" providerId="ADAL" clId="{3C4E73CD-4AAE-43A2-AB4B-67AC9BE61C89}" dt="2023-06-11T10:49:18.278" v="9092"/>
        <pc:sldMkLst>
          <pc:docMk/>
          <pc:sldMk cId="2787040796" sldId="388"/>
        </pc:sldMkLst>
        <pc:spChg chg="mod">
          <ac:chgData name="Natasha Young" userId="450ac887-d51d-4f28-b5bb-9aa773a39bcf" providerId="ADAL" clId="{3C4E73CD-4AAE-43A2-AB4B-67AC9BE61C89}" dt="2023-06-11T10:34:43.363" v="7976" actId="207"/>
          <ac:spMkLst>
            <pc:docMk/>
            <pc:sldMk cId="2787040796" sldId="388"/>
            <ac:spMk id="2" creationId="{7390460B-A040-55EC-6EC4-8132EEDCE55F}"/>
          </ac:spMkLst>
        </pc:spChg>
        <pc:spChg chg="mod">
          <ac:chgData name="Natasha Young" userId="450ac887-d51d-4f28-b5bb-9aa773a39bcf" providerId="ADAL" clId="{3C4E73CD-4AAE-43A2-AB4B-67AC9BE61C89}" dt="2023-06-11T10:37:28.265" v="8242" actId="20577"/>
          <ac:spMkLst>
            <pc:docMk/>
            <pc:sldMk cId="2787040796" sldId="388"/>
            <ac:spMk id="3" creationId="{3B035154-00CC-7479-A3D3-46D547990A4B}"/>
          </ac:spMkLst>
        </pc:spChg>
        <pc:spChg chg="mod">
          <ac:chgData name="Natasha Young" userId="450ac887-d51d-4f28-b5bb-9aa773a39bcf" providerId="ADAL" clId="{3C4E73CD-4AAE-43A2-AB4B-67AC9BE61C89}" dt="2023-06-11T10:37:14.393" v="8237" actId="207"/>
          <ac:spMkLst>
            <pc:docMk/>
            <pc:sldMk cId="2787040796" sldId="388"/>
            <ac:spMk id="4" creationId="{12E9C88A-BB61-D1F9-0F4E-A4D83671F64F}"/>
          </ac:spMkLst>
        </pc:spChg>
      </pc:sldChg>
      <pc:sldChg chg="modSp new mod">
        <pc:chgData name="Natasha Young" userId="450ac887-d51d-4f28-b5bb-9aa773a39bcf" providerId="ADAL" clId="{3C4E73CD-4AAE-43A2-AB4B-67AC9BE61C89}" dt="2023-06-11T10:42:31.083" v="8560" actId="27636"/>
        <pc:sldMkLst>
          <pc:docMk/>
          <pc:sldMk cId="1906901267" sldId="389"/>
        </pc:sldMkLst>
        <pc:spChg chg="mod">
          <ac:chgData name="Natasha Young" userId="450ac887-d51d-4f28-b5bb-9aa773a39bcf" providerId="ADAL" clId="{3C4E73CD-4AAE-43A2-AB4B-67AC9BE61C89}" dt="2023-06-11T10:37:57.905" v="8264" actId="1076"/>
          <ac:spMkLst>
            <pc:docMk/>
            <pc:sldMk cId="1906901267" sldId="389"/>
            <ac:spMk id="2" creationId="{A01DC102-0782-910F-1B5B-EA269B277618}"/>
          </ac:spMkLst>
        </pc:spChg>
        <pc:spChg chg="mod">
          <ac:chgData name="Natasha Young" userId="450ac887-d51d-4f28-b5bb-9aa773a39bcf" providerId="ADAL" clId="{3C4E73CD-4AAE-43A2-AB4B-67AC9BE61C89}" dt="2023-06-11T10:42:31.083" v="8560" actId="27636"/>
          <ac:spMkLst>
            <pc:docMk/>
            <pc:sldMk cId="1906901267" sldId="389"/>
            <ac:spMk id="3" creationId="{D02107B4-50DD-863D-38EE-151CE11C0186}"/>
          </ac:spMkLst>
        </pc:spChg>
        <pc:spChg chg="mod">
          <ac:chgData name="Natasha Young" userId="450ac887-d51d-4f28-b5bb-9aa773a39bcf" providerId="ADAL" clId="{3C4E73CD-4AAE-43A2-AB4B-67AC9BE61C89}" dt="2023-06-11T10:42:31.083" v="8559" actId="27636"/>
          <ac:spMkLst>
            <pc:docMk/>
            <pc:sldMk cId="1906901267" sldId="389"/>
            <ac:spMk id="4" creationId="{004F8D56-FCCA-CD08-61F0-F40F2A56EB5F}"/>
          </ac:spMkLst>
        </pc:spChg>
      </pc:sldChg>
      <pc:sldChg chg="modSp add mod">
        <pc:chgData name="Natasha Young" userId="450ac887-d51d-4f28-b5bb-9aa773a39bcf" providerId="ADAL" clId="{3C4E73CD-4AAE-43A2-AB4B-67AC9BE61C89}" dt="2023-06-11T10:46:15.194" v="8808" actId="20577"/>
        <pc:sldMkLst>
          <pc:docMk/>
          <pc:sldMk cId="4241762959" sldId="390"/>
        </pc:sldMkLst>
        <pc:spChg chg="mod">
          <ac:chgData name="Natasha Young" userId="450ac887-d51d-4f28-b5bb-9aa773a39bcf" providerId="ADAL" clId="{3C4E73CD-4AAE-43A2-AB4B-67AC9BE61C89}" dt="2023-06-11T10:42:52.320" v="8563" actId="122"/>
          <ac:spMkLst>
            <pc:docMk/>
            <pc:sldMk cId="4241762959" sldId="390"/>
            <ac:spMk id="2" creationId="{A01DC102-0782-910F-1B5B-EA269B277618}"/>
          </ac:spMkLst>
        </pc:spChg>
        <pc:spChg chg="mod">
          <ac:chgData name="Natasha Young" userId="450ac887-d51d-4f28-b5bb-9aa773a39bcf" providerId="ADAL" clId="{3C4E73CD-4AAE-43A2-AB4B-67AC9BE61C89}" dt="2023-06-11T10:46:15.194" v="8808" actId="20577"/>
          <ac:spMkLst>
            <pc:docMk/>
            <pc:sldMk cId="4241762959" sldId="390"/>
            <ac:spMk id="3" creationId="{D02107B4-50DD-863D-38EE-151CE11C0186}"/>
          </ac:spMkLst>
        </pc:spChg>
        <pc:spChg chg="mod">
          <ac:chgData name="Natasha Young" userId="450ac887-d51d-4f28-b5bb-9aa773a39bcf" providerId="ADAL" clId="{3C4E73CD-4AAE-43A2-AB4B-67AC9BE61C89}" dt="2023-06-11T10:45:52.931" v="8783" actId="207"/>
          <ac:spMkLst>
            <pc:docMk/>
            <pc:sldMk cId="4241762959" sldId="390"/>
            <ac:spMk id="4" creationId="{004F8D56-FCCA-CD08-61F0-F40F2A56EB5F}"/>
          </ac:spMkLst>
        </pc:spChg>
      </pc:sldChg>
      <pc:sldChg chg="addSp modSp new mod">
        <pc:chgData name="Natasha Young" userId="450ac887-d51d-4f28-b5bb-9aa773a39bcf" providerId="ADAL" clId="{3C4E73CD-4AAE-43A2-AB4B-67AC9BE61C89}" dt="2023-06-11T11:11:44.486" v="9173" actId="1076"/>
        <pc:sldMkLst>
          <pc:docMk/>
          <pc:sldMk cId="1916168100" sldId="391"/>
        </pc:sldMkLst>
        <pc:spChg chg="mod">
          <ac:chgData name="Natasha Young" userId="450ac887-d51d-4f28-b5bb-9aa773a39bcf" providerId="ADAL" clId="{3C4E73CD-4AAE-43A2-AB4B-67AC9BE61C89}" dt="2023-06-11T11:09:41.062" v="9162" actId="122"/>
          <ac:spMkLst>
            <pc:docMk/>
            <pc:sldMk cId="1916168100" sldId="391"/>
            <ac:spMk id="2" creationId="{B821AE92-1F2E-1BCE-99FE-9B2C7B25513A}"/>
          </ac:spMkLst>
        </pc:spChg>
        <pc:spChg chg="mod">
          <ac:chgData name="Natasha Young" userId="450ac887-d51d-4f28-b5bb-9aa773a39bcf" providerId="ADAL" clId="{3C4E73CD-4AAE-43A2-AB4B-67AC9BE61C89}" dt="2023-06-11T11:11:42.127" v="9172" actId="1076"/>
          <ac:spMkLst>
            <pc:docMk/>
            <pc:sldMk cId="1916168100" sldId="391"/>
            <ac:spMk id="3" creationId="{06536EB8-F9F6-AD27-3EFE-0BC851AF403E}"/>
          </ac:spMkLst>
        </pc:spChg>
        <pc:spChg chg="mod">
          <ac:chgData name="Natasha Young" userId="450ac887-d51d-4f28-b5bb-9aa773a39bcf" providerId="ADAL" clId="{3C4E73CD-4AAE-43A2-AB4B-67AC9BE61C89}" dt="2023-06-11T11:09:49.992" v="9164"/>
          <ac:spMkLst>
            <pc:docMk/>
            <pc:sldMk cId="1916168100" sldId="391"/>
            <ac:spMk id="4" creationId="{1CB913B1-D066-8079-3D72-3260A52475C5}"/>
          </ac:spMkLst>
        </pc:spChg>
        <pc:picChg chg="add mod">
          <ac:chgData name="Natasha Young" userId="450ac887-d51d-4f28-b5bb-9aa773a39bcf" providerId="ADAL" clId="{3C4E73CD-4AAE-43A2-AB4B-67AC9BE61C89}" dt="2023-06-11T11:11:44.486" v="9173" actId="1076"/>
          <ac:picMkLst>
            <pc:docMk/>
            <pc:sldMk cId="1916168100" sldId="391"/>
            <ac:picMk id="5" creationId="{F325A722-78AC-7C0C-697D-9CA0526F8837}"/>
          </ac:picMkLst>
        </pc:picChg>
        <pc:picChg chg="add mod">
          <ac:chgData name="Natasha Young" userId="450ac887-d51d-4f28-b5bb-9aa773a39bcf" providerId="ADAL" clId="{3C4E73CD-4AAE-43A2-AB4B-67AC9BE61C89}" dt="2023-06-11T11:11:33.420" v="9170" actId="1076"/>
          <ac:picMkLst>
            <pc:docMk/>
            <pc:sldMk cId="1916168100" sldId="391"/>
            <ac:picMk id="6" creationId="{1E2B3A97-8D57-03A1-32B7-64613D5A3BAD}"/>
          </ac:picMkLst>
        </pc:picChg>
      </pc:sldChg>
      <pc:sldChg chg="modSp add del mod">
        <pc:chgData name="Natasha Young" userId="450ac887-d51d-4f28-b5bb-9aa773a39bcf" providerId="ADAL" clId="{3C4E73CD-4AAE-43A2-AB4B-67AC9BE61C89}" dt="2023-06-11T10:46:19.360" v="8809" actId="2696"/>
        <pc:sldMkLst>
          <pc:docMk/>
          <pc:sldMk cId="4003085528" sldId="391"/>
        </pc:sldMkLst>
        <pc:spChg chg="mod">
          <ac:chgData name="Natasha Young" userId="450ac887-d51d-4f28-b5bb-9aa773a39bcf" providerId="ADAL" clId="{3C4E73CD-4AAE-43A2-AB4B-67AC9BE61C89}" dt="2023-06-11T09:22:46.272" v="6069" actId="20577"/>
          <ac:spMkLst>
            <pc:docMk/>
            <pc:sldMk cId="4003085528" sldId="391"/>
            <ac:spMk id="4" creationId="{004F8D56-FCCA-CD08-61F0-F40F2A56EB5F}"/>
          </ac:spMkLst>
        </pc:spChg>
      </pc:sldChg>
    </pc:docChg>
  </pc:docChgLst>
  <pc:docChgLst>
    <pc:chgData name="Natasha Young" userId="S::n.young@uwtsd.ac.uk::450ac887-d51d-4f28-b5bb-9aa773a39bcf" providerId="AD" clId="Web-{DD709759-AD5C-7A71-8D81-8A21F84CA249}"/>
    <pc:docChg chg="modSld">
      <pc:chgData name="Natasha Young" userId="S::n.young@uwtsd.ac.uk::450ac887-d51d-4f28-b5bb-9aa773a39bcf" providerId="AD" clId="Web-{DD709759-AD5C-7A71-8D81-8A21F84CA249}" dt="2023-06-12T10:46:32.973" v="49" actId="1076"/>
      <pc:docMkLst>
        <pc:docMk/>
      </pc:docMkLst>
      <pc:sldChg chg="addSp modSp">
        <pc:chgData name="Natasha Young" userId="S::n.young@uwtsd.ac.uk::450ac887-d51d-4f28-b5bb-9aa773a39bcf" providerId="AD" clId="Web-{DD709759-AD5C-7A71-8D81-8A21F84CA249}" dt="2023-06-12T10:46:32.973" v="49" actId="1076"/>
        <pc:sldMkLst>
          <pc:docMk/>
          <pc:sldMk cId="2472379839" sldId="373"/>
        </pc:sldMkLst>
        <pc:spChg chg="mod">
          <ac:chgData name="Natasha Young" userId="S::n.young@uwtsd.ac.uk::450ac887-d51d-4f28-b5bb-9aa773a39bcf" providerId="AD" clId="Web-{DD709759-AD5C-7A71-8D81-8A21F84CA249}" dt="2023-06-12T10:46:21.989" v="45" actId="14100"/>
          <ac:spMkLst>
            <pc:docMk/>
            <pc:sldMk cId="2472379839" sldId="373"/>
            <ac:spMk id="2" creationId="{89D4E718-A39B-2219-03D5-B8DC109ED99F}"/>
          </ac:spMkLst>
        </pc:spChg>
        <pc:picChg chg="add mod">
          <ac:chgData name="Natasha Young" userId="S::n.young@uwtsd.ac.uk::450ac887-d51d-4f28-b5bb-9aa773a39bcf" providerId="AD" clId="Web-{DD709759-AD5C-7A71-8D81-8A21F84CA249}" dt="2023-06-12T10:46:32.973" v="49" actId="1076"/>
          <ac:picMkLst>
            <pc:docMk/>
            <pc:sldMk cId="2472379839" sldId="373"/>
            <ac:picMk id="6" creationId="{8D0661EB-B378-E58A-389C-236B2DE664AE}"/>
          </ac:picMkLst>
        </pc:picChg>
        <pc:picChg chg="add mod">
          <ac:chgData name="Natasha Young" userId="S::n.young@uwtsd.ac.uk::450ac887-d51d-4f28-b5bb-9aa773a39bcf" providerId="AD" clId="Web-{DD709759-AD5C-7A71-8D81-8A21F84CA249}" dt="2023-06-12T10:46:30.052" v="48" actId="1076"/>
          <ac:picMkLst>
            <pc:docMk/>
            <pc:sldMk cId="2472379839" sldId="373"/>
            <ac:picMk id="8" creationId="{1DE8D914-5D83-A434-B1EB-6B23E6F7F915}"/>
          </ac:picMkLst>
        </pc:picChg>
      </pc:sldChg>
      <pc:sldChg chg="addSp modSp">
        <pc:chgData name="Natasha Young" userId="S::n.young@uwtsd.ac.uk::450ac887-d51d-4f28-b5bb-9aa773a39bcf" providerId="AD" clId="Web-{DD709759-AD5C-7A71-8D81-8A21F84CA249}" dt="2023-06-12T10:40:48.885" v="3" actId="1076"/>
        <pc:sldMkLst>
          <pc:docMk/>
          <pc:sldMk cId="1906901267" sldId="389"/>
        </pc:sldMkLst>
        <pc:picChg chg="add mod">
          <ac:chgData name="Natasha Young" userId="S::n.young@uwtsd.ac.uk::450ac887-d51d-4f28-b5bb-9aa773a39bcf" providerId="AD" clId="Web-{DD709759-AD5C-7A71-8D81-8A21F84CA249}" dt="2023-06-12T10:40:48.885" v="3" actId="1076"/>
          <ac:picMkLst>
            <pc:docMk/>
            <pc:sldMk cId="1906901267" sldId="389"/>
            <ac:picMk id="6" creationId="{F536D6FC-BE0B-893B-D840-9D2241BB9212}"/>
          </ac:picMkLst>
        </pc:picChg>
        <pc:picChg chg="add mod">
          <ac:chgData name="Natasha Young" userId="S::n.young@uwtsd.ac.uk::450ac887-d51d-4f28-b5bb-9aa773a39bcf" providerId="AD" clId="Web-{DD709759-AD5C-7A71-8D81-8A21F84CA249}" dt="2023-06-12T10:40:46.385" v="2" actId="1076"/>
          <ac:picMkLst>
            <pc:docMk/>
            <pc:sldMk cId="1906901267" sldId="389"/>
            <ac:picMk id="8" creationId="{905E4B82-1425-BFC7-54B2-6E0778F54E59}"/>
          </ac:picMkLst>
        </pc:picChg>
      </pc:sldChg>
      <pc:sldChg chg="addSp modSp">
        <pc:chgData name="Natasha Young" userId="S::n.young@uwtsd.ac.uk::450ac887-d51d-4f28-b5bb-9aa773a39bcf" providerId="AD" clId="Web-{DD709759-AD5C-7A71-8D81-8A21F84CA249}" dt="2023-06-12T10:40:56.104" v="6" actId="1076"/>
        <pc:sldMkLst>
          <pc:docMk/>
          <pc:sldMk cId="4241762959" sldId="390"/>
        </pc:sldMkLst>
        <pc:picChg chg="add">
          <ac:chgData name="Natasha Young" userId="S::n.young@uwtsd.ac.uk::450ac887-d51d-4f28-b5bb-9aa773a39bcf" providerId="AD" clId="Web-{DD709759-AD5C-7A71-8D81-8A21F84CA249}" dt="2023-06-12T10:40:52.619" v="4"/>
          <ac:picMkLst>
            <pc:docMk/>
            <pc:sldMk cId="4241762959" sldId="390"/>
            <ac:picMk id="6" creationId="{43869F36-0EAF-42B1-C180-20DAF62FF0BA}"/>
          </ac:picMkLst>
        </pc:picChg>
        <pc:picChg chg="add mod">
          <ac:chgData name="Natasha Young" userId="S::n.young@uwtsd.ac.uk::450ac887-d51d-4f28-b5bb-9aa773a39bcf" providerId="AD" clId="Web-{DD709759-AD5C-7A71-8D81-8A21F84CA249}" dt="2023-06-12T10:40:56.104" v="6" actId="1076"/>
          <ac:picMkLst>
            <pc:docMk/>
            <pc:sldMk cId="4241762959" sldId="390"/>
            <ac:picMk id="8" creationId="{7C9E6E82-32EC-823F-CE43-0D50B726DE5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BC334-529B-4145-A08F-36F858F6B673}" type="datetimeFigureOut">
              <a:rPr lang="en-GB" smtClean="0"/>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51574A-7CB0-44B4-915C-B877BCF42F93}" type="slidenum">
              <a:rPr lang="en-GB" smtClean="0"/>
              <a:t>‹#›</a:t>
            </a:fld>
            <a:endParaRPr lang="en-GB"/>
          </a:p>
        </p:txBody>
      </p:sp>
    </p:spTree>
    <p:extLst>
      <p:ext uri="{BB962C8B-B14F-4D97-AF65-F5344CB8AC3E}">
        <p14:creationId xmlns:p14="http://schemas.microsoft.com/office/powerpoint/2010/main" val="2665098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information should be recorded</a:t>
            </a:r>
          </a:p>
          <a:p>
            <a:r>
              <a:rPr lang="en-GB" dirty="0"/>
              <a:t>Decisions</a:t>
            </a:r>
          </a:p>
          <a:p>
            <a:r>
              <a:rPr lang="en-GB" dirty="0"/>
              <a:t>Timescales</a:t>
            </a:r>
          </a:p>
          <a:p>
            <a:r>
              <a:rPr lang="en-GB" dirty="0"/>
              <a:t>Be prompt</a:t>
            </a:r>
          </a:p>
        </p:txBody>
      </p:sp>
      <p:sp>
        <p:nvSpPr>
          <p:cNvPr id="4" name="Slide Number Placeholder 3"/>
          <p:cNvSpPr>
            <a:spLocks noGrp="1"/>
          </p:cNvSpPr>
          <p:nvPr>
            <p:ph type="sldNum" sz="quarter" idx="5"/>
          </p:nvPr>
        </p:nvSpPr>
        <p:spPr/>
        <p:txBody>
          <a:bodyPr/>
          <a:lstStyle/>
          <a:p>
            <a:fld id="{6651574A-7CB0-44B4-915C-B877BCF42F93}" type="slidenum">
              <a:rPr lang="en-GB" smtClean="0"/>
              <a:t>8</a:t>
            </a:fld>
            <a:endParaRPr lang="en-GB"/>
          </a:p>
        </p:txBody>
      </p:sp>
    </p:spTree>
    <p:extLst>
      <p:ext uri="{BB962C8B-B14F-4D97-AF65-F5344CB8AC3E}">
        <p14:creationId xmlns:p14="http://schemas.microsoft.com/office/powerpoint/2010/main" val="185990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Barriers to reporting or referring</a:t>
            </a:r>
          </a:p>
        </p:txBody>
      </p:sp>
      <p:sp>
        <p:nvSpPr>
          <p:cNvPr id="4" name="Slide Number Placeholder 3"/>
          <p:cNvSpPr>
            <a:spLocks noGrp="1"/>
          </p:cNvSpPr>
          <p:nvPr>
            <p:ph type="sldNum" sz="quarter" idx="5"/>
          </p:nvPr>
        </p:nvSpPr>
        <p:spPr/>
        <p:txBody>
          <a:bodyPr/>
          <a:lstStyle/>
          <a:p>
            <a:fld id="{6651574A-7CB0-44B4-915C-B877BCF42F93}" type="slidenum">
              <a:rPr lang="en-GB" smtClean="0"/>
              <a:t>9</a:t>
            </a:fld>
            <a:endParaRPr lang="en-GB"/>
          </a:p>
        </p:txBody>
      </p:sp>
    </p:spTree>
    <p:extLst>
      <p:ext uri="{BB962C8B-B14F-4D97-AF65-F5344CB8AC3E}">
        <p14:creationId xmlns:p14="http://schemas.microsoft.com/office/powerpoint/2010/main" val="1384705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consider when a disclosure is made</a:t>
            </a:r>
          </a:p>
        </p:txBody>
      </p:sp>
      <p:sp>
        <p:nvSpPr>
          <p:cNvPr id="4" name="Slide Number Placeholder 3"/>
          <p:cNvSpPr>
            <a:spLocks noGrp="1"/>
          </p:cNvSpPr>
          <p:nvPr>
            <p:ph type="sldNum" sz="quarter" idx="5"/>
          </p:nvPr>
        </p:nvSpPr>
        <p:spPr/>
        <p:txBody>
          <a:bodyPr/>
          <a:lstStyle/>
          <a:p>
            <a:fld id="{6651574A-7CB0-44B4-915C-B877BCF42F93}" type="slidenum">
              <a:rPr lang="en-GB" smtClean="0"/>
              <a:t>10</a:t>
            </a:fld>
            <a:endParaRPr lang="en-GB"/>
          </a:p>
        </p:txBody>
      </p:sp>
    </p:spTree>
    <p:extLst>
      <p:ext uri="{BB962C8B-B14F-4D97-AF65-F5344CB8AC3E}">
        <p14:creationId xmlns:p14="http://schemas.microsoft.com/office/powerpoint/2010/main" val="326326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Settings are required to appoint an appropriate senior member of staff who has overall responsibility for overseeing all processes, policies and procedures with regards to safeguarding and child protection concerns within the setting, This person is referred to as the Designated Safeguarding Officer. However it is vital to remember that Safeguarding is EVERYONES responsibility. It is worth noting here that there is a drive to make it an offence if it is identified that where a child has suffered serious child abuse, resulting in death or serious injury, any individuals who may have known or suspected and failed to act upon those concerns or information can be prosecuted. This puts an even bigger responsibility on practitioners to report.  </a:t>
            </a:r>
          </a:p>
          <a:p>
            <a:r>
              <a:rPr lang="en-GB" dirty="0"/>
              <a:t>All stakeholders should be made aware of who the Designated Safeguarding Officer for the setting is and how they can be contacted.</a:t>
            </a:r>
          </a:p>
          <a:p>
            <a:r>
              <a:rPr lang="en-GB" dirty="0"/>
              <a:t>Some of the key responsibilities of the DSO are</a:t>
            </a:r>
          </a:p>
          <a:p>
            <a:pPr marL="171450" indent="-171450">
              <a:buFont typeface="Arial" panose="020B0604020202020204" pitchFamily="34" charset="0"/>
              <a:buChar char="•"/>
            </a:pPr>
            <a:r>
              <a:rPr lang="en-GB" dirty="0"/>
              <a:t>Take a lead role in developing and reviewing all of the settings safeguarding and child protection policies and procedures.</a:t>
            </a:r>
          </a:p>
          <a:p>
            <a:pPr marL="171450" indent="-171450">
              <a:buFont typeface="Arial" panose="020B0604020202020204" pitchFamily="34" charset="0"/>
              <a:buChar char="•"/>
            </a:pPr>
            <a:r>
              <a:rPr lang="en-GB" dirty="0"/>
              <a:t>Take a lead role in implementing the settings safeguarding and child protection policies and procedures: ensuring all safeguarding and child protection issues concerning children and young people who take part in the settings activities are responded to appropriately and effectively.</a:t>
            </a:r>
          </a:p>
          <a:p>
            <a:pPr marL="171450" indent="-171450">
              <a:buFont typeface="Arial" panose="020B0604020202020204" pitchFamily="34" charset="0"/>
              <a:buChar char="•"/>
            </a:pPr>
            <a:r>
              <a:rPr lang="en-GB" dirty="0"/>
              <a:t>Make sure that everyone working or volunteering with or for children and young people at the setting, including the board of trustees/management committee members, understands the safeguarding and child protection policy and procedures and knows what to do if they have concerns about a child’s welfare. </a:t>
            </a:r>
          </a:p>
          <a:p>
            <a:pPr marL="171450" indent="-171450">
              <a:buFont typeface="Arial" panose="020B0604020202020204" pitchFamily="34" charset="0"/>
              <a:buChar char="•"/>
            </a:pPr>
            <a:r>
              <a:rPr lang="en-GB" dirty="0"/>
              <a:t>Make sure children and young people who are involved in activities at the setting and their parents know who they can talk to if they have a welfare concern and understand what action the organisation will take in response</a:t>
            </a:r>
          </a:p>
          <a:p>
            <a:pPr marL="171450" indent="-171450">
              <a:buFont typeface="Arial" panose="020B0604020202020204" pitchFamily="34" charset="0"/>
              <a:buChar char="•"/>
            </a:pPr>
            <a:r>
              <a:rPr lang="en-GB" dirty="0"/>
              <a:t>Receive and record information from anyone who has concerns about a child who takes part in the settings activities, this should be done in </a:t>
            </a:r>
            <a:r>
              <a:rPr lang="en-GB" dirty="0" err="1"/>
              <a:t>accordanc</a:t>
            </a:r>
            <a:r>
              <a:rPr lang="en-GB" dirty="0"/>
              <a:t> with settings policies and procedures and statutory requirements.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16</a:t>
            </a:fld>
            <a:endParaRPr lang="en-GB"/>
          </a:p>
        </p:txBody>
      </p:sp>
    </p:spTree>
    <p:extLst>
      <p:ext uri="{BB962C8B-B14F-4D97-AF65-F5344CB8AC3E}">
        <p14:creationId xmlns:p14="http://schemas.microsoft.com/office/powerpoint/2010/main" val="3199595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Take the lead on responding to information that may constitute a child protection concern, including a concern that an adult involved with the setting may present a risk to children or young people. This includes: </a:t>
            </a:r>
          </a:p>
          <a:p>
            <a:pPr marL="228600" indent="-228600">
              <a:buFont typeface="Arial" panose="020B0604020202020204" pitchFamily="34" charset="0"/>
              <a:buAutoNum type="alphaLcPeriod"/>
            </a:pPr>
            <a:r>
              <a:rPr lang="en-GB" dirty="0"/>
              <a:t>assessing and clarifying the information </a:t>
            </a:r>
          </a:p>
          <a:p>
            <a:pPr marL="228600" indent="-228600">
              <a:buFont typeface="Arial" panose="020B0604020202020204" pitchFamily="34" charset="0"/>
              <a:buAutoNum type="alphaLcPeriod"/>
            </a:pPr>
            <a:r>
              <a:rPr lang="en-GB" dirty="0"/>
              <a:t>making referrals to statutory organisations as appropriate </a:t>
            </a:r>
          </a:p>
          <a:p>
            <a:pPr marL="228600" indent="-228600">
              <a:buFont typeface="Arial" panose="020B0604020202020204" pitchFamily="34" charset="0"/>
              <a:buAutoNum type="alphaLcPeriod"/>
            </a:pPr>
            <a:r>
              <a:rPr lang="en-GB" dirty="0"/>
              <a:t>consulting with and informing the relevant members of the organisation’s management and </a:t>
            </a:r>
          </a:p>
          <a:p>
            <a:pPr marL="228600" indent="-228600">
              <a:buFont typeface="Arial" panose="020B0604020202020204" pitchFamily="34" charset="0"/>
              <a:buAutoNum type="alphaLcPeriod"/>
            </a:pPr>
            <a:r>
              <a:rPr lang="en-GB" dirty="0"/>
              <a:t>following the organisation’s safeguarding policy and procedures. </a:t>
            </a:r>
          </a:p>
          <a:p>
            <a:pPr marL="171450" indent="-171450">
              <a:buFont typeface="Arial" panose="020B0604020202020204" pitchFamily="34" charset="0"/>
              <a:buChar char="•"/>
            </a:pPr>
            <a:r>
              <a:rPr lang="en-GB" dirty="0"/>
              <a:t>Liaise with other agencies on safeguarding concerns, this can involve passing on information to and receiving information from statutory child protection agencies such as: </a:t>
            </a:r>
          </a:p>
          <a:p>
            <a:pPr marL="228600" indent="-228600">
              <a:buFont typeface="Arial" panose="020B0604020202020204" pitchFamily="34" charset="0"/>
              <a:buAutoNum type="alphaLcPeriod"/>
            </a:pPr>
            <a:r>
              <a:rPr lang="en-GB" dirty="0"/>
              <a:t>the regional safeguarding boards</a:t>
            </a:r>
          </a:p>
          <a:p>
            <a:pPr marL="0" indent="0">
              <a:buFont typeface="Arial" panose="020B0604020202020204" pitchFamily="34" charset="0"/>
              <a:buNone/>
            </a:pPr>
            <a:r>
              <a:rPr lang="en-GB" dirty="0"/>
              <a:t>b. the police and</a:t>
            </a:r>
          </a:p>
          <a:p>
            <a:pPr marL="0" indent="0">
              <a:buFont typeface="Arial" panose="020B0604020202020204" pitchFamily="34" charset="0"/>
              <a:buNone/>
            </a:pPr>
            <a:r>
              <a:rPr lang="en-GB" dirty="0"/>
              <a:t>c. Social services</a:t>
            </a:r>
          </a:p>
          <a:p>
            <a:pPr marL="0" indent="0">
              <a:buFont typeface="Arial" panose="020B0604020202020204" pitchFamily="34" charset="0"/>
              <a:buNone/>
            </a:pPr>
            <a:r>
              <a:rPr lang="en-GB" dirty="0"/>
              <a:t>This includes making formal referrals to agencies when necessary.</a:t>
            </a:r>
          </a:p>
          <a:p>
            <a:pPr marL="171450" indent="-171450">
              <a:buFont typeface="Arial" panose="020B0604020202020204" pitchFamily="34" charset="0"/>
              <a:buChar char="•"/>
            </a:pPr>
            <a:r>
              <a:rPr lang="en-GB" dirty="0"/>
              <a:t>Store and retain all safeguarding records according to legal requirements and the organisation’s safeguarding and child protection policy and procedures. </a:t>
            </a:r>
          </a:p>
          <a:p>
            <a:pPr marL="171450" indent="-171450">
              <a:buFont typeface="Arial" panose="020B0604020202020204" pitchFamily="34" charset="0"/>
              <a:buChar char="•"/>
            </a:pPr>
            <a:r>
              <a:rPr lang="en-GB" dirty="0"/>
              <a:t>Work closely with the management committee/board of trustees and senior safeguarding lead,  to ensure they are kept up to date with safeguarding issues and are fully informed of any concerns about organisational safeguarding and child protection practice. Report regularly to the management committee/board of trustees on issues relating to safeguarding and child protection</a:t>
            </a:r>
          </a:p>
          <a:p>
            <a:pPr marL="171450" indent="-171450">
              <a:buFont typeface="Arial" panose="020B0604020202020204" pitchFamily="34" charset="0"/>
              <a:buChar char="•"/>
            </a:pPr>
            <a:r>
              <a:rPr lang="en-GB" dirty="0"/>
              <a:t>ensure that child protection is seen as an ongoing priority issue and that safeguarding and child protection requirements are being followed at all levels of the organisation.</a:t>
            </a:r>
          </a:p>
          <a:p>
            <a:pPr marL="171450" indent="-171450">
              <a:buFont typeface="Arial" panose="020B0604020202020204" pitchFamily="34" charset="0"/>
              <a:buChar char="•"/>
            </a:pPr>
            <a:r>
              <a:rPr lang="en-GB" dirty="0"/>
              <a:t>Be familiar with and work within inter-agency child protection procedures developed by the local child protection agencies. </a:t>
            </a:r>
          </a:p>
          <a:p>
            <a:pPr marL="171450" indent="-171450">
              <a:buFont typeface="Arial" panose="020B0604020202020204" pitchFamily="34" charset="0"/>
              <a:buChar char="•"/>
            </a:pPr>
            <a:r>
              <a:rPr lang="en-GB" dirty="0"/>
              <a:t>Be familiar with issues relating to child protection and abuse, and keep up to date with new developments in this area.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Some other responsibilities are that the DSO Attend regular training in issues relevant to child protection and share knowledge from that training with everyone who works or volunteers with or for children and young people</a:t>
            </a:r>
          </a:p>
          <a:p>
            <a:pPr marL="171450" indent="-171450">
              <a:buFont typeface="Arial" panose="020B0604020202020204" pitchFamily="34" charset="0"/>
              <a:buChar char="•"/>
            </a:pPr>
            <a:r>
              <a:rPr lang="en-GB" dirty="0"/>
              <a:t>Attend team meetings, supervision sessions and management meetings as arranged</a:t>
            </a:r>
          </a:p>
          <a:p>
            <a:pPr marL="171450" indent="-171450">
              <a:buFont typeface="Arial" panose="020B0604020202020204" pitchFamily="34" charset="0"/>
              <a:buChar char="•"/>
            </a:pPr>
            <a:r>
              <a:rPr lang="en-GB" dirty="0"/>
              <a:t>Work flexibly as may be required and carry out any other reasonable duties. </a:t>
            </a:r>
          </a:p>
          <a:p>
            <a:pPr marL="171450" indent="-171450">
              <a:buFont typeface="Arial" panose="020B0604020202020204" pitchFamily="34" charset="0"/>
              <a:buChar char="•"/>
            </a:pPr>
            <a:r>
              <a:rPr lang="en-GB" dirty="0"/>
              <a:t>Ensure that all staff have the correct and up to date DBS checks in place</a:t>
            </a:r>
          </a:p>
        </p:txBody>
      </p:sp>
      <p:sp>
        <p:nvSpPr>
          <p:cNvPr id="4" name="Slide Number Placeholder 3"/>
          <p:cNvSpPr>
            <a:spLocks noGrp="1"/>
          </p:cNvSpPr>
          <p:nvPr>
            <p:ph type="sldNum" sz="quarter" idx="5"/>
          </p:nvPr>
        </p:nvSpPr>
        <p:spPr/>
        <p:txBody>
          <a:bodyPr/>
          <a:lstStyle/>
          <a:p>
            <a:fld id="{D9399B2C-7B7B-4923-858F-7136BA3138C5}" type="slidenum">
              <a:rPr lang="en-GB" smtClean="0"/>
              <a:t>17</a:t>
            </a:fld>
            <a:endParaRPr lang="en-GB"/>
          </a:p>
        </p:txBody>
      </p:sp>
    </p:spTree>
    <p:extLst>
      <p:ext uri="{BB962C8B-B14F-4D97-AF65-F5344CB8AC3E}">
        <p14:creationId xmlns:p14="http://schemas.microsoft.com/office/powerpoint/2010/main" val="3983431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informs our practice, clearly outlining what our responsibilities are and how to go about undertaking though those responsibilities in a clear, concise, structured and effective way. Policies which are robust, considered, well written, detailed and comprehensive will make certain that approaches to safeguarding, protecting children and promoting outcomes are effective. Policy should inform, instruct and guide us in our approaches to effective practice. Consistency.</a:t>
            </a:r>
          </a:p>
        </p:txBody>
      </p:sp>
      <p:sp>
        <p:nvSpPr>
          <p:cNvPr id="4" name="Slide Number Placeholder 3"/>
          <p:cNvSpPr>
            <a:spLocks noGrp="1"/>
          </p:cNvSpPr>
          <p:nvPr>
            <p:ph type="sldNum" sz="quarter" idx="5"/>
          </p:nvPr>
        </p:nvSpPr>
        <p:spPr/>
        <p:txBody>
          <a:bodyPr/>
          <a:lstStyle/>
          <a:p>
            <a:fld id="{D9399B2C-7B7B-4923-858F-7136BA3138C5}" type="slidenum">
              <a:rPr lang="en-GB" smtClean="0"/>
              <a:t>20</a:t>
            </a:fld>
            <a:endParaRPr lang="en-GB"/>
          </a:p>
        </p:txBody>
      </p:sp>
    </p:spTree>
    <p:extLst>
      <p:ext uri="{BB962C8B-B14F-4D97-AF65-F5344CB8AC3E}">
        <p14:creationId xmlns:p14="http://schemas.microsoft.com/office/powerpoint/2010/main" val="1927267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Ensuring that the setting has clear, concise, and robust safeguarding policies and procedures are in place and accessible to all, ensuring that staff and families are aware of policies and procedures, key roles and responsibilities, with regards to safeguarding including but not limited to recognising, recording, reporting and referring, confidentiality, GDPR, </a:t>
            </a:r>
          </a:p>
          <a:p>
            <a:pPr marL="171450" indent="-171450">
              <a:buFont typeface="Arial" panose="020B0604020202020204" pitchFamily="34" charset="0"/>
              <a:buChar char="•"/>
            </a:pPr>
            <a:r>
              <a:rPr lang="en-GB" dirty="0"/>
              <a:t>Establish and maintain effective relationships based on trust and mutual respect with children, families and key partners</a:t>
            </a:r>
          </a:p>
          <a:p>
            <a:pPr marL="171450" indent="-171450">
              <a:buFont typeface="Arial" panose="020B0604020202020204" pitchFamily="34" charset="0"/>
              <a:buChar char="•"/>
            </a:pPr>
            <a:r>
              <a:rPr lang="en-GB" dirty="0"/>
              <a:t>Establish and maintain effective, open, two-way, honest communication between key partners, considering preferred and most appropriate methods, styles and languages</a:t>
            </a:r>
          </a:p>
          <a:p>
            <a:pPr marL="171450" indent="-171450">
              <a:buFont typeface="Arial" panose="020B0604020202020204" pitchFamily="34" charset="0"/>
              <a:buChar char="•"/>
            </a:pPr>
            <a:r>
              <a:rPr lang="en-GB" dirty="0"/>
              <a:t>Establish and maintain an in-depth and comprehensive knowledge and understanding on all issues surrounding child development,  safeguarding and child abuse, from recognising signs, recording information, reporting concerns and referral processes as well as factors that can cause, lead to or influence child abuse.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21</a:t>
            </a:fld>
            <a:endParaRPr lang="en-GB"/>
          </a:p>
        </p:txBody>
      </p:sp>
    </p:spTree>
    <p:extLst>
      <p:ext uri="{BB962C8B-B14F-4D97-AF65-F5344CB8AC3E}">
        <p14:creationId xmlns:p14="http://schemas.microsoft.com/office/powerpoint/2010/main" val="2794114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Creating a culture where everyone is responsible for safeguarding, it is not acceptable to assume someone else will identify, record, report or refer. </a:t>
            </a:r>
          </a:p>
          <a:p>
            <a:pPr marL="171450" indent="-171450">
              <a:buFont typeface="Arial" panose="020B0604020202020204" pitchFamily="34" charset="0"/>
              <a:buChar char="•"/>
            </a:pPr>
            <a:r>
              <a:rPr lang="en-GB" dirty="0"/>
              <a:t>Knowing and understanding statutory requirements </a:t>
            </a:r>
          </a:p>
          <a:p>
            <a:pPr marL="171450" indent="-171450">
              <a:buFont typeface="Arial" panose="020B0604020202020204" pitchFamily="34" charset="0"/>
              <a:buChar char="•"/>
            </a:pPr>
            <a:r>
              <a:rPr lang="en-GB" dirty="0"/>
              <a:t>Creating a practice where reflection is embedded into its approach to safeguarding. Providing opportunities and resources for staff to reflect together and as a group. Taking a reflective approach will ensure that concerns are considered and acted upon in an appropriate and timely way will promote positive outcomes for children</a:t>
            </a:r>
          </a:p>
          <a:p>
            <a:pPr marL="171450" indent="-171450">
              <a:buFont typeface="Arial" panose="020B0604020202020204" pitchFamily="34" charset="0"/>
              <a:buChar char="•"/>
            </a:pPr>
            <a:r>
              <a:rPr lang="en-GB" dirty="0"/>
              <a:t>Having a child centred approach will ensure that children are </a:t>
            </a:r>
            <a:r>
              <a:rPr lang="en-GB" dirty="0" err="1"/>
              <a:t>listnened</a:t>
            </a:r>
            <a:r>
              <a:rPr lang="en-GB" dirty="0"/>
              <a:t> to, concerns are identified and that best interests are followed in order to safeguard and promote the best outcomes for all children within the setting. We can do this by maximising opportunities for children to participate and be involved in decision making at a level that is appropriate for them, whilst recognising needs.</a:t>
            </a:r>
          </a:p>
          <a:p>
            <a:pPr marL="171450" indent="-171450">
              <a:buFont typeface="Arial" panose="020B0604020202020204" pitchFamily="34" charset="0"/>
              <a:buChar char="•"/>
            </a:pPr>
            <a:r>
              <a:rPr lang="en-GB" dirty="0"/>
              <a:t>Having the confidence as practitioners to be able to identify and then challenge poor or discriminatory practice, knowing the procedure for doing this and being mindful of all policies and procedures including whistleblowing.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22</a:t>
            </a:fld>
            <a:endParaRPr lang="en-GB"/>
          </a:p>
        </p:txBody>
      </p:sp>
    </p:spTree>
    <p:extLst>
      <p:ext uri="{BB962C8B-B14F-4D97-AF65-F5344CB8AC3E}">
        <p14:creationId xmlns:p14="http://schemas.microsoft.com/office/powerpoint/2010/main" val="883241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Creating a culture where everyone can develop and maintain positive self esteem, be Independent and have autonomy over what affects them.</a:t>
            </a:r>
          </a:p>
          <a:p>
            <a:pPr marL="171450" indent="-171450">
              <a:buFont typeface="Arial" panose="020B0604020202020204" pitchFamily="34" charset="0"/>
              <a:buChar char="•"/>
            </a:pPr>
            <a:r>
              <a:rPr lang="en-GB" dirty="0"/>
              <a:t>Having a culture where individuals are willing to challenge behaviour or actions that could lead to abuse or harm, not accepting what is happening but being proactive and seeking answers to difficult questions. </a:t>
            </a:r>
          </a:p>
          <a:p>
            <a:pPr marL="171450" indent="-171450">
              <a:buFont typeface="Arial" panose="020B0604020202020204" pitchFamily="34" charset="0"/>
              <a:buChar char="•"/>
            </a:pPr>
            <a:r>
              <a:rPr lang="en-GB" dirty="0"/>
              <a:t>Lead a setting that empowers individuals to know what behaviour is unacceptable and inappropriate, either towards themselves or others. Educating children and families and providing support and signposting could prevent escalation.</a:t>
            </a:r>
          </a:p>
          <a:p>
            <a:pPr marL="171450" indent="-171450">
              <a:buFont typeface="Arial" panose="020B0604020202020204" pitchFamily="34" charset="0"/>
              <a:buChar char="•"/>
            </a:pPr>
            <a:r>
              <a:rPr lang="en-GB" dirty="0"/>
              <a:t>Ensuring a fair approach, being certain to act on any concerns or complaints in a transparent and open manner, consistent and compliant with statutory and legal requirements</a:t>
            </a:r>
          </a:p>
          <a:p>
            <a:pPr marL="171450" indent="-171450">
              <a:buFont typeface="Arial" panose="020B0604020202020204" pitchFamily="34" charset="0"/>
              <a:buChar char="•"/>
            </a:pPr>
            <a:r>
              <a:rPr lang="en-GB" dirty="0"/>
              <a:t>Having a good understanding of and promoting children’s and human rights in all aspects of safeguarding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Having a good awareness of own boundaries and limitations of abilities, seeking help and advice where necessary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23</a:t>
            </a:fld>
            <a:endParaRPr lang="en-GB"/>
          </a:p>
        </p:txBody>
      </p:sp>
    </p:spTree>
    <p:extLst>
      <p:ext uri="{BB962C8B-B14F-4D97-AF65-F5344CB8AC3E}">
        <p14:creationId xmlns:p14="http://schemas.microsoft.com/office/powerpoint/2010/main" val="1665210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761956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1263505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798004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1654147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3620916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112003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2451535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897645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2821341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4021750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1404177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259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30ECFB-588A-4D51-A132-BE447DDE1CA0}" type="datetimeFigureOut">
              <a:rPr lang="en-GB" smtClean="0"/>
              <a:t>12/06/2023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ED2D76-56D7-433E-8E60-C1D361A4893C}"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357037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nucotrainingltd.sharepoint.com/:p:/r/_layouts/15/Doc.aspx?sourcedoc=%7B3ECE70B5-FCDD-430B-B598-9A9A4876E7A1%7D&amp;file=Level%203%20Safeguarding%20-%20Presentation.pptx&amp;action=edit&amp;mobileredirect=true" TargetMode="External"/><Relationship Id="rId2" Type="http://schemas.openxmlformats.org/officeDocument/2006/relationships/hyperlink" Target="https://www.nspcc.org.uk/keeping-children-saf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22860B-3594-4F41-4543-B9EDC8CAA84D}"/>
              </a:ext>
            </a:extLst>
          </p:cNvPr>
          <p:cNvSpPr txBox="1"/>
          <p:nvPr/>
        </p:nvSpPr>
        <p:spPr>
          <a:xfrm>
            <a:off x="162685" y="325369"/>
            <a:ext cx="11932078" cy="4635115"/>
          </a:xfrm>
          <a:prstGeom prst="rect">
            <a:avLst/>
          </a:prstGeom>
          <a:noFill/>
        </p:spPr>
        <p:txBody>
          <a:bodyPr wrap="square">
            <a:spAutoFit/>
          </a:bodyPr>
          <a:lstStyle/>
          <a:p>
            <a:pPr algn="ctr" eaLnBrk="1" hangingPunct="1">
              <a:lnSpc>
                <a:spcPct val="100000"/>
              </a:lnSpc>
              <a:spcBef>
                <a:spcPct val="20000"/>
              </a:spcBef>
              <a:buNone/>
            </a:pPr>
            <a:r>
              <a:rPr lang="cy-GB" altLang="en-US" sz="3600" b="1" dirty="0">
                <a:latin typeface="Arial" panose="020B0604020202020204" pitchFamily="34" charset="0"/>
                <a:cs typeface="Arial" panose="020B0604020202020204" pitchFamily="34" charset="0"/>
              </a:rPr>
              <a:t>ECEY5008</a:t>
            </a:r>
            <a:br>
              <a:rPr lang="cy-GB" altLang="en-US" sz="3600" b="1" dirty="0">
                <a:latin typeface="Arial" panose="020B0604020202020204" pitchFamily="34" charset="0"/>
                <a:cs typeface="Arial" panose="020B0604020202020204" pitchFamily="34" charset="0"/>
              </a:rPr>
            </a:br>
            <a:r>
              <a:rPr lang="cy-GB" altLang="en-US" sz="3600" b="1" dirty="0">
                <a:latin typeface="Arial" panose="020B0604020202020204" pitchFamily="34" charset="0"/>
                <a:cs typeface="Arial" panose="020B0604020202020204" pitchFamily="34" charset="0"/>
              </a:rPr>
              <a:t>Diogelu: arfer, </a:t>
            </a:r>
            <a:r>
              <a:rPr lang="cy-GB" altLang="en-US" sz="3600" b="1" dirty="0" err="1">
                <a:latin typeface="Arial" panose="020B0604020202020204" pitchFamily="34" charset="0"/>
                <a:cs typeface="Arial" panose="020B0604020202020204" pitchFamily="34" charset="0"/>
              </a:rPr>
              <a:t>deddfwriarth</a:t>
            </a:r>
            <a:r>
              <a:rPr lang="cy-GB" altLang="en-US" sz="3600" b="1" dirty="0">
                <a:latin typeface="Arial" panose="020B0604020202020204" pitchFamily="34" charset="0"/>
                <a:cs typeface="Arial" panose="020B0604020202020204" pitchFamily="34" charset="0"/>
              </a:rPr>
              <a:t> a’r tîm aml-ddisgyblaeth                               </a:t>
            </a:r>
            <a:r>
              <a:rPr lang="cy-GB" altLang="en-US" sz="3600" b="1" dirty="0" err="1">
                <a:solidFill>
                  <a:schemeClr val="accent6">
                    <a:lumMod val="75000"/>
                  </a:schemeClr>
                </a:solidFill>
                <a:latin typeface="Arial" panose="020B0604020202020204" pitchFamily="34" charset="0"/>
                <a:cs typeface="Arial" panose="020B0604020202020204" pitchFamily="34" charset="0"/>
              </a:rPr>
              <a:t>Safeguarding</a:t>
            </a:r>
            <a:r>
              <a:rPr lang="cy-GB" altLang="en-US" sz="3600" b="1" dirty="0">
                <a:solidFill>
                  <a:schemeClr val="accent6">
                    <a:lumMod val="75000"/>
                  </a:schemeClr>
                </a:solidFill>
                <a:latin typeface="Arial" panose="020B0604020202020204" pitchFamily="34" charset="0"/>
                <a:cs typeface="Arial" panose="020B0604020202020204" pitchFamily="34" charset="0"/>
              </a:rPr>
              <a:t>: </a:t>
            </a:r>
            <a:r>
              <a:rPr lang="cy-GB" altLang="en-US" sz="3600" b="1" dirty="0" err="1">
                <a:solidFill>
                  <a:schemeClr val="accent6">
                    <a:lumMod val="75000"/>
                  </a:schemeClr>
                </a:solidFill>
                <a:latin typeface="Arial" panose="020B0604020202020204" pitchFamily="34" charset="0"/>
                <a:cs typeface="Arial" panose="020B0604020202020204" pitchFamily="34" charset="0"/>
              </a:rPr>
              <a:t>practice</a:t>
            </a:r>
            <a:r>
              <a:rPr lang="cy-GB" altLang="en-US" sz="3600" b="1" dirty="0">
                <a:solidFill>
                  <a:schemeClr val="accent6">
                    <a:lumMod val="75000"/>
                  </a:schemeClr>
                </a:solidFill>
                <a:latin typeface="Arial" panose="020B0604020202020204" pitchFamily="34" charset="0"/>
                <a:cs typeface="Arial" panose="020B0604020202020204" pitchFamily="34" charset="0"/>
              </a:rPr>
              <a:t>, </a:t>
            </a:r>
            <a:r>
              <a:rPr lang="cy-GB" altLang="en-US" sz="3600" b="1" dirty="0" err="1">
                <a:solidFill>
                  <a:schemeClr val="accent6">
                    <a:lumMod val="75000"/>
                  </a:schemeClr>
                </a:solidFill>
                <a:latin typeface="Arial" panose="020B0604020202020204" pitchFamily="34" charset="0"/>
                <a:cs typeface="Arial" panose="020B0604020202020204" pitchFamily="34" charset="0"/>
              </a:rPr>
              <a:t>legislation</a:t>
            </a:r>
            <a:r>
              <a:rPr lang="cy-GB" altLang="en-US" sz="3600" b="1" dirty="0">
                <a:solidFill>
                  <a:schemeClr val="accent6">
                    <a:lumMod val="75000"/>
                  </a:schemeClr>
                </a:solidFill>
                <a:latin typeface="Arial" panose="020B0604020202020204" pitchFamily="34" charset="0"/>
                <a:cs typeface="Arial" panose="020B0604020202020204" pitchFamily="34" charset="0"/>
              </a:rPr>
              <a:t> </a:t>
            </a:r>
            <a:r>
              <a:rPr lang="cy-GB" altLang="en-US" sz="3600" b="1" dirty="0" err="1">
                <a:solidFill>
                  <a:schemeClr val="accent6">
                    <a:lumMod val="75000"/>
                  </a:schemeClr>
                </a:solidFill>
                <a:latin typeface="Arial" panose="020B0604020202020204" pitchFamily="34" charset="0"/>
                <a:cs typeface="Arial" panose="020B0604020202020204" pitchFamily="34" charset="0"/>
              </a:rPr>
              <a:t>and</a:t>
            </a:r>
            <a:r>
              <a:rPr lang="cy-GB" altLang="en-US" sz="3600" b="1" dirty="0">
                <a:solidFill>
                  <a:schemeClr val="accent6">
                    <a:lumMod val="75000"/>
                  </a:schemeClr>
                </a:solidFill>
                <a:latin typeface="Arial" panose="020B0604020202020204" pitchFamily="34" charset="0"/>
                <a:cs typeface="Arial" panose="020B0604020202020204" pitchFamily="34" charset="0"/>
              </a:rPr>
              <a:t> the </a:t>
            </a:r>
            <a:r>
              <a:rPr lang="cy-GB" altLang="en-US" sz="3600" b="1" dirty="0" err="1">
                <a:solidFill>
                  <a:schemeClr val="accent6">
                    <a:lumMod val="75000"/>
                  </a:schemeClr>
                </a:solidFill>
                <a:latin typeface="Arial" panose="020B0604020202020204" pitchFamily="34" charset="0"/>
                <a:cs typeface="Arial" panose="020B0604020202020204" pitchFamily="34" charset="0"/>
              </a:rPr>
              <a:t>multi-disciplinary</a:t>
            </a:r>
            <a:r>
              <a:rPr lang="cy-GB" altLang="en-US" sz="3600" b="1" dirty="0">
                <a:solidFill>
                  <a:schemeClr val="accent6">
                    <a:lumMod val="75000"/>
                  </a:schemeClr>
                </a:solidFill>
                <a:latin typeface="Arial" panose="020B0604020202020204" pitchFamily="34" charset="0"/>
                <a:cs typeface="Arial" panose="020B0604020202020204" pitchFamily="34" charset="0"/>
              </a:rPr>
              <a:t> </a:t>
            </a:r>
            <a:r>
              <a:rPr lang="cy-GB" altLang="en-US" sz="3600" b="1" dirty="0" err="1">
                <a:solidFill>
                  <a:schemeClr val="accent6">
                    <a:lumMod val="75000"/>
                  </a:schemeClr>
                </a:solidFill>
                <a:latin typeface="Arial" panose="020B0604020202020204" pitchFamily="34" charset="0"/>
                <a:cs typeface="Arial" panose="020B0604020202020204" pitchFamily="34" charset="0"/>
              </a:rPr>
              <a:t>team</a:t>
            </a:r>
            <a:endParaRPr lang="cy-GB" altLang="en-US" sz="3600" b="1" dirty="0">
              <a:solidFill>
                <a:schemeClr val="accent6">
                  <a:lumMod val="75000"/>
                </a:schemeClr>
              </a:solidFill>
              <a:latin typeface="Arial" panose="020B0604020202020204" pitchFamily="34" charset="0"/>
              <a:cs typeface="Arial" panose="020B0604020202020204" pitchFamily="34" charset="0"/>
            </a:endParaRPr>
          </a:p>
          <a:p>
            <a:pPr algn="ctr" eaLnBrk="1" hangingPunct="1">
              <a:lnSpc>
                <a:spcPct val="100000"/>
              </a:lnSpc>
              <a:spcBef>
                <a:spcPct val="20000"/>
              </a:spcBef>
              <a:buNone/>
            </a:pPr>
            <a:r>
              <a:rPr lang="cy-GB" altLang="en-US" sz="3600" b="1" dirty="0">
                <a:latin typeface="Arial" panose="020B0604020202020204" pitchFamily="34" charset="0"/>
                <a:cs typeface="Arial" panose="020B0604020202020204" pitchFamily="34" charset="0"/>
              </a:rPr>
              <a:t>Adnabod, Recordio, Adroddiad ac </a:t>
            </a:r>
            <a:r>
              <a:rPr lang="cy-GB" altLang="en-US" sz="3600" b="1" dirty="0" err="1">
                <a:latin typeface="Arial" panose="020B0604020202020204" pitchFamily="34" charset="0"/>
                <a:cs typeface="Arial" panose="020B0604020202020204" pitchFamily="34" charset="0"/>
              </a:rPr>
              <a:t>atgyfeirio</a:t>
            </a:r>
            <a:r>
              <a:rPr lang="cy-GB" altLang="en-US" sz="3600" b="1" dirty="0">
                <a:latin typeface="Arial" panose="020B0604020202020204" pitchFamily="34" charset="0"/>
                <a:cs typeface="Arial" panose="020B0604020202020204" pitchFamily="34" charset="0"/>
              </a:rPr>
              <a:t> </a:t>
            </a:r>
            <a:br>
              <a:rPr lang="cy-GB" altLang="en-US" sz="3600" b="1" dirty="0">
                <a:latin typeface="Arial" panose="020B0604020202020204" pitchFamily="34" charset="0"/>
                <a:cs typeface="Arial" panose="020B0604020202020204" pitchFamily="34" charset="0"/>
              </a:rPr>
            </a:br>
            <a:r>
              <a:rPr lang="en-GB" altLang="en-US" sz="3600" b="1" dirty="0">
                <a:solidFill>
                  <a:schemeClr val="accent6">
                    <a:lumMod val="75000"/>
                  </a:schemeClr>
                </a:solidFill>
                <a:latin typeface="Lucida Sans"/>
                <a:ea typeface="MS PGothic"/>
                <a:cs typeface="Arial" panose="020B0604020202020204" pitchFamily="34" charset="0"/>
              </a:rPr>
              <a:t>Recognising, Recording, Reporting and Referring</a:t>
            </a:r>
            <a:r>
              <a:rPr lang="en-GB" altLang="cy-GB" sz="3600" b="1" dirty="0">
                <a:solidFill>
                  <a:schemeClr val="accent6">
                    <a:lumMod val="75000"/>
                  </a:schemeClr>
                </a:solidFill>
                <a:latin typeface="Lucida Sans"/>
                <a:ea typeface="MS PGothic"/>
              </a:rPr>
              <a:t> </a:t>
            </a:r>
            <a:br>
              <a:rPr lang="cy-GB" altLang="en-US" sz="3600" b="1" dirty="0">
                <a:latin typeface="Lucida Sans" panose="020B0602030504020204" pitchFamily="34" charset="0"/>
                <a:cs typeface="Lucida Sans Unicode" panose="020B0602030504020204" pitchFamily="34" charset="0"/>
              </a:rPr>
            </a:br>
            <a:r>
              <a:rPr lang="cy-GB" altLang="en-US" sz="3600" b="1" dirty="0">
                <a:latin typeface="Lucida Sans" panose="020B0602030504020204" pitchFamily="34" charset="0"/>
                <a:cs typeface="Lucida Sans Unicode" panose="020B0602030504020204" pitchFamily="34" charset="0"/>
              </a:rPr>
              <a:t>Darlith 6</a:t>
            </a:r>
            <a:br>
              <a:rPr lang="cy-GB" altLang="en-US" sz="3600" b="1" dirty="0">
                <a:latin typeface="Lucida Sans" panose="020B0602030504020204" pitchFamily="34" charset="0"/>
                <a:cs typeface="Lucida Sans Unicode" panose="020B0602030504020204" pitchFamily="34" charset="0"/>
              </a:rPr>
            </a:br>
            <a:r>
              <a:rPr lang="cy-GB" altLang="en-US" sz="3600" b="1" dirty="0" err="1">
                <a:solidFill>
                  <a:schemeClr val="accent6">
                    <a:lumMod val="75000"/>
                  </a:schemeClr>
                </a:solidFill>
                <a:latin typeface="Lucida Sans" panose="020B0602030504020204" pitchFamily="34" charset="0"/>
                <a:cs typeface="Lucida Sans Unicode" panose="020B0602030504020204" pitchFamily="34" charset="0"/>
              </a:rPr>
              <a:t>Lecture</a:t>
            </a:r>
            <a:r>
              <a:rPr lang="cy-GB" altLang="en-US" sz="3600" b="1" dirty="0">
                <a:solidFill>
                  <a:schemeClr val="accent6">
                    <a:lumMod val="75000"/>
                  </a:schemeClr>
                </a:solidFill>
                <a:latin typeface="Lucida Sans" panose="020B0602030504020204" pitchFamily="34" charset="0"/>
                <a:cs typeface="Lucida Sans Unicode" panose="020B0602030504020204" pitchFamily="34" charset="0"/>
              </a:rPr>
              <a:t> 6</a:t>
            </a:r>
            <a:endParaRPr lang="en-GB" sz="3600" dirty="0"/>
          </a:p>
        </p:txBody>
      </p:sp>
    </p:spTree>
    <p:extLst>
      <p:ext uri="{BB962C8B-B14F-4D97-AF65-F5344CB8AC3E}">
        <p14:creationId xmlns:p14="http://schemas.microsoft.com/office/powerpoint/2010/main" val="959960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A7BC-51D8-CC52-B3BE-E0A37A577FEA}"/>
              </a:ext>
            </a:extLst>
          </p:cNvPr>
          <p:cNvSpPr>
            <a:spLocks noGrp="1"/>
          </p:cNvSpPr>
          <p:nvPr>
            <p:ph type="title"/>
          </p:nvPr>
        </p:nvSpPr>
        <p:spPr/>
        <p:txBody>
          <a:bodyPr/>
          <a:lstStyle/>
          <a:p>
            <a:pPr algn="ctr"/>
            <a:r>
              <a:rPr lang="en-GB" dirty="0" err="1"/>
              <a:t>Adnabod</a:t>
            </a:r>
            <a:r>
              <a:rPr lang="en-GB" dirty="0"/>
              <a:t> </a:t>
            </a:r>
            <a:r>
              <a:rPr lang="en-GB" dirty="0" err="1"/>
              <a:t>camdriniaeth</a:t>
            </a:r>
            <a:br>
              <a:rPr lang="en-GB" dirty="0"/>
            </a:br>
            <a:r>
              <a:rPr lang="en-GB" dirty="0">
                <a:solidFill>
                  <a:schemeClr val="accent6">
                    <a:lumMod val="75000"/>
                  </a:schemeClr>
                </a:solidFill>
              </a:rPr>
              <a:t>Identifying abuse</a:t>
            </a:r>
          </a:p>
        </p:txBody>
      </p:sp>
      <p:sp>
        <p:nvSpPr>
          <p:cNvPr id="3" name="Content Placeholder 2">
            <a:extLst>
              <a:ext uri="{FF2B5EF4-FFF2-40B4-BE49-F238E27FC236}">
                <a16:creationId xmlns:a16="http://schemas.microsoft.com/office/drawing/2014/main" id="{0B04ADB8-476C-193E-B37A-E233DB927271}"/>
              </a:ext>
            </a:extLst>
          </p:cNvPr>
          <p:cNvSpPr>
            <a:spLocks noGrp="1"/>
          </p:cNvSpPr>
          <p:nvPr>
            <p:ph sz="half" idx="1"/>
          </p:nvPr>
        </p:nvSpPr>
        <p:spPr>
          <a:xfrm>
            <a:off x="656348" y="1825625"/>
            <a:ext cx="5363452" cy="4351338"/>
          </a:xfrm>
        </p:spPr>
        <p:txBody>
          <a:bodyPr/>
          <a:lstStyle/>
          <a:p>
            <a:r>
              <a:rPr lang="en-GB" dirty="0" err="1"/>
              <a:t>Sylwi</a:t>
            </a:r>
            <a:r>
              <a:rPr lang="en-GB" dirty="0"/>
              <a:t> </a:t>
            </a:r>
            <a:r>
              <a:rPr lang="en-GB" dirty="0" err="1"/>
              <a:t>ar</a:t>
            </a:r>
            <a:r>
              <a:rPr lang="en-GB" dirty="0"/>
              <a:t> </a:t>
            </a:r>
            <a:r>
              <a:rPr lang="en-GB" dirty="0" err="1"/>
              <a:t>arwyddion</a:t>
            </a:r>
            <a:r>
              <a:rPr lang="en-GB" dirty="0"/>
              <a:t> a </a:t>
            </a:r>
            <a:r>
              <a:rPr lang="en-GB" dirty="0" err="1"/>
              <a:t>symptomau</a:t>
            </a:r>
            <a:endParaRPr lang="en-GB" dirty="0"/>
          </a:p>
          <a:p>
            <a:r>
              <a:rPr lang="en-GB" dirty="0" err="1"/>
              <a:t>Rhywun</a:t>
            </a:r>
            <a:r>
              <a:rPr lang="en-GB" dirty="0"/>
              <a:t> </a:t>
            </a:r>
            <a:r>
              <a:rPr lang="en-GB" dirty="0" err="1"/>
              <a:t>yn</a:t>
            </a:r>
            <a:r>
              <a:rPr lang="en-GB" dirty="0"/>
              <a:t> </a:t>
            </a:r>
            <a:r>
              <a:rPr lang="en-GB" dirty="0" err="1"/>
              <a:t>dod</a:t>
            </a:r>
            <a:r>
              <a:rPr lang="en-GB" dirty="0"/>
              <a:t> ag </a:t>
            </a:r>
            <a:r>
              <a:rPr lang="en-GB" dirty="0" err="1"/>
              <a:t>ef</a:t>
            </a:r>
            <a:r>
              <a:rPr lang="en-GB" dirty="0"/>
              <a:t> </a:t>
            </a:r>
            <a:r>
              <a:rPr lang="en-GB" dirty="0" err="1"/>
              <a:t>i’ch</a:t>
            </a:r>
            <a:r>
              <a:rPr lang="en-GB" dirty="0"/>
              <a:t> </a:t>
            </a:r>
            <a:r>
              <a:rPr lang="en-GB" dirty="0" err="1"/>
              <a:t>sylwi</a:t>
            </a:r>
            <a:endParaRPr lang="en-GB" dirty="0"/>
          </a:p>
          <a:p>
            <a:r>
              <a:rPr lang="en-GB" dirty="0" err="1"/>
              <a:t>Datgeliad</a:t>
            </a:r>
            <a:endParaRPr lang="en-GB" dirty="0"/>
          </a:p>
        </p:txBody>
      </p:sp>
      <p:sp>
        <p:nvSpPr>
          <p:cNvPr id="4" name="Content Placeholder 3">
            <a:extLst>
              <a:ext uri="{FF2B5EF4-FFF2-40B4-BE49-F238E27FC236}">
                <a16:creationId xmlns:a16="http://schemas.microsoft.com/office/drawing/2014/main" id="{A63DFCFC-C8BD-13B7-EF22-8A20274B0692}"/>
              </a:ext>
            </a:extLst>
          </p:cNvPr>
          <p:cNvSpPr>
            <a:spLocks noGrp="1"/>
          </p:cNvSpPr>
          <p:nvPr>
            <p:ph sz="half" idx="2"/>
          </p:nvPr>
        </p:nvSpPr>
        <p:spPr/>
        <p:txBody>
          <a:bodyPr/>
          <a:lstStyle/>
          <a:p>
            <a:r>
              <a:rPr lang="en-GB" dirty="0">
                <a:solidFill>
                  <a:schemeClr val="accent6">
                    <a:lumMod val="75000"/>
                  </a:schemeClr>
                </a:solidFill>
              </a:rPr>
              <a:t>Noticing signs and symptoms</a:t>
            </a:r>
          </a:p>
          <a:p>
            <a:r>
              <a:rPr lang="en-GB" dirty="0">
                <a:solidFill>
                  <a:schemeClr val="accent6">
                    <a:lumMod val="75000"/>
                  </a:schemeClr>
                </a:solidFill>
              </a:rPr>
              <a:t>Someone bringing it to your attention</a:t>
            </a:r>
          </a:p>
          <a:p>
            <a:r>
              <a:rPr lang="en-GB" dirty="0">
                <a:solidFill>
                  <a:schemeClr val="accent6">
                    <a:lumMod val="75000"/>
                  </a:schemeClr>
                </a:solidFill>
              </a:rPr>
              <a:t>Disclosure</a:t>
            </a:r>
          </a:p>
          <a:p>
            <a:pPr marL="0" indent="0">
              <a:buNone/>
            </a:pPr>
            <a:endParaRPr lang="en-GB" dirty="0"/>
          </a:p>
        </p:txBody>
      </p:sp>
    </p:spTree>
    <p:extLst>
      <p:ext uri="{BB962C8B-B14F-4D97-AF65-F5344CB8AC3E}">
        <p14:creationId xmlns:p14="http://schemas.microsoft.com/office/powerpoint/2010/main" val="2480811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7A237-56AB-D10E-6F91-D4BB215005BC}"/>
              </a:ext>
            </a:extLst>
          </p:cNvPr>
          <p:cNvSpPr>
            <a:spLocks noGrp="1"/>
          </p:cNvSpPr>
          <p:nvPr>
            <p:ph type="title"/>
          </p:nvPr>
        </p:nvSpPr>
        <p:spPr>
          <a:xfrm>
            <a:off x="476834" y="365125"/>
            <a:ext cx="10876966" cy="1325563"/>
          </a:xfrm>
        </p:spPr>
        <p:txBody>
          <a:bodyPr/>
          <a:lstStyle/>
          <a:p>
            <a:pPr algn="ctr"/>
            <a:r>
              <a:rPr lang="en-GB" dirty="0" err="1"/>
              <a:t>Adnabod</a:t>
            </a:r>
            <a:r>
              <a:rPr lang="en-GB" dirty="0"/>
              <a:t> Camdriniaeth</a:t>
            </a:r>
            <a:br>
              <a:rPr lang="en-GB" dirty="0"/>
            </a:br>
            <a:r>
              <a:rPr lang="en-GB" dirty="0">
                <a:solidFill>
                  <a:schemeClr val="accent6">
                    <a:lumMod val="75000"/>
                  </a:schemeClr>
                </a:solidFill>
              </a:rPr>
              <a:t>Recognising Abuse</a:t>
            </a:r>
          </a:p>
        </p:txBody>
      </p:sp>
      <p:sp>
        <p:nvSpPr>
          <p:cNvPr id="3" name="Content Placeholder 2">
            <a:extLst>
              <a:ext uri="{FF2B5EF4-FFF2-40B4-BE49-F238E27FC236}">
                <a16:creationId xmlns:a16="http://schemas.microsoft.com/office/drawing/2014/main" id="{BF3879AE-547D-7AAA-9C48-8787AE2F9766}"/>
              </a:ext>
            </a:extLst>
          </p:cNvPr>
          <p:cNvSpPr>
            <a:spLocks noGrp="1"/>
          </p:cNvSpPr>
          <p:nvPr>
            <p:ph sz="half" idx="1"/>
          </p:nvPr>
        </p:nvSpPr>
        <p:spPr>
          <a:xfrm>
            <a:off x="838200" y="1825625"/>
            <a:ext cx="4782836" cy="4351338"/>
          </a:xfrm>
        </p:spPr>
        <p:txBody>
          <a:bodyPr/>
          <a:lstStyle/>
          <a:p>
            <a:r>
              <a:rPr lang="en-GB" dirty="0" err="1"/>
              <a:t>Gwybodaeth</a:t>
            </a:r>
            <a:r>
              <a:rPr lang="en-GB" dirty="0"/>
              <a:t> a </a:t>
            </a:r>
            <a:r>
              <a:rPr lang="en-GB" dirty="0" err="1"/>
              <a:t>Dealltwriaeth</a:t>
            </a:r>
            <a:r>
              <a:rPr lang="en-GB" dirty="0"/>
              <a:t> o </a:t>
            </a:r>
            <a:r>
              <a:rPr lang="en-GB" dirty="0" err="1"/>
              <a:t>arwyddion</a:t>
            </a:r>
            <a:r>
              <a:rPr lang="en-GB" dirty="0"/>
              <a:t> a </a:t>
            </a:r>
            <a:r>
              <a:rPr lang="en-GB" dirty="0" err="1"/>
              <a:t>symptomau</a:t>
            </a:r>
            <a:endParaRPr lang="en-GB" dirty="0"/>
          </a:p>
          <a:p>
            <a:r>
              <a:rPr lang="en-GB" dirty="0" err="1"/>
              <a:t>Hyfforddiant</a:t>
            </a:r>
            <a:r>
              <a:rPr lang="en-GB" dirty="0"/>
              <a:t> addas </a:t>
            </a:r>
          </a:p>
        </p:txBody>
      </p:sp>
      <p:sp>
        <p:nvSpPr>
          <p:cNvPr id="4" name="Content Placeholder 3">
            <a:extLst>
              <a:ext uri="{FF2B5EF4-FFF2-40B4-BE49-F238E27FC236}">
                <a16:creationId xmlns:a16="http://schemas.microsoft.com/office/drawing/2014/main" id="{71027682-3723-E8C7-4716-3926A11430FE}"/>
              </a:ext>
            </a:extLst>
          </p:cNvPr>
          <p:cNvSpPr>
            <a:spLocks noGrp="1"/>
          </p:cNvSpPr>
          <p:nvPr>
            <p:ph sz="half" idx="2"/>
          </p:nvPr>
        </p:nvSpPr>
        <p:spPr/>
        <p:txBody>
          <a:bodyPr/>
          <a:lstStyle/>
          <a:p>
            <a:r>
              <a:rPr lang="en-GB" dirty="0">
                <a:solidFill>
                  <a:schemeClr val="accent6">
                    <a:lumMod val="75000"/>
                  </a:schemeClr>
                </a:solidFill>
              </a:rPr>
              <a:t>Knowledge and understanding of signs and symptoms</a:t>
            </a:r>
          </a:p>
          <a:p>
            <a:r>
              <a:rPr lang="en-GB" dirty="0">
                <a:solidFill>
                  <a:schemeClr val="accent6">
                    <a:lumMod val="75000"/>
                  </a:schemeClr>
                </a:solidFill>
              </a:rPr>
              <a:t>Appropriate training</a:t>
            </a:r>
          </a:p>
          <a:p>
            <a:pPr marL="0" indent="0">
              <a:buNone/>
            </a:pPr>
            <a:endParaRPr lang="en-GB" dirty="0"/>
          </a:p>
        </p:txBody>
      </p:sp>
    </p:spTree>
    <p:extLst>
      <p:ext uri="{BB962C8B-B14F-4D97-AF65-F5344CB8AC3E}">
        <p14:creationId xmlns:p14="http://schemas.microsoft.com/office/powerpoint/2010/main" val="3629580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E17D-B385-6C17-26F3-EFCCF31DBBCF}"/>
              </a:ext>
            </a:extLst>
          </p:cNvPr>
          <p:cNvSpPr>
            <a:spLocks noGrp="1"/>
          </p:cNvSpPr>
          <p:nvPr>
            <p:ph type="title"/>
          </p:nvPr>
        </p:nvSpPr>
        <p:spPr/>
        <p:txBody>
          <a:bodyPr/>
          <a:lstStyle/>
          <a:p>
            <a:pPr algn="ctr"/>
            <a:r>
              <a:rPr lang="en-GB" dirty="0" err="1"/>
              <a:t>Recordio</a:t>
            </a:r>
            <a:br>
              <a:rPr lang="en-GB" dirty="0"/>
            </a:br>
            <a:r>
              <a:rPr lang="en-GB" dirty="0">
                <a:solidFill>
                  <a:schemeClr val="accent6">
                    <a:lumMod val="75000"/>
                  </a:schemeClr>
                </a:solidFill>
              </a:rPr>
              <a:t>Recording</a:t>
            </a:r>
          </a:p>
        </p:txBody>
      </p:sp>
      <p:sp>
        <p:nvSpPr>
          <p:cNvPr id="3" name="Content Placeholder 2">
            <a:extLst>
              <a:ext uri="{FF2B5EF4-FFF2-40B4-BE49-F238E27FC236}">
                <a16:creationId xmlns:a16="http://schemas.microsoft.com/office/drawing/2014/main" id="{84C897D5-7F1E-47EE-8B04-A4445319D85B}"/>
              </a:ext>
            </a:extLst>
          </p:cNvPr>
          <p:cNvSpPr>
            <a:spLocks noGrp="1"/>
          </p:cNvSpPr>
          <p:nvPr>
            <p:ph sz="half" idx="1"/>
          </p:nvPr>
        </p:nvSpPr>
        <p:spPr>
          <a:xfrm>
            <a:off x="690007" y="1825625"/>
            <a:ext cx="5329793" cy="4351338"/>
          </a:xfrm>
        </p:spPr>
        <p:txBody>
          <a:bodyPr>
            <a:normAutofit/>
          </a:bodyPr>
          <a:lstStyle/>
          <a:p>
            <a:r>
              <a:rPr lang="en-GB" dirty="0" err="1"/>
              <a:t>Manwl</a:t>
            </a:r>
            <a:r>
              <a:rPr lang="en-GB" dirty="0"/>
              <a:t> </a:t>
            </a:r>
            <a:r>
              <a:rPr lang="en-GB" dirty="0" err="1"/>
              <a:t>gywir</a:t>
            </a:r>
            <a:endParaRPr lang="en-GB" dirty="0"/>
          </a:p>
          <a:p>
            <a:r>
              <a:rPr lang="en-GB" dirty="0" err="1"/>
              <a:t>Ffeithiol</a:t>
            </a:r>
            <a:endParaRPr lang="en-GB" dirty="0"/>
          </a:p>
          <a:p>
            <a:r>
              <a:rPr lang="en-GB" dirty="0" err="1"/>
              <a:t>Mewn</a:t>
            </a:r>
            <a:r>
              <a:rPr lang="en-GB" dirty="0"/>
              <a:t> </a:t>
            </a:r>
            <a:r>
              <a:rPr lang="en-GB" dirty="0" err="1"/>
              <a:t>inc</a:t>
            </a:r>
            <a:r>
              <a:rPr lang="en-GB" dirty="0"/>
              <a:t>, </a:t>
            </a:r>
            <a:r>
              <a:rPr lang="en-GB" dirty="0" err="1"/>
              <a:t>wedi</a:t>
            </a:r>
            <a:r>
              <a:rPr lang="en-GB" dirty="0"/>
              <a:t> </a:t>
            </a:r>
            <a:r>
              <a:rPr lang="en-GB" dirty="0" err="1"/>
              <a:t>arwyddo</a:t>
            </a:r>
            <a:r>
              <a:rPr lang="en-GB" dirty="0"/>
              <a:t> a </a:t>
            </a:r>
            <a:r>
              <a:rPr lang="en-GB" dirty="0" err="1"/>
              <a:t>dyddiedig</a:t>
            </a:r>
            <a:endParaRPr lang="en-GB" dirty="0"/>
          </a:p>
          <a:p>
            <a:r>
              <a:rPr lang="en-GB" dirty="0" err="1"/>
              <a:t>Mor</a:t>
            </a:r>
            <a:r>
              <a:rPr lang="en-GB" dirty="0"/>
              <a:t> </a:t>
            </a:r>
            <a:r>
              <a:rPr lang="en-GB" dirty="0" err="1"/>
              <a:t>gynted</a:t>
            </a:r>
            <a:r>
              <a:rPr lang="en-GB" dirty="0"/>
              <a:t> a </a:t>
            </a:r>
            <a:r>
              <a:rPr lang="en-GB" dirty="0" err="1"/>
              <a:t>phosib</a:t>
            </a:r>
            <a:endParaRPr lang="en-GB" dirty="0"/>
          </a:p>
          <a:p>
            <a:r>
              <a:rPr lang="en-GB" dirty="0"/>
              <a:t>Ble </a:t>
            </a:r>
            <a:r>
              <a:rPr lang="en-GB" dirty="0" err="1"/>
              <a:t>posib</a:t>
            </a:r>
            <a:r>
              <a:rPr lang="en-GB" dirty="0"/>
              <a:t>, </a:t>
            </a:r>
            <a:r>
              <a:rPr lang="en-GB" dirty="0" err="1"/>
              <a:t>tystion</a:t>
            </a:r>
            <a:endParaRPr lang="en-GB" dirty="0"/>
          </a:p>
          <a:p>
            <a:r>
              <a:rPr lang="en-GB" dirty="0" err="1"/>
              <a:t>Sianeli</a:t>
            </a:r>
            <a:r>
              <a:rPr lang="en-GB" dirty="0"/>
              <a:t> </a:t>
            </a:r>
            <a:r>
              <a:rPr lang="en-GB" dirty="0" err="1"/>
              <a:t>swyddogol</a:t>
            </a:r>
            <a:endParaRPr lang="en-GB" dirty="0"/>
          </a:p>
          <a:p>
            <a:r>
              <a:rPr lang="en-GB" dirty="0" err="1"/>
              <a:t>Eich</a:t>
            </a:r>
            <a:r>
              <a:rPr lang="en-GB" dirty="0"/>
              <a:t> </a:t>
            </a:r>
            <a:r>
              <a:rPr lang="en-GB" dirty="0" err="1"/>
              <a:t>manylion</a:t>
            </a:r>
            <a:endParaRPr lang="en-GB" dirty="0"/>
          </a:p>
        </p:txBody>
      </p:sp>
      <p:sp>
        <p:nvSpPr>
          <p:cNvPr id="4" name="Content Placeholder 3">
            <a:extLst>
              <a:ext uri="{FF2B5EF4-FFF2-40B4-BE49-F238E27FC236}">
                <a16:creationId xmlns:a16="http://schemas.microsoft.com/office/drawing/2014/main" id="{0853601D-2E2F-98EC-B8E5-9045F676893C}"/>
              </a:ext>
            </a:extLst>
          </p:cNvPr>
          <p:cNvSpPr>
            <a:spLocks noGrp="1"/>
          </p:cNvSpPr>
          <p:nvPr>
            <p:ph sz="half" idx="2"/>
          </p:nvPr>
        </p:nvSpPr>
        <p:spPr/>
        <p:txBody>
          <a:bodyPr>
            <a:normAutofit/>
          </a:bodyPr>
          <a:lstStyle/>
          <a:p>
            <a:r>
              <a:rPr lang="en-GB" dirty="0">
                <a:solidFill>
                  <a:schemeClr val="accent6">
                    <a:lumMod val="75000"/>
                  </a:schemeClr>
                </a:solidFill>
              </a:rPr>
              <a:t>Accurate</a:t>
            </a:r>
          </a:p>
          <a:p>
            <a:r>
              <a:rPr lang="en-GB" dirty="0">
                <a:solidFill>
                  <a:schemeClr val="accent6">
                    <a:lumMod val="75000"/>
                  </a:schemeClr>
                </a:solidFill>
              </a:rPr>
              <a:t>Factual</a:t>
            </a:r>
          </a:p>
          <a:p>
            <a:r>
              <a:rPr lang="en-GB" dirty="0">
                <a:solidFill>
                  <a:schemeClr val="accent6">
                    <a:lumMod val="75000"/>
                  </a:schemeClr>
                </a:solidFill>
              </a:rPr>
              <a:t>In ink, signed and dated </a:t>
            </a:r>
          </a:p>
          <a:p>
            <a:r>
              <a:rPr lang="en-GB" dirty="0">
                <a:solidFill>
                  <a:schemeClr val="accent6">
                    <a:lumMod val="75000"/>
                  </a:schemeClr>
                </a:solidFill>
              </a:rPr>
              <a:t>As soon as possible</a:t>
            </a:r>
          </a:p>
          <a:p>
            <a:r>
              <a:rPr lang="en-GB" dirty="0">
                <a:solidFill>
                  <a:schemeClr val="accent6">
                    <a:lumMod val="75000"/>
                  </a:schemeClr>
                </a:solidFill>
              </a:rPr>
              <a:t>Witness where possible</a:t>
            </a:r>
          </a:p>
          <a:p>
            <a:r>
              <a:rPr lang="en-GB" dirty="0">
                <a:solidFill>
                  <a:schemeClr val="accent6">
                    <a:lumMod val="75000"/>
                  </a:schemeClr>
                </a:solidFill>
              </a:rPr>
              <a:t>Official channels</a:t>
            </a:r>
          </a:p>
          <a:p>
            <a:r>
              <a:rPr lang="en-GB" dirty="0">
                <a:solidFill>
                  <a:schemeClr val="accent6">
                    <a:lumMod val="75000"/>
                  </a:schemeClr>
                </a:solidFill>
              </a:rPr>
              <a:t>Your details</a:t>
            </a:r>
          </a:p>
        </p:txBody>
      </p:sp>
    </p:spTree>
    <p:extLst>
      <p:ext uri="{BB962C8B-B14F-4D97-AF65-F5344CB8AC3E}">
        <p14:creationId xmlns:p14="http://schemas.microsoft.com/office/powerpoint/2010/main" val="1758161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E17D-B385-6C17-26F3-EFCCF31DBBCF}"/>
              </a:ext>
            </a:extLst>
          </p:cNvPr>
          <p:cNvSpPr>
            <a:spLocks noGrp="1"/>
          </p:cNvSpPr>
          <p:nvPr>
            <p:ph type="title"/>
          </p:nvPr>
        </p:nvSpPr>
        <p:spPr/>
        <p:txBody>
          <a:bodyPr/>
          <a:lstStyle/>
          <a:p>
            <a:pPr algn="ctr"/>
            <a:r>
              <a:rPr lang="en-GB" dirty="0" err="1"/>
              <a:t>Recordio</a:t>
            </a:r>
            <a:br>
              <a:rPr lang="en-GB" dirty="0"/>
            </a:br>
            <a:r>
              <a:rPr lang="en-GB" dirty="0">
                <a:solidFill>
                  <a:schemeClr val="accent6">
                    <a:lumMod val="75000"/>
                  </a:schemeClr>
                </a:solidFill>
              </a:rPr>
              <a:t>Recording</a:t>
            </a:r>
          </a:p>
        </p:txBody>
      </p:sp>
      <p:sp>
        <p:nvSpPr>
          <p:cNvPr id="3" name="Content Placeholder 2">
            <a:extLst>
              <a:ext uri="{FF2B5EF4-FFF2-40B4-BE49-F238E27FC236}">
                <a16:creationId xmlns:a16="http://schemas.microsoft.com/office/drawing/2014/main" id="{84C897D5-7F1E-47EE-8B04-A4445319D85B}"/>
              </a:ext>
            </a:extLst>
          </p:cNvPr>
          <p:cNvSpPr>
            <a:spLocks noGrp="1"/>
          </p:cNvSpPr>
          <p:nvPr>
            <p:ph sz="half" idx="1"/>
          </p:nvPr>
        </p:nvSpPr>
        <p:spPr>
          <a:xfrm>
            <a:off x="1152349" y="1833670"/>
            <a:ext cx="4805275" cy="4351338"/>
          </a:xfrm>
        </p:spPr>
        <p:txBody>
          <a:bodyPr>
            <a:normAutofit/>
          </a:bodyPr>
          <a:lstStyle/>
          <a:p>
            <a:r>
              <a:rPr lang="en-GB" dirty="0" err="1"/>
              <a:t>Sianeli</a:t>
            </a:r>
            <a:r>
              <a:rPr lang="en-GB" dirty="0"/>
              <a:t> </a:t>
            </a:r>
            <a:r>
              <a:rPr lang="en-GB" dirty="0" err="1"/>
              <a:t>swyddogol</a:t>
            </a:r>
            <a:endParaRPr lang="en-GB" dirty="0"/>
          </a:p>
          <a:p>
            <a:r>
              <a:rPr lang="en-GB" dirty="0"/>
              <a:t>Dilyn </a:t>
            </a:r>
            <a:r>
              <a:rPr lang="en-GB" dirty="0" err="1"/>
              <a:t>polisïau</a:t>
            </a:r>
            <a:r>
              <a:rPr lang="en-GB" dirty="0"/>
              <a:t> a </a:t>
            </a:r>
            <a:r>
              <a:rPr lang="en-GB" dirty="0" err="1"/>
              <a:t>gweithdrefnau</a:t>
            </a:r>
            <a:endParaRPr lang="en-GB" dirty="0"/>
          </a:p>
          <a:p>
            <a:r>
              <a:rPr lang="en-GB" dirty="0" err="1"/>
              <a:t>Gofyn</a:t>
            </a:r>
            <a:r>
              <a:rPr lang="en-GB" dirty="0"/>
              <a:t> </a:t>
            </a:r>
            <a:r>
              <a:rPr lang="en-GB" dirty="0" err="1"/>
              <a:t>os</a:t>
            </a:r>
            <a:r>
              <a:rPr lang="en-GB" dirty="0"/>
              <a:t> </a:t>
            </a:r>
            <a:r>
              <a:rPr lang="en-GB" dirty="0" err="1"/>
              <a:t>ydych</a:t>
            </a:r>
            <a:r>
              <a:rPr lang="en-GB" dirty="0"/>
              <a:t> </a:t>
            </a:r>
            <a:r>
              <a:rPr lang="en-GB" dirty="0" err="1"/>
              <a:t>yn</a:t>
            </a:r>
            <a:r>
              <a:rPr lang="en-GB" dirty="0"/>
              <a:t> </a:t>
            </a:r>
            <a:r>
              <a:rPr lang="en-GB" dirty="0" err="1"/>
              <a:t>ansicir</a:t>
            </a:r>
            <a:endParaRPr lang="en-GB" dirty="0"/>
          </a:p>
          <a:p>
            <a:r>
              <a:rPr lang="en-GB" dirty="0" err="1"/>
              <a:t>Defnyddiwch</a:t>
            </a:r>
            <a:r>
              <a:rPr lang="en-GB" dirty="0"/>
              <a:t> </a:t>
            </a:r>
            <a:r>
              <a:rPr lang="en-GB" dirty="0" err="1"/>
              <a:t>iaith</a:t>
            </a:r>
            <a:r>
              <a:rPr lang="en-GB" dirty="0"/>
              <a:t> y </a:t>
            </a:r>
            <a:r>
              <a:rPr lang="en-GB" dirty="0" err="1"/>
              <a:t>dioddefwr</a:t>
            </a:r>
            <a:endParaRPr lang="en-GB" dirty="0"/>
          </a:p>
          <a:p>
            <a:r>
              <a:rPr lang="en-GB" dirty="0" err="1"/>
              <a:t>Byddwch</a:t>
            </a:r>
            <a:r>
              <a:rPr lang="en-GB" dirty="0"/>
              <a:t> </a:t>
            </a:r>
            <a:r>
              <a:rPr lang="en-GB" dirty="0" err="1"/>
              <a:t>yn</a:t>
            </a:r>
            <a:r>
              <a:rPr lang="en-GB" dirty="0"/>
              <a:t> </a:t>
            </a:r>
            <a:r>
              <a:rPr lang="en-GB" dirty="0" err="1"/>
              <a:t>manwl</a:t>
            </a:r>
            <a:r>
              <a:rPr lang="en-GB" dirty="0"/>
              <a:t> </a:t>
            </a:r>
            <a:r>
              <a:rPr lang="en-GB" dirty="0" err="1"/>
              <a:t>gywir</a:t>
            </a:r>
            <a:endParaRPr lang="en-GB" dirty="0"/>
          </a:p>
        </p:txBody>
      </p:sp>
      <p:sp>
        <p:nvSpPr>
          <p:cNvPr id="4" name="Content Placeholder 3">
            <a:extLst>
              <a:ext uri="{FF2B5EF4-FFF2-40B4-BE49-F238E27FC236}">
                <a16:creationId xmlns:a16="http://schemas.microsoft.com/office/drawing/2014/main" id="{0853601D-2E2F-98EC-B8E5-9045F676893C}"/>
              </a:ext>
            </a:extLst>
          </p:cNvPr>
          <p:cNvSpPr>
            <a:spLocks noGrp="1"/>
          </p:cNvSpPr>
          <p:nvPr>
            <p:ph sz="half" idx="2"/>
          </p:nvPr>
        </p:nvSpPr>
        <p:spPr/>
        <p:txBody>
          <a:bodyPr>
            <a:normAutofit/>
          </a:bodyPr>
          <a:lstStyle/>
          <a:p>
            <a:r>
              <a:rPr lang="en-GB" dirty="0">
                <a:solidFill>
                  <a:schemeClr val="accent6">
                    <a:lumMod val="75000"/>
                  </a:schemeClr>
                </a:solidFill>
              </a:rPr>
              <a:t>Official channels</a:t>
            </a:r>
          </a:p>
          <a:p>
            <a:r>
              <a:rPr lang="en-GB" dirty="0">
                <a:solidFill>
                  <a:schemeClr val="accent6">
                    <a:lumMod val="75000"/>
                  </a:schemeClr>
                </a:solidFill>
              </a:rPr>
              <a:t>Follow policies and procedures</a:t>
            </a:r>
          </a:p>
          <a:p>
            <a:r>
              <a:rPr lang="en-GB" dirty="0">
                <a:solidFill>
                  <a:schemeClr val="accent6">
                    <a:lumMod val="75000"/>
                  </a:schemeClr>
                </a:solidFill>
              </a:rPr>
              <a:t>Ask if uncertain</a:t>
            </a:r>
          </a:p>
          <a:p>
            <a:r>
              <a:rPr lang="en-GB" dirty="0">
                <a:solidFill>
                  <a:schemeClr val="accent6">
                    <a:lumMod val="75000"/>
                  </a:schemeClr>
                </a:solidFill>
              </a:rPr>
              <a:t>Use the language of the victim </a:t>
            </a:r>
          </a:p>
          <a:p>
            <a:r>
              <a:rPr lang="en-GB" dirty="0">
                <a:solidFill>
                  <a:schemeClr val="accent6">
                    <a:lumMod val="75000"/>
                  </a:schemeClr>
                </a:solidFill>
              </a:rPr>
              <a:t>Be precise</a:t>
            </a:r>
          </a:p>
        </p:txBody>
      </p:sp>
    </p:spTree>
    <p:extLst>
      <p:ext uri="{BB962C8B-B14F-4D97-AF65-F5344CB8AC3E}">
        <p14:creationId xmlns:p14="http://schemas.microsoft.com/office/powerpoint/2010/main" val="2375890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C4DB-968E-216E-9A1B-DA35628D129E}"/>
              </a:ext>
            </a:extLst>
          </p:cNvPr>
          <p:cNvSpPr>
            <a:spLocks noGrp="1"/>
          </p:cNvSpPr>
          <p:nvPr>
            <p:ph type="title"/>
          </p:nvPr>
        </p:nvSpPr>
        <p:spPr/>
        <p:txBody>
          <a:bodyPr/>
          <a:lstStyle/>
          <a:p>
            <a:pPr algn="ctr"/>
            <a:r>
              <a:rPr lang="en-GB" dirty="0" err="1"/>
              <a:t>Adrodd</a:t>
            </a:r>
            <a:br>
              <a:rPr lang="en-GB" dirty="0"/>
            </a:br>
            <a:r>
              <a:rPr lang="en-GB" dirty="0">
                <a:solidFill>
                  <a:schemeClr val="accent6">
                    <a:lumMod val="75000"/>
                  </a:schemeClr>
                </a:solidFill>
              </a:rPr>
              <a:t>Reporting</a:t>
            </a:r>
          </a:p>
        </p:txBody>
      </p:sp>
      <p:sp>
        <p:nvSpPr>
          <p:cNvPr id="3" name="Content Placeholder 2">
            <a:extLst>
              <a:ext uri="{FF2B5EF4-FFF2-40B4-BE49-F238E27FC236}">
                <a16:creationId xmlns:a16="http://schemas.microsoft.com/office/drawing/2014/main" id="{C7B3D3BA-1D22-49DB-6B29-64CC8F7EC1C2}"/>
              </a:ext>
            </a:extLst>
          </p:cNvPr>
          <p:cNvSpPr>
            <a:spLocks noGrp="1"/>
          </p:cNvSpPr>
          <p:nvPr>
            <p:ph sz="half" idx="1"/>
          </p:nvPr>
        </p:nvSpPr>
        <p:spPr/>
        <p:txBody>
          <a:bodyPr/>
          <a:lstStyle/>
          <a:p>
            <a:r>
              <a:rPr lang="en-GB" dirty="0"/>
              <a:t>Dilyn </a:t>
            </a:r>
            <a:r>
              <a:rPr lang="en-GB" dirty="0" err="1"/>
              <a:t>polisïau</a:t>
            </a:r>
            <a:r>
              <a:rPr lang="en-GB" dirty="0"/>
              <a:t> a </a:t>
            </a:r>
            <a:r>
              <a:rPr lang="en-GB" dirty="0" err="1"/>
              <a:t>gweithdrefnau</a:t>
            </a:r>
            <a:endParaRPr lang="en-GB" dirty="0"/>
          </a:p>
          <a:p>
            <a:r>
              <a:rPr lang="en-GB" dirty="0" err="1"/>
              <a:t>Gwybod</a:t>
            </a:r>
            <a:r>
              <a:rPr lang="en-GB" dirty="0"/>
              <a:t> </a:t>
            </a:r>
            <a:r>
              <a:rPr lang="en-GB" dirty="0" err="1"/>
              <a:t>ble</a:t>
            </a:r>
            <a:r>
              <a:rPr lang="en-GB" dirty="0"/>
              <a:t> </a:t>
            </a:r>
            <a:r>
              <a:rPr lang="en-GB" dirty="0" err="1"/>
              <a:t>i</a:t>
            </a:r>
            <a:r>
              <a:rPr lang="en-GB" dirty="0"/>
              <a:t> </a:t>
            </a:r>
            <a:r>
              <a:rPr lang="en-GB" dirty="0" err="1"/>
              <a:t>fynd</a:t>
            </a:r>
            <a:endParaRPr lang="en-GB" dirty="0"/>
          </a:p>
          <a:p>
            <a:r>
              <a:rPr lang="en-GB" dirty="0" err="1"/>
              <a:t>Gyflym</a:t>
            </a:r>
            <a:endParaRPr lang="en-GB" dirty="0"/>
          </a:p>
          <a:p>
            <a:r>
              <a:rPr lang="en-GB" dirty="0" err="1"/>
              <a:t>Sianeli</a:t>
            </a:r>
            <a:r>
              <a:rPr lang="en-GB" dirty="0"/>
              <a:t> </a:t>
            </a:r>
            <a:r>
              <a:rPr lang="en-GB" dirty="0" err="1"/>
              <a:t>swyddogol</a:t>
            </a:r>
            <a:endParaRPr lang="en-GB" dirty="0"/>
          </a:p>
        </p:txBody>
      </p:sp>
      <p:sp>
        <p:nvSpPr>
          <p:cNvPr id="4" name="Content Placeholder 3">
            <a:extLst>
              <a:ext uri="{FF2B5EF4-FFF2-40B4-BE49-F238E27FC236}">
                <a16:creationId xmlns:a16="http://schemas.microsoft.com/office/drawing/2014/main" id="{D9C8F4A3-0AC6-20A1-9A77-CA4850802DC5}"/>
              </a:ext>
            </a:extLst>
          </p:cNvPr>
          <p:cNvSpPr>
            <a:spLocks noGrp="1"/>
          </p:cNvSpPr>
          <p:nvPr>
            <p:ph sz="half" idx="2"/>
          </p:nvPr>
        </p:nvSpPr>
        <p:spPr/>
        <p:txBody>
          <a:bodyPr/>
          <a:lstStyle/>
          <a:p>
            <a:r>
              <a:rPr lang="en-GB" dirty="0">
                <a:solidFill>
                  <a:schemeClr val="accent6">
                    <a:lumMod val="75000"/>
                  </a:schemeClr>
                </a:solidFill>
              </a:rPr>
              <a:t>Policies and procedures</a:t>
            </a:r>
          </a:p>
          <a:p>
            <a:r>
              <a:rPr lang="en-GB" dirty="0">
                <a:solidFill>
                  <a:schemeClr val="accent6">
                    <a:lumMod val="75000"/>
                  </a:schemeClr>
                </a:solidFill>
              </a:rPr>
              <a:t>Knowing where to go</a:t>
            </a:r>
          </a:p>
          <a:p>
            <a:r>
              <a:rPr lang="en-GB" dirty="0">
                <a:solidFill>
                  <a:schemeClr val="accent6">
                    <a:lumMod val="75000"/>
                  </a:schemeClr>
                </a:solidFill>
              </a:rPr>
              <a:t>Promptly</a:t>
            </a:r>
          </a:p>
          <a:p>
            <a:r>
              <a:rPr lang="en-GB" dirty="0">
                <a:solidFill>
                  <a:schemeClr val="accent6">
                    <a:lumMod val="75000"/>
                  </a:schemeClr>
                </a:solidFill>
              </a:rPr>
              <a:t>Official channels</a:t>
            </a:r>
          </a:p>
          <a:p>
            <a:endParaRPr lang="en-GB" dirty="0"/>
          </a:p>
          <a:p>
            <a:endParaRPr lang="en-GB" dirty="0"/>
          </a:p>
        </p:txBody>
      </p:sp>
    </p:spTree>
    <p:extLst>
      <p:ext uri="{BB962C8B-B14F-4D97-AF65-F5344CB8AC3E}">
        <p14:creationId xmlns:p14="http://schemas.microsoft.com/office/powerpoint/2010/main" val="54653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0387-2484-352C-F472-EC5FDAA32591}"/>
              </a:ext>
            </a:extLst>
          </p:cNvPr>
          <p:cNvSpPr>
            <a:spLocks noGrp="1"/>
          </p:cNvSpPr>
          <p:nvPr>
            <p:ph type="title"/>
          </p:nvPr>
        </p:nvSpPr>
        <p:spPr/>
        <p:txBody>
          <a:bodyPr/>
          <a:lstStyle/>
          <a:p>
            <a:pPr algn="ctr"/>
            <a:r>
              <a:rPr lang="en-GB" dirty="0" err="1"/>
              <a:t>Atgyfeirio</a:t>
            </a:r>
            <a:br>
              <a:rPr lang="en-GB" dirty="0"/>
            </a:br>
            <a:r>
              <a:rPr lang="en-GB" dirty="0">
                <a:solidFill>
                  <a:schemeClr val="accent6">
                    <a:lumMod val="75000"/>
                  </a:schemeClr>
                </a:solidFill>
              </a:rPr>
              <a:t>Referral</a:t>
            </a:r>
          </a:p>
        </p:txBody>
      </p:sp>
      <p:sp>
        <p:nvSpPr>
          <p:cNvPr id="3" name="Content Placeholder 2">
            <a:extLst>
              <a:ext uri="{FF2B5EF4-FFF2-40B4-BE49-F238E27FC236}">
                <a16:creationId xmlns:a16="http://schemas.microsoft.com/office/drawing/2014/main" id="{D5F1F05D-DFA4-1103-B27B-CDF58E8F5E9B}"/>
              </a:ext>
            </a:extLst>
          </p:cNvPr>
          <p:cNvSpPr>
            <a:spLocks noGrp="1"/>
          </p:cNvSpPr>
          <p:nvPr>
            <p:ph sz="half" idx="1"/>
          </p:nvPr>
        </p:nvSpPr>
        <p:spPr>
          <a:xfrm>
            <a:off x="3138224" y="1825625"/>
            <a:ext cx="5181600" cy="4351338"/>
          </a:xfrm>
        </p:spPr>
        <p:txBody>
          <a:bodyPr/>
          <a:lstStyle/>
          <a:p>
            <a:r>
              <a:rPr lang="en-GB" dirty="0" err="1"/>
              <a:t>Pwy</a:t>
            </a:r>
            <a:endParaRPr lang="en-GB" dirty="0"/>
          </a:p>
          <a:p>
            <a:r>
              <a:rPr lang="en-GB" dirty="0" err="1"/>
              <a:t>Pryd</a:t>
            </a:r>
            <a:endParaRPr lang="en-GB" dirty="0"/>
          </a:p>
          <a:p>
            <a:r>
              <a:rPr lang="en-GB" dirty="0"/>
              <a:t>Sut</a:t>
            </a:r>
          </a:p>
          <a:p>
            <a:r>
              <a:rPr lang="en-GB" dirty="0"/>
              <a:t>Dilyn </a:t>
            </a:r>
            <a:r>
              <a:rPr lang="en-GB" dirty="0" err="1"/>
              <a:t>lan</a:t>
            </a:r>
            <a:endParaRPr lang="en-GB" dirty="0"/>
          </a:p>
        </p:txBody>
      </p:sp>
      <p:sp>
        <p:nvSpPr>
          <p:cNvPr id="4" name="Content Placeholder 3">
            <a:extLst>
              <a:ext uri="{FF2B5EF4-FFF2-40B4-BE49-F238E27FC236}">
                <a16:creationId xmlns:a16="http://schemas.microsoft.com/office/drawing/2014/main" id="{A0DCB783-62E0-2112-668F-3D7C91FB57D4}"/>
              </a:ext>
            </a:extLst>
          </p:cNvPr>
          <p:cNvSpPr>
            <a:spLocks noGrp="1"/>
          </p:cNvSpPr>
          <p:nvPr>
            <p:ph sz="half" idx="2"/>
          </p:nvPr>
        </p:nvSpPr>
        <p:spPr>
          <a:xfrm>
            <a:off x="7010400" y="1825625"/>
            <a:ext cx="5181600" cy="4351338"/>
          </a:xfrm>
        </p:spPr>
        <p:txBody>
          <a:bodyPr/>
          <a:lstStyle/>
          <a:p>
            <a:r>
              <a:rPr lang="en-GB" dirty="0">
                <a:solidFill>
                  <a:schemeClr val="accent6">
                    <a:lumMod val="75000"/>
                  </a:schemeClr>
                </a:solidFill>
              </a:rPr>
              <a:t>Who</a:t>
            </a:r>
          </a:p>
          <a:p>
            <a:r>
              <a:rPr lang="en-GB" dirty="0">
                <a:solidFill>
                  <a:schemeClr val="accent6">
                    <a:lumMod val="75000"/>
                  </a:schemeClr>
                </a:solidFill>
              </a:rPr>
              <a:t>When</a:t>
            </a:r>
          </a:p>
          <a:p>
            <a:r>
              <a:rPr lang="en-GB" dirty="0">
                <a:solidFill>
                  <a:schemeClr val="accent6">
                    <a:lumMod val="75000"/>
                  </a:schemeClr>
                </a:solidFill>
              </a:rPr>
              <a:t>How</a:t>
            </a:r>
          </a:p>
          <a:p>
            <a:r>
              <a:rPr lang="en-GB" dirty="0">
                <a:solidFill>
                  <a:schemeClr val="accent6">
                    <a:lumMod val="75000"/>
                  </a:schemeClr>
                </a:solidFill>
              </a:rPr>
              <a:t>Follow up</a:t>
            </a:r>
          </a:p>
        </p:txBody>
      </p:sp>
    </p:spTree>
    <p:extLst>
      <p:ext uri="{BB962C8B-B14F-4D97-AF65-F5344CB8AC3E}">
        <p14:creationId xmlns:p14="http://schemas.microsoft.com/office/powerpoint/2010/main" val="1300418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4E718-A39B-2219-03D5-B8DC109ED99F}"/>
              </a:ext>
            </a:extLst>
          </p:cNvPr>
          <p:cNvSpPr>
            <a:spLocks noGrp="1"/>
          </p:cNvSpPr>
          <p:nvPr>
            <p:ph type="title"/>
          </p:nvPr>
        </p:nvSpPr>
        <p:spPr>
          <a:xfrm>
            <a:off x="-37532" y="0"/>
            <a:ext cx="11391331" cy="1325563"/>
          </a:xfrm>
        </p:spPr>
        <p:txBody>
          <a:bodyPr>
            <a:normAutofit fontScale="90000"/>
          </a:bodyPr>
          <a:lstStyle/>
          <a:p>
            <a:pPr algn="ctr"/>
            <a:r>
              <a:rPr lang="en-GB" dirty="0" err="1"/>
              <a:t>Rhwystrau</a:t>
            </a:r>
            <a:r>
              <a:rPr lang="en-GB" dirty="0"/>
              <a:t> </a:t>
            </a:r>
            <a:r>
              <a:rPr lang="en-GB" dirty="0" err="1"/>
              <a:t>i</a:t>
            </a:r>
            <a:r>
              <a:rPr lang="en-GB" dirty="0"/>
              <a:t> </a:t>
            </a:r>
            <a:r>
              <a:rPr lang="en-GB" dirty="0" err="1"/>
              <a:t>ymateb</a:t>
            </a:r>
            <a:r>
              <a:rPr lang="en-GB" dirty="0"/>
              <a:t> </a:t>
            </a:r>
            <a:r>
              <a:rPr lang="en-GB" dirty="0" err="1"/>
              <a:t>i</a:t>
            </a:r>
            <a:r>
              <a:rPr lang="en-GB" dirty="0"/>
              <a:t> </a:t>
            </a:r>
            <a:r>
              <a:rPr lang="en-GB" dirty="0" err="1"/>
              <a:t>pryderon</a:t>
            </a:r>
            <a:r>
              <a:rPr lang="en-GB" dirty="0"/>
              <a:t> </a:t>
            </a:r>
            <a:r>
              <a:rPr lang="en-GB" dirty="0" err="1"/>
              <a:t>diogelu</a:t>
            </a:r>
            <a:r>
              <a:rPr lang="en-GB" dirty="0"/>
              <a:t> </a:t>
            </a:r>
            <a:br>
              <a:rPr lang="en-GB" dirty="0"/>
            </a:br>
            <a:r>
              <a:rPr lang="en-GB" dirty="0">
                <a:solidFill>
                  <a:schemeClr val="accent6">
                    <a:lumMod val="75000"/>
                  </a:schemeClr>
                </a:solidFill>
              </a:rPr>
              <a:t>Barriers to responding to a </a:t>
            </a:r>
            <a:r>
              <a:rPr lang="en-GB" dirty="0" err="1">
                <a:solidFill>
                  <a:schemeClr val="accent6">
                    <a:lumMod val="75000"/>
                  </a:schemeClr>
                </a:solidFill>
              </a:rPr>
              <a:t>safeguardingconcern</a:t>
            </a:r>
          </a:p>
        </p:txBody>
      </p:sp>
      <p:sp>
        <p:nvSpPr>
          <p:cNvPr id="3" name="Content Placeholder 2">
            <a:extLst>
              <a:ext uri="{FF2B5EF4-FFF2-40B4-BE49-F238E27FC236}">
                <a16:creationId xmlns:a16="http://schemas.microsoft.com/office/drawing/2014/main" id="{172E463F-CEA4-A787-BE4E-3C02956B6C5E}"/>
              </a:ext>
            </a:extLst>
          </p:cNvPr>
          <p:cNvSpPr>
            <a:spLocks noGrp="1"/>
          </p:cNvSpPr>
          <p:nvPr>
            <p:ph sz="half" idx="1"/>
          </p:nvPr>
        </p:nvSpPr>
        <p:spPr>
          <a:xfrm>
            <a:off x="501610" y="1418542"/>
            <a:ext cx="5181600" cy="4351338"/>
          </a:xfrm>
        </p:spPr>
        <p:txBody>
          <a:bodyPr>
            <a:normAutofit fontScale="92500" lnSpcReduction="10000"/>
          </a:bodyPr>
          <a:lstStyle/>
          <a:p>
            <a:r>
              <a:rPr lang="en-GB" dirty="0" err="1"/>
              <a:t>Ofnau</a:t>
            </a:r>
            <a:r>
              <a:rPr lang="en-GB" dirty="0"/>
              <a:t> y </a:t>
            </a:r>
            <a:r>
              <a:rPr lang="en-GB" dirty="0" err="1"/>
              <a:t>gallech</a:t>
            </a:r>
            <a:r>
              <a:rPr lang="en-GB" dirty="0"/>
              <a:t> bod </a:t>
            </a:r>
            <a:r>
              <a:rPr lang="en-GB" dirty="0" err="1"/>
              <a:t>yn</a:t>
            </a:r>
            <a:r>
              <a:rPr lang="en-GB" dirty="0"/>
              <a:t> </a:t>
            </a:r>
            <a:r>
              <a:rPr lang="en-GB" dirty="0" err="1"/>
              <a:t>anghywir</a:t>
            </a:r>
            <a:endParaRPr lang="en-GB" dirty="0"/>
          </a:p>
          <a:p>
            <a:r>
              <a:rPr lang="en-GB" dirty="0" err="1"/>
              <a:t>Amheuaeth</a:t>
            </a:r>
            <a:r>
              <a:rPr lang="en-GB" dirty="0"/>
              <a:t> </a:t>
            </a:r>
            <a:r>
              <a:rPr lang="en-GB" dirty="0" err="1"/>
              <a:t>wirionedd</a:t>
            </a:r>
            <a:r>
              <a:rPr lang="en-GB" dirty="0"/>
              <a:t> y </a:t>
            </a:r>
            <a:r>
              <a:rPr lang="en-GB" dirty="0" err="1"/>
              <a:t>dioddefwr</a:t>
            </a:r>
            <a:endParaRPr lang="en-GB" dirty="0"/>
          </a:p>
          <a:p>
            <a:r>
              <a:rPr lang="en-GB" dirty="0" err="1"/>
              <a:t>Ansicrwydd</a:t>
            </a:r>
            <a:r>
              <a:rPr lang="en-GB" dirty="0"/>
              <a:t> o ran </a:t>
            </a:r>
            <a:r>
              <a:rPr lang="en-GB" dirty="0" err="1"/>
              <a:t>polisïau</a:t>
            </a:r>
            <a:r>
              <a:rPr lang="en-GB" dirty="0"/>
              <a:t> a </a:t>
            </a:r>
            <a:r>
              <a:rPr lang="en-GB" dirty="0" err="1"/>
              <a:t>gweithdrefnau</a:t>
            </a:r>
            <a:endParaRPr lang="en-GB" dirty="0"/>
          </a:p>
          <a:p>
            <a:r>
              <a:rPr lang="en-GB" dirty="0" err="1"/>
              <a:t>Ofn</a:t>
            </a:r>
            <a:r>
              <a:rPr lang="en-GB" dirty="0"/>
              <a:t> </a:t>
            </a:r>
            <a:r>
              <a:rPr lang="en-GB" dirty="0" err="1"/>
              <a:t>ymyrryd</a:t>
            </a:r>
            <a:endParaRPr lang="en-GB" dirty="0"/>
          </a:p>
          <a:p>
            <a:r>
              <a:rPr lang="en-GB" dirty="0" err="1"/>
              <a:t>Ofn</a:t>
            </a:r>
            <a:r>
              <a:rPr lang="en-GB" dirty="0"/>
              <a:t> </a:t>
            </a:r>
            <a:r>
              <a:rPr lang="en-GB" dirty="0" err="1"/>
              <a:t>na</a:t>
            </a:r>
            <a:r>
              <a:rPr lang="en-GB" dirty="0"/>
              <a:t> </a:t>
            </a:r>
            <a:r>
              <a:rPr lang="en-GB" dirty="0" err="1"/>
              <a:t>wrandewir</a:t>
            </a:r>
            <a:r>
              <a:rPr lang="en-GB" dirty="0"/>
              <a:t>/ </a:t>
            </a:r>
            <a:r>
              <a:rPr lang="en-GB" dirty="0" err="1"/>
              <a:t>credir</a:t>
            </a:r>
            <a:endParaRPr lang="en-GB" dirty="0"/>
          </a:p>
          <a:p>
            <a:r>
              <a:rPr lang="en-GB" dirty="0" err="1"/>
              <a:t>Gwybodaeth</a:t>
            </a:r>
            <a:r>
              <a:rPr lang="en-GB" dirty="0"/>
              <a:t> </a:t>
            </a:r>
            <a:r>
              <a:rPr lang="en-GB" dirty="0" err="1"/>
              <a:t>gyfyngedig</a:t>
            </a:r>
            <a:r>
              <a:rPr lang="en-GB" dirty="0"/>
              <a:t> o </a:t>
            </a:r>
            <a:r>
              <a:rPr lang="en-GB" dirty="0" err="1"/>
              <a:t>lwybrau</a:t>
            </a:r>
            <a:r>
              <a:rPr lang="en-GB" dirty="0"/>
              <a:t> </a:t>
            </a:r>
            <a:r>
              <a:rPr lang="en-GB" dirty="0" err="1"/>
              <a:t>cymorth</a:t>
            </a:r>
            <a:endParaRPr lang="en-GB" dirty="0"/>
          </a:p>
          <a:p>
            <a:r>
              <a:rPr lang="en-GB" dirty="0" err="1"/>
              <a:t>Ddim</a:t>
            </a:r>
            <a:r>
              <a:rPr lang="en-GB" dirty="0"/>
              <a:t> </a:t>
            </a:r>
            <a:r>
              <a:rPr lang="en-GB" dirty="0" err="1"/>
              <a:t>eisiau</a:t>
            </a:r>
            <a:r>
              <a:rPr lang="en-GB" dirty="0"/>
              <a:t> </a:t>
            </a:r>
            <a:r>
              <a:rPr lang="en-GB" dirty="0" err="1"/>
              <a:t>rhoi</a:t>
            </a:r>
            <a:r>
              <a:rPr lang="en-GB" dirty="0"/>
              <a:t> </a:t>
            </a:r>
            <a:r>
              <a:rPr lang="en-GB" dirty="0" err="1"/>
              <a:t>baich</a:t>
            </a:r>
            <a:r>
              <a:rPr lang="en-GB" dirty="0"/>
              <a:t> </a:t>
            </a:r>
            <a:r>
              <a:rPr lang="en-GB" dirty="0" err="1"/>
              <a:t>ar</a:t>
            </a:r>
            <a:r>
              <a:rPr lang="en-GB" dirty="0"/>
              <a:t> </a:t>
            </a:r>
            <a:r>
              <a:rPr lang="en-GB" dirty="0" err="1"/>
              <a:t>eraill</a:t>
            </a:r>
            <a:endParaRPr lang="en-GB" dirty="0"/>
          </a:p>
        </p:txBody>
      </p:sp>
      <p:sp>
        <p:nvSpPr>
          <p:cNvPr id="4" name="Content Placeholder 3">
            <a:extLst>
              <a:ext uri="{FF2B5EF4-FFF2-40B4-BE49-F238E27FC236}">
                <a16:creationId xmlns:a16="http://schemas.microsoft.com/office/drawing/2014/main" id="{14322100-DFB4-9D67-D512-EC6C9D8F70C8}"/>
              </a:ext>
            </a:extLst>
          </p:cNvPr>
          <p:cNvSpPr>
            <a:spLocks noGrp="1"/>
          </p:cNvSpPr>
          <p:nvPr>
            <p:ph sz="half" idx="2"/>
          </p:nvPr>
        </p:nvSpPr>
        <p:spPr>
          <a:xfrm>
            <a:off x="6172199" y="1418542"/>
            <a:ext cx="5181600" cy="4351338"/>
          </a:xfrm>
        </p:spPr>
        <p:txBody>
          <a:bodyPr>
            <a:normAutofit fontScale="92500" lnSpcReduction="10000"/>
          </a:bodyPr>
          <a:lstStyle/>
          <a:p>
            <a:r>
              <a:rPr lang="en-GB" dirty="0">
                <a:solidFill>
                  <a:schemeClr val="accent6">
                    <a:lumMod val="75000"/>
                  </a:schemeClr>
                </a:solidFill>
              </a:rPr>
              <a:t>Fears you might be wrong</a:t>
            </a:r>
          </a:p>
          <a:p>
            <a:r>
              <a:rPr lang="en-GB" dirty="0">
                <a:solidFill>
                  <a:schemeClr val="accent6">
                    <a:lumMod val="75000"/>
                  </a:schemeClr>
                </a:solidFill>
              </a:rPr>
              <a:t>Doubt the truthfulness of victim</a:t>
            </a:r>
          </a:p>
          <a:p>
            <a:r>
              <a:rPr lang="en-GB" dirty="0">
                <a:solidFill>
                  <a:schemeClr val="accent6">
                    <a:lumMod val="75000"/>
                  </a:schemeClr>
                </a:solidFill>
              </a:rPr>
              <a:t>Uncertainty of policies and procedures</a:t>
            </a:r>
          </a:p>
          <a:p>
            <a:r>
              <a:rPr lang="en-GB" dirty="0">
                <a:solidFill>
                  <a:schemeClr val="accent6">
                    <a:lumMod val="75000"/>
                  </a:schemeClr>
                </a:solidFill>
              </a:rPr>
              <a:t>Fear of interfering </a:t>
            </a:r>
          </a:p>
          <a:p>
            <a:r>
              <a:rPr lang="en-GB" dirty="0">
                <a:solidFill>
                  <a:schemeClr val="accent6">
                    <a:lumMod val="75000"/>
                  </a:schemeClr>
                </a:solidFill>
              </a:rPr>
              <a:t>Fear of not being listened to/ believed</a:t>
            </a:r>
          </a:p>
          <a:p>
            <a:r>
              <a:rPr lang="en-GB" dirty="0">
                <a:solidFill>
                  <a:schemeClr val="accent6">
                    <a:lumMod val="75000"/>
                  </a:schemeClr>
                </a:solidFill>
              </a:rPr>
              <a:t>Limited knowledge of support avenues</a:t>
            </a:r>
          </a:p>
          <a:p>
            <a:r>
              <a:rPr lang="en-GB" dirty="0">
                <a:solidFill>
                  <a:schemeClr val="accent6">
                    <a:lumMod val="75000"/>
                  </a:schemeClr>
                </a:solidFill>
              </a:rPr>
              <a:t>Not wanting to burden others</a:t>
            </a:r>
          </a:p>
          <a:p>
            <a:endParaRPr lang="en-GB" dirty="0"/>
          </a:p>
        </p:txBody>
      </p:sp>
      <p:pic>
        <p:nvPicPr>
          <p:cNvPr id="6" name="Picture 5">
            <a:extLst>
              <a:ext uri="{FF2B5EF4-FFF2-40B4-BE49-F238E27FC236}">
                <a16:creationId xmlns:a16="http://schemas.microsoft.com/office/drawing/2014/main" id="{8D0661EB-B378-E58A-389C-236B2DE664AE}"/>
              </a:ext>
            </a:extLst>
          </p:cNvPr>
          <p:cNvPicPr>
            <a:picLocks noChangeAspect="1"/>
          </p:cNvPicPr>
          <p:nvPr/>
        </p:nvPicPr>
        <p:blipFill>
          <a:blip r:embed="rId3"/>
          <a:stretch>
            <a:fillRect/>
          </a:stretch>
        </p:blipFill>
        <p:spPr>
          <a:xfrm>
            <a:off x="570" y="1033938"/>
            <a:ext cx="770415" cy="770415"/>
          </a:xfrm>
          <a:prstGeom prst="rect">
            <a:avLst/>
          </a:prstGeom>
        </p:spPr>
      </p:pic>
      <p:pic>
        <p:nvPicPr>
          <p:cNvPr id="8" name="Picture 7">
            <a:extLst>
              <a:ext uri="{FF2B5EF4-FFF2-40B4-BE49-F238E27FC236}">
                <a16:creationId xmlns:a16="http://schemas.microsoft.com/office/drawing/2014/main" id="{1DE8D914-5D83-A434-B1EB-6B23E6F7F915}"/>
              </a:ext>
            </a:extLst>
          </p:cNvPr>
          <p:cNvPicPr>
            <a:picLocks noChangeAspect="1"/>
          </p:cNvPicPr>
          <p:nvPr/>
        </p:nvPicPr>
        <p:blipFill>
          <a:blip r:embed="rId3"/>
          <a:stretch>
            <a:fillRect/>
          </a:stretch>
        </p:blipFill>
        <p:spPr>
          <a:xfrm>
            <a:off x="11270209" y="981622"/>
            <a:ext cx="770415" cy="770415"/>
          </a:xfrm>
          <a:prstGeom prst="rect">
            <a:avLst/>
          </a:prstGeom>
        </p:spPr>
      </p:pic>
    </p:spTree>
    <p:extLst>
      <p:ext uri="{BB962C8B-B14F-4D97-AF65-F5344CB8AC3E}">
        <p14:creationId xmlns:p14="http://schemas.microsoft.com/office/powerpoint/2010/main" val="247237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a:xfrm>
            <a:off x="901776" y="-234187"/>
            <a:ext cx="10515600" cy="1325563"/>
          </a:xfrm>
        </p:spPr>
        <p:txBody>
          <a:bodyPr>
            <a:noAutofit/>
          </a:bodyPr>
          <a:lstStyle/>
          <a:p>
            <a:pPr algn="ctr"/>
            <a:r>
              <a:rPr lang="en-GB" sz="4800" dirty="0"/>
              <a:t>Sut </a:t>
            </a:r>
            <a:r>
              <a:rPr lang="en-GB" sz="4800" dirty="0" err="1"/>
              <a:t>i</a:t>
            </a:r>
            <a:r>
              <a:rPr lang="en-GB" sz="4800" dirty="0"/>
              <a:t> </a:t>
            </a:r>
            <a:r>
              <a:rPr lang="en-GB" sz="4800" dirty="0" err="1"/>
              <a:t>ymateb</a:t>
            </a:r>
            <a:r>
              <a:rPr lang="en-GB" sz="4800" dirty="0"/>
              <a:t>/ </a:t>
            </a:r>
            <a:r>
              <a:rPr lang="en-GB" sz="4800" dirty="0">
                <a:solidFill>
                  <a:schemeClr val="accent6">
                    <a:lumMod val="75000"/>
                  </a:schemeClr>
                </a:solidFill>
              </a:rPr>
              <a:t>How to respond</a:t>
            </a:r>
          </a:p>
        </p:txBody>
      </p:sp>
      <p:sp>
        <p:nvSpPr>
          <p:cNvPr id="3" name="Content Placeholder 2">
            <a:extLst>
              <a:ext uri="{FF2B5EF4-FFF2-40B4-BE49-F238E27FC236}">
                <a16:creationId xmlns:a16="http://schemas.microsoft.com/office/drawing/2014/main" id="{3F43847D-9AA1-DD54-C68A-30079E3C0CDD}"/>
              </a:ext>
            </a:extLst>
          </p:cNvPr>
          <p:cNvSpPr>
            <a:spLocks noGrp="1"/>
          </p:cNvSpPr>
          <p:nvPr>
            <p:ph sz="half" idx="1"/>
          </p:nvPr>
        </p:nvSpPr>
        <p:spPr>
          <a:xfrm>
            <a:off x="89755" y="973570"/>
            <a:ext cx="6069821" cy="4351338"/>
          </a:xfrm>
        </p:spPr>
        <p:txBody>
          <a:bodyPr>
            <a:noAutofit/>
          </a:bodyPr>
          <a:lstStyle/>
          <a:p>
            <a:pPr marL="0" indent="0">
              <a:buNone/>
            </a:pPr>
            <a:r>
              <a:rPr lang="en-GB" sz="2200" dirty="0" err="1"/>
              <a:t>Gwnewch</a:t>
            </a:r>
            <a:endParaRPr lang="en-GB" sz="2200" dirty="0"/>
          </a:p>
          <a:p>
            <a:r>
              <a:rPr lang="en-GB" sz="2200" dirty="0" err="1"/>
              <a:t>Cadwch</a:t>
            </a:r>
            <a:r>
              <a:rPr lang="en-GB" sz="2200" dirty="0"/>
              <a:t> </a:t>
            </a:r>
            <a:r>
              <a:rPr lang="en-GB" sz="2200" dirty="0" err="1"/>
              <a:t>feddwl</a:t>
            </a:r>
            <a:r>
              <a:rPr lang="en-GB" sz="2200" dirty="0"/>
              <a:t> </a:t>
            </a:r>
            <a:r>
              <a:rPr lang="en-GB" sz="2200" dirty="0" err="1"/>
              <a:t>agored</a:t>
            </a:r>
            <a:endParaRPr lang="en-GB" sz="2200" dirty="0"/>
          </a:p>
          <a:p>
            <a:r>
              <a:rPr lang="en-GB" sz="2200" dirty="0" err="1"/>
              <a:t>Gweud</a:t>
            </a:r>
            <a:r>
              <a:rPr lang="en-GB" sz="2200" dirty="0"/>
              <a:t> </a:t>
            </a:r>
            <a:r>
              <a:rPr lang="en-GB" sz="2200" dirty="0" err="1"/>
              <a:t>wrth</a:t>
            </a:r>
            <a:r>
              <a:rPr lang="en-GB" sz="2200" dirty="0"/>
              <a:t> </a:t>
            </a:r>
            <a:r>
              <a:rPr lang="en-GB" sz="2200" dirty="0" err="1"/>
              <a:t>yr</a:t>
            </a:r>
            <a:r>
              <a:rPr lang="en-GB" sz="2200" dirty="0"/>
              <a:t> </a:t>
            </a:r>
            <a:r>
              <a:rPr lang="en-GB" sz="2200" dirty="0" err="1"/>
              <a:t>unigolyn</a:t>
            </a:r>
            <a:r>
              <a:rPr lang="en-GB" sz="2200" dirty="0"/>
              <a:t> bod </a:t>
            </a:r>
            <a:r>
              <a:rPr lang="en-GB" sz="2200" dirty="0" err="1"/>
              <a:t>yn</a:t>
            </a:r>
            <a:r>
              <a:rPr lang="en-GB" sz="2200" dirty="0"/>
              <a:t> </a:t>
            </a:r>
            <a:r>
              <a:rPr lang="en-GB" sz="2200" dirty="0" err="1"/>
              <a:t>iawn</a:t>
            </a:r>
            <a:r>
              <a:rPr lang="en-GB" sz="2200" dirty="0"/>
              <a:t> </a:t>
            </a:r>
            <a:r>
              <a:rPr lang="en-GB" sz="2200" dirty="0" err="1"/>
              <a:t>i</a:t>
            </a:r>
            <a:r>
              <a:rPr lang="en-GB" sz="2200" dirty="0"/>
              <a:t> </a:t>
            </a:r>
            <a:r>
              <a:rPr lang="en-GB" sz="2200" dirty="0" err="1"/>
              <a:t>dweud</a:t>
            </a:r>
            <a:endParaRPr lang="en-GB" sz="2200" dirty="0"/>
          </a:p>
          <a:p>
            <a:r>
              <a:rPr lang="en-GB" sz="2200" dirty="0" err="1"/>
              <a:t>Grandewch</a:t>
            </a:r>
            <a:r>
              <a:rPr lang="en-GB" sz="2200" dirty="0"/>
              <a:t> </a:t>
            </a:r>
            <a:r>
              <a:rPr lang="en-GB" sz="2200" dirty="0" err="1"/>
              <a:t>yn</a:t>
            </a:r>
            <a:r>
              <a:rPr lang="en-GB" sz="2200" dirty="0"/>
              <a:t> </a:t>
            </a:r>
            <a:r>
              <a:rPr lang="en-GB" sz="2200" dirty="0" err="1"/>
              <a:t>ofalus</a:t>
            </a:r>
            <a:endParaRPr lang="en-GB" sz="2200" dirty="0"/>
          </a:p>
          <a:p>
            <a:r>
              <a:rPr lang="en-GB" sz="2200" dirty="0" err="1"/>
              <a:t>Gweithiwch</a:t>
            </a:r>
            <a:r>
              <a:rPr lang="en-GB" sz="2200" dirty="0"/>
              <a:t> at </a:t>
            </a:r>
            <a:r>
              <a:rPr lang="en-GB" sz="2200" dirty="0" err="1"/>
              <a:t>gyflymder</a:t>
            </a:r>
            <a:r>
              <a:rPr lang="en-GB" sz="2200" dirty="0"/>
              <a:t> </a:t>
            </a:r>
            <a:r>
              <a:rPr lang="en-GB" sz="2200" dirty="0" err="1"/>
              <a:t>yr</a:t>
            </a:r>
            <a:r>
              <a:rPr lang="en-GB" sz="2200" dirty="0"/>
              <a:t> </a:t>
            </a:r>
            <a:r>
              <a:rPr lang="en-GB" sz="2200" dirty="0" err="1"/>
              <a:t>unigolyn</a:t>
            </a:r>
            <a:endParaRPr lang="en-GB" sz="2200" dirty="0"/>
          </a:p>
          <a:p>
            <a:r>
              <a:rPr lang="en-GB" sz="2200" dirty="0" err="1"/>
              <a:t>Gofynnwch</a:t>
            </a:r>
            <a:r>
              <a:rPr lang="en-GB" sz="2200" dirty="0"/>
              <a:t> </a:t>
            </a:r>
            <a:r>
              <a:rPr lang="en-GB" sz="2200" dirty="0" err="1"/>
              <a:t>gwestiynau</a:t>
            </a:r>
            <a:r>
              <a:rPr lang="en-GB" sz="2200" dirty="0"/>
              <a:t> </a:t>
            </a:r>
            <a:r>
              <a:rPr lang="en-GB" sz="2200" dirty="0" err="1"/>
              <a:t>agored</a:t>
            </a:r>
            <a:r>
              <a:rPr lang="en-GB" sz="2200" dirty="0"/>
              <a:t> </a:t>
            </a:r>
            <a:r>
              <a:rPr lang="en-GB" sz="2200" dirty="0" err="1"/>
              <a:t>yn</a:t>
            </a:r>
            <a:r>
              <a:rPr lang="en-GB" sz="2200" dirty="0"/>
              <a:t> </a:t>
            </a:r>
            <a:r>
              <a:rPr lang="en-GB" sz="2200" dirty="0" err="1"/>
              <a:t>unig</a:t>
            </a:r>
            <a:r>
              <a:rPr lang="en-GB" sz="2200" dirty="0"/>
              <a:t> – </a:t>
            </a:r>
            <a:r>
              <a:rPr lang="en-GB" sz="2200" dirty="0" err="1"/>
              <a:t>os</a:t>
            </a:r>
            <a:r>
              <a:rPr lang="en-GB" sz="2200" dirty="0"/>
              <a:t> </a:t>
            </a:r>
            <a:r>
              <a:rPr lang="en-GB" sz="2200" dirty="0" err="1"/>
              <a:t>oes</a:t>
            </a:r>
            <a:r>
              <a:rPr lang="en-GB" sz="2200" dirty="0"/>
              <a:t> </a:t>
            </a:r>
            <a:r>
              <a:rPr lang="en-GB" sz="2200" dirty="0" err="1"/>
              <a:t>rhaid</a:t>
            </a:r>
            <a:r>
              <a:rPr lang="en-GB" sz="2200" dirty="0"/>
              <a:t> </a:t>
            </a:r>
            <a:r>
              <a:rPr lang="en-GB" sz="2200" dirty="0" err="1"/>
              <a:t>gofyn</a:t>
            </a:r>
            <a:r>
              <a:rPr lang="en-GB" sz="2200" dirty="0"/>
              <a:t>, </a:t>
            </a:r>
            <a:r>
              <a:rPr lang="en-GB" sz="2200" dirty="0" err="1"/>
              <a:t>eglurwch</a:t>
            </a:r>
            <a:r>
              <a:rPr lang="en-GB" sz="2200" dirty="0"/>
              <a:t> y </a:t>
            </a:r>
            <a:r>
              <a:rPr lang="en-GB" sz="2200" dirty="0" err="1"/>
              <a:t>ffeithiau</a:t>
            </a:r>
            <a:r>
              <a:rPr lang="en-GB" sz="2200" dirty="0"/>
              <a:t>, </a:t>
            </a:r>
            <a:r>
              <a:rPr lang="en-GB" sz="2200" dirty="0" err="1"/>
              <a:t>peidiwch</a:t>
            </a:r>
            <a:r>
              <a:rPr lang="en-GB" sz="2200" dirty="0"/>
              <a:t> â </a:t>
            </a:r>
            <a:r>
              <a:rPr lang="en-GB" sz="2200" dirty="0" err="1"/>
              <a:t>holi</a:t>
            </a:r>
            <a:endParaRPr lang="en-GB" sz="2200" dirty="0"/>
          </a:p>
          <a:p>
            <a:r>
              <a:rPr lang="en-GB" sz="2200" dirty="0" err="1"/>
              <a:t>Eglurwch</a:t>
            </a:r>
            <a:r>
              <a:rPr lang="en-GB" sz="2200" dirty="0"/>
              <a:t> </a:t>
            </a:r>
            <a:r>
              <a:rPr lang="en-GB" sz="2200" dirty="0" err="1"/>
              <a:t>beth</a:t>
            </a:r>
            <a:r>
              <a:rPr lang="en-GB" sz="2200" dirty="0"/>
              <a:t> </a:t>
            </a:r>
            <a:r>
              <a:rPr lang="en-GB" sz="2200" dirty="0" err="1"/>
              <a:t>syth</a:t>
            </a:r>
            <a:r>
              <a:rPr lang="en-GB" sz="2200" dirty="0"/>
              <a:t> </a:t>
            </a:r>
            <a:r>
              <a:rPr lang="en-GB" sz="2200" dirty="0" err="1"/>
              <a:t>angen</a:t>
            </a:r>
            <a:r>
              <a:rPr lang="en-GB" sz="2200" dirty="0"/>
              <a:t> </a:t>
            </a:r>
            <a:r>
              <a:rPr lang="en-GB" sz="2400" dirty="0"/>
              <a:t>o chi </a:t>
            </a:r>
            <a:r>
              <a:rPr lang="en-GB" sz="2400" dirty="0" err="1"/>
              <a:t>neud</a:t>
            </a:r>
            <a:r>
              <a:rPr lang="en-GB" sz="2400" dirty="0"/>
              <a:t> </a:t>
            </a:r>
            <a:r>
              <a:rPr lang="en-GB" sz="2400" dirty="0" err="1"/>
              <a:t>nesaf</a:t>
            </a:r>
            <a:endParaRPr lang="en-GB" sz="2200" dirty="0"/>
          </a:p>
          <a:p>
            <a:r>
              <a:rPr lang="en-GB" sz="2200" dirty="0" err="1"/>
              <a:t>Cofnodi’n</a:t>
            </a:r>
            <a:r>
              <a:rPr lang="en-GB" sz="2200" dirty="0"/>
              <a:t> </a:t>
            </a:r>
            <a:r>
              <a:rPr lang="en-GB" sz="2200" dirty="0" err="1"/>
              <a:t>gywir</a:t>
            </a:r>
            <a:r>
              <a:rPr lang="en-GB" sz="2200" dirty="0"/>
              <a:t> ac </a:t>
            </a:r>
            <a:r>
              <a:rPr lang="en-GB" sz="2200" dirty="0" err="1"/>
              <a:t>yn</a:t>
            </a:r>
            <a:r>
              <a:rPr lang="en-GB" sz="2200" dirty="0"/>
              <a:t> </a:t>
            </a:r>
            <a:r>
              <a:rPr lang="en-GB" sz="2200" dirty="0" err="1"/>
              <a:t>gyflym</a:t>
            </a:r>
            <a:r>
              <a:rPr lang="en-GB" sz="2200" dirty="0"/>
              <a:t> </a:t>
            </a:r>
            <a:r>
              <a:rPr lang="en-GB" sz="2200" dirty="0" err="1"/>
              <a:t>gan</a:t>
            </a:r>
            <a:r>
              <a:rPr lang="en-GB" sz="2200" dirty="0"/>
              <a:t> </a:t>
            </a:r>
            <a:r>
              <a:rPr lang="en-GB" sz="2200" dirty="0" err="1"/>
              <a:t>defnyddio</a:t>
            </a:r>
            <a:r>
              <a:rPr lang="en-GB" sz="2200" dirty="0"/>
              <a:t> </a:t>
            </a:r>
            <a:r>
              <a:rPr lang="en-GB" sz="2200" dirty="0" err="1"/>
              <a:t>geiriau’r</a:t>
            </a:r>
            <a:r>
              <a:rPr lang="en-GB" sz="2200" dirty="0"/>
              <a:t> </a:t>
            </a:r>
            <a:r>
              <a:rPr lang="en-GB" sz="2200" dirty="0" err="1"/>
              <a:t>unigolyn</a:t>
            </a:r>
            <a:endParaRPr lang="en-GB" sz="2200" dirty="0"/>
          </a:p>
          <a:p>
            <a:r>
              <a:rPr lang="en-GB" sz="2200" dirty="0" err="1"/>
              <a:t>Pasiwch</a:t>
            </a:r>
            <a:r>
              <a:rPr lang="en-GB" sz="2200" dirty="0"/>
              <a:t> </a:t>
            </a:r>
            <a:r>
              <a:rPr lang="en-GB" sz="2200" dirty="0" err="1"/>
              <a:t>ymlaen</a:t>
            </a:r>
            <a:r>
              <a:rPr lang="en-GB" sz="2200" dirty="0"/>
              <a:t> </a:t>
            </a:r>
            <a:r>
              <a:rPr lang="en-GB" sz="2200" dirty="0" err="1"/>
              <a:t>i’r</a:t>
            </a:r>
            <a:r>
              <a:rPr lang="en-GB" sz="2200" dirty="0"/>
              <a:t> DSO </a:t>
            </a:r>
            <a:r>
              <a:rPr lang="en-GB" sz="2200" dirty="0" err="1"/>
              <a:t>yr</a:t>
            </a:r>
            <a:r>
              <a:rPr lang="en-GB" sz="2200" dirty="0"/>
              <a:t> un </a:t>
            </a:r>
            <a:r>
              <a:rPr lang="en-GB" sz="2200" dirty="0" err="1"/>
              <a:t>dydd</a:t>
            </a:r>
            <a:endParaRPr lang="en-GB" sz="2200" dirty="0"/>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2"/>
          </p:nvPr>
        </p:nvSpPr>
        <p:spPr>
          <a:xfrm>
            <a:off x="6159576" y="1091376"/>
            <a:ext cx="5419084" cy="4351338"/>
          </a:xfrm>
        </p:spPr>
        <p:txBody>
          <a:bodyPr>
            <a:normAutofit fontScale="70000" lnSpcReduction="20000"/>
          </a:bodyPr>
          <a:lstStyle/>
          <a:p>
            <a:pPr marL="0" indent="0">
              <a:buNone/>
            </a:pPr>
            <a:r>
              <a:rPr lang="en-GB" sz="3100" dirty="0">
                <a:solidFill>
                  <a:schemeClr val="accent6">
                    <a:lumMod val="75000"/>
                  </a:schemeClr>
                </a:solidFill>
              </a:rPr>
              <a:t>Do’s</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Keep an open mind</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Reassure the child that they are right to tell</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Listen carefully</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Work at the individuals pace</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Ask only open questions – if you must ask them, clarify the facts, don’t interrogate</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Explain what you need to do next</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Record accurately and quickly using individual’s words</a:t>
            </a:r>
          </a:p>
          <a:p>
            <a:pPr eaLnBrk="1" hangingPunct="1">
              <a:lnSpc>
                <a:spcPct val="90000"/>
              </a:lnSpc>
            </a:pPr>
            <a:r>
              <a:rPr lang="en-GB" altLang="en-US" sz="3100" dirty="0">
                <a:solidFill>
                  <a:schemeClr val="accent6">
                    <a:lumMod val="75000"/>
                  </a:schemeClr>
                </a:solidFill>
                <a:latin typeface="Arial" panose="020B0604020202020204" pitchFamily="34" charset="0"/>
                <a:cs typeface="Arial" panose="020B0604020202020204" pitchFamily="34" charset="0"/>
              </a:rPr>
              <a:t>Pass on to DSO same day</a:t>
            </a:r>
          </a:p>
          <a:p>
            <a:endParaRPr lang="en-GB" dirty="0"/>
          </a:p>
        </p:txBody>
      </p:sp>
    </p:spTree>
    <p:extLst>
      <p:ext uri="{BB962C8B-B14F-4D97-AF65-F5344CB8AC3E}">
        <p14:creationId xmlns:p14="http://schemas.microsoft.com/office/powerpoint/2010/main" val="1693565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a:xfrm>
            <a:off x="901776" y="-234187"/>
            <a:ext cx="10515600" cy="1325563"/>
          </a:xfrm>
        </p:spPr>
        <p:txBody>
          <a:bodyPr>
            <a:noAutofit/>
          </a:bodyPr>
          <a:lstStyle/>
          <a:p>
            <a:pPr algn="ctr"/>
            <a:r>
              <a:rPr lang="en-GB" sz="4800" dirty="0"/>
              <a:t>Sut </a:t>
            </a:r>
            <a:r>
              <a:rPr lang="en-GB" sz="4800" dirty="0" err="1"/>
              <a:t>i</a:t>
            </a:r>
            <a:r>
              <a:rPr lang="en-GB" sz="4800" dirty="0"/>
              <a:t> </a:t>
            </a:r>
            <a:r>
              <a:rPr lang="en-GB" sz="4800" dirty="0" err="1"/>
              <a:t>ymateb</a:t>
            </a:r>
            <a:r>
              <a:rPr lang="en-GB" sz="4800" dirty="0"/>
              <a:t>/ </a:t>
            </a:r>
            <a:r>
              <a:rPr lang="en-GB" sz="4800" dirty="0">
                <a:solidFill>
                  <a:schemeClr val="accent6">
                    <a:lumMod val="75000"/>
                  </a:schemeClr>
                </a:solidFill>
              </a:rPr>
              <a:t>How to respond</a:t>
            </a:r>
          </a:p>
        </p:txBody>
      </p:sp>
      <p:sp>
        <p:nvSpPr>
          <p:cNvPr id="3" name="Content Placeholder 2">
            <a:extLst>
              <a:ext uri="{FF2B5EF4-FFF2-40B4-BE49-F238E27FC236}">
                <a16:creationId xmlns:a16="http://schemas.microsoft.com/office/drawing/2014/main" id="{3F43847D-9AA1-DD54-C68A-30079E3C0CDD}"/>
              </a:ext>
            </a:extLst>
          </p:cNvPr>
          <p:cNvSpPr>
            <a:spLocks noGrp="1"/>
          </p:cNvSpPr>
          <p:nvPr>
            <p:ph sz="half" idx="1"/>
          </p:nvPr>
        </p:nvSpPr>
        <p:spPr>
          <a:xfrm>
            <a:off x="901776" y="1876750"/>
            <a:ext cx="5384952" cy="4351338"/>
          </a:xfrm>
        </p:spPr>
        <p:txBody>
          <a:bodyPr>
            <a:noAutofit/>
          </a:bodyPr>
          <a:lstStyle/>
          <a:p>
            <a:pPr marL="0" indent="0">
              <a:buNone/>
            </a:pPr>
            <a:r>
              <a:rPr lang="en-GB" sz="2400" dirty="0" err="1"/>
              <a:t>Peidiwch</a:t>
            </a:r>
            <a:endParaRPr lang="en-GB" sz="2400" dirty="0"/>
          </a:p>
          <a:p>
            <a:r>
              <a:rPr lang="en-GB" sz="2400" dirty="0"/>
              <a:t>Paid a </a:t>
            </a:r>
            <a:r>
              <a:rPr lang="en-GB" sz="2400" dirty="0" err="1"/>
              <a:t>gwneud</a:t>
            </a:r>
            <a:r>
              <a:rPr lang="en-GB" sz="2400" dirty="0"/>
              <a:t> </a:t>
            </a:r>
            <a:r>
              <a:rPr lang="en-GB" sz="2400" dirty="0" err="1"/>
              <a:t>addewidion</a:t>
            </a:r>
            <a:r>
              <a:rPr lang="en-GB" sz="2400" dirty="0"/>
              <a:t> </a:t>
            </a:r>
            <a:r>
              <a:rPr lang="en-GB" sz="2400" dirty="0" err="1"/>
              <a:t>ffug</a:t>
            </a:r>
            <a:r>
              <a:rPr lang="en-GB" sz="2400" dirty="0"/>
              <a:t> am </a:t>
            </a:r>
            <a:r>
              <a:rPr lang="en-GB" sz="2400" dirty="0" err="1"/>
              <a:t>gyfrinachedd</a:t>
            </a:r>
            <a:endParaRPr lang="en-GB" sz="2400" dirty="0"/>
          </a:p>
          <a:p>
            <a:r>
              <a:rPr lang="en-GB" sz="2400" dirty="0"/>
              <a:t>Torri </a:t>
            </a:r>
            <a:r>
              <a:rPr lang="en-GB" sz="2400" dirty="0" err="1"/>
              <a:t>ar</a:t>
            </a:r>
            <a:r>
              <a:rPr lang="en-GB" sz="2400" dirty="0"/>
              <a:t> draws</a:t>
            </a:r>
          </a:p>
          <a:p>
            <a:r>
              <a:rPr lang="en-GB" sz="2400" dirty="0"/>
              <a:t>Holi/ </a:t>
            </a:r>
            <a:r>
              <a:rPr lang="en-GB" sz="2400" dirty="0" err="1"/>
              <a:t>Ymchwilio</a:t>
            </a:r>
            <a:endParaRPr lang="en-GB" sz="2400" dirty="0"/>
          </a:p>
          <a:p>
            <a:r>
              <a:rPr lang="en-GB" sz="2400" dirty="0" err="1"/>
              <a:t>Tybiwch</a:t>
            </a:r>
            <a:r>
              <a:rPr lang="en-GB" sz="2400" dirty="0"/>
              <a:t> </a:t>
            </a:r>
            <a:r>
              <a:rPr lang="en-GB" sz="2400" dirty="0" err="1"/>
              <a:t>e.e.</a:t>
            </a:r>
            <a:r>
              <a:rPr lang="en-GB" sz="2400" dirty="0"/>
              <a:t> bod </a:t>
            </a:r>
            <a:r>
              <a:rPr lang="en-GB" sz="2400" dirty="0" err="1"/>
              <a:t>hwn</a:t>
            </a:r>
            <a:r>
              <a:rPr lang="en-GB" sz="2400" dirty="0"/>
              <a:t> </a:t>
            </a:r>
            <a:r>
              <a:rPr lang="en-GB" sz="2400" dirty="0" err="1"/>
              <a:t>yn</a:t>
            </a:r>
            <a:r>
              <a:rPr lang="en-GB" sz="2400" dirty="0"/>
              <a:t> </a:t>
            </a:r>
            <a:r>
              <a:rPr lang="en-GB" sz="2400" dirty="0" err="1"/>
              <a:t>celwydd</a:t>
            </a:r>
            <a:endParaRPr lang="en-GB" sz="2400" dirty="0"/>
          </a:p>
          <a:p>
            <a:r>
              <a:rPr lang="en-GB" sz="2400" dirty="0" err="1"/>
              <a:t>Gwnech</a:t>
            </a:r>
            <a:r>
              <a:rPr lang="en-GB" sz="2400" dirty="0"/>
              <a:t> </a:t>
            </a:r>
            <a:r>
              <a:rPr lang="en-GB" sz="2400" dirty="0" err="1"/>
              <a:t>awgrymiadau</a:t>
            </a:r>
            <a:r>
              <a:rPr lang="en-GB" sz="2400" dirty="0"/>
              <a:t> am </a:t>
            </a:r>
            <a:r>
              <a:rPr lang="en-GB" sz="2400" dirty="0" err="1"/>
              <a:t>yr</a:t>
            </a:r>
            <a:r>
              <a:rPr lang="en-GB" sz="2400" dirty="0"/>
              <a:t> </a:t>
            </a:r>
            <a:r>
              <a:rPr lang="en-GB" sz="2400" dirty="0" err="1"/>
              <a:t>hyn</a:t>
            </a:r>
            <a:r>
              <a:rPr lang="en-GB" sz="2400" dirty="0"/>
              <a:t> </a:t>
            </a:r>
            <a:r>
              <a:rPr lang="en-GB" sz="2400" dirty="0" err="1"/>
              <a:t>sydd</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ddweud</a:t>
            </a:r>
            <a:endParaRPr lang="en-GB" sz="2400" dirty="0"/>
          </a:p>
          <a:p>
            <a:pPr marL="0" indent="0">
              <a:buNone/>
            </a:pPr>
            <a:endParaRPr lang="en-GB" sz="2200" dirty="0"/>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2"/>
          </p:nvPr>
        </p:nvSpPr>
        <p:spPr>
          <a:xfrm>
            <a:off x="6215211" y="1876750"/>
            <a:ext cx="5845428" cy="4351338"/>
          </a:xfrm>
        </p:spPr>
        <p:txBody>
          <a:bodyPr>
            <a:noAutofit/>
          </a:bodyPr>
          <a:lstStyle/>
          <a:p>
            <a:pPr marL="0" indent="0">
              <a:buNone/>
            </a:pPr>
            <a:r>
              <a:rPr lang="en-GB" sz="2400" dirty="0">
                <a:solidFill>
                  <a:schemeClr val="accent6">
                    <a:lumMod val="75000"/>
                  </a:schemeClr>
                </a:solidFill>
              </a:rPr>
              <a:t>Don’ts</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Make false promises about confidentiality</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Interrupt</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Interrogate / investigate</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Assume e.g. this is a lie</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Make suggestions about what is being said</a:t>
            </a:r>
          </a:p>
        </p:txBody>
      </p:sp>
      <p:pic>
        <p:nvPicPr>
          <p:cNvPr id="5" name="Picture 4">
            <a:extLst>
              <a:ext uri="{FF2B5EF4-FFF2-40B4-BE49-F238E27FC236}">
                <a16:creationId xmlns:a16="http://schemas.microsoft.com/office/drawing/2014/main" id="{C22A4E15-776C-81E6-FD6C-1EC224575EF8}"/>
              </a:ext>
            </a:extLst>
          </p:cNvPr>
          <p:cNvPicPr>
            <a:picLocks noChangeAspect="1"/>
          </p:cNvPicPr>
          <p:nvPr/>
        </p:nvPicPr>
        <p:blipFill>
          <a:blip r:embed="rId2"/>
          <a:stretch>
            <a:fillRect/>
          </a:stretch>
        </p:blipFill>
        <p:spPr>
          <a:xfrm>
            <a:off x="95364" y="938040"/>
            <a:ext cx="770415" cy="770415"/>
          </a:xfrm>
          <a:prstGeom prst="rect">
            <a:avLst/>
          </a:prstGeom>
        </p:spPr>
      </p:pic>
      <p:pic>
        <p:nvPicPr>
          <p:cNvPr id="6" name="Picture 5">
            <a:extLst>
              <a:ext uri="{FF2B5EF4-FFF2-40B4-BE49-F238E27FC236}">
                <a16:creationId xmlns:a16="http://schemas.microsoft.com/office/drawing/2014/main" id="{734E8A87-2A86-9524-22AE-AC12BB450C9E}"/>
              </a:ext>
            </a:extLst>
          </p:cNvPr>
          <p:cNvPicPr>
            <a:picLocks noChangeAspect="1"/>
          </p:cNvPicPr>
          <p:nvPr/>
        </p:nvPicPr>
        <p:blipFill>
          <a:blip r:embed="rId2"/>
          <a:stretch>
            <a:fillRect/>
          </a:stretch>
        </p:blipFill>
        <p:spPr>
          <a:xfrm>
            <a:off x="11290224" y="995341"/>
            <a:ext cx="770415" cy="770415"/>
          </a:xfrm>
          <a:prstGeom prst="rect">
            <a:avLst/>
          </a:prstGeom>
        </p:spPr>
      </p:pic>
    </p:spTree>
    <p:extLst>
      <p:ext uri="{BB962C8B-B14F-4D97-AF65-F5344CB8AC3E}">
        <p14:creationId xmlns:p14="http://schemas.microsoft.com/office/powerpoint/2010/main" val="73688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a:xfrm>
            <a:off x="901776" y="-234187"/>
            <a:ext cx="10515600" cy="1325563"/>
          </a:xfrm>
        </p:spPr>
        <p:txBody>
          <a:bodyPr>
            <a:noAutofit/>
          </a:bodyPr>
          <a:lstStyle/>
          <a:p>
            <a:pPr algn="ctr"/>
            <a:r>
              <a:rPr lang="en-GB" sz="4800" dirty="0"/>
              <a:t>Sut </a:t>
            </a:r>
            <a:r>
              <a:rPr lang="en-GB" sz="4800" dirty="0" err="1"/>
              <a:t>i</a:t>
            </a:r>
            <a:r>
              <a:rPr lang="en-GB" sz="4800" dirty="0"/>
              <a:t> </a:t>
            </a:r>
            <a:r>
              <a:rPr lang="en-GB" sz="4800" dirty="0" err="1"/>
              <a:t>ymateb</a:t>
            </a:r>
            <a:r>
              <a:rPr lang="en-GB" sz="4800" dirty="0"/>
              <a:t>/ </a:t>
            </a:r>
            <a:r>
              <a:rPr lang="en-GB" sz="4800" dirty="0">
                <a:solidFill>
                  <a:schemeClr val="accent6">
                    <a:lumMod val="75000"/>
                  </a:schemeClr>
                </a:solidFill>
              </a:rPr>
              <a:t>How to respond</a:t>
            </a:r>
          </a:p>
        </p:txBody>
      </p:sp>
      <p:sp>
        <p:nvSpPr>
          <p:cNvPr id="3" name="Content Placeholder 2">
            <a:extLst>
              <a:ext uri="{FF2B5EF4-FFF2-40B4-BE49-F238E27FC236}">
                <a16:creationId xmlns:a16="http://schemas.microsoft.com/office/drawing/2014/main" id="{3F43847D-9AA1-DD54-C68A-30079E3C0CDD}"/>
              </a:ext>
            </a:extLst>
          </p:cNvPr>
          <p:cNvSpPr>
            <a:spLocks noGrp="1"/>
          </p:cNvSpPr>
          <p:nvPr>
            <p:ph sz="half" idx="1"/>
          </p:nvPr>
        </p:nvSpPr>
        <p:spPr>
          <a:xfrm>
            <a:off x="757323" y="1708456"/>
            <a:ext cx="5043227" cy="4351338"/>
          </a:xfrm>
        </p:spPr>
        <p:txBody>
          <a:bodyPr>
            <a:noAutofit/>
          </a:bodyPr>
          <a:lstStyle/>
          <a:p>
            <a:pPr marL="0" indent="0">
              <a:buNone/>
            </a:pPr>
            <a:r>
              <a:rPr lang="en-GB" sz="2400" dirty="0" err="1"/>
              <a:t>Peidiwch</a:t>
            </a:r>
            <a:endParaRPr lang="en-GB" sz="2400" dirty="0"/>
          </a:p>
          <a:p>
            <a:r>
              <a:rPr lang="en-GB" sz="2400" dirty="0" err="1"/>
              <a:t>Dyfalu</a:t>
            </a:r>
            <a:r>
              <a:rPr lang="en-GB" sz="2400" dirty="0"/>
              <a:t> neu </a:t>
            </a:r>
            <a:r>
              <a:rPr lang="en-GB" sz="2400" dirty="0" err="1"/>
              <a:t>gyhuddio</a:t>
            </a:r>
            <a:r>
              <a:rPr lang="en-GB" sz="2400" dirty="0"/>
              <a:t> </a:t>
            </a:r>
            <a:r>
              <a:rPr lang="en-GB" sz="2400" dirty="0" err="1"/>
              <a:t>unrhyw</a:t>
            </a:r>
            <a:r>
              <a:rPr lang="en-GB" sz="2400" dirty="0"/>
              <a:t> un</a:t>
            </a:r>
          </a:p>
          <a:p>
            <a:r>
              <a:rPr lang="en-GB" sz="2400" dirty="0" err="1"/>
              <a:t>Dangos</a:t>
            </a:r>
            <a:r>
              <a:rPr lang="en-GB" sz="2400" dirty="0"/>
              <a:t> </a:t>
            </a:r>
            <a:r>
              <a:rPr lang="en-GB" sz="2400" dirty="0" err="1"/>
              <a:t>dicter</a:t>
            </a:r>
            <a:r>
              <a:rPr lang="en-GB" sz="2400" dirty="0"/>
              <a:t>, </a:t>
            </a:r>
            <a:r>
              <a:rPr lang="en-GB" sz="2400" dirty="0" err="1"/>
              <a:t>sioc</a:t>
            </a:r>
            <a:r>
              <a:rPr lang="en-GB" sz="2400" dirty="0"/>
              <a:t> ac </a:t>
            </a:r>
            <a:r>
              <a:rPr lang="en-GB" sz="2400" dirty="0" err="1"/>
              <a:t>ati</a:t>
            </a:r>
            <a:endParaRPr lang="en-GB" sz="2400" dirty="0"/>
          </a:p>
          <a:p>
            <a:r>
              <a:rPr lang="en-GB" sz="2400" dirty="0" err="1"/>
              <a:t>Dywedwch</a:t>
            </a:r>
            <a:r>
              <a:rPr lang="en-GB" sz="2400" dirty="0"/>
              <a:t> </a:t>
            </a:r>
            <a:r>
              <a:rPr lang="en-GB" sz="2400" dirty="0" err="1"/>
              <a:t>i’r</a:t>
            </a:r>
            <a:r>
              <a:rPr lang="en-GB" sz="2400" dirty="0"/>
              <a:t> </a:t>
            </a:r>
            <a:r>
              <a:rPr lang="en-GB" sz="2400" dirty="0" err="1"/>
              <a:t>unigolyn</a:t>
            </a:r>
            <a:r>
              <a:rPr lang="en-GB" sz="2400" dirty="0"/>
              <a:t> </a:t>
            </a:r>
            <a:r>
              <a:rPr lang="en-GB" sz="2400" dirty="0" err="1"/>
              <a:t>i</a:t>
            </a:r>
            <a:r>
              <a:rPr lang="en-GB" sz="2400" dirty="0"/>
              <a:t> </a:t>
            </a:r>
            <a:r>
              <a:rPr lang="en-GB" sz="2400" dirty="0" err="1"/>
              <a:t>siarad</a:t>
            </a:r>
            <a:r>
              <a:rPr lang="en-GB" sz="2400" dirty="0"/>
              <a:t> â </a:t>
            </a:r>
            <a:r>
              <a:rPr lang="en-GB" sz="2400" dirty="0" err="1"/>
              <a:t>rhywun</a:t>
            </a:r>
            <a:r>
              <a:rPr lang="en-GB" sz="2400" dirty="0"/>
              <a:t> </a:t>
            </a:r>
            <a:r>
              <a:rPr lang="en-GB" sz="2400" dirty="0" err="1"/>
              <a:t>arall</a:t>
            </a:r>
            <a:endParaRPr lang="en-GB" sz="2400" dirty="0"/>
          </a:p>
          <a:p>
            <a:r>
              <a:rPr lang="en-GB" sz="2400" dirty="0" err="1"/>
              <a:t>Anghofiwch</a:t>
            </a:r>
            <a:r>
              <a:rPr lang="en-GB" sz="2400" dirty="0"/>
              <a:t> </a:t>
            </a:r>
            <a:r>
              <a:rPr lang="en-GB" sz="2400" dirty="0" err="1"/>
              <a:t>gofnodi’n</a:t>
            </a:r>
            <a:r>
              <a:rPr lang="en-GB" sz="2400" dirty="0"/>
              <a:t> </a:t>
            </a:r>
            <a:r>
              <a:rPr lang="en-GB" sz="2400" dirty="0" err="1"/>
              <a:t>anghywir</a:t>
            </a:r>
            <a:r>
              <a:rPr lang="en-GB" sz="2400" dirty="0"/>
              <a:t> a/neu </a:t>
            </a:r>
            <a:r>
              <a:rPr lang="en-GB" sz="2400" dirty="0" err="1"/>
              <a:t>drosglwyddo</a:t>
            </a:r>
            <a:r>
              <a:rPr lang="en-GB" sz="2400" dirty="0"/>
              <a:t> </a:t>
            </a:r>
            <a:r>
              <a:rPr lang="en-GB" sz="2400" dirty="0" err="1"/>
              <a:t>i’r</a:t>
            </a:r>
            <a:r>
              <a:rPr lang="en-GB" sz="2400" dirty="0"/>
              <a:t> SDP</a:t>
            </a:r>
          </a:p>
          <a:p>
            <a:pPr marL="0" indent="0">
              <a:buNone/>
            </a:pPr>
            <a:endParaRPr lang="en-GB" sz="2200" dirty="0"/>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2"/>
          </p:nvPr>
        </p:nvSpPr>
        <p:spPr>
          <a:xfrm>
            <a:off x="6159576" y="1708456"/>
            <a:ext cx="5559327" cy="4351338"/>
          </a:xfrm>
        </p:spPr>
        <p:txBody>
          <a:bodyPr>
            <a:noAutofit/>
          </a:bodyPr>
          <a:lstStyle/>
          <a:p>
            <a:pPr marL="0" indent="0" eaLnBrk="1" hangingPunct="1">
              <a:lnSpc>
                <a:spcPct val="90000"/>
              </a:lnSpc>
              <a:buNone/>
            </a:pPr>
            <a:r>
              <a:rPr lang="en-GB" altLang="en-US" sz="2400" dirty="0">
                <a:solidFill>
                  <a:schemeClr val="accent6">
                    <a:lumMod val="75000"/>
                  </a:schemeClr>
                </a:solidFill>
                <a:latin typeface="Arial" panose="020B0604020202020204" pitchFamily="34" charset="0"/>
                <a:cs typeface="Arial" panose="020B0604020202020204" pitchFamily="34" charset="0"/>
              </a:rPr>
              <a:t>Don’ts</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Speculate or accuse anyone</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Show anger, shock etc</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Tell the individual to go and speak to someone else </a:t>
            </a:r>
          </a:p>
          <a:p>
            <a:pPr eaLnBrk="1" hangingPunct="1">
              <a:lnSpc>
                <a:spcPct val="90000"/>
              </a:lnSpc>
            </a:pPr>
            <a:r>
              <a:rPr lang="en-GB" altLang="en-US" sz="2400" dirty="0">
                <a:solidFill>
                  <a:schemeClr val="accent6">
                    <a:lumMod val="75000"/>
                  </a:schemeClr>
                </a:solidFill>
                <a:latin typeface="Arial" panose="020B0604020202020204" pitchFamily="34" charset="0"/>
                <a:cs typeface="Arial" panose="020B0604020202020204" pitchFamily="34" charset="0"/>
              </a:rPr>
              <a:t>Forget to record accurately and/or pass on to DSO</a:t>
            </a:r>
          </a:p>
        </p:txBody>
      </p:sp>
      <p:pic>
        <p:nvPicPr>
          <p:cNvPr id="5" name="Picture 4">
            <a:extLst>
              <a:ext uri="{FF2B5EF4-FFF2-40B4-BE49-F238E27FC236}">
                <a16:creationId xmlns:a16="http://schemas.microsoft.com/office/drawing/2014/main" id="{9D5D0180-FB4B-700A-9310-12205920B798}"/>
              </a:ext>
            </a:extLst>
          </p:cNvPr>
          <p:cNvPicPr>
            <a:picLocks noChangeAspect="1"/>
          </p:cNvPicPr>
          <p:nvPr/>
        </p:nvPicPr>
        <p:blipFill>
          <a:blip r:embed="rId2"/>
          <a:stretch>
            <a:fillRect/>
          </a:stretch>
        </p:blipFill>
        <p:spPr>
          <a:xfrm>
            <a:off x="131361" y="982759"/>
            <a:ext cx="770415" cy="770415"/>
          </a:xfrm>
          <a:prstGeom prst="rect">
            <a:avLst/>
          </a:prstGeom>
        </p:spPr>
      </p:pic>
      <p:pic>
        <p:nvPicPr>
          <p:cNvPr id="6" name="Picture 5">
            <a:extLst>
              <a:ext uri="{FF2B5EF4-FFF2-40B4-BE49-F238E27FC236}">
                <a16:creationId xmlns:a16="http://schemas.microsoft.com/office/drawing/2014/main" id="{E2E4BC1B-9CF2-520F-2C20-3C72218B2F30}"/>
              </a:ext>
            </a:extLst>
          </p:cNvPr>
          <p:cNvPicPr>
            <a:picLocks noChangeAspect="1"/>
          </p:cNvPicPr>
          <p:nvPr/>
        </p:nvPicPr>
        <p:blipFill>
          <a:blip r:embed="rId2"/>
          <a:stretch>
            <a:fillRect/>
          </a:stretch>
        </p:blipFill>
        <p:spPr>
          <a:xfrm>
            <a:off x="11158859" y="1255502"/>
            <a:ext cx="770415" cy="770415"/>
          </a:xfrm>
          <a:prstGeom prst="rect">
            <a:avLst/>
          </a:prstGeom>
        </p:spPr>
      </p:pic>
    </p:spTree>
    <p:extLst>
      <p:ext uri="{BB962C8B-B14F-4D97-AF65-F5344CB8AC3E}">
        <p14:creationId xmlns:p14="http://schemas.microsoft.com/office/powerpoint/2010/main" val="85433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0184-CD26-D708-4E6C-671B75E1D4E6}"/>
              </a:ext>
            </a:extLst>
          </p:cNvPr>
          <p:cNvSpPr>
            <a:spLocks noGrp="1"/>
          </p:cNvSpPr>
          <p:nvPr>
            <p:ph type="title"/>
          </p:nvPr>
        </p:nvSpPr>
        <p:spPr/>
        <p:txBody>
          <a:bodyPr/>
          <a:lstStyle/>
          <a:p>
            <a:pPr algn="ctr"/>
            <a:r>
              <a:rPr lang="en-GB" dirty="0" err="1"/>
              <a:t>Rolau</a:t>
            </a:r>
            <a:r>
              <a:rPr lang="en-GB" dirty="0"/>
              <a:t> a </a:t>
            </a:r>
            <a:r>
              <a:rPr lang="en-GB" dirty="0" err="1"/>
              <a:t>chyfrifoldebau</a:t>
            </a:r>
            <a:br>
              <a:rPr lang="en-GB" dirty="0"/>
            </a:br>
            <a:r>
              <a:rPr lang="en-GB" dirty="0">
                <a:solidFill>
                  <a:schemeClr val="accent6">
                    <a:lumMod val="75000"/>
                  </a:schemeClr>
                </a:solidFill>
              </a:rPr>
              <a:t>Roles and Responsibilities</a:t>
            </a:r>
          </a:p>
        </p:txBody>
      </p:sp>
      <p:sp>
        <p:nvSpPr>
          <p:cNvPr id="3" name="Content Placeholder 2">
            <a:extLst>
              <a:ext uri="{FF2B5EF4-FFF2-40B4-BE49-F238E27FC236}">
                <a16:creationId xmlns:a16="http://schemas.microsoft.com/office/drawing/2014/main" id="{6941DB3A-6D32-A87A-16FE-8C661992A35A}"/>
              </a:ext>
            </a:extLst>
          </p:cNvPr>
          <p:cNvSpPr>
            <a:spLocks noGrp="1"/>
          </p:cNvSpPr>
          <p:nvPr>
            <p:ph sz="half" idx="1"/>
          </p:nvPr>
        </p:nvSpPr>
        <p:spPr/>
        <p:txBody>
          <a:bodyPr/>
          <a:lstStyle/>
          <a:p>
            <a:pPr marL="0" indent="0">
              <a:buNone/>
            </a:pPr>
            <a:r>
              <a:rPr lang="en-GB" b="1" dirty="0" err="1"/>
              <a:t>Gwasanaethau</a:t>
            </a:r>
            <a:r>
              <a:rPr lang="en-GB" b="1" dirty="0"/>
              <a:t> </a:t>
            </a:r>
            <a:r>
              <a:rPr lang="en-GB" b="1" dirty="0" err="1"/>
              <a:t>Cymdeithasol</a:t>
            </a:r>
            <a:endParaRPr lang="en-GB" b="1" dirty="0"/>
          </a:p>
          <a:p>
            <a:r>
              <a:rPr lang="en-GB" dirty="0" err="1"/>
              <a:t>Cefnogi</a:t>
            </a:r>
            <a:r>
              <a:rPr lang="en-GB" dirty="0"/>
              <a:t> </a:t>
            </a:r>
            <a:r>
              <a:rPr lang="en-GB" dirty="0" err="1"/>
              <a:t>teuluoedd</a:t>
            </a:r>
            <a:r>
              <a:rPr lang="en-GB" dirty="0"/>
              <a:t> a </a:t>
            </a:r>
            <a:r>
              <a:rPr lang="en-GB" dirty="0" err="1"/>
              <a:t>diogelu</a:t>
            </a:r>
            <a:r>
              <a:rPr lang="en-GB" dirty="0"/>
              <a:t> plant ac </a:t>
            </a:r>
            <a:r>
              <a:rPr lang="en-GB" dirty="0" err="1"/>
              <a:t>oedolion</a:t>
            </a:r>
            <a:r>
              <a:rPr lang="en-GB" dirty="0"/>
              <a:t> </a:t>
            </a:r>
            <a:r>
              <a:rPr lang="en-GB" dirty="0" err="1"/>
              <a:t>archollodwy</a:t>
            </a:r>
            <a:endParaRPr lang="en-GB" dirty="0"/>
          </a:p>
          <a:p>
            <a:r>
              <a:rPr lang="en-GB" dirty="0" err="1"/>
              <a:t>Gwasanaethau</a:t>
            </a:r>
            <a:r>
              <a:rPr lang="en-GB" dirty="0"/>
              <a:t> </a:t>
            </a:r>
            <a:r>
              <a:rPr lang="en-GB" dirty="0" err="1"/>
              <a:t>ataliol</a:t>
            </a:r>
            <a:endParaRPr lang="en-GB" dirty="0"/>
          </a:p>
          <a:p>
            <a:r>
              <a:rPr lang="en-GB" dirty="0" err="1"/>
              <a:t>Lleoli</a:t>
            </a:r>
            <a:r>
              <a:rPr lang="en-GB" dirty="0"/>
              <a:t> plant</a:t>
            </a:r>
          </a:p>
          <a:p>
            <a:r>
              <a:rPr lang="en-GB" dirty="0" err="1"/>
              <a:t>Maethu</a:t>
            </a:r>
            <a:r>
              <a:rPr lang="en-GB" dirty="0"/>
              <a:t> a </a:t>
            </a:r>
            <a:r>
              <a:rPr lang="en-GB" dirty="0" err="1"/>
              <a:t>mabwysiadau</a:t>
            </a:r>
            <a:endParaRPr lang="en-GB" dirty="0"/>
          </a:p>
          <a:p>
            <a:r>
              <a:rPr lang="en-GB" dirty="0" err="1"/>
              <a:t>Cefnogaeth</a:t>
            </a:r>
            <a:r>
              <a:rPr lang="en-GB" dirty="0"/>
              <a:t> </a:t>
            </a:r>
            <a:r>
              <a:rPr lang="en-GB" dirty="0" err="1"/>
              <a:t>anabledd</a:t>
            </a:r>
            <a:r>
              <a:rPr lang="en-GB" dirty="0"/>
              <a:t>, iechyd </a:t>
            </a:r>
            <a:r>
              <a:rPr lang="en-GB" dirty="0" err="1"/>
              <a:t>meddwl</a:t>
            </a:r>
            <a:r>
              <a:rPr lang="en-GB" dirty="0"/>
              <a:t>, a </a:t>
            </a:r>
            <a:r>
              <a:rPr lang="en-GB" dirty="0" err="1"/>
              <a:t>anghenion</a:t>
            </a:r>
            <a:r>
              <a:rPr lang="en-GB" dirty="0"/>
              <a:t> </a:t>
            </a:r>
            <a:r>
              <a:rPr lang="en-GB" dirty="0" err="1"/>
              <a:t>dysgu</a:t>
            </a:r>
            <a:endParaRPr lang="en-GB" dirty="0"/>
          </a:p>
        </p:txBody>
      </p:sp>
      <p:sp>
        <p:nvSpPr>
          <p:cNvPr id="4" name="Content Placeholder 3">
            <a:extLst>
              <a:ext uri="{FF2B5EF4-FFF2-40B4-BE49-F238E27FC236}">
                <a16:creationId xmlns:a16="http://schemas.microsoft.com/office/drawing/2014/main" id="{F9DB54B9-DB39-BF34-EE20-43F53CF40140}"/>
              </a:ext>
            </a:extLst>
          </p:cNvPr>
          <p:cNvSpPr>
            <a:spLocks noGrp="1"/>
          </p:cNvSpPr>
          <p:nvPr>
            <p:ph sz="half" idx="2"/>
          </p:nvPr>
        </p:nvSpPr>
        <p:spPr>
          <a:xfrm>
            <a:off x="6172199" y="1825625"/>
            <a:ext cx="5507437" cy="4351338"/>
          </a:xfrm>
        </p:spPr>
        <p:txBody>
          <a:bodyPr/>
          <a:lstStyle/>
          <a:p>
            <a:pPr marL="0" indent="0">
              <a:buNone/>
            </a:pPr>
            <a:r>
              <a:rPr lang="en-GB" b="1" dirty="0">
                <a:solidFill>
                  <a:schemeClr val="accent6">
                    <a:lumMod val="75000"/>
                  </a:schemeClr>
                </a:solidFill>
              </a:rPr>
              <a:t>Social Services</a:t>
            </a:r>
          </a:p>
          <a:p>
            <a:r>
              <a:rPr lang="en-GB" dirty="0">
                <a:solidFill>
                  <a:schemeClr val="accent6">
                    <a:lumMod val="75000"/>
                  </a:schemeClr>
                </a:solidFill>
              </a:rPr>
              <a:t>Support families and safeguard  children and vulnerable adults</a:t>
            </a:r>
          </a:p>
          <a:p>
            <a:r>
              <a:rPr lang="en-GB" dirty="0">
                <a:solidFill>
                  <a:schemeClr val="accent6">
                    <a:lumMod val="75000"/>
                  </a:schemeClr>
                </a:solidFill>
              </a:rPr>
              <a:t>preventative services</a:t>
            </a:r>
          </a:p>
          <a:p>
            <a:r>
              <a:rPr lang="en-GB" dirty="0">
                <a:solidFill>
                  <a:schemeClr val="accent6">
                    <a:lumMod val="75000"/>
                  </a:schemeClr>
                </a:solidFill>
              </a:rPr>
              <a:t>child placement</a:t>
            </a:r>
          </a:p>
          <a:p>
            <a:r>
              <a:rPr lang="en-GB" dirty="0">
                <a:solidFill>
                  <a:schemeClr val="accent6">
                    <a:lumMod val="75000"/>
                  </a:schemeClr>
                </a:solidFill>
              </a:rPr>
              <a:t>fostering/ adoption</a:t>
            </a:r>
          </a:p>
          <a:p>
            <a:r>
              <a:rPr lang="en-GB" dirty="0">
                <a:solidFill>
                  <a:schemeClr val="accent6">
                    <a:lumMod val="75000"/>
                  </a:schemeClr>
                </a:solidFill>
              </a:rPr>
              <a:t>Disability, mental health, learning needs support </a:t>
            </a:r>
          </a:p>
          <a:p>
            <a:pPr marL="0" indent="0">
              <a:buNone/>
            </a:pPr>
            <a:endParaRPr lang="en-GB" dirty="0"/>
          </a:p>
        </p:txBody>
      </p:sp>
    </p:spTree>
    <p:extLst>
      <p:ext uri="{BB962C8B-B14F-4D97-AF65-F5344CB8AC3E}">
        <p14:creationId xmlns:p14="http://schemas.microsoft.com/office/powerpoint/2010/main" val="376218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0184-CD26-D708-4E6C-671B75E1D4E6}"/>
              </a:ext>
            </a:extLst>
          </p:cNvPr>
          <p:cNvSpPr>
            <a:spLocks noGrp="1"/>
          </p:cNvSpPr>
          <p:nvPr>
            <p:ph type="title"/>
          </p:nvPr>
        </p:nvSpPr>
        <p:spPr/>
        <p:txBody>
          <a:bodyPr/>
          <a:lstStyle/>
          <a:p>
            <a:pPr algn="ctr"/>
            <a:r>
              <a:rPr lang="en-GB" dirty="0" err="1"/>
              <a:t>Rolau</a:t>
            </a:r>
            <a:r>
              <a:rPr lang="en-GB" dirty="0"/>
              <a:t> a </a:t>
            </a:r>
            <a:r>
              <a:rPr lang="en-GB" dirty="0" err="1"/>
              <a:t>chyfrifoldebau</a:t>
            </a:r>
            <a:br>
              <a:rPr lang="en-GB" dirty="0"/>
            </a:br>
            <a:r>
              <a:rPr lang="en-GB" dirty="0">
                <a:solidFill>
                  <a:schemeClr val="accent6">
                    <a:lumMod val="75000"/>
                  </a:schemeClr>
                </a:solidFill>
              </a:rPr>
              <a:t>Roles and Responsibilities</a:t>
            </a:r>
          </a:p>
        </p:txBody>
      </p:sp>
      <p:sp>
        <p:nvSpPr>
          <p:cNvPr id="3" name="Content Placeholder 2">
            <a:extLst>
              <a:ext uri="{FF2B5EF4-FFF2-40B4-BE49-F238E27FC236}">
                <a16:creationId xmlns:a16="http://schemas.microsoft.com/office/drawing/2014/main" id="{6941DB3A-6D32-A87A-16FE-8C661992A35A}"/>
              </a:ext>
            </a:extLst>
          </p:cNvPr>
          <p:cNvSpPr>
            <a:spLocks noGrp="1"/>
          </p:cNvSpPr>
          <p:nvPr>
            <p:ph sz="half" idx="1"/>
          </p:nvPr>
        </p:nvSpPr>
        <p:spPr/>
        <p:txBody>
          <a:bodyPr/>
          <a:lstStyle/>
          <a:p>
            <a:pPr marL="0" indent="0">
              <a:buNone/>
            </a:pPr>
            <a:r>
              <a:rPr lang="en-GB" b="1" dirty="0" err="1"/>
              <a:t>Swyddog</a:t>
            </a:r>
            <a:r>
              <a:rPr lang="en-GB" b="1" dirty="0"/>
              <a:t> </a:t>
            </a:r>
            <a:r>
              <a:rPr lang="en-GB" b="1" dirty="0" err="1"/>
              <a:t>Penodedig</a:t>
            </a:r>
            <a:r>
              <a:rPr lang="en-GB" b="1" dirty="0"/>
              <a:t> </a:t>
            </a:r>
            <a:r>
              <a:rPr lang="en-GB" b="1" dirty="0" err="1"/>
              <a:t>Awdurdod</a:t>
            </a:r>
            <a:r>
              <a:rPr lang="en-GB" b="1" dirty="0"/>
              <a:t> </a:t>
            </a:r>
            <a:r>
              <a:rPr lang="en-GB" b="1" dirty="0" err="1"/>
              <a:t>Lleol</a:t>
            </a:r>
            <a:r>
              <a:rPr lang="en-GB" b="1" dirty="0"/>
              <a:t> – (SPALL)</a:t>
            </a:r>
          </a:p>
          <a:p>
            <a:pPr marL="0" indent="0">
              <a:buNone/>
            </a:pPr>
            <a:r>
              <a:rPr lang="en-GB" dirty="0" err="1"/>
              <a:t>Wedi</a:t>
            </a:r>
            <a:r>
              <a:rPr lang="en-GB" dirty="0"/>
              <a:t> </a:t>
            </a:r>
            <a:r>
              <a:rPr lang="en-GB" dirty="0" err="1"/>
              <a:t>cyflogi</a:t>
            </a:r>
            <a:r>
              <a:rPr lang="en-GB" dirty="0"/>
              <a:t> </a:t>
            </a:r>
            <a:r>
              <a:rPr lang="en-GB" dirty="0" err="1"/>
              <a:t>yn</a:t>
            </a:r>
            <a:r>
              <a:rPr lang="en-GB" dirty="0"/>
              <a:t> y </a:t>
            </a:r>
            <a:r>
              <a:rPr lang="en-GB" dirty="0" err="1"/>
              <a:t>gwasanaethau</a:t>
            </a:r>
            <a:r>
              <a:rPr lang="en-GB" dirty="0"/>
              <a:t> </a:t>
            </a:r>
            <a:r>
              <a:rPr lang="en-GB" dirty="0" err="1"/>
              <a:t>cymdeithasol</a:t>
            </a:r>
            <a:r>
              <a:rPr lang="en-GB" dirty="0"/>
              <a:t> </a:t>
            </a:r>
            <a:r>
              <a:rPr lang="en-GB" dirty="0" err="1"/>
              <a:t>gyda’r</a:t>
            </a:r>
            <a:r>
              <a:rPr lang="en-GB" dirty="0"/>
              <a:t> </a:t>
            </a:r>
            <a:r>
              <a:rPr lang="en-GB" dirty="0" err="1"/>
              <a:t>rôl</a:t>
            </a:r>
            <a:r>
              <a:rPr lang="en-GB" dirty="0"/>
              <a:t> o </a:t>
            </a:r>
            <a:r>
              <a:rPr lang="en-GB" dirty="0" err="1"/>
              <a:t>ymchwilio</a:t>
            </a:r>
            <a:r>
              <a:rPr lang="en-GB" dirty="0"/>
              <a:t> </a:t>
            </a:r>
            <a:r>
              <a:rPr lang="en-GB" dirty="0" err="1"/>
              <a:t>i</a:t>
            </a:r>
            <a:r>
              <a:rPr lang="en-GB" dirty="0"/>
              <a:t> </a:t>
            </a:r>
            <a:r>
              <a:rPr lang="en-GB" dirty="0" err="1"/>
              <a:t>honiadau</a:t>
            </a:r>
            <a:r>
              <a:rPr lang="en-GB" dirty="0"/>
              <a:t> a </a:t>
            </a:r>
            <a:r>
              <a:rPr lang="en-GB" dirty="0" err="1"/>
              <a:t>wneir</a:t>
            </a:r>
            <a:r>
              <a:rPr lang="en-GB" dirty="0"/>
              <a:t> </a:t>
            </a:r>
            <a:r>
              <a:rPr lang="en-GB" dirty="0" err="1"/>
              <a:t>yn</a:t>
            </a:r>
            <a:r>
              <a:rPr lang="en-GB" dirty="0"/>
              <a:t> </a:t>
            </a:r>
            <a:r>
              <a:rPr lang="en-GB" dirty="0" err="1"/>
              <a:t>erbyn</a:t>
            </a:r>
            <a:r>
              <a:rPr lang="en-GB" dirty="0"/>
              <a:t> </a:t>
            </a:r>
            <a:r>
              <a:rPr lang="en-GB" dirty="0" err="1"/>
              <a:t>pobl</a:t>
            </a:r>
            <a:r>
              <a:rPr lang="en-GB" dirty="0"/>
              <a:t> </a:t>
            </a:r>
            <a:r>
              <a:rPr lang="en-GB" dirty="0" err="1"/>
              <a:t>sy’n</a:t>
            </a:r>
            <a:r>
              <a:rPr lang="en-GB" dirty="0"/>
              <a:t> </a:t>
            </a:r>
            <a:r>
              <a:rPr lang="en-GB" dirty="0" err="1"/>
              <a:t>gweithio</a:t>
            </a:r>
            <a:r>
              <a:rPr lang="en-GB" dirty="0"/>
              <a:t> </a:t>
            </a:r>
            <a:r>
              <a:rPr lang="en-GB" dirty="0" err="1"/>
              <a:t>gyda</a:t>
            </a:r>
            <a:r>
              <a:rPr lang="en-GB" dirty="0"/>
              <a:t> </a:t>
            </a:r>
            <a:r>
              <a:rPr lang="en-GB" dirty="0" err="1"/>
              <a:t>phlant</a:t>
            </a:r>
            <a:endParaRPr lang="en-GB" dirty="0"/>
          </a:p>
          <a:p>
            <a:endParaRPr lang="en-GB" b="1" dirty="0"/>
          </a:p>
          <a:p>
            <a:pPr marL="0" indent="0">
              <a:buNone/>
            </a:pPr>
            <a:endParaRPr lang="en-GB" dirty="0"/>
          </a:p>
        </p:txBody>
      </p:sp>
      <p:sp>
        <p:nvSpPr>
          <p:cNvPr id="4" name="Content Placeholder 3">
            <a:extLst>
              <a:ext uri="{FF2B5EF4-FFF2-40B4-BE49-F238E27FC236}">
                <a16:creationId xmlns:a16="http://schemas.microsoft.com/office/drawing/2014/main" id="{F9DB54B9-DB39-BF34-EE20-43F53CF40140}"/>
              </a:ext>
            </a:extLst>
          </p:cNvPr>
          <p:cNvSpPr>
            <a:spLocks noGrp="1"/>
          </p:cNvSpPr>
          <p:nvPr>
            <p:ph sz="half" idx="2"/>
          </p:nvPr>
        </p:nvSpPr>
        <p:spPr/>
        <p:txBody>
          <a:bodyPr/>
          <a:lstStyle/>
          <a:p>
            <a:pPr marL="0" indent="0">
              <a:buNone/>
            </a:pPr>
            <a:r>
              <a:rPr lang="en-GB" b="1" dirty="0">
                <a:solidFill>
                  <a:schemeClr val="accent6">
                    <a:lumMod val="75000"/>
                  </a:schemeClr>
                </a:solidFill>
              </a:rPr>
              <a:t>Local Authority Designated Officer – LADO</a:t>
            </a:r>
          </a:p>
          <a:p>
            <a:pPr marL="0" indent="0">
              <a:buNone/>
            </a:pPr>
            <a:r>
              <a:rPr lang="en-GB" dirty="0">
                <a:solidFill>
                  <a:schemeClr val="accent6">
                    <a:lumMod val="75000"/>
                  </a:schemeClr>
                </a:solidFill>
              </a:rPr>
              <a:t>Employed within social services with the role of investigating allegations made against people who work with children</a:t>
            </a:r>
          </a:p>
        </p:txBody>
      </p:sp>
    </p:spTree>
    <p:extLst>
      <p:ext uri="{BB962C8B-B14F-4D97-AF65-F5344CB8AC3E}">
        <p14:creationId xmlns:p14="http://schemas.microsoft.com/office/powerpoint/2010/main" val="3100652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AE92-1F2E-1BCE-99FE-9B2C7B25513A}"/>
              </a:ext>
            </a:extLst>
          </p:cNvPr>
          <p:cNvSpPr>
            <a:spLocks noGrp="1"/>
          </p:cNvSpPr>
          <p:nvPr>
            <p:ph type="title"/>
          </p:nvPr>
        </p:nvSpPr>
        <p:spPr/>
        <p:txBody>
          <a:bodyPr/>
          <a:lstStyle/>
          <a:p>
            <a:pPr algn="ctr"/>
            <a:r>
              <a:rPr lang="en-GB" dirty="0"/>
              <a:t>Person </a:t>
            </a:r>
            <a:r>
              <a:rPr lang="en-GB" dirty="0" err="1"/>
              <a:t>gyfrifol</a:t>
            </a:r>
            <a:r>
              <a:rPr lang="en-GB" dirty="0"/>
              <a:t> </a:t>
            </a:r>
            <a:r>
              <a:rPr lang="en-GB" dirty="0" err="1"/>
              <a:t>mewn</a:t>
            </a:r>
            <a:r>
              <a:rPr lang="en-GB" dirty="0"/>
              <a:t> </a:t>
            </a:r>
            <a:r>
              <a:rPr lang="en-GB" dirty="0" err="1"/>
              <a:t>lleoliad</a:t>
            </a:r>
            <a:br>
              <a:rPr lang="en-GB" dirty="0"/>
            </a:br>
            <a:r>
              <a:rPr lang="en-GB" dirty="0">
                <a:solidFill>
                  <a:schemeClr val="accent6">
                    <a:lumMod val="75000"/>
                  </a:schemeClr>
                </a:solidFill>
              </a:rPr>
              <a:t>Responsible person in a setting</a:t>
            </a:r>
          </a:p>
        </p:txBody>
      </p:sp>
      <p:sp>
        <p:nvSpPr>
          <p:cNvPr id="3" name="Content Placeholder 2">
            <a:extLst>
              <a:ext uri="{FF2B5EF4-FFF2-40B4-BE49-F238E27FC236}">
                <a16:creationId xmlns:a16="http://schemas.microsoft.com/office/drawing/2014/main" id="{06536EB8-F9F6-AD27-3EFE-0BC851AF403E}"/>
              </a:ext>
            </a:extLst>
          </p:cNvPr>
          <p:cNvSpPr>
            <a:spLocks noGrp="1"/>
          </p:cNvSpPr>
          <p:nvPr>
            <p:ph sz="half" idx="1"/>
          </p:nvPr>
        </p:nvSpPr>
        <p:spPr>
          <a:xfrm>
            <a:off x="1200500" y="1786356"/>
            <a:ext cx="5329793" cy="4351338"/>
          </a:xfrm>
        </p:spPr>
        <p:txBody>
          <a:bodyPr/>
          <a:lstStyle/>
          <a:p>
            <a:pPr marL="0" indent="0">
              <a:buNone/>
            </a:pPr>
            <a:r>
              <a:rPr lang="cy-GB" sz="2800" b="1" dirty="0">
                <a:latin typeface="Arial" panose="020B0604020202020204" pitchFamily="34" charset="0"/>
              </a:rPr>
              <a:t>Swyddog Diogelu Penodedig </a:t>
            </a:r>
            <a:r>
              <a:rPr lang="en-GB" sz="2800" b="1" i="0" dirty="0">
                <a:effectLst/>
                <a:latin typeface="Arial" panose="020B0604020202020204" pitchFamily="34" charset="0"/>
              </a:rPr>
              <a:t>(SDP)</a:t>
            </a:r>
            <a:endParaRPr lang="cy-GB" b="1" dirty="0"/>
          </a:p>
          <a:p>
            <a:endParaRPr lang="en-GB" dirty="0"/>
          </a:p>
        </p:txBody>
      </p:sp>
      <p:sp>
        <p:nvSpPr>
          <p:cNvPr id="4" name="Content Placeholder 3">
            <a:extLst>
              <a:ext uri="{FF2B5EF4-FFF2-40B4-BE49-F238E27FC236}">
                <a16:creationId xmlns:a16="http://schemas.microsoft.com/office/drawing/2014/main" id="{1CB913B1-D066-8079-3D72-3260A52475C5}"/>
              </a:ext>
            </a:extLst>
          </p:cNvPr>
          <p:cNvSpPr>
            <a:spLocks noGrp="1"/>
          </p:cNvSpPr>
          <p:nvPr>
            <p:ph sz="half" idx="2"/>
          </p:nvPr>
        </p:nvSpPr>
        <p:spPr/>
        <p:txBody>
          <a:bodyPr/>
          <a:lstStyle/>
          <a:p>
            <a:pPr marL="0" indent="0">
              <a:buNone/>
            </a:pPr>
            <a:r>
              <a:rPr lang="en-GB" sz="2800" b="1" i="0" dirty="0">
                <a:solidFill>
                  <a:schemeClr val="accent6">
                    <a:lumMod val="75000"/>
                  </a:schemeClr>
                </a:solidFill>
                <a:effectLst/>
                <a:latin typeface="Arial" panose="020B0604020202020204" pitchFamily="34" charset="0"/>
              </a:rPr>
              <a:t>Designated Safeguarding Officer (DSO)</a:t>
            </a:r>
            <a:endParaRPr lang="en-GB" b="1" dirty="0">
              <a:solidFill>
                <a:schemeClr val="accent6">
                  <a:lumMod val="75000"/>
                </a:schemeClr>
              </a:solidFill>
            </a:endParaRPr>
          </a:p>
          <a:p>
            <a:pPr marL="0" indent="0">
              <a:buNone/>
            </a:pPr>
            <a:endParaRPr lang="en-GB" dirty="0"/>
          </a:p>
        </p:txBody>
      </p:sp>
      <p:pic>
        <p:nvPicPr>
          <p:cNvPr id="5" name="Picture 4">
            <a:extLst>
              <a:ext uri="{FF2B5EF4-FFF2-40B4-BE49-F238E27FC236}">
                <a16:creationId xmlns:a16="http://schemas.microsoft.com/office/drawing/2014/main" id="{F325A722-78AC-7C0C-697D-9CA0526F8837}"/>
              </a:ext>
            </a:extLst>
          </p:cNvPr>
          <p:cNvPicPr>
            <a:picLocks noChangeAspect="1"/>
          </p:cNvPicPr>
          <p:nvPr/>
        </p:nvPicPr>
        <p:blipFill>
          <a:blip r:embed="rId2"/>
          <a:stretch>
            <a:fillRect/>
          </a:stretch>
        </p:blipFill>
        <p:spPr>
          <a:xfrm>
            <a:off x="196344" y="1523839"/>
            <a:ext cx="770415" cy="770415"/>
          </a:xfrm>
          <a:prstGeom prst="rect">
            <a:avLst/>
          </a:prstGeom>
        </p:spPr>
      </p:pic>
      <p:pic>
        <p:nvPicPr>
          <p:cNvPr id="6" name="Picture 5">
            <a:extLst>
              <a:ext uri="{FF2B5EF4-FFF2-40B4-BE49-F238E27FC236}">
                <a16:creationId xmlns:a16="http://schemas.microsoft.com/office/drawing/2014/main" id="{1E2B3A97-8D57-03A1-32B7-64613D5A3BAD}"/>
              </a:ext>
            </a:extLst>
          </p:cNvPr>
          <p:cNvPicPr>
            <a:picLocks noChangeAspect="1"/>
          </p:cNvPicPr>
          <p:nvPr/>
        </p:nvPicPr>
        <p:blipFill>
          <a:blip r:embed="rId2"/>
          <a:stretch>
            <a:fillRect/>
          </a:stretch>
        </p:blipFill>
        <p:spPr>
          <a:xfrm>
            <a:off x="10731578" y="1523840"/>
            <a:ext cx="770415" cy="770415"/>
          </a:xfrm>
          <a:prstGeom prst="rect">
            <a:avLst/>
          </a:prstGeom>
        </p:spPr>
      </p:pic>
    </p:spTree>
    <p:extLst>
      <p:ext uri="{BB962C8B-B14F-4D97-AF65-F5344CB8AC3E}">
        <p14:creationId xmlns:p14="http://schemas.microsoft.com/office/powerpoint/2010/main" val="1916168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F285-568D-E3D5-4A8F-68B0704EB76F}"/>
              </a:ext>
            </a:extLst>
          </p:cNvPr>
          <p:cNvSpPr>
            <a:spLocks noGrp="1"/>
          </p:cNvSpPr>
          <p:nvPr>
            <p:ph type="title"/>
          </p:nvPr>
        </p:nvSpPr>
        <p:spPr>
          <a:xfrm>
            <a:off x="594640" y="153192"/>
            <a:ext cx="11464579" cy="1325563"/>
          </a:xfrm>
        </p:spPr>
        <p:txBody>
          <a:bodyPr>
            <a:normAutofit fontScale="90000"/>
          </a:bodyPr>
          <a:lstStyle/>
          <a:p>
            <a:pPr algn="ctr"/>
            <a:br>
              <a:rPr lang="en-GB" sz="3600" b="0" i="0" dirty="0">
                <a:solidFill>
                  <a:schemeClr val="accent6">
                    <a:lumMod val="75000"/>
                  </a:schemeClr>
                </a:solidFill>
                <a:effectLst/>
                <a:latin typeface="Arial" panose="020B0604020202020204" pitchFamily="34" charset="0"/>
              </a:rPr>
            </a:br>
            <a:r>
              <a:rPr lang="cy-GB" sz="4900" dirty="0">
                <a:latin typeface="Arial" panose="020B0604020202020204" pitchFamily="34" charset="0"/>
              </a:rPr>
              <a:t>Rolau a chyfrifoldebau’r</a:t>
            </a:r>
            <a:br>
              <a:rPr lang="cy-GB" sz="4900" dirty="0">
                <a:latin typeface="Arial" panose="020B0604020202020204" pitchFamily="34" charset="0"/>
              </a:rPr>
            </a:br>
            <a:r>
              <a:rPr lang="en-GB" sz="4900" dirty="0">
                <a:solidFill>
                  <a:schemeClr val="accent6">
                    <a:lumMod val="75000"/>
                  </a:schemeClr>
                </a:solidFill>
                <a:latin typeface="Arial" panose="020B0604020202020204" pitchFamily="34" charset="0"/>
              </a:rPr>
              <a:t>R</a:t>
            </a:r>
            <a:r>
              <a:rPr lang="en-GB" sz="4900" b="0" i="0" dirty="0">
                <a:solidFill>
                  <a:schemeClr val="accent6">
                    <a:lumMod val="75000"/>
                  </a:schemeClr>
                </a:solidFill>
                <a:effectLst/>
                <a:latin typeface="Arial" panose="020B0604020202020204" pitchFamily="34" charset="0"/>
              </a:rPr>
              <a:t>oles and responsibilities</a:t>
            </a:r>
            <a:br>
              <a:rPr lang="en-GB" sz="4400" dirty="0"/>
            </a:b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41C59BA9-80B2-79B5-824B-9E3D46145828}"/>
              </a:ext>
            </a:extLst>
          </p:cNvPr>
          <p:cNvSpPr>
            <a:spLocks noGrp="1"/>
          </p:cNvSpPr>
          <p:nvPr>
            <p:ph sz="half" idx="1"/>
          </p:nvPr>
        </p:nvSpPr>
        <p:spPr>
          <a:xfrm>
            <a:off x="219017" y="1478755"/>
            <a:ext cx="5744217" cy="4351338"/>
          </a:xfrm>
        </p:spPr>
        <p:txBody>
          <a:bodyPr>
            <a:normAutofit fontScale="92500" lnSpcReduction="20000"/>
          </a:bodyPr>
          <a:lstStyle/>
          <a:p>
            <a:pPr marL="0" indent="0">
              <a:buNone/>
            </a:pPr>
            <a:r>
              <a:rPr lang="cy-GB" sz="2800" b="1" dirty="0">
                <a:latin typeface="Arial" panose="020B0604020202020204" pitchFamily="34" charset="0"/>
              </a:rPr>
              <a:t>Swyddog Diogelu Penodedig </a:t>
            </a:r>
            <a:r>
              <a:rPr lang="en-GB" sz="2800" b="1" i="0" dirty="0">
                <a:effectLst/>
                <a:latin typeface="Arial" panose="020B0604020202020204" pitchFamily="34" charset="0"/>
              </a:rPr>
              <a:t>(SDP)</a:t>
            </a:r>
            <a:endParaRPr lang="cy-GB" b="1" dirty="0"/>
          </a:p>
          <a:p>
            <a:r>
              <a:rPr lang="cy-GB" dirty="0"/>
              <a:t>Datblygu ac adolygu polisïau a gweithdrefnau amddiffyn
Gweithredu polisïau a gweithdrefnau, gan sicrhau yr ymatebir i bob pryder yn briodol</a:t>
            </a:r>
          </a:p>
          <a:p>
            <a:r>
              <a:rPr lang="cy-GB" dirty="0"/>
              <a:t>Sicrhau bod yr holl </a:t>
            </a:r>
            <a:r>
              <a:rPr lang="cy-GB" dirty="0" err="1"/>
              <a:t>randdeiliaid</a:t>
            </a:r>
            <a:r>
              <a:rPr lang="cy-GB" dirty="0"/>
              <a:t> yn deall y polisi a'r gweithdrefnau
Sicrhau bod gan blant a theuluoedd bwynt cyswllt penodol, a'u bod yn ymwybodol ohono 
Derbyn a chofnodi gwybodaeth</a:t>
            </a:r>
          </a:p>
        </p:txBody>
      </p:sp>
      <p:sp>
        <p:nvSpPr>
          <p:cNvPr id="4" name="Content Placeholder 3">
            <a:extLst>
              <a:ext uri="{FF2B5EF4-FFF2-40B4-BE49-F238E27FC236}">
                <a16:creationId xmlns:a16="http://schemas.microsoft.com/office/drawing/2014/main" id="{FE3C798A-EFF1-AAFE-CF59-5AB47DAB6095}"/>
              </a:ext>
            </a:extLst>
          </p:cNvPr>
          <p:cNvSpPr>
            <a:spLocks noGrp="1"/>
          </p:cNvSpPr>
          <p:nvPr>
            <p:ph sz="half" idx="2"/>
          </p:nvPr>
        </p:nvSpPr>
        <p:spPr>
          <a:xfrm>
            <a:off x="6172202" y="1438247"/>
            <a:ext cx="5846411" cy="4351338"/>
          </a:xfrm>
        </p:spPr>
        <p:txBody>
          <a:bodyPr>
            <a:normAutofit fontScale="92500" lnSpcReduction="20000"/>
          </a:bodyPr>
          <a:lstStyle/>
          <a:p>
            <a:pPr marL="0" indent="0">
              <a:buNone/>
            </a:pPr>
            <a:r>
              <a:rPr lang="en-GB" sz="2800" b="1" i="0" dirty="0">
                <a:solidFill>
                  <a:schemeClr val="accent6">
                    <a:lumMod val="75000"/>
                  </a:schemeClr>
                </a:solidFill>
                <a:effectLst/>
                <a:latin typeface="Arial" panose="020B0604020202020204" pitchFamily="34" charset="0"/>
              </a:rPr>
              <a:t>Designated Safeguarding Officer (DSO)</a:t>
            </a:r>
            <a:endParaRPr lang="en-GB" b="1" dirty="0">
              <a:solidFill>
                <a:schemeClr val="accent6">
                  <a:lumMod val="75000"/>
                </a:schemeClr>
              </a:solidFill>
            </a:endParaRPr>
          </a:p>
          <a:p>
            <a:r>
              <a:rPr lang="en-GB" dirty="0">
                <a:solidFill>
                  <a:schemeClr val="accent6">
                    <a:lumMod val="75000"/>
                  </a:schemeClr>
                </a:solidFill>
              </a:rPr>
              <a:t>Develop and review protection policies and procedures</a:t>
            </a:r>
          </a:p>
          <a:p>
            <a:r>
              <a:rPr lang="en-GB" dirty="0">
                <a:solidFill>
                  <a:schemeClr val="accent6">
                    <a:lumMod val="75000"/>
                  </a:schemeClr>
                </a:solidFill>
              </a:rPr>
              <a:t>Implement policies and procedures, ensuring all concerns are responded to appropriately</a:t>
            </a:r>
          </a:p>
          <a:p>
            <a:r>
              <a:rPr lang="en-GB" dirty="0">
                <a:solidFill>
                  <a:schemeClr val="accent6">
                    <a:lumMod val="75000"/>
                  </a:schemeClr>
                </a:solidFill>
              </a:rPr>
              <a:t>Ensure all stakeholders understand the policy and procedures</a:t>
            </a:r>
          </a:p>
          <a:p>
            <a:r>
              <a:rPr lang="en-GB" dirty="0">
                <a:solidFill>
                  <a:schemeClr val="accent6">
                    <a:lumMod val="75000"/>
                  </a:schemeClr>
                </a:solidFill>
              </a:rPr>
              <a:t>Ensure children and families have, and are aware of a specific point of contact</a:t>
            </a:r>
          </a:p>
          <a:p>
            <a:r>
              <a:rPr lang="en-GB" dirty="0">
                <a:solidFill>
                  <a:schemeClr val="accent6">
                    <a:lumMod val="75000"/>
                  </a:schemeClr>
                </a:solidFill>
              </a:rPr>
              <a:t>Receive and record information</a:t>
            </a:r>
          </a:p>
          <a:p>
            <a:endParaRPr lang="en-GB" dirty="0"/>
          </a:p>
        </p:txBody>
      </p:sp>
      <p:sp>
        <p:nvSpPr>
          <p:cNvPr id="5" name="Title 1">
            <a:extLst>
              <a:ext uri="{FF2B5EF4-FFF2-40B4-BE49-F238E27FC236}">
                <a16:creationId xmlns:a16="http://schemas.microsoft.com/office/drawing/2014/main" id="{5DB41AED-408B-17C0-D059-103CB81B9FC5}"/>
              </a:ext>
            </a:extLst>
          </p:cNvPr>
          <p:cNvSpPr txBox="1">
            <a:spLocks/>
          </p:cNvSpPr>
          <p:nvPr/>
        </p:nvSpPr>
        <p:spPr>
          <a:xfrm>
            <a:off x="219018" y="212510"/>
            <a:ext cx="5800782"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2390482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C59BA9-80B2-79B5-824B-9E3D46145828}"/>
              </a:ext>
            </a:extLst>
          </p:cNvPr>
          <p:cNvSpPr>
            <a:spLocks noGrp="1"/>
          </p:cNvSpPr>
          <p:nvPr>
            <p:ph sz="half" idx="1"/>
          </p:nvPr>
        </p:nvSpPr>
        <p:spPr>
          <a:xfrm>
            <a:off x="441252" y="1825625"/>
            <a:ext cx="5468058" cy="4351338"/>
          </a:xfrm>
        </p:spPr>
        <p:txBody>
          <a:bodyPr>
            <a:normAutofit fontScale="92500" lnSpcReduction="10000"/>
          </a:bodyPr>
          <a:lstStyle/>
          <a:p>
            <a:r>
              <a:rPr lang="cy-GB" sz="2400" dirty="0"/>
              <a:t>Ymateb i'r pryderon
Cysylltu ag asiantaethau eraill</a:t>
            </a:r>
          </a:p>
          <a:p>
            <a:r>
              <a:rPr lang="cy-GB" sz="2400" dirty="0"/>
              <a:t>Storio a chadw cofnodion
Gweithio'n agos gydag adroddiad rheolaidd i'r pwyllgor rheoli / bwrdd ymddiriedolwyr</a:t>
            </a:r>
          </a:p>
          <a:p>
            <a:r>
              <a:rPr lang="cy-GB" sz="2400" dirty="0"/>
              <a:t>Sicrhau bod diogelu yn flaenoriaeth i'r lleoliad
Gweithio o fewn polisïau amlasiantaethol</a:t>
            </a:r>
          </a:p>
          <a:p>
            <a:r>
              <a:rPr lang="cy-GB" sz="2400" dirty="0"/>
              <a:t>Byddwch yn gyfredol ac yn gyfoes</a:t>
            </a:r>
          </a:p>
        </p:txBody>
      </p:sp>
      <p:sp>
        <p:nvSpPr>
          <p:cNvPr id="4" name="Content Placeholder 3">
            <a:extLst>
              <a:ext uri="{FF2B5EF4-FFF2-40B4-BE49-F238E27FC236}">
                <a16:creationId xmlns:a16="http://schemas.microsoft.com/office/drawing/2014/main" id="{FE3C798A-EFF1-AAFE-CF59-5AB47DAB6095}"/>
              </a:ext>
            </a:extLst>
          </p:cNvPr>
          <p:cNvSpPr>
            <a:spLocks noGrp="1"/>
          </p:cNvSpPr>
          <p:nvPr>
            <p:ph sz="half" idx="2"/>
          </p:nvPr>
        </p:nvSpPr>
        <p:spPr/>
        <p:txBody>
          <a:bodyPr>
            <a:normAutofit fontScale="92500" lnSpcReduction="10000"/>
          </a:bodyPr>
          <a:lstStyle/>
          <a:p>
            <a:r>
              <a:rPr lang="en-GB" dirty="0">
                <a:solidFill>
                  <a:schemeClr val="accent6">
                    <a:lumMod val="75000"/>
                  </a:schemeClr>
                </a:solidFill>
              </a:rPr>
              <a:t>Respond to concerns</a:t>
            </a:r>
          </a:p>
          <a:p>
            <a:r>
              <a:rPr lang="en-GB" dirty="0">
                <a:solidFill>
                  <a:schemeClr val="accent6">
                    <a:lumMod val="75000"/>
                  </a:schemeClr>
                </a:solidFill>
              </a:rPr>
              <a:t>Liaise with other agencies</a:t>
            </a:r>
          </a:p>
          <a:p>
            <a:r>
              <a:rPr lang="en-GB" dirty="0">
                <a:solidFill>
                  <a:schemeClr val="accent6">
                    <a:lumMod val="75000"/>
                  </a:schemeClr>
                </a:solidFill>
              </a:rPr>
              <a:t>Store and retain records</a:t>
            </a:r>
          </a:p>
          <a:p>
            <a:r>
              <a:rPr lang="en-GB" dirty="0">
                <a:solidFill>
                  <a:schemeClr val="accent6">
                    <a:lumMod val="75000"/>
                  </a:schemeClr>
                </a:solidFill>
              </a:rPr>
              <a:t>Work closely with and regularly report to management committee/ board of trustees</a:t>
            </a:r>
          </a:p>
          <a:p>
            <a:r>
              <a:rPr lang="en-GB" dirty="0">
                <a:solidFill>
                  <a:schemeClr val="accent6">
                    <a:lumMod val="75000"/>
                  </a:schemeClr>
                </a:solidFill>
              </a:rPr>
              <a:t>Ensure safeguarding is a priority for the setting</a:t>
            </a:r>
          </a:p>
          <a:p>
            <a:r>
              <a:rPr lang="en-GB" dirty="0">
                <a:solidFill>
                  <a:schemeClr val="accent6">
                    <a:lumMod val="75000"/>
                  </a:schemeClr>
                </a:solidFill>
              </a:rPr>
              <a:t>Work within multiagency policies</a:t>
            </a:r>
          </a:p>
          <a:p>
            <a:r>
              <a:rPr lang="en-GB" dirty="0">
                <a:solidFill>
                  <a:schemeClr val="accent6">
                    <a:lumMod val="75000"/>
                  </a:schemeClr>
                </a:solidFill>
              </a:rPr>
              <a:t>Be current and up to date</a:t>
            </a:r>
          </a:p>
          <a:p>
            <a:endParaRPr lang="en-GB" dirty="0"/>
          </a:p>
          <a:p>
            <a:endParaRPr lang="en-GB" dirty="0"/>
          </a:p>
          <a:p>
            <a:endParaRPr lang="en-GB" dirty="0"/>
          </a:p>
          <a:p>
            <a:endParaRPr lang="en-GB" dirty="0"/>
          </a:p>
        </p:txBody>
      </p:sp>
      <p:sp>
        <p:nvSpPr>
          <p:cNvPr id="8" name="Title 1">
            <a:extLst>
              <a:ext uri="{FF2B5EF4-FFF2-40B4-BE49-F238E27FC236}">
                <a16:creationId xmlns:a16="http://schemas.microsoft.com/office/drawing/2014/main" id="{928F1F18-201C-987E-316C-342D53BE59DF}"/>
              </a:ext>
            </a:extLst>
          </p:cNvPr>
          <p:cNvSpPr txBox="1">
            <a:spLocks/>
          </p:cNvSpPr>
          <p:nvPr/>
        </p:nvSpPr>
        <p:spPr>
          <a:xfrm>
            <a:off x="219018" y="212510"/>
            <a:ext cx="5800782"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5" name="Title 4">
            <a:extLst>
              <a:ext uri="{FF2B5EF4-FFF2-40B4-BE49-F238E27FC236}">
                <a16:creationId xmlns:a16="http://schemas.microsoft.com/office/drawing/2014/main" id="{B1776989-A527-461F-C0CB-4293C6F74C39}"/>
              </a:ext>
            </a:extLst>
          </p:cNvPr>
          <p:cNvSpPr>
            <a:spLocks noGrp="1"/>
          </p:cNvSpPr>
          <p:nvPr>
            <p:ph type="title"/>
          </p:nvPr>
        </p:nvSpPr>
        <p:spPr/>
        <p:txBody>
          <a:bodyPr/>
          <a:lstStyle/>
          <a:p>
            <a:pPr algn="ctr"/>
            <a:r>
              <a:rPr lang="cy-GB" sz="4400" dirty="0">
                <a:latin typeface="Arial" panose="020B0604020202020204" pitchFamily="34" charset="0"/>
              </a:rPr>
              <a:t>Rolau a chyfrifoldebau’r</a:t>
            </a:r>
            <a:br>
              <a:rPr lang="cy-GB" sz="4400" dirty="0">
                <a:latin typeface="Arial" panose="020B0604020202020204" pitchFamily="34" charset="0"/>
              </a:rPr>
            </a:br>
            <a:r>
              <a:rPr lang="en-GB" sz="4400" dirty="0">
                <a:solidFill>
                  <a:schemeClr val="accent6">
                    <a:lumMod val="75000"/>
                  </a:schemeClr>
                </a:solidFill>
                <a:latin typeface="Arial" panose="020B0604020202020204" pitchFamily="34" charset="0"/>
              </a:rPr>
              <a:t>R</a:t>
            </a:r>
            <a:r>
              <a:rPr lang="en-GB" sz="4400" b="0" i="0" dirty="0">
                <a:solidFill>
                  <a:schemeClr val="accent6">
                    <a:lumMod val="75000"/>
                  </a:schemeClr>
                </a:solidFill>
                <a:effectLst/>
                <a:latin typeface="Arial" panose="020B0604020202020204" pitchFamily="34" charset="0"/>
              </a:rPr>
              <a:t>oles and responsibilities</a:t>
            </a:r>
            <a:endParaRPr lang="en-GB" dirty="0"/>
          </a:p>
        </p:txBody>
      </p:sp>
    </p:spTree>
    <p:extLst>
      <p:ext uri="{BB962C8B-B14F-4D97-AF65-F5344CB8AC3E}">
        <p14:creationId xmlns:p14="http://schemas.microsoft.com/office/powerpoint/2010/main" val="150130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8E725-18EC-E214-52C4-5C7BC3DDD372}"/>
              </a:ext>
            </a:extLst>
          </p:cNvPr>
          <p:cNvSpPr>
            <a:spLocks noGrp="1"/>
          </p:cNvSpPr>
          <p:nvPr>
            <p:ph type="title"/>
          </p:nvPr>
        </p:nvSpPr>
        <p:spPr>
          <a:xfrm>
            <a:off x="838200" y="18255"/>
            <a:ext cx="10515600" cy="1325563"/>
          </a:xfrm>
        </p:spPr>
        <p:txBody>
          <a:bodyPr/>
          <a:lstStyle/>
          <a:p>
            <a:pPr algn="ctr"/>
            <a:r>
              <a:rPr lang="cy-GB" sz="4400" dirty="0">
                <a:latin typeface="Arial" panose="020B0604020202020204" pitchFamily="34" charset="0"/>
              </a:rPr>
              <a:t>Rolau a chyfrifoldebau’r</a:t>
            </a:r>
            <a:br>
              <a:rPr lang="cy-GB" sz="4400" dirty="0">
                <a:latin typeface="Arial" panose="020B0604020202020204" pitchFamily="34" charset="0"/>
              </a:rPr>
            </a:br>
            <a:r>
              <a:rPr lang="en-GB" sz="4400" dirty="0">
                <a:solidFill>
                  <a:schemeClr val="accent6">
                    <a:lumMod val="75000"/>
                  </a:schemeClr>
                </a:solidFill>
                <a:latin typeface="Arial" panose="020B0604020202020204" pitchFamily="34" charset="0"/>
              </a:rPr>
              <a:t>R</a:t>
            </a:r>
            <a:r>
              <a:rPr lang="en-GB" sz="4400" b="0" i="0" dirty="0">
                <a:solidFill>
                  <a:schemeClr val="accent6">
                    <a:lumMod val="75000"/>
                  </a:schemeClr>
                </a:solidFill>
                <a:effectLst/>
                <a:latin typeface="Arial" panose="020B0604020202020204" pitchFamily="34" charset="0"/>
              </a:rPr>
              <a:t>oles and responsibilities</a:t>
            </a:r>
            <a:endParaRPr lang="en-GB" dirty="0"/>
          </a:p>
        </p:txBody>
      </p:sp>
      <p:sp>
        <p:nvSpPr>
          <p:cNvPr id="3" name="Content Placeholder 2">
            <a:extLst>
              <a:ext uri="{FF2B5EF4-FFF2-40B4-BE49-F238E27FC236}">
                <a16:creationId xmlns:a16="http://schemas.microsoft.com/office/drawing/2014/main" id="{93898EEC-3CB5-AD05-A1A1-DCC8FDE311CD}"/>
              </a:ext>
            </a:extLst>
          </p:cNvPr>
          <p:cNvSpPr>
            <a:spLocks noGrp="1"/>
          </p:cNvSpPr>
          <p:nvPr>
            <p:ph sz="half" idx="1"/>
          </p:nvPr>
        </p:nvSpPr>
        <p:spPr>
          <a:xfrm>
            <a:off x="602587" y="1573183"/>
            <a:ext cx="5181600" cy="4351338"/>
          </a:xfrm>
        </p:spPr>
        <p:txBody>
          <a:bodyPr/>
          <a:lstStyle/>
          <a:p>
            <a:pPr marL="0" indent="0">
              <a:buNone/>
            </a:pPr>
            <a:r>
              <a:rPr lang="en-GB" b="1" dirty="0"/>
              <a:t>Hwb </a:t>
            </a:r>
            <a:r>
              <a:rPr lang="en-GB" b="1" dirty="0" err="1"/>
              <a:t>Diolgelu</a:t>
            </a:r>
            <a:r>
              <a:rPr lang="en-GB" b="1" dirty="0"/>
              <a:t> </a:t>
            </a:r>
            <a:r>
              <a:rPr lang="en-GB" b="1" dirty="0" err="1"/>
              <a:t>Amlasiantaethol</a:t>
            </a:r>
            <a:r>
              <a:rPr lang="en-GB" b="1" dirty="0"/>
              <a:t> (MASH)</a:t>
            </a:r>
          </a:p>
          <a:p>
            <a:r>
              <a:rPr lang="en-GB" dirty="0" err="1"/>
              <a:t>Gweithio’n</a:t>
            </a:r>
            <a:r>
              <a:rPr lang="en-GB" dirty="0"/>
              <a:t> </a:t>
            </a:r>
            <a:r>
              <a:rPr lang="en-GB" dirty="0" err="1"/>
              <a:t>cydweithredol</a:t>
            </a:r>
            <a:endParaRPr lang="en-GB" dirty="0"/>
          </a:p>
          <a:p>
            <a:r>
              <a:rPr lang="en-GB" dirty="0" err="1"/>
              <a:t>Osgoi</a:t>
            </a:r>
            <a:r>
              <a:rPr lang="en-GB" dirty="0"/>
              <a:t> </a:t>
            </a:r>
            <a:r>
              <a:rPr lang="en-GB" dirty="0" err="1"/>
              <a:t>achosion</a:t>
            </a:r>
            <a:r>
              <a:rPr lang="en-GB" dirty="0"/>
              <a:t> </a:t>
            </a:r>
            <a:r>
              <a:rPr lang="en-GB" dirty="0" err="1"/>
              <a:t>rhag</a:t>
            </a:r>
            <a:r>
              <a:rPr lang="en-GB" dirty="0"/>
              <a:t> </a:t>
            </a:r>
            <a:r>
              <a:rPr lang="en-GB" dirty="0" err="1"/>
              <a:t>llithro</a:t>
            </a:r>
            <a:r>
              <a:rPr lang="en-GB" dirty="0"/>
              <a:t> </a:t>
            </a:r>
            <a:r>
              <a:rPr lang="en-GB" dirty="0" err="1"/>
              <a:t>drwy’r</a:t>
            </a:r>
            <a:r>
              <a:rPr lang="en-GB" dirty="0"/>
              <a:t> </a:t>
            </a:r>
            <a:r>
              <a:rPr lang="en-GB" dirty="0" err="1"/>
              <a:t>rhwyd</a:t>
            </a:r>
            <a:endParaRPr lang="en-GB" dirty="0"/>
          </a:p>
          <a:p>
            <a:r>
              <a:rPr lang="en-GB" dirty="0" err="1"/>
              <a:t>Rhannu</a:t>
            </a:r>
            <a:r>
              <a:rPr lang="en-GB" dirty="0"/>
              <a:t> </a:t>
            </a:r>
            <a:r>
              <a:rPr lang="en-GB" dirty="0" err="1"/>
              <a:t>gwybodaeth</a:t>
            </a:r>
            <a:r>
              <a:rPr lang="en-GB" dirty="0"/>
              <a:t> </a:t>
            </a:r>
            <a:r>
              <a:rPr lang="en-GB" dirty="0" err="1"/>
              <a:t>amser</a:t>
            </a:r>
            <a:r>
              <a:rPr lang="en-GB" dirty="0"/>
              <a:t> real</a:t>
            </a:r>
          </a:p>
          <a:p>
            <a:r>
              <a:rPr lang="en-GB" dirty="0" err="1"/>
              <a:t>Gwneud</a:t>
            </a:r>
            <a:r>
              <a:rPr lang="en-GB" dirty="0"/>
              <a:t> </a:t>
            </a:r>
            <a:r>
              <a:rPr lang="en-GB" dirty="0" err="1"/>
              <a:t>Penderfyniadau</a:t>
            </a:r>
            <a:endParaRPr lang="en-GB" dirty="0"/>
          </a:p>
          <a:p>
            <a:r>
              <a:rPr lang="en-GB" dirty="0" err="1"/>
              <a:t>Cyfathrebu</a:t>
            </a:r>
            <a:endParaRPr lang="en-GB" dirty="0"/>
          </a:p>
          <a:p>
            <a:endParaRPr lang="en-GB" dirty="0"/>
          </a:p>
        </p:txBody>
      </p:sp>
      <p:sp>
        <p:nvSpPr>
          <p:cNvPr id="4" name="Content Placeholder 3">
            <a:extLst>
              <a:ext uri="{FF2B5EF4-FFF2-40B4-BE49-F238E27FC236}">
                <a16:creationId xmlns:a16="http://schemas.microsoft.com/office/drawing/2014/main" id="{913C8663-0373-54C6-493A-24FDF45F180D}"/>
              </a:ext>
            </a:extLst>
          </p:cNvPr>
          <p:cNvSpPr>
            <a:spLocks noGrp="1"/>
          </p:cNvSpPr>
          <p:nvPr>
            <p:ph sz="half" idx="2"/>
          </p:nvPr>
        </p:nvSpPr>
        <p:spPr>
          <a:xfrm>
            <a:off x="6222688" y="1573183"/>
            <a:ext cx="5181600" cy="4351338"/>
          </a:xfrm>
        </p:spPr>
        <p:txBody>
          <a:bodyPr/>
          <a:lstStyle/>
          <a:p>
            <a:pPr marL="0" indent="0">
              <a:buNone/>
            </a:pPr>
            <a:r>
              <a:rPr lang="en-GB" b="1" dirty="0">
                <a:solidFill>
                  <a:schemeClr val="accent6">
                    <a:lumMod val="75000"/>
                  </a:schemeClr>
                </a:solidFill>
              </a:rPr>
              <a:t>Multi-Agency Safeguarding Hub (MASH)</a:t>
            </a:r>
          </a:p>
          <a:p>
            <a:r>
              <a:rPr lang="en-GB" dirty="0">
                <a:solidFill>
                  <a:schemeClr val="accent6">
                    <a:lumMod val="75000"/>
                  </a:schemeClr>
                </a:solidFill>
              </a:rPr>
              <a:t>Collaborative working</a:t>
            </a:r>
          </a:p>
          <a:p>
            <a:r>
              <a:rPr lang="en-GB" dirty="0">
                <a:solidFill>
                  <a:schemeClr val="accent6">
                    <a:lumMod val="75000"/>
                  </a:schemeClr>
                </a:solidFill>
              </a:rPr>
              <a:t>Avoid cases slipping through the net</a:t>
            </a:r>
          </a:p>
          <a:p>
            <a:r>
              <a:rPr lang="en-GB" dirty="0">
                <a:solidFill>
                  <a:schemeClr val="accent6">
                    <a:lumMod val="75000"/>
                  </a:schemeClr>
                </a:solidFill>
              </a:rPr>
              <a:t>Real time information sharing</a:t>
            </a:r>
          </a:p>
          <a:p>
            <a:r>
              <a:rPr lang="en-GB" dirty="0">
                <a:solidFill>
                  <a:schemeClr val="accent6">
                    <a:lumMod val="75000"/>
                  </a:schemeClr>
                </a:solidFill>
              </a:rPr>
              <a:t>Decision making</a:t>
            </a:r>
          </a:p>
          <a:p>
            <a:r>
              <a:rPr lang="en-GB" dirty="0">
                <a:solidFill>
                  <a:schemeClr val="accent6">
                    <a:lumMod val="75000"/>
                  </a:schemeClr>
                </a:solidFill>
              </a:rPr>
              <a:t>Communication</a:t>
            </a:r>
          </a:p>
        </p:txBody>
      </p:sp>
    </p:spTree>
    <p:extLst>
      <p:ext uri="{BB962C8B-B14F-4D97-AF65-F5344CB8AC3E}">
        <p14:creationId xmlns:p14="http://schemas.microsoft.com/office/powerpoint/2010/main" val="776111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7465E-5978-BC2D-B7A9-32115DC6AA7D}"/>
              </a:ext>
            </a:extLst>
          </p:cNvPr>
          <p:cNvSpPr>
            <a:spLocks noGrp="1"/>
          </p:cNvSpPr>
          <p:nvPr>
            <p:ph type="title"/>
          </p:nvPr>
        </p:nvSpPr>
        <p:spPr/>
        <p:txBody>
          <a:bodyPr/>
          <a:lstStyle/>
          <a:p>
            <a:pPr algn="ctr"/>
            <a:r>
              <a:rPr lang="en-GB" dirty="0" err="1"/>
              <a:t>Cyfrifoldeb</a:t>
            </a:r>
            <a:r>
              <a:rPr lang="en-GB" dirty="0"/>
              <a:t> </a:t>
            </a:r>
            <a:r>
              <a:rPr lang="en-GB" dirty="0" err="1"/>
              <a:t>pawb</a:t>
            </a:r>
            <a:br>
              <a:rPr lang="en-GB" dirty="0"/>
            </a:br>
            <a:r>
              <a:rPr lang="en-GB" dirty="0">
                <a:solidFill>
                  <a:schemeClr val="accent6">
                    <a:lumMod val="75000"/>
                  </a:schemeClr>
                </a:solidFill>
              </a:rPr>
              <a:t>Everyone’s responsibility</a:t>
            </a:r>
          </a:p>
        </p:txBody>
      </p:sp>
      <p:sp>
        <p:nvSpPr>
          <p:cNvPr id="3" name="Content Placeholder 2">
            <a:extLst>
              <a:ext uri="{FF2B5EF4-FFF2-40B4-BE49-F238E27FC236}">
                <a16:creationId xmlns:a16="http://schemas.microsoft.com/office/drawing/2014/main" id="{E0DAAB1C-0E69-E274-FE45-7C3F74E2A85D}"/>
              </a:ext>
            </a:extLst>
          </p:cNvPr>
          <p:cNvSpPr>
            <a:spLocks noGrp="1"/>
          </p:cNvSpPr>
          <p:nvPr>
            <p:ph sz="half" idx="1"/>
          </p:nvPr>
        </p:nvSpPr>
        <p:spPr/>
        <p:txBody>
          <a:bodyPr/>
          <a:lstStyle/>
          <a:p>
            <a:pPr marL="0" indent="0">
              <a:buNone/>
            </a:pPr>
            <a:r>
              <a:rPr lang="en-GB" b="1" dirty="0" err="1"/>
              <a:t>Pawb</a:t>
            </a:r>
            <a:endParaRPr lang="en-GB" b="1" dirty="0"/>
          </a:p>
          <a:p>
            <a:r>
              <a:rPr lang="en-GB" dirty="0" err="1"/>
              <a:t>Ymateb</a:t>
            </a:r>
            <a:r>
              <a:rPr lang="en-GB" dirty="0"/>
              <a:t> </a:t>
            </a:r>
            <a:r>
              <a:rPr lang="en-GB" dirty="0" err="1"/>
              <a:t>i</a:t>
            </a:r>
            <a:r>
              <a:rPr lang="en-GB" dirty="0"/>
              <a:t> </a:t>
            </a:r>
            <a:r>
              <a:rPr lang="en-GB" dirty="0" err="1"/>
              <a:t>pryderon</a:t>
            </a:r>
            <a:endParaRPr lang="en-GB" dirty="0"/>
          </a:p>
          <a:p>
            <a:r>
              <a:rPr lang="en-GB" dirty="0" err="1"/>
              <a:t>Peidiwch</a:t>
            </a:r>
            <a:r>
              <a:rPr lang="en-GB" dirty="0"/>
              <a:t> â </a:t>
            </a:r>
            <a:r>
              <a:rPr lang="en-GB" dirty="0" err="1"/>
              <a:t>chymryd</a:t>
            </a:r>
            <a:r>
              <a:rPr lang="en-GB" dirty="0"/>
              <a:t> </a:t>
            </a:r>
            <a:r>
              <a:rPr lang="en-GB" dirty="0" err="1"/>
              <a:t>yn</a:t>
            </a:r>
            <a:r>
              <a:rPr lang="en-GB" dirty="0"/>
              <a:t> </a:t>
            </a:r>
            <a:r>
              <a:rPr lang="en-GB" dirty="0" err="1"/>
              <a:t>ganiataol</a:t>
            </a:r>
            <a:r>
              <a:rPr lang="en-GB" dirty="0"/>
              <a:t> y </a:t>
            </a:r>
            <a:r>
              <a:rPr lang="en-GB" dirty="0" err="1"/>
              <a:t>bydd</a:t>
            </a:r>
            <a:r>
              <a:rPr lang="en-GB" dirty="0"/>
              <a:t> </a:t>
            </a:r>
            <a:r>
              <a:rPr lang="en-GB" dirty="0" err="1"/>
              <a:t>rhywun</a:t>
            </a:r>
            <a:r>
              <a:rPr lang="en-GB" dirty="0"/>
              <a:t> </a:t>
            </a:r>
            <a:r>
              <a:rPr lang="en-GB" dirty="0" err="1"/>
              <a:t>arall</a:t>
            </a:r>
            <a:r>
              <a:rPr lang="en-GB" dirty="0"/>
              <a:t> </a:t>
            </a:r>
            <a:r>
              <a:rPr lang="en-GB" dirty="0" err="1"/>
              <a:t>yn</a:t>
            </a:r>
            <a:r>
              <a:rPr lang="en-GB" dirty="0"/>
              <a:t> </a:t>
            </a:r>
            <a:r>
              <a:rPr lang="en-GB" dirty="0" err="1"/>
              <a:t>delio</a:t>
            </a:r>
            <a:r>
              <a:rPr lang="en-GB" dirty="0"/>
              <a:t> ag </a:t>
            </a:r>
            <a:r>
              <a:rPr lang="en-GB" dirty="0" err="1"/>
              <a:t>ef</a:t>
            </a:r>
            <a:endParaRPr lang="en-GB" dirty="0"/>
          </a:p>
          <a:p>
            <a:r>
              <a:rPr lang="en-GB" dirty="0" err="1"/>
              <a:t>Recordio</a:t>
            </a:r>
            <a:r>
              <a:rPr lang="en-GB" dirty="0"/>
              <a:t> </a:t>
            </a:r>
            <a:r>
              <a:rPr lang="en-GB" dirty="0" err="1"/>
              <a:t>gwybodaeth</a:t>
            </a:r>
            <a:r>
              <a:rPr lang="en-GB" dirty="0"/>
              <a:t> </a:t>
            </a:r>
            <a:r>
              <a:rPr lang="en-GB" dirty="0" err="1"/>
              <a:t>yn</a:t>
            </a:r>
            <a:r>
              <a:rPr lang="en-GB" dirty="0"/>
              <a:t> </a:t>
            </a:r>
            <a:r>
              <a:rPr lang="en-GB" dirty="0" err="1"/>
              <a:t>manwl</a:t>
            </a:r>
            <a:r>
              <a:rPr lang="en-GB" dirty="0"/>
              <a:t> </a:t>
            </a:r>
            <a:r>
              <a:rPr lang="en-GB" dirty="0" err="1"/>
              <a:t>gywir</a:t>
            </a:r>
            <a:endParaRPr lang="en-GB" dirty="0"/>
          </a:p>
          <a:p>
            <a:pPr marL="0" indent="0">
              <a:buNone/>
            </a:pPr>
            <a:endParaRPr lang="en-GB" b="1" dirty="0"/>
          </a:p>
        </p:txBody>
      </p:sp>
      <p:sp>
        <p:nvSpPr>
          <p:cNvPr id="4" name="Content Placeholder 3">
            <a:extLst>
              <a:ext uri="{FF2B5EF4-FFF2-40B4-BE49-F238E27FC236}">
                <a16:creationId xmlns:a16="http://schemas.microsoft.com/office/drawing/2014/main" id="{398E3E4D-F268-1D2B-8FBA-B73C0C033E79}"/>
              </a:ext>
            </a:extLst>
          </p:cNvPr>
          <p:cNvSpPr>
            <a:spLocks noGrp="1"/>
          </p:cNvSpPr>
          <p:nvPr>
            <p:ph sz="half" idx="2"/>
          </p:nvPr>
        </p:nvSpPr>
        <p:spPr/>
        <p:txBody>
          <a:bodyPr/>
          <a:lstStyle/>
          <a:p>
            <a:pPr marL="0" indent="0">
              <a:buNone/>
            </a:pPr>
            <a:r>
              <a:rPr lang="en-GB" b="1" dirty="0">
                <a:solidFill>
                  <a:schemeClr val="accent6">
                    <a:lumMod val="75000"/>
                  </a:schemeClr>
                </a:solidFill>
              </a:rPr>
              <a:t>Everyone</a:t>
            </a:r>
          </a:p>
          <a:p>
            <a:r>
              <a:rPr lang="en-GB" dirty="0">
                <a:solidFill>
                  <a:schemeClr val="accent6">
                    <a:lumMod val="75000"/>
                  </a:schemeClr>
                </a:solidFill>
              </a:rPr>
              <a:t>Respond to concerns</a:t>
            </a:r>
          </a:p>
          <a:p>
            <a:r>
              <a:rPr lang="en-GB" dirty="0">
                <a:solidFill>
                  <a:schemeClr val="accent6">
                    <a:lumMod val="75000"/>
                  </a:schemeClr>
                </a:solidFill>
              </a:rPr>
              <a:t>Not to assume someone else will deal with it</a:t>
            </a:r>
          </a:p>
          <a:p>
            <a:r>
              <a:rPr lang="en-GB" dirty="0">
                <a:solidFill>
                  <a:schemeClr val="accent6">
                    <a:lumMod val="75000"/>
                  </a:schemeClr>
                </a:solidFill>
              </a:rPr>
              <a:t>Record information accurately</a:t>
            </a:r>
          </a:p>
          <a:p>
            <a:endParaRPr lang="en-GB" dirty="0"/>
          </a:p>
        </p:txBody>
      </p:sp>
    </p:spTree>
    <p:extLst>
      <p:ext uri="{BB962C8B-B14F-4D97-AF65-F5344CB8AC3E}">
        <p14:creationId xmlns:p14="http://schemas.microsoft.com/office/powerpoint/2010/main" val="2779379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EE65B-3AA7-5D42-6B6E-278CDDA5D890}"/>
              </a:ext>
            </a:extLst>
          </p:cNvPr>
          <p:cNvSpPr>
            <a:spLocks noGrp="1"/>
          </p:cNvSpPr>
          <p:nvPr>
            <p:ph type="title"/>
          </p:nvPr>
        </p:nvSpPr>
        <p:spPr>
          <a:xfrm>
            <a:off x="6179238" y="22918"/>
            <a:ext cx="5428953" cy="2301119"/>
          </a:xfrm>
        </p:spPr>
        <p:txBody>
          <a:bodyPr>
            <a:normAutofit/>
          </a:bodyPr>
          <a:lstStyle/>
          <a:p>
            <a:pPr algn="ctr"/>
            <a:r>
              <a:rPr lang="en-GB" sz="4000" b="0" i="0" dirty="0">
                <a:solidFill>
                  <a:schemeClr val="accent6">
                    <a:lumMod val="75000"/>
                  </a:schemeClr>
                </a:solidFill>
                <a:effectLst/>
                <a:latin typeface="Arial" panose="020B0604020202020204" pitchFamily="34" charset="0"/>
              </a:rPr>
              <a:t>How policy and practice supports and promotes safeguarding</a:t>
            </a:r>
            <a:endParaRPr lang="en-GB" dirty="0"/>
          </a:p>
        </p:txBody>
      </p:sp>
      <p:sp>
        <p:nvSpPr>
          <p:cNvPr id="3" name="Content Placeholder 2">
            <a:extLst>
              <a:ext uri="{FF2B5EF4-FFF2-40B4-BE49-F238E27FC236}">
                <a16:creationId xmlns:a16="http://schemas.microsoft.com/office/drawing/2014/main" id="{05F8B8E6-F552-939E-6B0A-EA86A04AA165}"/>
              </a:ext>
            </a:extLst>
          </p:cNvPr>
          <p:cNvSpPr>
            <a:spLocks noGrp="1"/>
          </p:cNvSpPr>
          <p:nvPr>
            <p:ph sz="half" idx="1"/>
          </p:nvPr>
        </p:nvSpPr>
        <p:spPr>
          <a:xfrm>
            <a:off x="660009" y="2769940"/>
            <a:ext cx="5181600" cy="3587999"/>
          </a:xfrm>
        </p:spPr>
        <p:txBody>
          <a:bodyPr/>
          <a:lstStyle/>
          <a:p>
            <a:r>
              <a:rPr lang="cy-GB" dirty="0"/>
              <a:t>Mae polisi yn llywio ymarfer
Manwl a chynhwysfawr</a:t>
            </a:r>
          </a:p>
          <a:p>
            <a:r>
              <a:rPr lang="cy-GB" dirty="0"/>
              <a:t>Cyfarwyddo a thywysu</a:t>
            </a:r>
          </a:p>
          <a:p>
            <a:r>
              <a:rPr lang="cy-GB" dirty="0"/>
              <a:t>Nodau ac amcanion</a:t>
            </a:r>
          </a:p>
          <a:p>
            <a:r>
              <a:rPr lang="cy-GB" dirty="0"/>
              <a:t>Diffiniadau</a:t>
            </a:r>
          </a:p>
          <a:p>
            <a:r>
              <a:rPr lang="cy-GB" dirty="0"/>
              <a:t>Cyfrifoldebau</a:t>
            </a:r>
          </a:p>
        </p:txBody>
      </p:sp>
      <p:sp>
        <p:nvSpPr>
          <p:cNvPr id="4" name="Content Placeholder 3">
            <a:extLst>
              <a:ext uri="{FF2B5EF4-FFF2-40B4-BE49-F238E27FC236}">
                <a16:creationId xmlns:a16="http://schemas.microsoft.com/office/drawing/2014/main" id="{57C2392D-5596-8788-0A3E-98A2723AFF98}"/>
              </a:ext>
            </a:extLst>
          </p:cNvPr>
          <p:cNvSpPr>
            <a:spLocks noGrp="1"/>
          </p:cNvSpPr>
          <p:nvPr>
            <p:ph sz="half" idx="2"/>
          </p:nvPr>
        </p:nvSpPr>
        <p:spPr>
          <a:xfrm>
            <a:off x="6302914" y="2768545"/>
            <a:ext cx="5181600" cy="4351338"/>
          </a:xfrm>
        </p:spPr>
        <p:txBody>
          <a:bodyPr/>
          <a:lstStyle/>
          <a:p>
            <a:r>
              <a:rPr lang="en-GB" dirty="0">
                <a:solidFill>
                  <a:schemeClr val="accent6">
                    <a:lumMod val="75000"/>
                  </a:schemeClr>
                </a:solidFill>
              </a:rPr>
              <a:t>Policy informs practice</a:t>
            </a:r>
          </a:p>
          <a:p>
            <a:r>
              <a:rPr lang="en-GB" dirty="0">
                <a:solidFill>
                  <a:schemeClr val="accent6">
                    <a:lumMod val="75000"/>
                  </a:schemeClr>
                </a:solidFill>
              </a:rPr>
              <a:t>Detailed and comprehensive</a:t>
            </a:r>
          </a:p>
          <a:p>
            <a:r>
              <a:rPr lang="en-GB" dirty="0">
                <a:solidFill>
                  <a:schemeClr val="accent6">
                    <a:lumMod val="75000"/>
                  </a:schemeClr>
                </a:solidFill>
              </a:rPr>
              <a:t>Instructing and guiding</a:t>
            </a:r>
          </a:p>
          <a:p>
            <a:r>
              <a:rPr lang="en-GB" dirty="0">
                <a:solidFill>
                  <a:schemeClr val="accent6">
                    <a:lumMod val="75000"/>
                  </a:schemeClr>
                </a:solidFill>
              </a:rPr>
              <a:t>Aims and objectives</a:t>
            </a:r>
          </a:p>
          <a:p>
            <a:r>
              <a:rPr lang="en-GB" dirty="0">
                <a:solidFill>
                  <a:schemeClr val="accent6">
                    <a:lumMod val="75000"/>
                  </a:schemeClr>
                </a:solidFill>
              </a:rPr>
              <a:t>Definitions</a:t>
            </a:r>
          </a:p>
          <a:p>
            <a:r>
              <a:rPr lang="en-GB" dirty="0">
                <a:solidFill>
                  <a:schemeClr val="accent6">
                    <a:lumMod val="75000"/>
                  </a:schemeClr>
                </a:solidFill>
              </a:rPr>
              <a:t>Responsibility</a:t>
            </a:r>
          </a:p>
          <a:p>
            <a:pPr marL="0" indent="0">
              <a:buNone/>
            </a:pPr>
            <a:endParaRPr lang="en-GB" dirty="0">
              <a:solidFill>
                <a:schemeClr val="accent6">
                  <a:lumMod val="75000"/>
                </a:schemeClr>
              </a:solidFill>
            </a:endParaRPr>
          </a:p>
          <a:p>
            <a:endParaRPr lang="en-GB" dirty="0"/>
          </a:p>
          <a:p>
            <a:endParaRPr lang="en-GB" dirty="0"/>
          </a:p>
        </p:txBody>
      </p:sp>
      <p:sp>
        <p:nvSpPr>
          <p:cNvPr id="5" name="Title 1">
            <a:extLst>
              <a:ext uri="{FF2B5EF4-FFF2-40B4-BE49-F238E27FC236}">
                <a16:creationId xmlns:a16="http://schemas.microsoft.com/office/drawing/2014/main" id="{196D1D2C-6D0D-4762-82F0-C9A9B7436CA1}"/>
              </a:ext>
            </a:extLst>
          </p:cNvPr>
          <p:cNvSpPr txBox="1">
            <a:spLocks/>
          </p:cNvSpPr>
          <p:nvPr/>
        </p:nvSpPr>
        <p:spPr>
          <a:xfrm>
            <a:off x="514645" y="500061"/>
            <a:ext cx="525780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solidFill>
                  <a:srgbClr val="201F1E"/>
                </a:solidFill>
                <a:latin typeface="Arial" panose="020B0604020202020204" pitchFamily="34" charset="0"/>
              </a:rPr>
            </a:br>
            <a:endParaRPr lang="en-GB" dirty="0"/>
          </a:p>
        </p:txBody>
      </p:sp>
      <p:sp>
        <p:nvSpPr>
          <p:cNvPr id="6" name="TextBox 5">
            <a:extLst>
              <a:ext uri="{FF2B5EF4-FFF2-40B4-BE49-F238E27FC236}">
                <a16:creationId xmlns:a16="http://schemas.microsoft.com/office/drawing/2014/main" id="{5971168C-F2E7-43E9-8205-E6EB550B814B}"/>
              </a:ext>
            </a:extLst>
          </p:cNvPr>
          <p:cNvSpPr txBox="1"/>
          <p:nvPr/>
        </p:nvSpPr>
        <p:spPr>
          <a:xfrm>
            <a:off x="583809" y="203982"/>
            <a:ext cx="5257800" cy="1938992"/>
          </a:xfrm>
          <a:prstGeom prst="rect">
            <a:avLst/>
          </a:prstGeom>
          <a:noFill/>
        </p:spPr>
        <p:txBody>
          <a:bodyPr wrap="square" rtlCol="0">
            <a:spAutoFit/>
          </a:bodyPr>
          <a:lstStyle/>
          <a:p>
            <a:pPr algn="ctr"/>
            <a:r>
              <a:rPr lang="cy-GB" sz="4000" dirty="0">
                <a:latin typeface="Arial" panose="020B0604020202020204" pitchFamily="34" charset="0"/>
              </a:rPr>
              <a:t>Sut mae polisi ac ymarfer yn cefnogi a hyrwyddo diogelu </a:t>
            </a:r>
            <a:endParaRPr lang="en-GB" sz="4000" dirty="0"/>
          </a:p>
        </p:txBody>
      </p:sp>
    </p:spTree>
    <p:extLst>
      <p:ext uri="{BB962C8B-B14F-4D97-AF65-F5344CB8AC3E}">
        <p14:creationId xmlns:p14="http://schemas.microsoft.com/office/powerpoint/2010/main" val="2637122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329B-A4F7-5AA3-EEBB-37162D8991DB}"/>
              </a:ext>
            </a:extLst>
          </p:cNvPr>
          <p:cNvSpPr>
            <a:spLocks noGrp="1"/>
          </p:cNvSpPr>
          <p:nvPr>
            <p:ph type="title"/>
          </p:nvPr>
        </p:nvSpPr>
        <p:spPr>
          <a:xfrm>
            <a:off x="5929532" y="500062"/>
            <a:ext cx="6262468" cy="1325563"/>
          </a:xfrm>
        </p:spPr>
        <p:txBody>
          <a:bodyPr>
            <a:normAutofit fontScale="90000"/>
          </a:bodyPr>
          <a:lstStyle/>
          <a:p>
            <a:pPr algn="ctr"/>
            <a:r>
              <a:rPr lang="en-GB" dirty="0">
                <a:solidFill>
                  <a:schemeClr val="accent6">
                    <a:lumMod val="75000"/>
                  </a:schemeClr>
                </a:solidFill>
                <a:latin typeface="Arial" panose="020B0604020202020204" pitchFamily="34" charset="0"/>
              </a:rPr>
              <a:t>How </a:t>
            </a:r>
            <a:r>
              <a:rPr lang="en-GB" sz="4400" b="0" i="0" dirty="0">
                <a:solidFill>
                  <a:schemeClr val="accent6">
                    <a:lumMod val="75000"/>
                  </a:schemeClr>
                </a:solidFill>
                <a:effectLst/>
                <a:latin typeface="Arial" panose="020B0604020202020204" pitchFamily="34" charset="0"/>
              </a:rPr>
              <a:t>to lead an environment that promotes safeguarding </a:t>
            </a:r>
            <a:br>
              <a:rPr lang="en-GB" sz="4400" b="0" i="0" dirty="0">
                <a:solidFill>
                  <a:srgbClr val="201F1E"/>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4DC0E57-EA39-F83C-3119-18CC706C3124}"/>
              </a:ext>
            </a:extLst>
          </p:cNvPr>
          <p:cNvSpPr>
            <a:spLocks noGrp="1"/>
          </p:cNvSpPr>
          <p:nvPr>
            <p:ph sz="half" idx="1"/>
          </p:nvPr>
        </p:nvSpPr>
        <p:spPr>
          <a:xfrm>
            <a:off x="641252" y="1882309"/>
            <a:ext cx="5181600" cy="4351338"/>
          </a:xfrm>
        </p:spPr>
        <p:txBody>
          <a:bodyPr>
            <a:normAutofit/>
          </a:bodyPr>
          <a:lstStyle/>
          <a:p>
            <a:r>
              <a:rPr lang="cy-GB" dirty="0"/>
              <a:t>Polisïau a gweithdrefnau clir a chadarn
Sefydlu a chynnal perthnasoedd</a:t>
            </a:r>
          </a:p>
          <a:p>
            <a:r>
              <a:rPr lang="cy-GB" dirty="0"/>
              <a:t>Sefydlu a chynnal cyfathrebu effeithiol
Sefydlu a chynnal gwybodaeth a dealltwriaeth fanwl</a:t>
            </a:r>
          </a:p>
          <a:p>
            <a:endParaRPr lang="en-GB" dirty="0"/>
          </a:p>
        </p:txBody>
      </p:sp>
      <p:sp>
        <p:nvSpPr>
          <p:cNvPr id="4" name="Content Placeholder 3">
            <a:extLst>
              <a:ext uri="{FF2B5EF4-FFF2-40B4-BE49-F238E27FC236}">
                <a16:creationId xmlns:a16="http://schemas.microsoft.com/office/drawing/2014/main" id="{1BC33C58-DC3E-1F05-448D-FC6BBB6074D1}"/>
              </a:ext>
            </a:extLst>
          </p:cNvPr>
          <p:cNvSpPr>
            <a:spLocks noGrp="1"/>
          </p:cNvSpPr>
          <p:nvPr>
            <p:ph sz="half" idx="2"/>
          </p:nvPr>
        </p:nvSpPr>
        <p:spPr/>
        <p:txBody>
          <a:bodyPr>
            <a:normAutofit/>
          </a:bodyPr>
          <a:lstStyle/>
          <a:p>
            <a:r>
              <a:rPr lang="en-GB" dirty="0">
                <a:solidFill>
                  <a:schemeClr val="accent6">
                    <a:lumMod val="75000"/>
                  </a:schemeClr>
                </a:solidFill>
              </a:rPr>
              <a:t>Clear and robust policies and procedures</a:t>
            </a:r>
          </a:p>
          <a:p>
            <a:r>
              <a:rPr lang="en-GB" dirty="0">
                <a:solidFill>
                  <a:schemeClr val="accent6">
                    <a:lumMod val="75000"/>
                  </a:schemeClr>
                </a:solidFill>
              </a:rPr>
              <a:t>Establish and maintain relationships</a:t>
            </a:r>
          </a:p>
          <a:p>
            <a:r>
              <a:rPr lang="en-GB" dirty="0">
                <a:solidFill>
                  <a:schemeClr val="accent6">
                    <a:lumMod val="75000"/>
                  </a:schemeClr>
                </a:solidFill>
              </a:rPr>
              <a:t>Establish and maintain effective communication</a:t>
            </a:r>
          </a:p>
          <a:p>
            <a:r>
              <a:rPr lang="en-GB" dirty="0">
                <a:solidFill>
                  <a:schemeClr val="accent6">
                    <a:lumMod val="75000"/>
                  </a:schemeClr>
                </a:solidFill>
              </a:rPr>
              <a:t>Establish and maintain an in-depth knowledge and understanding</a:t>
            </a:r>
          </a:p>
        </p:txBody>
      </p:sp>
      <p:sp>
        <p:nvSpPr>
          <p:cNvPr id="5" name="TextBox 4">
            <a:extLst>
              <a:ext uri="{FF2B5EF4-FFF2-40B4-BE49-F238E27FC236}">
                <a16:creationId xmlns:a16="http://schemas.microsoft.com/office/drawing/2014/main" id="{14EE77E7-5EB8-E242-89FA-869ED06BAD9F}"/>
              </a:ext>
            </a:extLst>
          </p:cNvPr>
          <p:cNvSpPr txBox="1"/>
          <p:nvPr/>
        </p:nvSpPr>
        <p:spPr>
          <a:xfrm>
            <a:off x="-63305" y="133643"/>
            <a:ext cx="6235505" cy="1323439"/>
          </a:xfrm>
          <a:prstGeom prst="rect">
            <a:avLst/>
          </a:prstGeom>
          <a:noFill/>
        </p:spPr>
        <p:txBody>
          <a:bodyPr wrap="square" rtlCol="0">
            <a:spAutoFit/>
          </a:bodyPr>
          <a:lstStyle/>
          <a:p>
            <a:pPr algn="ctr"/>
            <a:r>
              <a:rPr lang="cy-GB" sz="4000" dirty="0">
                <a:latin typeface="Arial" panose="020B0604020202020204" pitchFamily="34" charset="0"/>
              </a:rPr>
              <a:t>Sut i arwain amgylchedd sy'n hyrwyddo diogelu</a:t>
            </a:r>
            <a:endParaRPr lang="en-GB" sz="4000" dirty="0"/>
          </a:p>
        </p:txBody>
      </p:sp>
    </p:spTree>
    <p:extLst>
      <p:ext uri="{BB962C8B-B14F-4D97-AF65-F5344CB8AC3E}">
        <p14:creationId xmlns:p14="http://schemas.microsoft.com/office/powerpoint/2010/main" val="2702668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329B-A4F7-5AA3-EEBB-37162D8991DB}"/>
              </a:ext>
            </a:extLst>
          </p:cNvPr>
          <p:cNvSpPr>
            <a:spLocks noGrp="1"/>
          </p:cNvSpPr>
          <p:nvPr>
            <p:ph type="title"/>
          </p:nvPr>
        </p:nvSpPr>
        <p:spPr>
          <a:xfrm>
            <a:off x="5957667" y="500062"/>
            <a:ext cx="6366803" cy="1325563"/>
          </a:xfrm>
        </p:spPr>
        <p:txBody>
          <a:bodyPr>
            <a:normAutofit fontScale="90000"/>
          </a:bodyPr>
          <a:lstStyle/>
          <a:p>
            <a:pPr algn="ctr"/>
            <a:r>
              <a:rPr lang="en-GB" dirty="0">
                <a:solidFill>
                  <a:schemeClr val="accent6">
                    <a:lumMod val="75000"/>
                  </a:schemeClr>
                </a:solidFill>
                <a:latin typeface="Arial" panose="020B0604020202020204" pitchFamily="34" charset="0"/>
              </a:rPr>
              <a:t>How </a:t>
            </a:r>
            <a:r>
              <a:rPr lang="en-GB" sz="4400" b="0" i="0" dirty="0">
                <a:solidFill>
                  <a:schemeClr val="accent6">
                    <a:lumMod val="75000"/>
                  </a:schemeClr>
                </a:solidFill>
                <a:effectLst/>
                <a:latin typeface="Arial" panose="020B0604020202020204" pitchFamily="34" charset="0"/>
              </a:rPr>
              <a:t>to lead an environment that promotes safeguarding </a:t>
            </a:r>
            <a:br>
              <a:rPr lang="en-GB" sz="4400" b="0" i="0" dirty="0">
                <a:solidFill>
                  <a:srgbClr val="201F1E"/>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4DC0E57-EA39-F83C-3119-18CC706C3124}"/>
              </a:ext>
            </a:extLst>
          </p:cNvPr>
          <p:cNvSpPr>
            <a:spLocks noGrp="1"/>
          </p:cNvSpPr>
          <p:nvPr>
            <p:ph sz="half" idx="1"/>
          </p:nvPr>
        </p:nvSpPr>
        <p:spPr>
          <a:xfrm>
            <a:off x="584981" y="2057742"/>
            <a:ext cx="5181600" cy="4351338"/>
          </a:xfrm>
        </p:spPr>
        <p:txBody>
          <a:bodyPr>
            <a:normAutofit/>
          </a:bodyPr>
          <a:lstStyle/>
          <a:p>
            <a:r>
              <a:rPr lang="cy-GB" dirty="0"/>
              <a:t>Creu diwylliant lle ‘Mae pawb yn gyfrifol’</a:t>
            </a:r>
          </a:p>
          <a:p>
            <a:r>
              <a:rPr lang="cy-GB" dirty="0"/>
              <a:t>Byddwch yn ymwybodol o ofynion statudol
 Dull o ‘ymarfer myfyriol'</a:t>
            </a:r>
          </a:p>
          <a:p>
            <a:r>
              <a:rPr lang="cy-GB" dirty="0"/>
              <a:t>Ymarfer sy'n canolbwyntio ar y plentyn
Herio arferion gwael</a:t>
            </a:r>
          </a:p>
          <a:p>
            <a:endParaRPr lang="en-GB" dirty="0"/>
          </a:p>
        </p:txBody>
      </p:sp>
      <p:sp>
        <p:nvSpPr>
          <p:cNvPr id="4" name="Content Placeholder 3">
            <a:extLst>
              <a:ext uri="{FF2B5EF4-FFF2-40B4-BE49-F238E27FC236}">
                <a16:creationId xmlns:a16="http://schemas.microsoft.com/office/drawing/2014/main" id="{1BC33C58-DC3E-1F05-448D-FC6BBB6074D1}"/>
              </a:ext>
            </a:extLst>
          </p:cNvPr>
          <p:cNvSpPr>
            <a:spLocks noGrp="1"/>
          </p:cNvSpPr>
          <p:nvPr>
            <p:ph sz="half" idx="2"/>
          </p:nvPr>
        </p:nvSpPr>
        <p:spPr>
          <a:xfrm>
            <a:off x="6706772" y="1938992"/>
            <a:ext cx="5181600" cy="4351338"/>
          </a:xfrm>
        </p:spPr>
        <p:txBody>
          <a:bodyPr>
            <a:normAutofit/>
          </a:bodyPr>
          <a:lstStyle/>
          <a:p>
            <a:r>
              <a:rPr lang="en-GB" dirty="0">
                <a:solidFill>
                  <a:schemeClr val="accent6">
                    <a:lumMod val="75000"/>
                  </a:schemeClr>
                </a:solidFill>
              </a:rPr>
              <a:t>Create a culture where ‘’Everyone’s responsible’</a:t>
            </a:r>
          </a:p>
          <a:p>
            <a:r>
              <a:rPr lang="en-GB" dirty="0">
                <a:solidFill>
                  <a:schemeClr val="accent6">
                    <a:lumMod val="75000"/>
                  </a:schemeClr>
                </a:solidFill>
              </a:rPr>
              <a:t>Be aware of statutory requirements</a:t>
            </a:r>
          </a:p>
          <a:p>
            <a:r>
              <a:rPr lang="en-GB" dirty="0">
                <a:solidFill>
                  <a:schemeClr val="accent6">
                    <a:lumMod val="75000"/>
                  </a:schemeClr>
                </a:solidFill>
              </a:rPr>
              <a:t> ‘reflective practice’ approach</a:t>
            </a:r>
          </a:p>
          <a:p>
            <a:r>
              <a:rPr lang="en-GB" dirty="0">
                <a:solidFill>
                  <a:schemeClr val="accent6">
                    <a:lumMod val="75000"/>
                  </a:schemeClr>
                </a:solidFill>
              </a:rPr>
              <a:t>Child centred practice</a:t>
            </a:r>
          </a:p>
          <a:p>
            <a:r>
              <a:rPr lang="en-GB" dirty="0">
                <a:solidFill>
                  <a:schemeClr val="accent6">
                    <a:lumMod val="75000"/>
                  </a:schemeClr>
                </a:solidFill>
              </a:rPr>
              <a:t>Challenge poor practice</a:t>
            </a:r>
          </a:p>
          <a:p>
            <a:endParaRPr lang="en-GB" dirty="0"/>
          </a:p>
        </p:txBody>
      </p:sp>
      <p:sp>
        <p:nvSpPr>
          <p:cNvPr id="5" name="TextBox 4">
            <a:extLst>
              <a:ext uri="{FF2B5EF4-FFF2-40B4-BE49-F238E27FC236}">
                <a16:creationId xmlns:a16="http://schemas.microsoft.com/office/drawing/2014/main" id="{A8AEBF7D-7D7B-E8FB-3621-6914C350C935}"/>
              </a:ext>
            </a:extLst>
          </p:cNvPr>
          <p:cNvSpPr txBox="1"/>
          <p:nvPr/>
        </p:nvSpPr>
        <p:spPr>
          <a:xfrm>
            <a:off x="429065" y="0"/>
            <a:ext cx="5666935" cy="1938992"/>
          </a:xfrm>
          <a:prstGeom prst="rect">
            <a:avLst/>
          </a:prstGeom>
          <a:noFill/>
        </p:spPr>
        <p:txBody>
          <a:bodyPr wrap="square" rtlCol="0">
            <a:spAutoFit/>
          </a:bodyPr>
          <a:lstStyle/>
          <a:p>
            <a:pPr algn="ctr"/>
            <a:r>
              <a:rPr lang="cy-GB" sz="4000" dirty="0">
                <a:latin typeface="Arial" panose="020B0604020202020204" pitchFamily="34" charset="0"/>
              </a:rPr>
              <a:t>Sut i arwain amgylchedd sy'n hyrwyddo diogelu</a:t>
            </a:r>
            <a:endParaRPr lang="en-GB" sz="4000" dirty="0"/>
          </a:p>
        </p:txBody>
      </p:sp>
    </p:spTree>
    <p:extLst>
      <p:ext uri="{BB962C8B-B14F-4D97-AF65-F5344CB8AC3E}">
        <p14:creationId xmlns:p14="http://schemas.microsoft.com/office/powerpoint/2010/main" val="928598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329B-A4F7-5AA3-EEBB-37162D8991DB}"/>
              </a:ext>
            </a:extLst>
          </p:cNvPr>
          <p:cNvSpPr>
            <a:spLocks noGrp="1"/>
          </p:cNvSpPr>
          <p:nvPr>
            <p:ph type="title"/>
          </p:nvPr>
        </p:nvSpPr>
        <p:spPr>
          <a:xfrm>
            <a:off x="6019801" y="600956"/>
            <a:ext cx="6289431" cy="1325563"/>
          </a:xfrm>
        </p:spPr>
        <p:txBody>
          <a:bodyPr>
            <a:normAutofit fontScale="90000"/>
          </a:bodyPr>
          <a:lstStyle/>
          <a:p>
            <a:pPr algn="ctr"/>
            <a:r>
              <a:rPr lang="en-GB" dirty="0">
                <a:solidFill>
                  <a:schemeClr val="accent6">
                    <a:lumMod val="75000"/>
                  </a:schemeClr>
                </a:solidFill>
                <a:latin typeface="Arial" panose="020B0604020202020204" pitchFamily="34" charset="0"/>
              </a:rPr>
              <a:t>How </a:t>
            </a:r>
            <a:r>
              <a:rPr lang="en-GB" sz="4400" b="0" i="0" dirty="0">
                <a:solidFill>
                  <a:schemeClr val="accent6">
                    <a:lumMod val="75000"/>
                  </a:schemeClr>
                </a:solidFill>
                <a:effectLst/>
                <a:latin typeface="Arial" panose="020B0604020202020204" pitchFamily="34" charset="0"/>
              </a:rPr>
              <a:t>to lead an environment that promotes safeguarding </a:t>
            </a:r>
            <a:br>
              <a:rPr lang="en-GB" sz="4400" b="0" i="0" dirty="0">
                <a:solidFill>
                  <a:srgbClr val="201F1E"/>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4DC0E57-EA39-F83C-3119-18CC706C3124}"/>
              </a:ext>
            </a:extLst>
          </p:cNvPr>
          <p:cNvSpPr>
            <a:spLocks noGrp="1"/>
          </p:cNvSpPr>
          <p:nvPr>
            <p:ph sz="half" idx="1"/>
          </p:nvPr>
        </p:nvSpPr>
        <p:spPr>
          <a:xfrm>
            <a:off x="111370" y="1898515"/>
            <a:ext cx="5908431" cy="4351338"/>
          </a:xfrm>
        </p:spPr>
        <p:txBody>
          <a:bodyPr>
            <a:normAutofit/>
          </a:bodyPr>
          <a:lstStyle/>
          <a:p>
            <a:r>
              <a:rPr lang="cy-GB" dirty="0"/>
              <a:t>Hyrwyddo diwylliant o hunan-barch, annibyniaeth ac ymreolaeth
Mynd ati i herio ymddygiad</a:t>
            </a:r>
          </a:p>
          <a:p>
            <a:r>
              <a:rPr lang="cy-GB" dirty="0"/>
              <a:t>Grymuso unigolion
Tegwch</a:t>
            </a:r>
          </a:p>
          <a:p>
            <a:r>
              <a:rPr lang="cy-GB" dirty="0"/>
              <a:t>Hawliau plant
Gwybod am eu ffiniau a’u cyfyngiadau proffesiynol eu hunain</a:t>
            </a:r>
          </a:p>
          <a:p>
            <a:endParaRPr lang="en-GB" dirty="0"/>
          </a:p>
        </p:txBody>
      </p:sp>
      <p:sp>
        <p:nvSpPr>
          <p:cNvPr id="4" name="Content Placeholder 3">
            <a:extLst>
              <a:ext uri="{FF2B5EF4-FFF2-40B4-BE49-F238E27FC236}">
                <a16:creationId xmlns:a16="http://schemas.microsoft.com/office/drawing/2014/main" id="{1BC33C58-DC3E-1F05-448D-FC6BBB6074D1}"/>
              </a:ext>
            </a:extLst>
          </p:cNvPr>
          <p:cNvSpPr>
            <a:spLocks noGrp="1"/>
          </p:cNvSpPr>
          <p:nvPr>
            <p:ph sz="half" idx="2"/>
          </p:nvPr>
        </p:nvSpPr>
        <p:spPr>
          <a:xfrm>
            <a:off x="6503963" y="1904997"/>
            <a:ext cx="5181600" cy="4351338"/>
          </a:xfrm>
        </p:spPr>
        <p:txBody>
          <a:bodyPr>
            <a:normAutofit/>
          </a:bodyPr>
          <a:lstStyle/>
          <a:p>
            <a:r>
              <a:rPr lang="en-GB" dirty="0">
                <a:solidFill>
                  <a:schemeClr val="accent6">
                    <a:lumMod val="75000"/>
                  </a:schemeClr>
                </a:solidFill>
              </a:rPr>
              <a:t>Promote a culture of self esteem, independence and autonomy</a:t>
            </a:r>
          </a:p>
          <a:p>
            <a:r>
              <a:rPr lang="en-GB" dirty="0">
                <a:solidFill>
                  <a:schemeClr val="accent6">
                    <a:lumMod val="75000"/>
                  </a:schemeClr>
                </a:solidFill>
              </a:rPr>
              <a:t>Actively challenge behaviour</a:t>
            </a:r>
          </a:p>
          <a:p>
            <a:r>
              <a:rPr lang="en-GB" dirty="0">
                <a:solidFill>
                  <a:schemeClr val="accent6">
                    <a:lumMod val="75000"/>
                  </a:schemeClr>
                </a:solidFill>
              </a:rPr>
              <a:t>Empower individuals</a:t>
            </a:r>
          </a:p>
          <a:p>
            <a:r>
              <a:rPr lang="en-GB" dirty="0">
                <a:solidFill>
                  <a:schemeClr val="accent6">
                    <a:lumMod val="75000"/>
                  </a:schemeClr>
                </a:solidFill>
              </a:rPr>
              <a:t>Fairness</a:t>
            </a:r>
          </a:p>
          <a:p>
            <a:r>
              <a:rPr lang="en-GB" dirty="0">
                <a:solidFill>
                  <a:schemeClr val="accent6">
                    <a:lumMod val="75000"/>
                  </a:schemeClr>
                </a:solidFill>
              </a:rPr>
              <a:t>Children’s rights</a:t>
            </a:r>
          </a:p>
          <a:p>
            <a:r>
              <a:rPr lang="en-GB" dirty="0">
                <a:solidFill>
                  <a:schemeClr val="accent6">
                    <a:lumMod val="75000"/>
                  </a:schemeClr>
                </a:solidFill>
              </a:rPr>
              <a:t>Knowing own professional boundaries and limitations</a:t>
            </a:r>
          </a:p>
          <a:p>
            <a:endParaRPr lang="en-GB" dirty="0"/>
          </a:p>
        </p:txBody>
      </p:sp>
      <p:sp>
        <p:nvSpPr>
          <p:cNvPr id="5" name="Title 1">
            <a:extLst>
              <a:ext uri="{FF2B5EF4-FFF2-40B4-BE49-F238E27FC236}">
                <a16:creationId xmlns:a16="http://schemas.microsoft.com/office/drawing/2014/main" id="{37CEC5B3-0A92-2896-636D-8F42DDDC2B83}"/>
              </a:ext>
            </a:extLst>
          </p:cNvPr>
          <p:cNvSpPr txBox="1">
            <a:spLocks/>
          </p:cNvSpPr>
          <p:nvPr/>
        </p:nvSpPr>
        <p:spPr>
          <a:xfrm>
            <a:off x="214532" y="419051"/>
            <a:ext cx="6289431"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dirty="0">
                <a:solidFill>
                  <a:srgbClr val="201F1E"/>
                </a:solidFill>
                <a:latin typeface="Arial" panose="020B0604020202020204" pitchFamily="34" charset="0"/>
              </a:rPr>
            </a:br>
            <a:endParaRPr lang="en-GB" dirty="0"/>
          </a:p>
        </p:txBody>
      </p:sp>
      <p:sp>
        <p:nvSpPr>
          <p:cNvPr id="6" name="TextBox 5">
            <a:extLst>
              <a:ext uri="{FF2B5EF4-FFF2-40B4-BE49-F238E27FC236}">
                <a16:creationId xmlns:a16="http://schemas.microsoft.com/office/drawing/2014/main" id="{A189088B-2890-8775-536F-3F1AC36D2D0D}"/>
              </a:ext>
            </a:extLst>
          </p:cNvPr>
          <p:cNvSpPr txBox="1"/>
          <p:nvPr/>
        </p:nvSpPr>
        <p:spPr>
          <a:xfrm>
            <a:off x="191086" y="244400"/>
            <a:ext cx="5852160" cy="1323439"/>
          </a:xfrm>
          <a:prstGeom prst="rect">
            <a:avLst/>
          </a:prstGeom>
          <a:noFill/>
        </p:spPr>
        <p:txBody>
          <a:bodyPr wrap="square" rtlCol="0">
            <a:spAutoFit/>
          </a:bodyPr>
          <a:lstStyle/>
          <a:p>
            <a:pPr algn="ctr"/>
            <a:r>
              <a:rPr lang="cy-GB" sz="4000" dirty="0">
                <a:latin typeface="Arial" panose="020B0604020202020204" pitchFamily="34" charset="0"/>
              </a:rPr>
              <a:t>Sut i arwain amgylchedd sy'n hyrwyddo diogelu</a:t>
            </a:r>
            <a:endParaRPr lang="en-GB" sz="4000" dirty="0"/>
          </a:p>
        </p:txBody>
      </p:sp>
    </p:spTree>
    <p:extLst>
      <p:ext uri="{BB962C8B-B14F-4D97-AF65-F5344CB8AC3E}">
        <p14:creationId xmlns:p14="http://schemas.microsoft.com/office/powerpoint/2010/main" val="2942871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A8729-3F15-3EAF-7EC5-36A00B199C20}"/>
              </a:ext>
            </a:extLst>
          </p:cNvPr>
          <p:cNvSpPr>
            <a:spLocks noGrp="1"/>
          </p:cNvSpPr>
          <p:nvPr>
            <p:ph type="title"/>
          </p:nvPr>
        </p:nvSpPr>
        <p:spPr>
          <a:xfrm>
            <a:off x="838198" y="84635"/>
            <a:ext cx="10515600" cy="1325563"/>
          </a:xfrm>
        </p:spPr>
        <p:txBody>
          <a:bodyPr/>
          <a:lstStyle/>
          <a:p>
            <a:pPr algn="ctr"/>
            <a:r>
              <a:rPr lang="en-GB" dirty="0" err="1"/>
              <a:t>Rhannu</a:t>
            </a:r>
            <a:r>
              <a:rPr lang="en-GB" dirty="0"/>
              <a:t> </a:t>
            </a:r>
            <a:r>
              <a:rPr lang="en-GB" dirty="0" err="1"/>
              <a:t>Gwybodaeth</a:t>
            </a:r>
            <a:br>
              <a:rPr lang="en-GB" dirty="0"/>
            </a:br>
            <a:r>
              <a:rPr lang="en-GB" dirty="0">
                <a:solidFill>
                  <a:schemeClr val="accent6">
                    <a:lumMod val="75000"/>
                  </a:schemeClr>
                </a:solidFill>
              </a:rPr>
              <a:t>Sharing Information</a:t>
            </a:r>
          </a:p>
        </p:txBody>
      </p:sp>
      <p:sp>
        <p:nvSpPr>
          <p:cNvPr id="3" name="Content Placeholder 2">
            <a:extLst>
              <a:ext uri="{FF2B5EF4-FFF2-40B4-BE49-F238E27FC236}">
                <a16:creationId xmlns:a16="http://schemas.microsoft.com/office/drawing/2014/main" id="{4DF4BD1F-CDD1-8309-C917-588CBAC7648A}"/>
              </a:ext>
            </a:extLst>
          </p:cNvPr>
          <p:cNvSpPr>
            <a:spLocks noGrp="1"/>
          </p:cNvSpPr>
          <p:nvPr>
            <p:ph sz="half" idx="1"/>
          </p:nvPr>
        </p:nvSpPr>
        <p:spPr>
          <a:xfrm>
            <a:off x="838198" y="1528304"/>
            <a:ext cx="5181600" cy="4351338"/>
          </a:xfrm>
        </p:spPr>
        <p:txBody>
          <a:bodyPr>
            <a:normAutofit fontScale="92500" lnSpcReduction="20000"/>
          </a:bodyPr>
          <a:lstStyle/>
          <a:p>
            <a:r>
              <a:rPr lang="en-GB" dirty="0" err="1"/>
              <a:t>Amserol</a:t>
            </a:r>
            <a:r>
              <a:rPr lang="en-GB" dirty="0"/>
              <a:t> ac </a:t>
            </a:r>
            <a:r>
              <a:rPr lang="en-GB" dirty="0" err="1"/>
              <a:t>effeithiol</a:t>
            </a:r>
            <a:endParaRPr lang="en-GB" dirty="0"/>
          </a:p>
          <a:p>
            <a:r>
              <a:rPr lang="en-GB" dirty="0" err="1"/>
              <a:t>Peidiwch</a:t>
            </a:r>
            <a:r>
              <a:rPr lang="en-GB" dirty="0"/>
              <a:t> â </a:t>
            </a:r>
            <a:r>
              <a:rPr lang="en-GB" dirty="0" err="1"/>
              <a:t>cymryd</a:t>
            </a:r>
            <a:r>
              <a:rPr lang="en-GB" dirty="0"/>
              <a:t> </a:t>
            </a:r>
            <a:r>
              <a:rPr lang="en-GB" dirty="0" err="1"/>
              <a:t>yn</a:t>
            </a:r>
            <a:r>
              <a:rPr lang="en-GB" dirty="0"/>
              <a:t> </a:t>
            </a:r>
            <a:r>
              <a:rPr lang="en-GB" dirty="0" err="1"/>
              <a:t>ganiataol</a:t>
            </a:r>
            <a:r>
              <a:rPr lang="en-GB" dirty="0"/>
              <a:t> y </a:t>
            </a:r>
            <a:r>
              <a:rPr lang="en-GB" dirty="0" err="1"/>
              <a:t>bydd</a:t>
            </a:r>
            <a:r>
              <a:rPr lang="en-GB" dirty="0"/>
              <a:t> </a:t>
            </a:r>
            <a:r>
              <a:rPr lang="en-GB" dirty="0" err="1"/>
              <a:t>rhywun</a:t>
            </a:r>
            <a:r>
              <a:rPr lang="en-GB" dirty="0"/>
              <a:t> </a:t>
            </a:r>
            <a:r>
              <a:rPr lang="en-GB" dirty="0" err="1"/>
              <a:t>arall</a:t>
            </a:r>
            <a:r>
              <a:rPr lang="en-GB" dirty="0"/>
              <a:t> </a:t>
            </a:r>
            <a:r>
              <a:rPr lang="en-GB" dirty="0" err="1"/>
              <a:t>yn</a:t>
            </a:r>
            <a:r>
              <a:rPr lang="en-GB" dirty="0"/>
              <a:t> </a:t>
            </a:r>
            <a:r>
              <a:rPr lang="en-GB" dirty="0" err="1"/>
              <a:t>trosglwyddo</a:t>
            </a:r>
            <a:endParaRPr lang="en-GB" dirty="0"/>
          </a:p>
          <a:p>
            <a:r>
              <a:rPr lang="en-GB" dirty="0"/>
              <a:t>Dim </a:t>
            </a:r>
            <a:r>
              <a:rPr lang="en-GB" dirty="0" err="1"/>
              <a:t>ond</a:t>
            </a:r>
            <a:r>
              <a:rPr lang="en-GB" dirty="0"/>
              <a:t> </a:t>
            </a:r>
            <a:r>
              <a:rPr lang="en-GB" dirty="0" err="1"/>
              <a:t>gyda</a:t>
            </a:r>
            <a:r>
              <a:rPr lang="en-GB" dirty="0"/>
              <a:t> </a:t>
            </a:r>
            <a:r>
              <a:rPr lang="en-GB" dirty="0" err="1"/>
              <a:t>bobl</a:t>
            </a:r>
            <a:r>
              <a:rPr lang="en-GB" dirty="0"/>
              <a:t> </a:t>
            </a:r>
            <a:r>
              <a:rPr lang="en-GB" dirty="0" err="1"/>
              <a:t>berthnasol</a:t>
            </a:r>
            <a:endParaRPr lang="en-GB" dirty="0"/>
          </a:p>
          <a:p>
            <a:r>
              <a:rPr lang="en-GB" dirty="0" err="1"/>
              <a:t>Rheoliadau</a:t>
            </a:r>
            <a:r>
              <a:rPr lang="en-GB" dirty="0"/>
              <a:t> Diogelu Data </a:t>
            </a:r>
            <a:r>
              <a:rPr lang="en-GB" dirty="0" err="1"/>
              <a:t>Cyfredinol</a:t>
            </a:r>
            <a:endParaRPr lang="en-GB" dirty="0"/>
          </a:p>
          <a:p>
            <a:r>
              <a:rPr lang="en-GB" dirty="0" err="1"/>
              <a:t>Agored</a:t>
            </a:r>
            <a:r>
              <a:rPr lang="en-GB" dirty="0"/>
              <a:t> a </a:t>
            </a:r>
            <a:r>
              <a:rPr lang="en-GB" dirty="0" err="1"/>
              <a:t>gonest</a:t>
            </a:r>
            <a:endParaRPr lang="en-GB" dirty="0"/>
          </a:p>
          <a:p>
            <a:r>
              <a:rPr lang="en-GB" dirty="0" err="1"/>
              <a:t>Ceisiwch</a:t>
            </a:r>
            <a:r>
              <a:rPr lang="en-GB" dirty="0"/>
              <a:t> </a:t>
            </a:r>
            <a:r>
              <a:rPr lang="en-GB" dirty="0" err="1"/>
              <a:t>gyngor</a:t>
            </a:r>
            <a:endParaRPr lang="en-GB" dirty="0"/>
          </a:p>
          <a:p>
            <a:r>
              <a:rPr lang="en-GB" dirty="0" err="1"/>
              <a:t>Ystyriwch</a:t>
            </a:r>
            <a:r>
              <a:rPr lang="en-GB" dirty="0"/>
              <a:t> </a:t>
            </a:r>
            <a:r>
              <a:rPr lang="en-GB" dirty="0" err="1"/>
              <a:t>diogelwch</a:t>
            </a:r>
            <a:r>
              <a:rPr lang="en-GB" dirty="0"/>
              <a:t> a </a:t>
            </a:r>
            <a:r>
              <a:rPr lang="en-GB" dirty="0" err="1"/>
              <a:t>lles</a:t>
            </a:r>
            <a:endParaRPr lang="en-GB" dirty="0"/>
          </a:p>
          <a:p>
            <a:r>
              <a:rPr lang="en-GB" dirty="0" err="1"/>
              <a:t>Cadw</a:t>
            </a:r>
            <a:r>
              <a:rPr lang="en-GB" dirty="0"/>
              <a:t> </a:t>
            </a:r>
            <a:r>
              <a:rPr lang="en-GB" dirty="0" err="1"/>
              <a:t>cofnodion</a:t>
            </a:r>
            <a:endParaRPr lang="en-GB" dirty="0"/>
          </a:p>
          <a:p>
            <a:endParaRPr lang="en-GB" dirty="0"/>
          </a:p>
        </p:txBody>
      </p:sp>
      <p:sp>
        <p:nvSpPr>
          <p:cNvPr id="4" name="Content Placeholder 3">
            <a:extLst>
              <a:ext uri="{FF2B5EF4-FFF2-40B4-BE49-F238E27FC236}">
                <a16:creationId xmlns:a16="http://schemas.microsoft.com/office/drawing/2014/main" id="{3489F81F-8574-AC17-E1DA-A790E94EAB9D}"/>
              </a:ext>
            </a:extLst>
          </p:cNvPr>
          <p:cNvSpPr>
            <a:spLocks noGrp="1"/>
          </p:cNvSpPr>
          <p:nvPr>
            <p:ph sz="half" idx="2"/>
          </p:nvPr>
        </p:nvSpPr>
        <p:spPr>
          <a:xfrm>
            <a:off x="6172202" y="1629281"/>
            <a:ext cx="5181600" cy="4351338"/>
          </a:xfrm>
        </p:spPr>
        <p:txBody>
          <a:bodyPr>
            <a:normAutofit fontScale="92500" lnSpcReduction="20000"/>
          </a:bodyPr>
          <a:lstStyle/>
          <a:p>
            <a:r>
              <a:rPr lang="en-GB" dirty="0">
                <a:solidFill>
                  <a:schemeClr val="accent6">
                    <a:lumMod val="75000"/>
                  </a:schemeClr>
                </a:solidFill>
              </a:rPr>
              <a:t>Timely and effective</a:t>
            </a:r>
          </a:p>
          <a:p>
            <a:r>
              <a:rPr lang="en-GB" dirty="0">
                <a:solidFill>
                  <a:schemeClr val="accent6">
                    <a:lumMod val="75000"/>
                  </a:schemeClr>
                </a:solidFill>
              </a:rPr>
              <a:t>Don’t assume someone else will pass on</a:t>
            </a:r>
          </a:p>
          <a:p>
            <a:r>
              <a:rPr lang="en-GB" dirty="0">
                <a:solidFill>
                  <a:schemeClr val="accent6">
                    <a:lumMod val="75000"/>
                  </a:schemeClr>
                </a:solidFill>
              </a:rPr>
              <a:t>Only with the relevant people </a:t>
            </a:r>
          </a:p>
          <a:p>
            <a:r>
              <a:rPr lang="en-GB" dirty="0">
                <a:solidFill>
                  <a:schemeClr val="accent6">
                    <a:lumMod val="75000"/>
                  </a:schemeClr>
                </a:solidFill>
              </a:rPr>
              <a:t>General Data Protection Regulations</a:t>
            </a:r>
          </a:p>
          <a:p>
            <a:r>
              <a:rPr lang="en-GB" dirty="0">
                <a:solidFill>
                  <a:schemeClr val="accent6">
                    <a:lumMod val="75000"/>
                  </a:schemeClr>
                </a:solidFill>
              </a:rPr>
              <a:t>Open and honest</a:t>
            </a:r>
          </a:p>
          <a:p>
            <a:r>
              <a:rPr lang="en-GB" dirty="0">
                <a:solidFill>
                  <a:schemeClr val="accent6">
                    <a:lumMod val="75000"/>
                  </a:schemeClr>
                </a:solidFill>
              </a:rPr>
              <a:t>Seek advice</a:t>
            </a:r>
          </a:p>
          <a:p>
            <a:r>
              <a:rPr lang="en-GB" dirty="0">
                <a:solidFill>
                  <a:schemeClr val="accent6">
                    <a:lumMod val="75000"/>
                  </a:schemeClr>
                </a:solidFill>
              </a:rPr>
              <a:t>Consider, safety and well-being</a:t>
            </a:r>
          </a:p>
          <a:p>
            <a:r>
              <a:rPr lang="en-GB" dirty="0">
                <a:solidFill>
                  <a:schemeClr val="accent6">
                    <a:lumMod val="75000"/>
                  </a:schemeClr>
                </a:solidFill>
              </a:rPr>
              <a:t>Keep records</a:t>
            </a:r>
          </a:p>
        </p:txBody>
      </p:sp>
    </p:spTree>
    <p:extLst>
      <p:ext uri="{BB962C8B-B14F-4D97-AF65-F5344CB8AC3E}">
        <p14:creationId xmlns:p14="http://schemas.microsoft.com/office/powerpoint/2010/main" val="310691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035B4-2261-B6FD-A39E-789C5491C29C}"/>
              </a:ext>
            </a:extLst>
          </p:cNvPr>
          <p:cNvSpPr>
            <a:spLocks noGrp="1"/>
          </p:cNvSpPr>
          <p:nvPr>
            <p:ph type="title"/>
          </p:nvPr>
        </p:nvSpPr>
        <p:spPr>
          <a:xfrm>
            <a:off x="838200" y="18255"/>
            <a:ext cx="10515600" cy="1325563"/>
          </a:xfrm>
        </p:spPr>
        <p:txBody>
          <a:bodyPr/>
          <a:lstStyle/>
          <a:p>
            <a:pPr algn="ctr"/>
            <a:r>
              <a:rPr lang="en-GB" dirty="0" err="1"/>
              <a:t>Ffaeleddau</a:t>
            </a:r>
            <a:r>
              <a:rPr lang="en-GB" dirty="0"/>
              <a:t> Diogelu </a:t>
            </a:r>
            <a:br>
              <a:rPr lang="en-GB" dirty="0"/>
            </a:br>
            <a:r>
              <a:rPr lang="en-GB" dirty="0">
                <a:solidFill>
                  <a:schemeClr val="accent6">
                    <a:lumMod val="75000"/>
                  </a:schemeClr>
                </a:solidFill>
              </a:rPr>
              <a:t>Safeguarding Failings</a:t>
            </a:r>
          </a:p>
        </p:txBody>
      </p:sp>
      <p:sp>
        <p:nvSpPr>
          <p:cNvPr id="3" name="Content Placeholder 2">
            <a:extLst>
              <a:ext uri="{FF2B5EF4-FFF2-40B4-BE49-F238E27FC236}">
                <a16:creationId xmlns:a16="http://schemas.microsoft.com/office/drawing/2014/main" id="{0528F209-D755-80E7-9F9B-F38FE18D1A72}"/>
              </a:ext>
            </a:extLst>
          </p:cNvPr>
          <p:cNvSpPr>
            <a:spLocks noGrp="1"/>
          </p:cNvSpPr>
          <p:nvPr>
            <p:ph sz="half" idx="1"/>
          </p:nvPr>
        </p:nvSpPr>
        <p:spPr>
          <a:xfrm>
            <a:off x="471225" y="1567574"/>
            <a:ext cx="5548574" cy="4351338"/>
          </a:xfrm>
        </p:spPr>
        <p:txBody>
          <a:bodyPr>
            <a:normAutofit/>
          </a:bodyPr>
          <a:lstStyle/>
          <a:p>
            <a:r>
              <a:rPr lang="en-GB" dirty="0" err="1"/>
              <a:t>Cyfathrebiad</a:t>
            </a:r>
            <a:r>
              <a:rPr lang="en-GB" dirty="0"/>
              <a:t> </a:t>
            </a:r>
            <a:r>
              <a:rPr lang="en-GB" dirty="0" err="1"/>
              <a:t>gwael</a:t>
            </a:r>
            <a:endParaRPr lang="en-GB" dirty="0"/>
          </a:p>
          <a:p>
            <a:r>
              <a:rPr lang="en-GB" dirty="0" err="1"/>
              <a:t>Methiant</a:t>
            </a:r>
            <a:r>
              <a:rPr lang="en-GB" dirty="0"/>
              <a:t> </a:t>
            </a:r>
            <a:r>
              <a:rPr lang="en-GB" dirty="0" err="1"/>
              <a:t>i</a:t>
            </a:r>
            <a:r>
              <a:rPr lang="en-GB" dirty="0"/>
              <a:t> </a:t>
            </a:r>
            <a:r>
              <a:rPr lang="en-GB" dirty="0" err="1"/>
              <a:t>rhannu</a:t>
            </a:r>
            <a:endParaRPr lang="en-GB" dirty="0"/>
          </a:p>
          <a:p>
            <a:r>
              <a:rPr lang="en-GB" dirty="0" err="1"/>
              <a:t>Diffyg</a:t>
            </a:r>
            <a:r>
              <a:rPr lang="en-GB" dirty="0"/>
              <a:t> </a:t>
            </a:r>
            <a:r>
              <a:rPr lang="en-GB" dirty="0" err="1"/>
              <a:t>cyfeiriad</a:t>
            </a:r>
            <a:r>
              <a:rPr lang="en-GB" dirty="0"/>
              <a:t> </a:t>
            </a:r>
            <a:r>
              <a:rPr lang="en-GB" dirty="0" err="1"/>
              <a:t>gweithdrefnol</a:t>
            </a:r>
            <a:endParaRPr lang="en-GB" dirty="0"/>
          </a:p>
          <a:p>
            <a:r>
              <a:rPr lang="en-GB" dirty="0" err="1"/>
              <a:t>Gweithio</a:t>
            </a:r>
            <a:r>
              <a:rPr lang="en-GB" dirty="0"/>
              <a:t> </a:t>
            </a:r>
            <a:r>
              <a:rPr lang="en-GB" dirty="0" err="1"/>
              <a:t>amlasiantaethol</a:t>
            </a:r>
            <a:r>
              <a:rPr lang="en-GB" dirty="0"/>
              <a:t> </a:t>
            </a:r>
            <a:r>
              <a:rPr lang="en-GB" dirty="0" err="1"/>
              <a:t>gwael</a:t>
            </a:r>
            <a:endParaRPr lang="en-GB" dirty="0"/>
          </a:p>
          <a:p>
            <a:r>
              <a:rPr lang="en-GB" dirty="0" err="1"/>
              <a:t>Diffyg</a:t>
            </a:r>
            <a:r>
              <a:rPr lang="en-GB" dirty="0"/>
              <a:t> </a:t>
            </a:r>
            <a:r>
              <a:rPr lang="en-GB" dirty="0" err="1"/>
              <a:t>ymwybyddiaeth</a:t>
            </a:r>
            <a:r>
              <a:rPr lang="en-GB" dirty="0"/>
              <a:t> o </a:t>
            </a:r>
            <a:r>
              <a:rPr lang="en-GB" dirty="0" err="1"/>
              <a:t>arwyddion</a:t>
            </a:r>
            <a:r>
              <a:rPr lang="en-GB" dirty="0"/>
              <a:t> a </a:t>
            </a:r>
            <a:r>
              <a:rPr lang="en-GB" dirty="0" err="1"/>
              <a:t>symptomau</a:t>
            </a:r>
            <a:endParaRPr lang="en-GB" dirty="0"/>
          </a:p>
          <a:p>
            <a:r>
              <a:rPr lang="en-GB" dirty="0" err="1"/>
              <a:t>Methiant</a:t>
            </a:r>
            <a:r>
              <a:rPr lang="en-GB" dirty="0"/>
              <a:t> </a:t>
            </a:r>
            <a:r>
              <a:rPr lang="en-GB" dirty="0" err="1"/>
              <a:t>i</a:t>
            </a:r>
            <a:r>
              <a:rPr lang="en-GB" dirty="0"/>
              <a:t> </a:t>
            </a:r>
            <a:r>
              <a:rPr lang="en-GB" dirty="0" err="1"/>
              <a:t>ddefnyddio</a:t>
            </a:r>
            <a:r>
              <a:rPr lang="en-GB" dirty="0"/>
              <a:t> dull </a:t>
            </a:r>
            <a:r>
              <a:rPr lang="en-GB" dirty="0" err="1"/>
              <a:t>sydd</a:t>
            </a:r>
            <a:r>
              <a:rPr lang="en-GB" dirty="0"/>
              <a:t> </a:t>
            </a:r>
            <a:r>
              <a:rPr lang="en-GB" dirty="0" err="1"/>
              <a:t>yn</a:t>
            </a:r>
            <a:r>
              <a:rPr lang="en-GB" dirty="0"/>
              <a:t> </a:t>
            </a:r>
            <a:r>
              <a:rPr lang="en-GB" dirty="0" err="1"/>
              <a:t>canolwyntio</a:t>
            </a:r>
            <a:r>
              <a:rPr lang="en-GB" dirty="0"/>
              <a:t> </a:t>
            </a:r>
            <a:r>
              <a:rPr lang="en-GB" dirty="0" err="1"/>
              <a:t>ar</a:t>
            </a:r>
            <a:r>
              <a:rPr lang="en-GB" dirty="0"/>
              <a:t> y </a:t>
            </a:r>
            <a:r>
              <a:rPr lang="en-GB" dirty="0" err="1"/>
              <a:t>plentyn</a:t>
            </a:r>
            <a:r>
              <a:rPr lang="en-GB" dirty="0"/>
              <a:t> </a:t>
            </a:r>
          </a:p>
          <a:p>
            <a:endParaRPr lang="en-GB" dirty="0"/>
          </a:p>
        </p:txBody>
      </p:sp>
      <p:sp>
        <p:nvSpPr>
          <p:cNvPr id="4" name="Content Placeholder 3">
            <a:extLst>
              <a:ext uri="{FF2B5EF4-FFF2-40B4-BE49-F238E27FC236}">
                <a16:creationId xmlns:a16="http://schemas.microsoft.com/office/drawing/2014/main" id="{3F514E3C-7663-659D-5206-5D0D790ACD32}"/>
              </a:ext>
            </a:extLst>
          </p:cNvPr>
          <p:cNvSpPr>
            <a:spLocks noGrp="1"/>
          </p:cNvSpPr>
          <p:nvPr>
            <p:ph sz="half" idx="2"/>
          </p:nvPr>
        </p:nvSpPr>
        <p:spPr>
          <a:xfrm>
            <a:off x="6172202" y="1567574"/>
            <a:ext cx="5181600" cy="4351338"/>
          </a:xfrm>
        </p:spPr>
        <p:txBody>
          <a:bodyPr>
            <a:normAutofit/>
          </a:bodyPr>
          <a:lstStyle/>
          <a:p>
            <a:r>
              <a:rPr lang="en-GB" dirty="0">
                <a:solidFill>
                  <a:schemeClr val="accent6">
                    <a:lumMod val="75000"/>
                  </a:schemeClr>
                </a:solidFill>
              </a:rPr>
              <a:t>Poor communication</a:t>
            </a:r>
          </a:p>
          <a:p>
            <a:r>
              <a:rPr lang="en-GB" dirty="0">
                <a:solidFill>
                  <a:schemeClr val="accent6">
                    <a:lumMod val="75000"/>
                  </a:schemeClr>
                </a:solidFill>
              </a:rPr>
              <a:t>Failure to share</a:t>
            </a:r>
          </a:p>
          <a:p>
            <a:r>
              <a:rPr lang="en-GB" dirty="0">
                <a:solidFill>
                  <a:schemeClr val="accent6">
                    <a:lumMod val="75000"/>
                  </a:schemeClr>
                </a:solidFill>
              </a:rPr>
              <a:t>Lack of procedural direction</a:t>
            </a:r>
          </a:p>
          <a:p>
            <a:r>
              <a:rPr lang="en-GB" dirty="0">
                <a:solidFill>
                  <a:schemeClr val="accent6">
                    <a:lumMod val="75000"/>
                  </a:schemeClr>
                </a:solidFill>
              </a:rPr>
              <a:t>Poor inter-agency working</a:t>
            </a:r>
          </a:p>
          <a:p>
            <a:r>
              <a:rPr lang="en-GB" dirty="0">
                <a:solidFill>
                  <a:schemeClr val="accent6">
                    <a:lumMod val="75000"/>
                  </a:schemeClr>
                </a:solidFill>
              </a:rPr>
              <a:t>Lack of awareness of signs and symptoms</a:t>
            </a:r>
          </a:p>
          <a:p>
            <a:r>
              <a:rPr lang="en-GB" dirty="0">
                <a:solidFill>
                  <a:schemeClr val="accent6">
                    <a:lumMod val="75000"/>
                  </a:schemeClr>
                </a:solidFill>
              </a:rPr>
              <a:t>Failure to use child centred approach</a:t>
            </a:r>
          </a:p>
        </p:txBody>
      </p:sp>
    </p:spTree>
    <p:extLst>
      <p:ext uri="{BB962C8B-B14F-4D97-AF65-F5344CB8AC3E}">
        <p14:creationId xmlns:p14="http://schemas.microsoft.com/office/powerpoint/2010/main" val="2407841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E382E-FD47-79B8-1271-C04978CC0E98}"/>
              </a:ext>
            </a:extLst>
          </p:cNvPr>
          <p:cNvSpPr>
            <a:spLocks noGrp="1"/>
          </p:cNvSpPr>
          <p:nvPr>
            <p:ph type="title"/>
          </p:nvPr>
        </p:nvSpPr>
        <p:spPr>
          <a:xfrm>
            <a:off x="838199" y="118594"/>
            <a:ext cx="10515600" cy="1325563"/>
          </a:xfrm>
        </p:spPr>
        <p:txBody>
          <a:bodyPr/>
          <a:lstStyle/>
          <a:p>
            <a:pPr algn="ctr"/>
            <a:r>
              <a:rPr lang="en-GB" dirty="0" err="1"/>
              <a:t>Honiadau</a:t>
            </a:r>
            <a:r>
              <a:rPr lang="en-GB" dirty="0"/>
              <a:t> </a:t>
            </a:r>
            <a:r>
              <a:rPr lang="en-GB" dirty="0" err="1"/>
              <a:t>yn</a:t>
            </a:r>
            <a:r>
              <a:rPr lang="en-GB" dirty="0"/>
              <a:t> y </a:t>
            </a:r>
            <a:r>
              <a:rPr lang="en-GB" dirty="0" err="1"/>
              <a:t>gweithle</a:t>
            </a:r>
            <a:br>
              <a:rPr lang="en-GB" dirty="0"/>
            </a:br>
            <a:r>
              <a:rPr lang="en-GB" dirty="0">
                <a:solidFill>
                  <a:schemeClr val="accent6">
                    <a:lumMod val="75000"/>
                  </a:schemeClr>
                </a:solidFill>
              </a:rPr>
              <a:t>Allegations in the workplace</a:t>
            </a:r>
          </a:p>
        </p:txBody>
      </p:sp>
      <p:sp>
        <p:nvSpPr>
          <p:cNvPr id="3" name="Content Placeholder 2">
            <a:extLst>
              <a:ext uri="{FF2B5EF4-FFF2-40B4-BE49-F238E27FC236}">
                <a16:creationId xmlns:a16="http://schemas.microsoft.com/office/drawing/2014/main" id="{50B50780-F821-83A6-BEDB-323E75015D8B}"/>
              </a:ext>
            </a:extLst>
          </p:cNvPr>
          <p:cNvSpPr>
            <a:spLocks noGrp="1"/>
          </p:cNvSpPr>
          <p:nvPr>
            <p:ph sz="half" idx="1"/>
          </p:nvPr>
        </p:nvSpPr>
        <p:spPr>
          <a:xfrm>
            <a:off x="838201" y="1517085"/>
            <a:ext cx="5181600" cy="4351338"/>
          </a:xfrm>
        </p:spPr>
        <p:txBody>
          <a:bodyPr/>
          <a:lstStyle/>
          <a:p>
            <a:r>
              <a:rPr lang="en-GB" dirty="0" err="1"/>
              <a:t>Adrodd</a:t>
            </a:r>
            <a:r>
              <a:rPr lang="en-GB" dirty="0"/>
              <a:t> </a:t>
            </a:r>
            <a:r>
              <a:rPr lang="en-GB" dirty="0" err="1"/>
              <a:t>yn</a:t>
            </a:r>
            <a:r>
              <a:rPr lang="en-GB" dirty="0"/>
              <a:t> </a:t>
            </a:r>
            <a:r>
              <a:rPr lang="en-GB" dirty="0" err="1"/>
              <a:t>syth</a:t>
            </a:r>
            <a:r>
              <a:rPr lang="en-GB" dirty="0"/>
              <a:t> </a:t>
            </a:r>
            <a:r>
              <a:rPr lang="en-GB" dirty="0" err="1"/>
              <a:t>i’r</a:t>
            </a:r>
            <a:r>
              <a:rPr lang="en-GB" dirty="0"/>
              <a:t> SDP </a:t>
            </a:r>
            <a:r>
              <a:rPr lang="en-GB" dirty="0" err="1"/>
              <a:t>neu’r</a:t>
            </a:r>
            <a:r>
              <a:rPr lang="en-GB" dirty="0"/>
              <a:t> </a:t>
            </a:r>
            <a:r>
              <a:rPr lang="en-GB" dirty="0" err="1"/>
              <a:t>rheolwr</a:t>
            </a:r>
            <a:r>
              <a:rPr lang="en-GB" dirty="0"/>
              <a:t> </a:t>
            </a:r>
          </a:p>
          <a:p>
            <a:r>
              <a:rPr lang="en-GB" dirty="0" err="1"/>
              <a:t>Os</a:t>
            </a:r>
            <a:r>
              <a:rPr lang="en-GB" dirty="0"/>
              <a:t> </a:t>
            </a:r>
            <a:r>
              <a:rPr lang="en-GB" dirty="0" err="1"/>
              <a:t>yw’r</a:t>
            </a:r>
            <a:r>
              <a:rPr lang="en-GB" dirty="0"/>
              <a:t> </a:t>
            </a:r>
            <a:r>
              <a:rPr lang="en-GB" dirty="0" err="1"/>
              <a:t>honiad</a:t>
            </a:r>
            <a:r>
              <a:rPr lang="en-GB" dirty="0"/>
              <a:t> </a:t>
            </a:r>
            <a:r>
              <a:rPr lang="en-GB" dirty="0" err="1"/>
              <a:t>yn</a:t>
            </a:r>
            <a:r>
              <a:rPr lang="en-GB" dirty="0"/>
              <a:t> </a:t>
            </a:r>
            <a:r>
              <a:rPr lang="en-GB" dirty="0" err="1"/>
              <a:t>ymwneud</a:t>
            </a:r>
            <a:r>
              <a:rPr lang="en-GB" dirty="0"/>
              <a:t> </a:t>
            </a:r>
            <a:r>
              <a:rPr lang="en-GB" dirty="0" err="1"/>
              <a:t>â’r</a:t>
            </a:r>
            <a:r>
              <a:rPr lang="en-GB" dirty="0"/>
              <a:t> SDP </a:t>
            </a:r>
            <a:r>
              <a:rPr lang="en-GB" dirty="0" err="1"/>
              <a:t>neu’r</a:t>
            </a:r>
            <a:r>
              <a:rPr lang="en-GB" dirty="0"/>
              <a:t> </a:t>
            </a:r>
            <a:r>
              <a:rPr lang="en-GB" dirty="0" err="1"/>
              <a:t>rheolwr</a:t>
            </a:r>
            <a:r>
              <a:rPr lang="en-GB" dirty="0"/>
              <a:t>, </a:t>
            </a:r>
            <a:r>
              <a:rPr lang="en-GB" dirty="0" err="1"/>
              <a:t>gwyddoch</a:t>
            </a:r>
            <a:r>
              <a:rPr lang="en-GB" dirty="0"/>
              <a:t> </a:t>
            </a:r>
            <a:r>
              <a:rPr lang="en-GB" dirty="0" err="1"/>
              <a:t>ble</a:t>
            </a:r>
            <a:r>
              <a:rPr lang="en-GB" dirty="0"/>
              <a:t> y </a:t>
            </a:r>
            <a:r>
              <a:rPr lang="en-GB" dirty="0" err="1"/>
              <a:t>dylech</a:t>
            </a:r>
            <a:r>
              <a:rPr lang="en-GB" dirty="0"/>
              <a:t> </a:t>
            </a:r>
            <a:r>
              <a:rPr lang="en-GB" dirty="0" err="1"/>
              <a:t>adrodd</a:t>
            </a:r>
            <a:endParaRPr lang="en-GB" dirty="0"/>
          </a:p>
          <a:p>
            <a:r>
              <a:rPr lang="en-GB" dirty="0" err="1"/>
              <a:t>Peidiwch</a:t>
            </a:r>
            <a:r>
              <a:rPr lang="en-GB" dirty="0"/>
              <a:t> â </a:t>
            </a:r>
            <a:r>
              <a:rPr lang="en-GB" dirty="0" err="1"/>
              <a:t>trafod</a:t>
            </a:r>
            <a:r>
              <a:rPr lang="en-GB" dirty="0"/>
              <a:t> </a:t>
            </a:r>
            <a:r>
              <a:rPr lang="en-GB" dirty="0" err="1"/>
              <a:t>gyda’r</a:t>
            </a:r>
            <a:r>
              <a:rPr lang="en-GB" dirty="0"/>
              <a:t> </a:t>
            </a:r>
            <a:r>
              <a:rPr lang="en-GB" dirty="0" err="1"/>
              <a:t>aelod</a:t>
            </a:r>
            <a:r>
              <a:rPr lang="en-GB" dirty="0"/>
              <a:t> o staff dan </a:t>
            </a:r>
            <a:r>
              <a:rPr lang="en-GB" dirty="0" err="1"/>
              <a:t>sylw</a:t>
            </a:r>
            <a:endParaRPr lang="en-GB" dirty="0"/>
          </a:p>
          <a:p>
            <a:r>
              <a:rPr lang="en-GB" dirty="0"/>
              <a:t>Dilyn </a:t>
            </a:r>
            <a:r>
              <a:rPr lang="en-GB" dirty="0" err="1"/>
              <a:t>y’r</a:t>
            </a:r>
            <a:r>
              <a:rPr lang="en-GB" dirty="0"/>
              <a:t> </a:t>
            </a:r>
            <a:r>
              <a:rPr lang="en-GB" dirty="0" err="1"/>
              <a:t>holl</a:t>
            </a:r>
            <a:r>
              <a:rPr lang="en-GB" dirty="0"/>
              <a:t> </a:t>
            </a:r>
            <a:r>
              <a:rPr lang="en-GB" dirty="0" err="1"/>
              <a:t>bolisïau</a:t>
            </a:r>
            <a:r>
              <a:rPr lang="en-GB" dirty="0"/>
              <a:t> a </a:t>
            </a:r>
            <a:r>
              <a:rPr lang="en-GB" dirty="0" err="1"/>
              <a:t>gweithdrefnau</a:t>
            </a:r>
            <a:endParaRPr lang="en-GB" dirty="0"/>
          </a:p>
        </p:txBody>
      </p:sp>
      <p:sp>
        <p:nvSpPr>
          <p:cNvPr id="4" name="Content Placeholder 3">
            <a:extLst>
              <a:ext uri="{FF2B5EF4-FFF2-40B4-BE49-F238E27FC236}">
                <a16:creationId xmlns:a16="http://schemas.microsoft.com/office/drawing/2014/main" id="{D7ECA450-413F-0BE4-C6F0-5E72B44316BA}"/>
              </a:ext>
            </a:extLst>
          </p:cNvPr>
          <p:cNvSpPr>
            <a:spLocks noGrp="1"/>
          </p:cNvSpPr>
          <p:nvPr>
            <p:ph sz="half" idx="2"/>
          </p:nvPr>
        </p:nvSpPr>
        <p:spPr>
          <a:xfrm>
            <a:off x="6172200" y="1444157"/>
            <a:ext cx="5181600" cy="4351338"/>
          </a:xfrm>
        </p:spPr>
        <p:txBody>
          <a:bodyPr/>
          <a:lstStyle/>
          <a:p>
            <a:r>
              <a:rPr lang="en-GB" dirty="0">
                <a:solidFill>
                  <a:schemeClr val="accent6">
                    <a:lumMod val="75000"/>
                  </a:schemeClr>
                </a:solidFill>
              </a:rPr>
              <a:t>Report immediately to DSO or the manager</a:t>
            </a:r>
          </a:p>
          <a:p>
            <a:r>
              <a:rPr lang="en-GB" dirty="0">
                <a:solidFill>
                  <a:schemeClr val="accent6">
                    <a:lumMod val="75000"/>
                  </a:schemeClr>
                </a:solidFill>
              </a:rPr>
              <a:t>If the allegation is about the DSO or the manager, know where you should report</a:t>
            </a:r>
          </a:p>
          <a:p>
            <a:r>
              <a:rPr lang="en-GB" dirty="0">
                <a:solidFill>
                  <a:schemeClr val="accent6">
                    <a:lumMod val="75000"/>
                  </a:schemeClr>
                </a:solidFill>
              </a:rPr>
              <a:t>Not discuss the allegations with the member of staff in question</a:t>
            </a:r>
          </a:p>
          <a:p>
            <a:r>
              <a:rPr lang="en-GB" dirty="0">
                <a:solidFill>
                  <a:schemeClr val="accent6">
                    <a:lumMod val="75000"/>
                  </a:schemeClr>
                </a:solidFill>
              </a:rPr>
              <a:t>Follow all policies and procedures</a:t>
            </a:r>
          </a:p>
        </p:txBody>
      </p:sp>
    </p:spTree>
    <p:extLst>
      <p:ext uri="{BB962C8B-B14F-4D97-AF65-F5344CB8AC3E}">
        <p14:creationId xmlns:p14="http://schemas.microsoft.com/office/powerpoint/2010/main" val="661106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460B-A040-55EC-6EC4-8132EEDCE55F}"/>
              </a:ext>
            </a:extLst>
          </p:cNvPr>
          <p:cNvSpPr>
            <a:spLocks noGrp="1"/>
          </p:cNvSpPr>
          <p:nvPr>
            <p:ph type="title"/>
          </p:nvPr>
        </p:nvSpPr>
        <p:spPr/>
        <p:txBody>
          <a:bodyPr/>
          <a:lstStyle/>
          <a:p>
            <a:pPr algn="ctr"/>
            <a:r>
              <a:rPr lang="en-GB" dirty="0" err="1"/>
              <a:t>Honiadau</a:t>
            </a:r>
            <a:r>
              <a:rPr lang="en-GB" dirty="0"/>
              <a:t> </a:t>
            </a:r>
            <a:r>
              <a:rPr lang="en-GB" dirty="0" err="1"/>
              <a:t>ym</a:t>
            </a:r>
            <a:r>
              <a:rPr lang="en-GB" dirty="0"/>
              <a:t> </a:t>
            </a:r>
            <a:r>
              <a:rPr lang="en-GB" dirty="0" err="1"/>
              <a:t>mhywyd</a:t>
            </a:r>
            <a:r>
              <a:rPr lang="en-GB" dirty="0"/>
              <a:t> </a:t>
            </a:r>
            <a:r>
              <a:rPr lang="en-GB" dirty="0" err="1"/>
              <a:t>cyhoeddus</a:t>
            </a:r>
            <a:br>
              <a:rPr lang="en-GB" dirty="0"/>
            </a:br>
            <a:r>
              <a:rPr lang="en-GB" dirty="0">
                <a:solidFill>
                  <a:schemeClr val="accent6">
                    <a:lumMod val="75000"/>
                  </a:schemeClr>
                </a:solidFill>
              </a:rPr>
              <a:t>Allegations in public life</a:t>
            </a:r>
          </a:p>
        </p:txBody>
      </p:sp>
      <p:sp>
        <p:nvSpPr>
          <p:cNvPr id="3" name="Content Placeholder 2">
            <a:extLst>
              <a:ext uri="{FF2B5EF4-FFF2-40B4-BE49-F238E27FC236}">
                <a16:creationId xmlns:a16="http://schemas.microsoft.com/office/drawing/2014/main" id="{3B035154-00CC-7479-A3D3-46D547990A4B}"/>
              </a:ext>
            </a:extLst>
          </p:cNvPr>
          <p:cNvSpPr>
            <a:spLocks noGrp="1"/>
          </p:cNvSpPr>
          <p:nvPr>
            <p:ph sz="half" idx="1"/>
          </p:nvPr>
        </p:nvSpPr>
        <p:spPr>
          <a:xfrm>
            <a:off x="510493" y="1825625"/>
            <a:ext cx="5509307" cy="4351338"/>
          </a:xfrm>
        </p:spPr>
        <p:txBody>
          <a:bodyPr/>
          <a:lstStyle/>
          <a:p>
            <a:r>
              <a:rPr lang="en-GB" dirty="0" err="1"/>
              <a:t>Adrodd</a:t>
            </a:r>
            <a:r>
              <a:rPr lang="en-GB" dirty="0"/>
              <a:t> </a:t>
            </a:r>
            <a:r>
              <a:rPr lang="en-GB" dirty="0" err="1"/>
              <a:t>i’r</a:t>
            </a:r>
            <a:r>
              <a:rPr lang="en-GB" dirty="0"/>
              <a:t> </a:t>
            </a:r>
            <a:r>
              <a:rPr lang="en-GB" dirty="0" err="1"/>
              <a:t>Brwdd</a:t>
            </a:r>
            <a:r>
              <a:rPr lang="en-GB" dirty="0"/>
              <a:t> Diogelu </a:t>
            </a:r>
            <a:r>
              <a:rPr lang="en-GB" dirty="0" err="1"/>
              <a:t>Rhanbarthol</a:t>
            </a:r>
            <a:r>
              <a:rPr lang="en-GB" dirty="0"/>
              <a:t> (</a:t>
            </a:r>
            <a:r>
              <a:rPr lang="en-GB" dirty="0" err="1"/>
              <a:t>gofynnwch</a:t>
            </a:r>
            <a:r>
              <a:rPr lang="en-GB" dirty="0"/>
              <a:t> </a:t>
            </a:r>
            <a:r>
              <a:rPr lang="en-GB" dirty="0" err="1"/>
              <a:t>i’r</a:t>
            </a:r>
            <a:r>
              <a:rPr lang="en-GB" dirty="0"/>
              <a:t> </a:t>
            </a:r>
            <a:r>
              <a:rPr lang="en-GB" dirty="0" err="1"/>
              <a:t>awdurdod</a:t>
            </a:r>
            <a:r>
              <a:rPr lang="en-GB" dirty="0"/>
              <a:t> </a:t>
            </a:r>
            <a:r>
              <a:rPr lang="en-GB" dirty="0" err="1"/>
              <a:t>lleol</a:t>
            </a:r>
            <a:r>
              <a:rPr lang="en-GB" dirty="0"/>
              <a:t> neu </a:t>
            </a:r>
            <a:r>
              <a:rPr lang="en-GB" dirty="0" err="1"/>
              <a:t>defnyddiwch</a:t>
            </a:r>
            <a:r>
              <a:rPr lang="en-GB" dirty="0"/>
              <a:t> </a:t>
            </a:r>
            <a:r>
              <a:rPr lang="en-GB" dirty="0" err="1"/>
              <a:t>yr</a:t>
            </a:r>
            <a:r>
              <a:rPr lang="en-GB" dirty="0"/>
              <a:t> ap) </a:t>
            </a:r>
          </a:p>
          <a:p>
            <a:r>
              <a:rPr lang="en-GB" dirty="0" err="1"/>
              <a:t>Adrodd</a:t>
            </a:r>
            <a:r>
              <a:rPr lang="en-GB" dirty="0"/>
              <a:t> </a:t>
            </a:r>
            <a:r>
              <a:rPr lang="en-GB" dirty="0" err="1"/>
              <a:t>i’r</a:t>
            </a:r>
            <a:r>
              <a:rPr lang="en-GB" dirty="0"/>
              <a:t> </a:t>
            </a:r>
            <a:r>
              <a:rPr lang="en-GB" dirty="0" err="1"/>
              <a:t>heddlu’n</a:t>
            </a:r>
            <a:r>
              <a:rPr lang="en-GB" dirty="0"/>
              <a:t> </a:t>
            </a:r>
            <a:r>
              <a:rPr lang="en-GB" dirty="0" err="1"/>
              <a:t>syth</a:t>
            </a:r>
            <a:r>
              <a:rPr lang="en-GB" dirty="0"/>
              <a:t> </a:t>
            </a:r>
            <a:r>
              <a:rPr lang="en-GB" dirty="0" err="1"/>
              <a:t>os</a:t>
            </a:r>
            <a:r>
              <a:rPr lang="en-GB" dirty="0"/>
              <a:t> </a:t>
            </a:r>
            <a:r>
              <a:rPr lang="en-GB" dirty="0" err="1"/>
              <a:t>yw</a:t>
            </a:r>
            <a:r>
              <a:rPr lang="en-GB" dirty="0"/>
              <a:t> </a:t>
            </a:r>
            <a:r>
              <a:rPr lang="en-GB" dirty="0" err="1"/>
              <a:t>unigolyn</a:t>
            </a:r>
            <a:r>
              <a:rPr lang="en-GB" dirty="0"/>
              <a:t> </a:t>
            </a:r>
            <a:r>
              <a:rPr lang="en-GB" dirty="0" err="1"/>
              <a:t>mewn</a:t>
            </a:r>
            <a:r>
              <a:rPr lang="en-GB" dirty="0"/>
              <a:t> </a:t>
            </a:r>
            <a:r>
              <a:rPr lang="en-GB" dirty="0" err="1"/>
              <a:t>perygl</a:t>
            </a:r>
            <a:r>
              <a:rPr lang="en-GB" dirty="0"/>
              <a:t> </a:t>
            </a:r>
            <a:r>
              <a:rPr lang="en-GB" dirty="0" err="1"/>
              <a:t>uniongyrchol</a:t>
            </a:r>
            <a:endParaRPr lang="en-GB" dirty="0"/>
          </a:p>
          <a:p>
            <a:r>
              <a:rPr lang="en-GB" dirty="0" err="1"/>
              <a:t>Rhowch</a:t>
            </a:r>
            <a:r>
              <a:rPr lang="en-GB" dirty="0"/>
              <a:t> </a:t>
            </a:r>
            <a:r>
              <a:rPr lang="en-GB" dirty="0" err="1"/>
              <a:t>wybod</a:t>
            </a:r>
            <a:r>
              <a:rPr lang="en-GB" dirty="0"/>
              <a:t> </a:t>
            </a:r>
            <a:r>
              <a:rPr lang="en-GB" dirty="0" err="1"/>
              <a:t>i</a:t>
            </a:r>
            <a:r>
              <a:rPr lang="en-GB" dirty="0"/>
              <a:t> 101 </a:t>
            </a:r>
            <a:r>
              <a:rPr lang="en-GB" dirty="0" err="1"/>
              <a:t>os</a:t>
            </a:r>
            <a:r>
              <a:rPr lang="en-GB" dirty="0"/>
              <a:t> </a:t>
            </a:r>
            <a:r>
              <a:rPr lang="en-GB" dirty="0" err="1"/>
              <a:t>oes</a:t>
            </a:r>
            <a:r>
              <a:rPr lang="en-GB" dirty="0"/>
              <a:t> </a:t>
            </a:r>
            <a:r>
              <a:rPr lang="en-GB" dirty="0" err="1"/>
              <a:t>trosedd</a:t>
            </a:r>
            <a:r>
              <a:rPr lang="en-GB" dirty="0"/>
              <a:t> </a:t>
            </a:r>
            <a:r>
              <a:rPr lang="en-GB" dirty="0" err="1"/>
              <a:t>wedi’I</a:t>
            </a:r>
            <a:r>
              <a:rPr lang="en-GB" dirty="0"/>
              <a:t> </a:t>
            </a:r>
            <a:r>
              <a:rPr lang="en-GB" dirty="0" err="1"/>
              <a:t>cyflawni</a:t>
            </a:r>
            <a:endParaRPr lang="en-GB" dirty="0"/>
          </a:p>
        </p:txBody>
      </p:sp>
      <p:sp>
        <p:nvSpPr>
          <p:cNvPr id="4" name="Content Placeholder 3">
            <a:extLst>
              <a:ext uri="{FF2B5EF4-FFF2-40B4-BE49-F238E27FC236}">
                <a16:creationId xmlns:a16="http://schemas.microsoft.com/office/drawing/2014/main" id="{12E9C88A-BB61-D1F9-0F4E-A4D83671F64F}"/>
              </a:ext>
            </a:extLst>
          </p:cNvPr>
          <p:cNvSpPr>
            <a:spLocks noGrp="1"/>
          </p:cNvSpPr>
          <p:nvPr>
            <p:ph sz="half" idx="2"/>
          </p:nvPr>
        </p:nvSpPr>
        <p:spPr/>
        <p:txBody>
          <a:bodyPr/>
          <a:lstStyle/>
          <a:p>
            <a:r>
              <a:rPr lang="en-GB" dirty="0">
                <a:solidFill>
                  <a:schemeClr val="accent6">
                    <a:lumMod val="75000"/>
                  </a:schemeClr>
                </a:solidFill>
              </a:rPr>
              <a:t>Report to Regional Safeguarding Board (ask local authority or use the ap)</a:t>
            </a:r>
          </a:p>
          <a:p>
            <a:r>
              <a:rPr lang="en-GB" dirty="0">
                <a:solidFill>
                  <a:schemeClr val="accent6">
                    <a:lumMod val="75000"/>
                  </a:schemeClr>
                </a:solidFill>
              </a:rPr>
              <a:t>Report to police immediately if an individual is in immediate danger</a:t>
            </a:r>
          </a:p>
          <a:p>
            <a:r>
              <a:rPr lang="en-GB" dirty="0">
                <a:solidFill>
                  <a:schemeClr val="accent6">
                    <a:lumMod val="75000"/>
                  </a:schemeClr>
                </a:solidFill>
              </a:rPr>
              <a:t>Report to 101 if a crime has been committed</a:t>
            </a:r>
          </a:p>
        </p:txBody>
      </p:sp>
    </p:spTree>
    <p:extLst>
      <p:ext uri="{BB962C8B-B14F-4D97-AF65-F5344CB8AC3E}">
        <p14:creationId xmlns:p14="http://schemas.microsoft.com/office/powerpoint/2010/main" val="2787040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C102-0782-910F-1B5B-EA269B277618}"/>
              </a:ext>
            </a:extLst>
          </p:cNvPr>
          <p:cNvSpPr>
            <a:spLocks noGrp="1"/>
          </p:cNvSpPr>
          <p:nvPr>
            <p:ph type="title"/>
          </p:nvPr>
        </p:nvSpPr>
        <p:spPr>
          <a:xfrm>
            <a:off x="838200" y="90244"/>
            <a:ext cx="10515600" cy="1325563"/>
          </a:xfrm>
        </p:spPr>
        <p:txBody>
          <a:bodyPr/>
          <a:lstStyle/>
          <a:p>
            <a:pPr algn="ctr"/>
            <a:r>
              <a:rPr lang="en-GB" dirty="0"/>
              <a:t>Diogelu </a:t>
            </a:r>
            <a:r>
              <a:rPr lang="en-GB" dirty="0" err="1"/>
              <a:t>eich</a:t>
            </a:r>
            <a:r>
              <a:rPr lang="en-GB" dirty="0"/>
              <a:t> </a:t>
            </a:r>
            <a:r>
              <a:rPr lang="en-GB" dirty="0" err="1"/>
              <a:t>hunan</a:t>
            </a:r>
            <a:br>
              <a:rPr lang="en-GB" dirty="0"/>
            </a:br>
            <a:r>
              <a:rPr lang="en-GB" dirty="0">
                <a:solidFill>
                  <a:schemeClr val="accent6">
                    <a:lumMod val="75000"/>
                  </a:schemeClr>
                </a:solidFill>
              </a:rPr>
              <a:t>Safeguard yourself</a:t>
            </a:r>
          </a:p>
        </p:txBody>
      </p:sp>
      <p:sp>
        <p:nvSpPr>
          <p:cNvPr id="3" name="Content Placeholder 2">
            <a:extLst>
              <a:ext uri="{FF2B5EF4-FFF2-40B4-BE49-F238E27FC236}">
                <a16:creationId xmlns:a16="http://schemas.microsoft.com/office/drawing/2014/main" id="{D02107B4-50DD-863D-38EE-151CE11C0186}"/>
              </a:ext>
            </a:extLst>
          </p:cNvPr>
          <p:cNvSpPr>
            <a:spLocks noGrp="1"/>
          </p:cNvSpPr>
          <p:nvPr>
            <p:ph sz="half" idx="1"/>
          </p:nvPr>
        </p:nvSpPr>
        <p:spPr>
          <a:xfrm>
            <a:off x="516103" y="1517085"/>
            <a:ext cx="5503697" cy="4351338"/>
          </a:xfrm>
        </p:spPr>
        <p:txBody>
          <a:bodyPr>
            <a:normAutofit/>
          </a:bodyPr>
          <a:lstStyle/>
          <a:p>
            <a:r>
              <a:rPr lang="en-GB" dirty="0" err="1"/>
              <a:t>Dyletswydd</a:t>
            </a:r>
            <a:r>
              <a:rPr lang="en-GB" dirty="0"/>
              <a:t> </a:t>
            </a:r>
            <a:r>
              <a:rPr lang="en-GB" dirty="0" err="1"/>
              <a:t>gofal</a:t>
            </a:r>
            <a:r>
              <a:rPr lang="en-GB" dirty="0"/>
              <a:t> </a:t>
            </a:r>
            <a:r>
              <a:rPr lang="en-GB" dirty="0" err="1"/>
              <a:t>i</a:t>
            </a:r>
            <a:r>
              <a:rPr lang="en-GB" dirty="0"/>
              <a:t> </a:t>
            </a:r>
            <a:r>
              <a:rPr lang="en-GB" dirty="0" err="1"/>
              <a:t>adrodd</a:t>
            </a:r>
            <a:endParaRPr lang="en-GB" dirty="0"/>
          </a:p>
          <a:p>
            <a:r>
              <a:rPr lang="en-GB" dirty="0" err="1"/>
              <a:t>Gweithredu</a:t>
            </a:r>
            <a:r>
              <a:rPr lang="en-GB" dirty="0"/>
              <a:t> </a:t>
            </a:r>
            <a:r>
              <a:rPr lang="en-GB" dirty="0" err="1"/>
              <a:t>mewn</a:t>
            </a:r>
            <a:r>
              <a:rPr lang="en-GB" dirty="0"/>
              <a:t> ‘best interest’</a:t>
            </a:r>
          </a:p>
          <a:p>
            <a:r>
              <a:rPr lang="en-GB" dirty="0" err="1"/>
              <a:t>Osgoi</a:t>
            </a:r>
            <a:r>
              <a:rPr lang="en-GB" dirty="0"/>
              <a:t> </a:t>
            </a:r>
            <a:r>
              <a:rPr lang="en-GB" dirty="0" err="1"/>
              <a:t>unrhyw</a:t>
            </a:r>
            <a:r>
              <a:rPr lang="en-GB" dirty="0"/>
              <a:t> </a:t>
            </a:r>
            <a:r>
              <a:rPr lang="en-GB" dirty="0" err="1"/>
              <a:t>ymddygiad</a:t>
            </a:r>
            <a:r>
              <a:rPr lang="en-GB" dirty="0"/>
              <a:t> y </a:t>
            </a:r>
            <a:r>
              <a:rPr lang="en-GB" dirty="0" err="1"/>
              <a:t>gellid</a:t>
            </a:r>
            <a:r>
              <a:rPr lang="en-GB" dirty="0"/>
              <a:t> </a:t>
            </a:r>
            <a:r>
              <a:rPr lang="en-GB" dirty="0" err="1"/>
              <a:t>ei</a:t>
            </a:r>
            <a:r>
              <a:rPr lang="en-GB" dirty="0"/>
              <a:t> </a:t>
            </a:r>
            <a:r>
              <a:rPr lang="en-GB" dirty="0" err="1"/>
              <a:t>cwestiynu</a:t>
            </a:r>
            <a:endParaRPr lang="en-GB" dirty="0"/>
          </a:p>
          <a:p>
            <a:r>
              <a:rPr lang="en-GB" dirty="0" err="1"/>
              <a:t>Byddwch</a:t>
            </a:r>
            <a:r>
              <a:rPr lang="en-GB" dirty="0"/>
              <a:t> </a:t>
            </a:r>
            <a:r>
              <a:rPr lang="en-GB" dirty="0" err="1"/>
              <a:t>yn</a:t>
            </a:r>
            <a:r>
              <a:rPr lang="en-GB" dirty="0"/>
              <a:t> </a:t>
            </a:r>
            <a:r>
              <a:rPr lang="en-GB" dirty="0" err="1"/>
              <a:t>atebol</a:t>
            </a:r>
            <a:endParaRPr lang="en-GB" dirty="0"/>
          </a:p>
          <a:p>
            <a:r>
              <a:rPr lang="en-GB" dirty="0" err="1"/>
              <a:t>Agored</a:t>
            </a:r>
            <a:r>
              <a:rPr lang="en-GB" dirty="0"/>
              <a:t> a </a:t>
            </a:r>
            <a:r>
              <a:rPr lang="en-GB" dirty="0" err="1"/>
              <a:t>chefnogol</a:t>
            </a:r>
            <a:endParaRPr lang="en-GB" dirty="0"/>
          </a:p>
          <a:p>
            <a:r>
              <a:rPr lang="en-GB" dirty="0" err="1"/>
              <a:t>Cofnodi’n</a:t>
            </a:r>
            <a:r>
              <a:rPr lang="en-GB" dirty="0"/>
              <a:t> </a:t>
            </a:r>
            <a:r>
              <a:rPr lang="en-GB" dirty="0" err="1"/>
              <a:t>effeithiol</a:t>
            </a:r>
            <a:endParaRPr lang="en-GB" dirty="0"/>
          </a:p>
          <a:p>
            <a:r>
              <a:rPr lang="en-GB" dirty="0" err="1"/>
              <a:t>Osgoi</a:t>
            </a:r>
            <a:r>
              <a:rPr lang="en-GB" dirty="0"/>
              <a:t> </a:t>
            </a:r>
            <a:r>
              <a:rPr lang="en-GB" dirty="0" err="1"/>
              <a:t>rhoi</a:t>
            </a:r>
            <a:r>
              <a:rPr lang="en-GB" dirty="0"/>
              <a:t> </a:t>
            </a:r>
            <a:r>
              <a:rPr lang="en-GB" dirty="0" err="1"/>
              <a:t>eich</a:t>
            </a:r>
            <a:r>
              <a:rPr lang="en-GB" dirty="0"/>
              <a:t> </a:t>
            </a:r>
            <a:r>
              <a:rPr lang="en-GB" dirty="0" err="1"/>
              <a:t>hunan</a:t>
            </a:r>
            <a:r>
              <a:rPr lang="en-GB" dirty="0"/>
              <a:t> </a:t>
            </a:r>
            <a:r>
              <a:rPr lang="en-GB" dirty="0" err="1"/>
              <a:t>mewn</a:t>
            </a:r>
            <a:r>
              <a:rPr lang="en-GB" dirty="0"/>
              <a:t> </a:t>
            </a:r>
            <a:r>
              <a:rPr lang="en-GB" dirty="0" err="1"/>
              <a:t>sefyllfa</a:t>
            </a:r>
            <a:r>
              <a:rPr lang="en-GB" dirty="0"/>
              <a:t> </a:t>
            </a:r>
            <a:r>
              <a:rPr lang="en-GB" dirty="0" err="1"/>
              <a:t>fregus</a:t>
            </a:r>
            <a:r>
              <a:rPr lang="en-GB" dirty="0"/>
              <a:t> </a:t>
            </a:r>
          </a:p>
        </p:txBody>
      </p:sp>
      <p:sp>
        <p:nvSpPr>
          <p:cNvPr id="4" name="Content Placeholder 3">
            <a:extLst>
              <a:ext uri="{FF2B5EF4-FFF2-40B4-BE49-F238E27FC236}">
                <a16:creationId xmlns:a16="http://schemas.microsoft.com/office/drawing/2014/main" id="{004F8D56-FCCA-CD08-61F0-F40F2A56EB5F}"/>
              </a:ext>
            </a:extLst>
          </p:cNvPr>
          <p:cNvSpPr>
            <a:spLocks noGrp="1"/>
          </p:cNvSpPr>
          <p:nvPr>
            <p:ph sz="half" idx="2"/>
          </p:nvPr>
        </p:nvSpPr>
        <p:spPr>
          <a:xfrm>
            <a:off x="6172200" y="1472206"/>
            <a:ext cx="5181600" cy="4351338"/>
          </a:xfrm>
        </p:spPr>
        <p:txBody>
          <a:bodyPr>
            <a:normAutofit/>
          </a:bodyPr>
          <a:lstStyle/>
          <a:p>
            <a:r>
              <a:rPr lang="en-GB" dirty="0">
                <a:solidFill>
                  <a:schemeClr val="accent6">
                    <a:lumMod val="75000"/>
                  </a:schemeClr>
                </a:solidFill>
              </a:rPr>
              <a:t>Duty of care to report</a:t>
            </a:r>
          </a:p>
          <a:p>
            <a:r>
              <a:rPr lang="en-GB" dirty="0">
                <a:solidFill>
                  <a:schemeClr val="accent6">
                    <a:lumMod val="75000"/>
                  </a:schemeClr>
                </a:solidFill>
              </a:rPr>
              <a:t>Act in best interests</a:t>
            </a:r>
          </a:p>
          <a:p>
            <a:r>
              <a:rPr lang="en-GB" dirty="0">
                <a:solidFill>
                  <a:schemeClr val="accent6">
                    <a:lumMod val="75000"/>
                  </a:schemeClr>
                </a:solidFill>
              </a:rPr>
              <a:t>Avoid any conduct that could be questioned</a:t>
            </a:r>
          </a:p>
          <a:p>
            <a:r>
              <a:rPr lang="en-GB" dirty="0">
                <a:solidFill>
                  <a:schemeClr val="accent6">
                    <a:lumMod val="75000"/>
                  </a:schemeClr>
                </a:solidFill>
              </a:rPr>
              <a:t>Be accountable</a:t>
            </a:r>
          </a:p>
          <a:p>
            <a:r>
              <a:rPr lang="en-GB" dirty="0">
                <a:solidFill>
                  <a:schemeClr val="accent6">
                    <a:lumMod val="75000"/>
                  </a:schemeClr>
                </a:solidFill>
              </a:rPr>
              <a:t>Open and supportive</a:t>
            </a:r>
          </a:p>
          <a:p>
            <a:r>
              <a:rPr lang="en-GB" dirty="0">
                <a:solidFill>
                  <a:schemeClr val="accent6">
                    <a:lumMod val="75000"/>
                  </a:schemeClr>
                </a:solidFill>
              </a:rPr>
              <a:t>Record effectively</a:t>
            </a:r>
          </a:p>
          <a:p>
            <a:r>
              <a:rPr lang="en-GB" dirty="0">
                <a:solidFill>
                  <a:schemeClr val="accent6">
                    <a:lumMod val="75000"/>
                  </a:schemeClr>
                </a:solidFill>
              </a:rPr>
              <a:t>Avoid putting yourself in a vulnerable situation</a:t>
            </a:r>
          </a:p>
          <a:p>
            <a:endParaRPr lang="en-GB" dirty="0"/>
          </a:p>
        </p:txBody>
      </p:sp>
      <p:pic>
        <p:nvPicPr>
          <p:cNvPr id="6" name="Picture 5">
            <a:extLst>
              <a:ext uri="{FF2B5EF4-FFF2-40B4-BE49-F238E27FC236}">
                <a16:creationId xmlns:a16="http://schemas.microsoft.com/office/drawing/2014/main" id="{F536D6FC-BE0B-893B-D840-9D2241BB9212}"/>
              </a:ext>
            </a:extLst>
          </p:cNvPr>
          <p:cNvPicPr>
            <a:picLocks noChangeAspect="1"/>
          </p:cNvPicPr>
          <p:nvPr/>
        </p:nvPicPr>
        <p:blipFill>
          <a:blip r:embed="rId2"/>
          <a:stretch>
            <a:fillRect/>
          </a:stretch>
        </p:blipFill>
        <p:spPr>
          <a:xfrm>
            <a:off x="63122" y="846281"/>
            <a:ext cx="770415" cy="770415"/>
          </a:xfrm>
          <a:prstGeom prst="rect">
            <a:avLst/>
          </a:prstGeom>
        </p:spPr>
      </p:pic>
      <p:pic>
        <p:nvPicPr>
          <p:cNvPr id="8" name="Picture 7">
            <a:extLst>
              <a:ext uri="{FF2B5EF4-FFF2-40B4-BE49-F238E27FC236}">
                <a16:creationId xmlns:a16="http://schemas.microsoft.com/office/drawing/2014/main" id="{905E4B82-1425-BFC7-54B2-6E0778F54E59}"/>
              </a:ext>
            </a:extLst>
          </p:cNvPr>
          <p:cNvPicPr>
            <a:picLocks noChangeAspect="1"/>
          </p:cNvPicPr>
          <p:nvPr/>
        </p:nvPicPr>
        <p:blipFill>
          <a:blip r:embed="rId2"/>
          <a:stretch>
            <a:fillRect/>
          </a:stretch>
        </p:blipFill>
        <p:spPr>
          <a:xfrm>
            <a:off x="11236089" y="947502"/>
            <a:ext cx="770415" cy="770415"/>
          </a:xfrm>
          <a:prstGeom prst="rect">
            <a:avLst/>
          </a:prstGeom>
        </p:spPr>
      </p:pic>
    </p:spTree>
    <p:extLst>
      <p:ext uri="{BB962C8B-B14F-4D97-AF65-F5344CB8AC3E}">
        <p14:creationId xmlns:p14="http://schemas.microsoft.com/office/powerpoint/2010/main" val="1906901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C102-0782-910F-1B5B-EA269B277618}"/>
              </a:ext>
            </a:extLst>
          </p:cNvPr>
          <p:cNvSpPr>
            <a:spLocks noGrp="1"/>
          </p:cNvSpPr>
          <p:nvPr>
            <p:ph type="title"/>
          </p:nvPr>
        </p:nvSpPr>
        <p:spPr/>
        <p:txBody>
          <a:bodyPr/>
          <a:lstStyle/>
          <a:p>
            <a:pPr algn="ctr"/>
            <a:r>
              <a:rPr lang="en-GB" dirty="0"/>
              <a:t>Diogelu </a:t>
            </a:r>
            <a:r>
              <a:rPr lang="en-GB" dirty="0" err="1"/>
              <a:t>eich</a:t>
            </a:r>
            <a:r>
              <a:rPr lang="en-GB" dirty="0"/>
              <a:t> </a:t>
            </a:r>
            <a:r>
              <a:rPr lang="en-GB" dirty="0" err="1"/>
              <a:t>hunan</a:t>
            </a:r>
            <a:br>
              <a:rPr lang="en-GB" dirty="0"/>
            </a:br>
            <a:r>
              <a:rPr lang="en-GB" dirty="0">
                <a:solidFill>
                  <a:schemeClr val="accent6">
                    <a:lumMod val="75000"/>
                  </a:schemeClr>
                </a:solidFill>
              </a:rPr>
              <a:t>Safeguard yourself</a:t>
            </a:r>
            <a:endParaRPr lang="en-GB" dirty="0"/>
          </a:p>
        </p:txBody>
      </p:sp>
      <p:sp>
        <p:nvSpPr>
          <p:cNvPr id="3" name="Content Placeholder 2">
            <a:extLst>
              <a:ext uri="{FF2B5EF4-FFF2-40B4-BE49-F238E27FC236}">
                <a16:creationId xmlns:a16="http://schemas.microsoft.com/office/drawing/2014/main" id="{D02107B4-50DD-863D-38EE-151CE11C0186}"/>
              </a:ext>
            </a:extLst>
          </p:cNvPr>
          <p:cNvSpPr>
            <a:spLocks noGrp="1"/>
          </p:cNvSpPr>
          <p:nvPr>
            <p:ph sz="half" idx="1"/>
          </p:nvPr>
        </p:nvSpPr>
        <p:spPr>
          <a:xfrm>
            <a:off x="476834" y="1825625"/>
            <a:ext cx="5542966" cy="4351338"/>
          </a:xfrm>
        </p:spPr>
        <p:txBody>
          <a:bodyPr/>
          <a:lstStyle/>
          <a:p>
            <a:r>
              <a:rPr lang="en-GB" dirty="0" err="1"/>
              <a:t>Cyfathrebiad</a:t>
            </a:r>
            <a:r>
              <a:rPr lang="en-GB" dirty="0"/>
              <a:t> </a:t>
            </a:r>
            <a:r>
              <a:rPr lang="en-GB" dirty="0" err="1"/>
              <a:t>effeithiol</a:t>
            </a:r>
            <a:endParaRPr lang="en-GB" dirty="0"/>
          </a:p>
          <a:p>
            <a:r>
              <a:rPr lang="en-GB" dirty="0" err="1"/>
              <a:t>Ystyriwch</a:t>
            </a:r>
            <a:r>
              <a:rPr lang="en-GB" dirty="0"/>
              <a:t> </a:t>
            </a:r>
            <a:r>
              <a:rPr lang="en-GB" dirty="0" err="1"/>
              <a:t>gyfrinachedd</a:t>
            </a:r>
            <a:endParaRPr lang="en-GB" dirty="0"/>
          </a:p>
          <a:p>
            <a:r>
              <a:rPr lang="en-GB" dirty="0" err="1"/>
              <a:t>Gwisgwch</a:t>
            </a:r>
            <a:r>
              <a:rPr lang="en-GB" dirty="0"/>
              <a:t> </a:t>
            </a:r>
            <a:r>
              <a:rPr lang="en-GB" dirty="0" err="1"/>
              <a:t>yn</a:t>
            </a:r>
            <a:r>
              <a:rPr lang="en-GB" dirty="0"/>
              <a:t> </a:t>
            </a:r>
            <a:r>
              <a:rPr lang="en-GB" dirty="0" err="1"/>
              <a:t>briodol</a:t>
            </a:r>
            <a:endParaRPr lang="en-GB" dirty="0"/>
          </a:p>
          <a:p>
            <a:r>
              <a:rPr lang="en-GB" dirty="0" err="1"/>
              <a:t>Byddwch</a:t>
            </a:r>
            <a:r>
              <a:rPr lang="en-GB" dirty="0"/>
              <a:t> </a:t>
            </a:r>
            <a:r>
              <a:rPr lang="en-GB" dirty="0" err="1"/>
              <a:t>yn</a:t>
            </a:r>
            <a:r>
              <a:rPr lang="en-GB" dirty="0"/>
              <a:t> </a:t>
            </a:r>
            <a:r>
              <a:rPr lang="en-GB" dirty="0" err="1"/>
              <a:t>ymwybodol</a:t>
            </a:r>
            <a:r>
              <a:rPr lang="en-GB" dirty="0"/>
              <a:t> o </a:t>
            </a:r>
            <a:r>
              <a:rPr lang="en-GB" dirty="0" err="1"/>
              <a:t>unrhyw</a:t>
            </a:r>
            <a:r>
              <a:rPr lang="en-GB" dirty="0"/>
              <a:t> </a:t>
            </a:r>
            <a:r>
              <a:rPr lang="en-GB" dirty="0" err="1"/>
              <a:t>cyswllt</a:t>
            </a:r>
            <a:r>
              <a:rPr lang="en-GB" dirty="0"/>
              <a:t> </a:t>
            </a:r>
            <a:r>
              <a:rPr lang="en-GB" dirty="0" err="1"/>
              <a:t>corfforol</a:t>
            </a:r>
            <a:endParaRPr lang="en-GB" dirty="0"/>
          </a:p>
          <a:p>
            <a:r>
              <a:rPr lang="en-GB" dirty="0" err="1"/>
              <a:t>Gweithiwch</a:t>
            </a:r>
            <a:r>
              <a:rPr lang="en-GB" dirty="0"/>
              <a:t> </a:t>
            </a:r>
            <a:r>
              <a:rPr lang="en-GB" dirty="0" err="1"/>
              <a:t>ar</a:t>
            </a:r>
            <a:r>
              <a:rPr lang="en-GB" dirty="0"/>
              <a:t> </a:t>
            </a:r>
            <a:r>
              <a:rPr lang="en-GB" dirty="0" err="1"/>
              <a:t>eich</a:t>
            </a:r>
            <a:r>
              <a:rPr lang="en-GB" dirty="0"/>
              <a:t> pen </a:t>
            </a:r>
            <a:r>
              <a:rPr lang="en-GB" dirty="0" err="1"/>
              <a:t>eich</a:t>
            </a:r>
            <a:r>
              <a:rPr lang="en-GB" dirty="0"/>
              <a:t> </a:t>
            </a:r>
            <a:r>
              <a:rPr lang="en-GB" dirty="0" err="1"/>
              <a:t>hyn</a:t>
            </a:r>
            <a:endParaRPr lang="en-GB" dirty="0"/>
          </a:p>
          <a:p>
            <a:r>
              <a:rPr lang="en-GB" dirty="0" err="1"/>
              <a:t>Cymorth</a:t>
            </a:r>
            <a:r>
              <a:rPr lang="en-GB" dirty="0"/>
              <a:t> </a:t>
            </a:r>
            <a:r>
              <a:rPr lang="en-GB" dirty="0" err="1"/>
              <a:t>cyntaf</a:t>
            </a:r>
            <a:r>
              <a:rPr lang="en-GB" dirty="0"/>
              <a:t> a </a:t>
            </a:r>
            <a:r>
              <a:rPr lang="en-GB" dirty="0" err="1"/>
              <a:t>gofal</a:t>
            </a:r>
            <a:r>
              <a:rPr lang="en-GB" dirty="0"/>
              <a:t> </a:t>
            </a:r>
            <a:r>
              <a:rPr lang="en-GB" dirty="0" err="1"/>
              <a:t>personol</a:t>
            </a:r>
            <a:endParaRPr lang="en-GB" dirty="0"/>
          </a:p>
          <a:p>
            <a:r>
              <a:rPr lang="en-GB" dirty="0" err="1"/>
              <a:t>Ffotograffiaeth</a:t>
            </a:r>
            <a:r>
              <a:rPr lang="en-GB" dirty="0"/>
              <a:t> a </a:t>
            </a:r>
            <a:r>
              <a:rPr lang="en-GB" dirty="0" err="1"/>
              <a:t>fideos</a:t>
            </a:r>
            <a:endParaRPr lang="en-GB" dirty="0"/>
          </a:p>
        </p:txBody>
      </p:sp>
      <p:sp>
        <p:nvSpPr>
          <p:cNvPr id="4" name="Content Placeholder 3">
            <a:extLst>
              <a:ext uri="{FF2B5EF4-FFF2-40B4-BE49-F238E27FC236}">
                <a16:creationId xmlns:a16="http://schemas.microsoft.com/office/drawing/2014/main" id="{004F8D56-FCCA-CD08-61F0-F40F2A56EB5F}"/>
              </a:ext>
            </a:extLst>
          </p:cNvPr>
          <p:cNvSpPr>
            <a:spLocks noGrp="1"/>
          </p:cNvSpPr>
          <p:nvPr>
            <p:ph sz="half" idx="2"/>
          </p:nvPr>
        </p:nvSpPr>
        <p:spPr/>
        <p:txBody>
          <a:bodyPr/>
          <a:lstStyle/>
          <a:p>
            <a:r>
              <a:rPr lang="en-GB" dirty="0">
                <a:solidFill>
                  <a:schemeClr val="accent6">
                    <a:lumMod val="75000"/>
                  </a:schemeClr>
                </a:solidFill>
              </a:rPr>
              <a:t>Effective communication</a:t>
            </a:r>
          </a:p>
          <a:p>
            <a:r>
              <a:rPr lang="en-GB" dirty="0">
                <a:solidFill>
                  <a:schemeClr val="accent6">
                    <a:lumMod val="75000"/>
                  </a:schemeClr>
                </a:solidFill>
              </a:rPr>
              <a:t>Consider confidentiality</a:t>
            </a:r>
          </a:p>
          <a:p>
            <a:r>
              <a:rPr lang="en-GB" dirty="0">
                <a:solidFill>
                  <a:schemeClr val="accent6">
                    <a:lumMod val="75000"/>
                  </a:schemeClr>
                </a:solidFill>
              </a:rPr>
              <a:t>Dress appropriately</a:t>
            </a:r>
          </a:p>
          <a:p>
            <a:r>
              <a:rPr lang="en-GB" dirty="0">
                <a:solidFill>
                  <a:schemeClr val="accent6">
                    <a:lumMod val="75000"/>
                  </a:schemeClr>
                </a:solidFill>
              </a:rPr>
              <a:t>Be mindful of any physical contact</a:t>
            </a:r>
          </a:p>
          <a:p>
            <a:r>
              <a:rPr lang="en-GB" dirty="0">
                <a:solidFill>
                  <a:schemeClr val="accent6">
                    <a:lumMod val="75000"/>
                  </a:schemeClr>
                </a:solidFill>
              </a:rPr>
              <a:t>Lone working</a:t>
            </a:r>
          </a:p>
          <a:p>
            <a:r>
              <a:rPr lang="en-GB" dirty="0">
                <a:solidFill>
                  <a:schemeClr val="accent6">
                    <a:lumMod val="75000"/>
                  </a:schemeClr>
                </a:solidFill>
              </a:rPr>
              <a:t>First aid and personal care</a:t>
            </a:r>
          </a:p>
          <a:p>
            <a:r>
              <a:rPr lang="en-GB" dirty="0">
                <a:solidFill>
                  <a:schemeClr val="accent6">
                    <a:lumMod val="75000"/>
                  </a:schemeClr>
                </a:solidFill>
              </a:rPr>
              <a:t>Photography and videos</a:t>
            </a:r>
          </a:p>
          <a:p>
            <a:endParaRPr lang="en-GB" dirty="0">
              <a:solidFill>
                <a:schemeClr val="accent6">
                  <a:lumMod val="75000"/>
                </a:schemeClr>
              </a:solidFill>
            </a:endParaRPr>
          </a:p>
          <a:p>
            <a:endParaRPr lang="en-GB" dirty="0"/>
          </a:p>
          <a:p>
            <a:endParaRPr lang="en-GB" dirty="0"/>
          </a:p>
        </p:txBody>
      </p:sp>
      <p:pic>
        <p:nvPicPr>
          <p:cNvPr id="6" name="Picture 5">
            <a:extLst>
              <a:ext uri="{FF2B5EF4-FFF2-40B4-BE49-F238E27FC236}">
                <a16:creationId xmlns:a16="http://schemas.microsoft.com/office/drawing/2014/main" id="{43869F36-0EAF-42B1-C180-20DAF62FF0BA}"/>
              </a:ext>
            </a:extLst>
          </p:cNvPr>
          <p:cNvPicPr>
            <a:picLocks noChangeAspect="1"/>
          </p:cNvPicPr>
          <p:nvPr/>
        </p:nvPicPr>
        <p:blipFill>
          <a:blip r:embed="rId2"/>
          <a:stretch>
            <a:fillRect/>
          </a:stretch>
        </p:blipFill>
        <p:spPr>
          <a:xfrm>
            <a:off x="131361" y="982759"/>
            <a:ext cx="770415" cy="770415"/>
          </a:xfrm>
          <a:prstGeom prst="rect">
            <a:avLst/>
          </a:prstGeom>
        </p:spPr>
      </p:pic>
      <p:pic>
        <p:nvPicPr>
          <p:cNvPr id="8" name="Picture 7">
            <a:extLst>
              <a:ext uri="{FF2B5EF4-FFF2-40B4-BE49-F238E27FC236}">
                <a16:creationId xmlns:a16="http://schemas.microsoft.com/office/drawing/2014/main" id="{7C9E6E82-32EC-823F-CE43-0D50B726DE58}"/>
              </a:ext>
            </a:extLst>
          </p:cNvPr>
          <p:cNvPicPr>
            <a:picLocks noChangeAspect="1"/>
          </p:cNvPicPr>
          <p:nvPr/>
        </p:nvPicPr>
        <p:blipFill>
          <a:blip r:embed="rId2"/>
          <a:stretch>
            <a:fillRect/>
          </a:stretch>
        </p:blipFill>
        <p:spPr>
          <a:xfrm>
            <a:off x="11355507" y="1055547"/>
            <a:ext cx="770415" cy="770415"/>
          </a:xfrm>
          <a:prstGeom prst="rect">
            <a:avLst/>
          </a:prstGeom>
        </p:spPr>
      </p:pic>
    </p:spTree>
    <p:extLst>
      <p:ext uri="{BB962C8B-B14F-4D97-AF65-F5344CB8AC3E}">
        <p14:creationId xmlns:p14="http://schemas.microsoft.com/office/powerpoint/2010/main" val="4241762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r>
              <a:rPr lang="en-GB" sz="4800" dirty="0" err="1"/>
              <a:t>Cyfeirnodau</a:t>
            </a:r>
            <a:r>
              <a:rPr lang="en-GB" sz="4800" dirty="0"/>
              <a:t>/</a:t>
            </a:r>
            <a:r>
              <a:rPr lang="en-GB" sz="4800" dirty="0">
                <a:solidFill>
                  <a:schemeClr val="accent6">
                    <a:lumMod val="75000"/>
                  </a:schemeClr>
                </a:solidFill>
              </a:rPr>
              <a:t>References</a:t>
            </a:r>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lstStyle/>
          <a:p>
            <a:r>
              <a:rPr lang="en-GB" dirty="0"/>
              <a:t>NSPCC (2022) Keeping children safe. Available at: </a:t>
            </a:r>
            <a:r>
              <a:rPr lang="en-GB" dirty="0">
                <a:hlinkClick r:id="rId2"/>
              </a:rPr>
              <a:t>https://www.nspcc.org.uk/keeping-children-safe/</a:t>
            </a:r>
            <a:r>
              <a:rPr lang="en-GB" dirty="0"/>
              <a:t>  (Accessed: 18 October 2022).</a:t>
            </a:r>
          </a:p>
          <a:p>
            <a:r>
              <a:rPr lang="en-GB" dirty="0"/>
              <a:t>NUCO Training Limited(2022) Safeguarding. Available at: </a:t>
            </a:r>
            <a:r>
              <a:rPr lang="en-GB" dirty="0">
                <a:hlinkClick r:id="rId3"/>
              </a:rPr>
              <a:t>https://nucotrainingltd.sharepoint.com/:p:/r/_layouts/15/Doc.aspx?sourcedoc=%7B3ECE70B5-FCDD-430B-B598-9A9A4876E7A1%7D&amp;file=Level%203%20Safeguarding%20-%20Presentation.pptx&amp;action=edit&amp;mobileredirect=true</a:t>
            </a:r>
            <a:r>
              <a:rPr lang="en-GB" dirty="0"/>
              <a:t>  (Accessed: 10 June 2023).</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3046</Words>
  <Application>Microsoft Office PowerPoint</Application>
  <PresentationFormat>Widescreen</PresentationFormat>
  <Paragraphs>367</Paragraphs>
  <Slides>30</Slides>
  <Notes>9</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PowerPoint Presentation</vt:lpstr>
      <vt:lpstr>Adnabod camdriniaeth Identifying abuse</vt:lpstr>
      <vt:lpstr>Adnabod Camdriniaeth Recognising Abuse</vt:lpstr>
      <vt:lpstr>Recordio Recording</vt:lpstr>
      <vt:lpstr>Recordio Recording</vt:lpstr>
      <vt:lpstr>Adrodd Reporting</vt:lpstr>
      <vt:lpstr>Atgyfeirio Referral</vt:lpstr>
      <vt:lpstr>Rhwystrau i ymateb i pryderon diogelu  Barriers to responding to a safeguardingconcern</vt:lpstr>
      <vt:lpstr>Sut i ymateb/ How to respond</vt:lpstr>
      <vt:lpstr>Sut i ymateb/ How to respond</vt:lpstr>
      <vt:lpstr>Sut i ymateb/ How to respond</vt:lpstr>
      <vt:lpstr>Rolau a chyfrifoldebau Roles and Responsibilities</vt:lpstr>
      <vt:lpstr>Rolau a chyfrifoldebau Roles and Responsibilities</vt:lpstr>
      <vt:lpstr>Person gyfrifol mewn lleoliad Responsible person in a setting</vt:lpstr>
      <vt:lpstr> Rolau a chyfrifoldebau’r Roles and responsibilities </vt:lpstr>
      <vt:lpstr>Rolau a chyfrifoldebau’r Roles and responsibilities</vt:lpstr>
      <vt:lpstr>Rolau a chyfrifoldebau’r Roles and responsibilities</vt:lpstr>
      <vt:lpstr>Cyfrifoldeb pawb Everyone’s responsibility</vt:lpstr>
      <vt:lpstr>How policy and practice supports and promotes safeguarding</vt:lpstr>
      <vt:lpstr>How to lead an environment that promotes safeguarding  </vt:lpstr>
      <vt:lpstr>How to lead an environment that promotes safeguarding  </vt:lpstr>
      <vt:lpstr>How to lead an environment that promotes safeguarding  </vt:lpstr>
      <vt:lpstr>Rhannu Gwybodaeth Sharing Information</vt:lpstr>
      <vt:lpstr>Ffaeleddau Diogelu  Safeguarding Failings</vt:lpstr>
      <vt:lpstr>Honiadau yn y gweithle Allegations in the workplace</vt:lpstr>
      <vt:lpstr>Honiadau ym mhywyd cyhoeddus Allegations in public life</vt:lpstr>
      <vt:lpstr>Diogelu eich hunan Safeguard yourself</vt:lpstr>
      <vt:lpstr>Diogelu eich hunan Safeguard yourself</vt:lpstr>
      <vt:lpstr>Cyfeirnodau/References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16</cp:revision>
  <dcterms:created xsi:type="dcterms:W3CDTF">2023-06-10T16:12:53Z</dcterms:created>
  <dcterms:modified xsi:type="dcterms:W3CDTF">2023-06-12T10:46:33Z</dcterms:modified>
</cp:coreProperties>
</file>