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37" autoAdjust="0"/>
    <p:restoredTop sz="94660"/>
  </p:normalViewPr>
  <p:slideViewPr>
    <p:cSldViewPr snapToGrid="0">
      <p:cViewPr varScale="1">
        <p:scale>
          <a:sx n="57" d="100"/>
          <a:sy n="57" d="100"/>
        </p:scale>
        <p:origin x="168" y="1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E422D91-C28E-4462-962A-EE4FD1785A07}"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62813915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40871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E422D91-C28E-4462-962A-EE4FD1785A07}"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4651501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22607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455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75180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93696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E422D91-C28E-4462-962A-EE4FD1785A07}"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7241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E422D91-C28E-4462-962A-EE4FD1785A07}"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22051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17819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197065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4708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C5998CB-538F-45AF-896C-2191D41163B7}" type="datetimeFigureOut">
              <a:rPr lang="en-GB" smtClean="0"/>
              <a:t>15/06/2026</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E422D91-C28E-4462-962A-EE4FD1785A07}"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1325766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Humair Ul-Rahman</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2521020</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Yetunde Everard-</a:t>
            </a:r>
            <a:r>
              <a:rPr lang="en-GB" sz="3200" b="1" dirty="0" err="1">
                <a:latin typeface="Arial" panose="020B0604020202020204" pitchFamily="34" charset="0"/>
                <a:cs typeface="Arial" panose="020B0604020202020204" pitchFamily="34" charset="0"/>
              </a:rPr>
              <a:t>Igweh</a:t>
            </a:r>
            <a:endParaRPr lang="en-GB" sz="3200"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D5322C4-F75C-437F-A239-D2E23FD4E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694712" y="685800"/>
            <a:ext cx="4760685" cy="1485900"/>
          </a:xfrm>
        </p:spPr>
        <p:txBody>
          <a:bodyPr>
            <a:normAutofit/>
          </a:bodyPr>
          <a:lstStyle/>
          <a:p>
            <a:r>
              <a:rPr lang="en-GB">
                <a:latin typeface="Arial" panose="020B0604020202020204" pitchFamily="34" charset="0"/>
                <a:cs typeface="Arial" panose="020B0604020202020204" pitchFamily="34" charset="0"/>
              </a:rPr>
              <a:t>Overview</a:t>
            </a:r>
          </a:p>
        </p:txBody>
      </p:sp>
      <p:sp>
        <p:nvSpPr>
          <p:cNvPr id="18" name="Freeform: Shape 17">
            <a:extLst>
              <a:ext uri="{FF2B5EF4-FFF2-40B4-BE49-F238E27FC236}">
                <a16:creationId xmlns:a16="http://schemas.microsoft.com/office/drawing/2014/main" id="{9BEEA9C9-EE31-4A53-B812-CDFE913A4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67832" cy="6858000"/>
          </a:xfrm>
          <a:custGeom>
            <a:avLst/>
            <a:gdLst>
              <a:gd name="connsiteX0" fmla="*/ 2222074 w 6167832"/>
              <a:gd name="connsiteY0" fmla="*/ 0 h 6858000"/>
              <a:gd name="connsiteX1" fmla="*/ 2313514 w 6167832"/>
              <a:gd name="connsiteY1" fmla="*/ 0 h 6858000"/>
              <a:gd name="connsiteX2" fmla="*/ 2313514 w 6167832"/>
              <a:gd name="connsiteY2" fmla="*/ 1289050 h 6858000"/>
              <a:gd name="connsiteX3" fmla="*/ 2315124 w 6167832"/>
              <a:gd name="connsiteY3" fmla="*/ 1289050 h 6858000"/>
              <a:gd name="connsiteX4" fmla="*/ 2315124 w 6167832"/>
              <a:gd name="connsiteY4" fmla="*/ 3064146 h 6858000"/>
              <a:gd name="connsiteX5" fmla="*/ 4113801 w 6167832"/>
              <a:gd name="connsiteY5" fmla="*/ 3064146 h 6858000"/>
              <a:gd name="connsiteX6" fmla="*/ 4113801 w 6167832"/>
              <a:gd name="connsiteY6" fmla="*/ 3991970 h 6858000"/>
              <a:gd name="connsiteX7" fmla="*/ 6097611 w 6167832"/>
              <a:gd name="connsiteY7" fmla="*/ 3991970 h 6858000"/>
              <a:gd name="connsiteX8" fmla="*/ 6097611 w 6167832"/>
              <a:gd name="connsiteY8" fmla="*/ 401294 h 6858000"/>
              <a:gd name="connsiteX9" fmla="*/ 6096001 w 6167832"/>
              <a:gd name="connsiteY9" fmla="*/ 401294 h 6858000"/>
              <a:gd name="connsiteX10" fmla="*/ 6096001 w 6167832"/>
              <a:gd name="connsiteY10" fmla="*/ 0 h 6858000"/>
              <a:gd name="connsiteX11" fmla="*/ 6167832 w 6167832"/>
              <a:gd name="connsiteY11" fmla="*/ 0 h 6858000"/>
              <a:gd name="connsiteX12" fmla="*/ 6167832 w 6167832"/>
              <a:gd name="connsiteY12" fmla="*/ 6858000 h 6858000"/>
              <a:gd name="connsiteX13" fmla="*/ 6096000 w 6167832"/>
              <a:gd name="connsiteY13" fmla="*/ 6858000 h 6858000"/>
              <a:gd name="connsiteX14" fmla="*/ 6096000 w 6167832"/>
              <a:gd name="connsiteY14" fmla="*/ 4070350 h 6858000"/>
              <a:gd name="connsiteX15" fmla="*/ 4099283 w 6167832"/>
              <a:gd name="connsiteY15" fmla="*/ 4070350 h 6858000"/>
              <a:gd name="connsiteX16" fmla="*/ 4099283 w 6167832"/>
              <a:gd name="connsiteY16" fmla="*/ 6858000 h 6858000"/>
              <a:gd name="connsiteX17" fmla="*/ 4023084 w 6167832"/>
              <a:gd name="connsiteY17" fmla="*/ 6858000 h 6858000"/>
              <a:gd name="connsiteX18" fmla="*/ 4023084 w 6167832"/>
              <a:gd name="connsiteY18" fmla="*/ 3142771 h 6858000"/>
              <a:gd name="connsiteX19" fmla="*/ 0 w 6167832"/>
              <a:gd name="connsiteY19" fmla="*/ 3142771 h 6858000"/>
              <a:gd name="connsiteX20" fmla="*/ 0 w 6167832"/>
              <a:gd name="connsiteY20" fmla="*/ 3051330 h 6858000"/>
              <a:gd name="connsiteX21" fmla="*/ 2222074 w 6167832"/>
              <a:gd name="connsiteY21" fmla="*/ 305133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67832" h="6858000">
                <a:moveTo>
                  <a:pt x="2222074" y="0"/>
                </a:moveTo>
                <a:lnTo>
                  <a:pt x="2313514" y="0"/>
                </a:lnTo>
                <a:lnTo>
                  <a:pt x="2313514" y="1289050"/>
                </a:lnTo>
                <a:lnTo>
                  <a:pt x="2315124" y="1289050"/>
                </a:lnTo>
                <a:lnTo>
                  <a:pt x="2315124" y="3064146"/>
                </a:lnTo>
                <a:lnTo>
                  <a:pt x="4113801" y="3064146"/>
                </a:lnTo>
                <a:lnTo>
                  <a:pt x="4113801" y="3991970"/>
                </a:lnTo>
                <a:lnTo>
                  <a:pt x="6097611" y="3991970"/>
                </a:lnTo>
                <a:lnTo>
                  <a:pt x="6097611" y="401294"/>
                </a:lnTo>
                <a:lnTo>
                  <a:pt x="6096001" y="401294"/>
                </a:lnTo>
                <a:lnTo>
                  <a:pt x="6096001" y="0"/>
                </a:lnTo>
                <a:lnTo>
                  <a:pt x="6167832" y="0"/>
                </a:lnTo>
                <a:lnTo>
                  <a:pt x="6167832" y="6858000"/>
                </a:lnTo>
                <a:lnTo>
                  <a:pt x="6096000" y="6858000"/>
                </a:lnTo>
                <a:lnTo>
                  <a:pt x="6096000" y="4070350"/>
                </a:lnTo>
                <a:lnTo>
                  <a:pt x="4099283" y="4070350"/>
                </a:lnTo>
                <a:lnTo>
                  <a:pt x="4099283" y="6858000"/>
                </a:lnTo>
                <a:lnTo>
                  <a:pt x="4023084" y="6858000"/>
                </a:lnTo>
                <a:lnTo>
                  <a:pt x="4023084" y="3142771"/>
                </a:lnTo>
                <a:lnTo>
                  <a:pt x="0" y="3142771"/>
                </a:lnTo>
                <a:lnTo>
                  <a:pt x="0" y="3051330"/>
                </a:lnTo>
                <a:lnTo>
                  <a:pt x="2222074" y="305133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02A490D1-BB6F-DC5F-6B5C-532C14B932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453" y="542578"/>
            <a:ext cx="1648250" cy="2086392"/>
          </a:xfrm>
          <a:prstGeom prst="rect">
            <a:avLst/>
          </a:prstGeom>
        </p:spPr>
      </p:pic>
      <p:pic>
        <p:nvPicPr>
          <p:cNvPr id="11" name="Picture 10">
            <a:extLst>
              <a:ext uri="{FF2B5EF4-FFF2-40B4-BE49-F238E27FC236}">
                <a16:creationId xmlns:a16="http://schemas.microsoft.com/office/drawing/2014/main" id="{F3414C7F-DD16-BCD8-E06F-C15FC023E1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0415" y="828319"/>
            <a:ext cx="3311275" cy="1514908"/>
          </a:xfrm>
          <a:prstGeom prst="rect">
            <a:avLst/>
          </a:prstGeom>
        </p:spPr>
      </p:pic>
      <p:pic>
        <p:nvPicPr>
          <p:cNvPr id="9" name="Picture 8">
            <a:extLst>
              <a:ext uri="{FF2B5EF4-FFF2-40B4-BE49-F238E27FC236}">
                <a16:creationId xmlns:a16="http://schemas.microsoft.com/office/drawing/2014/main" id="{D9B3F21D-779F-C5AA-CA1E-86BB8877DC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8742" y="3982513"/>
            <a:ext cx="3311276" cy="1862591"/>
          </a:xfrm>
          <a:prstGeom prst="rect">
            <a:avLst/>
          </a:prstGeom>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6694714" y="1531089"/>
            <a:ext cx="4760685" cy="5167424"/>
          </a:xfrm>
        </p:spPr>
        <p:txBody>
          <a:bodyPr>
            <a:normAutofit fontScale="70000" lnSpcReduction="20000"/>
          </a:bodyPr>
          <a:lstStyle/>
          <a:p>
            <a:pPr algn="just"/>
            <a:r>
              <a:rPr lang="en-GB" sz="2900" dirty="0">
                <a:latin typeface="Arial" panose="020B0604020202020204" pitchFamily="34" charset="0"/>
                <a:cs typeface="Arial" panose="020B0604020202020204" pitchFamily="34" charset="0"/>
              </a:rPr>
              <a:t>Good Afternoon, my name is Humair and I am a business consultant here to pitch my research and findings to Basil’s Bakery.</a:t>
            </a:r>
          </a:p>
          <a:p>
            <a:pPr algn="just"/>
            <a:r>
              <a:rPr lang="en-GB" sz="2900" dirty="0">
                <a:latin typeface="Arial" panose="020B0604020202020204" pitchFamily="34" charset="0"/>
                <a:cs typeface="Arial" panose="020B0604020202020204" pitchFamily="34" charset="0"/>
              </a:rPr>
              <a:t>During this presentation, I will be discussing the challenges that Basil’s Bakery has been facing since early 2020. </a:t>
            </a:r>
          </a:p>
          <a:p>
            <a:pPr algn="just"/>
            <a:r>
              <a:rPr lang="en-GB" sz="2900" dirty="0">
                <a:latin typeface="Arial" panose="020B0604020202020204" pitchFamily="34" charset="0"/>
                <a:cs typeface="Arial" panose="020B0604020202020204" pitchFamily="34" charset="0"/>
              </a:rPr>
              <a:t>I will explore these issues in detail and by using both the PESTEL and Cause and Effect model, I will provide a critique and application. </a:t>
            </a:r>
          </a:p>
          <a:p>
            <a:pPr algn="just"/>
            <a:r>
              <a:rPr lang="en-GB" sz="2900" dirty="0">
                <a:latin typeface="Arial" panose="020B0604020202020204" pitchFamily="34" charset="0"/>
                <a:cs typeface="Arial" panose="020B0604020202020204" pitchFamily="34" charset="0"/>
              </a:rPr>
              <a:t>Finally, I will finish with a summary and key findings of my research in the hope that my recommendations can support this business.</a:t>
            </a:r>
          </a:p>
          <a:p>
            <a:endParaRPr lang="en-GB" sz="1600" dirty="0">
              <a:latin typeface="Arial" panose="020B0604020202020204" pitchFamily="34" charset="0"/>
              <a:cs typeface="Arial" panose="020B0604020202020204" pitchFamily="34" charset="0"/>
            </a:endParaRPr>
          </a:p>
          <a:p>
            <a:endParaRPr lang="en-GB" sz="1600" dirty="0"/>
          </a:p>
          <a:p>
            <a:endParaRPr lang="en-GB" sz="1600" dirty="0"/>
          </a:p>
        </p:txBody>
      </p:sp>
      <p:pic>
        <p:nvPicPr>
          <p:cNvPr id="5" name="Picture 4">
            <a:extLst>
              <a:ext uri="{FF2B5EF4-FFF2-40B4-BE49-F238E27FC236}">
                <a16:creationId xmlns:a16="http://schemas.microsoft.com/office/drawing/2014/main" id="{964EE71A-DEB5-5C80-19D4-F75FA6AD15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13791" y="4854927"/>
            <a:ext cx="1608667" cy="1190413"/>
          </a:xfrm>
          <a:prstGeom prst="rect">
            <a:avLst/>
          </a:prstGeom>
        </p:spPr>
      </p:pic>
      <p:sp>
        <p:nvSpPr>
          <p:cNvPr id="12" name="TextBox 11">
            <a:extLst>
              <a:ext uri="{FF2B5EF4-FFF2-40B4-BE49-F238E27FC236}">
                <a16:creationId xmlns:a16="http://schemas.microsoft.com/office/drawing/2014/main" id="{CF9DE1BF-08FE-41F6-87F1-DD90310E60DC}"/>
              </a:ext>
            </a:extLst>
          </p:cNvPr>
          <p:cNvSpPr txBox="1"/>
          <p:nvPr/>
        </p:nvSpPr>
        <p:spPr>
          <a:xfrm>
            <a:off x="2406746" y="2374328"/>
            <a:ext cx="3352043" cy="646331"/>
          </a:xfrm>
          <a:prstGeom prst="rect">
            <a:avLst/>
          </a:prstGeom>
          <a:noFill/>
        </p:spPr>
        <p:txBody>
          <a:bodyPr wrap="square" rtlCol="0">
            <a:spAutoFit/>
          </a:bodyPr>
          <a:lstStyle/>
          <a:p>
            <a:r>
              <a:rPr lang="en-US" dirty="0"/>
              <a:t>Institute of Leadership &amp; Management (2007)</a:t>
            </a:r>
          </a:p>
        </p:txBody>
      </p:sp>
      <p:sp>
        <p:nvSpPr>
          <p:cNvPr id="14" name="TextBox 13">
            <a:extLst>
              <a:ext uri="{FF2B5EF4-FFF2-40B4-BE49-F238E27FC236}">
                <a16:creationId xmlns:a16="http://schemas.microsoft.com/office/drawing/2014/main" id="{D3C0C966-6319-B6D7-C3F6-39AAE1CC563E}"/>
              </a:ext>
            </a:extLst>
          </p:cNvPr>
          <p:cNvSpPr txBox="1"/>
          <p:nvPr/>
        </p:nvSpPr>
        <p:spPr>
          <a:xfrm>
            <a:off x="328184" y="5945518"/>
            <a:ext cx="2691463" cy="38022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Aguilar, F. J. (1967) </a:t>
            </a:r>
            <a:endParaRPr lang="en-US"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1371600" y="685800"/>
            <a:ext cx="3282695" cy="1485900"/>
          </a:xfrm>
        </p:spPr>
        <p:txBody>
          <a:bodyPr>
            <a:normAutofit/>
          </a:bodyPr>
          <a:lstStyle/>
          <a:p>
            <a:r>
              <a:rPr lang="en-GB" b="1" u="sng">
                <a:latin typeface="Arial" panose="020B0604020202020204" pitchFamily="34" charset="0"/>
                <a:cs typeface="Arial" panose="020B0604020202020204" pitchFamily="34" charset="0"/>
              </a:rPr>
              <a:t>Basil’s Bakery</a:t>
            </a:r>
            <a:endParaRPr lang="en-GB"/>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1371600" y="2286000"/>
            <a:ext cx="3880884" cy="4072270"/>
          </a:xfrm>
        </p:spPr>
        <p:txBody>
          <a:bodyPr>
            <a:normAutofit fontScale="85000" lnSpcReduction="10000"/>
          </a:bodyPr>
          <a:lstStyle/>
          <a:p>
            <a:r>
              <a:rPr lang="en-GB" dirty="0">
                <a:latin typeface="Arial" panose="020B0604020202020204" pitchFamily="34" charset="0"/>
                <a:cs typeface="Arial" panose="020B0604020202020204" pitchFamily="34" charset="0"/>
              </a:rPr>
              <a:t>Basil’s Bakery is in Coventry, Uk. It is a small, independent and well-known business in the local retail park.</a:t>
            </a:r>
          </a:p>
          <a:p>
            <a:r>
              <a:rPr lang="en-GB" dirty="0">
                <a:latin typeface="Arial" panose="020B0604020202020204" pitchFamily="34" charset="0"/>
                <a:cs typeface="Arial" panose="020B0604020202020204" pitchFamily="34" charset="0"/>
              </a:rPr>
              <a:t> Basil is a successful baker who sources his ingredients locally and is known for his hand made, contemporary styled cakes, pastries and breads. </a:t>
            </a:r>
          </a:p>
          <a:p>
            <a:r>
              <a:rPr lang="en-GB" dirty="0">
                <a:latin typeface="Arial" panose="020B0604020202020204" pitchFamily="34" charset="0"/>
                <a:cs typeface="Arial" panose="020B0604020202020204" pitchFamily="34" charset="0"/>
              </a:rPr>
              <a:t>There is an industrial site adjacent to the Bakery with workers that often visit and purchase from Basil. </a:t>
            </a:r>
          </a:p>
          <a:p>
            <a:r>
              <a:rPr lang="en-GB" dirty="0">
                <a:latin typeface="Arial" panose="020B0604020202020204" pitchFamily="34" charset="0"/>
                <a:cs typeface="Arial" panose="020B0604020202020204" pitchFamily="34" charset="0"/>
              </a:rPr>
              <a:t>Since opening in 2015, the annual sales figure increased year on year until lockdown in 2020.</a:t>
            </a:r>
          </a:p>
        </p:txBody>
      </p:sp>
      <p:pic>
        <p:nvPicPr>
          <p:cNvPr id="7" name="Picture 6">
            <a:extLst>
              <a:ext uri="{FF2B5EF4-FFF2-40B4-BE49-F238E27FC236}">
                <a16:creationId xmlns:a16="http://schemas.microsoft.com/office/drawing/2014/main" id="{1E7F8EB0-8435-B67E-D9A7-6FBCAB0801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77786" y="1012447"/>
            <a:ext cx="5870746" cy="4513065"/>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Problems</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38200" y="767614"/>
            <a:ext cx="10515600" cy="6090386"/>
          </a:xfrm>
        </p:spPr>
        <p:txBody>
          <a:bodyPr>
            <a:normAutofit/>
          </a:bodyPr>
          <a:lstStyle/>
          <a:p>
            <a:pPr marL="0" indent="0">
              <a:buNone/>
            </a:pPr>
            <a:r>
              <a:rPr lang="en-GB" sz="1400" dirty="0">
                <a:latin typeface="Arial" panose="020B0604020202020204" pitchFamily="34" charset="0"/>
                <a:cs typeface="Arial" panose="020B0604020202020204" pitchFamily="34" charset="0"/>
              </a:rPr>
              <a:t>While Basil’s Bakery was once a thriving local business, Basil has noticed that the footfall and sales have significantly decreased since lockdown in 2020. While it was expected in 2020, Basil did not foresee the issues her would face in the years that follow. There are a range of both external and internal factors that are affecting Basil’s Bakery.</a:t>
            </a:r>
          </a:p>
          <a:p>
            <a:pPr marL="0" indent="0">
              <a:buNone/>
            </a:pPr>
            <a:r>
              <a:rPr lang="en-GB" sz="1400" u="sng" dirty="0">
                <a:latin typeface="Arial" panose="020B0604020202020204" pitchFamily="34" charset="0"/>
                <a:cs typeface="Arial" panose="020B0604020202020204" pitchFamily="34" charset="0"/>
              </a:rPr>
              <a:t>The shopping centre footfall - External</a:t>
            </a:r>
          </a:p>
          <a:p>
            <a:pPr marL="0" indent="0">
              <a:buNone/>
            </a:pPr>
            <a:r>
              <a:rPr lang="en-GB" sz="1400" dirty="0">
                <a:latin typeface="Arial" panose="020B0604020202020204" pitchFamily="34" charset="0"/>
                <a:cs typeface="Arial" panose="020B0604020202020204" pitchFamily="34" charset="0"/>
              </a:rPr>
              <a:t>The shopping centre is much quieter and receives less visitors than it did pre lockdown. This is affecting the footfall in the bakery and ultimately leading to less people entering the bakery.</a:t>
            </a:r>
          </a:p>
          <a:p>
            <a:pPr marL="0" indent="0">
              <a:buNone/>
            </a:pPr>
            <a:r>
              <a:rPr lang="en-GB" sz="1400" u="sng" dirty="0">
                <a:latin typeface="Arial" panose="020B0604020202020204" pitchFamily="34" charset="0"/>
                <a:cs typeface="Arial" panose="020B0604020202020204" pitchFamily="34" charset="0"/>
              </a:rPr>
              <a:t>Shop closure - External</a:t>
            </a:r>
          </a:p>
          <a:p>
            <a:pPr marL="0" indent="0">
              <a:buNone/>
            </a:pPr>
            <a:r>
              <a:rPr lang="en-GB" sz="1400" dirty="0">
                <a:latin typeface="Arial" panose="020B0604020202020204" pitchFamily="34" charset="0"/>
                <a:cs typeface="Arial" panose="020B0604020202020204" pitchFamily="34" charset="0"/>
              </a:rPr>
              <a:t>Most business are experiencing similar issues to Basil and in turn are being forced to close. The units in the shopping centre are remaining empty. This has a negative effect on Basil’s as there are less employers visiting Basil’s on their lunch break or before and after work. There are less people attracted to the shopping centre, resulting in less footfall in the bakery.</a:t>
            </a:r>
          </a:p>
          <a:p>
            <a:pPr marL="0" indent="0">
              <a:buNone/>
            </a:pPr>
            <a:r>
              <a:rPr lang="en-GB" sz="1400" u="sng" dirty="0">
                <a:latin typeface="Arial" panose="020B0604020202020204" pitchFamily="34" charset="0"/>
                <a:cs typeface="Arial" panose="020B0604020202020204" pitchFamily="34" charset="0"/>
              </a:rPr>
              <a:t>Working from home - External</a:t>
            </a:r>
          </a:p>
          <a:p>
            <a:pPr marL="0" indent="0">
              <a:buNone/>
            </a:pPr>
            <a:r>
              <a:rPr lang="en-GB" sz="1400" dirty="0">
                <a:latin typeface="Arial" panose="020B0604020202020204" pitchFamily="34" charset="0"/>
                <a:cs typeface="Arial" panose="020B0604020202020204" pitchFamily="34" charset="0"/>
              </a:rPr>
              <a:t>Since lockdown, there has been an increase in people working from home. Customers who once came into the bakery before or after work or on their lunch break no longer visit Basil’s. This decreases the sales in Basil’s.</a:t>
            </a:r>
          </a:p>
          <a:p>
            <a:pPr marL="0" indent="0">
              <a:buNone/>
            </a:pPr>
            <a:r>
              <a:rPr lang="en-GB" sz="1400" u="sng" dirty="0">
                <a:latin typeface="Arial" panose="020B0604020202020204" pitchFamily="34" charset="0"/>
                <a:cs typeface="Arial" panose="020B0604020202020204" pitchFamily="34" charset="0"/>
              </a:rPr>
              <a:t>Increased overheads - external</a:t>
            </a:r>
          </a:p>
          <a:p>
            <a:pPr marL="0" indent="0">
              <a:buNone/>
            </a:pPr>
            <a:r>
              <a:rPr lang="en-GB" sz="1400" dirty="0">
                <a:latin typeface="Arial" panose="020B0604020202020204" pitchFamily="34" charset="0"/>
                <a:cs typeface="Arial" panose="020B0604020202020204" pitchFamily="34" charset="0"/>
              </a:rPr>
              <a:t>Basil’s utility bills, rent, business rates and insurance have increased since lockdown. </a:t>
            </a:r>
          </a:p>
          <a:p>
            <a:pPr marL="0" indent="0">
              <a:buNone/>
            </a:pPr>
            <a:r>
              <a:rPr lang="en-GB" sz="1400" u="sng" dirty="0">
                <a:latin typeface="Arial" panose="020B0604020202020204" pitchFamily="34" charset="0"/>
                <a:cs typeface="Arial" panose="020B0604020202020204" pitchFamily="34" charset="0"/>
              </a:rPr>
              <a:t>Organic produce – Internal</a:t>
            </a:r>
          </a:p>
          <a:p>
            <a:pPr marL="0" indent="0">
              <a:buNone/>
            </a:pPr>
            <a:r>
              <a:rPr lang="en-GB" sz="1400" dirty="0">
                <a:latin typeface="Arial" panose="020B0604020202020204" pitchFamily="34" charset="0"/>
                <a:cs typeface="Arial" panose="020B0604020202020204" pitchFamily="34" charset="0"/>
              </a:rPr>
              <a:t>Basil’s preference is organic produce, in turn, the cost of his stock in unpredictable and often difficult to budget for.</a:t>
            </a:r>
          </a:p>
          <a:p>
            <a:pPr marL="0" indent="0">
              <a:buNone/>
            </a:pPr>
            <a:r>
              <a:rPr lang="en-GB" sz="1400" u="sng" dirty="0">
                <a:latin typeface="Arial" panose="020B0604020202020204" pitchFamily="34" charset="0"/>
                <a:cs typeface="Arial" panose="020B0604020202020204" pitchFamily="34" charset="0"/>
              </a:rPr>
              <a:t>Pre orders and delivery requests - Internal</a:t>
            </a:r>
          </a:p>
          <a:p>
            <a:pPr marL="0" indent="0">
              <a:buNone/>
            </a:pPr>
            <a:r>
              <a:rPr lang="en-GB" sz="1400" dirty="0">
                <a:latin typeface="Arial" panose="020B0604020202020204" pitchFamily="34" charset="0"/>
                <a:cs typeface="Arial" panose="020B0604020202020204" pitchFamily="34" charset="0"/>
              </a:rPr>
              <a:t>Since lockdown, there has been many requests for pre orders and deliveries. This is a service that Basil feels he cannot manage on his own in the bakery. Customers are being forced to go elsewhere.</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PESTEL Framework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1295400" y="1181099"/>
            <a:ext cx="10668000" cy="5432545"/>
          </a:xfrm>
        </p:spPr>
        <p:txBody>
          <a:bodyPr>
            <a:normAutofit fontScale="92500" lnSpcReduction="20000"/>
          </a:bodyPr>
          <a:lstStyle/>
          <a:p>
            <a:pPr marL="0" indent="0">
              <a:lnSpc>
                <a:spcPct val="100000"/>
              </a:lnSpc>
              <a:buNone/>
            </a:pPr>
            <a:r>
              <a:rPr lang="en-GB" sz="1800" dirty="0">
                <a:latin typeface="Arial" panose="020B0604020202020204" pitchFamily="34" charset="0"/>
                <a:cs typeface="Arial" panose="020B0604020202020204" pitchFamily="34" charset="0"/>
              </a:rPr>
              <a:t>The PESTEL Framework explores a business’s external environment. It is important to note that ‘‘the word environment does not merely refer to the natural or ecological environment’’ (Brooks, Weatherston and Wilkinson, 2011). </a:t>
            </a:r>
          </a:p>
          <a:p>
            <a:pPr marL="0" indent="0">
              <a:lnSpc>
                <a:spcPct val="100000"/>
              </a:lnSpc>
              <a:buNone/>
            </a:pPr>
            <a:r>
              <a:rPr lang="en-GB" sz="1800" dirty="0">
                <a:latin typeface="Arial" panose="020B0604020202020204" pitchFamily="34" charset="0"/>
                <a:cs typeface="Arial" panose="020B0604020202020204" pitchFamily="34" charset="0"/>
              </a:rPr>
              <a:t>”PESTEL’ is an abbreviation for Political, Economic, Social, Technological, Environmental and legal.</a:t>
            </a:r>
          </a:p>
          <a:p>
            <a:pPr marL="0" indent="0">
              <a:lnSpc>
                <a:spcPct val="100000"/>
              </a:lnSpc>
              <a:buNone/>
            </a:pPr>
            <a:r>
              <a:rPr lang="en-GB" sz="1800" dirty="0">
                <a:latin typeface="Arial" panose="020B0604020202020204" pitchFamily="34" charset="0"/>
                <a:cs typeface="Arial" panose="020B0604020202020204" pitchFamily="34" charset="0"/>
              </a:rPr>
              <a:t> These are external actors that affect a business. The PESTEL Framework is often used by professionals as it allows them to create an understanding of a business’s environment. (Brooks et al., 2011) suggests that it is not the individual factors that implicate a business but rather how the factors link together to provide a greater understanding</a:t>
            </a:r>
          </a:p>
          <a:p>
            <a:pPr marL="0" indent="0">
              <a:lnSpc>
                <a:spcPct val="100000"/>
              </a:lnSpc>
              <a:buNone/>
            </a:pPr>
            <a:r>
              <a:rPr lang="en-GB" sz="1800" dirty="0">
                <a:latin typeface="Arial" panose="020B0604020202020204" pitchFamily="34" charset="0"/>
                <a:cs typeface="Arial" panose="020B0604020202020204" pitchFamily="34" charset="0"/>
              </a:rPr>
              <a:t>. A PESTEL model is used in business before a business plan is implemented. It is often repeated every six months to identify any changes in the external environment. </a:t>
            </a:r>
          </a:p>
          <a:p>
            <a:pPr marL="0" indent="0">
              <a:lnSpc>
                <a:spcPct val="100000"/>
              </a:lnSpc>
              <a:buNone/>
            </a:pPr>
            <a:r>
              <a:rPr lang="en-GB" sz="1800" dirty="0">
                <a:latin typeface="Arial" panose="020B0604020202020204" pitchFamily="34" charset="0"/>
                <a:cs typeface="Arial" panose="020B0604020202020204" pitchFamily="34" charset="0"/>
              </a:rPr>
              <a:t>Aguilar, F J. (1967)</a:t>
            </a:r>
          </a:p>
          <a:p>
            <a:pPr marL="0" indent="0">
              <a:lnSpc>
                <a:spcPct val="100000"/>
              </a:lnSpc>
              <a:buNone/>
            </a:pPr>
            <a:r>
              <a:rPr lang="en-GB" sz="1600" u="sng" dirty="0">
                <a:latin typeface="Arial" panose="020B0604020202020204" pitchFamily="34" charset="0"/>
                <a:cs typeface="Arial" panose="020B0604020202020204" pitchFamily="34" charset="0"/>
              </a:rPr>
              <a:t>Benefits:</a:t>
            </a:r>
          </a:p>
          <a:p>
            <a:pPr>
              <a:lnSpc>
                <a:spcPct val="100000"/>
              </a:lnSpc>
            </a:pPr>
            <a:r>
              <a:rPr lang="en-GB" sz="1600" dirty="0">
                <a:latin typeface="Arial" panose="020B0604020202020204" pitchFamily="34" charset="0"/>
                <a:cs typeface="Arial" panose="020B0604020202020204" pitchFamily="34" charset="0"/>
              </a:rPr>
              <a:t>It can highlight any potential threats to the business.</a:t>
            </a:r>
          </a:p>
          <a:p>
            <a:pPr>
              <a:lnSpc>
                <a:spcPct val="100000"/>
              </a:lnSpc>
            </a:pPr>
            <a:r>
              <a:rPr lang="en-GB" sz="1600" dirty="0">
                <a:latin typeface="Arial" panose="020B0604020202020204" pitchFamily="34" charset="0"/>
                <a:cs typeface="Arial" panose="020B0604020202020204" pitchFamily="34" charset="0"/>
              </a:rPr>
              <a:t>It can make business owners aware of external factors</a:t>
            </a:r>
          </a:p>
          <a:p>
            <a:pPr marL="0" indent="0">
              <a:lnSpc>
                <a:spcPct val="100000"/>
              </a:lnSpc>
              <a:buNone/>
            </a:pPr>
            <a:r>
              <a:rPr lang="en-GB" sz="1600" u="sng" dirty="0">
                <a:latin typeface="Arial" panose="020B0604020202020204" pitchFamily="34" charset="0"/>
                <a:cs typeface="Arial" panose="020B0604020202020204" pitchFamily="34" charset="0"/>
              </a:rPr>
              <a:t>Criticisms:</a:t>
            </a:r>
          </a:p>
          <a:p>
            <a:pPr>
              <a:lnSpc>
                <a:spcPct val="100000"/>
              </a:lnSpc>
            </a:pPr>
            <a:r>
              <a:rPr lang="en-GB" sz="1600" dirty="0">
                <a:latin typeface="Arial" panose="020B0604020202020204" pitchFamily="34" charset="0"/>
                <a:cs typeface="Arial" panose="020B0604020202020204" pitchFamily="34" charset="0"/>
              </a:rPr>
              <a:t>The model is often seen as too simple</a:t>
            </a:r>
          </a:p>
          <a:p>
            <a:pPr>
              <a:lnSpc>
                <a:spcPct val="100000"/>
              </a:lnSpc>
            </a:pPr>
            <a:r>
              <a:rPr lang="en-GB" sz="1600" dirty="0">
                <a:latin typeface="Arial" panose="020B0604020202020204" pitchFamily="34" charset="0"/>
                <a:cs typeface="Arial" panose="020B0604020202020204" pitchFamily="34" charset="0"/>
              </a:rPr>
              <a:t>The model does not recognise internal factors                      (Brooks, Weatherston and Wilkinson, 2011) </a:t>
            </a:r>
          </a:p>
          <a:p>
            <a:pPr>
              <a:lnSpc>
                <a:spcPct val="100000"/>
              </a:lnSpc>
            </a:pPr>
            <a:endParaRPr lang="en-GB"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699C6FF-D886-5341-3AD6-C91C7887DE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0840" y="3549530"/>
            <a:ext cx="4862560" cy="2546469"/>
          </a:xfrm>
          <a:prstGeom prst="rect">
            <a:avLst/>
          </a:prstGeom>
        </p:spPr>
      </p:pic>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214796"/>
            <a:ext cx="10827390" cy="711034"/>
          </a:xfrm>
        </p:spPr>
        <p:txBody>
          <a:bodyPr>
            <a:normAutofit fontScale="90000"/>
          </a:bodyPr>
          <a:lstStyle/>
          <a:p>
            <a:pPr algn="ctr"/>
            <a:r>
              <a:rPr lang="en-GB" sz="3300" b="1" u="sng" dirty="0">
                <a:latin typeface="Arial" panose="020B0604020202020204" pitchFamily="34" charset="0"/>
                <a:cs typeface="Arial" panose="020B0604020202020204" pitchFamily="34" charset="0"/>
              </a:rPr>
              <a:t>PESTEL Framework for Basil’s Bakery</a:t>
            </a:r>
            <a:br>
              <a:rPr lang="en-GB" b="1" u="sng" dirty="0"/>
            </a:br>
            <a:br>
              <a:rPr lang="en-GB" b="1" dirty="0">
                <a:latin typeface="Arial" panose="020B0604020202020204" pitchFamily="34" charset="0"/>
                <a:cs typeface="Arial" panose="020B0604020202020204" pitchFamily="34" charset="0"/>
              </a:rPr>
            </a:br>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163517548"/>
              </p:ext>
            </p:extLst>
          </p:nvPr>
        </p:nvGraphicFramePr>
        <p:xfrm>
          <a:off x="682304" y="3210560"/>
          <a:ext cx="11509695" cy="3581400"/>
        </p:xfrm>
        <a:graphic>
          <a:graphicData uri="http://schemas.openxmlformats.org/drawingml/2006/table">
            <a:tbl>
              <a:tblPr firstRow="1" bandRow="1">
                <a:tableStyleId>{5C22544A-7EE6-4342-B048-85BDC9FD1C3A}</a:tableStyleId>
              </a:tblPr>
              <a:tblGrid>
                <a:gridCol w="1936348">
                  <a:extLst>
                    <a:ext uri="{9D8B030D-6E8A-4147-A177-3AD203B41FA5}">
                      <a16:colId xmlns:a16="http://schemas.microsoft.com/office/drawing/2014/main" val="1284065850"/>
                    </a:ext>
                  </a:extLst>
                </a:gridCol>
                <a:gridCol w="1974855">
                  <a:extLst>
                    <a:ext uri="{9D8B030D-6E8A-4147-A177-3AD203B41FA5}">
                      <a16:colId xmlns:a16="http://schemas.microsoft.com/office/drawing/2014/main" val="1858564028"/>
                    </a:ext>
                  </a:extLst>
                </a:gridCol>
                <a:gridCol w="1862006">
                  <a:extLst>
                    <a:ext uri="{9D8B030D-6E8A-4147-A177-3AD203B41FA5}">
                      <a16:colId xmlns:a16="http://schemas.microsoft.com/office/drawing/2014/main" val="1949424782"/>
                    </a:ext>
                  </a:extLst>
                </a:gridCol>
                <a:gridCol w="2021876">
                  <a:extLst>
                    <a:ext uri="{9D8B030D-6E8A-4147-A177-3AD203B41FA5}">
                      <a16:colId xmlns:a16="http://schemas.microsoft.com/office/drawing/2014/main" val="446382655"/>
                    </a:ext>
                  </a:extLst>
                </a:gridCol>
                <a:gridCol w="1767966">
                  <a:extLst>
                    <a:ext uri="{9D8B030D-6E8A-4147-A177-3AD203B41FA5}">
                      <a16:colId xmlns:a16="http://schemas.microsoft.com/office/drawing/2014/main" val="3644160467"/>
                    </a:ext>
                  </a:extLst>
                </a:gridCol>
                <a:gridCol w="1946644">
                  <a:extLst>
                    <a:ext uri="{9D8B030D-6E8A-4147-A177-3AD203B41FA5}">
                      <a16:colId xmlns:a16="http://schemas.microsoft.com/office/drawing/2014/main" val="66830876"/>
                    </a:ext>
                  </a:extLst>
                </a:gridCol>
              </a:tblGrid>
              <a:tr h="1700261">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881139">
                <a:tc>
                  <a:txBody>
                    <a:bodyPr/>
                    <a:lstStyle/>
                    <a:p>
                      <a:pPr marL="285750" indent="-285750">
                        <a:buFont typeface="Wingdings" panose="05000000000000000000" pitchFamily="2" charset="2"/>
                        <a:buChar char="§"/>
                      </a:pPr>
                      <a:r>
                        <a:rPr lang="en-GB" sz="1400" b="1" dirty="0"/>
                        <a:t>Lockdown</a:t>
                      </a:r>
                    </a:p>
                    <a:p>
                      <a:pPr marL="285750" indent="-285750">
                        <a:buFont typeface="Wingdings" panose="05000000000000000000" pitchFamily="2" charset="2"/>
                        <a:buChar char="§"/>
                      </a:pPr>
                      <a:r>
                        <a:rPr lang="en-GB" sz="1400" b="1" dirty="0"/>
                        <a:t>Loss of surrounding stores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Loss employment in retail park</a:t>
                      </a:r>
                    </a:p>
                    <a:p>
                      <a:pPr marL="285750" indent="-285750">
                        <a:buFont typeface="Wingdings" panose="05000000000000000000" pitchFamily="2" charset="2"/>
                        <a:buChar char="§"/>
                      </a:pPr>
                      <a:r>
                        <a:rPr lang="en-GB" sz="1400" b="1" dirty="0"/>
                        <a:t>Cost of organic produce</a:t>
                      </a:r>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Less footfall</a:t>
                      </a:r>
                    </a:p>
                    <a:p>
                      <a:pPr marL="285750" indent="-285750">
                        <a:buFont typeface="Wingdings" panose="05000000000000000000" pitchFamily="2" charset="2"/>
                        <a:buChar char="§"/>
                      </a:pPr>
                      <a:r>
                        <a:rPr lang="en-GB" sz="1400" b="1" dirty="0"/>
                        <a:t>More working from home</a:t>
                      </a:r>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Lack of system to handle preorders</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Increase in bills</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err="1"/>
                        <a:t>Orgsnic</a:t>
                      </a:r>
                      <a:r>
                        <a:rPr lang="en-GB" sz="1400" b="1" dirty="0"/>
                        <a:t> produce is unreliable</a:t>
                      </a:r>
                    </a:p>
                    <a:p>
                      <a:pPr marL="285750" indent="-285750">
                        <a:buFont typeface="Wingdings" panose="05000000000000000000" pitchFamily="2" charset="2"/>
                        <a:buChar char="§"/>
                      </a:pPr>
                      <a:endParaRPr lang="en-GB" sz="1400" b="1" dirty="0"/>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5" name="Content Placeholder 4">
            <a:extLst>
              <a:ext uri="{FF2B5EF4-FFF2-40B4-BE49-F238E27FC236}">
                <a16:creationId xmlns:a16="http://schemas.microsoft.com/office/drawing/2014/main" id="{9AC77F68-26D6-7160-D792-098BC1B6D1D3}"/>
              </a:ext>
            </a:extLst>
          </p:cNvPr>
          <p:cNvSpPr>
            <a:spLocks noGrp="1"/>
          </p:cNvSpPr>
          <p:nvPr>
            <p:ph idx="1"/>
          </p:nvPr>
        </p:nvSpPr>
        <p:spPr>
          <a:xfrm>
            <a:off x="1295399" y="763270"/>
            <a:ext cx="10538145" cy="3581400"/>
          </a:xfrm>
        </p:spPr>
        <p:txBody>
          <a:bodyPr>
            <a:normAutofit/>
          </a:bodyPr>
          <a:lstStyle/>
          <a:p>
            <a:r>
              <a:rPr lang="en-US" sz="1200" dirty="0"/>
              <a:t>In this case, the government imposed a lockdown, and this led to an overall decrease in footfall for many reasons. This also led to other business in the area to struggle and therefore close. </a:t>
            </a:r>
          </a:p>
          <a:p>
            <a:r>
              <a:rPr lang="en-US" sz="1200" dirty="0"/>
              <a:t>Economic factors include employment and unemployment rates and material costs. In this case, there has been a loss of employment throughout the retail park, and the cost of organic produce is unreliable and difficult to budget for.</a:t>
            </a:r>
          </a:p>
          <a:p>
            <a:r>
              <a:rPr lang="en-US" sz="1200" dirty="0"/>
              <a:t> The social factors refer to consumers, and it this case people are wanting pre orders and deliveries that Basil is currently unable to cater to.</a:t>
            </a:r>
          </a:p>
          <a:p>
            <a:r>
              <a:rPr lang="en-US" sz="1200" dirty="0"/>
              <a:t>  The technological factors include innovation and advances in technology. In this case, Basil is lacking system to improve his business and allow him to receive and prepare pre orders. </a:t>
            </a:r>
          </a:p>
          <a:p>
            <a:r>
              <a:rPr lang="en-US" sz="1200" dirty="0"/>
              <a:t>Legal factors refer to legislation and, in this case, it would refer to the rise in bills that effect Basil’s overheads. Environmental factors include ecological aspects and in this case, it would refer to Basil’s preference for organic produce and the unreliability of sourcing organic produce. (Aguilar, F J. 1967).</a:t>
            </a:r>
          </a:p>
        </p:txBody>
      </p:sp>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7"/>
            <a:ext cx="10515600" cy="772124"/>
          </a:xfrm>
        </p:spPr>
        <p:txBody>
          <a:bodyPr>
            <a:normAutofit/>
          </a:bodyPr>
          <a:lstStyle/>
          <a:p>
            <a:pPr algn="ctr"/>
            <a:r>
              <a:rPr lang="en-GB" sz="3200" b="1" u="sng" dirty="0">
                <a:latin typeface="Arial" panose="020B0604020202020204" pitchFamily="34" charset="0"/>
                <a:cs typeface="Arial" panose="020B0604020202020204" pitchFamily="34" charset="0"/>
              </a:rPr>
              <a:t>Cause-and-Effect model</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371600" y="990601"/>
            <a:ext cx="9601200" cy="5648922"/>
          </a:xfrm>
        </p:spPr>
        <p:txBody>
          <a:bodyPr>
            <a:normAutofit fontScale="92500" lnSpcReduction="10000"/>
          </a:bodyPr>
          <a:lstStyle/>
          <a:p>
            <a:pPr marL="0" indent="0">
              <a:lnSpc>
                <a:spcPct val="100000"/>
              </a:lnSpc>
              <a:buNone/>
            </a:pPr>
            <a:r>
              <a:rPr lang="en-GB" sz="1800" dirty="0">
                <a:latin typeface="Arial" panose="020B0604020202020204" pitchFamily="34" charset="0"/>
                <a:cs typeface="Arial" panose="020B0604020202020204" pitchFamily="34" charset="0"/>
              </a:rPr>
              <a:t>The cause-and-effect model is most commonly known as the fishbone diagram.</a:t>
            </a:r>
          </a:p>
          <a:p>
            <a:pPr marL="0" indent="0">
              <a:lnSpc>
                <a:spcPct val="100000"/>
              </a:lnSpc>
              <a:buNone/>
            </a:pPr>
            <a:r>
              <a:rPr lang="en-GB" sz="1800" dirty="0">
                <a:latin typeface="Arial" panose="020B0604020202020204" pitchFamily="34" charset="0"/>
                <a:cs typeface="Arial" panose="020B0604020202020204" pitchFamily="34" charset="0"/>
              </a:rPr>
              <a:t> The model is used to identify, organise, and visually display the possible causes of a problem. It shows how different factors contribute to a specific result.</a:t>
            </a:r>
          </a:p>
          <a:p>
            <a:pPr marL="0" indent="0">
              <a:lnSpc>
                <a:spcPct val="100000"/>
              </a:lnSpc>
              <a:buNone/>
            </a:pPr>
            <a:r>
              <a:rPr lang="en-GB" sz="1800" dirty="0">
                <a:latin typeface="Arial" panose="020B0604020202020204" pitchFamily="34" charset="0"/>
                <a:cs typeface="Arial" panose="020B0604020202020204" pitchFamily="34" charset="0"/>
              </a:rPr>
              <a:t> It is a systematic model that helps people to investigate the cause of problems and the effect these problems have.</a:t>
            </a:r>
          </a:p>
          <a:p>
            <a:pPr marL="0" indent="0">
              <a:lnSpc>
                <a:spcPct val="100000"/>
              </a:lnSpc>
              <a:buNone/>
            </a:pPr>
            <a:r>
              <a:rPr lang="en-GB" sz="1800" dirty="0">
                <a:latin typeface="Arial" panose="020B0604020202020204" pitchFamily="34" charset="0"/>
                <a:cs typeface="Arial" panose="020B0604020202020204" pitchFamily="34" charset="0"/>
              </a:rPr>
              <a:t> To create a cause and effect model you would begin by defining the problem and placing it on the right side of a horizontal line. You would then add possible causes onto branches extending from the main line. </a:t>
            </a:r>
          </a:p>
          <a:p>
            <a:pPr marL="0" indent="0">
              <a:lnSpc>
                <a:spcPct val="100000"/>
              </a:lnSpc>
              <a:buNone/>
            </a:pPr>
            <a:r>
              <a:rPr lang="en-GB" sz="1800" dirty="0">
                <a:latin typeface="Arial" panose="020B0604020202020204" pitchFamily="34" charset="0"/>
                <a:cs typeface="Arial" panose="020B0604020202020204" pitchFamily="34" charset="0"/>
              </a:rPr>
              <a:t>(Sproull, 2018)</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r>
              <a:rPr lang="en-GB" sz="1800" u="sng" dirty="0">
                <a:latin typeface="Arial" panose="020B0604020202020204" pitchFamily="34" charset="0"/>
                <a:cs typeface="Arial" panose="020B0604020202020204" pitchFamily="34" charset="0"/>
              </a:rPr>
              <a:t>Benefits:</a:t>
            </a:r>
          </a:p>
          <a:p>
            <a:pPr>
              <a:lnSpc>
                <a:spcPct val="100000"/>
              </a:lnSpc>
            </a:pPr>
            <a:r>
              <a:rPr lang="en-GB" sz="1800" dirty="0">
                <a:latin typeface="Arial" panose="020B0604020202020204" pitchFamily="34" charset="0"/>
                <a:cs typeface="Arial" panose="020B0604020202020204" pitchFamily="34" charset="0"/>
              </a:rPr>
              <a:t>It helps business to find the underlying causes.</a:t>
            </a:r>
          </a:p>
          <a:p>
            <a:pPr>
              <a:lnSpc>
                <a:spcPct val="100000"/>
              </a:lnSpc>
            </a:pPr>
            <a:r>
              <a:rPr lang="en-GB" sz="1800" dirty="0">
                <a:latin typeface="Arial" panose="020B0604020202020204" pitchFamily="34" charset="0"/>
                <a:cs typeface="Arial" panose="020B0604020202020204" pitchFamily="34" charset="0"/>
              </a:rPr>
              <a:t>It organises problems well and allows teams to analyse.</a:t>
            </a:r>
          </a:p>
          <a:p>
            <a:pPr marL="0" indent="0">
              <a:lnSpc>
                <a:spcPct val="100000"/>
              </a:lnSpc>
              <a:buNone/>
            </a:pPr>
            <a:r>
              <a:rPr lang="en-GB" sz="1800" u="sng" dirty="0">
                <a:latin typeface="Arial" panose="020B0604020202020204" pitchFamily="34" charset="0"/>
                <a:cs typeface="Arial" panose="020B0604020202020204" pitchFamily="34" charset="0"/>
              </a:rPr>
              <a:t>Criticisms:</a:t>
            </a:r>
          </a:p>
          <a:p>
            <a:pPr>
              <a:lnSpc>
                <a:spcPct val="100000"/>
              </a:lnSpc>
            </a:pPr>
            <a:r>
              <a:rPr lang="en-GB" sz="1800" dirty="0">
                <a:latin typeface="Arial" panose="020B0604020202020204" pitchFamily="34" charset="0"/>
                <a:cs typeface="Arial" panose="020B0604020202020204" pitchFamily="34" charset="0"/>
              </a:rPr>
              <a:t>It does not recognise which causes are most important.</a:t>
            </a:r>
          </a:p>
          <a:p>
            <a:pPr>
              <a:lnSpc>
                <a:spcPct val="100000"/>
              </a:lnSpc>
            </a:pPr>
            <a:r>
              <a:rPr lang="en-GB" sz="1800" dirty="0">
                <a:latin typeface="Arial" panose="020B0604020202020204" pitchFamily="34" charset="0"/>
                <a:cs typeface="Arial" panose="020B0604020202020204" pitchFamily="34" charset="0"/>
              </a:rPr>
              <a:t>It can lead to many branches and become complex.</a:t>
            </a:r>
          </a:p>
        </p:txBody>
      </p:sp>
      <p:pic>
        <p:nvPicPr>
          <p:cNvPr id="5" name="Picture 4">
            <a:extLst>
              <a:ext uri="{FF2B5EF4-FFF2-40B4-BE49-F238E27FC236}">
                <a16:creationId xmlns:a16="http://schemas.microsoft.com/office/drawing/2014/main" id="{768C5766-C4E9-A58E-9C04-C059195E6E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3748" y="3234508"/>
            <a:ext cx="4593771" cy="2917371"/>
          </a:xfrm>
          <a:prstGeom prst="rect">
            <a:avLst/>
          </a:prstGeom>
        </p:spPr>
      </p:pic>
      <p:sp>
        <p:nvSpPr>
          <p:cNvPr id="7" name="TextBox 6">
            <a:extLst>
              <a:ext uri="{FF2B5EF4-FFF2-40B4-BE49-F238E27FC236}">
                <a16:creationId xmlns:a16="http://schemas.microsoft.com/office/drawing/2014/main" id="{72C02C63-1A91-0F19-A59F-1AF9DDB5428F}"/>
              </a:ext>
            </a:extLst>
          </p:cNvPr>
          <p:cNvSpPr txBox="1"/>
          <p:nvPr/>
        </p:nvSpPr>
        <p:spPr>
          <a:xfrm>
            <a:off x="7598228" y="6068795"/>
            <a:ext cx="6096000" cy="369332"/>
          </a:xfrm>
          <a:prstGeom prst="rect">
            <a:avLst/>
          </a:prstGeom>
          <a:noFill/>
        </p:spPr>
        <p:txBody>
          <a:bodyPr wrap="square">
            <a:spAutoFit/>
          </a:bodyPr>
          <a:lstStyle/>
          <a:p>
            <a:pPr marL="0" indent="0">
              <a:lnSpc>
                <a:spcPct val="100000"/>
              </a:lnSpc>
              <a:buNone/>
            </a:pPr>
            <a:r>
              <a:rPr lang="en-GB" sz="1800" dirty="0">
                <a:latin typeface="Arial" panose="020B0604020202020204" pitchFamily="34" charset="0"/>
                <a:cs typeface="Arial" panose="020B0604020202020204" pitchFamily="34" charset="0"/>
              </a:rPr>
              <a:t>(Sproull, 2018)</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Customers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Competition</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Operations</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Products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Economic</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Management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Declining sales and profits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Not adapting to changing customer needs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presence</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Unable to answer phones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effective pre order system</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bills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ingredient cost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Lost sales from regulars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system</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Empty units</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attraction to retail park</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Local redundancy</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More working from home</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Cause-and-Effect diagram for Basil’s Bakery</a:t>
            </a:r>
            <a:endParaRPr lang="en-GB" sz="2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4128FD9-7412-75DF-F4CB-155283160363}"/>
              </a:ext>
            </a:extLst>
          </p:cNvPr>
          <p:cNvSpPr txBox="1"/>
          <p:nvPr/>
        </p:nvSpPr>
        <p:spPr>
          <a:xfrm>
            <a:off x="5107556" y="6240274"/>
            <a:ext cx="695498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Adapted from: Super series Solving Problems and Making Decisions (2013, page 31</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Summary of your 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796097"/>
            <a:ext cx="10515600" cy="4351338"/>
          </a:xfrm>
        </p:spPr>
        <p:txBody>
          <a:bodyPr/>
          <a:lstStyle/>
          <a:p>
            <a:pPr marL="0" indent="0">
              <a:buNone/>
            </a:pPr>
            <a:r>
              <a:rPr lang="en-GB" sz="2400" dirty="0">
                <a:latin typeface="Arial" panose="020B0604020202020204" pitchFamily="34" charset="0"/>
                <a:cs typeface="Arial" panose="020B0604020202020204" pitchFamily="34" charset="0"/>
              </a:rPr>
              <a:t>The analysis identifies declining sales and profits as the central problem facing Basil’s Bakery. </a:t>
            </a:r>
          </a:p>
          <a:p>
            <a:pPr marL="0" indent="0">
              <a:buNone/>
            </a:pPr>
            <a:r>
              <a:rPr lang="en-GB" sz="2400" dirty="0">
                <a:latin typeface="Arial" panose="020B0604020202020204" pitchFamily="34" charset="0"/>
                <a:cs typeface="Arial" panose="020B0604020202020204" pitchFamily="34" charset="0"/>
              </a:rPr>
              <a:t>Both models provide an analysis of both the internal and external factors contributing to the business’s poor performance in recent years. </a:t>
            </a:r>
          </a:p>
          <a:p>
            <a:pPr marL="0" indent="0">
              <a:buNone/>
            </a:pPr>
            <a:r>
              <a:rPr lang="en-GB" sz="2400" dirty="0">
                <a:latin typeface="Arial" panose="020B0604020202020204" pitchFamily="34" charset="0"/>
                <a:cs typeface="Arial" panose="020B0604020202020204" pitchFamily="34" charset="0"/>
              </a:rPr>
              <a:t>Basil’s Bakery is affected by:</a:t>
            </a:r>
          </a:p>
          <a:p>
            <a:r>
              <a:rPr lang="en-GB" sz="2400" dirty="0">
                <a:latin typeface="Arial" panose="020B0604020202020204" pitchFamily="34" charset="0"/>
                <a:cs typeface="Arial" panose="020B0604020202020204" pitchFamily="34" charset="0"/>
              </a:rPr>
              <a:t>Changing consumer behaviour</a:t>
            </a:r>
          </a:p>
          <a:p>
            <a:r>
              <a:rPr lang="en-GB" sz="2400" dirty="0">
                <a:latin typeface="Arial" panose="020B0604020202020204" pitchFamily="34" charset="0"/>
                <a:cs typeface="Arial" panose="020B0604020202020204" pitchFamily="34" charset="0"/>
              </a:rPr>
              <a:t>Insufficient digital capability</a:t>
            </a:r>
          </a:p>
          <a:p>
            <a:r>
              <a:rPr lang="en-GB" sz="2400" dirty="0">
                <a:latin typeface="Arial" panose="020B0604020202020204" pitchFamily="34" charset="0"/>
                <a:cs typeface="Arial" panose="020B0604020202020204" pitchFamily="34" charset="0"/>
              </a:rPr>
              <a:t>Operational insufficiency</a:t>
            </a:r>
          </a:p>
          <a:p>
            <a:r>
              <a:rPr lang="en-GB" sz="2400" dirty="0">
                <a:latin typeface="Arial" panose="020B0604020202020204" pitchFamily="34" charset="0"/>
                <a:cs typeface="Arial" panose="020B0604020202020204" pitchFamily="34" charset="0"/>
              </a:rPr>
              <a:t>Rising economic pressures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961108"/>
            <a:ext cx="10515600" cy="4351338"/>
          </a:xfrm>
        </p:spPr>
        <p:txBody>
          <a:bodyPr>
            <a:normAutofit/>
          </a:bodyPr>
          <a:lstStyle/>
          <a:p>
            <a:pPr algn="just"/>
            <a:r>
              <a:rPr lang="en-GB" b="1" dirty="0">
                <a:latin typeface="Arial" panose="020B0604020202020204" pitchFamily="34" charset="0"/>
                <a:cs typeface="Arial" panose="020B0604020202020204" pitchFamily="34" charset="0"/>
              </a:rPr>
              <a:t>Brooks, I., Weatherston, J. and Wilkinson, G. (2011)</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The international business environment: challenges and changes</a:t>
            </a:r>
            <a:r>
              <a:rPr lang="en-GB" dirty="0">
                <a:latin typeface="Arial" panose="020B0604020202020204" pitchFamily="34" charset="0"/>
                <a:cs typeface="Arial" panose="020B0604020202020204" pitchFamily="34" charset="0"/>
              </a:rPr>
              <a:t>. 2nd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England; New York: Financial Times/Prentice Hall.</a:t>
            </a:r>
          </a:p>
          <a:p>
            <a:pPr algn="just"/>
            <a:r>
              <a:rPr lang="en-GB" b="1" dirty="0">
                <a:latin typeface="Arial" panose="020B0604020202020204" pitchFamily="34" charset="0"/>
                <a:cs typeface="Arial" panose="020B0604020202020204" pitchFamily="34" charset="0"/>
              </a:rPr>
              <a:t>Aguilar, F. J. (1967) </a:t>
            </a:r>
            <a:r>
              <a:rPr lang="en-GB" i="1" dirty="0">
                <a:latin typeface="Arial" panose="020B0604020202020204" pitchFamily="34" charset="0"/>
                <a:cs typeface="Arial" panose="020B0604020202020204" pitchFamily="34" charset="0"/>
              </a:rPr>
              <a:t>Scanning the Business Environment, </a:t>
            </a:r>
            <a:r>
              <a:rPr lang="en-GB" dirty="0">
                <a:latin typeface="Arial" panose="020B0604020202020204" pitchFamily="34" charset="0"/>
                <a:cs typeface="Arial" panose="020B0604020202020204" pitchFamily="34" charset="0"/>
              </a:rPr>
              <a:t>New York: Macmillan Company, 1967.</a:t>
            </a:r>
          </a:p>
          <a:p>
            <a:pPr algn="just"/>
            <a:r>
              <a:rPr lang="en-GB" b="1" dirty="0">
                <a:latin typeface="Arial" panose="020B0604020202020204" pitchFamily="34" charset="0"/>
                <a:cs typeface="Arial" panose="020B0604020202020204" pitchFamily="34" charset="0"/>
              </a:rPr>
              <a:t>Institute of Leadership &amp; Management (2007) </a:t>
            </a:r>
            <a:r>
              <a:rPr lang="en-GB" i="1" dirty="0">
                <a:latin typeface="Arial" panose="020B0604020202020204" pitchFamily="34" charset="0"/>
                <a:cs typeface="Arial" panose="020B0604020202020204" pitchFamily="34" charset="0"/>
              </a:rPr>
              <a:t>Solving problems and making decisions</a:t>
            </a:r>
            <a:r>
              <a:rPr lang="en-GB" dirty="0">
                <a:latin typeface="Arial" panose="020B0604020202020204" pitchFamily="34" charset="0"/>
                <a:cs typeface="Arial" panose="020B0604020202020204" pitchFamily="34" charset="0"/>
              </a:rPr>
              <a:t>. 5th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Amsterdam: Pergamon Flexible Learning.</a:t>
            </a:r>
          </a:p>
          <a:p>
            <a:pPr algn="just"/>
            <a:r>
              <a:rPr lang="en-GB" b="1" dirty="0">
                <a:latin typeface="Arial" panose="020B0604020202020204" pitchFamily="34" charset="0"/>
                <a:cs typeface="Arial" panose="020B0604020202020204" pitchFamily="34" charset="0"/>
              </a:rPr>
              <a:t>Sproull, B. (2017) </a:t>
            </a:r>
            <a:r>
              <a:rPr lang="en-GB" dirty="0">
                <a:latin typeface="Arial" panose="020B0604020202020204" pitchFamily="34" charset="0"/>
                <a:cs typeface="Arial" panose="020B0604020202020204" pitchFamily="34" charset="0"/>
              </a:rPr>
              <a:t>The problem-solving, problem prevention, and decision-making guide: organised and systematic roadmaps for managers. New York: Routledge. </a:t>
            </a:r>
          </a:p>
          <a:p>
            <a:pPr algn="just"/>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2405</TotalTime>
  <Words>1436</Words>
  <Application>Microsoft Macintosh PowerPoint</Application>
  <PresentationFormat>Widescreen</PresentationFormat>
  <Paragraphs>129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Franklin Gothic Book</vt:lpstr>
      <vt:lpstr>Wingdings</vt:lpstr>
      <vt:lpstr>Crop</vt:lpstr>
      <vt:lpstr>PowerPoint Presentation</vt:lpstr>
      <vt:lpstr>Overview</vt:lpstr>
      <vt:lpstr>Basil’s Bakery</vt:lpstr>
      <vt:lpstr>Problems</vt:lpstr>
      <vt:lpstr>PESTEL Framework  </vt:lpstr>
      <vt:lpstr>PESTEL Framework for Basil’s Bakery  </vt:lpstr>
      <vt:lpstr>Cause-and-Effect model</vt:lpstr>
      <vt:lpstr>PowerPoint Presentation</vt:lpstr>
      <vt:lpstr>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Shakira Ashley</cp:lastModifiedBy>
  <cp:revision>106</cp:revision>
  <dcterms:created xsi:type="dcterms:W3CDTF">2024-01-29T11:42:05Z</dcterms:created>
  <dcterms:modified xsi:type="dcterms:W3CDTF">2026-06-15T12:54:35Z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