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66" r:id="rId5"/>
    <p:sldId id="265" r:id="rId6"/>
    <p:sldId id="275" r:id="rId7"/>
    <p:sldId id="270" r:id="rId8"/>
    <p:sldId id="274" r:id="rId9"/>
    <p:sldId id="261" r:id="rId10"/>
    <p:sldId id="260" r:id="rId11"/>
    <p:sldId id="258" r:id="rId12"/>
    <p:sldId id="263" r:id="rId13"/>
    <p:sldId id="264" r:id="rId14"/>
    <p:sldId id="267" r:id="rId15"/>
    <p:sldId id="281" r:id="rId16"/>
    <p:sldId id="268"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DF83B-5515-4B4D-96E5-9580EF4482E9}" type="datetimeFigureOut">
              <a:rPr lang="en-US" smtClean="0"/>
              <a:t>7/13/26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E5C0A4-12F4-544A-9D02-B45C50E16CB3}" type="slidenum">
              <a:rPr lang="en-US" smtClean="0"/>
              <a:t>‹#›</a:t>
            </a:fld>
            <a:endParaRPr lang="en-US"/>
          </a:p>
        </p:txBody>
      </p:sp>
    </p:spTree>
    <p:extLst>
      <p:ext uri="{BB962C8B-B14F-4D97-AF65-F5344CB8AC3E}">
        <p14:creationId xmlns:p14="http://schemas.microsoft.com/office/powerpoint/2010/main" val="515430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let the class scan the QR code. </a:t>
            </a:r>
            <a:endParaRPr lang="en-US" dirty="0"/>
          </a:p>
        </p:txBody>
      </p:sp>
      <p:sp>
        <p:nvSpPr>
          <p:cNvPr id="4" name="Slide Number Placeholder 3"/>
          <p:cNvSpPr>
            <a:spLocks noGrp="1"/>
          </p:cNvSpPr>
          <p:nvPr>
            <p:ph type="sldNum" sz="quarter" idx="5"/>
          </p:nvPr>
        </p:nvSpPr>
        <p:spPr/>
        <p:txBody>
          <a:bodyPr/>
          <a:lstStyle/>
          <a:p>
            <a:fld id="{C8E5C0A4-12F4-544A-9D02-B45C50E16CB3}" type="slidenum">
              <a:rPr lang="en-US" smtClean="0"/>
              <a:t>12</a:t>
            </a:fld>
            <a:endParaRPr lang="en-US"/>
          </a:p>
        </p:txBody>
      </p:sp>
    </p:spTree>
    <p:extLst>
      <p:ext uri="{BB962C8B-B14F-4D97-AF65-F5344CB8AC3E}">
        <p14:creationId xmlns:p14="http://schemas.microsoft.com/office/powerpoint/2010/main" val="2805891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39661-E5CE-2C60-44A4-98CB70E883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D81ED3-C402-6A12-7332-72B07BC678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2EA6D3-CF0C-6C83-C68B-F7756959D14C}"/>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D38D7920-F444-DD2B-9D74-8332038A2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B6F9EC-E8E0-E7EE-B65A-A2310D43653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56654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384F7-32CE-7899-E359-C6E86F1FF2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571652-DAAC-ACA6-09C9-3EB4F14FBC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91FD0A-CFAE-E55F-9B47-B544F69AB2B5}"/>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1560D3B5-F9CC-5846-544A-BE67D2086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E43BC1-6089-6F89-6AEF-618B5156062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0798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B03B-ECE9-B2DC-5720-2CBD108121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6D09DB-450C-6AD6-3EF9-B7F4159215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7D8D7C-4F1B-B342-7453-BB064405BDCB}"/>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1AF9A016-F904-3647-F3AD-5AE0190AAB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D9687-5FC3-6AAF-3CF7-0A81B2F4D0B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778849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FC480-D13B-F6B3-34A1-5CDD1B4B48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384410-8F94-5AAD-81C2-DE8D79DB4C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03199-3A02-C255-083A-3194FD7FA3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3A4508-B24E-04D1-C1D5-F4142ACDA600}"/>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0376ED36-C43C-69E8-4D2A-5B3BDC95D7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A427F-E352-BB18-B48B-CDEF75858228}"/>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5808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72356-E661-44A6-C588-413832E8A3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609F15-2DBF-13AB-283D-DBEDCCCCF1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2741F3-CD8E-C42C-2BC3-4DDC38E687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1D5429-14FD-467C-1534-CF269A88F2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77A466-B408-F047-4F27-FE35878C87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78F67D-5623-88F1-3DD4-1BCC5AC34714}"/>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8" name="Footer Placeholder 7">
            <a:extLst>
              <a:ext uri="{FF2B5EF4-FFF2-40B4-BE49-F238E27FC236}">
                <a16:creationId xmlns:a16="http://schemas.microsoft.com/office/drawing/2014/main" id="{D8DAA462-DD85-2659-9C9D-BC039A8437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B828CC-27B8-BBFC-DF65-CF5FA0DA34F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195224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E8AA-D28E-A133-E7D7-6D47AF0BBE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ECE800-38A2-D892-5625-246E34CF62E2}"/>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4" name="Footer Placeholder 3">
            <a:extLst>
              <a:ext uri="{FF2B5EF4-FFF2-40B4-BE49-F238E27FC236}">
                <a16:creationId xmlns:a16="http://schemas.microsoft.com/office/drawing/2014/main" id="{1172F8C8-0792-D869-07E7-6DD73ACD0D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37C0D2-0364-8FBC-15C9-0289570E81A5}"/>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20333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1D144A-E6BB-1C41-01EE-D72DDB94FAC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3" name="Footer Placeholder 2">
            <a:extLst>
              <a:ext uri="{FF2B5EF4-FFF2-40B4-BE49-F238E27FC236}">
                <a16:creationId xmlns:a16="http://schemas.microsoft.com/office/drawing/2014/main" id="{0C9E659D-23A0-EDCE-10AE-0D61BDE76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C2E9FF-0541-28B0-7CDE-7CB824FB661D}"/>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475470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4630-E8B0-3DF3-910D-DFC4812430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E70275-81BD-8F6D-0D91-07A1614F2D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953C17-A7D0-B666-3077-EDD9B1EC5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414B8E-A640-5F85-33B4-5B01281DE70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F3C70046-A49B-0650-7E46-E965518653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F980E-F07E-3657-2D3F-EB046A756C9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078240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F08B7-BAAA-7461-BBA9-3261669E76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6F1E30-AA4D-9FF7-A388-261D69043B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C8761D-CA70-C489-8212-B3F04FFA9A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6F696F-7ACD-CC70-1E97-0EEDED1CA6E6}"/>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BEC204EB-3784-C1B7-3777-3C37E1AD7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6C2CE6-4143-AA7A-6C38-EBBF9F78CB5B}"/>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061301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2B20-7F04-235F-B2FF-5614917129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163AD8-AAD0-9EEE-50E9-7DA365A2F2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1991F-20EE-9EDA-DE68-55210AAC1E90}"/>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0E75A455-585E-FECB-91D6-E41F3231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58CDD-5296-32B8-1EC4-7CE71D9D1C30}"/>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6510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BF713E-97F9-9B5B-B5B9-6009C5052A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DFBBA-8574-0755-F337-C0E822DADB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62F5A-5846-5547-9073-FF4D4D65B2B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33F25B54-68F5-3F82-8E29-99B79B2CC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E9313-3C52-666E-B06D-16EE4DBB133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536098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BBA81A-20C2-C74D-C657-4631A3728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56B72D-418E-E6B1-51FC-0F110A8D13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233551-B836-10FF-CD09-8188F34DDA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CEE9EE85-AA07-5F61-790F-0EB09DF50C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9A9E3E-5749-4F23-AF04-257ED5933B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00A684-6D20-45EB-8606-F33CE5C1D57C}" type="slidenum">
              <a:rPr lang="en-GB" smtClean="0"/>
              <a:t>‹#›</a:t>
            </a:fld>
            <a:endParaRPr lang="en-GB"/>
          </a:p>
        </p:txBody>
      </p:sp>
    </p:spTree>
    <p:extLst>
      <p:ext uri="{BB962C8B-B14F-4D97-AF65-F5344CB8AC3E}">
        <p14:creationId xmlns:p14="http://schemas.microsoft.com/office/powerpoint/2010/main" val="413390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anuelradovanovic.com/2024/07/everything-you-need-to-know-about.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hyperlink" Target="https://play.google.com/store/apps/details?id=com.nhs.online.nhsonlin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youtube.com/@completecare2972?si=6i81clWIXwH_onog" TargetMode="External"/><Relationship Id="rId5" Type="http://schemas.openxmlformats.org/officeDocument/2006/relationships/hyperlink" Target="https://www.healthcareers.nhs.uk/" TargetMode="External"/><Relationship Id="rId4" Type="http://schemas.openxmlformats.org/officeDocument/2006/relationships/hyperlink" Target="https://www.hee.nhs.uk/our-work/technology-enhanced-learning"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HealthCareers" TargetMode="External"/><Relationship Id="rId2" Type="http://schemas.openxmlformats.org/officeDocument/2006/relationships/hyperlink" Target="https://youtube.com/@completecare2972?si=6i81clWIXwH_onog" TargetMode="External"/><Relationship Id="rId1" Type="http://schemas.openxmlformats.org/officeDocument/2006/relationships/slideLayout" Target="../slideLayouts/slideLayout2.xml"/><Relationship Id="rId4" Type="http://schemas.openxmlformats.org/officeDocument/2006/relationships/hyperlink" Target="https://www.hee.nhs.uk/our-work/technology-enhanced-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1005-8B7C-1940-AC61-B3DE0AD19BB7}"/>
              </a:ext>
            </a:extLst>
          </p:cNvPr>
          <p:cNvSpPr>
            <a:spLocks noGrp="1"/>
          </p:cNvSpPr>
          <p:nvPr>
            <p:ph type="title"/>
          </p:nvPr>
        </p:nvSpPr>
        <p:spPr>
          <a:xfrm>
            <a:off x="759758" y="-1320799"/>
            <a:ext cx="9390008" cy="4189504"/>
          </a:xfrm>
        </p:spPr>
        <p:txBody>
          <a:bodyPr>
            <a:noAutofit/>
          </a:bodyPr>
          <a:lstStyle/>
          <a:p>
            <a:r>
              <a:rPr lang="en-GB" sz="3200" b="1">
                <a:latin typeface="Times New Roman" panose="02020603050405020304" pitchFamily="18" charset="0"/>
                <a:cs typeface="Times New Roman" panose="02020603050405020304" pitchFamily="18" charset="0"/>
              </a:rPr>
              <a:t>Certificate of Higher Education skills for the workplace (Health &amp; Social Care</a:t>
            </a:r>
            <a:r>
              <a:rPr lang="en-GB" sz="3200">
                <a:latin typeface="Times New Roman" panose="02020603050405020304" pitchFamily="18" charset="0"/>
                <a:cs typeface="Times New Roman" panose="02020603050405020304" pitchFamily="18" charset="0"/>
              </a:rPr>
              <a:t>)</a:t>
            </a:r>
            <a:endParaRPr lang="en-US" sz="32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474FC1-1DA8-AD1D-A8BD-FBE6B80860EE}"/>
              </a:ext>
            </a:extLst>
          </p:cNvPr>
          <p:cNvSpPr>
            <a:spLocks noGrp="1"/>
          </p:cNvSpPr>
          <p:nvPr>
            <p:ph idx="1"/>
          </p:nvPr>
        </p:nvSpPr>
        <p:spPr>
          <a:xfrm>
            <a:off x="759758" y="2328772"/>
            <a:ext cx="10672484" cy="3277158"/>
          </a:xfrm>
        </p:spPr>
        <p:txBody>
          <a:bodyPr>
            <a:normAutofit/>
          </a:bodyPr>
          <a:lstStyle/>
          <a:p>
            <a:pPr marL="0" indent="0" algn="ctr">
              <a:buNone/>
            </a:pPr>
            <a:r>
              <a:rPr lang="en-GB" sz="2400" b="1">
                <a:latin typeface="Times New Roman" panose="02020603050405020304" pitchFamily="18" charset="0"/>
                <a:cs typeface="Times New Roman" panose="02020603050405020304" pitchFamily="18" charset="0"/>
              </a:rPr>
              <a:t>Digital Skills &amp;Research Methods</a:t>
            </a:r>
          </a:p>
          <a:p>
            <a:pPr marL="0" indent="0" algn="ctr">
              <a:buNone/>
            </a:pPr>
            <a:r>
              <a:rPr lang="en-GB" sz="2400" b="1">
                <a:latin typeface="Times New Roman" panose="02020603050405020304" pitchFamily="18" charset="0"/>
                <a:cs typeface="Times New Roman" panose="02020603050405020304" pitchFamily="18" charset="0"/>
              </a:rPr>
              <a:t>LCHS4007 </a:t>
            </a:r>
          </a:p>
          <a:p>
            <a:pPr marL="0" indent="0" algn="ctr">
              <a:buNone/>
            </a:pPr>
            <a:r>
              <a:rPr lang="en-GB" sz="2400" b="1">
                <a:latin typeface="Times New Roman" panose="02020603050405020304" pitchFamily="18" charset="0"/>
                <a:cs typeface="Times New Roman" panose="02020603050405020304" pitchFamily="18" charset="0"/>
              </a:rPr>
              <a:t>Group Presentation Riverdale Nursing home </a:t>
            </a:r>
          </a:p>
          <a:p>
            <a:pPr marL="0" indent="0" algn="ctr">
              <a:buNone/>
            </a:pPr>
            <a:r>
              <a:rPr lang="en-GB" sz="2400" b="1">
                <a:latin typeface="Times New Roman" panose="02020603050405020304" pitchFamily="18" charset="0"/>
                <a:cs typeface="Times New Roman" panose="02020603050405020304" pitchFamily="18" charset="0"/>
              </a:rPr>
              <a:t>Lecturer: Dr Redhwan Al-</a:t>
            </a:r>
            <a:r>
              <a:rPr lang="en-GB" sz="2400" b="1" err="1">
                <a:latin typeface="Times New Roman" panose="02020603050405020304" pitchFamily="18" charset="0"/>
                <a:cs typeface="Times New Roman" panose="02020603050405020304" pitchFamily="18" charset="0"/>
              </a:rPr>
              <a:t>Amri</a:t>
            </a:r>
            <a:endParaRPr lang="en-US" sz="2400" b="1">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BE028F3-2D22-A7DA-0CAA-2C611FB4C7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5788" y="0"/>
            <a:ext cx="2704338" cy="1075765"/>
          </a:xfrm>
          <a:prstGeom prst="rect">
            <a:avLst/>
          </a:prstGeom>
        </p:spPr>
      </p:pic>
    </p:spTree>
    <p:extLst>
      <p:ext uri="{BB962C8B-B14F-4D97-AF65-F5344CB8AC3E}">
        <p14:creationId xmlns:p14="http://schemas.microsoft.com/office/powerpoint/2010/main" val="3195161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1D91-D4F3-4700-20C7-A31EED31E571}"/>
              </a:ext>
            </a:extLst>
          </p:cNvPr>
          <p:cNvSpPr>
            <a:spLocks noGrp="1"/>
          </p:cNvSpPr>
          <p:nvPr>
            <p:ph type="title"/>
          </p:nvPr>
        </p:nvSpPr>
        <p:spPr>
          <a:xfrm>
            <a:off x="-239060" y="-675341"/>
            <a:ext cx="10351248" cy="2982259"/>
          </a:xfrm>
        </p:spPr>
        <p:txBody>
          <a:bodyPr/>
          <a:lstStyle/>
          <a:p>
            <a:pPr algn="ctr"/>
            <a:r>
              <a:rPr lang="en-GB" sz="3200" b="1">
                <a:latin typeface="Times New Roman" panose="02020603050405020304" pitchFamily="18" charset="0"/>
                <a:cs typeface="Times New Roman" panose="02020603050405020304" pitchFamily="18" charset="0"/>
              </a:rPr>
              <a:t>Digital skills and research method’s </a:t>
            </a:r>
            <a:br>
              <a:rPr lang="en-GB" sz="3200" b="1">
                <a:latin typeface="Times New Roman" panose="02020603050405020304" pitchFamily="18" charset="0"/>
                <a:cs typeface="Times New Roman" panose="02020603050405020304" pitchFamily="18" charset="0"/>
              </a:rPr>
            </a:br>
            <a:r>
              <a:rPr lang="en-GB" sz="3200" b="1">
                <a:latin typeface="Times New Roman" panose="02020603050405020304" pitchFamily="18" charset="0"/>
                <a:cs typeface="Times New Roman" panose="02020603050405020304" pitchFamily="18" charset="0"/>
              </a:rPr>
              <a:t>LCHS4007 </a:t>
            </a:r>
            <a:endParaRPr lang="en-US" sz="32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3356F9-B8FA-1D49-0EDD-76EB039C798D}"/>
              </a:ext>
            </a:extLst>
          </p:cNvPr>
          <p:cNvSpPr>
            <a:spLocks noGrp="1"/>
          </p:cNvSpPr>
          <p:nvPr>
            <p:ph idx="1"/>
          </p:nvPr>
        </p:nvSpPr>
        <p:spPr>
          <a:xfrm>
            <a:off x="838200" y="2737224"/>
            <a:ext cx="8246036" cy="2982258"/>
          </a:xfrm>
        </p:spPr>
        <p:txBody>
          <a:bodyPr vert="horz" lIns="91440" tIns="45720" rIns="91440" bIns="45720" rtlCol="0" anchor="t">
            <a:noAutofit/>
          </a:bodyPr>
          <a:lstStyle/>
          <a:p>
            <a:pPr marL="0" indent="0">
              <a:buNone/>
            </a:pPr>
            <a:r>
              <a:rPr lang="en-GB" sz="2400" b="1">
                <a:latin typeface="Times New Roman" panose="02020603050405020304" pitchFamily="18" charset="0"/>
                <a:cs typeface="Times New Roman" panose="02020603050405020304" pitchFamily="18" charset="0"/>
              </a:rPr>
              <a:t>Group 4</a:t>
            </a:r>
          </a:p>
          <a:p>
            <a:pPr marL="0" indent="0">
              <a:buNone/>
            </a:pPr>
            <a:r>
              <a:rPr lang="en-GB" sz="2400">
                <a:latin typeface="Times New Roman" panose="02020603050405020304" pitchFamily="18" charset="0"/>
                <a:cs typeface="Times New Roman" panose="02020603050405020304" pitchFamily="18" charset="0"/>
              </a:rPr>
              <a:t>Danielle Beadle 2539032</a:t>
            </a:r>
          </a:p>
          <a:p>
            <a:pPr marL="0" indent="0">
              <a:buNone/>
            </a:pPr>
            <a:r>
              <a:rPr lang="en-GB" sz="2400">
                <a:latin typeface="Times New Roman"/>
                <a:cs typeface="Times New Roman"/>
              </a:rPr>
              <a:t>Krystal </a:t>
            </a:r>
            <a:r>
              <a:rPr lang="en-GB" sz="2400" dirty="0" err="1">
                <a:latin typeface="Times New Roman"/>
                <a:cs typeface="Times New Roman"/>
              </a:rPr>
              <a:t>Hunte</a:t>
            </a:r>
            <a:r>
              <a:rPr lang="en-GB" sz="2400">
                <a:latin typeface="Times New Roman"/>
                <a:cs typeface="Times New Roman"/>
              </a:rPr>
              <a:t> 2538170</a:t>
            </a:r>
          </a:p>
          <a:p>
            <a:pPr marL="0" indent="0">
              <a:buNone/>
            </a:pPr>
            <a:r>
              <a:rPr lang="en-GB" sz="2400">
                <a:latin typeface="Times New Roman"/>
                <a:cs typeface="Times New Roman"/>
              </a:rPr>
              <a:t>Ethel </a:t>
            </a:r>
            <a:r>
              <a:rPr lang="en-GB" sz="2400" dirty="0" err="1">
                <a:latin typeface="Times New Roman"/>
                <a:cs typeface="Times New Roman"/>
              </a:rPr>
              <a:t>Mtambo</a:t>
            </a:r>
            <a:r>
              <a:rPr lang="en-GB" sz="2400">
                <a:latin typeface="Times New Roman"/>
                <a:cs typeface="Times New Roman"/>
              </a:rPr>
              <a:t> 2545089</a:t>
            </a:r>
          </a:p>
          <a:p>
            <a:pPr marL="0" indent="0">
              <a:buNone/>
            </a:pPr>
            <a:r>
              <a:rPr lang="en-GB" sz="2400">
                <a:latin typeface="Times New Roman"/>
                <a:cs typeface="Times New Roman"/>
              </a:rPr>
              <a:t>Tatianna  2545278</a:t>
            </a:r>
            <a:endParaRPr lang="en-GB" sz="2400">
              <a:latin typeface="Times New Roman" panose="02020603050405020304" pitchFamily="18" charset="0"/>
              <a:cs typeface="Times New Roman" panose="02020603050405020304" pitchFamily="18" charset="0"/>
            </a:endParaRPr>
          </a:p>
          <a:p>
            <a:pPr marL="0" indent="0">
              <a:buNone/>
            </a:pPr>
            <a:r>
              <a:rPr lang="en-GB" sz="2400">
                <a:latin typeface="Times New Roman" panose="02020603050405020304" pitchFamily="18" charset="0"/>
                <a:cs typeface="Times New Roman" panose="02020603050405020304" pitchFamily="18" charset="0"/>
              </a:rPr>
              <a:t>Elsie </a:t>
            </a:r>
            <a:r>
              <a:rPr lang="en-GB" sz="2400" dirty="0" err="1">
                <a:latin typeface="Times New Roman" panose="02020603050405020304" pitchFamily="18" charset="0"/>
                <a:cs typeface="Times New Roman" panose="02020603050405020304" pitchFamily="18" charset="0"/>
              </a:rPr>
              <a:t>Amarth</a:t>
            </a:r>
            <a:r>
              <a:rPr lang="en-GB" sz="2400">
                <a:latin typeface="Times New Roman" panose="02020603050405020304" pitchFamily="18" charset="0"/>
                <a:cs typeface="Times New Roman" panose="02020603050405020304" pitchFamily="18" charset="0"/>
              </a:rPr>
              <a:t> 2539663</a:t>
            </a:r>
            <a:endParaRPr lang="en-US" sz="240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53AF454-E93B-7DF2-4A63-3E81DD55A5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97813" y="1"/>
            <a:ext cx="3025778" cy="920376"/>
          </a:xfrm>
          <a:prstGeom prst="rect">
            <a:avLst/>
          </a:prstGeom>
        </p:spPr>
      </p:pic>
    </p:spTree>
    <p:extLst>
      <p:ext uri="{BB962C8B-B14F-4D97-AF65-F5344CB8AC3E}">
        <p14:creationId xmlns:p14="http://schemas.microsoft.com/office/powerpoint/2010/main" val="3425221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30444-14DD-4458-45F7-8C4425E249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44C4AF-573F-FE3B-BD67-D1AB71A8A1BD}"/>
              </a:ext>
            </a:extLst>
          </p:cNvPr>
          <p:cNvSpPr>
            <a:spLocks noGrp="1"/>
          </p:cNvSpPr>
          <p:nvPr>
            <p:ph type="title"/>
          </p:nvPr>
        </p:nvSpPr>
        <p:spPr>
          <a:xfrm>
            <a:off x="1636287" y="124431"/>
            <a:ext cx="8919424" cy="1332870"/>
          </a:xfrm>
          <a:ln>
            <a:solidFill>
              <a:schemeClr val="tx1"/>
            </a:solidFill>
          </a:ln>
        </p:spPr>
        <p:txBody>
          <a:bodyPr>
            <a:normAutofit/>
          </a:bodyPr>
          <a:lstStyle/>
          <a:p>
            <a:pPr algn="ctr"/>
            <a:r>
              <a:rPr lang="en-GB" sz="3600">
                <a:ln w="0"/>
                <a:solidFill>
                  <a:schemeClr val="accent6">
                    <a:lumMod val="75000"/>
                  </a:schemeClr>
                </a:solidFill>
                <a:effectLst>
                  <a:outerShdw blurRad="38100" dist="25400" dir="5400000" algn="ctr" rotWithShape="0">
                    <a:srgbClr val="6E747A">
                      <a:alpha val="43000"/>
                    </a:srgbClr>
                  </a:outerShdw>
                </a:effectLst>
                <a:latin typeface="Times New Roman"/>
                <a:cs typeface="Times New Roman"/>
              </a:rPr>
              <a:t> </a:t>
            </a:r>
            <a:r>
              <a:rPr lang="en-GB" sz="3600" b="1" err="1">
                <a:ln w="0"/>
                <a:effectLst>
                  <a:outerShdw blurRad="38100" dist="25400" dir="5400000" algn="ctr" rotWithShape="0">
                    <a:srgbClr val="6E747A">
                      <a:alpha val="43000"/>
                    </a:srgbClr>
                  </a:outerShdw>
                </a:effectLst>
                <a:latin typeface="Times New Roman"/>
                <a:cs typeface="Times New Roman"/>
              </a:rPr>
              <a:t>Riverdale</a:t>
            </a:r>
            <a:r>
              <a:rPr lang="en-GB" sz="3600" b="1">
                <a:ln w="0"/>
                <a:effectLst>
                  <a:outerShdw blurRad="38100" dist="25400" dir="5400000" algn="ctr" rotWithShape="0">
                    <a:srgbClr val="6E747A">
                      <a:alpha val="43000"/>
                    </a:srgbClr>
                  </a:outerShdw>
                </a:effectLst>
                <a:latin typeface="Times New Roman"/>
                <a:cs typeface="Times New Roman"/>
              </a:rPr>
              <a:t> Nursing Home Staff Rotas and Schedules.</a:t>
            </a:r>
            <a:endParaRPr lang="en-GB" sz="3600" b="1"/>
          </a:p>
        </p:txBody>
      </p:sp>
      <p:sp>
        <p:nvSpPr>
          <p:cNvPr id="3" name="Content Placeholder 2">
            <a:extLst>
              <a:ext uri="{FF2B5EF4-FFF2-40B4-BE49-F238E27FC236}">
                <a16:creationId xmlns:a16="http://schemas.microsoft.com/office/drawing/2014/main" id="{CCD99C5B-387E-241A-1152-566708BE39DE}"/>
              </a:ext>
            </a:extLst>
          </p:cNvPr>
          <p:cNvSpPr>
            <a:spLocks noGrp="1"/>
          </p:cNvSpPr>
          <p:nvPr>
            <p:ph idx="1"/>
          </p:nvPr>
        </p:nvSpPr>
        <p:spPr>
          <a:xfrm>
            <a:off x="674734" y="0"/>
            <a:ext cx="10515600" cy="4016188"/>
          </a:xfrm>
        </p:spPr>
        <p:txBody>
          <a:bodyPr>
            <a:normAutofit/>
          </a:bodyPr>
          <a:lstStyle/>
          <a:p>
            <a:pPr marL="0" indent="0" algn="ctr">
              <a:lnSpc>
                <a:spcPct val="150000"/>
              </a:lnSpc>
              <a:buNone/>
            </a:pPr>
            <a:endParaRPr lang="en-GB" sz="1800"/>
          </a:p>
          <a:p>
            <a:pPr marL="0" indent="0">
              <a:lnSpc>
                <a:spcPct val="150000"/>
              </a:lnSpc>
              <a:buNone/>
            </a:pPr>
            <a:r>
              <a:rPr lang="en-GB" sz="1800"/>
              <a:t>				</a:t>
            </a:r>
            <a:endParaRPr lang="en-GB" b="1">
              <a:solidFill>
                <a:schemeClr val="accent1"/>
              </a:solidFill>
            </a:endParaRPr>
          </a:p>
          <a:p>
            <a:pPr marL="0" indent="0">
              <a:lnSpc>
                <a:spcPct val="150000"/>
              </a:lnSpc>
              <a:buNone/>
            </a:pPr>
            <a:endParaRPr lang="en-GB" sz="1800"/>
          </a:p>
          <a:p>
            <a:pPr marL="0" indent="0">
              <a:lnSpc>
                <a:spcPct val="100000"/>
              </a:lnSpc>
              <a:buNone/>
            </a:pPr>
            <a:r>
              <a:rPr lang="en-GB" sz="2400" dirty="0">
                <a:latin typeface="Times New Roman" panose="02020603050405020304" pitchFamily="18" charset="0"/>
                <a:cs typeface="Times New Roman" panose="02020603050405020304" pitchFamily="18" charset="0"/>
              </a:rPr>
              <a:t>Riverdale</a:t>
            </a:r>
            <a:r>
              <a:rPr lang="en-GB" sz="2400">
                <a:latin typeface="Times New Roman" panose="02020603050405020304" pitchFamily="18" charset="0"/>
                <a:cs typeface="Times New Roman" panose="02020603050405020304" pitchFamily="18" charset="0"/>
              </a:rPr>
              <a:t> Nursing Home is a busy workplace spread across two buildings, with many staff and residents. They need an easier way to create rotas and schedules. They currently use Microsoft 365 but are unsure which tool would be best for their home. Rotas and schedules are essential to ensure there are enough staff to cover shifts across both buildings and to avoid clashes caused by annual leave and sickness</a:t>
            </a:r>
            <a:r>
              <a:rPr lang="en-GB" sz="2400" b="1">
                <a:latin typeface="Times New Roman" panose="02020603050405020304" pitchFamily="18" charset="0"/>
                <a:cs typeface="Times New Roman" panose="02020603050405020304" pitchFamily="18" charset="0"/>
              </a:rPr>
              <a:t>.</a:t>
            </a:r>
            <a:endParaRPr lang="en-GB" sz="2400">
              <a:latin typeface="Times New Roman" panose="02020603050405020304" pitchFamily="18" charset="0"/>
              <a:cs typeface="Times New Roman" panose="02020603050405020304" pitchFamily="18" charset="0"/>
            </a:endParaRPr>
          </a:p>
          <a:p>
            <a:pPr marL="0" indent="0">
              <a:lnSpc>
                <a:spcPct val="150000"/>
              </a:lnSpc>
              <a:buNone/>
            </a:pPr>
            <a:endParaRPr lang="en-GB" sz="2400">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841AB47B-344D-6F4C-7FB5-E32BDDA18A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168087"/>
            <a:ext cx="12191999" cy="2689913"/>
          </a:xfrm>
          <a:prstGeom prst="rect">
            <a:avLst/>
          </a:prstGeom>
        </p:spPr>
      </p:pic>
      <p:pic>
        <p:nvPicPr>
          <p:cNvPr id="4" name="Picture 3">
            <a:extLst>
              <a:ext uri="{FF2B5EF4-FFF2-40B4-BE49-F238E27FC236}">
                <a16:creationId xmlns:a16="http://schemas.microsoft.com/office/drawing/2014/main" id="{62AD7E33-0F69-39CD-7DE6-5B23D6E447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170" y="0"/>
            <a:ext cx="1420502" cy="1332870"/>
          </a:xfrm>
          <a:prstGeom prst="rect">
            <a:avLst/>
          </a:prstGeom>
        </p:spPr>
      </p:pic>
    </p:spTree>
    <p:extLst>
      <p:ext uri="{BB962C8B-B14F-4D97-AF65-F5344CB8AC3E}">
        <p14:creationId xmlns:p14="http://schemas.microsoft.com/office/powerpoint/2010/main" val="4098821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A0960-3D16-747C-2A14-5635898DAE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E47BEE-C480-E7AC-B523-D1AE18E98D31}"/>
              </a:ext>
            </a:extLst>
          </p:cNvPr>
          <p:cNvSpPr>
            <a:spLocks noGrp="1"/>
          </p:cNvSpPr>
          <p:nvPr>
            <p:ph type="ctrTitle"/>
          </p:nvPr>
        </p:nvSpPr>
        <p:spPr>
          <a:xfrm>
            <a:off x="1524000" y="1397479"/>
            <a:ext cx="9144000" cy="457200"/>
          </a:xfrm>
          <a:ln>
            <a:solidFill>
              <a:schemeClr val="accent6">
                <a:lumMod val="75000"/>
              </a:schemeClr>
            </a:solidFill>
          </a:ln>
        </p:spPr>
        <p:txBody>
          <a:bodyPr>
            <a:normAutofit fontScale="90000"/>
          </a:bodyPr>
          <a:lstStyle/>
          <a:p>
            <a:r>
              <a:rPr lang="en-GB" sz="3600">
                <a:ln w="0"/>
                <a:solidFill>
                  <a:schemeClr val="accent6">
                    <a:lumMod val="7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Microsoft Excel</a:t>
            </a:r>
            <a:br>
              <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endPar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7006045-0182-2FD6-09DC-566AC2B4986F}"/>
              </a:ext>
            </a:extLst>
          </p:cNvPr>
          <p:cNvSpPr txBox="1"/>
          <p:nvPr/>
        </p:nvSpPr>
        <p:spPr>
          <a:xfrm>
            <a:off x="1946199" y="1968941"/>
            <a:ext cx="8721801" cy="2677656"/>
          </a:xfrm>
          <a:prstGeom prst="rect">
            <a:avLst/>
          </a:prstGeom>
          <a:noFill/>
          <a:ln>
            <a:solidFill>
              <a:schemeClr val="accent6"/>
            </a:solidFill>
          </a:ln>
        </p:spPr>
        <p:txBody>
          <a:bodyPr wrap="square" rtlCol="0">
            <a:spAutoFit/>
          </a:bodyPr>
          <a:lstStyle/>
          <a:p>
            <a:pPr marL="34290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Microsoft Excel is a spreadsheet-based program.</a:t>
            </a:r>
          </a:p>
          <a:p>
            <a:pPr marL="34290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Customise and edit pre-made templates.</a:t>
            </a:r>
          </a:p>
          <a:p>
            <a:pPr marL="342900" indent="-342900">
              <a:buFont typeface="Arial" panose="020B0604020202020204" pitchFamily="34" charset="0"/>
              <a:buChar char="•"/>
            </a:pPr>
            <a:r>
              <a:rPr lang="en-GB" sz="2400" b="0" i="0" u="none" strike="noStrike">
                <a:solidFill>
                  <a:srgbClr val="242424"/>
                </a:solidFill>
                <a:effectLst/>
                <a:latin typeface="Times New Roman" panose="02020603050405020304" pitchFamily="18" charset="0"/>
                <a:cs typeface="Times New Roman" panose="02020603050405020304" pitchFamily="18" charset="0"/>
              </a:rPr>
              <a:t>Access and edit spreadsheets wherever you work.</a:t>
            </a:r>
          </a:p>
          <a:p>
            <a:pPr marL="342900" indent="-342900">
              <a:buFont typeface="Arial" panose="020B0604020202020204" pitchFamily="34" charset="0"/>
              <a:buChar char="•"/>
            </a:pPr>
            <a:r>
              <a:rPr lang="en-GB" sz="2400">
                <a:solidFill>
                  <a:srgbClr val="242424"/>
                </a:solidFill>
                <a:latin typeface="Times New Roman" panose="02020603050405020304" pitchFamily="18" charset="0"/>
                <a:cs typeface="Times New Roman" panose="02020603050405020304" pitchFamily="18" charset="0"/>
              </a:rPr>
              <a:t>A</a:t>
            </a:r>
            <a:r>
              <a:rPr lang="en-GB" sz="2400" b="0" i="0" u="none" strike="noStrike">
                <a:solidFill>
                  <a:srgbClr val="242424"/>
                </a:solidFill>
                <a:effectLst/>
                <a:latin typeface="Times New Roman" panose="02020603050405020304" pitchFamily="18" charset="0"/>
                <a:cs typeface="Times New Roman" panose="02020603050405020304" pitchFamily="18" charset="0"/>
              </a:rPr>
              <a:t>utomatic calculations, real-time updates.</a:t>
            </a:r>
            <a:endParaRPr lang="en-GB" sz="240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 It can be used to manage staff rotas, annual leave, sickness records,  appointments, medications, stock, activities, budgets,  staff training records.</a:t>
            </a:r>
            <a:r>
              <a:rPr lang="en-GB" sz="2400">
                <a:solidFill>
                  <a:schemeClr val="accent6"/>
                </a:solidFill>
                <a:latin typeface="Times New Roman" panose="02020603050405020304" pitchFamily="18" charset="0"/>
                <a:cs typeface="Times New Roman" panose="02020603050405020304" pitchFamily="18" charset="0"/>
              </a:rPr>
              <a:t> (Microsoft,2026)</a:t>
            </a:r>
          </a:p>
        </p:txBody>
      </p:sp>
      <p:sp>
        <p:nvSpPr>
          <p:cNvPr id="6" name="TextBox 5">
            <a:extLst>
              <a:ext uri="{FF2B5EF4-FFF2-40B4-BE49-F238E27FC236}">
                <a16:creationId xmlns:a16="http://schemas.microsoft.com/office/drawing/2014/main" id="{3C4DCE0E-D345-5E59-E3E0-4C06992B2DE5}"/>
              </a:ext>
            </a:extLst>
          </p:cNvPr>
          <p:cNvSpPr txBox="1"/>
          <p:nvPr/>
        </p:nvSpPr>
        <p:spPr>
          <a:xfrm>
            <a:off x="1377740" y="4813540"/>
            <a:ext cx="10015268" cy="646331"/>
          </a:xfrm>
          <a:prstGeom prst="rect">
            <a:avLst/>
          </a:prstGeom>
          <a:noFill/>
        </p:spPr>
        <p:txBody>
          <a:bodyPr wrap="square" rtlCol="0">
            <a:spAutoFit/>
          </a:bodyPr>
          <a:lstStyle/>
          <a:p>
            <a:endParaRPr lang="en-GB">
              <a:latin typeface="Times New Roman" panose="02020603050405020304" pitchFamily="18" charset="0"/>
              <a:cs typeface="Times New Roman" panose="02020603050405020304" pitchFamily="18" charset="0"/>
            </a:endParaRPr>
          </a:p>
          <a:p>
            <a:endParaRPr lang="en-GB"/>
          </a:p>
        </p:txBody>
      </p:sp>
      <p:sp>
        <p:nvSpPr>
          <p:cNvPr id="7" name="TextBox 6">
            <a:extLst>
              <a:ext uri="{FF2B5EF4-FFF2-40B4-BE49-F238E27FC236}">
                <a16:creationId xmlns:a16="http://schemas.microsoft.com/office/drawing/2014/main" id="{C380DCD1-BF2A-4154-2BD5-861D428F2609}"/>
              </a:ext>
            </a:extLst>
          </p:cNvPr>
          <p:cNvSpPr txBox="1"/>
          <p:nvPr/>
        </p:nvSpPr>
        <p:spPr>
          <a:xfrm>
            <a:off x="2246459" y="1387158"/>
            <a:ext cx="6995263" cy="738664"/>
          </a:xfrm>
          <a:prstGeom prst="rect">
            <a:avLst/>
          </a:prstGeom>
          <a:noFill/>
        </p:spPr>
        <p:txBody>
          <a:bodyPr wrap="square" rtlCol="0">
            <a:spAutoFit/>
          </a:bodyPr>
          <a:lstStyle/>
          <a:p>
            <a:r>
              <a:rPr lang="en-GB" sz="2400" b="1">
                <a:latin typeface="Times New Roman" panose="02020603050405020304" pitchFamily="18" charset="0"/>
                <a:cs typeface="Times New Roman" panose="02020603050405020304" pitchFamily="18" charset="0"/>
              </a:rPr>
              <a:t>What is Excel?</a:t>
            </a:r>
          </a:p>
          <a:p>
            <a:endParaRPr lang="en-GB"/>
          </a:p>
        </p:txBody>
      </p:sp>
      <p:pic>
        <p:nvPicPr>
          <p:cNvPr id="8" name="Picture 7">
            <a:extLst>
              <a:ext uri="{FF2B5EF4-FFF2-40B4-BE49-F238E27FC236}">
                <a16:creationId xmlns:a16="http://schemas.microsoft.com/office/drawing/2014/main" id="{D8955D98-28B4-8C72-6B90-FD3B43D786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550" y="407219"/>
            <a:ext cx="1311216" cy="1311216"/>
          </a:xfrm>
          <a:prstGeom prst="rect">
            <a:avLst/>
          </a:prstGeom>
        </p:spPr>
      </p:pic>
      <p:pic>
        <p:nvPicPr>
          <p:cNvPr id="3" name="Picture 2">
            <a:extLst>
              <a:ext uri="{FF2B5EF4-FFF2-40B4-BE49-F238E27FC236}">
                <a16:creationId xmlns:a16="http://schemas.microsoft.com/office/drawing/2014/main" id="{FD0DFA20-84A8-3EBE-F447-0DE67A9FFE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82990"/>
            <a:ext cx="1935909" cy="1760820"/>
          </a:xfrm>
          <a:prstGeom prst="rect">
            <a:avLst/>
          </a:prstGeom>
        </p:spPr>
      </p:pic>
      <p:pic>
        <p:nvPicPr>
          <p:cNvPr id="12" name="Picture 11">
            <a:extLst>
              <a:ext uri="{FF2B5EF4-FFF2-40B4-BE49-F238E27FC236}">
                <a16:creationId xmlns:a16="http://schemas.microsoft.com/office/drawing/2014/main" id="{687CAA20-5636-5077-69BD-A264CE3B1C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905873"/>
            <a:ext cx="12191999" cy="1944648"/>
          </a:xfrm>
          <a:prstGeom prst="rect">
            <a:avLst/>
          </a:prstGeom>
        </p:spPr>
      </p:pic>
    </p:spTree>
    <p:extLst>
      <p:ext uri="{BB962C8B-B14F-4D97-AF65-F5344CB8AC3E}">
        <p14:creationId xmlns:p14="http://schemas.microsoft.com/office/powerpoint/2010/main" val="2165907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A0960-3D16-747C-2A14-5635898DAE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E47BEE-C480-E7AC-B523-D1AE18E98D31}"/>
              </a:ext>
            </a:extLst>
          </p:cNvPr>
          <p:cNvSpPr>
            <a:spLocks noGrp="1"/>
          </p:cNvSpPr>
          <p:nvPr>
            <p:ph type="ctrTitle"/>
          </p:nvPr>
        </p:nvSpPr>
        <p:spPr>
          <a:xfrm>
            <a:off x="1524000" y="1397479"/>
            <a:ext cx="9144000" cy="457200"/>
          </a:xfrm>
          <a:ln>
            <a:solidFill>
              <a:schemeClr val="accent6">
                <a:lumMod val="75000"/>
              </a:schemeClr>
            </a:solidFill>
          </a:ln>
        </p:spPr>
        <p:txBody>
          <a:bodyPr>
            <a:normAutofit fontScale="90000"/>
          </a:bodyPr>
          <a:lstStyle/>
          <a:p>
            <a:r>
              <a:rPr lang="en-GB" sz="3600">
                <a:ln w="0"/>
                <a:solidFill>
                  <a:schemeClr val="accent6">
                    <a:lumMod val="7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Microsoft Excel for Rotas and scheduling?</a:t>
            </a:r>
            <a:br>
              <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endPar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7006045-0182-2FD6-09DC-566AC2B4986F}"/>
              </a:ext>
            </a:extLst>
          </p:cNvPr>
          <p:cNvSpPr txBox="1"/>
          <p:nvPr/>
        </p:nvSpPr>
        <p:spPr>
          <a:xfrm>
            <a:off x="1946199" y="1968941"/>
            <a:ext cx="8721801" cy="2677656"/>
          </a:xfrm>
          <a:prstGeom prst="rect">
            <a:avLst/>
          </a:prstGeom>
          <a:noFill/>
          <a:ln>
            <a:solidFill>
              <a:schemeClr val="accent6"/>
            </a:solidFill>
          </a:ln>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Easy to learn and widely used.</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Create Staff Records, Rotas &amp; Record Annual Leave &amp; Sickness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Professional in appearance.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Compatible with all computers, tablets, phones and printers.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Includes tables, images, and forms.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Calculates figures and amounts automatically</a:t>
            </a:r>
          </a:p>
          <a:p>
            <a:pPr marL="342900" indent="-342900">
              <a:buFont typeface="Arial" panose="020B0604020202020204" pitchFamily="34" charset="0"/>
              <a:buChar char="•"/>
            </a:pPr>
            <a:r>
              <a:rPr lang="en-GB" sz="2400">
                <a:solidFill>
                  <a:schemeClr val="accent6">
                    <a:lumMod val="75000"/>
                  </a:schemeClr>
                </a:solidFill>
                <a:latin typeface="Times New Roman" panose="02020603050405020304" pitchFamily="18" charset="0"/>
                <a:cs typeface="Times New Roman" panose="02020603050405020304" pitchFamily="18" charset="0"/>
              </a:rPr>
              <a:t>(Microsoft, 2026)</a:t>
            </a:r>
            <a:endParaRPr lang="en-GB" sz="240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C4DCE0E-D345-5E59-E3E0-4C06992B2DE5}"/>
              </a:ext>
            </a:extLst>
          </p:cNvPr>
          <p:cNvSpPr txBox="1"/>
          <p:nvPr/>
        </p:nvSpPr>
        <p:spPr>
          <a:xfrm>
            <a:off x="1377740" y="4813540"/>
            <a:ext cx="10015268" cy="646331"/>
          </a:xfrm>
          <a:prstGeom prst="rect">
            <a:avLst/>
          </a:prstGeom>
          <a:noFill/>
        </p:spPr>
        <p:txBody>
          <a:bodyPr wrap="square" rtlCol="0">
            <a:spAutoFit/>
          </a:bodyPr>
          <a:lstStyle/>
          <a:p>
            <a:endParaRPr lang="en-GB">
              <a:latin typeface="Times New Roman" panose="02020603050405020304" pitchFamily="18" charset="0"/>
              <a:cs typeface="Times New Roman" panose="02020603050405020304" pitchFamily="18" charset="0"/>
            </a:endParaRPr>
          </a:p>
          <a:p>
            <a:endParaRPr lang="en-GB"/>
          </a:p>
        </p:txBody>
      </p:sp>
      <p:sp>
        <p:nvSpPr>
          <p:cNvPr id="7" name="TextBox 6">
            <a:extLst>
              <a:ext uri="{FF2B5EF4-FFF2-40B4-BE49-F238E27FC236}">
                <a16:creationId xmlns:a16="http://schemas.microsoft.com/office/drawing/2014/main" id="{C380DCD1-BF2A-4154-2BD5-861D428F2609}"/>
              </a:ext>
            </a:extLst>
          </p:cNvPr>
          <p:cNvSpPr txBox="1"/>
          <p:nvPr/>
        </p:nvSpPr>
        <p:spPr>
          <a:xfrm>
            <a:off x="2234242" y="1397479"/>
            <a:ext cx="6995263" cy="738664"/>
          </a:xfrm>
          <a:prstGeom prst="rect">
            <a:avLst/>
          </a:prstGeom>
          <a:noFill/>
        </p:spPr>
        <p:txBody>
          <a:bodyPr wrap="square" rtlCol="0">
            <a:spAutoFit/>
          </a:bodyPr>
          <a:lstStyle/>
          <a:p>
            <a:r>
              <a:rPr lang="en-GB" sz="2400" b="1">
                <a:latin typeface="Times New Roman" panose="02020603050405020304" pitchFamily="18" charset="0"/>
                <a:cs typeface="Times New Roman" panose="02020603050405020304" pitchFamily="18" charset="0"/>
              </a:rPr>
              <a:t>Microsoft Excel is a suitable choice because it is:</a:t>
            </a:r>
          </a:p>
          <a:p>
            <a:endParaRPr lang="en-GB"/>
          </a:p>
        </p:txBody>
      </p:sp>
      <p:pic>
        <p:nvPicPr>
          <p:cNvPr id="8" name="Picture 7">
            <a:extLst>
              <a:ext uri="{FF2B5EF4-FFF2-40B4-BE49-F238E27FC236}">
                <a16:creationId xmlns:a16="http://schemas.microsoft.com/office/drawing/2014/main" id="{D8955D98-28B4-8C72-6B90-FD3B43D786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550" y="407219"/>
            <a:ext cx="1311216" cy="1311216"/>
          </a:xfrm>
          <a:prstGeom prst="rect">
            <a:avLst/>
          </a:prstGeom>
        </p:spPr>
      </p:pic>
      <p:pic>
        <p:nvPicPr>
          <p:cNvPr id="3" name="Picture 2">
            <a:extLst>
              <a:ext uri="{FF2B5EF4-FFF2-40B4-BE49-F238E27FC236}">
                <a16:creationId xmlns:a16="http://schemas.microsoft.com/office/drawing/2014/main" id="{FD0DFA20-84A8-3EBE-F447-0DE67A9FFE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82990"/>
            <a:ext cx="1935909" cy="1760820"/>
          </a:xfrm>
          <a:prstGeom prst="rect">
            <a:avLst/>
          </a:prstGeom>
        </p:spPr>
      </p:pic>
      <p:pic>
        <p:nvPicPr>
          <p:cNvPr id="9" name="Picture 8">
            <a:extLst>
              <a:ext uri="{FF2B5EF4-FFF2-40B4-BE49-F238E27FC236}">
                <a16:creationId xmlns:a16="http://schemas.microsoft.com/office/drawing/2014/main" id="{3E9E68A3-C3C6-9AAA-35BF-7A67B278B3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813540"/>
            <a:ext cx="12192000" cy="2090985"/>
          </a:xfrm>
          <a:prstGeom prst="rect">
            <a:avLst/>
          </a:prstGeom>
        </p:spPr>
      </p:pic>
    </p:spTree>
    <p:extLst>
      <p:ext uri="{BB962C8B-B14F-4D97-AF65-F5344CB8AC3E}">
        <p14:creationId xmlns:p14="http://schemas.microsoft.com/office/powerpoint/2010/main" val="460757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E36-9E6A-8F0F-028E-4EEF4C056989}"/>
              </a:ext>
            </a:extLst>
          </p:cNvPr>
          <p:cNvSpPr>
            <a:spLocks noGrp="1"/>
          </p:cNvSpPr>
          <p:nvPr>
            <p:ph type="title"/>
          </p:nvPr>
        </p:nvSpPr>
        <p:spPr/>
        <p:txBody>
          <a:bodyPr>
            <a:normAutofit fontScale="90000"/>
          </a:bodyPr>
          <a:lstStyle/>
          <a:p>
            <a:pPr algn="ctr"/>
            <a:r>
              <a:rPr lang="en-GB" sz="3200">
                <a:ln w="0"/>
                <a:solidFill>
                  <a:schemeClr val="accent6">
                    <a:lumMod val="7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How Microsoft Excel Improves Efficiency and Communication</a:t>
            </a:r>
            <a:br>
              <a:rPr lang="en-GB" sz="3200">
                <a:solidFill>
                  <a:schemeClr val="accent6">
                    <a:lumMod val="75000"/>
                  </a:schemeClr>
                </a:solidFill>
                <a:latin typeface="Times New Roman" panose="02020603050405020304" pitchFamily="18" charset="0"/>
                <a:cs typeface="Times New Roman" panose="02020603050405020304" pitchFamily="18" charset="0"/>
              </a:rPr>
            </a:br>
            <a:endParaRPr lang="en-GB" sz="320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67F4859-F067-6304-9233-4E927DC0BD5E}"/>
              </a:ext>
            </a:extLst>
          </p:cNvPr>
          <p:cNvSpPr txBox="1"/>
          <p:nvPr/>
        </p:nvSpPr>
        <p:spPr>
          <a:xfrm>
            <a:off x="63027" y="1361246"/>
            <a:ext cx="5393286" cy="738664"/>
          </a:xfrm>
          <a:prstGeom prst="rect">
            <a:avLst/>
          </a:prstGeom>
          <a:noFill/>
        </p:spPr>
        <p:txBody>
          <a:bodyPr wrap="square" rtlCol="0">
            <a:spAutoFit/>
          </a:bodyPr>
          <a:lstStyle/>
          <a:p>
            <a:r>
              <a:rPr lang="en-GB" sz="2400" b="1">
                <a:solidFill>
                  <a:schemeClr val="accent6">
                    <a:lumMod val="75000"/>
                  </a:schemeClr>
                </a:solidFill>
                <a:latin typeface="Times New Roman" panose="02020603050405020304" pitchFamily="18" charset="0"/>
                <a:cs typeface="Times New Roman" panose="02020603050405020304" pitchFamily="18" charset="0"/>
              </a:rPr>
              <a:t>Microsoft Excel improves efficiency by:</a:t>
            </a:r>
          </a:p>
          <a:p>
            <a:endParaRPr lang="en-GB"/>
          </a:p>
        </p:txBody>
      </p:sp>
      <p:sp>
        <p:nvSpPr>
          <p:cNvPr id="5" name="TextBox 4">
            <a:extLst>
              <a:ext uri="{FF2B5EF4-FFF2-40B4-BE49-F238E27FC236}">
                <a16:creationId xmlns:a16="http://schemas.microsoft.com/office/drawing/2014/main" id="{5A9E398E-1FD4-03E4-3B70-6B12AA01E61A}"/>
              </a:ext>
            </a:extLst>
          </p:cNvPr>
          <p:cNvSpPr txBox="1"/>
          <p:nvPr/>
        </p:nvSpPr>
        <p:spPr>
          <a:xfrm>
            <a:off x="76296" y="1800804"/>
            <a:ext cx="4856672" cy="2954655"/>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Reducing handwriting errors.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Rotas can be updated quickly for everyone to see .</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Reduces scheduling errors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Managers can quickly identify replacement staff when absences occur</a:t>
            </a:r>
          </a:p>
          <a:p>
            <a:pPr marL="285750" indent="-285750">
              <a:buFont typeface="Arial" panose="020B0604020202020204" pitchFamily="34" charset="0"/>
              <a:buChar char="•"/>
            </a:pPr>
            <a:endParaRPr lang="en-GB"/>
          </a:p>
        </p:txBody>
      </p:sp>
      <p:sp>
        <p:nvSpPr>
          <p:cNvPr id="6" name="TextBox 5">
            <a:extLst>
              <a:ext uri="{FF2B5EF4-FFF2-40B4-BE49-F238E27FC236}">
                <a16:creationId xmlns:a16="http://schemas.microsoft.com/office/drawing/2014/main" id="{BAFFB746-B99C-1543-E054-2DF6C6FBC129}"/>
              </a:ext>
            </a:extLst>
          </p:cNvPr>
          <p:cNvSpPr txBox="1"/>
          <p:nvPr/>
        </p:nvSpPr>
        <p:spPr>
          <a:xfrm>
            <a:off x="5871268" y="1339139"/>
            <a:ext cx="6307248" cy="461665"/>
          </a:xfrm>
          <a:prstGeom prst="rect">
            <a:avLst/>
          </a:prstGeom>
          <a:noFill/>
        </p:spPr>
        <p:txBody>
          <a:bodyPr wrap="square" rtlCol="0">
            <a:spAutoFit/>
          </a:bodyPr>
          <a:lstStyle/>
          <a:p>
            <a:r>
              <a:rPr lang="en-GB" sz="2400" b="1">
                <a:solidFill>
                  <a:schemeClr val="accent6">
                    <a:lumMod val="75000"/>
                  </a:schemeClr>
                </a:solidFill>
                <a:latin typeface="Times New Roman" panose="02020603050405020304" pitchFamily="18" charset="0"/>
                <a:cs typeface="Times New Roman" panose="02020603050405020304" pitchFamily="18" charset="0"/>
              </a:rPr>
              <a:t>Microsoft Excel improves communication by:</a:t>
            </a:r>
          </a:p>
        </p:txBody>
      </p:sp>
      <p:sp>
        <p:nvSpPr>
          <p:cNvPr id="7" name="TextBox 6">
            <a:extLst>
              <a:ext uri="{FF2B5EF4-FFF2-40B4-BE49-F238E27FC236}">
                <a16:creationId xmlns:a16="http://schemas.microsoft.com/office/drawing/2014/main" id="{F754E66C-733D-A336-F451-3B6F17DF7CAC}"/>
              </a:ext>
            </a:extLst>
          </p:cNvPr>
          <p:cNvSpPr txBox="1"/>
          <p:nvPr/>
        </p:nvSpPr>
        <p:spPr>
          <a:xfrm>
            <a:off x="5884752" y="1789241"/>
            <a:ext cx="5098212" cy="3416320"/>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Staff can easily view their shifts and working hours.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Shift handovers become more consistent.</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Rotas can be seen across both buildings.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Nurses, carers, senior carers, and administrators can work from the same spreadsheets.</a:t>
            </a:r>
          </a:p>
        </p:txBody>
      </p:sp>
      <p:sp>
        <p:nvSpPr>
          <p:cNvPr id="8" name="TextBox 7">
            <a:extLst>
              <a:ext uri="{FF2B5EF4-FFF2-40B4-BE49-F238E27FC236}">
                <a16:creationId xmlns:a16="http://schemas.microsoft.com/office/drawing/2014/main" id="{DA784571-B0FD-FC47-FED5-B87786186935}"/>
              </a:ext>
            </a:extLst>
          </p:cNvPr>
          <p:cNvSpPr txBox="1"/>
          <p:nvPr/>
        </p:nvSpPr>
        <p:spPr>
          <a:xfrm>
            <a:off x="2993365" y="4309016"/>
            <a:ext cx="5279366" cy="646331"/>
          </a:xfrm>
          <a:prstGeom prst="rect">
            <a:avLst/>
          </a:prstGeom>
          <a:noFill/>
        </p:spPr>
        <p:txBody>
          <a:bodyPr wrap="square" rtlCol="0">
            <a:spAutoFit/>
          </a:bodyPr>
          <a:lstStyle/>
          <a:p>
            <a:endParaRPr lang="en-GB">
              <a:solidFill>
                <a:schemeClr val="accent6">
                  <a:lumMod val="75000"/>
                </a:schemeClr>
              </a:solidFill>
            </a:endParaRPr>
          </a:p>
          <a:p>
            <a:endParaRPr lang="en-GB"/>
          </a:p>
        </p:txBody>
      </p:sp>
      <p:pic>
        <p:nvPicPr>
          <p:cNvPr id="3" name="Picture 2">
            <a:extLst>
              <a:ext uri="{FF2B5EF4-FFF2-40B4-BE49-F238E27FC236}">
                <a16:creationId xmlns:a16="http://schemas.microsoft.com/office/drawing/2014/main" id="{AF2215DD-46ED-2956-4319-1D895E4CAF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90339"/>
            <a:ext cx="12192000" cy="1667660"/>
          </a:xfrm>
          <a:prstGeom prst="rect">
            <a:avLst/>
          </a:prstGeom>
        </p:spPr>
      </p:pic>
      <p:sp>
        <p:nvSpPr>
          <p:cNvPr id="10" name="TextBox 9">
            <a:extLst>
              <a:ext uri="{FF2B5EF4-FFF2-40B4-BE49-F238E27FC236}">
                <a16:creationId xmlns:a16="http://schemas.microsoft.com/office/drawing/2014/main" id="{0EFA4172-1A77-5C6D-C554-1DC39C1F5013}"/>
              </a:ext>
            </a:extLst>
          </p:cNvPr>
          <p:cNvSpPr txBox="1"/>
          <p:nvPr/>
        </p:nvSpPr>
        <p:spPr>
          <a:xfrm>
            <a:off x="138317" y="4743896"/>
            <a:ext cx="6155098" cy="461665"/>
          </a:xfrm>
          <a:prstGeom prst="rect">
            <a:avLst/>
          </a:prstGeom>
          <a:noFill/>
        </p:spPr>
        <p:txBody>
          <a:bodyPr wrap="square">
            <a:spAutoFit/>
          </a:bodyPr>
          <a:lstStyle/>
          <a:p>
            <a:r>
              <a:rPr lang="en-GB" sz="2400">
                <a:solidFill>
                  <a:schemeClr val="accent6">
                    <a:lumMod val="75000"/>
                  </a:schemeClr>
                </a:solidFill>
                <a:latin typeface="Times New Roman" panose="02020603050405020304" pitchFamily="18" charset="0"/>
                <a:cs typeface="Times New Roman" panose="02020603050405020304" pitchFamily="18" charset="0"/>
              </a:rPr>
              <a:t>(Microsoft, 2026)</a:t>
            </a:r>
            <a:endParaRPr lang="en-US" sz="2400"/>
          </a:p>
        </p:txBody>
      </p:sp>
      <p:pic>
        <p:nvPicPr>
          <p:cNvPr id="9" name="Picture 8">
            <a:extLst>
              <a:ext uri="{FF2B5EF4-FFF2-40B4-BE49-F238E27FC236}">
                <a16:creationId xmlns:a16="http://schemas.microsoft.com/office/drawing/2014/main" id="{3DEFB90E-8512-A82E-432A-20BA35FA77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5378" cy="1230893"/>
          </a:xfrm>
          <a:prstGeom prst="rect">
            <a:avLst/>
          </a:prstGeom>
        </p:spPr>
      </p:pic>
    </p:spTree>
    <p:extLst>
      <p:ext uri="{BB962C8B-B14F-4D97-AF65-F5344CB8AC3E}">
        <p14:creationId xmlns:p14="http://schemas.microsoft.com/office/powerpoint/2010/main" val="3581387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9BD4-0231-2AF8-2BD7-B7E8542B48C3}"/>
              </a:ext>
            </a:extLst>
          </p:cNvPr>
          <p:cNvSpPr>
            <a:spLocks noGrp="1"/>
          </p:cNvSpPr>
          <p:nvPr>
            <p:ph type="title"/>
          </p:nvPr>
        </p:nvSpPr>
        <p:spPr/>
        <p:txBody>
          <a:bodyPr>
            <a:normAutofit fontScale="90000"/>
          </a:bodyPr>
          <a:lstStyle/>
          <a:p>
            <a:pPr algn="ctr"/>
            <a:r>
              <a:rPr lang="en-GB" sz="3600">
                <a:ln w="0"/>
                <a:solidFill>
                  <a:schemeClr val="accent6">
                    <a:lumMod val="75000"/>
                  </a:schemeClr>
                </a:solidFill>
                <a:effectLst>
                  <a:outerShdw blurRad="38100" dist="25400" dir="5400000" algn="ctr" rotWithShape="0">
                    <a:srgbClr val="6E747A">
                      <a:alpha val="43000"/>
                    </a:srgbClr>
                  </a:outerShdw>
                </a:effectLst>
                <a:latin typeface="Times New Roman"/>
                <a:cs typeface="Times New Roman"/>
              </a:rPr>
              <a:t>Advantages &amp; Disadvantages of </a:t>
            </a:r>
            <a:br>
              <a:rPr lang="en-GB" sz="3600">
                <a:ln w="0"/>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r>
              <a:rPr lang="en-GB" sz="3600">
                <a:ln w="0"/>
                <a:solidFill>
                  <a:schemeClr val="accent6">
                    <a:lumMod val="75000"/>
                  </a:schemeClr>
                </a:solidFill>
                <a:effectLst>
                  <a:outerShdw blurRad="38100" dist="25400" dir="5400000" algn="ctr" rotWithShape="0">
                    <a:srgbClr val="6E747A">
                      <a:alpha val="43000"/>
                    </a:srgbClr>
                  </a:outerShdw>
                </a:effectLst>
                <a:latin typeface="Times New Roman"/>
                <a:cs typeface="Times New Roman"/>
              </a:rPr>
              <a:t>using Microsoft Excel</a:t>
            </a:r>
            <a:br>
              <a:rPr lang="en-GB"/>
            </a:br>
            <a:endParaRPr lang="en-GB">
              <a:solidFill>
                <a:schemeClr val="accent6">
                  <a:lumMod val="75000"/>
                </a:schemeClr>
              </a:solidFill>
            </a:endParaRPr>
          </a:p>
        </p:txBody>
      </p:sp>
      <p:sp>
        <p:nvSpPr>
          <p:cNvPr id="7" name="TextBox 6">
            <a:extLst>
              <a:ext uri="{FF2B5EF4-FFF2-40B4-BE49-F238E27FC236}">
                <a16:creationId xmlns:a16="http://schemas.microsoft.com/office/drawing/2014/main" id="{1A3FC036-305C-2619-9777-CE11CCD7773F}"/>
              </a:ext>
            </a:extLst>
          </p:cNvPr>
          <p:cNvSpPr txBox="1"/>
          <p:nvPr/>
        </p:nvSpPr>
        <p:spPr>
          <a:xfrm>
            <a:off x="-88020" y="1683982"/>
            <a:ext cx="7020712" cy="584775"/>
          </a:xfrm>
          <a:prstGeom prst="rect">
            <a:avLst/>
          </a:prstGeom>
          <a:noFill/>
        </p:spPr>
        <p:txBody>
          <a:bodyPr wrap="square" rtlCol="0">
            <a:spAutoFit/>
          </a:bodyPr>
          <a:lstStyle/>
          <a:p>
            <a:r>
              <a:rPr lang="en-GB" sz="3200" b="1">
                <a:solidFill>
                  <a:schemeClr val="accent6">
                    <a:lumMod val="75000"/>
                  </a:schemeClr>
                </a:solidFill>
                <a:latin typeface="Times New Roman" panose="02020603050405020304" pitchFamily="18" charset="0"/>
                <a:cs typeface="Times New Roman" panose="02020603050405020304" pitchFamily="18" charset="0"/>
              </a:rPr>
              <a:t>Advantages of Microsoft Excel</a:t>
            </a:r>
            <a:endParaRPr lang="en-GB">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6C6959E0-DB04-9CA5-A559-67E0BAC5FFCF}"/>
              </a:ext>
            </a:extLst>
          </p:cNvPr>
          <p:cNvSpPr txBox="1"/>
          <p:nvPr/>
        </p:nvSpPr>
        <p:spPr>
          <a:xfrm>
            <a:off x="0" y="2464848"/>
            <a:ext cx="5443268" cy="2308324"/>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Easy to use.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Fast to use.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Reduces errors.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Saves time.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Calculates hours automatically.</a:t>
            </a:r>
          </a:p>
          <a:p>
            <a:pPr marL="342900" indent="-342900">
              <a:buFont typeface="Arial" panose="020B0604020202020204" pitchFamily="34" charset="0"/>
              <a:buChar char="•"/>
            </a:pPr>
            <a:endParaRPr lang="en-GB" sz="2400"/>
          </a:p>
        </p:txBody>
      </p:sp>
      <p:sp>
        <p:nvSpPr>
          <p:cNvPr id="9" name="TextBox 8">
            <a:extLst>
              <a:ext uri="{FF2B5EF4-FFF2-40B4-BE49-F238E27FC236}">
                <a16:creationId xmlns:a16="http://schemas.microsoft.com/office/drawing/2014/main" id="{B9C46FCE-7D92-A7D4-948F-5E2B0D7ADEB4}"/>
              </a:ext>
            </a:extLst>
          </p:cNvPr>
          <p:cNvSpPr txBox="1"/>
          <p:nvPr/>
        </p:nvSpPr>
        <p:spPr>
          <a:xfrm>
            <a:off x="5685998" y="1677276"/>
            <a:ext cx="6712220" cy="584775"/>
          </a:xfrm>
          <a:prstGeom prst="rect">
            <a:avLst/>
          </a:prstGeom>
          <a:noFill/>
        </p:spPr>
        <p:txBody>
          <a:bodyPr wrap="square" rtlCol="0">
            <a:spAutoFit/>
          </a:bodyPr>
          <a:lstStyle/>
          <a:p>
            <a:r>
              <a:rPr lang="en-GB" sz="3200" b="1">
                <a:solidFill>
                  <a:schemeClr val="accent6">
                    <a:lumMod val="75000"/>
                  </a:schemeClr>
                </a:solidFill>
                <a:latin typeface="Times New Roman" panose="02020603050405020304" pitchFamily="18" charset="0"/>
                <a:cs typeface="Times New Roman" panose="02020603050405020304" pitchFamily="18" charset="0"/>
              </a:rPr>
              <a:t>     Disadvantages of  Microsoft Excel</a:t>
            </a:r>
            <a:endParaRPr lang="en-GB" sz="320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7E9A040-4724-0BA3-9DAA-B833BFFD9016}"/>
              </a:ext>
            </a:extLst>
          </p:cNvPr>
          <p:cNvSpPr txBox="1"/>
          <p:nvPr/>
        </p:nvSpPr>
        <p:spPr>
          <a:xfrm>
            <a:off x="6162162" y="2398125"/>
            <a:ext cx="6096000" cy="2215991"/>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Spreadsheets have to be updated regularly.</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Staff require basic excel training.</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Requires accurate data entry</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Large Rotas can become difficult</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Staff need access to some sort of technology</a:t>
            </a:r>
          </a:p>
          <a:p>
            <a:pPr marL="285750" indent="-285750">
              <a:buFont typeface="Arial" panose="020B0604020202020204" pitchFamily="34" charset="0"/>
              <a:buChar char="•"/>
            </a:pPr>
            <a:endParaRPr lang="en-GB"/>
          </a:p>
        </p:txBody>
      </p:sp>
      <p:pic>
        <p:nvPicPr>
          <p:cNvPr id="3" name="Picture 2">
            <a:extLst>
              <a:ext uri="{FF2B5EF4-FFF2-40B4-BE49-F238E27FC236}">
                <a16:creationId xmlns:a16="http://schemas.microsoft.com/office/drawing/2014/main" id="{19985278-BD06-23AD-F445-1722149D67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3321"/>
            <a:ext cx="1345446" cy="1362622"/>
          </a:xfrm>
          <a:prstGeom prst="rect">
            <a:avLst/>
          </a:prstGeom>
        </p:spPr>
      </p:pic>
      <p:pic>
        <p:nvPicPr>
          <p:cNvPr id="4" name="Picture 3">
            <a:extLst>
              <a:ext uri="{FF2B5EF4-FFF2-40B4-BE49-F238E27FC236}">
                <a16:creationId xmlns:a16="http://schemas.microsoft.com/office/drawing/2014/main" id="{3A343393-4193-B2FF-DD60-A8CC0C5CAD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020" y="4422660"/>
            <a:ext cx="12224817" cy="2447913"/>
          </a:xfrm>
          <a:prstGeom prst="rect">
            <a:avLst/>
          </a:prstGeom>
        </p:spPr>
      </p:pic>
    </p:spTree>
    <p:extLst>
      <p:ext uri="{BB962C8B-B14F-4D97-AF65-F5344CB8AC3E}">
        <p14:creationId xmlns:p14="http://schemas.microsoft.com/office/powerpoint/2010/main" val="1496659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3504-7DBF-DAFC-85B3-563727FBC133}"/>
              </a:ext>
            </a:extLst>
          </p:cNvPr>
          <p:cNvSpPr>
            <a:spLocks noGrp="1"/>
          </p:cNvSpPr>
          <p:nvPr>
            <p:ph type="title"/>
          </p:nvPr>
        </p:nvSpPr>
        <p:spPr/>
        <p:txBody>
          <a:bodyPr>
            <a:normAutofit/>
          </a:bodyPr>
          <a:lstStyle/>
          <a:p>
            <a:pPr algn="ctr"/>
            <a:r>
              <a:rPr lang="en-GB" sz="3600" b="1">
                <a:solidFill>
                  <a:schemeClr val="accent6">
                    <a:lumMod val="75000"/>
                  </a:schemeClr>
                </a:solidFill>
                <a:latin typeface="Times New Roman" panose="02020603050405020304" pitchFamily="18" charset="0"/>
                <a:cs typeface="Times New Roman" panose="02020603050405020304" pitchFamily="18" charset="0"/>
              </a:rPr>
              <a:t>Conclusion</a:t>
            </a:r>
            <a:br>
              <a:rPr lang="en-GB">
                <a:solidFill>
                  <a:schemeClr val="accent6">
                    <a:lumMod val="75000"/>
                  </a:schemeClr>
                </a:solidFill>
              </a:rPr>
            </a:br>
            <a:endParaRPr lang="en-GB">
              <a:solidFill>
                <a:schemeClr val="accent6">
                  <a:lumMod val="75000"/>
                </a:schemeClr>
              </a:solidFill>
            </a:endParaRPr>
          </a:p>
        </p:txBody>
      </p:sp>
      <p:sp>
        <p:nvSpPr>
          <p:cNvPr id="3" name="Content Placeholder 2">
            <a:extLst>
              <a:ext uri="{FF2B5EF4-FFF2-40B4-BE49-F238E27FC236}">
                <a16:creationId xmlns:a16="http://schemas.microsoft.com/office/drawing/2014/main" id="{6C122064-0F7E-07FC-8BA3-856E637EECB3}"/>
              </a:ext>
            </a:extLst>
          </p:cNvPr>
          <p:cNvSpPr>
            <a:spLocks noGrp="1"/>
          </p:cNvSpPr>
          <p:nvPr>
            <p:ph idx="1"/>
          </p:nvPr>
        </p:nvSpPr>
        <p:spPr>
          <a:xfrm>
            <a:off x="936440" y="365125"/>
            <a:ext cx="10515600" cy="4351338"/>
          </a:xfrm>
        </p:spPr>
        <p:txBody>
          <a:bodyPr anchor="ctr"/>
          <a:lstStyle/>
          <a:p>
            <a:pPr marL="0" lvl="0" indent="0" algn="ctr" rtl="0" fontAlgn="base">
              <a:buNone/>
            </a:pPr>
            <a:r>
              <a:rPr lang="en-GB" sz="2400" b="0" i="0" u="none" strike="noStrike">
                <a:solidFill>
                  <a:srgbClr val="000000"/>
                </a:solidFill>
                <a:effectLst/>
                <a:latin typeface="Times New Roman" panose="02020603050405020304" pitchFamily="18" charset="0"/>
                <a:cs typeface="Times New Roman" panose="02020603050405020304" pitchFamily="18" charset="0"/>
              </a:rPr>
              <a:t>Microsoft Excel is recommended to use for staff Rotas and scheduling at </a:t>
            </a:r>
            <a:r>
              <a:rPr lang="en-GB" sz="2400" b="0" i="0" u="none" strike="noStrike" err="1">
                <a:solidFill>
                  <a:srgbClr val="000000"/>
                </a:solidFill>
                <a:effectLst/>
                <a:latin typeface="Times New Roman" panose="02020603050405020304" pitchFamily="18" charset="0"/>
                <a:cs typeface="Times New Roman" panose="02020603050405020304" pitchFamily="18" charset="0"/>
              </a:rPr>
              <a:t>Riverdale</a:t>
            </a:r>
            <a:r>
              <a:rPr lang="en-GB" sz="2400" b="0" i="0" u="none" strike="noStrike">
                <a:solidFill>
                  <a:srgbClr val="000000"/>
                </a:solidFill>
                <a:effectLst/>
                <a:latin typeface="Times New Roman" panose="02020603050405020304" pitchFamily="18" charset="0"/>
                <a:cs typeface="Times New Roman" panose="02020603050405020304" pitchFamily="18" charset="0"/>
              </a:rPr>
              <a:t> Nursing home because, it is simple and efficient. </a:t>
            </a:r>
            <a:r>
              <a:rPr lang="en-GB" sz="2400">
                <a:solidFill>
                  <a:srgbClr val="000000"/>
                </a:solidFill>
                <a:latin typeface="Times New Roman" panose="02020603050405020304" pitchFamily="18" charset="0"/>
                <a:cs typeface="Times New Roman" panose="02020603050405020304" pitchFamily="18" charset="0"/>
              </a:rPr>
              <a:t>It can create</a:t>
            </a:r>
            <a:r>
              <a:rPr lang="en-GB" sz="2400" b="0" i="0" u="none" strike="noStrike">
                <a:solidFill>
                  <a:srgbClr val="000000"/>
                </a:solidFill>
                <a:effectLst/>
                <a:latin typeface="Times New Roman" panose="02020603050405020304" pitchFamily="18" charset="0"/>
                <a:cs typeface="Times New Roman" panose="02020603050405020304" pitchFamily="18" charset="0"/>
              </a:rPr>
              <a:t> rotas and schedules for all staff shifts within the two different buildings. </a:t>
            </a:r>
            <a:r>
              <a:rPr lang="en-GB" sz="2400">
                <a:solidFill>
                  <a:srgbClr val="000000"/>
                </a:solidFill>
                <a:latin typeface="Times New Roman" panose="02020603050405020304" pitchFamily="18" charset="0"/>
                <a:cs typeface="Times New Roman" panose="02020603050405020304" pitchFamily="18" charset="0"/>
              </a:rPr>
              <a:t>All staff can view the same rotas and schedules at the same time, which </a:t>
            </a:r>
            <a:r>
              <a:rPr lang="en-GB" sz="2400" b="0" i="0" u="none" strike="noStrike">
                <a:solidFill>
                  <a:srgbClr val="000000"/>
                </a:solidFill>
                <a:effectLst/>
                <a:latin typeface="Times New Roman" panose="02020603050405020304" pitchFamily="18" charset="0"/>
                <a:cs typeface="Times New Roman" panose="02020603050405020304" pitchFamily="18" charset="0"/>
              </a:rPr>
              <a:t>reduces confusion and communication errors. This ensures there are enough staff present at all times at the home, and there are no overlapping in holidays and sickness. This also saves them time and money.</a:t>
            </a:r>
          </a:p>
          <a:p>
            <a:pPr algn="just"/>
            <a:endParaRPr lang="en-GB"/>
          </a:p>
        </p:txBody>
      </p:sp>
      <p:pic>
        <p:nvPicPr>
          <p:cNvPr id="4" name="Picture 3">
            <a:extLst>
              <a:ext uri="{FF2B5EF4-FFF2-40B4-BE49-F238E27FC236}">
                <a16:creationId xmlns:a16="http://schemas.microsoft.com/office/drawing/2014/main" id="{08BDE0F3-ECFF-8CF9-B84A-8ABDDAAF97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9000"/>
            <a:ext cx="12192000" cy="3438066"/>
          </a:xfrm>
          <a:prstGeom prst="rect">
            <a:avLst/>
          </a:prstGeom>
        </p:spPr>
      </p:pic>
      <p:pic>
        <p:nvPicPr>
          <p:cNvPr id="5" name="Picture 4">
            <a:extLst>
              <a:ext uri="{FF2B5EF4-FFF2-40B4-BE49-F238E27FC236}">
                <a16:creationId xmlns:a16="http://schemas.microsoft.com/office/drawing/2014/main" id="{84C0FB59-CDBC-F79B-2A8C-FE67F102A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158780" cy="1278397"/>
          </a:xfrm>
          <a:prstGeom prst="rect">
            <a:avLst/>
          </a:prstGeom>
        </p:spPr>
      </p:pic>
    </p:spTree>
    <p:extLst>
      <p:ext uri="{BB962C8B-B14F-4D97-AF65-F5344CB8AC3E}">
        <p14:creationId xmlns:p14="http://schemas.microsoft.com/office/powerpoint/2010/main" val="2353763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601C8-1E7A-7711-AA1B-B211D324E713}"/>
              </a:ext>
            </a:extLst>
          </p:cNvPr>
          <p:cNvSpPr>
            <a:spLocks noGrp="1"/>
          </p:cNvSpPr>
          <p:nvPr>
            <p:ph type="title"/>
          </p:nvPr>
        </p:nvSpPr>
        <p:spPr>
          <a:xfrm>
            <a:off x="1554932" y="327402"/>
            <a:ext cx="8894275" cy="1325563"/>
          </a:xfrm>
          <a:ln>
            <a:solidFill>
              <a:schemeClr val="accent6">
                <a:lumMod val="75000"/>
              </a:schemeClr>
            </a:solidFill>
          </a:ln>
        </p:spPr>
        <p:txBody>
          <a:bodyPr/>
          <a:lstStyle/>
          <a:p>
            <a:r>
              <a:rPr lang="en-GB"/>
              <a:t>                          </a:t>
            </a:r>
            <a:r>
              <a:rPr lang="en-GB" sz="3200">
                <a:solidFill>
                  <a:schemeClr val="accent6">
                    <a:lumMod val="75000"/>
                  </a:schemeClr>
                </a:solidFill>
                <a:latin typeface="Times New Roman" panose="02020603050405020304" pitchFamily="18" charset="0"/>
                <a:cs typeface="Times New Roman" panose="02020603050405020304" pitchFamily="18" charset="0"/>
              </a:rPr>
              <a:t>References</a:t>
            </a:r>
            <a:endParaRPr lang="en-US" sz="320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8B0C3E6-AF1E-A941-D588-B928E15C6BC4}"/>
              </a:ext>
            </a:extLst>
          </p:cNvPr>
          <p:cNvSpPr>
            <a:spLocks noGrp="1"/>
          </p:cNvSpPr>
          <p:nvPr>
            <p:ph idx="1"/>
          </p:nvPr>
        </p:nvSpPr>
        <p:spPr>
          <a:xfrm>
            <a:off x="838200" y="990183"/>
            <a:ext cx="10515600" cy="4630329"/>
          </a:xfrm>
        </p:spPr>
        <p:txBody>
          <a:bodyPr/>
          <a:lstStyle/>
          <a:p>
            <a:endParaRPr lang="en-GB" sz="1800">
              <a:solidFill>
                <a:srgbClr val="000000"/>
              </a:solidFill>
              <a:latin typeface="Calibri Light" panose="020F0302020204030204" pitchFamily="34" charset="0"/>
            </a:endParaRPr>
          </a:p>
          <a:p>
            <a:endParaRPr lang="en-GB" sz="2400" i="1">
              <a:solidFill>
                <a:srgbClr val="000000"/>
              </a:solidFill>
              <a:latin typeface="Times New Roman" panose="02020603050405020304" pitchFamily="18" charset="0"/>
              <a:cs typeface="Times New Roman" panose="02020603050405020304" pitchFamily="18" charset="0"/>
            </a:endParaRPr>
          </a:p>
          <a:p>
            <a:r>
              <a:rPr lang="en-GB" sz="2400" b="0" i="0">
                <a:solidFill>
                  <a:srgbClr val="000000"/>
                </a:solidFill>
                <a:effectLst/>
              </a:rPr>
              <a:t> </a:t>
            </a:r>
            <a:r>
              <a:rPr lang="en-GB" sz="2400" b="0" i="1">
                <a:solidFill>
                  <a:srgbClr val="000000"/>
                </a:solidFill>
                <a:effectLst/>
              </a:rPr>
              <a:t>Basic tasks in Excel | Microsoft Support</a:t>
            </a:r>
            <a:r>
              <a:rPr lang="en-GB" sz="2400" b="0" i="0">
                <a:solidFill>
                  <a:srgbClr val="000000"/>
                </a:solidFill>
                <a:effectLst/>
              </a:rPr>
              <a:t>. Available at: https://support.microsoft.com/en-us/excel/basic-tasks-in-excel (Accessed: 08 July 2026). </a:t>
            </a:r>
            <a:endParaRPr lang="en-GB" sz="2400" b="0" i="0">
              <a:solidFill>
                <a:srgbClr val="000000"/>
              </a:solidFill>
              <a:effectLst/>
              <a:latin typeface="Times New Roman" panose="02020603050405020304" pitchFamily="18" charset="0"/>
              <a:cs typeface="Times New Roman" panose="02020603050405020304" pitchFamily="18" charset="0"/>
            </a:endParaRPr>
          </a:p>
          <a:p>
            <a:r>
              <a:rPr lang="en-GB" sz="2400" b="0" i="1">
                <a:solidFill>
                  <a:srgbClr val="000000"/>
                </a:solidFill>
                <a:effectLst/>
              </a:rPr>
              <a:t>Edit spreadsheets online for Free | Microsoft Excel for the web</a:t>
            </a:r>
            <a:r>
              <a:rPr lang="en-GB" sz="2400" b="0" i="0">
                <a:solidFill>
                  <a:srgbClr val="000000"/>
                </a:solidFill>
                <a:effectLst/>
              </a:rPr>
              <a:t>. Available at: https://excel.cloud.microsoft/en-gb/ (Accessed: 08 July 2026).</a:t>
            </a:r>
            <a:r>
              <a:rPr lang="en-GB" sz="1600" b="0" i="0">
                <a:solidFill>
                  <a:srgbClr val="000000"/>
                </a:solidFill>
                <a:effectLst/>
              </a:rPr>
              <a:t> </a:t>
            </a:r>
            <a:endParaRPr lang="en-GB" sz="2400" b="0" i="0">
              <a:solidFill>
                <a:srgbClr val="000000"/>
              </a:solidFill>
              <a:effectLst/>
              <a:latin typeface="Times New Roman" panose="02020603050405020304" pitchFamily="18" charset="0"/>
              <a:cs typeface="Times New Roman" panose="02020603050405020304" pitchFamily="18" charset="0"/>
            </a:endParaRPr>
          </a:p>
          <a:p>
            <a:endParaRPr lang="en-GB" sz="2400" b="0" i="0">
              <a:solidFill>
                <a:srgbClr val="000000"/>
              </a:solidFill>
              <a:effectLst/>
              <a:latin typeface="Times New Roman" panose="02020603050405020304" pitchFamily="18" charset="0"/>
              <a:cs typeface="Times New Roman" panose="02020603050405020304" pitchFamily="18" charset="0"/>
            </a:endParaRPr>
          </a:p>
          <a:p>
            <a:endParaRPr lang="en-US"/>
          </a:p>
        </p:txBody>
      </p:sp>
      <p:pic>
        <p:nvPicPr>
          <p:cNvPr id="4" name="Picture 3">
            <a:extLst>
              <a:ext uri="{FF2B5EF4-FFF2-40B4-BE49-F238E27FC236}">
                <a16:creationId xmlns:a16="http://schemas.microsoft.com/office/drawing/2014/main" id="{1DBBF1EF-5423-5A07-D325-17E56558D1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60297"/>
            <a:ext cx="12192000" cy="2997703"/>
          </a:xfrm>
          <a:prstGeom prst="rect">
            <a:avLst/>
          </a:prstGeom>
        </p:spPr>
      </p:pic>
      <p:pic>
        <p:nvPicPr>
          <p:cNvPr id="5" name="Picture 4">
            <a:extLst>
              <a:ext uri="{FF2B5EF4-FFF2-40B4-BE49-F238E27FC236}">
                <a16:creationId xmlns:a16="http://schemas.microsoft.com/office/drawing/2014/main" id="{C938B717-CC4A-DD3E-A9F1-843EAA51B6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73" y="0"/>
            <a:ext cx="1218131" cy="1233682"/>
          </a:xfrm>
          <a:prstGeom prst="rect">
            <a:avLst/>
          </a:prstGeom>
        </p:spPr>
      </p:pic>
    </p:spTree>
    <p:extLst>
      <p:ext uri="{BB962C8B-B14F-4D97-AF65-F5344CB8AC3E}">
        <p14:creationId xmlns:p14="http://schemas.microsoft.com/office/powerpoint/2010/main" val="1468767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C00F4-7ABA-4230-227E-5891DD2A9922}"/>
              </a:ext>
            </a:extLst>
          </p:cNvPr>
          <p:cNvSpPr>
            <a:spLocks noGrp="1"/>
          </p:cNvSpPr>
          <p:nvPr>
            <p:ph type="title"/>
          </p:nvPr>
        </p:nvSpPr>
        <p:spPr>
          <a:xfrm>
            <a:off x="692519" y="223527"/>
            <a:ext cx="11099056" cy="1691900"/>
          </a:xfrm>
        </p:spPr>
        <p:txBody>
          <a:bodyPr>
            <a:normAutofit/>
          </a:bodyPr>
          <a:lstStyle/>
          <a:p>
            <a:pPr algn="ctr"/>
            <a:r>
              <a:rPr lang="en-GB" sz="3200" b="1">
                <a:solidFill>
                  <a:schemeClr val="accent5">
                    <a:lumMod val="75000"/>
                  </a:schemeClr>
                </a:solidFill>
                <a:latin typeface="Times New Roman" panose="02020603050405020304" pitchFamily="18" charset="0"/>
                <a:cs typeface="Times New Roman" panose="02020603050405020304" pitchFamily="18" charset="0"/>
              </a:rPr>
              <a:t>Riverside Nursing Home</a:t>
            </a:r>
            <a:br>
              <a:rPr lang="en-GB" sz="3200" b="1">
                <a:solidFill>
                  <a:schemeClr val="accent5">
                    <a:lumMod val="75000"/>
                  </a:schemeClr>
                </a:solidFill>
                <a:latin typeface="Times New Roman" panose="02020603050405020304" pitchFamily="18" charset="0"/>
                <a:cs typeface="Times New Roman" panose="02020603050405020304" pitchFamily="18" charset="0"/>
              </a:rPr>
            </a:br>
            <a:r>
              <a:rPr lang="en-GB" sz="3200" b="1">
                <a:solidFill>
                  <a:schemeClr val="accent5">
                    <a:lumMod val="75000"/>
                  </a:schemeClr>
                </a:solidFill>
                <a:latin typeface="Times New Roman" panose="02020603050405020304" pitchFamily="18" charset="0"/>
                <a:cs typeface="Times New Roman" panose="02020603050405020304" pitchFamily="18" charset="0"/>
              </a:rPr>
              <a:t>Staff  Training</a:t>
            </a:r>
            <a:r>
              <a:rPr lang="en-GB" sz="4000" b="1">
                <a:solidFill>
                  <a:schemeClr val="accent5">
                    <a:lumMod val="75000"/>
                  </a:schemeClr>
                </a:solidFill>
              </a:rPr>
              <a:t> </a:t>
            </a:r>
            <a:endParaRPr lang="en-US" sz="4000" b="1">
              <a:solidFill>
                <a:schemeClr val="accent5">
                  <a:lumMod val="75000"/>
                </a:schemeClr>
              </a:solidFill>
            </a:endParaRPr>
          </a:p>
        </p:txBody>
      </p:sp>
      <p:sp>
        <p:nvSpPr>
          <p:cNvPr id="3" name="Content Placeholder 2">
            <a:extLst>
              <a:ext uri="{FF2B5EF4-FFF2-40B4-BE49-F238E27FC236}">
                <a16:creationId xmlns:a16="http://schemas.microsoft.com/office/drawing/2014/main" id="{9E217504-1CD5-1B0C-1660-D63B29941DE5}"/>
              </a:ext>
            </a:extLst>
          </p:cNvPr>
          <p:cNvSpPr>
            <a:spLocks noGrp="1"/>
          </p:cNvSpPr>
          <p:nvPr>
            <p:ph idx="1"/>
          </p:nvPr>
        </p:nvSpPr>
        <p:spPr>
          <a:xfrm rot="10800000" flipV="1">
            <a:off x="692519" y="1669768"/>
            <a:ext cx="10637367" cy="3946900"/>
          </a:xfrm>
        </p:spPr>
        <p:txBody>
          <a:bodyPr>
            <a:normAutofit/>
          </a:bodyPr>
          <a:lstStyle/>
          <a:p>
            <a:pPr marL="0" indent="0" algn="ctr">
              <a:buNone/>
            </a:pPr>
            <a:r>
              <a:rPr lang="en-GB" sz="2400" b="1">
                <a:latin typeface="Times New Roman" panose="02020603050405020304" pitchFamily="18" charset="0"/>
                <a:cs typeface="Times New Roman" panose="02020603050405020304" pitchFamily="18" charset="0"/>
              </a:rPr>
              <a:t>
Introducing using Microsoft 365 PowerPoint to deliver effective staff training for Riverdale careers</a:t>
            </a:r>
          </a:p>
          <a:p>
            <a:pPr marL="0" indent="0" algn="ctr">
              <a:buNone/>
            </a:pPr>
            <a:endParaRPr lang="en-GB" sz="2400" b="1">
              <a:latin typeface="Times New Roman" panose="02020603050405020304" pitchFamily="18" charset="0"/>
              <a:cs typeface="Times New Roman" panose="02020603050405020304" pitchFamily="18" charset="0"/>
            </a:endParaRPr>
          </a:p>
          <a:p>
            <a:pPr marL="0" indent="0" algn="ctr">
              <a:buNone/>
            </a:pPr>
            <a:r>
              <a:rPr lang="en-GB" sz="2400">
                <a:latin typeface="Times New Roman" panose="02020603050405020304" pitchFamily="18" charset="0"/>
                <a:cs typeface="Times New Roman" panose="02020603050405020304" pitchFamily="18" charset="0"/>
              </a:rPr>
              <a:t>Staff training is essential and required across all nursing and care homes. </a:t>
            </a:r>
          </a:p>
          <a:p>
            <a:pPr marL="0" indent="0" algn="ctr">
              <a:buNone/>
            </a:pPr>
            <a:r>
              <a:rPr lang="en-GB" sz="2400">
                <a:latin typeface="Times New Roman" panose="02020603050405020304" pitchFamily="18" charset="0"/>
                <a:cs typeface="Times New Roman" panose="02020603050405020304" pitchFamily="18" charset="0"/>
              </a:rPr>
              <a:t>Riverdale nursing home has a significant amount of staff  that will need adequate professional training.</a:t>
            </a:r>
          </a:p>
          <a:p>
            <a:pPr marL="0" indent="0" algn="ctr">
              <a:buNone/>
            </a:pPr>
            <a:endParaRPr lang="en-GB" b="1">
              <a:latin typeface="Times New Roman" panose="02020603050405020304" pitchFamily="18" charset="0"/>
              <a:cs typeface="Times New Roman" panose="02020603050405020304" pitchFamily="18" charset="0"/>
            </a:endParaRPr>
          </a:p>
          <a:p>
            <a:pPr marL="0" indent="0" algn="ctr">
              <a:buNone/>
            </a:pPr>
            <a:endParaRPr lang="en-GB" b="1">
              <a:latin typeface="Times New Roman" panose="02020603050405020304" pitchFamily="18" charset="0"/>
              <a:cs typeface="Times New Roman" panose="02020603050405020304" pitchFamily="18" charset="0"/>
            </a:endParaRPr>
          </a:p>
          <a:p>
            <a:pPr marL="0" indent="0" algn="ctr">
              <a:buNone/>
            </a:pPr>
            <a:endParaRPr lang="en-US" b="1">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14FF1D6-6801-9284-6D5F-AD97C7D7A4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210" y="5373997"/>
            <a:ext cx="3539782" cy="1260476"/>
          </a:xfrm>
          <a:prstGeom prst="rect">
            <a:avLst/>
          </a:prstGeom>
        </p:spPr>
      </p:pic>
      <p:pic>
        <p:nvPicPr>
          <p:cNvPr id="5" name="Picture 4">
            <a:extLst>
              <a:ext uri="{FF2B5EF4-FFF2-40B4-BE49-F238E27FC236}">
                <a16:creationId xmlns:a16="http://schemas.microsoft.com/office/drawing/2014/main" id="{0E90350F-A9E1-B6B6-48D8-EEAA362F25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2016" y="5373997"/>
            <a:ext cx="4700064" cy="1260476"/>
          </a:xfrm>
          <a:prstGeom prst="rect">
            <a:avLst/>
          </a:prstGeom>
        </p:spPr>
      </p:pic>
      <p:pic>
        <p:nvPicPr>
          <p:cNvPr id="7" name="Picture 6">
            <a:extLst>
              <a:ext uri="{FF2B5EF4-FFF2-40B4-BE49-F238E27FC236}">
                <a16:creationId xmlns:a16="http://schemas.microsoft.com/office/drawing/2014/main" id="{229C6698-348A-A148-650C-26A480F1E0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92104" y="5373997"/>
            <a:ext cx="3404274" cy="1260476"/>
          </a:xfrm>
          <a:prstGeom prst="rect">
            <a:avLst/>
          </a:prstGeom>
        </p:spPr>
      </p:pic>
    </p:spTree>
    <p:extLst>
      <p:ext uri="{BB962C8B-B14F-4D97-AF65-F5344CB8AC3E}">
        <p14:creationId xmlns:p14="http://schemas.microsoft.com/office/powerpoint/2010/main" val="2466100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BB200-D464-4C43-E5C1-A47316D65004}"/>
              </a:ext>
            </a:extLst>
          </p:cNvPr>
          <p:cNvSpPr>
            <a:spLocks noGrp="1"/>
          </p:cNvSpPr>
          <p:nvPr>
            <p:ph type="title"/>
          </p:nvPr>
        </p:nvSpPr>
        <p:spPr>
          <a:xfrm>
            <a:off x="346955" y="179294"/>
            <a:ext cx="9405471" cy="2098341"/>
          </a:xfrm>
        </p:spPr>
        <p:txBody>
          <a:bodyPr/>
          <a:lstStyle/>
          <a:p>
            <a:pPr algn="ctr"/>
            <a:r>
              <a:rPr lang="en-GB" sz="3200" b="1">
                <a:solidFill>
                  <a:schemeClr val="accent5">
                    <a:lumMod val="75000"/>
                  </a:schemeClr>
                </a:solidFill>
                <a:latin typeface="Times New Roman" panose="02020603050405020304" pitchFamily="18" charset="0"/>
                <a:cs typeface="Times New Roman" panose="02020603050405020304" pitchFamily="18" charset="0"/>
              </a:rPr>
              <a:t>Staff training </a:t>
            </a:r>
            <a:br>
              <a:rPr lang="en-GB" sz="3200" b="1" dirty="0">
                <a:solidFill>
                  <a:schemeClr val="accent5">
                    <a:lumMod val="75000"/>
                  </a:schemeClr>
                </a:solidFill>
                <a:latin typeface="Times New Roman" panose="02020603050405020304" pitchFamily="18" charset="0"/>
                <a:cs typeface="Times New Roman" panose="02020603050405020304" pitchFamily="18" charset="0"/>
              </a:rPr>
            </a:br>
            <a:r>
              <a:rPr lang="en-GB" sz="3200" b="1">
                <a:solidFill>
                  <a:schemeClr val="accent5">
                    <a:lumMod val="75000"/>
                  </a:schemeClr>
                </a:solidFill>
                <a:latin typeface="Times New Roman" panose="02020603050405020304" pitchFamily="18" charset="0"/>
                <a:cs typeface="Times New Roman" panose="02020603050405020304" pitchFamily="18" charset="0"/>
              </a:rPr>
              <a:t>Microsoft 365 PowerPoint </a:t>
            </a:r>
            <a:br>
              <a:rPr lang="en-GB" sz="3200" b="1" dirty="0">
                <a:solidFill>
                  <a:schemeClr val="accent5">
                    <a:lumMod val="75000"/>
                  </a:schemeClr>
                </a:solidFill>
                <a:latin typeface="Times New Roman" panose="02020603050405020304" pitchFamily="18" charset="0"/>
                <a:cs typeface="Times New Roman" panose="02020603050405020304" pitchFamily="18" charset="0"/>
              </a:rPr>
            </a:br>
            <a:br>
              <a:rPr lang="en-GB" sz="3200" b="1">
                <a:solidFill>
                  <a:schemeClr val="accent5">
                    <a:lumMod val="75000"/>
                  </a:schemeClr>
                </a:solidFill>
                <a:latin typeface="Times New Roman" panose="02020603050405020304" pitchFamily="18" charset="0"/>
                <a:cs typeface="Times New Roman" panose="02020603050405020304" pitchFamily="18" charset="0"/>
              </a:rPr>
            </a:br>
            <a:endParaRPr lang="en-US"/>
          </a:p>
        </p:txBody>
      </p:sp>
      <p:sp>
        <p:nvSpPr>
          <p:cNvPr id="3" name="Content Placeholder 2">
            <a:extLst>
              <a:ext uri="{FF2B5EF4-FFF2-40B4-BE49-F238E27FC236}">
                <a16:creationId xmlns:a16="http://schemas.microsoft.com/office/drawing/2014/main" id="{B67356E4-B255-7AFC-5146-435BB0B60A0B}"/>
              </a:ext>
            </a:extLst>
          </p:cNvPr>
          <p:cNvSpPr>
            <a:spLocks noGrp="1"/>
          </p:cNvSpPr>
          <p:nvPr>
            <p:ph idx="1"/>
          </p:nvPr>
        </p:nvSpPr>
        <p:spPr>
          <a:xfrm>
            <a:off x="878381" y="1326776"/>
            <a:ext cx="8796832" cy="5685877"/>
          </a:xfrm>
        </p:spPr>
        <p:txBody>
          <a:bodyPr>
            <a:normAutofit/>
          </a:bodyPr>
          <a:lstStyle/>
          <a:p>
            <a:pPr marL="0" indent="0">
              <a:buNone/>
            </a:pPr>
            <a:r>
              <a:rPr lang="en-GB" sz="2800" b="1">
                <a:latin typeface="Times New Roman" panose="02020603050405020304" pitchFamily="18" charset="0"/>
                <a:cs typeface="Times New Roman" panose="02020603050405020304" pitchFamily="18" charset="0"/>
              </a:rPr>
              <a:t>The traditional method’s of </a:t>
            </a:r>
            <a:r>
              <a:rPr lang="en-GB" b="1">
                <a:latin typeface="Times New Roman" panose="02020603050405020304" pitchFamily="18" charset="0"/>
                <a:cs typeface="Times New Roman" panose="02020603050405020304" pitchFamily="18" charset="0"/>
              </a:rPr>
              <a:t>t</a:t>
            </a:r>
            <a:r>
              <a:rPr lang="en-GB" sz="2800" b="1">
                <a:latin typeface="Times New Roman" panose="02020603050405020304" pitchFamily="18" charset="0"/>
                <a:cs typeface="Times New Roman" panose="02020603050405020304" pitchFamily="18" charset="0"/>
              </a:rPr>
              <a:t>raining is still used and has helped to structure and deliver effective digital training.</a:t>
            </a:r>
          </a:p>
          <a:p>
            <a:pPr marL="0" indent="0">
              <a:buNone/>
            </a:pPr>
            <a:endParaRPr lang="en-GB" sz="2800">
              <a:latin typeface="Times New Roman" panose="02020603050405020304" pitchFamily="18" charset="0"/>
              <a:cs typeface="Times New Roman" panose="02020603050405020304" pitchFamily="18" charset="0"/>
            </a:endParaRPr>
          </a:p>
          <a:p>
            <a:r>
              <a:rPr lang="en-GB" sz="2800">
                <a:latin typeface="Times New Roman" panose="02020603050405020304" pitchFamily="18" charset="0"/>
                <a:cs typeface="Times New Roman" panose="02020603050405020304" pitchFamily="18" charset="0"/>
              </a:rPr>
              <a:t>Microsoft PowerPoint is efficient for training because its accessible at all times.</a:t>
            </a:r>
          </a:p>
          <a:p>
            <a:r>
              <a:rPr lang="en-GB">
                <a:latin typeface="Times New Roman" panose="02020603050405020304" pitchFamily="18" charset="0"/>
                <a:cs typeface="Times New Roman" panose="02020603050405020304" pitchFamily="18" charset="0"/>
              </a:rPr>
              <a:t>It can be </a:t>
            </a:r>
            <a:r>
              <a:rPr lang="en-GB" dirty="0">
                <a:latin typeface="Times New Roman" panose="02020603050405020304" pitchFamily="18" charset="0"/>
                <a:cs typeface="Times New Roman" panose="02020603050405020304" pitchFamily="18" charset="0"/>
              </a:rPr>
              <a:t>shared digitally </a:t>
            </a:r>
            <a:r>
              <a:rPr lang="en-GB">
                <a:latin typeface="Times New Roman" panose="02020603050405020304" pitchFamily="18" charset="0"/>
                <a:cs typeface="Times New Roman" panose="02020603050405020304" pitchFamily="18" charset="0"/>
              </a:rPr>
              <a:t>and can Structure good deliverance with face to face training.</a:t>
            </a:r>
            <a:endParaRPr lang="en-GB" sz="2800">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Regular updating of the PowerPoint training files can be submitted.</a:t>
            </a:r>
          </a:p>
          <a:p>
            <a:r>
              <a:rPr lang="en-GB">
                <a:latin typeface="Times New Roman" panose="02020603050405020304" pitchFamily="18" charset="0"/>
                <a:cs typeface="Times New Roman" panose="02020603050405020304" pitchFamily="18" charset="0"/>
              </a:rPr>
              <a:t>Quick access to links and useful QR codes can also be </a:t>
            </a:r>
            <a:r>
              <a:rPr lang="en-GB" dirty="0">
                <a:latin typeface="Times New Roman" panose="02020603050405020304" pitchFamily="18" charset="0"/>
                <a:cs typeface="Times New Roman" panose="02020603050405020304" pitchFamily="18" charset="0"/>
              </a:rPr>
              <a:t>included in </a:t>
            </a:r>
            <a:r>
              <a:rPr lang="en-GB">
                <a:latin typeface="Times New Roman" panose="02020603050405020304" pitchFamily="18" charset="0"/>
                <a:cs typeface="Times New Roman" panose="02020603050405020304" pitchFamily="18" charset="0"/>
              </a:rPr>
              <a:t>the PowerPoint </a:t>
            </a:r>
            <a:r>
              <a:rPr lang="en-GB" dirty="0">
                <a:latin typeface="Times New Roman" panose="02020603050405020304" pitchFamily="18" charset="0"/>
                <a:cs typeface="Times New Roman" panose="02020603050405020304" pitchFamily="18" charset="0"/>
              </a:rPr>
              <a:t>training slides</a:t>
            </a:r>
            <a:r>
              <a:rPr lang="en-GB">
                <a:latin typeface="Times New Roman" panose="02020603050405020304" pitchFamily="18" charset="0"/>
                <a:cs typeface="Times New Roman" panose="02020603050405020304" pitchFamily="18" charset="0"/>
              </a:rPr>
              <a:t>.</a:t>
            </a:r>
          </a:p>
          <a:p>
            <a:pPr marL="0" indent="0">
              <a:buNone/>
            </a:pPr>
            <a:endParaRPr lang="en-GB">
              <a:latin typeface="Times New Roman" panose="02020603050405020304" pitchFamily="18" charset="0"/>
              <a:cs typeface="Times New Roman" panose="02020603050405020304" pitchFamily="18" charset="0"/>
            </a:endParaRPr>
          </a:p>
          <a:p>
            <a:pPr marL="0" indent="0">
              <a:buNone/>
            </a:pPr>
            <a:endParaRPr lang="en-GB">
              <a:latin typeface="Times New Roman" panose="02020603050405020304" pitchFamily="18" charset="0"/>
              <a:cs typeface="Times New Roman" panose="02020603050405020304" pitchFamily="18" charset="0"/>
            </a:endParaRPr>
          </a:p>
          <a:p>
            <a:pPr marL="0" indent="0">
              <a:buNone/>
            </a:pPr>
            <a:endParaRPr lang="en-GB" sz="2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48EB451-7CC6-DA67-A510-AE104B7726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20940" y="179294"/>
            <a:ext cx="2136678" cy="1468483"/>
          </a:xfrm>
          <a:prstGeom prst="rect">
            <a:avLst/>
          </a:prstGeom>
        </p:spPr>
      </p:pic>
      <p:sp>
        <p:nvSpPr>
          <p:cNvPr id="8" name="TextBox 7">
            <a:extLst>
              <a:ext uri="{FF2B5EF4-FFF2-40B4-BE49-F238E27FC236}">
                <a16:creationId xmlns:a16="http://schemas.microsoft.com/office/drawing/2014/main" id="{E2C41938-D9F6-1E2D-189C-DD44D14B7E8A}"/>
              </a:ext>
            </a:extLst>
          </p:cNvPr>
          <p:cNvSpPr txBox="1"/>
          <p:nvPr/>
        </p:nvSpPr>
        <p:spPr>
          <a:xfrm>
            <a:off x="9680919" y="2420555"/>
            <a:ext cx="2175435" cy="1200329"/>
          </a:xfrm>
          <a:prstGeom prst="rect">
            <a:avLst/>
          </a:prstGeom>
          <a:noFill/>
        </p:spPr>
        <p:txBody>
          <a:bodyPr wrap="square" rtlCol="0">
            <a:spAutoFit/>
          </a:bodyPr>
          <a:lstStyle/>
          <a:p>
            <a:pPr algn="l"/>
            <a:r>
              <a:rPr lang="en-US"/>
              <a:t>https://youtube.com/@completecare2972?si=41lhVfe4rV-ZiGeS</a:t>
            </a:r>
          </a:p>
        </p:txBody>
      </p:sp>
      <p:pic>
        <p:nvPicPr>
          <p:cNvPr id="9" name="Picture 8">
            <a:extLst>
              <a:ext uri="{FF2B5EF4-FFF2-40B4-BE49-F238E27FC236}">
                <a16:creationId xmlns:a16="http://schemas.microsoft.com/office/drawing/2014/main" id="{7E34CAC8-C939-C5A8-7FA2-56A3DB5AA0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752426" y="4437445"/>
            <a:ext cx="2325487" cy="2325487"/>
          </a:xfrm>
          <a:prstGeom prst="rect">
            <a:avLst/>
          </a:prstGeom>
        </p:spPr>
      </p:pic>
    </p:spTree>
    <p:extLst>
      <p:ext uri="{BB962C8B-B14F-4D97-AF65-F5344CB8AC3E}">
        <p14:creationId xmlns:p14="http://schemas.microsoft.com/office/powerpoint/2010/main" val="2711291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6B570-F6A5-1D08-E698-14F291E6E7AF}"/>
              </a:ext>
            </a:extLst>
          </p:cNvPr>
          <p:cNvSpPr>
            <a:spLocks noGrp="1"/>
          </p:cNvSpPr>
          <p:nvPr>
            <p:ph type="title"/>
          </p:nvPr>
        </p:nvSpPr>
        <p:spPr>
          <a:xfrm>
            <a:off x="4434540" y="-1"/>
            <a:ext cx="6335060" cy="1721321"/>
          </a:xfrm>
        </p:spPr>
        <p:txBody>
          <a:bodyPr/>
          <a:lstStyle/>
          <a:p>
            <a:r>
              <a:rPr lang="en-GB" sz="3200" b="1">
                <a:solidFill>
                  <a:schemeClr val="accent5">
                    <a:lumMod val="75000"/>
                  </a:schemeClr>
                </a:solidFill>
                <a:latin typeface="Times New Roman" panose="02020603050405020304" pitchFamily="18" charset="0"/>
                <a:cs typeface="Times New Roman" panose="02020603050405020304" pitchFamily="18" charset="0"/>
              </a:rPr>
              <a:t>Links and QR codes</a:t>
            </a:r>
            <a:br>
              <a:rPr lang="en-GB" sz="3200" b="1" dirty="0">
                <a:solidFill>
                  <a:schemeClr val="accent5">
                    <a:lumMod val="75000"/>
                  </a:schemeClr>
                </a:solidFill>
                <a:latin typeface="Times New Roman" panose="02020603050405020304" pitchFamily="18" charset="0"/>
                <a:cs typeface="Times New Roman" panose="02020603050405020304" pitchFamily="18" charset="0"/>
              </a:rPr>
            </a:br>
            <a:r>
              <a:rPr lang="en-GB"/>
              <a:t> </a:t>
            </a:r>
            <a:endParaRPr lang="en-US"/>
          </a:p>
        </p:txBody>
      </p:sp>
      <p:pic>
        <p:nvPicPr>
          <p:cNvPr id="4" name="Content Placeholder 3">
            <a:extLst>
              <a:ext uri="{FF2B5EF4-FFF2-40B4-BE49-F238E27FC236}">
                <a16:creationId xmlns:a16="http://schemas.microsoft.com/office/drawing/2014/main" id="{B06F18AC-EAC0-69E9-C363-C8AE44C2119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65261" y="1171388"/>
            <a:ext cx="4639120" cy="3904834"/>
          </a:xfrm>
          <a:prstGeom prst="rect">
            <a:avLst/>
          </a:prstGeom>
        </p:spPr>
      </p:pic>
      <p:sp>
        <p:nvSpPr>
          <p:cNvPr id="5" name="TextBox 4">
            <a:extLst>
              <a:ext uri="{FF2B5EF4-FFF2-40B4-BE49-F238E27FC236}">
                <a16:creationId xmlns:a16="http://schemas.microsoft.com/office/drawing/2014/main" id="{9B404F20-AC8F-032A-6AEA-C4EAAABEE355}"/>
              </a:ext>
            </a:extLst>
          </p:cNvPr>
          <p:cNvSpPr txBox="1"/>
          <p:nvPr/>
        </p:nvSpPr>
        <p:spPr>
          <a:xfrm>
            <a:off x="331696" y="1305821"/>
            <a:ext cx="5701553" cy="830997"/>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4"/>
              </a:rPr>
              <a:t>https://www.hee.nhs.uk/our-work/technology-enhanced-learning</a:t>
            </a:r>
            <a:endParaRPr lang="en-US" sz="2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23518BEA-3DCB-6A68-569B-E15888B2CE56}"/>
              </a:ext>
            </a:extLst>
          </p:cNvPr>
          <p:cNvSpPr txBox="1"/>
          <p:nvPr/>
        </p:nvSpPr>
        <p:spPr>
          <a:xfrm>
            <a:off x="331696" y="4266869"/>
            <a:ext cx="5912224" cy="1938992"/>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5"/>
              </a:rPr>
              <a:t>https://www.healthcareers.nhs.uk/</a:t>
            </a:r>
            <a:endParaRPr lang="en-GB" sz="2400" dirty="0">
              <a:latin typeface="Times New Roman" panose="02020603050405020304" pitchFamily="18" charset="0"/>
              <a:cs typeface="Times New Roman" panose="02020603050405020304" pitchFamily="18" charset="0"/>
            </a:endParaRPr>
          </a:p>
          <a:p>
            <a:pPr algn="l"/>
            <a:endParaRPr lang="en-GB" sz="2400" dirty="0">
              <a:latin typeface="Times New Roman" panose="02020603050405020304" pitchFamily="18" charset="0"/>
              <a:cs typeface="Times New Roman" panose="02020603050405020304" pitchFamily="18" charset="0"/>
            </a:endParaRPr>
          </a:p>
          <a:p>
            <a:pPr algn="l"/>
            <a:endParaRPr lang="en-GB" dirty="0"/>
          </a:p>
          <a:p>
            <a:pPr algn="l"/>
            <a:endParaRPr lang="en-GB" dirty="0"/>
          </a:p>
          <a:p>
            <a:pPr algn="l"/>
            <a:endParaRPr lang="en-GB" dirty="0"/>
          </a:p>
          <a:p>
            <a:pPr algn="l"/>
            <a:endParaRPr lang="en-US" dirty="0"/>
          </a:p>
        </p:txBody>
      </p:sp>
      <p:sp>
        <p:nvSpPr>
          <p:cNvPr id="10" name="TextBox 9">
            <a:extLst>
              <a:ext uri="{FF2B5EF4-FFF2-40B4-BE49-F238E27FC236}">
                <a16:creationId xmlns:a16="http://schemas.microsoft.com/office/drawing/2014/main" id="{54D74EC7-9FAB-B7DD-662B-4AB20E3406AE}"/>
              </a:ext>
            </a:extLst>
          </p:cNvPr>
          <p:cNvSpPr txBox="1"/>
          <p:nvPr/>
        </p:nvSpPr>
        <p:spPr>
          <a:xfrm>
            <a:off x="367552" y="2614813"/>
            <a:ext cx="5159189" cy="830997"/>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6"/>
              </a:rPr>
              <a:t>https://youtube.com/@completecare2972?si=6i81clWIXwH_onog</a:t>
            </a:r>
            <a:endParaRPr lang="en-US" sz="24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10FF6BC-CE5D-770A-08EF-22BD0189FC14}"/>
              </a:ext>
            </a:extLst>
          </p:cNvPr>
          <p:cNvSpPr txBox="1"/>
          <p:nvPr/>
        </p:nvSpPr>
        <p:spPr>
          <a:xfrm>
            <a:off x="183776" y="5374864"/>
            <a:ext cx="8262467" cy="830997"/>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7"/>
              </a:rPr>
              <a:t>https://play.google.com/store/apps/details?id=com.nhs.online.nhsonline</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5052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5DEB7-5C08-0C07-8284-BB2D7EBC4B19}"/>
              </a:ext>
            </a:extLst>
          </p:cNvPr>
          <p:cNvSpPr>
            <a:spLocks noGrp="1"/>
          </p:cNvSpPr>
          <p:nvPr>
            <p:ph type="title"/>
          </p:nvPr>
        </p:nvSpPr>
        <p:spPr>
          <a:xfrm>
            <a:off x="173318" y="120413"/>
            <a:ext cx="11684000" cy="1529092"/>
          </a:xfrm>
        </p:spPr>
        <p:txBody>
          <a:bodyPr>
            <a:normAutofit/>
          </a:bodyPr>
          <a:lstStyle/>
          <a:p>
            <a:pPr algn="ctr"/>
            <a:r>
              <a:rPr lang="en-GB" sz="3200" b="1">
                <a:solidFill>
                  <a:schemeClr val="accent5">
                    <a:lumMod val="75000"/>
                  </a:schemeClr>
                </a:solidFill>
                <a:latin typeface="Times New Roman" panose="02020603050405020304" pitchFamily="18" charset="0"/>
                <a:cs typeface="Times New Roman" panose="02020603050405020304" pitchFamily="18" charset="0"/>
              </a:rPr>
              <a:t>Microsoft 365 PowerPoint </a:t>
            </a:r>
            <a:br>
              <a:rPr lang="en-GB" sz="3200" b="1">
                <a:solidFill>
                  <a:schemeClr val="accent5">
                    <a:lumMod val="75000"/>
                  </a:schemeClr>
                </a:solidFill>
                <a:latin typeface="Times New Roman" panose="02020603050405020304" pitchFamily="18" charset="0"/>
                <a:cs typeface="Times New Roman" panose="02020603050405020304" pitchFamily="18" charset="0"/>
              </a:rPr>
            </a:br>
            <a:r>
              <a:rPr lang="en-GB" sz="3200" b="1">
                <a:solidFill>
                  <a:schemeClr val="accent5">
                    <a:lumMod val="75000"/>
                  </a:schemeClr>
                </a:solidFill>
                <a:latin typeface="Times New Roman" panose="02020603050405020304" pitchFamily="18" charset="0"/>
                <a:cs typeface="Times New Roman" panose="02020603050405020304" pitchFamily="18" charset="0"/>
              </a:rPr>
              <a:t> Advantages and Disadvantages</a:t>
            </a:r>
            <a:r>
              <a:rPr lang="en-GB"/>
              <a:t> </a:t>
            </a:r>
            <a:endParaRPr lang="en-US"/>
          </a:p>
        </p:txBody>
      </p:sp>
      <p:sp>
        <p:nvSpPr>
          <p:cNvPr id="7" name="Content Placeholder 6">
            <a:extLst>
              <a:ext uri="{FF2B5EF4-FFF2-40B4-BE49-F238E27FC236}">
                <a16:creationId xmlns:a16="http://schemas.microsoft.com/office/drawing/2014/main" id="{953EFF6C-41EC-051C-81AA-0A5D7FDF3D5F}"/>
              </a:ext>
            </a:extLst>
          </p:cNvPr>
          <p:cNvSpPr>
            <a:spLocks noGrp="1"/>
          </p:cNvSpPr>
          <p:nvPr>
            <p:ph idx="1"/>
          </p:nvPr>
        </p:nvSpPr>
        <p:spPr>
          <a:xfrm>
            <a:off x="1290918" y="1649505"/>
            <a:ext cx="4805082" cy="4809948"/>
          </a:xfrm>
        </p:spPr>
        <p:txBody>
          <a:bodyPr>
            <a:normAutofit lnSpcReduction="10000"/>
          </a:bodyPr>
          <a:lstStyle/>
          <a:p>
            <a:pPr marL="0" indent="0">
              <a:buNone/>
            </a:pPr>
            <a:r>
              <a:rPr lang="en-GB" sz="2600" b="1">
                <a:latin typeface="Times New Roman" panose="02020603050405020304" pitchFamily="18" charset="0"/>
                <a:cs typeface="Times New Roman" panose="02020603050405020304" pitchFamily="18" charset="0"/>
              </a:rPr>
              <a:t>Advantages</a:t>
            </a:r>
          </a:p>
          <a:p>
            <a:r>
              <a:rPr lang="en-GB" sz="2600">
                <a:latin typeface="Times New Roman" panose="02020603050405020304" pitchFamily="18" charset="0"/>
                <a:cs typeface="Times New Roman" panose="02020603050405020304" pitchFamily="18" charset="0"/>
              </a:rPr>
              <a:t>Easy to share files and update new training procedures.</a:t>
            </a:r>
          </a:p>
          <a:p>
            <a:r>
              <a:rPr lang="en-GB" sz="2600">
                <a:latin typeface="Times New Roman" panose="02020603050405020304" pitchFamily="18" charset="0"/>
                <a:cs typeface="Times New Roman" panose="02020603050405020304" pitchFamily="18" charset="0"/>
              </a:rPr>
              <a:t>Easy access for all staff.</a:t>
            </a:r>
          </a:p>
          <a:p>
            <a:r>
              <a:rPr lang="en-GB" sz="2600">
                <a:latin typeface="Times New Roman" panose="02020603050405020304" pitchFamily="18" charset="0"/>
                <a:cs typeface="Times New Roman" panose="02020603050405020304" pitchFamily="18" charset="0"/>
              </a:rPr>
              <a:t>Revisit training slides.</a:t>
            </a:r>
          </a:p>
          <a:p>
            <a:r>
              <a:rPr lang="en-GB" sz="2600">
                <a:latin typeface="Times New Roman" panose="02020603050405020304" pitchFamily="18" charset="0"/>
                <a:cs typeface="Times New Roman" panose="02020603050405020304" pitchFamily="18" charset="0"/>
              </a:rPr>
              <a:t>Clear structure for training to be followed step by step.</a:t>
            </a:r>
          </a:p>
          <a:p>
            <a:r>
              <a:rPr lang="en-GB" sz="2600">
                <a:latin typeface="Times New Roman" panose="02020603050405020304" pitchFamily="18" charset="0"/>
                <a:cs typeface="Times New Roman" panose="02020603050405020304" pitchFamily="18" charset="0"/>
              </a:rPr>
              <a:t>Short clips/training videos can be incorporated.</a:t>
            </a:r>
          </a:p>
          <a:p>
            <a:r>
              <a:rPr lang="en-GB" sz="2600">
                <a:latin typeface="Times New Roman" panose="02020603050405020304" pitchFamily="18" charset="0"/>
                <a:cs typeface="Times New Roman" panose="02020603050405020304" pitchFamily="18" charset="0"/>
              </a:rPr>
              <a:t>Great guideline for face to face training.</a:t>
            </a:r>
          </a:p>
          <a:p>
            <a:r>
              <a:rPr lang="en-GB" sz="2600">
                <a:latin typeface="Times New Roman" panose="02020603050405020304" pitchFamily="18" charset="0"/>
                <a:cs typeface="Times New Roman" panose="02020603050405020304" pitchFamily="18" charset="0"/>
              </a:rPr>
              <a:t>Creative and Effective </a:t>
            </a:r>
          </a:p>
          <a:p>
            <a:pPr marL="0" indent="0">
              <a:buNone/>
            </a:pPr>
            <a:endParaRPr lang="en-GB" sz="2400">
              <a:latin typeface="Times New Roman" panose="02020603050405020304" pitchFamily="18" charset="0"/>
              <a:cs typeface="Times New Roman" panose="02020603050405020304" pitchFamily="18" charset="0"/>
            </a:endParaRPr>
          </a:p>
          <a:p>
            <a:pPr marL="0" indent="0">
              <a:buNone/>
            </a:pPr>
            <a:endParaRPr lang="en-GB" sz="2400">
              <a:latin typeface="Times New Roman" panose="02020603050405020304" pitchFamily="18" charset="0"/>
              <a:cs typeface="Times New Roman" panose="02020603050405020304" pitchFamily="18" charset="0"/>
            </a:endParaRPr>
          </a:p>
          <a:p>
            <a:pPr marL="0" indent="0">
              <a:buNone/>
            </a:pPr>
            <a:endParaRPr lang="en-GB" sz="2400">
              <a:latin typeface="Times New Roman" panose="02020603050405020304" pitchFamily="18" charset="0"/>
              <a:cs typeface="Times New Roman" panose="02020603050405020304" pitchFamily="18" charset="0"/>
            </a:endParaRPr>
          </a:p>
          <a:p>
            <a:pPr marL="0" indent="0">
              <a:buNone/>
            </a:pPr>
            <a:endParaRPr lang="en-GB" sz="2400">
              <a:latin typeface="Times New Roman" panose="02020603050405020304" pitchFamily="18" charset="0"/>
              <a:cs typeface="Times New Roman" panose="02020603050405020304" pitchFamily="18" charset="0"/>
            </a:endParaRPr>
          </a:p>
          <a:p>
            <a:endParaRPr lang="en-GB" sz="2400">
              <a:latin typeface="Times New Roman" panose="02020603050405020304" pitchFamily="18" charset="0"/>
              <a:cs typeface="Times New Roman" panose="02020603050405020304" pitchFamily="18" charset="0"/>
            </a:endParaRPr>
          </a:p>
          <a:p>
            <a:pPr marL="0" indent="0">
              <a:buNone/>
            </a:pPr>
            <a:endParaRPr lang="en-GB" sz="2400">
              <a:latin typeface="Times New Roman" panose="02020603050405020304" pitchFamily="18" charset="0"/>
              <a:cs typeface="Times New Roman" panose="02020603050405020304" pitchFamily="18" charset="0"/>
            </a:endParaRPr>
          </a:p>
          <a:p>
            <a:endParaRPr lang="en-GB" sz="2400">
              <a:latin typeface="Times New Roman" panose="02020603050405020304" pitchFamily="18" charset="0"/>
              <a:cs typeface="Times New Roman" panose="02020603050405020304" pitchFamily="18" charset="0"/>
            </a:endParaRPr>
          </a:p>
          <a:p>
            <a:endParaRPr lang="en-GB" sz="2400">
              <a:latin typeface="Times New Roman" panose="02020603050405020304" pitchFamily="18" charset="0"/>
              <a:cs typeface="Times New Roman" panose="02020603050405020304" pitchFamily="18" charset="0"/>
            </a:endParaRPr>
          </a:p>
          <a:p>
            <a:endParaRPr lang="en-GB" sz="240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CA591043-A091-812B-01A4-531411F11AF2}"/>
              </a:ext>
            </a:extLst>
          </p:cNvPr>
          <p:cNvSpPr txBox="1"/>
          <p:nvPr/>
        </p:nvSpPr>
        <p:spPr>
          <a:xfrm>
            <a:off x="6834095" y="1565806"/>
            <a:ext cx="4637741" cy="4893647"/>
          </a:xfrm>
          <a:prstGeom prst="rect">
            <a:avLst/>
          </a:prstGeom>
          <a:noFill/>
        </p:spPr>
        <p:txBody>
          <a:bodyPr wrap="square" rtlCol="0">
            <a:spAutoFit/>
          </a:bodyPr>
          <a:lstStyle/>
          <a:p>
            <a:pPr algn="l"/>
            <a:r>
              <a:rPr lang="en-GB" sz="2400" b="1">
                <a:latin typeface="Times New Roman" panose="02020603050405020304" pitchFamily="18" charset="0"/>
                <a:cs typeface="Times New Roman" panose="02020603050405020304" pitchFamily="18" charset="0"/>
              </a:rPr>
              <a:t>Disadvantages</a:t>
            </a:r>
            <a:r>
              <a:rPr lang="en-GB"/>
              <a:t> </a:t>
            </a:r>
          </a:p>
          <a:p>
            <a:pPr marL="285750" indent="-285750" algn="l">
              <a:buFont typeface="Arial" panose="020B0604020202020204" pitchFamily="34" charset="0"/>
              <a:buChar char="•"/>
            </a:pPr>
            <a:r>
              <a:rPr lang="en-GB" sz="2400"/>
              <a:t>Miss understanding of the information provided for training.</a:t>
            </a:r>
          </a:p>
          <a:p>
            <a:pPr marL="285750" indent="-285750" algn="l">
              <a:buFont typeface="Arial" panose="020B0604020202020204" pitchFamily="34" charset="0"/>
              <a:buChar char="•"/>
            </a:pPr>
            <a:r>
              <a:rPr lang="en-GB" sz="2400"/>
              <a:t>Over loaded with training information.</a:t>
            </a:r>
          </a:p>
          <a:p>
            <a:pPr marL="285750" indent="-285750" algn="l">
              <a:buFont typeface="Arial" panose="020B0604020202020204" pitchFamily="34" charset="0"/>
              <a:buChar char="•"/>
            </a:pPr>
            <a:r>
              <a:rPr lang="en-GB" sz="2400"/>
              <a:t>Short clips/video links being broken.</a:t>
            </a:r>
          </a:p>
          <a:p>
            <a:pPr marL="285750" indent="-285750" algn="l">
              <a:buFont typeface="Arial" panose="020B0604020202020204" pitchFamily="34" charset="0"/>
              <a:buChar char="•"/>
            </a:pPr>
            <a:r>
              <a:rPr lang="en-GB" sz="2400"/>
              <a:t>Not enough information provided and no physical demonstration.</a:t>
            </a:r>
          </a:p>
          <a:p>
            <a:pPr marL="285750" indent="-285750" algn="l">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Wrong information and training being shared example. the file not being updated with the new training procedures</a:t>
            </a:r>
            <a:r>
              <a:rPr lang="en-GB"/>
              <a:t>. </a:t>
            </a:r>
          </a:p>
        </p:txBody>
      </p:sp>
    </p:spTree>
    <p:extLst>
      <p:ext uri="{BB962C8B-B14F-4D97-AF65-F5344CB8AC3E}">
        <p14:creationId xmlns:p14="http://schemas.microsoft.com/office/powerpoint/2010/main" val="1795560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E06F-0336-255D-2D61-8FBB921FBD7E}"/>
              </a:ext>
            </a:extLst>
          </p:cNvPr>
          <p:cNvSpPr>
            <a:spLocks noGrp="1"/>
          </p:cNvSpPr>
          <p:nvPr>
            <p:ph type="title"/>
          </p:nvPr>
        </p:nvSpPr>
        <p:spPr>
          <a:xfrm>
            <a:off x="838200" y="0"/>
            <a:ext cx="10515600" cy="2330824"/>
          </a:xfrm>
        </p:spPr>
        <p:txBody>
          <a:bodyPr/>
          <a:lstStyle/>
          <a:p>
            <a:pPr algn="ctr"/>
            <a:r>
              <a:rPr lang="en-GB" sz="3200" b="1">
                <a:solidFill>
                  <a:schemeClr val="accent5">
                    <a:lumMod val="75000"/>
                  </a:schemeClr>
                </a:solidFill>
                <a:latin typeface="Times New Roman" panose="02020603050405020304" pitchFamily="18" charset="0"/>
                <a:cs typeface="Times New Roman" panose="02020603050405020304" pitchFamily="18" charset="0"/>
              </a:rPr>
              <a:t>Conclusion</a:t>
            </a:r>
            <a:r>
              <a:rPr lang="en-GB"/>
              <a:t> </a:t>
            </a:r>
            <a:endParaRPr lang="en-US"/>
          </a:p>
        </p:txBody>
      </p:sp>
      <p:sp>
        <p:nvSpPr>
          <p:cNvPr id="3" name="Content Placeholder 2">
            <a:extLst>
              <a:ext uri="{FF2B5EF4-FFF2-40B4-BE49-F238E27FC236}">
                <a16:creationId xmlns:a16="http://schemas.microsoft.com/office/drawing/2014/main" id="{42409618-7238-1B80-5BD9-F4DF8E861709}"/>
              </a:ext>
            </a:extLst>
          </p:cNvPr>
          <p:cNvSpPr>
            <a:spLocks noGrp="1"/>
          </p:cNvSpPr>
          <p:nvPr>
            <p:ph idx="1"/>
          </p:nvPr>
        </p:nvSpPr>
        <p:spPr>
          <a:xfrm>
            <a:off x="1673412" y="1973910"/>
            <a:ext cx="9979211" cy="3655926"/>
          </a:xfrm>
        </p:spPr>
        <p:txBody>
          <a:bodyPr>
            <a:normAutofit/>
          </a:bodyPr>
          <a:lstStyle/>
          <a:p>
            <a:pPr marL="0" indent="0">
              <a:buNone/>
            </a:pPr>
            <a:r>
              <a:rPr lang="en-GB" sz="3200">
                <a:latin typeface="Times New Roman" panose="02020603050405020304" pitchFamily="18" charset="0"/>
                <a:cs typeface="Times New Roman" panose="02020603050405020304" pitchFamily="18" charset="0"/>
              </a:rPr>
              <a:t>Introducing Microsoft PowerPoint </a:t>
            </a:r>
            <a:r>
              <a:rPr lang="en-GB" sz="3200" dirty="0">
                <a:latin typeface="Times New Roman" panose="02020603050405020304" pitchFamily="18" charset="0"/>
                <a:cs typeface="Times New Roman" panose="02020603050405020304" pitchFamily="18" charset="0"/>
              </a:rPr>
              <a:t>365 </a:t>
            </a:r>
            <a:r>
              <a:rPr lang="en-GB" sz="3200">
                <a:latin typeface="Times New Roman" panose="02020603050405020304" pitchFamily="18" charset="0"/>
                <a:cs typeface="Times New Roman" panose="02020603050405020304" pitchFamily="18" charset="0"/>
              </a:rPr>
              <a:t>to Riverdale nursing home is beneficial for the organisation</a:t>
            </a:r>
            <a:r>
              <a:rPr lang="en-GB" sz="3200" dirty="0">
                <a:latin typeface="Times New Roman" panose="02020603050405020304" pitchFamily="18" charset="0"/>
                <a:cs typeface="Times New Roman" panose="02020603050405020304" pitchFamily="18" charset="0"/>
              </a:rPr>
              <a:t>, because it </a:t>
            </a:r>
            <a:r>
              <a:rPr lang="en-GB" sz="3200">
                <a:latin typeface="Times New Roman" panose="02020603050405020304" pitchFamily="18" charset="0"/>
                <a:cs typeface="Times New Roman" panose="02020603050405020304" pitchFamily="18" charset="0"/>
              </a:rPr>
              <a:t>is a </a:t>
            </a:r>
            <a:r>
              <a:rPr lang="en-GB" sz="3200" dirty="0">
                <a:latin typeface="Times New Roman" panose="02020603050405020304" pitchFamily="18" charset="0"/>
                <a:cs typeface="Times New Roman" panose="02020603050405020304" pitchFamily="18" charset="0"/>
              </a:rPr>
              <a:t>excellent gateway </a:t>
            </a:r>
            <a:r>
              <a:rPr lang="en-GB" sz="3200">
                <a:latin typeface="Times New Roman" panose="02020603050405020304" pitchFamily="18" charset="0"/>
                <a:cs typeface="Times New Roman" panose="02020603050405020304" pitchFamily="18" charset="0"/>
              </a:rPr>
              <a:t>to structure clear step by step training </a:t>
            </a:r>
            <a:r>
              <a:rPr lang="en-GB" sz="3200" dirty="0">
                <a:latin typeface="Times New Roman" panose="02020603050405020304" pitchFamily="18" charset="0"/>
                <a:cs typeface="Times New Roman" panose="02020603050405020304" pitchFamily="18" charset="0"/>
              </a:rPr>
              <a:t>and can be accessed digital by</a:t>
            </a:r>
            <a:r>
              <a:rPr lang="en-GB" sz="3200">
                <a:latin typeface="Times New Roman" panose="02020603050405020304" pitchFamily="18" charset="0"/>
                <a:cs typeface="Times New Roman" panose="02020603050405020304" pitchFamily="18" charset="0"/>
              </a:rPr>
              <a:t> all employees at Riverdale Nursing Home.</a:t>
            </a:r>
            <a:endParaRPr lang="en-US"/>
          </a:p>
        </p:txBody>
      </p:sp>
    </p:spTree>
    <p:extLst>
      <p:ext uri="{BB962C8B-B14F-4D97-AF65-F5344CB8AC3E}">
        <p14:creationId xmlns:p14="http://schemas.microsoft.com/office/powerpoint/2010/main" val="1692621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C7C60A-C2C4-0524-9335-7A14CAB81316}"/>
              </a:ext>
            </a:extLst>
          </p:cNvPr>
          <p:cNvSpPr>
            <a:spLocks noGrp="1"/>
          </p:cNvSpPr>
          <p:nvPr>
            <p:ph idx="1"/>
          </p:nvPr>
        </p:nvSpPr>
        <p:spPr>
          <a:xfrm>
            <a:off x="442259" y="1410447"/>
            <a:ext cx="11546541" cy="5068047"/>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Slides 10 to 15 Riverdale Nursing Home Staff Training</a:t>
            </a:r>
            <a:r>
              <a:rPr lang="en-GB" sz="2400" dirty="0">
                <a:solidFill>
                  <a:schemeClr val="accent5">
                    <a:lumMod val="75000"/>
                  </a:schemeClr>
                </a:solidFill>
                <a:latin typeface="Times New Roman" panose="02020603050405020304" pitchFamily="18" charset="0"/>
                <a:cs typeface="Times New Roman" panose="02020603050405020304" pitchFamily="18" charset="0"/>
              </a:rPr>
              <a:t> </a:t>
            </a:r>
          </a:p>
          <a:p>
            <a:pPr marL="0" indent="0">
              <a:buNone/>
            </a:pPr>
            <a:endParaRPr lang="en-GB" sz="2400" b="0" i="0" dirty="0">
              <a:solidFill>
                <a:srgbClr val="0F0F0F"/>
              </a:solidFill>
              <a:effectLst/>
              <a:latin typeface="Times New Roman" panose="02020603050405020304" pitchFamily="18" charset="0"/>
              <a:cs typeface="Times New Roman" panose="02020603050405020304" pitchFamily="18" charset="0"/>
            </a:endParaRPr>
          </a:p>
          <a:p>
            <a:pPr marL="0" indent="0">
              <a:buNone/>
            </a:pPr>
            <a:r>
              <a:rPr lang="en-GB" sz="2400" dirty="0">
                <a:solidFill>
                  <a:srgbClr val="0563C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https://youtube.com/@completecare2972?si=6i81clWIXwH_onog</a:t>
            </a:r>
            <a:r>
              <a:rPr lang="en-GB" sz="2400" dirty="0">
                <a:latin typeface="Times New Roman" panose="02020603050405020304" pitchFamily="18" charset="0"/>
                <a:cs typeface="Times New Roman" panose="02020603050405020304" pitchFamily="18" charset="0"/>
              </a:rPr>
              <a:t> (completecare.sep.2021)</a:t>
            </a:r>
          </a:p>
          <a:p>
            <a:pPr marL="0" indent="0">
              <a:buNone/>
            </a:pPr>
            <a:endParaRPr lang="en-GB" sz="2400" dirty="0">
              <a:solidFill>
                <a:schemeClr val="accent5">
                  <a:lumMod val="75000"/>
                </a:schemeClr>
              </a:solidFill>
              <a:latin typeface="Times New Roman" panose="02020603050405020304" pitchFamily="18" charset="0"/>
              <a:cs typeface="Times New Roman" panose="02020603050405020304" pitchFamily="18" charset="0"/>
            </a:endParaRPr>
          </a:p>
          <a:p>
            <a:pPr marL="0" indent="0" fontAlgn="t">
              <a:buNone/>
            </a:pPr>
            <a:r>
              <a:rPr lang="en-GB" sz="2400" dirty="0" err="1">
                <a:solidFill>
                  <a:schemeClr val="accent5">
                    <a:lumMod val="75000"/>
                  </a:schemeClr>
                </a:solidFill>
                <a:latin typeface="Times New Roman" panose="02020603050405020304" pitchFamily="18" charset="0"/>
                <a:cs typeface="Times New Roman" panose="02020603050405020304" pitchFamily="18" charset="0"/>
                <a:hlinkClick r:id="rId3"/>
              </a:rPr>
              <a:t>www.youtube.com</a:t>
            </a:r>
            <a:r>
              <a:rPr lang="en-GB" sz="2400" dirty="0">
                <a:solidFill>
                  <a:schemeClr val="accent5">
                    <a:lumMod val="75000"/>
                  </a:schemeClr>
                </a:solidFill>
                <a:latin typeface="Times New Roman" panose="02020603050405020304" pitchFamily="18" charset="0"/>
                <a:cs typeface="Times New Roman" panose="02020603050405020304" pitchFamily="18" charset="0"/>
                <a:hlinkClick r:id="rId3"/>
              </a:rPr>
              <a:t>/@HealthCareers</a:t>
            </a:r>
            <a:r>
              <a:rPr lang="en-GB" sz="2400" dirty="0">
                <a:solidFill>
                  <a:schemeClr val="accent5">
                    <a:lumMod val="75000"/>
                  </a:schemeClr>
                </a:solidFill>
                <a:latin typeface="Times New Roman" panose="02020603050405020304" pitchFamily="18" charset="0"/>
                <a:cs typeface="Times New Roman" panose="02020603050405020304" pitchFamily="18" charset="0"/>
              </a:rPr>
              <a:t> </a:t>
            </a:r>
            <a:r>
              <a:rPr lang="en-GB" sz="2400" u="none" strike="noStrike" dirty="0">
                <a:solidFill>
                  <a:srgbClr val="0F0F0F"/>
                </a:solidFill>
                <a:latin typeface="Times New Roman" panose="02020603050405020304" pitchFamily="18" charset="0"/>
                <a:cs typeface="Times New Roman" panose="02020603050405020304" pitchFamily="18" charset="0"/>
              </a:rPr>
              <a:t> (</a:t>
            </a:r>
            <a:r>
              <a:rPr lang="en-GB" sz="2400" b="0" i="0" dirty="0">
                <a:solidFill>
                  <a:srgbClr val="0F0F0F"/>
                </a:solidFill>
                <a:effectLst/>
                <a:latin typeface="Times New Roman" panose="02020603050405020304" pitchFamily="18" charset="0"/>
                <a:cs typeface="Times New Roman" panose="02020603050405020304" pitchFamily="18" charset="0"/>
              </a:rPr>
              <a:t>United Kingdom, healthcare, Joined Mar 18, 2010)</a:t>
            </a:r>
          </a:p>
          <a:p>
            <a:pPr marL="0" indent="0" fontAlgn="t">
              <a:buNone/>
            </a:pPr>
            <a:endParaRPr lang="en-GB" sz="2400" dirty="0">
              <a:solidFill>
                <a:schemeClr val="accent5">
                  <a:lumMod val="75000"/>
                </a:schemeClr>
              </a:solidFill>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hlinkClick r:id="rId4"/>
              </a:rPr>
              <a:t>https://www.hee.nhs.uk/our-work/technology-enhanced-learning</a:t>
            </a:r>
            <a:r>
              <a:rPr lang="en-GB" sz="2400" dirty="0">
                <a:latin typeface="Times New Roman" panose="02020603050405020304" pitchFamily="18" charset="0"/>
                <a:cs typeface="Times New Roman" panose="02020603050405020304" pitchFamily="18" charset="0"/>
              </a:rPr>
              <a:t> </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(Microsoft PowerPoint 365 2026)</a:t>
            </a:r>
          </a:p>
        </p:txBody>
      </p:sp>
      <p:sp>
        <p:nvSpPr>
          <p:cNvPr id="5" name="Title 4">
            <a:extLst>
              <a:ext uri="{FF2B5EF4-FFF2-40B4-BE49-F238E27FC236}">
                <a16:creationId xmlns:a16="http://schemas.microsoft.com/office/drawing/2014/main" id="{621637A4-6127-73E0-A689-1FB161047D57}"/>
              </a:ext>
            </a:extLst>
          </p:cNvPr>
          <p:cNvSpPr>
            <a:spLocks noGrp="1"/>
          </p:cNvSpPr>
          <p:nvPr>
            <p:ph type="title"/>
          </p:nvPr>
        </p:nvSpPr>
        <p:spPr>
          <a:xfrm>
            <a:off x="838200" y="-172755"/>
            <a:ext cx="10515600" cy="1846168"/>
          </a:xfrm>
        </p:spPr>
        <p:txBody>
          <a:bodyPr>
            <a:normAutofit/>
          </a:bodyPr>
          <a:lstStyle/>
          <a:p>
            <a:pPr algn="ctr"/>
            <a:r>
              <a:rPr lang="en-GB" sz="3200" b="1" dirty="0">
                <a:solidFill>
                  <a:schemeClr val="accent5">
                    <a:lumMod val="75000"/>
                  </a:schemeClr>
                </a:solidFill>
                <a:latin typeface="Times New Roman" panose="02020603050405020304" pitchFamily="18" charset="0"/>
                <a:cs typeface="Times New Roman" panose="02020603050405020304" pitchFamily="18" charset="0"/>
              </a:rPr>
              <a:t>Reference List</a:t>
            </a:r>
            <a:endParaRPr lang="en-US" sz="3200" b="1" dirty="0">
              <a:solidFill>
                <a:schemeClr val="accent5">
                  <a:lumMod val="7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6760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CFD76F9D9A9E340AD84885925D378F4" ma:contentTypeVersion="5" ma:contentTypeDescription="Create a new document." ma:contentTypeScope="" ma:versionID="263985e474af003c0fe2be6b42440640">
  <xsd:schema xmlns:xsd="http://www.w3.org/2001/XMLSchema" xmlns:xs="http://www.w3.org/2001/XMLSchema" xmlns:p="http://schemas.microsoft.com/office/2006/metadata/properties" xmlns:ns3="8ecf54c4-56d8-43a2-a321-6326832e7bc1" targetNamespace="http://schemas.microsoft.com/office/2006/metadata/properties" ma:root="true" ma:fieldsID="b5a1297bbb1c3d580639109c0701f5c4" ns3:_="">
    <xsd:import namespace="8ecf54c4-56d8-43a2-a321-6326832e7bc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54c4-56d8-43a2-a321-6326832e7bc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ecf54c4-56d8-43a2-a321-6326832e7bc1" xsi:nil="true"/>
  </documentManagement>
</p:properties>
</file>

<file path=customXml/itemProps1.xml><?xml version="1.0" encoding="utf-8"?>
<ds:datastoreItem xmlns:ds="http://schemas.openxmlformats.org/officeDocument/2006/customXml" ds:itemID="{6D4E8DF9-CBCF-41E1-B061-84F2E8FD5B72}">
  <ds:schemaRefs>
    <ds:schemaRef ds:uri="http://schemas.microsoft.com/sharepoint/v3/contenttype/forms"/>
  </ds:schemaRefs>
</ds:datastoreItem>
</file>

<file path=customXml/itemProps2.xml><?xml version="1.0" encoding="utf-8"?>
<ds:datastoreItem xmlns:ds="http://schemas.openxmlformats.org/officeDocument/2006/customXml" ds:itemID="{0C1EC5B6-FF0A-4587-8F2B-7EDC4D704D99}">
  <ds:schemaRefs>
    <ds:schemaRef ds:uri="http://schemas.microsoft.com/office/2006/metadata/contentType"/>
    <ds:schemaRef ds:uri="http://schemas.microsoft.com/office/2006/metadata/properties/metaAttributes"/>
    <ds:schemaRef ds:uri="http://www.w3.org/2000/xmlns/"/>
    <ds:schemaRef ds:uri="http://www.w3.org/2001/XMLSchema"/>
    <ds:schemaRef ds:uri="8ecf54c4-56d8-43a2-a321-6326832e7bc1"/>
  </ds:schemaRefs>
</ds:datastoreItem>
</file>

<file path=customXml/itemProps3.xml><?xml version="1.0" encoding="utf-8"?>
<ds:datastoreItem xmlns:ds="http://schemas.openxmlformats.org/officeDocument/2006/customXml" ds:itemID="{947AD686-7EC6-4B81-B8B9-EC184FDABF90}">
  <ds:schemaRefs>
    <ds:schemaRef ds:uri="http://schemas.microsoft.com/office/2006/metadata/properties"/>
    <ds:schemaRef ds:uri="http://www.w3.org/2000/xmlns/"/>
    <ds:schemaRef ds:uri="8ecf54c4-56d8-43a2-a321-6326832e7bc1"/>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Certificate of Higher Education skills for the workplace (Health &amp; Social Care)</vt:lpstr>
      <vt:lpstr>Digital skills and research method’s  LCHS4007 </vt:lpstr>
      <vt:lpstr> Riverdale Nursing Home Staff Rotas and Schedules.</vt:lpstr>
      <vt:lpstr>Microsoft Excel </vt:lpstr>
      <vt:lpstr>Microsoft Excel for Rotas and scheduling? </vt:lpstr>
      <vt:lpstr>How Microsoft Excel Improves Efficiency and Communication </vt:lpstr>
      <vt:lpstr>Advantages &amp; Disadvantages of  using Microsoft Excel </vt:lpstr>
      <vt:lpstr>Conclusion </vt:lpstr>
      <vt:lpstr>                          References</vt:lpstr>
      <vt:lpstr>Riverside Nursing Home Staff  Training </vt:lpstr>
      <vt:lpstr>Staff training  Microsoft 365 PowerPoint   </vt:lpstr>
      <vt:lpstr>Links and QR codes  </vt:lpstr>
      <vt:lpstr>Microsoft 365 PowerPoint   Advantages and Disadvantages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Word in Riverdale Nursing Home </dc:title>
  <dc:creator>monsenge katemo</dc:creator>
  <cp:lastModifiedBy>Danielle Elizabeth Beadle (2539032)</cp:lastModifiedBy>
  <cp:revision>1</cp:revision>
  <dcterms:created xsi:type="dcterms:W3CDTF">2026-06-28T23:58:29Z</dcterms:created>
  <dcterms:modified xsi:type="dcterms:W3CDTF">2026-07-13T14:47:26Z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0x0101004CFD76F9D9A9E340AD84885925D378F4</vt:lpwstr>
  </property>
</Properties>
</file>