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7"/>
  </p:notesMasterIdLst>
  <p:sldIdLst>
    <p:sldId id="256" r:id="rId2"/>
    <p:sldId id="257" r:id="rId3"/>
    <p:sldId id="259" r:id="rId4"/>
    <p:sldId id="260"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79CC8F-A3DB-3A4A-87B4-E30C24F69560}" v="56" dt="2022-01-30T13:12:43.3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82298"/>
  </p:normalViewPr>
  <p:slideViewPr>
    <p:cSldViewPr snapToGrid="0" snapToObjects="1">
      <p:cViewPr varScale="1">
        <p:scale>
          <a:sx n="90" d="100"/>
          <a:sy n="90" d="100"/>
        </p:scale>
        <p:origin x="143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31EBC6-A4AD-1743-9FE1-13B8160F500C}" type="datetimeFigureOut">
              <a:rPr lang="en-GB" smtClean="0"/>
              <a:t>29/01/2022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C323DB-A4EF-D743-B310-6534A64A99BE}" type="slidenum">
              <a:rPr lang="en-GB" smtClean="0"/>
              <a:t>‹#›</a:t>
            </a:fld>
            <a:endParaRPr lang="en-GB"/>
          </a:p>
        </p:txBody>
      </p:sp>
    </p:spTree>
    <p:extLst>
      <p:ext uri="{BB962C8B-B14F-4D97-AF65-F5344CB8AC3E}">
        <p14:creationId xmlns:p14="http://schemas.microsoft.com/office/powerpoint/2010/main" val="21167882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Welcome the other students, start with good morning/ good afternoon</a:t>
            </a:r>
          </a:p>
          <a:p>
            <a:r>
              <a:rPr lang="en-GB" dirty="0"/>
              <a:t>Today I will be presenting my presentation about the decline of the high street that has been caused by the pandemic also known as COVID-19.</a:t>
            </a:r>
          </a:p>
        </p:txBody>
      </p:sp>
      <p:sp>
        <p:nvSpPr>
          <p:cNvPr id="4" name="Slide Number Placeholder 3"/>
          <p:cNvSpPr>
            <a:spLocks noGrp="1"/>
          </p:cNvSpPr>
          <p:nvPr>
            <p:ph type="sldNum" sz="quarter" idx="5"/>
          </p:nvPr>
        </p:nvSpPr>
        <p:spPr/>
        <p:txBody>
          <a:bodyPr/>
          <a:lstStyle/>
          <a:p>
            <a:fld id="{0CC323DB-A4EF-D743-B310-6534A64A99BE}" type="slidenum">
              <a:rPr lang="en-GB" smtClean="0"/>
              <a:t>1</a:t>
            </a:fld>
            <a:endParaRPr lang="en-GB"/>
          </a:p>
        </p:txBody>
      </p:sp>
    </p:spTree>
    <p:extLst>
      <p:ext uri="{BB962C8B-B14F-4D97-AF65-F5344CB8AC3E}">
        <p14:creationId xmlns:p14="http://schemas.microsoft.com/office/powerpoint/2010/main" val="41623571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400" b="1" u="sng" dirty="0"/>
              <a:t>Nature of the problem</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Firstly we need to observe the nature of the problem, this virus originated in Wuhan where it wasn’t contained, and therefore causing an outbreak of COVID-19 worldwide.</a:t>
            </a:r>
          </a:p>
          <a:p>
            <a:pPr marL="171450" indent="-171450">
              <a:buFont typeface="Arial" panose="020B0604020202020204" pitchFamily="34" charset="0"/>
              <a:buChar char="•"/>
            </a:pPr>
            <a:r>
              <a:rPr lang="en-GB" dirty="0"/>
              <a:t>Obviously this pandemic have become a problem for all since you can find anyway that COVID-19 is contagious and possibly life threatening, which will lead on to why this has caused the decline of high street.</a:t>
            </a:r>
          </a:p>
          <a:p>
            <a:pPr marL="171450" indent="-171450">
              <a:buFont typeface="Arial" panose="020B0604020202020204" pitchFamily="34" charset="0"/>
              <a:buChar char="•"/>
            </a:pPr>
            <a:r>
              <a:rPr lang="en-GB" dirty="0"/>
              <a:t>Since the this has created a big problem for all I will be discussing the root cause of this, however I will only be discussing about the UK’s problem with COVID-19</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sz="1600" b="1" u="sng" dirty="0"/>
              <a:t>5 whys</a:t>
            </a:r>
          </a:p>
          <a:p>
            <a:pPr marL="0" indent="0">
              <a:buFont typeface="Arial" panose="020B0604020202020204" pitchFamily="34" charset="0"/>
              <a:buNone/>
            </a:pPr>
            <a:endParaRPr lang="en-GB" sz="1600" b="1" u="sng" dirty="0"/>
          </a:p>
          <a:p>
            <a:pPr marL="285750" indent="-285750">
              <a:buFont typeface="Arial" panose="020B0604020202020204" pitchFamily="34" charset="0"/>
              <a:buChar char="•"/>
            </a:pPr>
            <a:r>
              <a:rPr lang="en-GB" sz="1400" b="0" u="none" dirty="0"/>
              <a:t>As you can see from the representation one of the key leads to the decline of high street is the use of online shopping.</a:t>
            </a:r>
          </a:p>
          <a:p>
            <a:pPr marL="285750" indent="-285750">
              <a:buFont typeface="Arial" panose="020B0604020202020204" pitchFamily="34" charset="0"/>
              <a:buChar char="•"/>
            </a:pPr>
            <a:r>
              <a:rPr lang="en-GB" sz="1400" b="0" u="none" dirty="0"/>
              <a:t>If we were to break down why we’re using online, we get the simple answer, because of COVID-19</a:t>
            </a:r>
          </a:p>
          <a:p>
            <a:pPr marL="285750" indent="-285750">
              <a:buFont typeface="Arial" panose="020B0604020202020204" pitchFamily="34" charset="0"/>
              <a:buChar char="•"/>
            </a:pPr>
            <a:r>
              <a:rPr lang="en-GB" sz="1400" b="0" u="none" dirty="0"/>
              <a:t>For the past few years the COVID-19 have been taking all sorts of routes such as mutations, causing the government to implement restrictions in the UK</a:t>
            </a:r>
          </a:p>
          <a:p>
            <a:pPr marL="285750" indent="-285750">
              <a:buFont typeface="Arial" panose="020B0604020202020204" pitchFamily="34" charset="0"/>
              <a:buChar char="•"/>
            </a:pPr>
            <a:r>
              <a:rPr lang="en-GB" sz="1400" b="0" u="none" dirty="0"/>
              <a:t>Obviously we all know why restrictions are put in place and it’s to stop the spreading of the virus.</a:t>
            </a:r>
          </a:p>
          <a:p>
            <a:pPr marL="285750" indent="-285750">
              <a:buFont typeface="Arial" panose="020B0604020202020204" pitchFamily="34" charset="0"/>
              <a:buChar char="•"/>
            </a:pPr>
            <a:r>
              <a:rPr lang="en-GB" sz="1400" b="0" u="none" dirty="0"/>
              <a:t>And as you know we want to stop the spreading of the virus to prevent anymore deaths and cases from increasing in the UK</a:t>
            </a:r>
          </a:p>
          <a:p>
            <a:pPr marL="285750" indent="-285750">
              <a:buFont typeface="Arial" panose="020B0604020202020204" pitchFamily="34" charset="0"/>
              <a:buChar char="•"/>
            </a:pPr>
            <a:endParaRPr lang="en-GB" sz="1400" b="0" u="none" dirty="0"/>
          </a:p>
          <a:p>
            <a:pPr marL="285750" indent="-285750">
              <a:buFont typeface="Arial" panose="020B0604020202020204" pitchFamily="34" charset="0"/>
              <a:buChar char="•"/>
            </a:pPr>
            <a:r>
              <a:rPr lang="en-GB" sz="1400" b="0" u="none" dirty="0"/>
              <a:t>This is the root cause of our problem as it does help us have a goal in mind as a society but it has costed a lot of losses, leading us to the decline of the high street.</a:t>
            </a:r>
          </a:p>
          <a:p>
            <a:pPr marL="285750" indent="-285750">
              <a:buFont typeface="Arial" panose="020B0604020202020204" pitchFamily="34" charset="0"/>
              <a:buChar char="•"/>
            </a:pPr>
            <a:endParaRPr lang="en-GB" sz="1400" b="0" u="none" dirty="0"/>
          </a:p>
        </p:txBody>
      </p:sp>
      <p:sp>
        <p:nvSpPr>
          <p:cNvPr id="4" name="Slide Number Placeholder 3"/>
          <p:cNvSpPr>
            <a:spLocks noGrp="1"/>
          </p:cNvSpPr>
          <p:nvPr>
            <p:ph type="sldNum" sz="quarter" idx="5"/>
          </p:nvPr>
        </p:nvSpPr>
        <p:spPr/>
        <p:txBody>
          <a:bodyPr/>
          <a:lstStyle/>
          <a:p>
            <a:fld id="{0CC323DB-A4EF-D743-B310-6534A64A99BE}" type="slidenum">
              <a:rPr lang="en-GB" smtClean="0"/>
              <a:t>2</a:t>
            </a:fld>
            <a:endParaRPr lang="en-GB"/>
          </a:p>
        </p:txBody>
      </p:sp>
    </p:spTree>
    <p:extLst>
      <p:ext uri="{BB962C8B-B14F-4D97-AF65-F5344CB8AC3E}">
        <p14:creationId xmlns:p14="http://schemas.microsoft.com/office/powerpoint/2010/main" val="40934645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Internal</a:t>
            </a:r>
          </a:p>
          <a:p>
            <a:r>
              <a:rPr lang="en-GB" sz="1200" b="1" kern="1200" dirty="0">
                <a:solidFill>
                  <a:schemeClr val="tx1"/>
                </a:solidFill>
                <a:effectLst/>
                <a:latin typeface="+mn-lt"/>
                <a:ea typeface="+mn-ea"/>
                <a:cs typeface="+mn-cs"/>
              </a:rPr>
              <a:t>Employers</a:t>
            </a:r>
            <a:r>
              <a:rPr lang="en-GB" sz="1200" kern="1200" dirty="0">
                <a:solidFill>
                  <a:schemeClr val="tx1"/>
                </a:solidFill>
                <a:effectLst/>
                <a:latin typeface="+mn-lt"/>
                <a:ea typeface="+mn-ea"/>
                <a:cs typeface="+mn-cs"/>
              </a:rPr>
              <a:t>: the interference caused by the covid19 meant many business couldn’t operate un the usual way . Many employers couldn’t go to work and clients couldn’t buy their products or </a:t>
            </a:r>
            <a:r>
              <a:rPr lang="en-GB" sz="1200" kern="1200" dirty="0" err="1">
                <a:solidFill>
                  <a:schemeClr val="tx1"/>
                </a:solidFill>
                <a:effectLst/>
                <a:latin typeface="+mn-lt"/>
                <a:ea typeface="+mn-ea"/>
                <a:cs typeface="+mn-cs"/>
              </a:rPr>
              <a:t>service.many</a:t>
            </a:r>
            <a:r>
              <a:rPr lang="en-GB" sz="1200" kern="1200" dirty="0">
                <a:solidFill>
                  <a:schemeClr val="tx1"/>
                </a:solidFill>
                <a:effectLst/>
                <a:latin typeface="+mn-lt"/>
                <a:ea typeface="+mn-ea"/>
                <a:cs typeface="+mn-cs"/>
              </a:rPr>
              <a:t> employers lose their jobs or part of their income .</a:t>
            </a:r>
          </a:p>
          <a:p>
            <a:r>
              <a:rPr lang="en-GB" sz="1200" b="1" kern="1200" dirty="0">
                <a:solidFill>
                  <a:schemeClr val="tx1"/>
                </a:solidFill>
                <a:effectLst/>
                <a:latin typeface="+mn-lt"/>
                <a:ea typeface="+mn-ea"/>
                <a:cs typeface="+mn-cs"/>
              </a:rPr>
              <a:t>Owners</a:t>
            </a:r>
            <a:r>
              <a:rPr lang="en-GB" sz="1200" kern="1200" dirty="0">
                <a:solidFill>
                  <a:schemeClr val="tx1"/>
                </a:solidFill>
                <a:effectLst/>
                <a:latin typeface="+mn-lt"/>
                <a:ea typeface="+mn-ea"/>
                <a:cs typeface="+mn-cs"/>
              </a:rPr>
              <a:t>: the owners had to shut down business because they weren’t receiving in half funding from their sales since the government implement restrictions that will decrease the costumers that will come.</a:t>
            </a:r>
          </a:p>
          <a:p>
            <a:r>
              <a:rPr lang="en-GB" sz="1200" b="1" kern="1200" dirty="0">
                <a:solidFill>
                  <a:schemeClr val="tx1"/>
                </a:solidFill>
                <a:effectLst/>
                <a:latin typeface="+mn-lt"/>
                <a:ea typeface="+mn-ea"/>
                <a:cs typeface="+mn-cs"/>
              </a:rPr>
              <a:t>Managers</a:t>
            </a:r>
            <a:r>
              <a:rPr lang="en-GB" sz="1200" kern="1200" dirty="0">
                <a:solidFill>
                  <a:schemeClr val="tx1"/>
                </a:solidFill>
                <a:effectLst/>
                <a:latin typeface="+mn-lt"/>
                <a:ea typeface="+mn-ea"/>
                <a:cs typeface="+mn-cs"/>
              </a:rPr>
              <a:t>: Many managers lost their jobs or part of their income. they had to stay home or work from home.</a:t>
            </a:r>
          </a:p>
          <a:p>
            <a:endParaRPr lang="en-GB" sz="1200" b="1"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External</a:t>
            </a:r>
          </a:p>
          <a:p>
            <a:r>
              <a:rPr lang="en-GB" sz="1200" b="1" kern="1200" dirty="0">
                <a:solidFill>
                  <a:schemeClr val="tx1"/>
                </a:solidFill>
                <a:effectLst/>
                <a:latin typeface="+mn-lt"/>
                <a:ea typeface="+mn-ea"/>
                <a:cs typeface="+mn-cs"/>
              </a:rPr>
              <a:t>Government</a:t>
            </a:r>
            <a:r>
              <a:rPr lang="en-GB" sz="1200" kern="1200" dirty="0">
                <a:solidFill>
                  <a:schemeClr val="tx1"/>
                </a:solidFill>
                <a:effectLst/>
                <a:latin typeface="+mn-lt"/>
                <a:ea typeface="+mn-ea"/>
                <a:cs typeface="+mn-cs"/>
              </a:rPr>
              <a:t>: The income of the economy is decreasing rapidly because stores are shutting down.</a:t>
            </a:r>
          </a:p>
          <a:p>
            <a:r>
              <a:rPr lang="en-GB" sz="1200" b="1" kern="1200" dirty="0">
                <a:solidFill>
                  <a:schemeClr val="tx1"/>
                </a:solidFill>
                <a:effectLst/>
                <a:latin typeface="+mn-lt"/>
                <a:ea typeface="+mn-ea"/>
                <a:cs typeface="+mn-cs"/>
              </a:rPr>
              <a:t>Customers</a:t>
            </a:r>
            <a:r>
              <a:rPr lang="en-GB" sz="1200" kern="1200" dirty="0">
                <a:solidFill>
                  <a:schemeClr val="tx1"/>
                </a:solidFill>
                <a:effectLst/>
                <a:latin typeface="+mn-lt"/>
                <a:ea typeface="+mn-ea"/>
                <a:cs typeface="+mn-cs"/>
              </a:rPr>
              <a:t>: Has been affected because citizens may not be able to purchase products what they get before.</a:t>
            </a:r>
          </a:p>
          <a:p>
            <a:r>
              <a:rPr lang="en-GB" sz="1200" b="1" kern="1200" dirty="0">
                <a:solidFill>
                  <a:schemeClr val="tx1"/>
                </a:solidFill>
                <a:effectLst/>
                <a:latin typeface="+mn-lt"/>
                <a:ea typeface="+mn-ea"/>
                <a:cs typeface="+mn-cs"/>
              </a:rPr>
              <a:t>Suppliers</a:t>
            </a:r>
            <a:r>
              <a:rPr lang="en-GB" sz="1200" kern="1200" dirty="0">
                <a:solidFill>
                  <a:schemeClr val="tx1"/>
                </a:solidFill>
                <a:effectLst/>
                <a:latin typeface="+mn-lt"/>
                <a:ea typeface="+mn-ea"/>
                <a:cs typeface="+mn-cs"/>
              </a:rPr>
              <a:t>: Limited to certain supplies due to decrease of import and export.</a:t>
            </a:r>
          </a:p>
          <a:p>
            <a:r>
              <a:rPr lang="en-GB" sz="1200" b="1" kern="1200" dirty="0">
                <a:solidFill>
                  <a:schemeClr val="tx1"/>
                </a:solidFill>
                <a:effectLst/>
                <a:latin typeface="+mn-lt"/>
                <a:ea typeface="+mn-ea"/>
                <a:cs typeface="+mn-cs"/>
              </a:rPr>
              <a:t>Creditors</a:t>
            </a:r>
            <a:r>
              <a:rPr lang="en-GB" sz="1200" kern="1200" dirty="0">
                <a:solidFill>
                  <a:schemeClr val="tx1"/>
                </a:solidFill>
                <a:effectLst/>
                <a:latin typeface="+mn-lt"/>
                <a:ea typeface="+mn-ea"/>
                <a:cs typeface="+mn-cs"/>
              </a:rPr>
              <a:t>: they must deal with more stores closing down due to the decrease of fund during the pandemic.</a:t>
            </a:r>
          </a:p>
          <a:p>
            <a:r>
              <a:rPr lang="en-GB" sz="1200" b="1" kern="1200" dirty="0">
                <a:solidFill>
                  <a:schemeClr val="tx1"/>
                </a:solidFill>
                <a:effectLst/>
                <a:latin typeface="+mn-lt"/>
                <a:ea typeface="+mn-ea"/>
                <a:cs typeface="+mn-cs"/>
              </a:rPr>
              <a:t>Society</a:t>
            </a:r>
            <a:r>
              <a:rPr lang="en-GB" sz="1200" kern="1200" dirty="0">
                <a:solidFill>
                  <a:schemeClr val="tx1"/>
                </a:solidFill>
                <a:effectLst/>
                <a:latin typeface="+mn-lt"/>
                <a:ea typeface="+mn-ea"/>
                <a:cs typeface="+mn-cs"/>
              </a:rPr>
              <a:t>: due to the government implemented restrictions which causes difficulty shopping in stores so the more reasonable option will be to use online shopping which decreases instore income.</a:t>
            </a:r>
          </a:p>
          <a:p>
            <a:endParaRPr lang="en-GB" dirty="0"/>
          </a:p>
        </p:txBody>
      </p:sp>
      <p:sp>
        <p:nvSpPr>
          <p:cNvPr id="4" name="Slide Number Placeholder 3"/>
          <p:cNvSpPr>
            <a:spLocks noGrp="1"/>
          </p:cNvSpPr>
          <p:nvPr>
            <p:ph type="sldNum" sz="quarter" idx="5"/>
          </p:nvPr>
        </p:nvSpPr>
        <p:spPr/>
        <p:txBody>
          <a:bodyPr/>
          <a:lstStyle/>
          <a:p>
            <a:fld id="{0CC323DB-A4EF-D743-B310-6534A64A99BE}" type="slidenum">
              <a:rPr lang="en-GB" smtClean="0"/>
              <a:t>3</a:t>
            </a:fld>
            <a:endParaRPr lang="en-GB"/>
          </a:p>
        </p:txBody>
      </p:sp>
    </p:spTree>
    <p:extLst>
      <p:ext uri="{BB962C8B-B14F-4D97-AF65-F5344CB8AC3E}">
        <p14:creationId xmlns:p14="http://schemas.microsoft.com/office/powerpoint/2010/main" val="12274336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Many businesses and other stakeholders have suffered losses that cannot be fixed so easily, for example businesses and other stakeholders had to go into admission and unable to start back up again, this would’ve been due to the lack of funding or the lack of cooperation between businesses and stakeholders.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Citizens of society would’ve had to make changes and adapt to their changes in a short amount of time. This would’ve been hard on many people since people usually go by having a routine in their day to day lives.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Citizens were struggling more which then introduced the emergency food supply by the government. This emergency food supply would’ve lasted for approximately 3 days, benefitting and helping families who were in dire need.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t>Schools would’ve had to suffer a loss of supplies for their campus,</a:t>
            </a:r>
            <a:r>
              <a:rPr lang="en-GB" sz="1200" u="none" dirty="0"/>
              <a:t> this would’ve</a:t>
            </a:r>
            <a:r>
              <a:rPr lang="en-GB" sz="1200" dirty="0"/>
              <a:t> required students or expensive providers to bring in more or their own supplies.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0CC323DB-A4EF-D743-B310-6534A64A99BE}" type="slidenum">
              <a:rPr lang="en-GB" smtClean="0"/>
              <a:t>4</a:t>
            </a:fld>
            <a:endParaRPr lang="en-GB"/>
          </a:p>
        </p:txBody>
      </p:sp>
    </p:spTree>
    <p:extLst>
      <p:ext uri="{BB962C8B-B14F-4D97-AF65-F5344CB8AC3E}">
        <p14:creationId xmlns:p14="http://schemas.microsoft.com/office/powerpoint/2010/main" val="3742360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Saturday, January 29,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22610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Saturday, January 29,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032552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Saturday, January 29,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339971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Saturday, January 29,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974864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Saturday, January 29,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084349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Saturday, January 29,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31648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Saturday, January 29,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5432756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Saturday, January 29,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820728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Saturday, January 29,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03294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Saturday, January 29,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889883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Saturday, January 29,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0340434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800" cap="all" spc="300" baseline="0">
                <a:solidFill>
                  <a:srgbClr val="FFFFFF"/>
                </a:solidFill>
              </a:defRPr>
            </a:lvl1pPr>
          </a:lstStyle>
          <a:p>
            <a:fld id="{AE0C963C-C1DB-4AFD-9DDC-0691666BF49B}" type="datetime2">
              <a:rPr lang="en-US" smtClean="0"/>
              <a:pPr/>
              <a:t>Saturday, January 29,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8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8049648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bbc.co.uk/news/business-43240996"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amp.theguardian.com/business/2021/mar/14/great-britain-high-streets-lost-more-than-17500-chain-stores-in-2020-covid" TargetMode="External"/><Relationship Id="rId2" Type="http://schemas.openxmlformats.org/officeDocument/2006/relationships/hyperlink" Target="https://www.bbc.co.uk/news/business-43240996" TargetMode="External"/><Relationship Id="rId1" Type="http://schemas.openxmlformats.org/officeDocument/2006/relationships/slideLayout" Target="../slideLayouts/slideLayout2.xml"/><Relationship Id="rId5" Type="http://schemas.openxmlformats.org/officeDocument/2006/relationships/hyperlink" Target="https://www.istockphoto.com/photo/empty-urban-street-with-skyscraper-at-sunrise-gm937620870-256451734" TargetMode="External"/><Relationship Id="rId4" Type="http://schemas.openxmlformats.org/officeDocument/2006/relationships/hyperlink" Target="https://www.bankofengland.co.uk/knowledgebank/how-has-the-covid-19-pandemic-affected-job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81698518-CC51-CE47-923F-1EF29185F35A}"/>
              </a:ext>
            </a:extLst>
          </p:cNvPr>
          <p:cNvSpPr>
            <a:spLocks noGrp="1"/>
          </p:cNvSpPr>
          <p:nvPr>
            <p:ph type="ctrTitle"/>
          </p:nvPr>
        </p:nvSpPr>
        <p:spPr>
          <a:xfrm>
            <a:off x="474243" y="681317"/>
            <a:ext cx="3236613" cy="3406187"/>
          </a:xfrm>
        </p:spPr>
        <p:txBody>
          <a:bodyPr>
            <a:normAutofit fontScale="90000"/>
          </a:bodyPr>
          <a:lstStyle/>
          <a:p>
            <a:pPr algn="r"/>
            <a:r>
              <a:rPr lang="en-GB" sz="3200" dirty="0">
                <a:solidFill>
                  <a:schemeClr val="bg1"/>
                </a:solidFill>
              </a:rPr>
              <a:t>Decline of the high street</a:t>
            </a:r>
            <a:br>
              <a:rPr lang="en-GB" sz="3200" dirty="0">
                <a:solidFill>
                  <a:schemeClr val="bg1"/>
                </a:solidFill>
              </a:rPr>
            </a:br>
            <a:r>
              <a:rPr lang="en-GB" sz="3200" dirty="0">
                <a:solidFill>
                  <a:schemeClr val="bg1"/>
                </a:solidFill>
              </a:rPr>
              <a:t>CAUSED BY THE PANDEMIC</a:t>
            </a:r>
          </a:p>
        </p:txBody>
      </p:sp>
      <p:sp>
        <p:nvSpPr>
          <p:cNvPr id="3" name="Subtitle 2">
            <a:extLst>
              <a:ext uri="{FF2B5EF4-FFF2-40B4-BE49-F238E27FC236}">
                <a16:creationId xmlns:a16="http://schemas.microsoft.com/office/drawing/2014/main" id="{E6C1EB40-F967-AF4B-AB79-A1B8C7518C4D}"/>
              </a:ext>
            </a:extLst>
          </p:cNvPr>
          <p:cNvSpPr>
            <a:spLocks noGrp="1"/>
          </p:cNvSpPr>
          <p:nvPr>
            <p:ph type="subTitle" idx="1"/>
          </p:nvPr>
        </p:nvSpPr>
        <p:spPr>
          <a:xfrm>
            <a:off x="474243" y="4800600"/>
            <a:ext cx="3230603" cy="1538784"/>
          </a:xfrm>
        </p:spPr>
        <p:txBody>
          <a:bodyPr>
            <a:normAutofit/>
          </a:bodyPr>
          <a:lstStyle/>
          <a:p>
            <a:pPr algn="r"/>
            <a:r>
              <a:rPr lang="en-GB" sz="1200" dirty="0">
                <a:solidFill>
                  <a:schemeClr val="bg1"/>
                </a:solidFill>
              </a:rPr>
              <a:t>Elena </a:t>
            </a:r>
            <a:r>
              <a:rPr lang="en-GB" sz="1200" dirty="0" err="1">
                <a:solidFill>
                  <a:schemeClr val="bg1"/>
                </a:solidFill>
              </a:rPr>
              <a:t>pruteanu</a:t>
            </a:r>
            <a:endParaRPr lang="en-GB" sz="1200" dirty="0">
              <a:solidFill>
                <a:schemeClr val="bg1"/>
              </a:solidFill>
            </a:endParaRPr>
          </a:p>
          <a:p>
            <a:pPr algn="r"/>
            <a:r>
              <a:rPr lang="en-GB" sz="1200" dirty="0">
                <a:solidFill>
                  <a:schemeClr val="bg1"/>
                </a:solidFill>
              </a:rPr>
              <a:t>STUDENT ID:2111212 </a:t>
            </a:r>
          </a:p>
        </p:txBody>
      </p:sp>
      <p:sp>
        <p:nvSpPr>
          <p:cNvPr id="5" name="TextBox 4">
            <a:extLst>
              <a:ext uri="{FF2B5EF4-FFF2-40B4-BE49-F238E27FC236}">
                <a16:creationId xmlns:a16="http://schemas.microsoft.com/office/drawing/2014/main" id="{DAB17F09-1EB8-FE44-A050-6595AD2A944A}"/>
              </a:ext>
            </a:extLst>
          </p:cNvPr>
          <p:cNvSpPr txBox="1"/>
          <p:nvPr/>
        </p:nvSpPr>
        <p:spPr>
          <a:xfrm>
            <a:off x="6672263" y="358151"/>
            <a:ext cx="4714875" cy="646331"/>
          </a:xfrm>
          <a:prstGeom prst="rect">
            <a:avLst/>
          </a:prstGeom>
          <a:noFill/>
        </p:spPr>
        <p:txBody>
          <a:bodyPr wrap="square" rtlCol="0">
            <a:spAutoFit/>
          </a:bodyPr>
          <a:lstStyle/>
          <a:p>
            <a:r>
              <a:rPr lang="en-GB" sz="3600" b="1" dirty="0"/>
              <a:t>WELCOME</a:t>
            </a:r>
          </a:p>
        </p:txBody>
      </p:sp>
      <p:pic>
        <p:nvPicPr>
          <p:cNvPr id="6" name="Picture 5">
            <a:extLst>
              <a:ext uri="{FF2B5EF4-FFF2-40B4-BE49-F238E27FC236}">
                <a16:creationId xmlns:a16="http://schemas.microsoft.com/office/drawing/2014/main" id="{E72DBA83-1073-A446-A13E-F9B30032A06E}"/>
              </a:ext>
            </a:extLst>
          </p:cNvPr>
          <p:cNvPicPr>
            <a:picLocks noChangeAspect="1"/>
          </p:cNvPicPr>
          <p:nvPr/>
        </p:nvPicPr>
        <p:blipFill>
          <a:blip r:embed="rId3"/>
          <a:stretch>
            <a:fillRect/>
          </a:stretch>
        </p:blipFill>
        <p:spPr>
          <a:xfrm>
            <a:off x="4512078" y="1615095"/>
            <a:ext cx="7283703" cy="4089620"/>
          </a:xfrm>
          <a:prstGeom prst="rect">
            <a:avLst/>
          </a:prstGeom>
        </p:spPr>
      </p:pic>
      <p:sp>
        <p:nvSpPr>
          <p:cNvPr id="15" name="TextBox 14">
            <a:extLst>
              <a:ext uri="{FF2B5EF4-FFF2-40B4-BE49-F238E27FC236}">
                <a16:creationId xmlns:a16="http://schemas.microsoft.com/office/drawing/2014/main" id="{43194838-0534-7D4F-BDA5-AE234A309D67}"/>
              </a:ext>
            </a:extLst>
          </p:cNvPr>
          <p:cNvSpPr txBox="1"/>
          <p:nvPr/>
        </p:nvSpPr>
        <p:spPr>
          <a:xfrm>
            <a:off x="4739877" y="5704715"/>
            <a:ext cx="6107906" cy="369332"/>
          </a:xfrm>
          <a:prstGeom prst="rect">
            <a:avLst/>
          </a:prstGeom>
          <a:noFill/>
        </p:spPr>
        <p:txBody>
          <a:bodyPr wrap="square">
            <a:spAutoFit/>
          </a:bodyPr>
          <a:lstStyle/>
          <a:p>
            <a:r>
              <a:rPr lang="en-GB" dirty="0">
                <a:hlinkClick r:id="rId4"/>
              </a:rPr>
              <a:t>https://www.bbc.co.uk/news/business-43240996</a:t>
            </a:r>
            <a:endParaRPr lang="en-GB" dirty="0"/>
          </a:p>
        </p:txBody>
      </p:sp>
    </p:spTree>
    <p:extLst>
      <p:ext uri="{BB962C8B-B14F-4D97-AF65-F5344CB8AC3E}">
        <p14:creationId xmlns:p14="http://schemas.microsoft.com/office/powerpoint/2010/main" val="934875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4F04D94-5D02-443B-801E-0CAC1D4E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a:extLst>
              <a:ext uri="{FF2B5EF4-FFF2-40B4-BE49-F238E27FC236}">
                <a16:creationId xmlns:a16="http://schemas.microsoft.com/office/drawing/2014/main" id="{7EC3463E-A287-4F49-B062-D414EE2A082D}"/>
              </a:ext>
            </a:extLst>
          </p:cNvPr>
          <p:cNvPicPr>
            <a:picLocks noChangeAspect="1"/>
          </p:cNvPicPr>
          <p:nvPr/>
        </p:nvPicPr>
        <p:blipFill>
          <a:blip r:embed="rId3"/>
          <a:stretch>
            <a:fillRect/>
          </a:stretch>
        </p:blipFill>
        <p:spPr>
          <a:xfrm>
            <a:off x="1" y="13975"/>
            <a:ext cx="12191999" cy="6385543"/>
          </a:xfrm>
          <a:prstGeom prst="rect">
            <a:avLst/>
          </a:prstGeom>
        </p:spPr>
      </p:pic>
      <p:sp>
        <p:nvSpPr>
          <p:cNvPr id="17" name="Rectangle 16">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A074E66-C955-C047-8717-9BAE932A54D0}"/>
              </a:ext>
            </a:extLst>
          </p:cNvPr>
          <p:cNvSpPr>
            <a:spLocks noGrp="1"/>
          </p:cNvSpPr>
          <p:nvPr>
            <p:ph type="title"/>
          </p:nvPr>
        </p:nvSpPr>
        <p:spPr>
          <a:xfrm>
            <a:off x="180348" y="4569059"/>
            <a:ext cx="5344886" cy="1726142"/>
          </a:xfrm>
        </p:spPr>
        <p:txBody>
          <a:bodyPr vert="horz" lIns="0" tIns="0" rIns="0" bIns="0" rtlCol="0" anchor="b">
            <a:normAutofit/>
          </a:bodyPr>
          <a:lstStyle/>
          <a:p>
            <a:r>
              <a:rPr lang="en-US" sz="4000" spc="750" dirty="0">
                <a:solidFill>
                  <a:schemeClr val="bg1"/>
                </a:solidFill>
              </a:rPr>
              <a:t>Nature of the problem </a:t>
            </a:r>
          </a:p>
        </p:txBody>
      </p:sp>
      <p:sp>
        <p:nvSpPr>
          <p:cNvPr id="19" name="Rectangle 18">
            <a:extLst>
              <a:ext uri="{FF2B5EF4-FFF2-40B4-BE49-F238E27FC236}">
                <a16:creationId xmlns:a16="http://schemas.microsoft.com/office/drawing/2014/main" id="{6FF3D9AA-2746-40BA-A174-3C45EA458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0BF160C-EC5F-45F5-9B8D-197AFA37B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Merge 5">
            <a:extLst>
              <a:ext uri="{FF2B5EF4-FFF2-40B4-BE49-F238E27FC236}">
                <a16:creationId xmlns:a16="http://schemas.microsoft.com/office/drawing/2014/main" id="{1763A24D-7A88-3F42-BA1B-4252F86F9E7A}"/>
              </a:ext>
            </a:extLst>
          </p:cNvPr>
          <p:cNvSpPr/>
          <p:nvPr/>
        </p:nvSpPr>
        <p:spPr>
          <a:xfrm>
            <a:off x="1595360" y="199654"/>
            <a:ext cx="4886479" cy="980661"/>
          </a:xfrm>
          <a:prstGeom prst="flowChartMerge">
            <a:avLst/>
          </a:prstGeom>
          <a:solidFill>
            <a:schemeClr val="accent1">
              <a:alpha val="7105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Problem: Decline of the high street caused by the pandemic</a:t>
            </a:r>
          </a:p>
        </p:txBody>
      </p:sp>
      <p:sp>
        <p:nvSpPr>
          <p:cNvPr id="7" name="Rectangular Callout 6">
            <a:extLst>
              <a:ext uri="{FF2B5EF4-FFF2-40B4-BE49-F238E27FC236}">
                <a16:creationId xmlns:a16="http://schemas.microsoft.com/office/drawing/2014/main" id="{DE3F55FB-D5E3-6F48-A477-E43D9514D202}"/>
              </a:ext>
            </a:extLst>
          </p:cNvPr>
          <p:cNvSpPr/>
          <p:nvPr/>
        </p:nvSpPr>
        <p:spPr>
          <a:xfrm>
            <a:off x="2227892" y="1379518"/>
            <a:ext cx="1020418" cy="675850"/>
          </a:xfrm>
          <a:prstGeom prst="wedgeRectCallout">
            <a:avLst/>
          </a:prstGeom>
          <a:solidFill>
            <a:schemeClr val="accent1">
              <a:alpha val="57665"/>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8" name="Rounded Rectangle 7">
            <a:extLst>
              <a:ext uri="{FF2B5EF4-FFF2-40B4-BE49-F238E27FC236}">
                <a16:creationId xmlns:a16="http://schemas.microsoft.com/office/drawing/2014/main" id="{C2C28A53-0D47-DB4D-B491-ED5E2477FF64}"/>
              </a:ext>
            </a:extLst>
          </p:cNvPr>
          <p:cNvSpPr/>
          <p:nvPr/>
        </p:nvSpPr>
        <p:spPr>
          <a:xfrm>
            <a:off x="3439258" y="1352992"/>
            <a:ext cx="3864630" cy="702376"/>
          </a:xfrm>
          <a:prstGeom prst="roundRect">
            <a:avLst/>
          </a:prstGeom>
          <a:solidFill>
            <a:schemeClr val="accent1">
              <a:alpha val="6771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use of online shopping</a:t>
            </a:r>
          </a:p>
        </p:txBody>
      </p:sp>
      <p:sp>
        <p:nvSpPr>
          <p:cNvPr id="12" name="Rounded Rectangle 11">
            <a:extLst>
              <a:ext uri="{FF2B5EF4-FFF2-40B4-BE49-F238E27FC236}">
                <a16:creationId xmlns:a16="http://schemas.microsoft.com/office/drawing/2014/main" id="{DE68E45B-E0DF-4445-BD12-F50563A69FE3}"/>
              </a:ext>
            </a:extLst>
          </p:cNvPr>
          <p:cNvSpPr/>
          <p:nvPr/>
        </p:nvSpPr>
        <p:spPr>
          <a:xfrm>
            <a:off x="4298804" y="2399515"/>
            <a:ext cx="3864630" cy="715618"/>
          </a:xfrm>
          <a:prstGeom prst="round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Because of COVID-19</a:t>
            </a:r>
          </a:p>
        </p:txBody>
      </p:sp>
      <p:sp>
        <p:nvSpPr>
          <p:cNvPr id="22" name="Rectangular Callout 21">
            <a:extLst>
              <a:ext uri="{FF2B5EF4-FFF2-40B4-BE49-F238E27FC236}">
                <a16:creationId xmlns:a16="http://schemas.microsoft.com/office/drawing/2014/main" id="{2B215E05-7D9C-7B4E-BB21-C570863173DC}"/>
              </a:ext>
            </a:extLst>
          </p:cNvPr>
          <p:cNvSpPr/>
          <p:nvPr/>
        </p:nvSpPr>
        <p:spPr>
          <a:xfrm>
            <a:off x="3018181" y="2399515"/>
            <a:ext cx="1020418" cy="675850"/>
          </a:xfrm>
          <a:prstGeom prst="wedgeRectCallout">
            <a:avLst/>
          </a:prstGeom>
          <a:solidFill>
            <a:schemeClr val="accent1">
              <a:alpha val="56987"/>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23" name="Rectangular Callout 22">
            <a:extLst>
              <a:ext uri="{FF2B5EF4-FFF2-40B4-BE49-F238E27FC236}">
                <a16:creationId xmlns:a16="http://schemas.microsoft.com/office/drawing/2014/main" id="{417BFFDE-4C91-6642-BD71-FE82C68D1760}"/>
              </a:ext>
            </a:extLst>
          </p:cNvPr>
          <p:cNvSpPr/>
          <p:nvPr/>
        </p:nvSpPr>
        <p:spPr>
          <a:xfrm>
            <a:off x="3788595" y="3419512"/>
            <a:ext cx="1020418" cy="675850"/>
          </a:xfrm>
          <a:prstGeom prst="wedgeRectCallout">
            <a:avLst/>
          </a:prstGeom>
          <a:solidFill>
            <a:schemeClr val="accent1">
              <a:alpha val="5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24" name="Rounded Rectangle 23">
            <a:extLst>
              <a:ext uri="{FF2B5EF4-FFF2-40B4-BE49-F238E27FC236}">
                <a16:creationId xmlns:a16="http://schemas.microsoft.com/office/drawing/2014/main" id="{2E4BCF05-471C-B74D-B6AF-5F746400B960}"/>
              </a:ext>
            </a:extLst>
          </p:cNvPr>
          <p:cNvSpPr/>
          <p:nvPr/>
        </p:nvSpPr>
        <p:spPr>
          <a:xfrm>
            <a:off x="5076586" y="3380984"/>
            <a:ext cx="3864630" cy="715618"/>
          </a:xfrm>
          <a:prstGeom prst="round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Because the government have implemented restrictions</a:t>
            </a:r>
          </a:p>
        </p:txBody>
      </p:sp>
      <p:sp>
        <p:nvSpPr>
          <p:cNvPr id="26" name="Rectangular Callout 25">
            <a:extLst>
              <a:ext uri="{FF2B5EF4-FFF2-40B4-BE49-F238E27FC236}">
                <a16:creationId xmlns:a16="http://schemas.microsoft.com/office/drawing/2014/main" id="{F23C6A96-11E3-2242-8FA0-E5A91D834D37}"/>
              </a:ext>
            </a:extLst>
          </p:cNvPr>
          <p:cNvSpPr/>
          <p:nvPr/>
        </p:nvSpPr>
        <p:spPr>
          <a:xfrm>
            <a:off x="4566377" y="4399741"/>
            <a:ext cx="1020418" cy="675850"/>
          </a:xfrm>
          <a:prstGeom prst="wedgeRectCallout">
            <a:avLst/>
          </a:prstGeom>
          <a:solidFill>
            <a:schemeClr val="accent1">
              <a:alpha val="5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27" name="Rounded Rectangle 26">
            <a:extLst>
              <a:ext uri="{FF2B5EF4-FFF2-40B4-BE49-F238E27FC236}">
                <a16:creationId xmlns:a16="http://schemas.microsoft.com/office/drawing/2014/main" id="{678ECA8E-9357-024A-9E53-A0B6F7776335}"/>
              </a:ext>
            </a:extLst>
          </p:cNvPr>
          <p:cNvSpPr/>
          <p:nvPr/>
        </p:nvSpPr>
        <p:spPr>
          <a:xfrm>
            <a:off x="5845883" y="4362453"/>
            <a:ext cx="3864630" cy="715618"/>
          </a:xfrm>
          <a:prstGeom prst="round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 stop the virus from spreading</a:t>
            </a:r>
          </a:p>
        </p:txBody>
      </p:sp>
      <p:sp>
        <p:nvSpPr>
          <p:cNvPr id="28" name="Rectangular Callout 27">
            <a:extLst>
              <a:ext uri="{FF2B5EF4-FFF2-40B4-BE49-F238E27FC236}">
                <a16:creationId xmlns:a16="http://schemas.microsoft.com/office/drawing/2014/main" id="{41CC6BD1-3225-0D41-AA21-35B5266AD829}"/>
              </a:ext>
            </a:extLst>
          </p:cNvPr>
          <p:cNvSpPr/>
          <p:nvPr/>
        </p:nvSpPr>
        <p:spPr>
          <a:xfrm>
            <a:off x="5335674" y="5252371"/>
            <a:ext cx="1020418" cy="675850"/>
          </a:xfrm>
          <a:prstGeom prst="wedgeRectCallout">
            <a:avLst/>
          </a:prstGeom>
          <a:solidFill>
            <a:schemeClr val="accent1">
              <a:alpha val="52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Why?</a:t>
            </a:r>
          </a:p>
        </p:txBody>
      </p:sp>
      <p:sp>
        <p:nvSpPr>
          <p:cNvPr id="29" name="Rounded Rectangle 28">
            <a:extLst>
              <a:ext uri="{FF2B5EF4-FFF2-40B4-BE49-F238E27FC236}">
                <a16:creationId xmlns:a16="http://schemas.microsoft.com/office/drawing/2014/main" id="{F32C2049-63F8-0D47-B9FB-ADEF2B63E6A3}"/>
              </a:ext>
            </a:extLst>
          </p:cNvPr>
          <p:cNvSpPr/>
          <p:nvPr/>
        </p:nvSpPr>
        <p:spPr>
          <a:xfrm>
            <a:off x="6580707" y="5168469"/>
            <a:ext cx="3803719" cy="759752"/>
          </a:xfrm>
          <a:prstGeom prst="roundRect">
            <a:avLst/>
          </a:prstGeom>
          <a:solidFill>
            <a:schemeClr val="accent1">
              <a:alpha val="68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To prevent any more deaths and cases from increasing in the UK</a:t>
            </a:r>
          </a:p>
        </p:txBody>
      </p:sp>
      <p:sp>
        <p:nvSpPr>
          <p:cNvPr id="33" name="Left Arrow 32">
            <a:extLst>
              <a:ext uri="{FF2B5EF4-FFF2-40B4-BE49-F238E27FC236}">
                <a16:creationId xmlns:a16="http://schemas.microsoft.com/office/drawing/2014/main" id="{1313632A-FE09-D245-A940-F16A4753C318}"/>
              </a:ext>
            </a:extLst>
          </p:cNvPr>
          <p:cNvSpPr/>
          <p:nvPr/>
        </p:nvSpPr>
        <p:spPr>
          <a:xfrm>
            <a:off x="10495844" y="5130381"/>
            <a:ext cx="1584738" cy="919829"/>
          </a:xfrm>
          <a:prstGeom prst="leftArrow">
            <a:avLst/>
          </a:prstGeom>
          <a:solidFill>
            <a:schemeClr val="accent1">
              <a:alpha val="67000"/>
            </a:schemeClr>
          </a:solidFill>
          <a:ln>
            <a:solidFill>
              <a:schemeClr val="accent1">
                <a:shade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Root Cause</a:t>
            </a:r>
          </a:p>
        </p:txBody>
      </p:sp>
      <p:sp>
        <p:nvSpPr>
          <p:cNvPr id="35" name="TextBox 34">
            <a:extLst>
              <a:ext uri="{FF2B5EF4-FFF2-40B4-BE49-F238E27FC236}">
                <a16:creationId xmlns:a16="http://schemas.microsoft.com/office/drawing/2014/main" id="{7744F640-1DC3-C64B-9752-32A10F1A314A}"/>
              </a:ext>
            </a:extLst>
          </p:cNvPr>
          <p:cNvSpPr txBox="1"/>
          <p:nvPr/>
        </p:nvSpPr>
        <p:spPr>
          <a:xfrm>
            <a:off x="5430494" y="6349395"/>
            <a:ext cx="6165056" cy="523220"/>
          </a:xfrm>
          <a:prstGeom prst="rect">
            <a:avLst/>
          </a:prstGeom>
          <a:noFill/>
        </p:spPr>
        <p:txBody>
          <a:bodyPr wrap="square">
            <a:spAutoFit/>
          </a:bodyPr>
          <a:lstStyle/>
          <a:p>
            <a:r>
              <a:rPr lang="en-GB" sz="1400" dirty="0"/>
              <a:t>https://</a:t>
            </a:r>
            <a:r>
              <a:rPr lang="en-GB" sz="1400" dirty="0" err="1"/>
              <a:t>amp.theguardian.com</a:t>
            </a:r>
            <a:r>
              <a:rPr lang="en-GB" sz="1400" dirty="0"/>
              <a:t>/business/2021/mar/14/great-britain-high-streets-lost-more-than-17500-chain-stores-in-2020-covid</a:t>
            </a:r>
          </a:p>
        </p:txBody>
      </p:sp>
    </p:spTree>
    <p:extLst>
      <p:ext uri="{BB962C8B-B14F-4D97-AF65-F5344CB8AC3E}">
        <p14:creationId xmlns:p14="http://schemas.microsoft.com/office/powerpoint/2010/main" val="25682893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E9E31D-0760-5148-8D24-4B6297430770}"/>
              </a:ext>
            </a:extLst>
          </p:cNvPr>
          <p:cNvSpPr>
            <a:spLocks noGrp="1"/>
          </p:cNvSpPr>
          <p:nvPr>
            <p:ph type="title"/>
          </p:nvPr>
        </p:nvSpPr>
        <p:spPr>
          <a:xfrm>
            <a:off x="1371601" y="8371"/>
            <a:ext cx="4724399" cy="1218942"/>
          </a:xfrm>
        </p:spPr>
        <p:txBody>
          <a:bodyPr anchor="b">
            <a:normAutofit/>
          </a:bodyPr>
          <a:lstStyle/>
          <a:p>
            <a:r>
              <a:rPr lang="en-GB" dirty="0"/>
              <a:t>Scope of the problem</a:t>
            </a:r>
          </a:p>
        </p:txBody>
      </p:sp>
      <p:pic>
        <p:nvPicPr>
          <p:cNvPr id="5" name="Content Placeholder 4" descr="Chart, waterfall chart&#10;&#10;Description automatically generated">
            <a:extLst>
              <a:ext uri="{FF2B5EF4-FFF2-40B4-BE49-F238E27FC236}">
                <a16:creationId xmlns:a16="http://schemas.microsoft.com/office/drawing/2014/main" id="{394A3431-61AB-744D-BB8D-47D53DDE9BA7}"/>
              </a:ext>
            </a:extLst>
          </p:cNvPr>
          <p:cNvPicPr>
            <a:picLocks noChangeAspect="1"/>
          </p:cNvPicPr>
          <p:nvPr/>
        </p:nvPicPr>
        <p:blipFill>
          <a:blip r:embed="rId3"/>
          <a:stretch>
            <a:fillRect/>
          </a:stretch>
        </p:blipFill>
        <p:spPr>
          <a:xfrm>
            <a:off x="6719409" y="-2"/>
            <a:ext cx="5472592" cy="4227576"/>
          </a:xfrm>
          <a:prstGeom prst="rect">
            <a:avLst/>
          </a:prstGeom>
        </p:spPr>
      </p:pic>
      <p:sp>
        <p:nvSpPr>
          <p:cNvPr id="14" name="Rectangle 13">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Oval 5">
            <a:extLst>
              <a:ext uri="{FF2B5EF4-FFF2-40B4-BE49-F238E27FC236}">
                <a16:creationId xmlns:a16="http://schemas.microsoft.com/office/drawing/2014/main" id="{172C200E-21AB-2E49-90E6-F4826EEDC156}"/>
              </a:ext>
            </a:extLst>
          </p:cNvPr>
          <p:cNvSpPr/>
          <p:nvPr/>
        </p:nvSpPr>
        <p:spPr>
          <a:xfrm flipH="1">
            <a:off x="2056021" y="2848628"/>
            <a:ext cx="2195513" cy="121894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Business </a:t>
            </a:r>
          </a:p>
          <a:p>
            <a:pPr algn="ctr"/>
            <a:r>
              <a:rPr lang="en-GB" dirty="0"/>
              <a:t>(stakeholders)</a:t>
            </a:r>
          </a:p>
        </p:txBody>
      </p:sp>
      <p:cxnSp>
        <p:nvCxnSpPr>
          <p:cNvPr id="8" name="Straight Arrow Connector 7">
            <a:extLst>
              <a:ext uri="{FF2B5EF4-FFF2-40B4-BE49-F238E27FC236}">
                <a16:creationId xmlns:a16="http://schemas.microsoft.com/office/drawing/2014/main" id="{B9805F2D-0B18-C94B-BB91-CFFAB391763E}"/>
              </a:ext>
            </a:extLst>
          </p:cNvPr>
          <p:cNvCxnSpPr>
            <a:cxnSpLocks/>
          </p:cNvCxnSpPr>
          <p:nvPr/>
        </p:nvCxnSpPr>
        <p:spPr>
          <a:xfrm flipH="1">
            <a:off x="1728788" y="3429000"/>
            <a:ext cx="30003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1B9B8E0C-4251-F648-BA2B-06FDABB0DCEC}"/>
              </a:ext>
            </a:extLst>
          </p:cNvPr>
          <p:cNvSpPr/>
          <p:nvPr/>
        </p:nvSpPr>
        <p:spPr>
          <a:xfrm>
            <a:off x="400050" y="2931737"/>
            <a:ext cx="1304445" cy="9945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Internal</a:t>
            </a:r>
          </a:p>
        </p:txBody>
      </p:sp>
      <p:cxnSp>
        <p:nvCxnSpPr>
          <p:cNvPr id="17" name="Straight Arrow Connector 16">
            <a:extLst>
              <a:ext uri="{FF2B5EF4-FFF2-40B4-BE49-F238E27FC236}">
                <a16:creationId xmlns:a16="http://schemas.microsoft.com/office/drawing/2014/main" id="{6BFB8D32-E4DB-4E42-B528-85A88A3AC118}"/>
              </a:ext>
            </a:extLst>
          </p:cNvPr>
          <p:cNvCxnSpPr>
            <a:stCxn id="13" idx="1"/>
          </p:cNvCxnSpPr>
          <p:nvPr/>
        </p:nvCxnSpPr>
        <p:spPr>
          <a:xfrm flipH="1" flipV="1">
            <a:off x="557213" y="2400300"/>
            <a:ext cx="33869" cy="6770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06FF7990-4218-2340-852C-8457CFF8D172}"/>
              </a:ext>
            </a:extLst>
          </p:cNvPr>
          <p:cNvSpPr txBox="1"/>
          <p:nvPr/>
        </p:nvSpPr>
        <p:spPr>
          <a:xfrm>
            <a:off x="0" y="1894859"/>
            <a:ext cx="1371601" cy="369332"/>
          </a:xfrm>
          <a:prstGeom prst="rect">
            <a:avLst/>
          </a:prstGeom>
          <a:noFill/>
        </p:spPr>
        <p:txBody>
          <a:bodyPr wrap="square" rtlCol="0">
            <a:spAutoFit/>
          </a:bodyPr>
          <a:lstStyle/>
          <a:p>
            <a:r>
              <a:rPr lang="en-GB" dirty="0"/>
              <a:t>Employers</a:t>
            </a:r>
          </a:p>
        </p:txBody>
      </p:sp>
      <p:cxnSp>
        <p:nvCxnSpPr>
          <p:cNvPr id="20" name="Straight Arrow Connector 19">
            <a:extLst>
              <a:ext uri="{FF2B5EF4-FFF2-40B4-BE49-F238E27FC236}">
                <a16:creationId xmlns:a16="http://schemas.microsoft.com/office/drawing/2014/main" id="{FC248B4E-2EBB-D541-BC78-3CCC3B11FC01}"/>
              </a:ext>
            </a:extLst>
          </p:cNvPr>
          <p:cNvCxnSpPr>
            <a:stCxn id="13" idx="3"/>
          </p:cNvCxnSpPr>
          <p:nvPr/>
        </p:nvCxnSpPr>
        <p:spPr>
          <a:xfrm flipH="1">
            <a:off x="557213" y="3780618"/>
            <a:ext cx="33869" cy="94854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E07CE2CA-408C-2148-AE07-AD4D1EB5D25D}"/>
              </a:ext>
            </a:extLst>
          </p:cNvPr>
          <p:cNvSpPr txBox="1"/>
          <p:nvPr/>
        </p:nvSpPr>
        <p:spPr>
          <a:xfrm>
            <a:off x="44979" y="4745363"/>
            <a:ext cx="1092515" cy="369332"/>
          </a:xfrm>
          <a:prstGeom prst="rect">
            <a:avLst/>
          </a:prstGeom>
          <a:noFill/>
        </p:spPr>
        <p:txBody>
          <a:bodyPr wrap="square" rtlCol="0">
            <a:spAutoFit/>
          </a:bodyPr>
          <a:lstStyle/>
          <a:p>
            <a:r>
              <a:rPr lang="en-GB" dirty="0"/>
              <a:t>Owner</a:t>
            </a:r>
          </a:p>
        </p:txBody>
      </p:sp>
      <p:cxnSp>
        <p:nvCxnSpPr>
          <p:cNvPr id="23" name="Straight Arrow Connector 22">
            <a:extLst>
              <a:ext uri="{FF2B5EF4-FFF2-40B4-BE49-F238E27FC236}">
                <a16:creationId xmlns:a16="http://schemas.microsoft.com/office/drawing/2014/main" id="{1E328A56-2802-354B-9DD0-C3D47BB2D2B7}"/>
              </a:ext>
            </a:extLst>
          </p:cNvPr>
          <p:cNvCxnSpPr>
            <a:stCxn id="13" idx="4"/>
          </p:cNvCxnSpPr>
          <p:nvPr/>
        </p:nvCxnSpPr>
        <p:spPr>
          <a:xfrm>
            <a:off x="1052273" y="3926263"/>
            <a:ext cx="319328" cy="8191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16C3DEB1-3EEA-8248-ACF5-5FB3DB867856}"/>
              </a:ext>
            </a:extLst>
          </p:cNvPr>
          <p:cNvSpPr txBox="1"/>
          <p:nvPr/>
        </p:nvSpPr>
        <p:spPr>
          <a:xfrm>
            <a:off x="1137494" y="4810086"/>
            <a:ext cx="1124214" cy="369332"/>
          </a:xfrm>
          <a:prstGeom prst="rect">
            <a:avLst/>
          </a:prstGeom>
          <a:noFill/>
        </p:spPr>
        <p:txBody>
          <a:bodyPr wrap="square" rtlCol="0">
            <a:spAutoFit/>
          </a:bodyPr>
          <a:lstStyle/>
          <a:p>
            <a:r>
              <a:rPr lang="en-GB" dirty="0"/>
              <a:t>Manager</a:t>
            </a:r>
          </a:p>
        </p:txBody>
      </p:sp>
      <p:cxnSp>
        <p:nvCxnSpPr>
          <p:cNvPr id="26" name="Straight Arrow Connector 25">
            <a:extLst>
              <a:ext uri="{FF2B5EF4-FFF2-40B4-BE49-F238E27FC236}">
                <a16:creationId xmlns:a16="http://schemas.microsoft.com/office/drawing/2014/main" id="{3CC35A6E-29A5-F843-911E-325D0F5375AD}"/>
              </a:ext>
            </a:extLst>
          </p:cNvPr>
          <p:cNvCxnSpPr>
            <a:stCxn id="6" idx="2"/>
          </p:cNvCxnSpPr>
          <p:nvPr/>
        </p:nvCxnSpPr>
        <p:spPr>
          <a:xfrm>
            <a:off x="4251534" y="3458099"/>
            <a:ext cx="42862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Oval 27">
            <a:extLst>
              <a:ext uri="{FF2B5EF4-FFF2-40B4-BE49-F238E27FC236}">
                <a16:creationId xmlns:a16="http://schemas.microsoft.com/office/drawing/2014/main" id="{8577DC4F-C004-E747-BD56-4F54334433FB}"/>
              </a:ext>
            </a:extLst>
          </p:cNvPr>
          <p:cNvSpPr/>
          <p:nvPr/>
        </p:nvSpPr>
        <p:spPr>
          <a:xfrm>
            <a:off x="4703972" y="2960836"/>
            <a:ext cx="1432742" cy="99452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External</a:t>
            </a:r>
          </a:p>
        </p:txBody>
      </p:sp>
      <p:cxnSp>
        <p:nvCxnSpPr>
          <p:cNvPr id="30" name="Straight Arrow Connector 29">
            <a:extLst>
              <a:ext uri="{FF2B5EF4-FFF2-40B4-BE49-F238E27FC236}">
                <a16:creationId xmlns:a16="http://schemas.microsoft.com/office/drawing/2014/main" id="{A2D47DD0-6097-0E41-9B6A-9C71B30081EB}"/>
              </a:ext>
            </a:extLst>
          </p:cNvPr>
          <p:cNvCxnSpPr>
            <a:cxnSpLocks/>
            <a:stCxn id="28" idx="0"/>
          </p:cNvCxnSpPr>
          <p:nvPr/>
        </p:nvCxnSpPr>
        <p:spPr>
          <a:xfrm flipV="1">
            <a:off x="5420343" y="1760519"/>
            <a:ext cx="291979" cy="12003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8295F65C-B2AF-114E-9498-81735DCE9E38}"/>
              </a:ext>
            </a:extLst>
          </p:cNvPr>
          <p:cNvSpPr txBox="1"/>
          <p:nvPr/>
        </p:nvSpPr>
        <p:spPr>
          <a:xfrm>
            <a:off x="5211031" y="1309250"/>
            <a:ext cx="1769929" cy="369332"/>
          </a:xfrm>
          <a:prstGeom prst="rect">
            <a:avLst/>
          </a:prstGeom>
          <a:noFill/>
        </p:spPr>
        <p:txBody>
          <a:bodyPr wrap="square" rtlCol="0">
            <a:spAutoFit/>
          </a:bodyPr>
          <a:lstStyle/>
          <a:p>
            <a:r>
              <a:rPr lang="en-GB" dirty="0"/>
              <a:t>Government</a:t>
            </a:r>
          </a:p>
        </p:txBody>
      </p:sp>
      <p:cxnSp>
        <p:nvCxnSpPr>
          <p:cNvPr id="33" name="Straight Arrow Connector 32">
            <a:extLst>
              <a:ext uri="{FF2B5EF4-FFF2-40B4-BE49-F238E27FC236}">
                <a16:creationId xmlns:a16="http://schemas.microsoft.com/office/drawing/2014/main" id="{7E024143-AA6B-3744-AFBE-1078256114E1}"/>
              </a:ext>
            </a:extLst>
          </p:cNvPr>
          <p:cNvCxnSpPr>
            <a:cxnSpLocks/>
            <a:stCxn id="28" idx="7"/>
          </p:cNvCxnSpPr>
          <p:nvPr/>
        </p:nvCxnSpPr>
        <p:spPr>
          <a:xfrm flipV="1">
            <a:off x="5926894" y="2305879"/>
            <a:ext cx="121653" cy="80060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C3D204E1-2554-FD4E-989C-FAB65DFD9AC6}"/>
              </a:ext>
            </a:extLst>
          </p:cNvPr>
          <p:cNvSpPr txBox="1"/>
          <p:nvPr/>
        </p:nvSpPr>
        <p:spPr>
          <a:xfrm>
            <a:off x="5801098" y="1976487"/>
            <a:ext cx="1359921" cy="369332"/>
          </a:xfrm>
          <a:prstGeom prst="rect">
            <a:avLst/>
          </a:prstGeom>
          <a:noFill/>
        </p:spPr>
        <p:txBody>
          <a:bodyPr wrap="square" rtlCol="0">
            <a:spAutoFit/>
          </a:bodyPr>
          <a:lstStyle/>
          <a:p>
            <a:r>
              <a:rPr lang="en-GB" dirty="0"/>
              <a:t>Society</a:t>
            </a:r>
          </a:p>
        </p:txBody>
      </p:sp>
      <p:cxnSp>
        <p:nvCxnSpPr>
          <p:cNvPr id="36" name="Straight Arrow Connector 35">
            <a:extLst>
              <a:ext uri="{FF2B5EF4-FFF2-40B4-BE49-F238E27FC236}">
                <a16:creationId xmlns:a16="http://schemas.microsoft.com/office/drawing/2014/main" id="{A982354E-B092-CD42-BE58-1E14E464A4C0}"/>
              </a:ext>
            </a:extLst>
          </p:cNvPr>
          <p:cNvCxnSpPr>
            <a:cxnSpLocks/>
            <a:stCxn id="28" idx="6"/>
            <a:endCxn id="37" idx="0"/>
          </p:cNvCxnSpPr>
          <p:nvPr/>
        </p:nvCxnSpPr>
        <p:spPr>
          <a:xfrm>
            <a:off x="6136714" y="3458099"/>
            <a:ext cx="1060716" cy="17529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7" name="TextBox 36">
            <a:extLst>
              <a:ext uri="{FF2B5EF4-FFF2-40B4-BE49-F238E27FC236}">
                <a16:creationId xmlns:a16="http://schemas.microsoft.com/office/drawing/2014/main" id="{924F04A4-B511-684F-ADA0-1C0942799E98}"/>
              </a:ext>
            </a:extLst>
          </p:cNvPr>
          <p:cNvSpPr txBox="1"/>
          <p:nvPr/>
        </p:nvSpPr>
        <p:spPr>
          <a:xfrm>
            <a:off x="6481059" y="5211056"/>
            <a:ext cx="1432742" cy="369332"/>
          </a:xfrm>
          <a:prstGeom prst="rect">
            <a:avLst/>
          </a:prstGeom>
          <a:noFill/>
        </p:spPr>
        <p:txBody>
          <a:bodyPr wrap="square" rtlCol="0">
            <a:spAutoFit/>
          </a:bodyPr>
          <a:lstStyle/>
          <a:p>
            <a:r>
              <a:rPr lang="en-GB" dirty="0"/>
              <a:t>Customers</a:t>
            </a:r>
          </a:p>
        </p:txBody>
      </p:sp>
      <p:cxnSp>
        <p:nvCxnSpPr>
          <p:cNvPr id="44" name="Straight Arrow Connector 43">
            <a:extLst>
              <a:ext uri="{FF2B5EF4-FFF2-40B4-BE49-F238E27FC236}">
                <a16:creationId xmlns:a16="http://schemas.microsoft.com/office/drawing/2014/main" id="{CA896258-A9E4-7749-9DD3-34A744CDC7E3}"/>
              </a:ext>
            </a:extLst>
          </p:cNvPr>
          <p:cNvCxnSpPr>
            <a:stCxn id="28" idx="5"/>
          </p:cNvCxnSpPr>
          <p:nvPr/>
        </p:nvCxnSpPr>
        <p:spPr>
          <a:xfrm>
            <a:off x="5926894" y="3809717"/>
            <a:ext cx="388181" cy="17481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id="{053FE929-BE42-1041-A330-1B1AC934E198}"/>
              </a:ext>
            </a:extLst>
          </p:cNvPr>
          <p:cNvSpPr txBox="1"/>
          <p:nvPr/>
        </p:nvSpPr>
        <p:spPr>
          <a:xfrm>
            <a:off x="5963181" y="5511079"/>
            <a:ext cx="1234249" cy="369332"/>
          </a:xfrm>
          <a:prstGeom prst="rect">
            <a:avLst/>
          </a:prstGeom>
          <a:noFill/>
        </p:spPr>
        <p:txBody>
          <a:bodyPr wrap="square" rtlCol="0">
            <a:spAutoFit/>
          </a:bodyPr>
          <a:lstStyle/>
          <a:p>
            <a:r>
              <a:rPr lang="en-GB" dirty="0"/>
              <a:t>Supplies</a:t>
            </a:r>
          </a:p>
        </p:txBody>
      </p:sp>
      <p:cxnSp>
        <p:nvCxnSpPr>
          <p:cNvPr id="47" name="Straight Arrow Connector 46">
            <a:extLst>
              <a:ext uri="{FF2B5EF4-FFF2-40B4-BE49-F238E27FC236}">
                <a16:creationId xmlns:a16="http://schemas.microsoft.com/office/drawing/2014/main" id="{F32F7F5E-205C-3F47-91EB-94AC54C9BEC6}"/>
              </a:ext>
            </a:extLst>
          </p:cNvPr>
          <p:cNvCxnSpPr>
            <a:stCxn id="28" idx="4"/>
          </p:cNvCxnSpPr>
          <p:nvPr/>
        </p:nvCxnSpPr>
        <p:spPr>
          <a:xfrm flipH="1">
            <a:off x="5014913" y="3955362"/>
            <a:ext cx="405430" cy="140872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9" name="TextBox 48">
            <a:extLst>
              <a:ext uri="{FF2B5EF4-FFF2-40B4-BE49-F238E27FC236}">
                <a16:creationId xmlns:a16="http://schemas.microsoft.com/office/drawing/2014/main" id="{4E1FEBB3-FE5D-5844-AF03-184354705C65}"/>
              </a:ext>
            </a:extLst>
          </p:cNvPr>
          <p:cNvSpPr txBox="1"/>
          <p:nvPr/>
        </p:nvSpPr>
        <p:spPr>
          <a:xfrm>
            <a:off x="4680160" y="5364084"/>
            <a:ext cx="1246734" cy="369332"/>
          </a:xfrm>
          <a:prstGeom prst="rect">
            <a:avLst/>
          </a:prstGeom>
          <a:noFill/>
        </p:spPr>
        <p:txBody>
          <a:bodyPr wrap="square" rtlCol="0">
            <a:spAutoFit/>
          </a:bodyPr>
          <a:lstStyle/>
          <a:p>
            <a:r>
              <a:rPr lang="en-GB" dirty="0"/>
              <a:t>Creditors</a:t>
            </a:r>
          </a:p>
        </p:txBody>
      </p:sp>
      <p:sp>
        <p:nvSpPr>
          <p:cNvPr id="55" name="TextBox 54">
            <a:extLst>
              <a:ext uri="{FF2B5EF4-FFF2-40B4-BE49-F238E27FC236}">
                <a16:creationId xmlns:a16="http://schemas.microsoft.com/office/drawing/2014/main" id="{95F38F67-161E-B543-BC1B-614C74F0BCA1}"/>
              </a:ext>
            </a:extLst>
          </p:cNvPr>
          <p:cNvSpPr txBox="1"/>
          <p:nvPr/>
        </p:nvSpPr>
        <p:spPr>
          <a:xfrm>
            <a:off x="7407250" y="4176113"/>
            <a:ext cx="4194064" cy="461665"/>
          </a:xfrm>
          <a:prstGeom prst="rect">
            <a:avLst/>
          </a:prstGeom>
          <a:noFill/>
        </p:spPr>
        <p:txBody>
          <a:bodyPr wrap="square">
            <a:spAutoFit/>
          </a:bodyPr>
          <a:lstStyle/>
          <a:p>
            <a:r>
              <a:rPr lang="en-GB" sz="1200" dirty="0"/>
              <a:t>https://</a:t>
            </a:r>
            <a:r>
              <a:rPr lang="en-GB" sz="1200" dirty="0" err="1"/>
              <a:t>www.bankofengland.co.uk</a:t>
            </a:r>
            <a:r>
              <a:rPr lang="en-GB" sz="1200" dirty="0"/>
              <a:t>/</a:t>
            </a:r>
            <a:r>
              <a:rPr lang="en-GB" sz="1200" dirty="0" err="1"/>
              <a:t>knowledgebank</a:t>
            </a:r>
            <a:r>
              <a:rPr lang="en-GB" sz="1200" dirty="0"/>
              <a:t>/how-has-the-covid-19-pandemic-affected-jobs</a:t>
            </a:r>
          </a:p>
        </p:txBody>
      </p:sp>
    </p:spTree>
    <p:extLst>
      <p:ext uri="{BB962C8B-B14F-4D97-AF65-F5344CB8AC3E}">
        <p14:creationId xmlns:p14="http://schemas.microsoft.com/office/powerpoint/2010/main" val="2791354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A97DEF-1EC8-B744-9C76-92A9770FD504}"/>
              </a:ext>
            </a:extLst>
          </p:cNvPr>
          <p:cNvSpPr>
            <a:spLocks noGrp="1"/>
          </p:cNvSpPr>
          <p:nvPr>
            <p:ph type="title"/>
          </p:nvPr>
        </p:nvSpPr>
        <p:spPr>
          <a:xfrm>
            <a:off x="8643193" y="457201"/>
            <a:ext cx="3091607" cy="1727643"/>
          </a:xfrm>
        </p:spPr>
        <p:txBody>
          <a:bodyPr anchor="b">
            <a:normAutofit/>
          </a:bodyPr>
          <a:lstStyle/>
          <a:p>
            <a:r>
              <a:rPr lang="en-GB" sz="2800"/>
              <a:t>Impact of the problem</a:t>
            </a:r>
          </a:p>
        </p:txBody>
      </p:sp>
      <p:pic>
        <p:nvPicPr>
          <p:cNvPr id="4" name="Picture 3">
            <a:extLst>
              <a:ext uri="{FF2B5EF4-FFF2-40B4-BE49-F238E27FC236}">
                <a16:creationId xmlns:a16="http://schemas.microsoft.com/office/drawing/2014/main" id="{9A1FE5A4-53CC-4E47-B6A1-AAC75B2D2438}"/>
              </a:ext>
            </a:extLst>
          </p:cNvPr>
          <p:cNvPicPr>
            <a:picLocks noChangeAspect="1"/>
          </p:cNvPicPr>
          <p:nvPr/>
        </p:nvPicPr>
        <p:blipFill rotWithShape="1">
          <a:blip r:embed="rId3"/>
          <a:srcRect l="7058" r="8412" b="-1"/>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F3D61892-DC0C-BD46-B6AC-A6A973F7A955}"/>
              </a:ext>
            </a:extLst>
          </p:cNvPr>
          <p:cNvSpPr>
            <a:spLocks noGrp="1"/>
          </p:cNvSpPr>
          <p:nvPr>
            <p:ph idx="1"/>
          </p:nvPr>
        </p:nvSpPr>
        <p:spPr>
          <a:xfrm>
            <a:off x="8643193" y="2530549"/>
            <a:ext cx="2942813" cy="3428124"/>
          </a:xfrm>
        </p:spPr>
        <p:txBody>
          <a:bodyPr>
            <a:normAutofit/>
          </a:bodyPr>
          <a:lstStyle/>
          <a:p>
            <a:r>
              <a:rPr lang="en-GB" sz="1400" dirty="0"/>
              <a:t>Many businesses and stakeholders have suffered losses that cannot be fixed so easily</a:t>
            </a:r>
          </a:p>
          <a:p>
            <a:r>
              <a:rPr lang="en-GB" sz="1400" dirty="0"/>
              <a:t>Citizens of society would’ve had to make changes and adapt to their changes in a short amount of time.</a:t>
            </a:r>
          </a:p>
          <a:p>
            <a:r>
              <a:rPr lang="en-GB" sz="1400" dirty="0"/>
              <a:t>Citizens were struggling more which then introduced the emergency food supply by the government.</a:t>
            </a:r>
          </a:p>
          <a:p>
            <a:r>
              <a:rPr lang="en-GB" sz="1400" dirty="0"/>
              <a:t>Schools would’ve had to suffer a loss of supplies for their campus.</a:t>
            </a: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731473E-A171-6C46-A758-449F5BB736F2}"/>
              </a:ext>
            </a:extLst>
          </p:cNvPr>
          <p:cNvSpPr txBox="1"/>
          <p:nvPr/>
        </p:nvSpPr>
        <p:spPr>
          <a:xfrm>
            <a:off x="0" y="6420018"/>
            <a:ext cx="6100762" cy="461665"/>
          </a:xfrm>
          <a:prstGeom prst="rect">
            <a:avLst/>
          </a:prstGeom>
          <a:noFill/>
        </p:spPr>
        <p:txBody>
          <a:bodyPr wrap="square">
            <a:spAutoFit/>
          </a:bodyPr>
          <a:lstStyle/>
          <a:p>
            <a:r>
              <a:rPr lang="en-GB" sz="1200" dirty="0"/>
              <a:t>https://</a:t>
            </a:r>
            <a:r>
              <a:rPr lang="en-GB" sz="1200" dirty="0" err="1"/>
              <a:t>www.istockphoto.com</a:t>
            </a:r>
            <a:r>
              <a:rPr lang="en-GB" sz="1200" dirty="0"/>
              <a:t>/photo/empty-urban-street-with-skyscraper-at-sunrise-gm937620870-256451734</a:t>
            </a:r>
          </a:p>
        </p:txBody>
      </p:sp>
    </p:spTree>
    <p:extLst>
      <p:ext uri="{BB962C8B-B14F-4D97-AF65-F5344CB8AC3E}">
        <p14:creationId xmlns:p14="http://schemas.microsoft.com/office/powerpoint/2010/main" val="42591490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1619B-0A8E-0A42-A2C8-F610970DD4DD}"/>
              </a:ext>
            </a:extLst>
          </p:cNvPr>
          <p:cNvSpPr>
            <a:spLocks noGrp="1"/>
          </p:cNvSpPr>
          <p:nvPr>
            <p:ph type="title"/>
          </p:nvPr>
        </p:nvSpPr>
        <p:spPr>
          <a:xfrm>
            <a:off x="0" y="1263586"/>
            <a:ext cx="10241280" cy="1234440"/>
          </a:xfrm>
        </p:spPr>
        <p:txBody>
          <a:bodyPr/>
          <a:lstStyle/>
          <a:p>
            <a:r>
              <a:rPr lang="en-GB" dirty="0"/>
              <a:t>REFERENCES</a:t>
            </a:r>
          </a:p>
        </p:txBody>
      </p:sp>
      <p:sp>
        <p:nvSpPr>
          <p:cNvPr id="3" name="Content Placeholder 2">
            <a:extLst>
              <a:ext uri="{FF2B5EF4-FFF2-40B4-BE49-F238E27FC236}">
                <a16:creationId xmlns:a16="http://schemas.microsoft.com/office/drawing/2014/main" id="{77BEAADD-A37F-D145-8562-47CBBE03E768}"/>
              </a:ext>
            </a:extLst>
          </p:cNvPr>
          <p:cNvSpPr>
            <a:spLocks noGrp="1"/>
          </p:cNvSpPr>
          <p:nvPr>
            <p:ph idx="1"/>
          </p:nvPr>
        </p:nvSpPr>
        <p:spPr>
          <a:xfrm>
            <a:off x="0" y="2498026"/>
            <a:ext cx="10241280" cy="3959352"/>
          </a:xfrm>
        </p:spPr>
        <p:txBody>
          <a:bodyPr/>
          <a:lstStyle/>
          <a:p>
            <a:r>
              <a:rPr lang="en-GB" dirty="0">
                <a:hlinkClick r:id="rId2"/>
              </a:rPr>
              <a:t>https://www.bbc.co.uk/news/business-43240996</a:t>
            </a:r>
            <a:endParaRPr lang="en-GB" dirty="0"/>
          </a:p>
          <a:p>
            <a:r>
              <a:rPr lang="en-GB" dirty="0">
                <a:hlinkClick r:id="rId3"/>
              </a:rPr>
              <a:t>https://amp.theguardian.com/business/2021/mar/14/great-britain-high-streets-lost-more-than-17500-chain-stores-in-2020-covid</a:t>
            </a:r>
            <a:endParaRPr lang="en-GB" dirty="0"/>
          </a:p>
          <a:p>
            <a:r>
              <a:rPr lang="en-GB" dirty="0">
                <a:hlinkClick r:id="rId4"/>
              </a:rPr>
              <a:t>https://www.bankofengland.co.uk/knowledgebank/how-has-the-covid-19-pandemic-affected-jobs</a:t>
            </a:r>
            <a:endParaRPr lang="en-GB" dirty="0"/>
          </a:p>
          <a:p>
            <a:r>
              <a:rPr lang="en-GB" dirty="0">
                <a:hlinkClick r:id="rId5"/>
              </a:rPr>
              <a:t>https://www.istockphoto.com/photo/empty-urban-street-with-skyscraper-at-sunrise-gm937620870-256451734</a:t>
            </a:r>
            <a:endParaRPr lang="en-GB" dirty="0"/>
          </a:p>
          <a:p>
            <a:r>
              <a:rPr lang="en-GB" dirty="0"/>
              <a:t>https://</a:t>
            </a:r>
            <a:r>
              <a:rPr lang="en-GB" dirty="0" err="1"/>
              <a:t>kanbanize.com</a:t>
            </a:r>
            <a:r>
              <a:rPr lang="en-GB" dirty="0"/>
              <a:t>/lean-management/improvement/5-whys-analysis-tool</a:t>
            </a:r>
          </a:p>
        </p:txBody>
      </p:sp>
      <p:sp>
        <p:nvSpPr>
          <p:cNvPr id="4" name="TextBox 3">
            <a:extLst>
              <a:ext uri="{FF2B5EF4-FFF2-40B4-BE49-F238E27FC236}">
                <a16:creationId xmlns:a16="http://schemas.microsoft.com/office/drawing/2014/main" id="{2EB42205-83C9-BB40-9EE7-FA6AEE9B18F8}"/>
              </a:ext>
            </a:extLst>
          </p:cNvPr>
          <p:cNvSpPr txBox="1"/>
          <p:nvPr/>
        </p:nvSpPr>
        <p:spPr>
          <a:xfrm>
            <a:off x="2914650" y="247923"/>
            <a:ext cx="8501063" cy="1015663"/>
          </a:xfrm>
          <a:prstGeom prst="rect">
            <a:avLst/>
          </a:prstGeom>
          <a:noFill/>
        </p:spPr>
        <p:txBody>
          <a:bodyPr wrap="square" rtlCol="0">
            <a:spAutoFit/>
          </a:bodyPr>
          <a:lstStyle/>
          <a:p>
            <a:r>
              <a:rPr lang="en-GB" sz="6000" b="1" dirty="0"/>
              <a:t>Any Questions?</a:t>
            </a:r>
          </a:p>
        </p:txBody>
      </p:sp>
    </p:spTree>
    <p:extLst>
      <p:ext uri="{BB962C8B-B14F-4D97-AF65-F5344CB8AC3E}">
        <p14:creationId xmlns:p14="http://schemas.microsoft.com/office/powerpoint/2010/main" val="3208830027"/>
      </p:ext>
    </p:extLst>
  </p:cSld>
  <p:clrMapOvr>
    <a:masterClrMapping/>
  </p:clrMapOvr>
</p:sld>
</file>

<file path=ppt/theme/theme1.xml><?xml version="1.0" encoding="utf-8"?>
<a:theme xmlns:a="http://schemas.openxmlformats.org/drawingml/2006/main" name="GradientRiseVTI">
  <a:themeElements>
    <a:clrScheme name="GradientRise">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1329</TotalTime>
  <Words>947</Words>
  <Application>Microsoft Macintosh PowerPoint</Application>
  <PresentationFormat>Widescreen</PresentationFormat>
  <Paragraphs>84</Paragraphs>
  <Slides>5</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Gill Sans Nova</vt:lpstr>
      <vt:lpstr>GradientRiseVTI</vt:lpstr>
      <vt:lpstr>Decline of the high street CAUSED BY THE PANDEMIC</vt:lpstr>
      <vt:lpstr>Nature of the problem </vt:lpstr>
      <vt:lpstr>Scope of the problem</vt:lpstr>
      <vt:lpstr>Impact of the problem</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Decline of the high street CAUSED BY THE PANDEMIC</dc:title>
  <dc:creator>elena pruteanu</dc:creator>
  <cp:lastModifiedBy>elena pruteanu</cp:lastModifiedBy>
  <cp:revision>2</cp:revision>
  <dcterms:created xsi:type="dcterms:W3CDTF">2022-01-29T15:03:53Z</dcterms:created>
  <dcterms:modified xsi:type="dcterms:W3CDTF">2022-01-30T13:13:47Z</dcterms:modified>
</cp:coreProperties>
</file>