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660" r:id="rId1"/>
  </p:sldMasterIdLst>
  <p:notesMasterIdLst>
    <p:notesMasterId r:id="rId25"/>
  </p:notesMasterIdLst>
  <p:sldIdLst>
    <p:sldId id="263" r:id="rId2"/>
    <p:sldId id="272" r:id="rId3"/>
    <p:sldId id="273" r:id="rId4"/>
    <p:sldId id="275" r:id="rId5"/>
    <p:sldId id="274" r:id="rId6"/>
    <p:sldId id="276" r:id="rId7"/>
    <p:sldId id="257" r:id="rId8"/>
    <p:sldId id="258" r:id="rId9"/>
    <p:sldId id="256" r:id="rId10"/>
    <p:sldId id="259" r:id="rId11"/>
    <p:sldId id="260" r:id="rId12"/>
    <p:sldId id="261" r:id="rId13"/>
    <p:sldId id="278" r:id="rId14"/>
    <p:sldId id="279" r:id="rId15"/>
    <p:sldId id="280" r:id="rId16"/>
    <p:sldId id="282" r:id="rId17"/>
    <p:sldId id="283" r:id="rId18"/>
    <p:sldId id="284" r:id="rId19"/>
    <p:sldId id="262" r:id="rId20"/>
    <p:sldId id="285" r:id="rId21"/>
    <p:sldId id="277" r:id="rId22"/>
    <p:sldId id="264" r:id="rId23"/>
    <p:sldId id="286"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4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868"/>
    <p:restoredTop sz="82182"/>
  </p:normalViewPr>
  <p:slideViewPr>
    <p:cSldViewPr snapToGrid="0">
      <p:cViewPr varScale="1">
        <p:scale>
          <a:sx n="89" d="100"/>
          <a:sy n="89" d="100"/>
        </p:scale>
        <p:origin x="328"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_rels/data4.xml.rels><?xml version="1.0" encoding="UTF-8" standalone="yes"?>
<Relationships xmlns="http://schemas.openxmlformats.org/package/2006/relationships"><Relationship Id="rId3" Type="http://schemas.openxmlformats.org/officeDocument/2006/relationships/image" Target="../media/image23.svg"/><Relationship Id="rId7" Type="http://schemas.openxmlformats.org/officeDocument/2006/relationships/image" Target="../media/image27.svg"/><Relationship Id="rId2" Type="http://schemas.openxmlformats.org/officeDocument/2006/relationships/image" Target="../media/image22.svg"/><Relationship Id="rId1" Type="http://schemas.openxmlformats.org/officeDocument/2006/relationships/image" Target="../media/image21.svg"/><Relationship Id="rId6" Type="http://schemas.openxmlformats.org/officeDocument/2006/relationships/image" Target="../media/image26.svg"/><Relationship Id="rId5" Type="http://schemas.openxmlformats.org/officeDocument/2006/relationships/image" Target="../media/image25.svg"/><Relationship Id="rId4" Type="http://schemas.openxmlformats.org/officeDocument/2006/relationships/image" Target="../media/image2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3.svg"/><Relationship Id="rId7" Type="http://schemas.openxmlformats.org/officeDocument/2006/relationships/image" Target="../media/image27.svg"/><Relationship Id="rId2" Type="http://schemas.openxmlformats.org/officeDocument/2006/relationships/image" Target="../media/image22.svg"/><Relationship Id="rId1" Type="http://schemas.openxmlformats.org/officeDocument/2006/relationships/image" Target="../media/image21.svg"/><Relationship Id="rId6" Type="http://schemas.openxmlformats.org/officeDocument/2006/relationships/image" Target="../media/image26.svg"/><Relationship Id="rId5" Type="http://schemas.openxmlformats.org/officeDocument/2006/relationships/image" Target="../media/image25.sv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C124FCB-DD3E-4476-A0F7-D0F0DB7EBD0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02B5CC9-9007-4BF9-8760-747EC3D548D6}">
      <dgm:prSet/>
      <dgm:spPr/>
      <dgm:t>
        <a:bodyPr/>
        <a:lstStyle/>
        <a:p>
          <a:r>
            <a:rPr lang="en-US" b="1"/>
            <a:t>Local Partners                 National Organizations                Aims</a:t>
          </a:r>
          <a:endParaRPr lang="en-US"/>
        </a:p>
      </dgm:t>
    </dgm:pt>
    <dgm:pt modelId="{7BC4BF85-1BF9-4AC1-AAC9-8A3E3BC31637}" type="parTrans" cxnId="{0E97C107-63B7-4184-8024-A01D8E0B85B7}">
      <dgm:prSet/>
      <dgm:spPr/>
      <dgm:t>
        <a:bodyPr/>
        <a:lstStyle/>
        <a:p>
          <a:endParaRPr lang="en-US"/>
        </a:p>
      </dgm:t>
    </dgm:pt>
    <dgm:pt modelId="{E90DA758-9919-4335-B105-783194F52DE5}" type="sibTrans" cxnId="{0E97C107-63B7-4184-8024-A01D8E0B85B7}">
      <dgm:prSet/>
      <dgm:spPr/>
      <dgm:t>
        <a:bodyPr/>
        <a:lstStyle/>
        <a:p>
          <a:endParaRPr lang="en-US"/>
        </a:p>
      </dgm:t>
    </dgm:pt>
    <dgm:pt modelId="{CC328914-CF7E-4BB0-8721-53003C20CA95}">
      <dgm:prSet/>
      <dgm:spPr/>
      <dgm:t>
        <a:bodyPr/>
        <a:lstStyle/>
        <a:p>
          <a:r>
            <a:rPr lang="en-US"/>
            <a:t>GP Practice</a:t>
          </a:r>
          <a:r>
            <a:rPr lang="en-US" b="1"/>
            <a:t>                               </a:t>
          </a:r>
          <a:r>
            <a:rPr lang="en-US"/>
            <a:t>Mind</a:t>
          </a:r>
          <a:r>
            <a:rPr lang="en-US" b="1"/>
            <a:t>                  </a:t>
          </a:r>
          <a:endParaRPr lang="en-US"/>
        </a:p>
      </dgm:t>
    </dgm:pt>
    <dgm:pt modelId="{2C177E7B-474E-4ADA-BB60-32132CAE3130}" type="parTrans" cxnId="{3961880D-C377-436D-8AA9-A424BD7E7810}">
      <dgm:prSet/>
      <dgm:spPr/>
      <dgm:t>
        <a:bodyPr/>
        <a:lstStyle/>
        <a:p>
          <a:endParaRPr lang="en-US"/>
        </a:p>
      </dgm:t>
    </dgm:pt>
    <dgm:pt modelId="{ABAD1AF9-77DF-4004-8FB0-3BF4A64F4CDC}" type="sibTrans" cxnId="{3961880D-C377-436D-8AA9-A424BD7E7810}">
      <dgm:prSet/>
      <dgm:spPr/>
      <dgm:t>
        <a:bodyPr/>
        <a:lstStyle/>
        <a:p>
          <a:endParaRPr lang="en-US"/>
        </a:p>
      </dgm:t>
    </dgm:pt>
    <dgm:pt modelId="{24D00242-20D1-4957-9F49-C9D28F37098F}">
      <dgm:prSet/>
      <dgm:spPr/>
      <dgm:t>
        <a:bodyPr/>
        <a:lstStyle/>
        <a:p>
          <a:r>
            <a:rPr lang="en-US"/>
            <a:t>Community Leisure Centers      NHS England                          Participations</a:t>
          </a:r>
        </a:p>
      </dgm:t>
    </dgm:pt>
    <dgm:pt modelId="{DB3BDF26-0829-41FC-AED5-FB9009B73116}" type="parTrans" cxnId="{12439821-74AF-447B-8113-3E7BADE1AE87}">
      <dgm:prSet/>
      <dgm:spPr/>
      <dgm:t>
        <a:bodyPr/>
        <a:lstStyle/>
        <a:p>
          <a:endParaRPr lang="en-US"/>
        </a:p>
      </dgm:t>
    </dgm:pt>
    <dgm:pt modelId="{E48FBD9D-A322-41AE-9B3D-C38BC42C09F3}" type="sibTrans" cxnId="{12439821-74AF-447B-8113-3E7BADE1AE87}">
      <dgm:prSet/>
      <dgm:spPr/>
      <dgm:t>
        <a:bodyPr/>
        <a:lstStyle/>
        <a:p>
          <a:endParaRPr lang="en-US"/>
        </a:p>
      </dgm:t>
    </dgm:pt>
    <dgm:pt modelId="{6C1E665B-BF82-4EC1-9D23-4D159372E90C}">
      <dgm:prSet/>
      <dgm:spPr/>
      <dgm:t>
        <a:bodyPr/>
        <a:lstStyle/>
        <a:p>
          <a:r>
            <a:rPr lang="en-US"/>
            <a:t>Local Council                             Sport England                         Improve health           </a:t>
          </a:r>
        </a:p>
      </dgm:t>
    </dgm:pt>
    <dgm:pt modelId="{E6B7DC07-754E-4D01-9A02-B1BDE6CEEF2E}" type="parTrans" cxnId="{2AA730C6-3BD3-4C62-90A1-DF2E9EFE774D}">
      <dgm:prSet/>
      <dgm:spPr/>
      <dgm:t>
        <a:bodyPr/>
        <a:lstStyle/>
        <a:p>
          <a:endParaRPr lang="en-US"/>
        </a:p>
      </dgm:t>
    </dgm:pt>
    <dgm:pt modelId="{EDB626FB-BF2D-4547-972F-4755E1195B89}" type="sibTrans" cxnId="{2AA730C6-3BD3-4C62-90A1-DF2E9EFE774D}">
      <dgm:prSet/>
      <dgm:spPr/>
      <dgm:t>
        <a:bodyPr/>
        <a:lstStyle/>
        <a:p>
          <a:endParaRPr lang="en-US"/>
        </a:p>
      </dgm:t>
    </dgm:pt>
    <dgm:pt modelId="{9F4B3CA9-5E48-40D3-ADAC-5D9872D7B63B}">
      <dgm:prSet/>
      <dgm:spPr/>
      <dgm:t>
        <a:bodyPr/>
        <a:lstStyle/>
        <a:p>
          <a:r>
            <a:rPr lang="en-US"/>
            <a:t>School and Collages                  British Heart Foundation         Reduce health inequalities </a:t>
          </a:r>
        </a:p>
      </dgm:t>
    </dgm:pt>
    <dgm:pt modelId="{C238AC6E-7203-4C1D-B120-48D96B52B334}" type="parTrans" cxnId="{2931C25F-E76F-4F59-AEC3-27AEBEFFE3A3}">
      <dgm:prSet/>
      <dgm:spPr/>
      <dgm:t>
        <a:bodyPr/>
        <a:lstStyle/>
        <a:p>
          <a:endParaRPr lang="en-US"/>
        </a:p>
      </dgm:t>
    </dgm:pt>
    <dgm:pt modelId="{0BD7FD4E-801B-4664-A97D-9713B0BCE379}" type="sibTrans" cxnId="{2931C25F-E76F-4F59-AEC3-27AEBEFFE3A3}">
      <dgm:prSet/>
      <dgm:spPr/>
      <dgm:t>
        <a:bodyPr/>
        <a:lstStyle/>
        <a:p>
          <a:endParaRPr lang="en-US"/>
        </a:p>
      </dgm:t>
    </dgm:pt>
    <dgm:pt modelId="{24153FB0-5630-48CA-8908-CF0A038DCA02}">
      <dgm:prSet/>
      <dgm:spPr/>
      <dgm:t>
        <a:bodyPr/>
        <a:lstStyle/>
        <a:p>
          <a:r>
            <a:rPr lang="en-US"/>
            <a:t>(Sport England, 2024)</a:t>
          </a:r>
        </a:p>
      </dgm:t>
    </dgm:pt>
    <dgm:pt modelId="{34DE9130-3797-4015-A761-7F0A43A21870}" type="parTrans" cxnId="{364B56B2-4F10-4F21-8828-B71BA6D4AAE9}">
      <dgm:prSet/>
      <dgm:spPr/>
      <dgm:t>
        <a:bodyPr/>
        <a:lstStyle/>
        <a:p>
          <a:endParaRPr lang="en-US"/>
        </a:p>
      </dgm:t>
    </dgm:pt>
    <dgm:pt modelId="{6B731BD0-04C3-4CBB-AAB7-BAE5FD387359}" type="sibTrans" cxnId="{364B56B2-4F10-4F21-8828-B71BA6D4AAE9}">
      <dgm:prSet/>
      <dgm:spPr/>
      <dgm:t>
        <a:bodyPr/>
        <a:lstStyle/>
        <a:p>
          <a:endParaRPr lang="en-US"/>
        </a:p>
      </dgm:t>
    </dgm:pt>
    <dgm:pt modelId="{7CFC0159-7E3B-A847-92C0-CA1B0844ED9A}" type="pres">
      <dgm:prSet presAssocID="{BC124FCB-DD3E-4476-A0F7-D0F0DB7EBD01}" presName="linear" presStyleCnt="0">
        <dgm:presLayoutVars>
          <dgm:animLvl val="lvl"/>
          <dgm:resizeHandles val="exact"/>
        </dgm:presLayoutVars>
      </dgm:prSet>
      <dgm:spPr/>
    </dgm:pt>
    <dgm:pt modelId="{804A25EA-0DFE-CD4F-8857-4152F3CB0CC5}" type="pres">
      <dgm:prSet presAssocID="{002B5CC9-9007-4BF9-8760-747EC3D548D6}" presName="parentText" presStyleLbl="node1" presStyleIdx="0" presStyleCnt="6">
        <dgm:presLayoutVars>
          <dgm:chMax val="0"/>
          <dgm:bulletEnabled val="1"/>
        </dgm:presLayoutVars>
      </dgm:prSet>
      <dgm:spPr/>
    </dgm:pt>
    <dgm:pt modelId="{474E8C01-3857-534F-96B7-4F7E1A94F93A}" type="pres">
      <dgm:prSet presAssocID="{E90DA758-9919-4335-B105-783194F52DE5}" presName="spacer" presStyleCnt="0"/>
      <dgm:spPr/>
    </dgm:pt>
    <dgm:pt modelId="{4CD9137E-8F74-474B-9295-1A8AAE39D443}" type="pres">
      <dgm:prSet presAssocID="{CC328914-CF7E-4BB0-8721-53003C20CA95}" presName="parentText" presStyleLbl="node1" presStyleIdx="1" presStyleCnt="6">
        <dgm:presLayoutVars>
          <dgm:chMax val="0"/>
          <dgm:bulletEnabled val="1"/>
        </dgm:presLayoutVars>
      </dgm:prSet>
      <dgm:spPr/>
    </dgm:pt>
    <dgm:pt modelId="{C7FA667F-EAA3-4C40-9FFC-0C829E017123}" type="pres">
      <dgm:prSet presAssocID="{ABAD1AF9-77DF-4004-8FB0-3BF4A64F4CDC}" presName="spacer" presStyleCnt="0"/>
      <dgm:spPr/>
    </dgm:pt>
    <dgm:pt modelId="{64E61E3A-3638-B64A-B8A5-A8E3C7556899}" type="pres">
      <dgm:prSet presAssocID="{24D00242-20D1-4957-9F49-C9D28F37098F}" presName="parentText" presStyleLbl="node1" presStyleIdx="2" presStyleCnt="6">
        <dgm:presLayoutVars>
          <dgm:chMax val="0"/>
          <dgm:bulletEnabled val="1"/>
        </dgm:presLayoutVars>
      </dgm:prSet>
      <dgm:spPr/>
    </dgm:pt>
    <dgm:pt modelId="{E63C8719-142F-804A-9F51-23E8EF43BD7C}" type="pres">
      <dgm:prSet presAssocID="{E48FBD9D-A322-41AE-9B3D-C38BC42C09F3}" presName="spacer" presStyleCnt="0"/>
      <dgm:spPr/>
    </dgm:pt>
    <dgm:pt modelId="{3570B3DF-4542-5540-9A7E-04F2C7E6909F}" type="pres">
      <dgm:prSet presAssocID="{6C1E665B-BF82-4EC1-9D23-4D159372E90C}" presName="parentText" presStyleLbl="node1" presStyleIdx="3" presStyleCnt="6">
        <dgm:presLayoutVars>
          <dgm:chMax val="0"/>
          <dgm:bulletEnabled val="1"/>
        </dgm:presLayoutVars>
      </dgm:prSet>
      <dgm:spPr/>
    </dgm:pt>
    <dgm:pt modelId="{CA9E0C27-5683-EA4F-9B16-05DDFE1EEA3B}" type="pres">
      <dgm:prSet presAssocID="{EDB626FB-BF2D-4547-972F-4755E1195B89}" presName="spacer" presStyleCnt="0"/>
      <dgm:spPr/>
    </dgm:pt>
    <dgm:pt modelId="{7DC78803-D558-2546-AE85-ABFA3776A0CB}" type="pres">
      <dgm:prSet presAssocID="{9F4B3CA9-5E48-40D3-ADAC-5D9872D7B63B}" presName="parentText" presStyleLbl="node1" presStyleIdx="4" presStyleCnt="6">
        <dgm:presLayoutVars>
          <dgm:chMax val="0"/>
          <dgm:bulletEnabled val="1"/>
        </dgm:presLayoutVars>
      </dgm:prSet>
      <dgm:spPr/>
    </dgm:pt>
    <dgm:pt modelId="{54D78836-EBB2-0346-8010-45349047C1AD}" type="pres">
      <dgm:prSet presAssocID="{0BD7FD4E-801B-4664-A97D-9713B0BCE379}" presName="spacer" presStyleCnt="0"/>
      <dgm:spPr/>
    </dgm:pt>
    <dgm:pt modelId="{4D70B10B-DDCF-D047-89A5-4682B678E088}" type="pres">
      <dgm:prSet presAssocID="{24153FB0-5630-48CA-8908-CF0A038DCA02}" presName="parentText" presStyleLbl="node1" presStyleIdx="5" presStyleCnt="6">
        <dgm:presLayoutVars>
          <dgm:chMax val="0"/>
          <dgm:bulletEnabled val="1"/>
        </dgm:presLayoutVars>
      </dgm:prSet>
      <dgm:spPr/>
    </dgm:pt>
  </dgm:ptLst>
  <dgm:cxnLst>
    <dgm:cxn modelId="{0E97C107-63B7-4184-8024-A01D8E0B85B7}" srcId="{BC124FCB-DD3E-4476-A0F7-D0F0DB7EBD01}" destId="{002B5CC9-9007-4BF9-8760-747EC3D548D6}" srcOrd="0" destOrd="0" parTransId="{7BC4BF85-1BF9-4AC1-AAC9-8A3E3BC31637}" sibTransId="{E90DA758-9919-4335-B105-783194F52DE5}"/>
    <dgm:cxn modelId="{50EF810A-54A3-F246-9B3C-A803907CDD46}" type="presOf" srcId="{CC328914-CF7E-4BB0-8721-53003C20CA95}" destId="{4CD9137E-8F74-474B-9295-1A8AAE39D443}" srcOrd="0" destOrd="0" presId="urn:microsoft.com/office/officeart/2005/8/layout/vList2"/>
    <dgm:cxn modelId="{3961880D-C377-436D-8AA9-A424BD7E7810}" srcId="{BC124FCB-DD3E-4476-A0F7-D0F0DB7EBD01}" destId="{CC328914-CF7E-4BB0-8721-53003C20CA95}" srcOrd="1" destOrd="0" parTransId="{2C177E7B-474E-4ADA-BB60-32132CAE3130}" sibTransId="{ABAD1AF9-77DF-4004-8FB0-3BF4A64F4CDC}"/>
    <dgm:cxn modelId="{12439821-74AF-447B-8113-3E7BADE1AE87}" srcId="{BC124FCB-DD3E-4476-A0F7-D0F0DB7EBD01}" destId="{24D00242-20D1-4957-9F49-C9D28F37098F}" srcOrd="2" destOrd="0" parTransId="{DB3BDF26-0829-41FC-AED5-FB9009B73116}" sibTransId="{E48FBD9D-A322-41AE-9B3D-C38BC42C09F3}"/>
    <dgm:cxn modelId="{BA0E2324-AFD0-3E45-8189-1CBC2E844251}" type="presOf" srcId="{BC124FCB-DD3E-4476-A0F7-D0F0DB7EBD01}" destId="{7CFC0159-7E3B-A847-92C0-CA1B0844ED9A}" srcOrd="0" destOrd="0" presId="urn:microsoft.com/office/officeart/2005/8/layout/vList2"/>
    <dgm:cxn modelId="{1886D430-DC3F-A541-8ED4-E9285BEFFF4C}" type="presOf" srcId="{6C1E665B-BF82-4EC1-9D23-4D159372E90C}" destId="{3570B3DF-4542-5540-9A7E-04F2C7E6909F}" srcOrd="0" destOrd="0" presId="urn:microsoft.com/office/officeart/2005/8/layout/vList2"/>
    <dgm:cxn modelId="{D4286D31-019C-2E4E-937D-56C301839974}" type="presOf" srcId="{002B5CC9-9007-4BF9-8760-747EC3D548D6}" destId="{804A25EA-0DFE-CD4F-8857-4152F3CB0CC5}" srcOrd="0" destOrd="0" presId="urn:microsoft.com/office/officeart/2005/8/layout/vList2"/>
    <dgm:cxn modelId="{DAF11B32-FD1F-034D-9D39-C2C0F5035211}" type="presOf" srcId="{9F4B3CA9-5E48-40D3-ADAC-5D9872D7B63B}" destId="{7DC78803-D558-2546-AE85-ABFA3776A0CB}" srcOrd="0" destOrd="0" presId="urn:microsoft.com/office/officeart/2005/8/layout/vList2"/>
    <dgm:cxn modelId="{DF0B715B-91E3-E549-8DEF-9A2891AF96C2}" type="presOf" srcId="{24D00242-20D1-4957-9F49-C9D28F37098F}" destId="{64E61E3A-3638-B64A-B8A5-A8E3C7556899}" srcOrd="0" destOrd="0" presId="urn:microsoft.com/office/officeart/2005/8/layout/vList2"/>
    <dgm:cxn modelId="{2931C25F-E76F-4F59-AEC3-27AEBEFFE3A3}" srcId="{BC124FCB-DD3E-4476-A0F7-D0F0DB7EBD01}" destId="{9F4B3CA9-5E48-40D3-ADAC-5D9872D7B63B}" srcOrd="4" destOrd="0" parTransId="{C238AC6E-7203-4C1D-B120-48D96B52B334}" sibTransId="{0BD7FD4E-801B-4664-A97D-9713B0BCE379}"/>
    <dgm:cxn modelId="{364B56B2-4F10-4F21-8828-B71BA6D4AAE9}" srcId="{BC124FCB-DD3E-4476-A0F7-D0F0DB7EBD01}" destId="{24153FB0-5630-48CA-8908-CF0A038DCA02}" srcOrd="5" destOrd="0" parTransId="{34DE9130-3797-4015-A761-7F0A43A21870}" sibTransId="{6B731BD0-04C3-4CBB-AAB7-BAE5FD387359}"/>
    <dgm:cxn modelId="{2AA730C6-3BD3-4C62-90A1-DF2E9EFE774D}" srcId="{BC124FCB-DD3E-4476-A0F7-D0F0DB7EBD01}" destId="{6C1E665B-BF82-4EC1-9D23-4D159372E90C}" srcOrd="3" destOrd="0" parTransId="{E6B7DC07-754E-4D01-9A02-B1BDE6CEEF2E}" sibTransId="{EDB626FB-BF2D-4547-972F-4755E1195B89}"/>
    <dgm:cxn modelId="{779FD1E0-BE2B-9D48-AFB5-248FE85603A0}" type="presOf" srcId="{24153FB0-5630-48CA-8908-CF0A038DCA02}" destId="{4D70B10B-DDCF-D047-89A5-4682B678E088}" srcOrd="0" destOrd="0" presId="urn:microsoft.com/office/officeart/2005/8/layout/vList2"/>
    <dgm:cxn modelId="{2E9557EB-8CBF-6C47-8120-0E4364F508D2}" type="presParOf" srcId="{7CFC0159-7E3B-A847-92C0-CA1B0844ED9A}" destId="{804A25EA-0DFE-CD4F-8857-4152F3CB0CC5}" srcOrd="0" destOrd="0" presId="urn:microsoft.com/office/officeart/2005/8/layout/vList2"/>
    <dgm:cxn modelId="{5D53F32C-8106-B242-B03A-6CD4E75F817C}" type="presParOf" srcId="{7CFC0159-7E3B-A847-92C0-CA1B0844ED9A}" destId="{474E8C01-3857-534F-96B7-4F7E1A94F93A}" srcOrd="1" destOrd="0" presId="urn:microsoft.com/office/officeart/2005/8/layout/vList2"/>
    <dgm:cxn modelId="{21A3EC92-1382-9646-A69D-E65ACFA95D12}" type="presParOf" srcId="{7CFC0159-7E3B-A847-92C0-CA1B0844ED9A}" destId="{4CD9137E-8F74-474B-9295-1A8AAE39D443}" srcOrd="2" destOrd="0" presId="urn:microsoft.com/office/officeart/2005/8/layout/vList2"/>
    <dgm:cxn modelId="{F4CE0909-4B51-994D-9BE4-13B7C230545E}" type="presParOf" srcId="{7CFC0159-7E3B-A847-92C0-CA1B0844ED9A}" destId="{C7FA667F-EAA3-4C40-9FFC-0C829E017123}" srcOrd="3" destOrd="0" presId="urn:microsoft.com/office/officeart/2005/8/layout/vList2"/>
    <dgm:cxn modelId="{E10CDA2C-AAEC-E946-B835-2B1FB7E59A72}" type="presParOf" srcId="{7CFC0159-7E3B-A847-92C0-CA1B0844ED9A}" destId="{64E61E3A-3638-B64A-B8A5-A8E3C7556899}" srcOrd="4" destOrd="0" presId="urn:microsoft.com/office/officeart/2005/8/layout/vList2"/>
    <dgm:cxn modelId="{CB9CD615-31D4-8B44-A728-3A294B25487C}" type="presParOf" srcId="{7CFC0159-7E3B-A847-92C0-CA1B0844ED9A}" destId="{E63C8719-142F-804A-9F51-23E8EF43BD7C}" srcOrd="5" destOrd="0" presId="urn:microsoft.com/office/officeart/2005/8/layout/vList2"/>
    <dgm:cxn modelId="{125E0D23-4E32-8C49-A44D-39FB0A6F1979}" type="presParOf" srcId="{7CFC0159-7E3B-A847-92C0-CA1B0844ED9A}" destId="{3570B3DF-4542-5540-9A7E-04F2C7E6909F}" srcOrd="6" destOrd="0" presId="urn:microsoft.com/office/officeart/2005/8/layout/vList2"/>
    <dgm:cxn modelId="{5F94FB83-C486-4D4A-A110-42D37F573000}" type="presParOf" srcId="{7CFC0159-7E3B-A847-92C0-CA1B0844ED9A}" destId="{CA9E0C27-5683-EA4F-9B16-05DDFE1EEA3B}" srcOrd="7" destOrd="0" presId="urn:microsoft.com/office/officeart/2005/8/layout/vList2"/>
    <dgm:cxn modelId="{B6313A82-55CC-1248-97EB-01207625B438}" type="presParOf" srcId="{7CFC0159-7E3B-A847-92C0-CA1B0844ED9A}" destId="{7DC78803-D558-2546-AE85-ABFA3776A0CB}" srcOrd="8" destOrd="0" presId="urn:microsoft.com/office/officeart/2005/8/layout/vList2"/>
    <dgm:cxn modelId="{6B4819F7-A386-0341-AC06-B64E0E7E59C2}" type="presParOf" srcId="{7CFC0159-7E3B-A847-92C0-CA1B0844ED9A}" destId="{54D78836-EBB2-0346-8010-45349047C1AD}" srcOrd="9" destOrd="0" presId="urn:microsoft.com/office/officeart/2005/8/layout/vList2"/>
    <dgm:cxn modelId="{12016A2C-51D7-4743-BFA5-D76C7B4920E7}" type="presParOf" srcId="{7CFC0159-7E3B-A847-92C0-CA1B0844ED9A}" destId="{4D70B10B-DDCF-D047-89A5-4682B678E088}" srcOrd="10"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58FD06A-65C0-457F-8849-FBD63F07795C}"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A84C2C54-E326-423E-BD94-23312AE46A56}">
      <dgm:prSet/>
      <dgm:spPr/>
      <dgm:t>
        <a:bodyPr/>
        <a:lstStyle/>
        <a:p>
          <a:r>
            <a:rPr lang="en-US"/>
            <a:t>Improves cardiovascular health and strengthens the heart.</a:t>
          </a:r>
        </a:p>
      </dgm:t>
    </dgm:pt>
    <dgm:pt modelId="{659F82A2-1C6F-498D-9CF4-2355F224BF8F}" type="parTrans" cxnId="{51FBA880-D59E-42E0-89E9-07BFBD4F0927}">
      <dgm:prSet/>
      <dgm:spPr/>
      <dgm:t>
        <a:bodyPr/>
        <a:lstStyle/>
        <a:p>
          <a:endParaRPr lang="en-US"/>
        </a:p>
      </dgm:t>
    </dgm:pt>
    <dgm:pt modelId="{17DC7078-037B-47B0-ABDA-06C8CB58C8AE}" type="sibTrans" cxnId="{51FBA880-D59E-42E0-89E9-07BFBD4F0927}">
      <dgm:prSet/>
      <dgm:spPr/>
      <dgm:t>
        <a:bodyPr/>
        <a:lstStyle/>
        <a:p>
          <a:endParaRPr lang="en-US"/>
        </a:p>
      </dgm:t>
    </dgm:pt>
    <dgm:pt modelId="{BD19ECE3-5418-4955-8B7C-FDDAE66CC757}">
      <dgm:prSet/>
      <dgm:spPr/>
      <dgm:t>
        <a:bodyPr/>
        <a:lstStyle/>
        <a:p>
          <a:r>
            <a:rPr lang="en-US"/>
            <a:t>Helps maintain a healthy body weight.</a:t>
          </a:r>
        </a:p>
      </dgm:t>
    </dgm:pt>
    <dgm:pt modelId="{C6B9AE51-246A-4685-B350-2999CD4AF27D}" type="parTrans" cxnId="{9E07C948-7F01-4E18-A22B-AB75FB69D2C1}">
      <dgm:prSet/>
      <dgm:spPr/>
      <dgm:t>
        <a:bodyPr/>
        <a:lstStyle/>
        <a:p>
          <a:endParaRPr lang="en-US"/>
        </a:p>
      </dgm:t>
    </dgm:pt>
    <dgm:pt modelId="{66180640-85E9-422D-A9A5-6995F56E0884}" type="sibTrans" cxnId="{9E07C948-7F01-4E18-A22B-AB75FB69D2C1}">
      <dgm:prSet/>
      <dgm:spPr/>
      <dgm:t>
        <a:bodyPr/>
        <a:lstStyle/>
        <a:p>
          <a:endParaRPr lang="en-US"/>
        </a:p>
      </dgm:t>
    </dgm:pt>
    <dgm:pt modelId="{1F49881B-542E-4270-8772-44462F31F16A}">
      <dgm:prSet/>
      <dgm:spPr/>
      <dgm:t>
        <a:bodyPr/>
        <a:lstStyle/>
        <a:p>
          <a:r>
            <a:rPr lang="en-US"/>
            <a:t>Reduces the risk of chronic diseases such as diabetes   and hypertension.                                                                                   </a:t>
          </a:r>
        </a:p>
      </dgm:t>
    </dgm:pt>
    <dgm:pt modelId="{CCAB884A-92DA-4D73-998B-DB939D2747C2}" type="parTrans" cxnId="{D0BFD944-303A-4452-8BEA-A438548CD48E}">
      <dgm:prSet/>
      <dgm:spPr/>
      <dgm:t>
        <a:bodyPr/>
        <a:lstStyle/>
        <a:p>
          <a:endParaRPr lang="en-US"/>
        </a:p>
      </dgm:t>
    </dgm:pt>
    <dgm:pt modelId="{FF9DE4FC-6655-4888-A38F-04681153EB8F}" type="sibTrans" cxnId="{D0BFD944-303A-4452-8BEA-A438548CD48E}">
      <dgm:prSet/>
      <dgm:spPr/>
      <dgm:t>
        <a:bodyPr/>
        <a:lstStyle/>
        <a:p>
          <a:endParaRPr lang="en-US"/>
        </a:p>
      </dgm:t>
    </dgm:pt>
    <dgm:pt modelId="{B6B2749F-5430-43AE-8D7F-CE06D3FE0982}">
      <dgm:prSet/>
      <dgm:spPr/>
      <dgm:t>
        <a:bodyPr/>
        <a:lstStyle/>
        <a:p>
          <a:r>
            <a:rPr lang="en-US"/>
            <a:t>Strengthens muscles and bones.</a:t>
          </a:r>
        </a:p>
      </dgm:t>
    </dgm:pt>
    <dgm:pt modelId="{97744ADA-8901-4788-B551-E8D03E48182C}" type="parTrans" cxnId="{D746C37D-CDF4-4347-9C2E-D3A4911EF493}">
      <dgm:prSet/>
      <dgm:spPr/>
      <dgm:t>
        <a:bodyPr/>
        <a:lstStyle/>
        <a:p>
          <a:endParaRPr lang="en-US"/>
        </a:p>
      </dgm:t>
    </dgm:pt>
    <dgm:pt modelId="{E81CFC65-9AD6-4513-AC18-57C2513B0632}" type="sibTrans" cxnId="{D746C37D-CDF4-4347-9C2E-D3A4911EF493}">
      <dgm:prSet/>
      <dgm:spPr/>
      <dgm:t>
        <a:bodyPr/>
        <a:lstStyle/>
        <a:p>
          <a:endParaRPr lang="en-US"/>
        </a:p>
      </dgm:t>
    </dgm:pt>
    <dgm:pt modelId="{506F44DB-AFFC-4755-BA05-7012391B2DA0}">
      <dgm:prSet/>
      <dgm:spPr/>
      <dgm:t>
        <a:bodyPr/>
        <a:lstStyle/>
        <a:p>
          <a:r>
            <a:rPr lang="en-US"/>
            <a:t>Improves mobility and physical function.</a:t>
          </a:r>
        </a:p>
      </dgm:t>
    </dgm:pt>
    <dgm:pt modelId="{26AD67F7-2C1D-4283-BAD5-7F166C69E91E}" type="parTrans" cxnId="{6A411332-8F5B-46E8-B35C-FE3448B85475}">
      <dgm:prSet/>
      <dgm:spPr/>
      <dgm:t>
        <a:bodyPr/>
        <a:lstStyle/>
        <a:p>
          <a:endParaRPr lang="en-US"/>
        </a:p>
      </dgm:t>
    </dgm:pt>
    <dgm:pt modelId="{86162956-FB2B-4E23-A7B6-9FBD885B7C12}" type="sibTrans" cxnId="{6A411332-8F5B-46E8-B35C-FE3448B85475}">
      <dgm:prSet/>
      <dgm:spPr/>
      <dgm:t>
        <a:bodyPr/>
        <a:lstStyle/>
        <a:p>
          <a:endParaRPr lang="en-US"/>
        </a:p>
      </dgm:t>
    </dgm:pt>
    <dgm:pt modelId="{D70DAA7E-68C8-F646-836D-4B1DCC6945BF}" type="pres">
      <dgm:prSet presAssocID="{F58FD06A-65C0-457F-8849-FBD63F07795C}" presName="vert0" presStyleCnt="0">
        <dgm:presLayoutVars>
          <dgm:dir/>
          <dgm:animOne val="branch"/>
          <dgm:animLvl val="lvl"/>
        </dgm:presLayoutVars>
      </dgm:prSet>
      <dgm:spPr/>
    </dgm:pt>
    <dgm:pt modelId="{F6DB4F08-9015-8B4F-846B-03C9284EB5F8}" type="pres">
      <dgm:prSet presAssocID="{A84C2C54-E326-423E-BD94-23312AE46A56}" presName="thickLine" presStyleLbl="alignNode1" presStyleIdx="0" presStyleCnt="5"/>
      <dgm:spPr/>
    </dgm:pt>
    <dgm:pt modelId="{D965105F-48B4-C34A-9428-F2B26EDBAF96}" type="pres">
      <dgm:prSet presAssocID="{A84C2C54-E326-423E-BD94-23312AE46A56}" presName="horz1" presStyleCnt="0"/>
      <dgm:spPr/>
    </dgm:pt>
    <dgm:pt modelId="{FFC88F14-6EF8-1544-846D-6BA8A09AE4BF}" type="pres">
      <dgm:prSet presAssocID="{A84C2C54-E326-423E-BD94-23312AE46A56}" presName="tx1" presStyleLbl="revTx" presStyleIdx="0" presStyleCnt="5"/>
      <dgm:spPr/>
    </dgm:pt>
    <dgm:pt modelId="{19E85C1D-7252-E64D-BA74-BAE98128E137}" type="pres">
      <dgm:prSet presAssocID="{A84C2C54-E326-423E-BD94-23312AE46A56}" presName="vert1" presStyleCnt="0"/>
      <dgm:spPr/>
    </dgm:pt>
    <dgm:pt modelId="{A30DD954-B7D1-0E43-AF35-ACBDE8534D25}" type="pres">
      <dgm:prSet presAssocID="{BD19ECE3-5418-4955-8B7C-FDDAE66CC757}" presName="thickLine" presStyleLbl="alignNode1" presStyleIdx="1" presStyleCnt="5"/>
      <dgm:spPr/>
    </dgm:pt>
    <dgm:pt modelId="{87ECDB8A-8E56-D14E-BA93-8F7A16372C4F}" type="pres">
      <dgm:prSet presAssocID="{BD19ECE3-5418-4955-8B7C-FDDAE66CC757}" presName="horz1" presStyleCnt="0"/>
      <dgm:spPr/>
    </dgm:pt>
    <dgm:pt modelId="{F68C4363-76F0-FC40-9942-D97128A3CCD7}" type="pres">
      <dgm:prSet presAssocID="{BD19ECE3-5418-4955-8B7C-FDDAE66CC757}" presName="tx1" presStyleLbl="revTx" presStyleIdx="1" presStyleCnt="5"/>
      <dgm:spPr/>
    </dgm:pt>
    <dgm:pt modelId="{BE8C3BBE-7B2D-9042-832E-9654C82A85B5}" type="pres">
      <dgm:prSet presAssocID="{BD19ECE3-5418-4955-8B7C-FDDAE66CC757}" presName="vert1" presStyleCnt="0"/>
      <dgm:spPr/>
    </dgm:pt>
    <dgm:pt modelId="{BEBF15DF-1AB4-BC46-B8EC-EBBB86675302}" type="pres">
      <dgm:prSet presAssocID="{1F49881B-542E-4270-8772-44462F31F16A}" presName="thickLine" presStyleLbl="alignNode1" presStyleIdx="2" presStyleCnt="5"/>
      <dgm:spPr/>
    </dgm:pt>
    <dgm:pt modelId="{A453E0B1-4C0C-F049-AFF3-1C8184C4E05C}" type="pres">
      <dgm:prSet presAssocID="{1F49881B-542E-4270-8772-44462F31F16A}" presName="horz1" presStyleCnt="0"/>
      <dgm:spPr/>
    </dgm:pt>
    <dgm:pt modelId="{6C8CBF72-28D1-1245-BA54-3E90B53F0C0A}" type="pres">
      <dgm:prSet presAssocID="{1F49881B-542E-4270-8772-44462F31F16A}" presName="tx1" presStyleLbl="revTx" presStyleIdx="2" presStyleCnt="5"/>
      <dgm:spPr/>
    </dgm:pt>
    <dgm:pt modelId="{930902D7-63A9-0446-9E51-CE9B1D2F85B6}" type="pres">
      <dgm:prSet presAssocID="{1F49881B-542E-4270-8772-44462F31F16A}" presName="vert1" presStyleCnt="0"/>
      <dgm:spPr/>
    </dgm:pt>
    <dgm:pt modelId="{A9ACDBE5-FDE8-D941-9354-D46BBE4344CC}" type="pres">
      <dgm:prSet presAssocID="{B6B2749F-5430-43AE-8D7F-CE06D3FE0982}" presName="thickLine" presStyleLbl="alignNode1" presStyleIdx="3" presStyleCnt="5"/>
      <dgm:spPr/>
    </dgm:pt>
    <dgm:pt modelId="{81830219-8BDF-1C46-8F49-615FCF8B42F1}" type="pres">
      <dgm:prSet presAssocID="{B6B2749F-5430-43AE-8D7F-CE06D3FE0982}" presName="horz1" presStyleCnt="0"/>
      <dgm:spPr/>
    </dgm:pt>
    <dgm:pt modelId="{E1DFAF33-1B68-B54D-84BD-E0B9332E0C2A}" type="pres">
      <dgm:prSet presAssocID="{B6B2749F-5430-43AE-8D7F-CE06D3FE0982}" presName="tx1" presStyleLbl="revTx" presStyleIdx="3" presStyleCnt="5"/>
      <dgm:spPr/>
    </dgm:pt>
    <dgm:pt modelId="{27FFDB3C-345A-8446-A196-E3CF5DE80830}" type="pres">
      <dgm:prSet presAssocID="{B6B2749F-5430-43AE-8D7F-CE06D3FE0982}" presName="vert1" presStyleCnt="0"/>
      <dgm:spPr/>
    </dgm:pt>
    <dgm:pt modelId="{1B7B7489-DAD7-1940-B2CB-681F476D8EAB}" type="pres">
      <dgm:prSet presAssocID="{506F44DB-AFFC-4755-BA05-7012391B2DA0}" presName="thickLine" presStyleLbl="alignNode1" presStyleIdx="4" presStyleCnt="5"/>
      <dgm:spPr/>
    </dgm:pt>
    <dgm:pt modelId="{DA05C88C-2964-E14D-80E0-CC29C6BD28B1}" type="pres">
      <dgm:prSet presAssocID="{506F44DB-AFFC-4755-BA05-7012391B2DA0}" presName="horz1" presStyleCnt="0"/>
      <dgm:spPr/>
    </dgm:pt>
    <dgm:pt modelId="{56902D85-7C9E-F34E-B08D-54F73A6FA70A}" type="pres">
      <dgm:prSet presAssocID="{506F44DB-AFFC-4755-BA05-7012391B2DA0}" presName="tx1" presStyleLbl="revTx" presStyleIdx="4" presStyleCnt="5"/>
      <dgm:spPr/>
    </dgm:pt>
    <dgm:pt modelId="{17F10D6C-9FDC-174C-881E-DBB3CB529B8D}" type="pres">
      <dgm:prSet presAssocID="{506F44DB-AFFC-4755-BA05-7012391B2DA0}" presName="vert1" presStyleCnt="0"/>
      <dgm:spPr/>
    </dgm:pt>
  </dgm:ptLst>
  <dgm:cxnLst>
    <dgm:cxn modelId="{3666BF0A-4B44-5645-A6EC-CBAB98BDEAF3}" type="presOf" srcId="{B6B2749F-5430-43AE-8D7F-CE06D3FE0982}" destId="{E1DFAF33-1B68-B54D-84BD-E0B9332E0C2A}" srcOrd="0" destOrd="0" presId="urn:microsoft.com/office/officeart/2008/layout/LinedList"/>
    <dgm:cxn modelId="{C947FC1F-663E-C441-8120-8662A32A12D6}" type="presOf" srcId="{A84C2C54-E326-423E-BD94-23312AE46A56}" destId="{FFC88F14-6EF8-1544-846D-6BA8A09AE4BF}" srcOrd="0" destOrd="0" presId="urn:microsoft.com/office/officeart/2008/layout/LinedList"/>
    <dgm:cxn modelId="{6A411332-8F5B-46E8-B35C-FE3448B85475}" srcId="{F58FD06A-65C0-457F-8849-FBD63F07795C}" destId="{506F44DB-AFFC-4755-BA05-7012391B2DA0}" srcOrd="4" destOrd="0" parTransId="{26AD67F7-2C1D-4283-BAD5-7F166C69E91E}" sibTransId="{86162956-FB2B-4E23-A7B6-9FBD885B7C12}"/>
    <dgm:cxn modelId="{FCE70A37-E0BF-C740-AD99-ABDAB3B09CB6}" type="presOf" srcId="{1F49881B-542E-4270-8772-44462F31F16A}" destId="{6C8CBF72-28D1-1245-BA54-3E90B53F0C0A}" srcOrd="0" destOrd="0" presId="urn:microsoft.com/office/officeart/2008/layout/LinedList"/>
    <dgm:cxn modelId="{C617A841-2CC9-5041-9020-9C47F6349DFA}" type="presOf" srcId="{BD19ECE3-5418-4955-8B7C-FDDAE66CC757}" destId="{F68C4363-76F0-FC40-9942-D97128A3CCD7}" srcOrd="0" destOrd="0" presId="urn:microsoft.com/office/officeart/2008/layout/LinedList"/>
    <dgm:cxn modelId="{D0BFD944-303A-4452-8BEA-A438548CD48E}" srcId="{F58FD06A-65C0-457F-8849-FBD63F07795C}" destId="{1F49881B-542E-4270-8772-44462F31F16A}" srcOrd="2" destOrd="0" parTransId="{CCAB884A-92DA-4D73-998B-DB939D2747C2}" sibTransId="{FF9DE4FC-6655-4888-A38F-04681153EB8F}"/>
    <dgm:cxn modelId="{9E07C948-7F01-4E18-A22B-AB75FB69D2C1}" srcId="{F58FD06A-65C0-457F-8849-FBD63F07795C}" destId="{BD19ECE3-5418-4955-8B7C-FDDAE66CC757}" srcOrd="1" destOrd="0" parTransId="{C6B9AE51-246A-4685-B350-2999CD4AF27D}" sibTransId="{66180640-85E9-422D-A9A5-6995F56E0884}"/>
    <dgm:cxn modelId="{9F869A51-6495-D94A-B44E-8A6B6CC54B00}" type="presOf" srcId="{506F44DB-AFFC-4755-BA05-7012391B2DA0}" destId="{56902D85-7C9E-F34E-B08D-54F73A6FA70A}" srcOrd="0" destOrd="0" presId="urn:microsoft.com/office/officeart/2008/layout/LinedList"/>
    <dgm:cxn modelId="{D746C37D-CDF4-4347-9C2E-D3A4911EF493}" srcId="{F58FD06A-65C0-457F-8849-FBD63F07795C}" destId="{B6B2749F-5430-43AE-8D7F-CE06D3FE0982}" srcOrd="3" destOrd="0" parTransId="{97744ADA-8901-4788-B551-E8D03E48182C}" sibTransId="{E81CFC65-9AD6-4513-AC18-57C2513B0632}"/>
    <dgm:cxn modelId="{51FBA880-D59E-42E0-89E9-07BFBD4F0927}" srcId="{F58FD06A-65C0-457F-8849-FBD63F07795C}" destId="{A84C2C54-E326-423E-BD94-23312AE46A56}" srcOrd="0" destOrd="0" parTransId="{659F82A2-1C6F-498D-9CF4-2355F224BF8F}" sibTransId="{17DC7078-037B-47B0-ABDA-06C8CB58C8AE}"/>
    <dgm:cxn modelId="{E19809B1-B5E3-7345-BD9F-5377E9652D8B}" type="presOf" srcId="{F58FD06A-65C0-457F-8849-FBD63F07795C}" destId="{D70DAA7E-68C8-F646-836D-4B1DCC6945BF}" srcOrd="0" destOrd="0" presId="urn:microsoft.com/office/officeart/2008/layout/LinedList"/>
    <dgm:cxn modelId="{12658F9D-3F73-AA40-8796-DAAAED426398}" type="presParOf" srcId="{D70DAA7E-68C8-F646-836D-4B1DCC6945BF}" destId="{F6DB4F08-9015-8B4F-846B-03C9284EB5F8}" srcOrd="0" destOrd="0" presId="urn:microsoft.com/office/officeart/2008/layout/LinedList"/>
    <dgm:cxn modelId="{AE71737B-C32D-C549-B5BE-9492481FE3E5}" type="presParOf" srcId="{D70DAA7E-68C8-F646-836D-4B1DCC6945BF}" destId="{D965105F-48B4-C34A-9428-F2B26EDBAF96}" srcOrd="1" destOrd="0" presId="urn:microsoft.com/office/officeart/2008/layout/LinedList"/>
    <dgm:cxn modelId="{3F6E50FF-575A-8F41-B4D9-E517610EAB2E}" type="presParOf" srcId="{D965105F-48B4-C34A-9428-F2B26EDBAF96}" destId="{FFC88F14-6EF8-1544-846D-6BA8A09AE4BF}" srcOrd="0" destOrd="0" presId="urn:microsoft.com/office/officeart/2008/layout/LinedList"/>
    <dgm:cxn modelId="{4C4D60D5-8010-134A-8C81-C5C8312D7B9C}" type="presParOf" srcId="{D965105F-48B4-C34A-9428-F2B26EDBAF96}" destId="{19E85C1D-7252-E64D-BA74-BAE98128E137}" srcOrd="1" destOrd="0" presId="urn:microsoft.com/office/officeart/2008/layout/LinedList"/>
    <dgm:cxn modelId="{B1A11E1C-8D27-2649-B360-54EBA4A4F892}" type="presParOf" srcId="{D70DAA7E-68C8-F646-836D-4B1DCC6945BF}" destId="{A30DD954-B7D1-0E43-AF35-ACBDE8534D25}" srcOrd="2" destOrd="0" presId="urn:microsoft.com/office/officeart/2008/layout/LinedList"/>
    <dgm:cxn modelId="{9F7F88CC-0936-D845-9667-86734D46BC44}" type="presParOf" srcId="{D70DAA7E-68C8-F646-836D-4B1DCC6945BF}" destId="{87ECDB8A-8E56-D14E-BA93-8F7A16372C4F}" srcOrd="3" destOrd="0" presId="urn:microsoft.com/office/officeart/2008/layout/LinedList"/>
    <dgm:cxn modelId="{9E2B47E2-B0B7-1D45-BB5C-243A56FCC1C6}" type="presParOf" srcId="{87ECDB8A-8E56-D14E-BA93-8F7A16372C4F}" destId="{F68C4363-76F0-FC40-9942-D97128A3CCD7}" srcOrd="0" destOrd="0" presId="urn:microsoft.com/office/officeart/2008/layout/LinedList"/>
    <dgm:cxn modelId="{FEA1831A-A8E4-7A42-930F-CE49E6FB50CA}" type="presParOf" srcId="{87ECDB8A-8E56-D14E-BA93-8F7A16372C4F}" destId="{BE8C3BBE-7B2D-9042-832E-9654C82A85B5}" srcOrd="1" destOrd="0" presId="urn:microsoft.com/office/officeart/2008/layout/LinedList"/>
    <dgm:cxn modelId="{41E81E74-9D0E-A145-89D9-9A8FC687B757}" type="presParOf" srcId="{D70DAA7E-68C8-F646-836D-4B1DCC6945BF}" destId="{BEBF15DF-1AB4-BC46-B8EC-EBBB86675302}" srcOrd="4" destOrd="0" presId="urn:microsoft.com/office/officeart/2008/layout/LinedList"/>
    <dgm:cxn modelId="{4CC64F51-9758-D14B-8A15-F718CF40E32A}" type="presParOf" srcId="{D70DAA7E-68C8-F646-836D-4B1DCC6945BF}" destId="{A453E0B1-4C0C-F049-AFF3-1C8184C4E05C}" srcOrd="5" destOrd="0" presId="urn:microsoft.com/office/officeart/2008/layout/LinedList"/>
    <dgm:cxn modelId="{BA9BEB39-593E-E342-8CA2-594764D53E19}" type="presParOf" srcId="{A453E0B1-4C0C-F049-AFF3-1C8184C4E05C}" destId="{6C8CBF72-28D1-1245-BA54-3E90B53F0C0A}" srcOrd="0" destOrd="0" presId="urn:microsoft.com/office/officeart/2008/layout/LinedList"/>
    <dgm:cxn modelId="{13272E88-931A-A741-B990-BE38D6D9ADB3}" type="presParOf" srcId="{A453E0B1-4C0C-F049-AFF3-1C8184C4E05C}" destId="{930902D7-63A9-0446-9E51-CE9B1D2F85B6}" srcOrd="1" destOrd="0" presId="urn:microsoft.com/office/officeart/2008/layout/LinedList"/>
    <dgm:cxn modelId="{C5CFA344-16B8-3E49-82BF-D647F086164B}" type="presParOf" srcId="{D70DAA7E-68C8-F646-836D-4B1DCC6945BF}" destId="{A9ACDBE5-FDE8-D941-9354-D46BBE4344CC}" srcOrd="6" destOrd="0" presId="urn:microsoft.com/office/officeart/2008/layout/LinedList"/>
    <dgm:cxn modelId="{847D11EA-E76F-EA4C-A7C0-1C455ADFB7A4}" type="presParOf" srcId="{D70DAA7E-68C8-F646-836D-4B1DCC6945BF}" destId="{81830219-8BDF-1C46-8F49-615FCF8B42F1}" srcOrd="7" destOrd="0" presId="urn:microsoft.com/office/officeart/2008/layout/LinedList"/>
    <dgm:cxn modelId="{CD5BE686-8B0C-6647-B480-22CC116BE0B9}" type="presParOf" srcId="{81830219-8BDF-1C46-8F49-615FCF8B42F1}" destId="{E1DFAF33-1B68-B54D-84BD-E0B9332E0C2A}" srcOrd="0" destOrd="0" presId="urn:microsoft.com/office/officeart/2008/layout/LinedList"/>
    <dgm:cxn modelId="{8EC3D263-68F7-474A-B3E3-51C83C65DCEF}" type="presParOf" srcId="{81830219-8BDF-1C46-8F49-615FCF8B42F1}" destId="{27FFDB3C-345A-8446-A196-E3CF5DE80830}" srcOrd="1" destOrd="0" presId="urn:microsoft.com/office/officeart/2008/layout/LinedList"/>
    <dgm:cxn modelId="{0C8FF1B1-FFBC-2845-84CF-DDEA1746A848}" type="presParOf" srcId="{D70DAA7E-68C8-F646-836D-4B1DCC6945BF}" destId="{1B7B7489-DAD7-1940-B2CB-681F476D8EAB}" srcOrd="8" destOrd="0" presId="urn:microsoft.com/office/officeart/2008/layout/LinedList"/>
    <dgm:cxn modelId="{6ACC00C5-E29D-B34D-BF76-2D6129FDE491}" type="presParOf" srcId="{D70DAA7E-68C8-F646-836D-4B1DCC6945BF}" destId="{DA05C88C-2964-E14D-80E0-CC29C6BD28B1}" srcOrd="9" destOrd="0" presId="urn:microsoft.com/office/officeart/2008/layout/LinedList"/>
    <dgm:cxn modelId="{FF272F07-8344-1147-A088-F82AA95D771F}" type="presParOf" srcId="{DA05C88C-2964-E14D-80E0-CC29C6BD28B1}" destId="{56902D85-7C9E-F34E-B08D-54F73A6FA70A}" srcOrd="0" destOrd="0" presId="urn:microsoft.com/office/officeart/2008/layout/LinedList"/>
    <dgm:cxn modelId="{3CE1A80F-6AD9-474F-B763-D900CF1BA663}" type="presParOf" srcId="{DA05C88C-2964-E14D-80E0-CC29C6BD28B1}" destId="{17F10D6C-9FDC-174C-881E-DBB3CB529B8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5B1BEB9-6086-4DCE-A728-C9C0328E3A66}"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86B568C0-8B83-4E4C-825C-FD8EB459E8D5}">
      <dgm:prSet/>
      <dgm:spPr/>
      <dgm:t>
        <a:bodyPr/>
        <a:lstStyle/>
        <a:p>
          <a:r>
            <a:rPr lang="en-US"/>
            <a:t>Reduces stress, anxiety, and symptoms of depression.</a:t>
          </a:r>
        </a:p>
      </dgm:t>
    </dgm:pt>
    <dgm:pt modelId="{2F93276B-FD53-4937-A859-F4738BDF2D42}" type="parTrans" cxnId="{FB98D356-0674-4501-B485-448CC047C61A}">
      <dgm:prSet/>
      <dgm:spPr/>
      <dgm:t>
        <a:bodyPr/>
        <a:lstStyle/>
        <a:p>
          <a:endParaRPr lang="en-US"/>
        </a:p>
      </dgm:t>
    </dgm:pt>
    <dgm:pt modelId="{11781277-C8CE-499F-B9F2-92D43F72B202}" type="sibTrans" cxnId="{FB98D356-0674-4501-B485-448CC047C61A}">
      <dgm:prSet/>
      <dgm:spPr/>
      <dgm:t>
        <a:bodyPr/>
        <a:lstStyle/>
        <a:p>
          <a:endParaRPr lang="en-US"/>
        </a:p>
      </dgm:t>
    </dgm:pt>
    <dgm:pt modelId="{A21FFEC5-3395-4E07-8BED-CDC18BDAE1CD}">
      <dgm:prSet/>
      <dgm:spPr/>
      <dgm:t>
        <a:bodyPr/>
        <a:lstStyle/>
        <a:p>
          <a:r>
            <a:rPr lang="en-US"/>
            <a:t>Improves mood and emotional wellbeing.</a:t>
          </a:r>
        </a:p>
      </dgm:t>
    </dgm:pt>
    <dgm:pt modelId="{5BAF326F-FDB6-4568-933A-2189D9AC45E4}" type="parTrans" cxnId="{ECE3E8D1-4569-4347-957C-6EE8666CEF78}">
      <dgm:prSet/>
      <dgm:spPr/>
      <dgm:t>
        <a:bodyPr/>
        <a:lstStyle/>
        <a:p>
          <a:endParaRPr lang="en-US"/>
        </a:p>
      </dgm:t>
    </dgm:pt>
    <dgm:pt modelId="{D095E9A3-B62E-46B7-AD84-D26F95D0291A}" type="sibTrans" cxnId="{ECE3E8D1-4569-4347-957C-6EE8666CEF78}">
      <dgm:prSet/>
      <dgm:spPr/>
      <dgm:t>
        <a:bodyPr/>
        <a:lstStyle/>
        <a:p>
          <a:endParaRPr lang="en-US"/>
        </a:p>
      </dgm:t>
    </dgm:pt>
    <dgm:pt modelId="{B1B9C226-E212-4E4E-BD55-775E71F991C7}">
      <dgm:prSet/>
      <dgm:spPr/>
      <dgm:t>
        <a:bodyPr/>
        <a:lstStyle/>
        <a:p>
          <a:r>
            <a:rPr lang="en-US"/>
            <a:t>Enhances sleep quality.</a:t>
          </a:r>
        </a:p>
      </dgm:t>
    </dgm:pt>
    <dgm:pt modelId="{6AC815E5-F270-48C9-9ED2-18D4E2635F2E}" type="parTrans" cxnId="{652FA5A8-D2DF-4B53-912F-6A009A1581DD}">
      <dgm:prSet/>
      <dgm:spPr/>
      <dgm:t>
        <a:bodyPr/>
        <a:lstStyle/>
        <a:p>
          <a:endParaRPr lang="en-US"/>
        </a:p>
      </dgm:t>
    </dgm:pt>
    <dgm:pt modelId="{26146B07-395A-42CC-8D75-63F63D3AD093}" type="sibTrans" cxnId="{652FA5A8-D2DF-4B53-912F-6A009A1581DD}">
      <dgm:prSet/>
      <dgm:spPr/>
      <dgm:t>
        <a:bodyPr/>
        <a:lstStyle/>
        <a:p>
          <a:endParaRPr lang="en-US"/>
        </a:p>
      </dgm:t>
    </dgm:pt>
    <dgm:pt modelId="{4E9ABEF9-E77F-457F-B8A9-6794B4E59798}">
      <dgm:prSet/>
      <dgm:spPr/>
      <dgm:t>
        <a:bodyPr/>
        <a:lstStyle/>
        <a:p>
          <a:r>
            <a:rPr lang="en-US"/>
            <a:t>Increases confidence and self-esteem.</a:t>
          </a:r>
        </a:p>
      </dgm:t>
    </dgm:pt>
    <dgm:pt modelId="{F1CA99C8-AADD-4001-B244-C7D941ADEF4F}" type="parTrans" cxnId="{47764FFE-F19A-4293-80C0-0DC1CC79DB55}">
      <dgm:prSet/>
      <dgm:spPr/>
      <dgm:t>
        <a:bodyPr/>
        <a:lstStyle/>
        <a:p>
          <a:endParaRPr lang="en-US"/>
        </a:p>
      </dgm:t>
    </dgm:pt>
    <dgm:pt modelId="{3475BE57-B8C7-4152-9552-CEC07D817B39}" type="sibTrans" cxnId="{47764FFE-F19A-4293-80C0-0DC1CC79DB55}">
      <dgm:prSet/>
      <dgm:spPr/>
      <dgm:t>
        <a:bodyPr/>
        <a:lstStyle/>
        <a:p>
          <a:endParaRPr lang="en-US"/>
        </a:p>
      </dgm:t>
    </dgm:pt>
    <dgm:pt modelId="{DB12AF5D-97F3-4FC2-8703-32ADD549BCF6}">
      <dgm:prSet/>
      <dgm:spPr/>
      <dgm:t>
        <a:bodyPr/>
        <a:lstStyle/>
        <a:p>
          <a:r>
            <a:rPr lang="en-US"/>
            <a:t>Provides opportunities for social interaction and community participation.</a:t>
          </a:r>
        </a:p>
      </dgm:t>
    </dgm:pt>
    <dgm:pt modelId="{04D840F5-D530-4C09-9887-AE6806111693}" type="parTrans" cxnId="{352CE246-EB46-444B-B3A8-CCC95A80FBC1}">
      <dgm:prSet/>
      <dgm:spPr/>
      <dgm:t>
        <a:bodyPr/>
        <a:lstStyle/>
        <a:p>
          <a:endParaRPr lang="en-US"/>
        </a:p>
      </dgm:t>
    </dgm:pt>
    <dgm:pt modelId="{F91794D4-0105-49FE-9B54-65488FD90ADE}" type="sibTrans" cxnId="{352CE246-EB46-444B-B3A8-CCC95A80FBC1}">
      <dgm:prSet/>
      <dgm:spPr/>
      <dgm:t>
        <a:bodyPr/>
        <a:lstStyle/>
        <a:p>
          <a:endParaRPr lang="en-US"/>
        </a:p>
      </dgm:t>
    </dgm:pt>
    <dgm:pt modelId="{20FB08E7-811B-7E41-9504-C11EB540F7BA}" type="pres">
      <dgm:prSet presAssocID="{55B1BEB9-6086-4DCE-A728-C9C0328E3A66}" presName="outerComposite" presStyleCnt="0">
        <dgm:presLayoutVars>
          <dgm:chMax val="5"/>
          <dgm:dir/>
          <dgm:resizeHandles val="exact"/>
        </dgm:presLayoutVars>
      </dgm:prSet>
      <dgm:spPr/>
    </dgm:pt>
    <dgm:pt modelId="{DD7F3C40-4422-D74C-AF4E-6F5BD17E1142}" type="pres">
      <dgm:prSet presAssocID="{55B1BEB9-6086-4DCE-A728-C9C0328E3A66}" presName="dummyMaxCanvas" presStyleCnt="0">
        <dgm:presLayoutVars/>
      </dgm:prSet>
      <dgm:spPr/>
    </dgm:pt>
    <dgm:pt modelId="{14E9B71F-C469-C045-AD63-E3C6FA59BE4F}" type="pres">
      <dgm:prSet presAssocID="{55B1BEB9-6086-4DCE-A728-C9C0328E3A66}" presName="FiveNodes_1" presStyleLbl="node1" presStyleIdx="0" presStyleCnt="5">
        <dgm:presLayoutVars>
          <dgm:bulletEnabled val="1"/>
        </dgm:presLayoutVars>
      </dgm:prSet>
      <dgm:spPr/>
    </dgm:pt>
    <dgm:pt modelId="{91DC73AF-1C8E-DC4A-82B5-7D8801279B29}" type="pres">
      <dgm:prSet presAssocID="{55B1BEB9-6086-4DCE-A728-C9C0328E3A66}" presName="FiveNodes_2" presStyleLbl="node1" presStyleIdx="1" presStyleCnt="5">
        <dgm:presLayoutVars>
          <dgm:bulletEnabled val="1"/>
        </dgm:presLayoutVars>
      </dgm:prSet>
      <dgm:spPr/>
    </dgm:pt>
    <dgm:pt modelId="{3DAC6712-5D9B-CC46-8CDB-F2A50D63B696}" type="pres">
      <dgm:prSet presAssocID="{55B1BEB9-6086-4DCE-A728-C9C0328E3A66}" presName="FiveNodes_3" presStyleLbl="node1" presStyleIdx="2" presStyleCnt="5">
        <dgm:presLayoutVars>
          <dgm:bulletEnabled val="1"/>
        </dgm:presLayoutVars>
      </dgm:prSet>
      <dgm:spPr/>
    </dgm:pt>
    <dgm:pt modelId="{F53AE52D-B50F-1848-85EA-59A671D6B45B}" type="pres">
      <dgm:prSet presAssocID="{55B1BEB9-6086-4DCE-A728-C9C0328E3A66}" presName="FiveNodes_4" presStyleLbl="node1" presStyleIdx="3" presStyleCnt="5">
        <dgm:presLayoutVars>
          <dgm:bulletEnabled val="1"/>
        </dgm:presLayoutVars>
      </dgm:prSet>
      <dgm:spPr/>
    </dgm:pt>
    <dgm:pt modelId="{6D31C41D-B4EE-9043-9232-079B3C2B2DDE}" type="pres">
      <dgm:prSet presAssocID="{55B1BEB9-6086-4DCE-A728-C9C0328E3A66}" presName="FiveNodes_5" presStyleLbl="node1" presStyleIdx="4" presStyleCnt="5">
        <dgm:presLayoutVars>
          <dgm:bulletEnabled val="1"/>
        </dgm:presLayoutVars>
      </dgm:prSet>
      <dgm:spPr/>
    </dgm:pt>
    <dgm:pt modelId="{1B693AF3-5A0D-764C-9BA6-D6F0079A0197}" type="pres">
      <dgm:prSet presAssocID="{55B1BEB9-6086-4DCE-A728-C9C0328E3A66}" presName="FiveConn_1-2" presStyleLbl="fgAccFollowNode1" presStyleIdx="0" presStyleCnt="4">
        <dgm:presLayoutVars>
          <dgm:bulletEnabled val="1"/>
        </dgm:presLayoutVars>
      </dgm:prSet>
      <dgm:spPr/>
    </dgm:pt>
    <dgm:pt modelId="{4C1D5099-FA21-414B-8357-61309ACEEE81}" type="pres">
      <dgm:prSet presAssocID="{55B1BEB9-6086-4DCE-A728-C9C0328E3A66}" presName="FiveConn_2-3" presStyleLbl="fgAccFollowNode1" presStyleIdx="1" presStyleCnt="4">
        <dgm:presLayoutVars>
          <dgm:bulletEnabled val="1"/>
        </dgm:presLayoutVars>
      </dgm:prSet>
      <dgm:spPr/>
    </dgm:pt>
    <dgm:pt modelId="{F09F716F-3D13-3049-B823-1F3A9FD2F598}" type="pres">
      <dgm:prSet presAssocID="{55B1BEB9-6086-4DCE-A728-C9C0328E3A66}" presName="FiveConn_3-4" presStyleLbl="fgAccFollowNode1" presStyleIdx="2" presStyleCnt="4">
        <dgm:presLayoutVars>
          <dgm:bulletEnabled val="1"/>
        </dgm:presLayoutVars>
      </dgm:prSet>
      <dgm:spPr/>
    </dgm:pt>
    <dgm:pt modelId="{D6444474-DAA3-1044-B25E-1343CCDD7B7B}" type="pres">
      <dgm:prSet presAssocID="{55B1BEB9-6086-4DCE-A728-C9C0328E3A66}" presName="FiveConn_4-5" presStyleLbl="fgAccFollowNode1" presStyleIdx="3" presStyleCnt="4">
        <dgm:presLayoutVars>
          <dgm:bulletEnabled val="1"/>
        </dgm:presLayoutVars>
      </dgm:prSet>
      <dgm:spPr/>
    </dgm:pt>
    <dgm:pt modelId="{A53CFC6F-0789-BF4B-A34C-475A25D46FB0}" type="pres">
      <dgm:prSet presAssocID="{55B1BEB9-6086-4DCE-A728-C9C0328E3A66}" presName="FiveNodes_1_text" presStyleLbl="node1" presStyleIdx="4" presStyleCnt="5">
        <dgm:presLayoutVars>
          <dgm:bulletEnabled val="1"/>
        </dgm:presLayoutVars>
      </dgm:prSet>
      <dgm:spPr/>
    </dgm:pt>
    <dgm:pt modelId="{AE272BD8-8C89-7043-A03D-E52443E1F032}" type="pres">
      <dgm:prSet presAssocID="{55B1BEB9-6086-4DCE-A728-C9C0328E3A66}" presName="FiveNodes_2_text" presStyleLbl="node1" presStyleIdx="4" presStyleCnt="5">
        <dgm:presLayoutVars>
          <dgm:bulletEnabled val="1"/>
        </dgm:presLayoutVars>
      </dgm:prSet>
      <dgm:spPr/>
    </dgm:pt>
    <dgm:pt modelId="{E23ABB99-B408-444F-AC15-518945871DCC}" type="pres">
      <dgm:prSet presAssocID="{55B1BEB9-6086-4DCE-A728-C9C0328E3A66}" presName="FiveNodes_3_text" presStyleLbl="node1" presStyleIdx="4" presStyleCnt="5">
        <dgm:presLayoutVars>
          <dgm:bulletEnabled val="1"/>
        </dgm:presLayoutVars>
      </dgm:prSet>
      <dgm:spPr/>
    </dgm:pt>
    <dgm:pt modelId="{A2E045CE-9B5D-6144-92A1-E569D09C729F}" type="pres">
      <dgm:prSet presAssocID="{55B1BEB9-6086-4DCE-A728-C9C0328E3A66}" presName="FiveNodes_4_text" presStyleLbl="node1" presStyleIdx="4" presStyleCnt="5">
        <dgm:presLayoutVars>
          <dgm:bulletEnabled val="1"/>
        </dgm:presLayoutVars>
      </dgm:prSet>
      <dgm:spPr/>
    </dgm:pt>
    <dgm:pt modelId="{C5D8E6E2-4905-704D-8914-A8D91FB126B1}" type="pres">
      <dgm:prSet presAssocID="{55B1BEB9-6086-4DCE-A728-C9C0328E3A66}" presName="FiveNodes_5_text" presStyleLbl="node1" presStyleIdx="4" presStyleCnt="5">
        <dgm:presLayoutVars>
          <dgm:bulletEnabled val="1"/>
        </dgm:presLayoutVars>
      </dgm:prSet>
      <dgm:spPr/>
    </dgm:pt>
  </dgm:ptLst>
  <dgm:cxnLst>
    <dgm:cxn modelId="{9A781325-0FFF-2D44-B8B7-B53AA9A95F19}" type="presOf" srcId="{55B1BEB9-6086-4DCE-A728-C9C0328E3A66}" destId="{20FB08E7-811B-7E41-9504-C11EB540F7BA}" srcOrd="0" destOrd="0" presId="urn:microsoft.com/office/officeart/2005/8/layout/vProcess5"/>
    <dgm:cxn modelId="{BAE5E133-7F68-9747-A32A-A4B5409461F6}" type="presOf" srcId="{B1B9C226-E212-4E4E-BD55-775E71F991C7}" destId="{E23ABB99-B408-444F-AC15-518945871DCC}" srcOrd="1" destOrd="0" presId="urn:microsoft.com/office/officeart/2005/8/layout/vProcess5"/>
    <dgm:cxn modelId="{C7CDD346-338D-EB4A-A027-1799CF6BAFD7}" type="presOf" srcId="{86B568C0-8B83-4E4C-825C-FD8EB459E8D5}" destId="{14E9B71F-C469-C045-AD63-E3C6FA59BE4F}" srcOrd="0" destOrd="0" presId="urn:microsoft.com/office/officeart/2005/8/layout/vProcess5"/>
    <dgm:cxn modelId="{352CE246-EB46-444B-B3A8-CCC95A80FBC1}" srcId="{55B1BEB9-6086-4DCE-A728-C9C0328E3A66}" destId="{DB12AF5D-97F3-4FC2-8703-32ADD549BCF6}" srcOrd="4" destOrd="0" parTransId="{04D840F5-D530-4C09-9887-AE6806111693}" sibTransId="{F91794D4-0105-49FE-9B54-65488FD90ADE}"/>
    <dgm:cxn modelId="{FB98D356-0674-4501-B485-448CC047C61A}" srcId="{55B1BEB9-6086-4DCE-A728-C9C0328E3A66}" destId="{86B568C0-8B83-4E4C-825C-FD8EB459E8D5}" srcOrd="0" destOrd="0" parTransId="{2F93276B-FD53-4937-A859-F4738BDF2D42}" sibTransId="{11781277-C8CE-499F-B9F2-92D43F72B202}"/>
    <dgm:cxn modelId="{99268B60-8681-714E-990F-DFB4A35DE157}" type="presOf" srcId="{26146B07-395A-42CC-8D75-63F63D3AD093}" destId="{F09F716F-3D13-3049-B823-1F3A9FD2F598}" srcOrd="0" destOrd="0" presId="urn:microsoft.com/office/officeart/2005/8/layout/vProcess5"/>
    <dgm:cxn modelId="{380E5871-20FF-8145-AB0B-36C80262D990}" type="presOf" srcId="{4E9ABEF9-E77F-457F-B8A9-6794B4E59798}" destId="{A2E045CE-9B5D-6144-92A1-E569D09C729F}" srcOrd="1" destOrd="0" presId="urn:microsoft.com/office/officeart/2005/8/layout/vProcess5"/>
    <dgm:cxn modelId="{5155D172-0C2B-3549-BD3F-AE3746CE4543}" type="presOf" srcId="{D095E9A3-B62E-46B7-AD84-D26F95D0291A}" destId="{4C1D5099-FA21-414B-8357-61309ACEEE81}" srcOrd="0" destOrd="0" presId="urn:microsoft.com/office/officeart/2005/8/layout/vProcess5"/>
    <dgm:cxn modelId="{35BC4880-18CA-D14E-ABAA-E1B9CE8DD0F4}" type="presOf" srcId="{DB12AF5D-97F3-4FC2-8703-32ADD549BCF6}" destId="{C5D8E6E2-4905-704D-8914-A8D91FB126B1}" srcOrd="1" destOrd="0" presId="urn:microsoft.com/office/officeart/2005/8/layout/vProcess5"/>
    <dgm:cxn modelId="{52CCB58B-D461-0546-B26E-617ADD96AFF3}" type="presOf" srcId="{B1B9C226-E212-4E4E-BD55-775E71F991C7}" destId="{3DAC6712-5D9B-CC46-8CDB-F2A50D63B696}" srcOrd="0" destOrd="0" presId="urn:microsoft.com/office/officeart/2005/8/layout/vProcess5"/>
    <dgm:cxn modelId="{42F6ED95-75AE-4940-94F4-1A9308D0F649}" type="presOf" srcId="{A21FFEC5-3395-4E07-8BED-CDC18BDAE1CD}" destId="{91DC73AF-1C8E-DC4A-82B5-7D8801279B29}" srcOrd="0" destOrd="0" presId="urn:microsoft.com/office/officeart/2005/8/layout/vProcess5"/>
    <dgm:cxn modelId="{04F4919D-6DA8-1F40-AD7A-55E6E2435447}" type="presOf" srcId="{A21FFEC5-3395-4E07-8BED-CDC18BDAE1CD}" destId="{AE272BD8-8C89-7043-A03D-E52443E1F032}" srcOrd="1" destOrd="0" presId="urn:microsoft.com/office/officeart/2005/8/layout/vProcess5"/>
    <dgm:cxn modelId="{77504CA0-6A8C-6F4B-9B4A-0B7A33E7FD29}" type="presOf" srcId="{DB12AF5D-97F3-4FC2-8703-32ADD549BCF6}" destId="{6D31C41D-B4EE-9043-9232-079B3C2B2DDE}" srcOrd="0" destOrd="0" presId="urn:microsoft.com/office/officeart/2005/8/layout/vProcess5"/>
    <dgm:cxn modelId="{713463A5-B36C-2746-86A6-3C6A434935E2}" type="presOf" srcId="{4E9ABEF9-E77F-457F-B8A9-6794B4E59798}" destId="{F53AE52D-B50F-1848-85EA-59A671D6B45B}" srcOrd="0" destOrd="0" presId="urn:microsoft.com/office/officeart/2005/8/layout/vProcess5"/>
    <dgm:cxn modelId="{652FA5A8-D2DF-4B53-912F-6A009A1581DD}" srcId="{55B1BEB9-6086-4DCE-A728-C9C0328E3A66}" destId="{B1B9C226-E212-4E4E-BD55-775E71F991C7}" srcOrd="2" destOrd="0" parTransId="{6AC815E5-F270-48C9-9ED2-18D4E2635F2E}" sibTransId="{26146B07-395A-42CC-8D75-63F63D3AD093}"/>
    <dgm:cxn modelId="{32C92CB8-893A-6A43-AFE2-D6871DC260D5}" type="presOf" srcId="{3475BE57-B8C7-4152-9552-CEC07D817B39}" destId="{D6444474-DAA3-1044-B25E-1343CCDD7B7B}" srcOrd="0" destOrd="0" presId="urn:microsoft.com/office/officeart/2005/8/layout/vProcess5"/>
    <dgm:cxn modelId="{BBD882BA-5B3B-9347-B672-FD83BF21BB64}" type="presOf" srcId="{11781277-C8CE-499F-B9F2-92D43F72B202}" destId="{1B693AF3-5A0D-764C-9BA6-D6F0079A0197}" srcOrd="0" destOrd="0" presId="urn:microsoft.com/office/officeart/2005/8/layout/vProcess5"/>
    <dgm:cxn modelId="{ECE3E8D1-4569-4347-957C-6EE8666CEF78}" srcId="{55B1BEB9-6086-4DCE-A728-C9C0328E3A66}" destId="{A21FFEC5-3395-4E07-8BED-CDC18BDAE1CD}" srcOrd="1" destOrd="0" parTransId="{5BAF326F-FDB6-4568-933A-2189D9AC45E4}" sibTransId="{D095E9A3-B62E-46B7-AD84-D26F95D0291A}"/>
    <dgm:cxn modelId="{BC7622E2-33C4-4747-9EB7-4765596A569C}" type="presOf" srcId="{86B568C0-8B83-4E4C-825C-FD8EB459E8D5}" destId="{A53CFC6F-0789-BF4B-A34C-475A25D46FB0}" srcOrd="1" destOrd="0" presId="urn:microsoft.com/office/officeart/2005/8/layout/vProcess5"/>
    <dgm:cxn modelId="{47764FFE-F19A-4293-80C0-0DC1CC79DB55}" srcId="{55B1BEB9-6086-4DCE-A728-C9C0328E3A66}" destId="{4E9ABEF9-E77F-457F-B8A9-6794B4E59798}" srcOrd="3" destOrd="0" parTransId="{F1CA99C8-AADD-4001-B244-C7D941ADEF4F}" sibTransId="{3475BE57-B8C7-4152-9552-CEC07D817B39}"/>
    <dgm:cxn modelId="{72B42B2A-0FF8-4647-BC62-6057AB7D50E8}" type="presParOf" srcId="{20FB08E7-811B-7E41-9504-C11EB540F7BA}" destId="{DD7F3C40-4422-D74C-AF4E-6F5BD17E1142}" srcOrd="0" destOrd="0" presId="urn:microsoft.com/office/officeart/2005/8/layout/vProcess5"/>
    <dgm:cxn modelId="{B0F849F6-31F7-1A48-A1A7-D1DD8C6782AF}" type="presParOf" srcId="{20FB08E7-811B-7E41-9504-C11EB540F7BA}" destId="{14E9B71F-C469-C045-AD63-E3C6FA59BE4F}" srcOrd="1" destOrd="0" presId="urn:microsoft.com/office/officeart/2005/8/layout/vProcess5"/>
    <dgm:cxn modelId="{55F5D702-9AFF-AA41-8868-5F13B196B684}" type="presParOf" srcId="{20FB08E7-811B-7E41-9504-C11EB540F7BA}" destId="{91DC73AF-1C8E-DC4A-82B5-7D8801279B29}" srcOrd="2" destOrd="0" presId="urn:microsoft.com/office/officeart/2005/8/layout/vProcess5"/>
    <dgm:cxn modelId="{F868D5BD-BE3E-454F-8FB8-EE61952F0D3B}" type="presParOf" srcId="{20FB08E7-811B-7E41-9504-C11EB540F7BA}" destId="{3DAC6712-5D9B-CC46-8CDB-F2A50D63B696}" srcOrd="3" destOrd="0" presId="urn:microsoft.com/office/officeart/2005/8/layout/vProcess5"/>
    <dgm:cxn modelId="{3489DB6D-B015-DB4E-AADE-03F362ABEEA0}" type="presParOf" srcId="{20FB08E7-811B-7E41-9504-C11EB540F7BA}" destId="{F53AE52D-B50F-1848-85EA-59A671D6B45B}" srcOrd="4" destOrd="0" presId="urn:microsoft.com/office/officeart/2005/8/layout/vProcess5"/>
    <dgm:cxn modelId="{3CA7B197-B1E6-DB47-878D-BD472B17DAEE}" type="presParOf" srcId="{20FB08E7-811B-7E41-9504-C11EB540F7BA}" destId="{6D31C41D-B4EE-9043-9232-079B3C2B2DDE}" srcOrd="5" destOrd="0" presId="urn:microsoft.com/office/officeart/2005/8/layout/vProcess5"/>
    <dgm:cxn modelId="{661B8136-276E-6141-8A7E-CF229518A9F9}" type="presParOf" srcId="{20FB08E7-811B-7E41-9504-C11EB540F7BA}" destId="{1B693AF3-5A0D-764C-9BA6-D6F0079A0197}" srcOrd="6" destOrd="0" presId="urn:microsoft.com/office/officeart/2005/8/layout/vProcess5"/>
    <dgm:cxn modelId="{30542061-3BF9-CE4E-86CE-44903D729692}" type="presParOf" srcId="{20FB08E7-811B-7E41-9504-C11EB540F7BA}" destId="{4C1D5099-FA21-414B-8357-61309ACEEE81}" srcOrd="7" destOrd="0" presId="urn:microsoft.com/office/officeart/2005/8/layout/vProcess5"/>
    <dgm:cxn modelId="{31192EC6-C583-7144-ABDE-2567B63FEE5A}" type="presParOf" srcId="{20FB08E7-811B-7E41-9504-C11EB540F7BA}" destId="{F09F716F-3D13-3049-B823-1F3A9FD2F598}" srcOrd="8" destOrd="0" presId="urn:microsoft.com/office/officeart/2005/8/layout/vProcess5"/>
    <dgm:cxn modelId="{9F151DF4-28C4-6144-A9C3-BC1F22A4CED3}" type="presParOf" srcId="{20FB08E7-811B-7E41-9504-C11EB540F7BA}" destId="{D6444474-DAA3-1044-B25E-1343CCDD7B7B}" srcOrd="9" destOrd="0" presId="urn:microsoft.com/office/officeart/2005/8/layout/vProcess5"/>
    <dgm:cxn modelId="{EBAC17B5-45E3-F642-8D87-978C4371FA55}" type="presParOf" srcId="{20FB08E7-811B-7E41-9504-C11EB540F7BA}" destId="{A53CFC6F-0789-BF4B-A34C-475A25D46FB0}" srcOrd="10" destOrd="0" presId="urn:microsoft.com/office/officeart/2005/8/layout/vProcess5"/>
    <dgm:cxn modelId="{2177A54E-0B98-D842-BB04-B3B1A079EC9C}" type="presParOf" srcId="{20FB08E7-811B-7E41-9504-C11EB540F7BA}" destId="{AE272BD8-8C89-7043-A03D-E52443E1F032}" srcOrd="11" destOrd="0" presId="urn:microsoft.com/office/officeart/2005/8/layout/vProcess5"/>
    <dgm:cxn modelId="{A4B7A954-3F07-E14C-B86C-098340E7C8D1}" type="presParOf" srcId="{20FB08E7-811B-7E41-9504-C11EB540F7BA}" destId="{E23ABB99-B408-444F-AC15-518945871DCC}" srcOrd="12" destOrd="0" presId="urn:microsoft.com/office/officeart/2005/8/layout/vProcess5"/>
    <dgm:cxn modelId="{23C529F8-543E-9740-B442-C083C13376B6}" type="presParOf" srcId="{20FB08E7-811B-7E41-9504-C11EB540F7BA}" destId="{A2E045CE-9B5D-6144-92A1-E569D09C729F}" srcOrd="13" destOrd="0" presId="urn:microsoft.com/office/officeart/2005/8/layout/vProcess5"/>
    <dgm:cxn modelId="{3F3210A7-816B-C34E-AC31-D15E8A95611C}" type="presParOf" srcId="{20FB08E7-811B-7E41-9504-C11EB540F7BA}" destId="{C5D8E6E2-4905-704D-8914-A8D91FB126B1}"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F0089D2-BAA7-43B2-889F-D9120374CFED}"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37BB517-8FAD-4395-82F9-61F3822DC3D3}">
      <dgm:prSet/>
      <dgm:spPr/>
      <dgm:t>
        <a:bodyPr/>
        <a:lstStyle/>
        <a:p>
          <a:r>
            <a:rPr lang="en-US"/>
            <a:t>The Health Belief Model explains that people’s health behaviours are influenced by their beliefs and perceptions about health risks.</a:t>
          </a:r>
        </a:p>
      </dgm:t>
    </dgm:pt>
    <dgm:pt modelId="{B365547C-3A42-4AEE-896D-8C298384B8EB}" type="parTrans" cxnId="{1652F580-9023-407E-8516-80C94DA2CCCA}">
      <dgm:prSet/>
      <dgm:spPr/>
      <dgm:t>
        <a:bodyPr/>
        <a:lstStyle/>
        <a:p>
          <a:endParaRPr lang="en-US"/>
        </a:p>
      </dgm:t>
    </dgm:pt>
    <dgm:pt modelId="{AB93A64B-E95D-4142-A7E8-3DEE72F45C33}" type="sibTrans" cxnId="{1652F580-9023-407E-8516-80C94DA2CCCA}">
      <dgm:prSet/>
      <dgm:spPr/>
      <dgm:t>
        <a:bodyPr/>
        <a:lstStyle/>
        <a:p>
          <a:endParaRPr lang="en-US"/>
        </a:p>
      </dgm:t>
    </dgm:pt>
    <dgm:pt modelId="{73B10DF6-6AF2-4A74-9A41-3889D130B7E1}">
      <dgm:prSet/>
      <dgm:spPr/>
      <dgm:t>
        <a:bodyPr/>
        <a:lstStyle/>
        <a:p>
          <a:r>
            <a:rPr lang="en-US"/>
            <a:t>Barriers to behaviour change explained by HBM:</a:t>
          </a:r>
        </a:p>
      </dgm:t>
    </dgm:pt>
    <dgm:pt modelId="{B503F77E-7E60-4F4B-B0B6-2A0383AF197B}" type="parTrans" cxnId="{4148F6C1-00F6-4D49-9228-8A0C1B9195B7}">
      <dgm:prSet/>
      <dgm:spPr/>
      <dgm:t>
        <a:bodyPr/>
        <a:lstStyle/>
        <a:p>
          <a:endParaRPr lang="en-US"/>
        </a:p>
      </dgm:t>
    </dgm:pt>
    <dgm:pt modelId="{C8884F30-D360-4464-8476-B9551E1000E4}" type="sibTrans" cxnId="{4148F6C1-00F6-4D49-9228-8A0C1B9195B7}">
      <dgm:prSet/>
      <dgm:spPr/>
      <dgm:t>
        <a:bodyPr/>
        <a:lstStyle/>
        <a:p>
          <a:endParaRPr lang="en-US"/>
        </a:p>
      </dgm:t>
    </dgm:pt>
    <dgm:pt modelId="{402C1337-07D5-4636-8706-9F72A51B5E39}">
      <dgm:prSet/>
      <dgm:spPr/>
      <dgm:t>
        <a:bodyPr/>
        <a:lstStyle/>
        <a:p>
          <a:r>
            <a:rPr lang="en-US"/>
            <a:t>Perceived barriers: People may feel that changing behaviour is difficult due to lack of time, cost, effort, or inconvenience.</a:t>
          </a:r>
        </a:p>
      </dgm:t>
    </dgm:pt>
    <dgm:pt modelId="{E385EABF-CF1D-4C5E-B42E-94412FBB124F}" type="parTrans" cxnId="{75AC764D-D32B-431C-BC49-3A66C9CBD32D}">
      <dgm:prSet/>
      <dgm:spPr/>
      <dgm:t>
        <a:bodyPr/>
        <a:lstStyle/>
        <a:p>
          <a:endParaRPr lang="en-US"/>
        </a:p>
      </dgm:t>
    </dgm:pt>
    <dgm:pt modelId="{70D0E83A-A3B1-4CD2-91F9-79D3E667B3FC}" type="sibTrans" cxnId="{75AC764D-D32B-431C-BC49-3A66C9CBD32D}">
      <dgm:prSet/>
      <dgm:spPr/>
      <dgm:t>
        <a:bodyPr/>
        <a:lstStyle/>
        <a:p>
          <a:endParaRPr lang="en-US"/>
        </a:p>
      </dgm:t>
    </dgm:pt>
    <dgm:pt modelId="{B8505FEA-AFD9-4DC3-B4ED-CDAA8BA01A33}">
      <dgm:prSet/>
      <dgm:spPr/>
      <dgm:t>
        <a:bodyPr/>
        <a:lstStyle/>
        <a:p>
          <a:r>
            <a:rPr lang="en-US"/>
            <a:t>Perceived benefits: If people do not believe that a change (e.g., regular exercise) will improve their health, they may not take action.</a:t>
          </a:r>
        </a:p>
      </dgm:t>
    </dgm:pt>
    <dgm:pt modelId="{657A6403-D04D-4841-9ADB-9AF0C0460E07}" type="parTrans" cxnId="{BC2B1F54-5E8C-4C4B-830A-100F85EE599A}">
      <dgm:prSet/>
      <dgm:spPr/>
      <dgm:t>
        <a:bodyPr/>
        <a:lstStyle/>
        <a:p>
          <a:endParaRPr lang="en-US"/>
        </a:p>
      </dgm:t>
    </dgm:pt>
    <dgm:pt modelId="{4F007A49-9493-4DA2-BB6E-4D82C4C4D809}" type="sibTrans" cxnId="{BC2B1F54-5E8C-4C4B-830A-100F85EE599A}">
      <dgm:prSet/>
      <dgm:spPr/>
      <dgm:t>
        <a:bodyPr/>
        <a:lstStyle/>
        <a:p>
          <a:endParaRPr lang="en-US"/>
        </a:p>
      </dgm:t>
    </dgm:pt>
    <dgm:pt modelId="{907FA83F-B422-46D4-88DD-7F94DA8EA42E}">
      <dgm:prSet/>
      <dgm:spPr/>
      <dgm:t>
        <a:bodyPr/>
        <a:lstStyle/>
        <a:p>
          <a:r>
            <a:rPr lang="en-US"/>
            <a:t>Perceived risk: People who feel they are not at risk of illness may have less motivation to change.</a:t>
          </a:r>
        </a:p>
      </dgm:t>
    </dgm:pt>
    <dgm:pt modelId="{8FB38D21-0510-43F5-95BC-DF47DE0CF6D5}" type="parTrans" cxnId="{97ADB6D2-05B1-44A3-A0FD-C295D5AC35A7}">
      <dgm:prSet/>
      <dgm:spPr/>
      <dgm:t>
        <a:bodyPr/>
        <a:lstStyle/>
        <a:p>
          <a:endParaRPr lang="en-US"/>
        </a:p>
      </dgm:t>
    </dgm:pt>
    <dgm:pt modelId="{86E003E0-5838-4D7B-B865-ECDC25746E3B}" type="sibTrans" cxnId="{97ADB6D2-05B1-44A3-A0FD-C295D5AC35A7}">
      <dgm:prSet/>
      <dgm:spPr/>
      <dgm:t>
        <a:bodyPr/>
        <a:lstStyle/>
        <a:p>
          <a:endParaRPr lang="en-US"/>
        </a:p>
      </dgm:t>
    </dgm:pt>
    <dgm:pt modelId="{9A875006-4A1B-4B8F-91E7-E6589492A879}">
      <dgm:prSet/>
      <dgm:spPr/>
      <dgm:t>
        <a:bodyPr/>
        <a:lstStyle/>
        <a:p>
          <a:r>
            <a:rPr lang="en-US"/>
            <a:t>Self-efficacy: Lack of confidence in their ability to change can prevent action.</a:t>
          </a:r>
        </a:p>
      </dgm:t>
    </dgm:pt>
    <dgm:pt modelId="{3EE2FF5D-9970-419B-9223-3B8CCD5D3422}" type="parTrans" cxnId="{45CA5B88-43E1-4730-9361-64CC16F34135}">
      <dgm:prSet/>
      <dgm:spPr/>
      <dgm:t>
        <a:bodyPr/>
        <a:lstStyle/>
        <a:p>
          <a:endParaRPr lang="en-US"/>
        </a:p>
      </dgm:t>
    </dgm:pt>
    <dgm:pt modelId="{36040F85-E9D1-4F1A-83D7-54ACEB07069A}" type="sibTrans" cxnId="{45CA5B88-43E1-4730-9361-64CC16F34135}">
      <dgm:prSet/>
      <dgm:spPr/>
      <dgm:t>
        <a:bodyPr/>
        <a:lstStyle/>
        <a:p>
          <a:endParaRPr lang="en-US"/>
        </a:p>
      </dgm:t>
    </dgm:pt>
    <dgm:pt modelId="{C8CE4F51-32CF-4CA7-82D9-6B4DFCADF842}">
      <dgm:prSet/>
      <dgm:spPr/>
      <dgm:t>
        <a:bodyPr/>
        <a:lstStyle/>
        <a:p>
          <a:r>
            <a:rPr lang="en-US"/>
            <a:t>Example:A person may avoid exercise because they believe they do not have enough time or that exercise will not significantly improve their health.</a:t>
          </a:r>
        </a:p>
      </dgm:t>
    </dgm:pt>
    <dgm:pt modelId="{0177EE7B-728E-465E-81F3-DA38D7F19D74}" type="parTrans" cxnId="{DDB2D35F-83E0-418E-B797-BB39CE290E2F}">
      <dgm:prSet/>
      <dgm:spPr/>
      <dgm:t>
        <a:bodyPr/>
        <a:lstStyle/>
        <a:p>
          <a:endParaRPr lang="en-US"/>
        </a:p>
      </dgm:t>
    </dgm:pt>
    <dgm:pt modelId="{12F86D03-6CC5-4297-AA64-3EF5C2723BFA}" type="sibTrans" cxnId="{DDB2D35F-83E0-418E-B797-BB39CE290E2F}">
      <dgm:prSet/>
      <dgm:spPr/>
      <dgm:t>
        <a:bodyPr/>
        <a:lstStyle/>
        <a:p>
          <a:endParaRPr lang="en-US"/>
        </a:p>
      </dgm:t>
    </dgm:pt>
    <dgm:pt modelId="{14087FCD-EC20-4686-88F2-85FDAF85B1D6}" type="pres">
      <dgm:prSet presAssocID="{3F0089D2-BAA7-43B2-889F-D9120374CFED}" presName="root" presStyleCnt="0">
        <dgm:presLayoutVars>
          <dgm:dir/>
          <dgm:resizeHandles val="exact"/>
        </dgm:presLayoutVars>
      </dgm:prSet>
      <dgm:spPr/>
    </dgm:pt>
    <dgm:pt modelId="{B487F14E-CE63-4D89-8DA8-8C60B80CFFF9}" type="pres">
      <dgm:prSet presAssocID="{137BB517-8FAD-4395-82F9-61F3822DC3D3}" presName="compNode" presStyleCnt="0"/>
      <dgm:spPr/>
    </dgm:pt>
    <dgm:pt modelId="{C313451B-A61A-435A-9C31-85A1BE081BDB}" type="pres">
      <dgm:prSet presAssocID="{137BB517-8FAD-4395-82F9-61F3822DC3D3}"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ethoscope"/>
        </a:ext>
      </dgm:extLst>
    </dgm:pt>
    <dgm:pt modelId="{512BD5AB-4E67-49F4-A539-3D2A4AAB0800}" type="pres">
      <dgm:prSet presAssocID="{137BB517-8FAD-4395-82F9-61F3822DC3D3}" presName="spaceRect" presStyleCnt="0"/>
      <dgm:spPr/>
    </dgm:pt>
    <dgm:pt modelId="{CE695FDE-2587-45FE-AC2C-571A281232E2}" type="pres">
      <dgm:prSet presAssocID="{137BB517-8FAD-4395-82F9-61F3822DC3D3}" presName="textRect" presStyleLbl="revTx" presStyleIdx="0" presStyleCnt="7">
        <dgm:presLayoutVars>
          <dgm:chMax val="1"/>
          <dgm:chPref val="1"/>
        </dgm:presLayoutVars>
      </dgm:prSet>
      <dgm:spPr/>
    </dgm:pt>
    <dgm:pt modelId="{3A72780C-1A2F-4086-B4CF-9C9F9F3D1059}" type="pres">
      <dgm:prSet presAssocID="{AB93A64B-E95D-4142-A7E8-3DEE72F45C33}" presName="sibTrans" presStyleCnt="0"/>
      <dgm:spPr/>
    </dgm:pt>
    <dgm:pt modelId="{985E09FB-ECEB-4787-B27B-6031EE8B756F}" type="pres">
      <dgm:prSet presAssocID="{73B10DF6-6AF2-4A74-9A41-3889D130B7E1}" presName="compNode" presStyleCnt="0"/>
      <dgm:spPr/>
    </dgm:pt>
    <dgm:pt modelId="{FDFFED97-375D-475C-8EBA-D392017CAF12}" type="pres">
      <dgm:prSet presAssocID="{73B10DF6-6AF2-4A74-9A41-3889D130B7E1}"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Bubble"/>
        </a:ext>
      </dgm:extLst>
    </dgm:pt>
    <dgm:pt modelId="{B2C8809F-DD28-42DB-99F0-81F2CAE863B3}" type="pres">
      <dgm:prSet presAssocID="{73B10DF6-6AF2-4A74-9A41-3889D130B7E1}" presName="spaceRect" presStyleCnt="0"/>
      <dgm:spPr/>
    </dgm:pt>
    <dgm:pt modelId="{EAC09E39-A8D0-4360-82B2-C7D366AE53C3}" type="pres">
      <dgm:prSet presAssocID="{73B10DF6-6AF2-4A74-9A41-3889D130B7E1}" presName="textRect" presStyleLbl="revTx" presStyleIdx="1" presStyleCnt="7">
        <dgm:presLayoutVars>
          <dgm:chMax val="1"/>
          <dgm:chPref val="1"/>
        </dgm:presLayoutVars>
      </dgm:prSet>
      <dgm:spPr/>
    </dgm:pt>
    <dgm:pt modelId="{79E94C4E-A1DB-4650-B74D-51F5E7BE2AD6}" type="pres">
      <dgm:prSet presAssocID="{C8884F30-D360-4464-8476-B9551E1000E4}" presName="sibTrans" presStyleCnt="0"/>
      <dgm:spPr/>
    </dgm:pt>
    <dgm:pt modelId="{730E5C5B-BE6A-4F91-B3F7-A8D31B7D62CD}" type="pres">
      <dgm:prSet presAssocID="{402C1337-07D5-4636-8706-9F72A51B5E39}" presName="compNode" presStyleCnt="0"/>
      <dgm:spPr/>
    </dgm:pt>
    <dgm:pt modelId="{729A60C1-6C84-4473-A598-B65F52B6FFF6}" type="pres">
      <dgm:prSet presAssocID="{402C1337-07D5-4636-8706-9F72A51B5E39}"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Warning"/>
        </a:ext>
      </dgm:extLst>
    </dgm:pt>
    <dgm:pt modelId="{28D745A9-469A-4E48-8774-B0986EBA9E87}" type="pres">
      <dgm:prSet presAssocID="{402C1337-07D5-4636-8706-9F72A51B5E39}" presName="spaceRect" presStyleCnt="0"/>
      <dgm:spPr/>
    </dgm:pt>
    <dgm:pt modelId="{33F79687-20AF-4B0C-B25F-9DA77AB82E96}" type="pres">
      <dgm:prSet presAssocID="{402C1337-07D5-4636-8706-9F72A51B5E39}" presName="textRect" presStyleLbl="revTx" presStyleIdx="2" presStyleCnt="7">
        <dgm:presLayoutVars>
          <dgm:chMax val="1"/>
          <dgm:chPref val="1"/>
        </dgm:presLayoutVars>
      </dgm:prSet>
      <dgm:spPr/>
    </dgm:pt>
    <dgm:pt modelId="{42A72B38-0614-44E1-B5D9-97BE35848717}" type="pres">
      <dgm:prSet presAssocID="{70D0E83A-A3B1-4CD2-91F9-79D3E667B3FC}" presName="sibTrans" presStyleCnt="0"/>
      <dgm:spPr/>
    </dgm:pt>
    <dgm:pt modelId="{6E9E5023-85EC-4CA0-911C-A2B01C4C5787}" type="pres">
      <dgm:prSet presAssocID="{B8505FEA-AFD9-4DC3-B4ED-CDAA8BA01A33}" presName="compNode" presStyleCnt="0"/>
      <dgm:spPr/>
    </dgm:pt>
    <dgm:pt modelId="{02B4080C-1915-49B7-A88B-F1447A6D7317}" type="pres">
      <dgm:prSet presAssocID="{B8505FEA-AFD9-4DC3-B4ED-CDAA8BA01A33}"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port Balls"/>
        </a:ext>
      </dgm:extLst>
    </dgm:pt>
    <dgm:pt modelId="{BEB07F7F-0430-4B88-81A8-A6CD7480ED04}" type="pres">
      <dgm:prSet presAssocID="{B8505FEA-AFD9-4DC3-B4ED-CDAA8BA01A33}" presName="spaceRect" presStyleCnt="0"/>
      <dgm:spPr/>
    </dgm:pt>
    <dgm:pt modelId="{F3B4B325-6451-42CD-B537-B073B92965E2}" type="pres">
      <dgm:prSet presAssocID="{B8505FEA-AFD9-4DC3-B4ED-CDAA8BA01A33}" presName="textRect" presStyleLbl="revTx" presStyleIdx="3" presStyleCnt="7">
        <dgm:presLayoutVars>
          <dgm:chMax val="1"/>
          <dgm:chPref val="1"/>
        </dgm:presLayoutVars>
      </dgm:prSet>
      <dgm:spPr/>
    </dgm:pt>
    <dgm:pt modelId="{29062006-6139-4F84-8657-FB91FDA42B9B}" type="pres">
      <dgm:prSet presAssocID="{4F007A49-9493-4DA2-BB6E-4D82C4C4D809}" presName="sibTrans" presStyleCnt="0"/>
      <dgm:spPr/>
    </dgm:pt>
    <dgm:pt modelId="{A6CE6C83-4C55-4846-8AAF-37827C147248}" type="pres">
      <dgm:prSet presAssocID="{907FA83F-B422-46D4-88DD-7F94DA8EA42E}" presName="compNode" presStyleCnt="0"/>
      <dgm:spPr/>
    </dgm:pt>
    <dgm:pt modelId="{60D99BB6-D2C7-46E4-AFF2-6997927E5C39}" type="pres">
      <dgm:prSet presAssocID="{907FA83F-B422-46D4-88DD-7F94DA8EA42E}"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ad Face with No Fill"/>
        </a:ext>
      </dgm:extLst>
    </dgm:pt>
    <dgm:pt modelId="{CE30DC79-145D-4B56-A58C-23E1A3399917}" type="pres">
      <dgm:prSet presAssocID="{907FA83F-B422-46D4-88DD-7F94DA8EA42E}" presName="spaceRect" presStyleCnt="0"/>
      <dgm:spPr/>
    </dgm:pt>
    <dgm:pt modelId="{418523A2-F68C-4840-8BDE-10EF160D64F9}" type="pres">
      <dgm:prSet presAssocID="{907FA83F-B422-46D4-88DD-7F94DA8EA42E}" presName="textRect" presStyleLbl="revTx" presStyleIdx="4" presStyleCnt="7">
        <dgm:presLayoutVars>
          <dgm:chMax val="1"/>
          <dgm:chPref val="1"/>
        </dgm:presLayoutVars>
      </dgm:prSet>
      <dgm:spPr/>
    </dgm:pt>
    <dgm:pt modelId="{C3D6C2DB-5791-457C-9C1C-F4D5894AC141}" type="pres">
      <dgm:prSet presAssocID="{86E003E0-5838-4D7B-B865-ECDC25746E3B}" presName="sibTrans" presStyleCnt="0"/>
      <dgm:spPr/>
    </dgm:pt>
    <dgm:pt modelId="{255B3745-018C-4057-A312-4F966456755A}" type="pres">
      <dgm:prSet presAssocID="{9A875006-4A1B-4B8F-91E7-E6589492A879}" presName="compNode" presStyleCnt="0"/>
      <dgm:spPr/>
    </dgm:pt>
    <dgm:pt modelId="{7A0D4102-368D-4C4A-AC46-3B8C84610057}" type="pres">
      <dgm:prSet presAssocID="{9A875006-4A1B-4B8F-91E7-E6589492A879}"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pper board"/>
        </a:ext>
      </dgm:extLst>
    </dgm:pt>
    <dgm:pt modelId="{BB18D719-65CA-426B-A442-275E389A5FA8}" type="pres">
      <dgm:prSet presAssocID="{9A875006-4A1B-4B8F-91E7-E6589492A879}" presName="spaceRect" presStyleCnt="0"/>
      <dgm:spPr/>
    </dgm:pt>
    <dgm:pt modelId="{A883C1A4-007A-4A33-8282-28C814C1C3B1}" type="pres">
      <dgm:prSet presAssocID="{9A875006-4A1B-4B8F-91E7-E6589492A879}" presName="textRect" presStyleLbl="revTx" presStyleIdx="5" presStyleCnt="7">
        <dgm:presLayoutVars>
          <dgm:chMax val="1"/>
          <dgm:chPref val="1"/>
        </dgm:presLayoutVars>
      </dgm:prSet>
      <dgm:spPr/>
    </dgm:pt>
    <dgm:pt modelId="{EB216510-9A37-45E9-BE61-BB2184A03A16}" type="pres">
      <dgm:prSet presAssocID="{36040F85-E9D1-4F1A-83D7-54ACEB07069A}" presName="sibTrans" presStyleCnt="0"/>
      <dgm:spPr/>
    </dgm:pt>
    <dgm:pt modelId="{8A05DA7A-071A-4FF2-A4F6-E28876BCB529}" type="pres">
      <dgm:prSet presAssocID="{C8CE4F51-32CF-4CA7-82D9-6B4DFCADF842}" presName="compNode" presStyleCnt="0"/>
      <dgm:spPr/>
    </dgm:pt>
    <dgm:pt modelId="{505EA771-290C-4E18-B75A-374AD0C38CD8}" type="pres">
      <dgm:prSet presAssocID="{C8CE4F51-32CF-4CA7-82D9-6B4DFCADF842}"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Run"/>
        </a:ext>
      </dgm:extLst>
    </dgm:pt>
    <dgm:pt modelId="{AD4DA15D-E089-48DA-B245-0D650E582D64}" type="pres">
      <dgm:prSet presAssocID="{C8CE4F51-32CF-4CA7-82D9-6B4DFCADF842}" presName="spaceRect" presStyleCnt="0"/>
      <dgm:spPr/>
    </dgm:pt>
    <dgm:pt modelId="{3FD9B05A-8385-4F40-B540-E0E378B7EE04}" type="pres">
      <dgm:prSet presAssocID="{C8CE4F51-32CF-4CA7-82D9-6B4DFCADF842}" presName="textRect" presStyleLbl="revTx" presStyleIdx="6" presStyleCnt="7">
        <dgm:presLayoutVars>
          <dgm:chMax val="1"/>
          <dgm:chPref val="1"/>
        </dgm:presLayoutVars>
      </dgm:prSet>
      <dgm:spPr/>
    </dgm:pt>
  </dgm:ptLst>
  <dgm:cxnLst>
    <dgm:cxn modelId="{42419C0A-5AB4-4AE0-9C54-C45489CEFF0E}" type="presOf" srcId="{C8CE4F51-32CF-4CA7-82D9-6B4DFCADF842}" destId="{3FD9B05A-8385-4F40-B540-E0E378B7EE04}" srcOrd="0" destOrd="0" presId="urn:microsoft.com/office/officeart/2018/2/layout/IconLabelList"/>
    <dgm:cxn modelId="{ACA6780D-7D66-487A-84C8-F5E2CCE0A57A}" type="presOf" srcId="{B8505FEA-AFD9-4DC3-B4ED-CDAA8BA01A33}" destId="{F3B4B325-6451-42CD-B537-B073B92965E2}" srcOrd="0" destOrd="0" presId="urn:microsoft.com/office/officeart/2018/2/layout/IconLabelList"/>
    <dgm:cxn modelId="{D1794A30-3F9D-48D3-A5DC-779160CCB417}" type="presOf" srcId="{402C1337-07D5-4636-8706-9F72A51B5E39}" destId="{33F79687-20AF-4B0C-B25F-9DA77AB82E96}" srcOrd="0" destOrd="0" presId="urn:microsoft.com/office/officeart/2018/2/layout/IconLabelList"/>
    <dgm:cxn modelId="{75AC764D-D32B-431C-BC49-3A66C9CBD32D}" srcId="{3F0089D2-BAA7-43B2-889F-D9120374CFED}" destId="{402C1337-07D5-4636-8706-9F72A51B5E39}" srcOrd="2" destOrd="0" parTransId="{E385EABF-CF1D-4C5E-B42E-94412FBB124F}" sibTransId="{70D0E83A-A3B1-4CD2-91F9-79D3E667B3FC}"/>
    <dgm:cxn modelId="{DC70284F-A63E-4704-BF11-A5B7EF85DE86}" type="presOf" srcId="{9A875006-4A1B-4B8F-91E7-E6589492A879}" destId="{A883C1A4-007A-4A33-8282-28C814C1C3B1}" srcOrd="0" destOrd="0" presId="urn:microsoft.com/office/officeart/2018/2/layout/IconLabelList"/>
    <dgm:cxn modelId="{82DF3653-70BF-4EC9-BD63-C7706954CC9C}" type="presOf" srcId="{3F0089D2-BAA7-43B2-889F-D9120374CFED}" destId="{14087FCD-EC20-4686-88F2-85FDAF85B1D6}" srcOrd="0" destOrd="0" presId="urn:microsoft.com/office/officeart/2018/2/layout/IconLabelList"/>
    <dgm:cxn modelId="{BC2B1F54-5E8C-4C4B-830A-100F85EE599A}" srcId="{3F0089D2-BAA7-43B2-889F-D9120374CFED}" destId="{B8505FEA-AFD9-4DC3-B4ED-CDAA8BA01A33}" srcOrd="3" destOrd="0" parTransId="{657A6403-D04D-4841-9ADB-9AF0C0460E07}" sibTransId="{4F007A49-9493-4DA2-BB6E-4D82C4C4D809}"/>
    <dgm:cxn modelId="{DDB2D35F-83E0-418E-B797-BB39CE290E2F}" srcId="{3F0089D2-BAA7-43B2-889F-D9120374CFED}" destId="{C8CE4F51-32CF-4CA7-82D9-6B4DFCADF842}" srcOrd="6" destOrd="0" parTransId="{0177EE7B-728E-465E-81F3-DA38D7F19D74}" sibTransId="{12F86D03-6CC5-4297-AA64-3EF5C2723BFA}"/>
    <dgm:cxn modelId="{F78ECE77-23A5-40B4-B939-9F81695CDF69}" type="presOf" srcId="{137BB517-8FAD-4395-82F9-61F3822DC3D3}" destId="{CE695FDE-2587-45FE-AC2C-571A281232E2}" srcOrd="0" destOrd="0" presId="urn:microsoft.com/office/officeart/2018/2/layout/IconLabelList"/>
    <dgm:cxn modelId="{1652F580-9023-407E-8516-80C94DA2CCCA}" srcId="{3F0089D2-BAA7-43B2-889F-D9120374CFED}" destId="{137BB517-8FAD-4395-82F9-61F3822DC3D3}" srcOrd="0" destOrd="0" parTransId="{B365547C-3A42-4AEE-896D-8C298384B8EB}" sibTransId="{AB93A64B-E95D-4142-A7E8-3DEE72F45C33}"/>
    <dgm:cxn modelId="{45CA5B88-43E1-4730-9361-64CC16F34135}" srcId="{3F0089D2-BAA7-43B2-889F-D9120374CFED}" destId="{9A875006-4A1B-4B8F-91E7-E6589492A879}" srcOrd="5" destOrd="0" parTransId="{3EE2FF5D-9970-419B-9223-3B8CCD5D3422}" sibTransId="{36040F85-E9D1-4F1A-83D7-54ACEB07069A}"/>
    <dgm:cxn modelId="{4148F6C1-00F6-4D49-9228-8A0C1B9195B7}" srcId="{3F0089D2-BAA7-43B2-889F-D9120374CFED}" destId="{73B10DF6-6AF2-4A74-9A41-3889D130B7E1}" srcOrd="1" destOrd="0" parTransId="{B503F77E-7E60-4F4B-B0B6-2A0383AF197B}" sibTransId="{C8884F30-D360-4464-8476-B9551E1000E4}"/>
    <dgm:cxn modelId="{25588EC5-655A-4A8D-BFC4-B62A9457D237}" type="presOf" srcId="{73B10DF6-6AF2-4A74-9A41-3889D130B7E1}" destId="{EAC09E39-A8D0-4360-82B2-C7D366AE53C3}" srcOrd="0" destOrd="0" presId="urn:microsoft.com/office/officeart/2018/2/layout/IconLabelList"/>
    <dgm:cxn modelId="{97ADB6D2-05B1-44A3-A0FD-C295D5AC35A7}" srcId="{3F0089D2-BAA7-43B2-889F-D9120374CFED}" destId="{907FA83F-B422-46D4-88DD-7F94DA8EA42E}" srcOrd="4" destOrd="0" parTransId="{8FB38D21-0510-43F5-95BC-DF47DE0CF6D5}" sibTransId="{86E003E0-5838-4D7B-B865-ECDC25746E3B}"/>
    <dgm:cxn modelId="{F6C80EE8-1BF0-43F7-A468-306EA2280C11}" type="presOf" srcId="{907FA83F-B422-46D4-88DD-7F94DA8EA42E}" destId="{418523A2-F68C-4840-8BDE-10EF160D64F9}" srcOrd="0" destOrd="0" presId="urn:microsoft.com/office/officeart/2018/2/layout/IconLabelList"/>
    <dgm:cxn modelId="{4D1F2D6B-C4D6-400E-A695-8A07B3E230A0}" type="presParOf" srcId="{14087FCD-EC20-4686-88F2-85FDAF85B1D6}" destId="{B487F14E-CE63-4D89-8DA8-8C60B80CFFF9}" srcOrd="0" destOrd="0" presId="urn:microsoft.com/office/officeart/2018/2/layout/IconLabelList"/>
    <dgm:cxn modelId="{D17F68D7-9012-4E73-9F05-0F538682139A}" type="presParOf" srcId="{B487F14E-CE63-4D89-8DA8-8C60B80CFFF9}" destId="{C313451B-A61A-435A-9C31-85A1BE081BDB}" srcOrd="0" destOrd="0" presId="urn:microsoft.com/office/officeart/2018/2/layout/IconLabelList"/>
    <dgm:cxn modelId="{D5BC8D39-AC49-49A4-B6FD-118B74B5601D}" type="presParOf" srcId="{B487F14E-CE63-4D89-8DA8-8C60B80CFFF9}" destId="{512BD5AB-4E67-49F4-A539-3D2A4AAB0800}" srcOrd="1" destOrd="0" presId="urn:microsoft.com/office/officeart/2018/2/layout/IconLabelList"/>
    <dgm:cxn modelId="{2652ADAA-E9C8-434B-9533-4E1C61C128C5}" type="presParOf" srcId="{B487F14E-CE63-4D89-8DA8-8C60B80CFFF9}" destId="{CE695FDE-2587-45FE-AC2C-571A281232E2}" srcOrd="2" destOrd="0" presId="urn:microsoft.com/office/officeart/2018/2/layout/IconLabelList"/>
    <dgm:cxn modelId="{3D41D504-5218-4CFF-A57B-CF99CABB2AB4}" type="presParOf" srcId="{14087FCD-EC20-4686-88F2-85FDAF85B1D6}" destId="{3A72780C-1A2F-4086-B4CF-9C9F9F3D1059}" srcOrd="1" destOrd="0" presId="urn:microsoft.com/office/officeart/2018/2/layout/IconLabelList"/>
    <dgm:cxn modelId="{7D33AABF-A31E-4BEF-8DD1-068B48E269CE}" type="presParOf" srcId="{14087FCD-EC20-4686-88F2-85FDAF85B1D6}" destId="{985E09FB-ECEB-4787-B27B-6031EE8B756F}" srcOrd="2" destOrd="0" presId="urn:microsoft.com/office/officeart/2018/2/layout/IconLabelList"/>
    <dgm:cxn modelId="{E6A20C82-D8D4-41E2-A8F7-8DC9D06D24BF}" type="presParOf" srcId="{985E09FB-ECEB-4787-B27B-6031EE8B756F}" destId="{FDFFED97-375D-475C-8EBA-D392017CAF12}" srcOrd="0" destOrd="0" presId="urn:microsoft.com/office/officeart/2018/2/layout/IconLabelList"/>
    <dgm:cxn modelId="{5A0BAAE8-93BA-4BD8-B1E1-415493F287FF}" type="presParOf" srcId="{985E09FB-ECEB-4787-B27B-6031EE8B756F}" destId="{B2C8809F-DD28-42DB-99F0-81F2CAE863B3}" srcOrd="1" destOrd="0" presId="urn:microsoft.com/office/officeart/2018/2/layout/IconLabelList"/>
    <dgm:cxn modelId="{EFB6E08F-EB90-4480-BB07-A37FE57C3C8F}" type="presParOf" srcId="{985E09FB-ECEB-4787-B27B-6031EE8B756F}" destId="{EAC09E39-A8D0-4360-82B2-C7D366AE53C3}" srcOrd="2" destOrd="0" presId="urn:microsoft.com/office/officeart/2018/2/layout/IconLabelList"/>
    <dgm:cxn modelId="{43E9DCA0-B2A6-4D68-8E8E-C9827F609B6C}" type="presParOf" srcId="{14087FCD-EC20-4686-88F2-85FDAF85B1D6}" destId="{79E94C4E-A1DB-4650-B74D-51F5E7BE2AD6}" srcOrd="3" destOrd="0" presId="urn:microsoft.com/office/officeart/2018/2/layout/IconLabelList"/>
    <dgm:cxn modelId="{917989B9-AE6D-48EA-BCA2-F896FA6B2CD5}" type="presParOf" srcId="{14087FCD-EC20-4686-88F2-85FDAF85B1D6}" destId="{730E5C5B-BE6A-4F91-B3F7-A8D31B7D62CD}" srcOrd="4" destOrd="0" presId="urn:microsoft.com/office/officeart/2018/2/layout/IconLabelList"/>
    <dgm:cxn modelId="{740EEB23-D42D-44FA-A86E-A2BFEDE93FD2}" type="presParOf" srcId="{730E5C5B-BE6A-4F91-B3F7-A8D31B7D62CD}" destId="{729A60C1-6C84-4473-A598-B65F52B6FFF6}" srcOrd="0" destOrd="0" presId="urn:microsoft.com/office/officeart/2018/2/layout/IconLabelList"/>
    <dgm:cxn modelId="{C630EEC4-E6B2-4A23-95D6-F0ACB4846E10}" type="presParOf" srcId="{730E5C5B-BE6A-4F91-B3F7-A8D31B7D62CD}" destId="{28D745A9-469A-4E48-8774-B0986EBA9E87}" srcOrd="1" destOrd="0" presId="urn:microsoft.com/office/officeart/2018/2/layout/IconLabelList"/>
    <dgm:cxn modelId="{73079811-43EB-4D0F-80C7-5E18C08C9126}" type="presParOf" srcId="{730E5C5B-BE6A-4F91-B3F7-A8D31B7D62CD}" destId="{33F79687-20AF-4B0C-B25F-9DA77AB82E96}" srcOrd="2" destOrd="0" presId="urn:microsoft.com/office/officeart/2018/2/layout/IconLabelList"/>
    <dgm:cxn modelId="{679DFD75-3266-48C6-B705-76A76CB5E424}" type="presParOf" srcId="{14087FCD-EC20-4686-88F2-85FDAF85B1D6}" destId="{42A72B38-0614-44E1-B5D9-97BE35848717}" srcOrd="5" destOrd="0" presId="urn:microsoft.com/office/officeart/2018/2/layout/IconLabelList"/>
    <dgm:cxn modelId="{12636071-E41E-4C64-8C0C-DD2E568E1F20}" type="presParOf" srcId="{14087FCD-EC20-4686-88F2-85FDAF85B1D6}" destId="{6E9E5023-85EC-4CA0-911C-A2B01C4C5787}" srcOrd="6" destOrd="0" presId="urn:microsoft.com/office/officeart/2018/2/layout/IconLabelList"/>
    <dgm:cxn modelId="{92762D3C-04D6-4F32-B5EA-062D2EBD1F90}" type="presParOf" srcId="{6E9E5023-85EC-4CA0-911C-A2B01C4C5787}" destId="{02B4080C-1915-49B7-A88B-F1447A6D7317}" srcOrd="0" destOrd="0" presId="urn:microsoft.com/office/officeart/2018/2/layout/IconLabelList"/>
    <dgm:cxn modelId="{38F14149-E447-4F25-A39B-063A90EE94E8}" type="presParOf" srcId="{6E9E5023-85EC-4CA0-911C-A2B01C4C5787}" destId="{BEB07F7F-0430-4B88-81A8-A6CD7480ED04}" srcOrd="1" destOrd="0" presId="urn:microsoft.com/office/officeart/2018/2/layout/IconLabelList"/>
    <dgm:cxn modelId="{1CA6886C-430B-4F6B-902D-1622BB1FA11A}" type="presParOf" srcId="{6E9E5023-85EC-4CA0-911C-A2B01C4C5787}" destId="{F3B4B325-6451-42CD-B537-B073B92965E2}" srcOrd="2" destOrd="0" presId="urn:microsoft.com/office/officeart/2018/2/layout/IconLabelList"/>
    <dgm:cxn modelId="{B9ADD097-8AF6-4CCE-9C4E-3ABE8BEC9BB2}" type="presParOf" srcId="{14087FCD-EC20-4686-88F2-85FDAF85B1D6}" destId="{29062006-6139-4F84-8657-FB91FDA42B9B}" srcOrd="7" destOrd="0" presId="urn:microsoft.com/office/officeart/2018/2/layout/IconLabelList"/>
    <dgm:cxn modelId="{38637C30-47D8-4908-9A16-0B0EF4C973F0}" type="presParOf" srcId="{14087FCD-EC20-4686-88F2-85FDAF85B1D6}" destId="{A6CE6C83-4C55-4846-8AAF-37827C147248}" srcOrd="8" destOrd="0" presId="urn:microsoft.com/office/officeart/2018/2/layout/IconLabelList"/>
    <dgm:cxn modelId="{E0FF3921-8BA6-49D0-A108-484A3988937D}" type="presParOf" srcId="{A6CE6C83-4C55-4846-8AAF-37827C147248}" destId="{60D99BB6-D2C7-46E4-AFF2-6997927E5C39}" srcOrd="0" destOrd="0" presId="urn:microsoft.com/office/officeart/2018/2/layout/IconLabelList"/>
    <dgm:cxn modelId="{B2BE27CE-7430-43E9-89DD-872DABBB6914}" type="presParOf" srcId="{A6CE6C83-4C55-4846-8AAF-37827C147248}" destId="{CE30DC79-145D-4B56-A58C-23E1A3399917}" srcOrd="1" destOrd="0" presId="urn:microsoft.com/office/officeart/2018/2/layout/IconLabelList"/>
    <dgm:cxn modelId="{B98EAFD3-4BC6-4024-8912-F69740AADB70}" type="presParOf" srcId="{A6CE6C83-4C55-4846-8AAF-37827C147248}" destId="{418523A2-F68C-4840-8BDE-10EF160D64F9}" srcOrd="2" destOrd="0" presId="urn:microsoft.com/office/officeart/2018/2/layout/IconLabelList"/>
    <dgm:cxn modelId="{D96253F3-7AA5-4D2F-B59F-2BEE07BD8B3C}" type="presParOf" srcId="{14087FCD-EC20-4686-88F2-85FDAF85B1D6}" destId="{C3D6C2DB-5791-457C-9C1C-F4D5894AC141}" srcOrd="9" destOrd="0" presId="urn:microsoft.com/office/officeart/2018/2/layout/IconLabelList"/>
    <dgm:cxn modelId="{00CB9120-9204-4DCB-9DD9-3BAD73E47DEF}" type="presParOf" srcId="{14087FCD-EC20-4686-88F2-85FDAF85B1D6}" destId="{255B3745-018C-4057-A312-4F966456755A}" srcOrd="10" destOrd="0" presId="urn:microsoft.com/office/officeart/2018/2/layout/IconLabelList"/>
    <dgm:cxn modelId="{AE0E152C-197A-45E4-99C9-6F0E9D93224D}" type="presParOf" srcId="{255B3745-018C-4057-A312-4F966456755A}" destId="{7A0D4102-368D-4C4A-AC46-3B8C84610057}" srcOrd="0" destOrd="0" presId="urn:microsoft.com/office/officeart/2018/2/layout/IconLabelList"/>
    <dgm:cxn modelId="{631BDF00-DAA0-47AD-82F9-891E5279AF70}" type="presParOf" srcId="{255B3745-018C-4057-A312-4F966456755A}" destId="{BB18D719-65CA-426B-A442-275E389A5FA8}" srcOrd="1" destOrd="0" presId="urn:microsoft.com/office/officeart/2018/2/layout/IconLabelList"/>
    <dgm:cxn modelId="{8AD4400B-7AEB-4F11-B83B-6A044DAAE0A6}" type="presParOf" srcId="{255B3745-018C-4057-A312-4F966456755A}" destId="{A883C1A4-007A-4A33-8282-28C814C1C3B1}" srcOrd="2" destOrd="0" presId="urn:microsoft.com/office/officeart/2018/2/layout/IconLabelList"/>
    <dgm:cxn modelId="{980D5630-B218-483D-83C5-DD8DC746FAA3}" type="presParOf" srcId="{14087FCD-EC20-4686-88F2-85FDAF85B1D6}" destId="{EB216510-9A37-45E9-BE61-BB2184A03A16}" srcOrd="11" destOrd="0" presId="urn:microsoft.com/office/officeart/2018/2/layout/IconLabelList"/>
    <dgm:cxn modelId="{66C237C5-BAA6-4843-9BF4-BF787E19A8B6}" type="presParOf" srcId="{14087FCD-EC20-4686-88F2-85FDAF85B1D6}" destId="{8A05DA7A-071A-4FF2-A4F6-E28876BCB529}" srcOrd="12" destOrd="0" presId="urn:microsoft.com/office/officeart/2018/2/layout/IconLabelList"/>
    <dgm:cxn modelId="{223CEA6E-E586-4076-93F7-611AFF7E340D}" type="presParOf" srcId="{8A05DA7A-071A-4FF2-A4F6-E28876BCB529}" destId="{505EA771-290C-4E18-B75A-374AD0C38CD8}" srcOrd="0" destOrd="0" presId="urn:microsoft.com/office/officeart/2018/2/layout/IconLabelList"/>
    <dgm:cxn modelId="{422F78C8-F554-4FA7-8BF1-FBC472869DE0}" type="presParOf" srcId="{8A05DA7A-071A-4FF2-A4F6-E28876BCB529}" destId="{AD4DA15D-E089-48DA-B245-0D650E582D64}" srcOrd="1" destOrd="0" presId="urn:microsoft.com/office/officeart/2018/2/layout/IconLabelList"/>
    <dgm:cxn modelId="{5B0DF214-E8E3-4B68-9387-CE4C0651C5A8}" type="presParOf" srcId="{8A05DA7A-071A-4FF2-A4F6-E28876BCB529}" destId="{3FD9B05A-8385-4F40-B540-E0E378B7EE04}"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83241FD-B1F3-45A1-BE04-BB0CC43460D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BE8E627-02BD-48A9-8747-4A3895F92470}">
      <dgm:prSet/>
      <dgm:spPr/>
      <dgm:t>
        <a:bodyPr/>
        <a:lstStyle/>
        <a:p>
          <a:r>
            <a:rPr lang="en-US"/>
            <a:t>The Transtheoretical Model explains that behaviour change happens through different stages rather than immediately.</a:t>
          </a:r>
        </a:p>
      </dgm:t>
    </dgm:pt>
    <dgm:pt modelId="{F00AAF42-CB51-48DF-97C8-6154AD371AEA}" type="parTrans" cxnId="{9B125A2F-899D-4D5B-92B3-2D4C58FC7E11}">
      <dgm:prSet/>
      <dgm:spPr/>
      <dgm:t>
        <a:bodyPr/>
        <a:lstStyle/>
        <a:p>
          <a:endParaRPr lang="en-US"/>
        </a:p>
      </dgm:t>
    </dgm:pt>
    <dgm:pt modelId="{BBA18FB4-5AE2-4F8A-B38A-36C970616FA5}" type="sibTrans" cxnId="{9B125A2F-899D-4D5B-92B3-2D4C58FC7E11}">
      <dgm:prSet/>
      <dgm:spPr/>
      <dgm:t>
        <a:bodyPr/>
        <a:lstStyle/>
        <a:p>
          <a:endParaRPr lang="en-US"/>
        </a:p>
      </dgm:t>
    </dgm:pt>
    <dgm:pt modelId="{DAE09379-FDA8-46F9-A594-6D62003FE1C8}">
      <dgm:prSet/>
      <dgm:spPr/>
      <dgm:t>
        <a:bodyPr/>
        <a:lstStyle/>
        <a:p>
          <a:r>
            <a:rPr lang="en-US"/>
            <a:t>Barriers to behaviour change explained by the model:</a:t>
          </a:r>
        </a:p>
      </dgm:t>
    </dgm:pt>
    <dgm:pt modelId="{47872CC5-B25B-4BDE-B3C1-37E97FE9FF3D}" type="parTrans" cxnId="{D91ECDA9-014E-4373-ADBE-16D0A0B1D699}">
      <dgm:prSet/>
      <dgm:spPr/>
      <dgm:t>
        <a:bodyPr/>
        <a:lstStyle/>
        <a:p>
          <a:endParaRPr lang="en-US"/>
        </a:p>
      </dgm:t>
    </dgm:pt>
    <dgm:pt modelId="{B806D084-D9D8-4F36-8AA9-F787E1354728}" type="sibTrans" cxnId="{D91ECDA9-014E-4373-ADBE-16D0A0B1D699}">
      <dgm:prSet/>
      <dgm:spPr/>
      <dgm:t>
        <a:bodyPr/>
        <a:lstStyle/>
        <a:p>
          <a:endParaRPr lang="en-US"/>
        </a:p>
      </dgm:t>
    </dgm:pt>
    <dgm:pt modelId="{591563B1-4258-4D62-9659-981B2463B228}">
      <dgm:prSet/>
      <dgm:spPr/>
      <dgm:t>
        <a:bodyPr/>
        <a:lstStyle/>
        <a:p>
          <a:r>
            <a:rPr lang="en-US"/>
            <a:t>Pre-contemplation: People may not recognise the need for change.</a:t>
          </a:r>
        </a:p>
      </dgm:t>
    </dgm:pt>
    <dgm:pt modelId="{1ABA3662-8D52-42EC-99FB-C5071CF364A8}" type="parTrans" cxnId="{FCFC80B5-0844-49F0-81FB-5F7286BB974E}">
      <dgm:prSet/>
      <dgm:spPr/>
      <dgm:t>
        <a:bodyPr/>
        <a:lstStyle/>
        <a:p>
          <a:endParaRPr lang="en-US"/>
        </a:p>
      </dgm:t>
    </dgm:pt>
    <dgm:pt modelId="{E8BD7DD6-9572-4FAD-B6B8-652C4480AEC1}" type="sibTrans" cxnId="{FCFC80B5-0844-49F0-81FB-5F7286BB974E}">
      <dgm:prSet/>
      <dgm:spPr/>
      <dgm:t>
        <a:bodyPr/>
        <a:lstStyle/>
        <a:p>
          <a:endParaRPr lang="en-US"/>
        </a:p>
      </dgm:t>
    </dgm:pt>
    <dgm:pt modelId="{C62CD849-2396-411D-AC9A-24EC431AB67D}">
      <dgm:prSet/>
      <dgm:spPr/>
      <dgm:t>
        <a:bodyPr/>
        <a:lstStyle/>
        <a:p>
          <a:r>
            <a:rPr lang="en-US"/>
            <a:t>Contemplation: People may think about changing but feel uncertain or lack motivation.</a:t>
          </a:r>
        </a:p>
      </dgm:t>
    </dgm:pt>
    <dgm:pt modelId="{0DC92A44-0665-4C3F-8F41-786201269F78}" type="parTrans" cxnId="{7F2513FA-389C-45C2-B0FA-1C3C08017F7E}">
      <dgm:prSet/>
      <dgm:spPr/>
      <dgm:t>
        <a:bodyPr/>
        <a:lstStyle/>
        <a:p>
          <a:endParaRPr lang="en-US"/>
        </a:p>
      </dgm:t>
    </dgm:pt>
    <dgm:pt modelId="{83F35CD4-6D1F-4DF2-B2E3-478AFE79CBA4}" type="sibTrans" cxnId="{7F2513FA-389C-45C2-B0FA-1C3C08017F7E}">
      <dgm:prSet/>
      <dgm:spPr/>
      <dgm:t>
        <a:bodyPr/>
        <a:lstStyle/>
        <a:p>
          <a:endParaRPr lang="en-US"/>
        </a:p>
      </dgm:t>
    </dgm:pt>
    <dgm:pt modelId="{E46149BD-05CB-4A09-A459-F375E3E327AA}">
      <dgm:prSet/>
      <dgm:spPr/>
      <dgm:t>
        <a:bodyPr/>
        <a:lstStyle/>
        <a:p>
          <a:r>
            <a:rPr lang="en-US"/>
            <a:t>Preparation: People may want to change but lack knowledge or resources.</a:t>
          </a:r>
        </a:p>
      </dgm:t>
    </dgm:pt>
    <dgm:pt modelId="{93F1137F-4B95-4D17-BD2D-26C7D8D9901A}" type="parTrans" cxnId="{FFE2525E-2BCA-4FC2-9C75-3129F70FB07C}">
      <dgm:prSet/>
      <dgm:spPr/>
      <dgm:t>
        <a:bodyPr/>
        <a:lstStyle/>
        <a:p>
          <a:endParaRPr lang="en-US"/>
        </a:p>
      </dgm:t>
    </dgm:pt>
    <dgm:pt modelId="{356BE356-059A-45BF-9D25-3D7B755771AC}" type="sibTrans" cxnId="{FFE2525E-2BCA-4FC2-9C75-3129F70FB07C}">
      <dgm:prSet/>
      <dgm:spPr/>
      <dgm:t>
        <a:bodyPr/>
        <a:lstStyle/>
        <a:p>
          <a:endParaRPr lang="en-US"/>
        </a:p>
      </dgm:t>
    </dgm:pt>
    <dgm:pt modelId="{DEE74402-C085-497B-995E-376F2ADF2758}">
      <dgm:prSet/>
      <dgm:spPr/>
      <dgm:t>
        <a:bodyPr/>
        <a:lstStyle/>
        <a:p>
          <a:r>
            <a:rPr lang="en-US"/>
            <a:t>Action and maintenance: People may struggle to maintain new behaviours due to setbacks or environmental challenges.</a:t>
          </a:r>
        </a:p>
      </dgm:t>
    </dgm:pt>
    <dgm:pt modelId="{9657654A-5316-404A-A401-8ECFE22FED4D}" type="parTrans" cxnId="{7A5110BA-9AE2-40AF-B325-C03FE312BAE0}">
      <dgm:prSet/>
      <dgm:spPr/>
      <dgm:t>
        <a:bodyPr/>
        <a:lstStyle/>
        <a:p>
          <a:endParaRPr lang="en-US"/>
        </a:p>
      </dgm:t>
    </dgm:pt>
    <dgm:pt modelId="{940F1935-4B66-4D9D-89F3-7AA2E5359103}" type="sibTrans" cxnId="{7A5110BA-9AE2-40AF-B325-C03FE312BAE0}">
      <dgm:prSet/>
      <dgm:spPr/>
      <dgm:t>
        <a:bodyPr/>
        <a:lstStyle/>
        <a:p>
          <a:endParaRPr lang="en-US"/>
        </a:p>
      </dgm:t>
    </dgm:pt>
    <dgm:pt modelId="{D5273592-9599-41CE-951D-8A0A62E2FA08}">
      <dgm:prSet/>
      <dgm:spPr/>
      <dgm:t>
        <a:bodyPr/>
        <a:lstStyle/>
        <a:p>
          <a:r>
            <a:rPr lang="en-US"/>
            <a:t>Example:A person who wants to become physically active may start exercising but stop because of lack of motivation or difficulty maintaining a routine.</a:t>
          </a:r>
        </a:p>
      </dgm:t>
    </dgm:pt>
    <dgm:pt modelId="{6DF0C8D8-483E-4B89-820B-369878E67F46}" type="parTrans" cxnId="{C16D1683-5203-4CFF-BA77-48B50804A56B}">
      <dgm:prSet/>
      <dgm:spPr/>
      <dgm:t>
        <a:bodyPr/>
        <a:lstStyle/>
        <a:p>
          <a:endParaRPr lang="en-US"/>
        </a:p>
      </dgm:t>
    </dgm:pt>
    <dgm:pt modelId="{7057A247-E05A-4E71-A5C4-40188383F974}" type="sibTrans" cxnId="{C16D1683-5203-4CFF-BA77-48B50804A56B}">
      <dgm:prSet/>
      <dgm:spPr/>
      <dgm:t>
        <a:bodyPr/>
        <a:lstStyle/>
        <a:p>
          <a:endParaRPr lang="en-US"/>
        </a:p>
      </dgm:t>
    </dgm:pt>
    <dgm:pt modelId="{7639DCF9-5393-5F4B-AE25-6D62B1C8C401}" type="pres">
      <dgm:prSet presAssocID="{983241FD-B1F3-45A1-BE04-BB0CC43460D1}" presName="linear" presStyleCnt="0">
        <dgm:presLayoutVars>
          <dgm:animLvl val="lvl"/>
          <dgm:resizeHandles val="exact"/>
        </dgm:presLayoutVars>
      </dgm:prSet>
      <dgm:spPr/>
    </dgm:pt>
    <dgm:pt modelId="{9617942A-B9CF-E044-961A-E2C30790685C}" type="pres">
      <dgm:prSet presAssocID="{CBE8E627-02BD-48A9-8747-4A3895F92470}" presName="parentText" presStyleLbl="node1" presStyleIdx="0" presStyleCnt="7">
        <dgm:presLayoutVars>
          <dgm:chMax val="0"/>
          <dgm:bulletEnabled val="1"/>
        </dgm:presLayoutVars>
      </dgm:prSet>
      <dgm:spPr/>
    </dgm:pt>
    <dgm:pt modelId="{2C0F050E-B996-B046-B248-0F9B4B6F4E8F}" type="pres">
      <dgm:prSet presAssocID="{BBA18FB4-5AE2-4F8A-B38A-36C970616FA5}" presName="spacer" presStyleCnt="0"/>
      <dgm:spPr/>
    </dgm:pt>
    <dgm:pt modelId="{6A399057-261D-154D-9A35-F667D2E5F2B0}" type="pres">
      <dgm:prSet presAssocID="{DAE09379-FDA8-46F9-A594-6D62003FE1C8}" presName="parentText" presStyleLbl="node1" presStyleIdx="1" presStyleCnt="7">
        <dgm:presLayoutVars>
          <dgm:chMax val="0"/>
          <dgm:bulletEnabled val="1"/>
        </dgm:presLayoutVars>
      </dgm:prSet>
      <dgm:spPr/>
    </dgm:pt>
    <dgm:pt modelId="{93D0EA91-DB22-034A-8645-205D28D3BF5B}" type="pres">
      <dgm:prSet presAssocID="{B806D084-D9D8-4F36-8AA9-F787E1354728}" presName="spacer" presStyleCnt="0"/>
      <dgm:spPr/>
    </dgm:pt>
    <dgm:pt modelId="{EE5FF73A-31D7-4D4E-8790-B4ED92A5E325}" type="pres">
      <dgm:prSet presAssocID="{591563B1-4258-4D62-9659-981B2463B228}" presName="parentText" presStyleLbl="node1" presStyleIdx="2" presStyleCnt="7">
        <dgm:presLayoutVars>
          <dgm:chMax val="0"/>
          <dgm:bulletEnabled val="1"/>
        </dgm:presLayoutVars>
      </dgm:prSet>
      <dgm:spPr/>
    </dgm:pt>
    <dgm:pt modelId="{0EDD4702-BEF7-D742-885F-A169E96F322E}" type="pres">
      <dgm:prSet presAssocID="{E8BD7DD6-9572-4FAD-B6B8-652C4480AEC1}" presName="spacer" presStyleCnt="0"/>
      <dgm:spPr/>
    </dgm:pt>
    <dgm:pt modelId="{E0B1E17B-D29D-7041-BCCC-7EB15893565B}" type="pres">
      <dgm:prSet presAssocID="{C62CD849-2396-411D-AC9A-24EC431AB67D}" presName="parentText" presStyleLbl="node1" presStyleIdx="3" presStyleCnt="7">
        <dgm:presLayoutVars>
          <dgm:chMax val="0"/>
          <dgm:bulletEnabled val="1"/>
        </dgm:presLayoutVars>
      </dgm:prSet>
      <dgm:spPr/>
    </dgm:pt>
    <dgm:pt modelId="{FFFACF71-FFE3-D24C-BAEA-2C4CC2D6E6C4}" type="pres">
      <dgm:prSet presAssocID="{83F35CD4-6D1F-4DF2-B2E3-478AFE79CBA4}" presName="spacer" presStyleCnt="0"/>
      <dgm:spPr/>
    </dgm:pt>
    <dgm:pt modelId="{4E1D0B07-2D1F-9648-B08C-39748DEAC309}" type="pres">
      <dgm:prSet presAssocID="{E46149BD-05CB-4A09-A459-F375E3E327AA}" presName="parentText" presStyleLbl="node1" presStyleIdx="4" presStyleCnt="7">
        <dgm:presLayoutVars>
          <dgm:chMax val="0"/>
          <dgm:bulletEnabled val="1"/>
        </dgm:presLayoutVars>
      </dgm:prSet>
      <dgm:spPr/>
    </dgm:pt>
    <dgm:pt modelId="{B068F7F1-5634-AD4A-B7C5-969D80DD2BAB}" type="pres">
      <dgm:prSet presAssocID="{356BE356-059A-45BF-9D25-3D7B755771AC}" presName="spacer" presStyleCnt="0"/>
      <dgm:spPr/>
    </dgm:pt>
    <dgm:pt modelId="{CB5CC263-105D-FD42-BEC0-760458BDFFDF}" type="pres">
      <dgm:prSet presAssocID="{DEE74402-C085-497B-995E-376F2ADF2758}" presName="parentText" presStyleLbl="node1" presStyleIdx="5" presStyleCnt="7">
        <dgm:presLayoutVars>
          <dgm:chMax val="0"/>
          <dgm:bulletEnabled val="1"/>
        </dgm:presLayoutVars>
      </dgm:prSet>
      <dgm:spPr/>
    </dgm:pt>
    <dgm:pt modelId="{E2B99D56-6123-424F-A8D6-4BBB96B056E9}" type="pres">
      <dgm:prSet presAssocID="{940F1935-4B66-4D9D-89F3-7AA2E5359103}" presName="spacer" presStyleCnt="0"/>
      <dgm:spPr/>
    </dgm:pt>
    <dgm:pt modelId="{8331D749-066D-1A49-968E-EC3DFC801779}" type="pres">
      <dgm:prSet presAssocID="{D5273592-9599-41CE-951D-8A0A62E2FA08}" presName="parentText" presStyleLbl="node1" presStyleIdx="6" presStyleCnt="7">
        <dgm:presLayoutVars>
          <dgm:chMax val="0"/>
          <dgm:bulletEnabled val="1"/>
        </dgm:presLayoutVars>
      </dgm:prSet>
      <dgm:spPr/>
    </dgm:pt>
  </dgm:ptLst>
  <dgm:cxnLst>
    <dgm:cxn modelId="{0B652D1E-0AA2-BF4F-955C-DAFE3404713B}" type="presOf" srcId="{D5273592-9599-41CE-951D-8A0A62E2FA08}" destId="{8331D749-066D-1A49-968E-EC3DFC801779}" srcOrd="0" destOrd="0" presId="urn:microsoft.com/office/officeart/2005/8/layout/vList2"/>
    <dgm:cxn modelId="{9B125A2F-899D-4D5B-92B3-2D4C58FC7E11}" srcId="{983241FD-B1F3-45A1-BE04-BB0CC43460D1}" destId="{CBE8E627-02BD-48A9-8747-4A3895F92470}" srcOrd="0" destOrd="0" parTransId="{F00AAF42-CB51-48DF-97C8-6154AD371AEA}" sibTransId="{BBA18FB4-5AE2-4F8A-B38A-36C970616FA5}"/>
    <dgm:cxn modelId="{4178DF3D-950E-9445-9B83-F2CF81C53DA0}" type="presOf" srcId="{DEE74402-C085-497B-995E-376F2ADF2758}" destId="{CB5CC263-105D-FD42-BEC0-760458BDFFDF}" srcOrd="0" destOrd="0" presId="urn:microsoft.com/office/officeart/2005/8/layout/vList2"/>
    <dgm:cxn modelId="{FFE2525E-2BCA-4FC2-9C75-3129F70FB07C}" srcId="{983241FD-B1F3-45A1-BE04-BB0CC43460D1}" destId="{E46149BD-05CB-4A09-A459-F375E3E327AA}" srcOrd="4" destOrd="0" parTransId="{93F1137F-4B95-4D17-BD2D-26C7D8D9901A}" sibTransId="{356BE356-059A-45BF-9D25-3D7B755771AC}"/>
    <dgm:cxn modelId="{C16D1683-5203-4CFF-BA77-48B50804A56B}" srcId="{983241FD-B1F3-45A1-BE04-BB0CC43460D1}" destId="{D5273592-9599-41CE-951D-8A0A62E2FA08}" srcOrd="6" destOrd="0" parTransId="{6DF0C8D8-483E-4B89-820B-369878E67F46}" sibTransId="{7057A247-E05A-4E71-A5C4-40188383F974}"/>
    <dgm:cxn modelId="{D91ECDA9-014E-4373-ADBE-16D0A0B1D699}" srcId="{983241FD-B1F3-45A1-BE04-BB0CC43460D1}" destId="{DAE09379-FDA8-46F9-A594-6D62003FE1C8}" srcOrd="1" destOrd="0" parTransId="{47872CC5-B25B-4BDE-B3C1-37E97FE9FF3D}" sibTransId="{B806D084-D9D8-4F36-8AA9-F787E1354728}"/>
    <dgm:cxn modelId="{6079DBAF-20E9-4940-B252-FC4544C79A3B}" type="presOf" srcId="{591563B1-4258-4D62-9659-981B2463B228}" destId="{EE5FF73A-31D7-4D4E-8790-B4ED92A5E325}" srcOrd="0" destOrd="0" presId="urn:microsoft.com/office/officeart/2005/8/layout/vList2"/>
    <dgm:cxn modelId="{FCFC80B5-0844-49F0-81FB-5F7286BB974E}" srcId="{983241FD-B1F3-45A1-BE04-BB0CC43460D1}" destId="{591563B1-4258-4D62-9659-981B2463B228}" srcOrd="2" destOrd="0" parTransId="{1ABA3662-8D52-42EC-99FB-C5071CF364A8}" sibTransId="{E8BD7DD6-9572-4FAD-B6B8-652C4480AEC1}"/>
    <dgm:cxn modelId="{E90901B9-783A-FB48-93F3-C14E3AC7C876}" type="presOf" srcId="{CBE8E627-02BD-48A9-8747-4A3895F92470}" destId="{9617942A-B9CF-E044-961A-E2C30790685C}" srcOrd="0" destOrd="0" presId="urn:microsoft.com/office/officeart/2005/8/layout/vList2"/>
    <dgm:cxn modelId="{7A5110BA-9AE2-40AF-B325-C03FE312BAE0}" srcId="{983241FD-B1F3-45A1-BE04-BB0CC43460D1}" destId="{DEE74402-C085-497B-995E-376F2ADF2758}" srcOrd="5" destOrd="0" parTransId="{9657654A-5316-404A-A401-8ECFE22FED4D}" sibTransId="{940F1935-4B66-4D9D-89F3-7AA2E5359103}"/>
    <dgm:cxn modelId="{31131FC4-730A-C548-BF86-F125424B044D}" type="presOf" srcId="{E46149BD-05CB-4A09-A459-F375E3E327AA}" destId="{4E1D0B07-2D1F-9648-B08C-39748DEAC309}" srcOrd="0" destOrd="0" presId="urn:microsoft.com/office/officeart/2005/8/layout/vList2"/>
    <dgm:cxn modelId="{126BE4DA-9591-3A4C-9BCE-61A9E9FEE015}" type="presOf" srcId="{983241FD-B1F3-45A1-BE04-BB0CC43460D1}" destId="{7639DCF9-5393-5F4B-AE25-6D62B1C8C401}" srcOrd="0" destOrd="0" presId="urn:microsoft.com/office/officeart/2005/8/layout/vList2"/>
    <dgm:cxn modelId="{FDC519E8-7AFA-9444-BC24-7A0D3684C25E}" type="presOf" srcId="{C62CD849-2396-411D-AC9A-24EC431AB67D}" destId="{E0B1E17B-D29D-7041-BCCC-7EB15893565B}" srcOrd="0" destOrd="0" presId="urn:microsoft.com/office/officeart/2005/8/layout/vList2"/>
    <dgm:cxn modelId="{9C817AEE-35F1-B442-B731-91EC0339ECF1}" type="presOf" srcId="{DAE09379-FDA8-46F9-A594-6D62003FE1C8}" destId="{6A399057-261D-154D-9A35-F667D2E5F2B0}" srcOrd="0" destOrd="0" presId="urn:microsoft.com/office/officeart/2005/8/layout/vList2"/>
    <dgm:cxn modelId="{7F2513FA-389C-45C2-B0FA-1C3C08017F7E}" srcId="{983241FD-B1F3-45A1-BE04-BB0CC43460D1}" destId="{C62CD849-2396-411D-AC9A-24EC431AB67D}" srcOrd="3" destOrd="0" parTransId="{0DC92A44-0665-4C3F-8F41-786201269F78}" sibTransId="{83F35CD4-6D1F-4DF2-B2E3-478AFE79CBA4}"/>
    <dgm:cxn modelId="{5397264C-3BEB-4647-AF5C-0EA916452324}" type="presParOf" srcId="{7639DCF9-5393-5F4B-AE25-6D62B1C8C401}" destId="{9617942A-B9CF-E044-961A-E2C30790685C}" srcOrd="0" destOrd="0" presId="urn:microsoft.com/office/officeart/2005/8/layout/vList2"/>
    <dgm:cxn modelId="{FA8B606E-D976-2147-912A-35C633E19B7C}" type="presParOf" srcId="{7639DCF9-5393-5F4B-AE25-6D62B1C8C401}" destId="{2C0F050E-B996-B046-B248-0F9B4B6F4E8F}" srcOrd="1" destOrd="0" presId="urn:microsoft.com/office/officeart/2005/8/layout/vList2"/>
    <dgm:cxn modelId="{CBFAEC9D-DAA3-8440-8CA8-0E879B09F36B}" type="presParOf" srcId="{7639DCF9-5393-5F4B-AE25-6D62B1C8C401}" destId="{6A399057-261D-154D-9A35-F667D2E5F2B0}" srcOrd="2" destOrd="0" presId="urn:microsoft.com/office/officeart/2005/8/layout/vList2"/>
    <dgm:cxn modelId="{B5DCC724-42D8-5642-8FE3-72F51AEF7869}" type="presParOf" srcId="{7639DCF9-5393-5F4B-AE25-6D62B1C8C401}" destId="{93D0EA91-DB22-034A-8645-205D28D3BF5B}" srcOrd="3" destOrd="0" presId="urn:microsoft.com/office/officeart/2005/8/layout/vList2"/>
    <dgm:cxn modelId="{2C8AE88F-B337-BF48-B36B-E7F37CFC30E7}" type="presParOf" srcId="{7639DCF9-5393-5F4B-AE25-6D62B1C8C401}" destId="{EE5FF73A-31D7-4D4E-8790-B4ED92A5E325}" srcOrd="4" destOrd="0" presId="urn:microsoft.com/office/officeart/2005/8/layout/vList2"/>
    <dgm:cxn modelId="{4F3D2337-5D50-8F47-9BE2-6EB578771B1F}" type="presParOf" srcId="{7639DCF9-5393-5F4B-AE25-6D62B1C8C401}" destId="{0EDD4702-BEF7-D742-885F-A169E96F322E}" srcOrd="5" destOrd="0" presId="urn:microsoft.com/office/officeart/2005/8/layout/vList2"/>
    <dgm:cxn modelId="{8F10DE70-286B-5147-B585-8A47092D2A23}" type="presParOf" srcId="{7639DCF9-5393-5F4B-AE25-6D62B1C8C401}" destId="{E0B1E17B-D29D-7041-BCCC-7EB15893565B}" srcOrd="6" destOrd="0" presId="urn:microsoft.com/office/officeart/2005/8/layout/vList2"/>
    <dgm:cxn modelId="{99B5B473-CEAF-F94F-BA55-89D5D75E7DD5}" type="presParOf" srcId="{7639DCF9-5393-5F4B-AE25-6D62B1C8C401}" destId="{FFFACF71-FFE3-D24C-BAEA-2C4CC2D6E6C4}" srcOrd="7" destOrd="0" presId="urn:microsoft.com/office/officeart/2005/8/layout/vList2"/>
    <dgm:cxn modelId="{6AB69DC0-75F6-A643-8175-FEB09E2DF721}" type="presParOf" srcId="{7639DCF9-5393-5F4B-AE25-6D62B1C8C401}" destId="{4E1D0B07-2D1F-9648-B08C-39748DEAC309}" srcOrd="8" destOrd="0" presId="urn:microsoft.com/office/officeart/2005/8/layout/vList2"/>
    <dgm:cxn modelId="{AEE61646-9898-294F-B0B2-581D1603D164}" type="presParOf" srcId="{7639DCF9-5393-5F4B-AE25-6D62B1C8C401}" destId="{B068F7F1-5634-AD4A-B7C5-969D80DD2BAB}" srcOrd="9" destOrd="0" presId="urn:microsoft.com/office/officeart/2005/8/layout/vList2"/>
    <dgm:cxn modelId="{03822B38-15C5-6E42-A9C6-D4C1CDBA03F0}" type="presParOf" srcId="{7639DCF9-5393-5F4B-AE25-6D62B1C8C401}" destId="{CB5CC263-105D-FD42-BEC0-760458BDFFDF}" srcOrd="10" destOrd="0" presId="urn:microsoft.com/office/officeart/2005/8/layout/vList2"/>
    <dgm:cxn modelId="{9DB38A93-EBD1-A64D-BF3C-7A4355A58ABA}" type="presParOf" srcId="{7639DCF9-5393-5F4B-AE25-6D62B1C8C401}" destId="{E2B99D56-6123-424F-A8D6-4BBB96B056E9}" srcOrd="11" destOrd="0" presId="urn:microsoft.com/office/officeart/2005/8/layout/vList2"/>
    <dgm:cxn modelId="{AA42F07E-F6E5-8E4F-A69D-08E2DEB3A3BF}" type="presParOf" srcId="{7639DCF9-5393-5F4B-AE25-6D62B1C8C401}" destId="{8331D749-066D-1A49-968E-EC3DFC801779}"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B11FD1C-2876-4913-9C03-2E5A65BA2EB1}" type="doc">
      <dgm:prSet loTypeId="urn:microsoft.com/office/officeart/2016/7/layout/BasicLinearProcessNumbered" loCatId="process" qsTypeId="urn:microsoft.com/office/officeart/2005/8/quickstyle/simple1" qsCatId="simple" csTypeId="urn:microsoft.com/office/officeart/2005/8/colors/colorful1" csCatId="colorful"/>
      <dgm:spPr/>
      <dgm:t>
        <a:bodyPr/>
        <a:lstStyle/>
        <a:p>
          <a:endParaRPr lang="en-US"/>
        </a:p>
      </dgm:t>
    </dgm:pt>
    <dgm:pt modelId="{0140EAC7-376B-4C80-85FE-55F35701A205}">
      <dgm:prSet/>
      <dgm:spPr/>
      <dgm:t>
        <a:bodyPr/>
        <a:lstStyle/>
        <a:p>
          <a:r>
            <a:rPr lang="en-US"/>
            <a:t>Lack of motivation : </a:t>
          </a:r>
        </a:p>
      </dgm:t>
    </dgm:pt>
    <dgm:pt modelId="{74D0C31E-3E1D-4CFB-AEDE-147687432FC4}" type="parTrans" cxnId="{B4391E6F-EED1-4443-8656-9B05E102038C}">
      <dgm:prSet/>
      <dgm:spPr/>
      <dgm:t>
        <a:bodyPr/>
        <a:lstStyle/>
        <a:p>
          <a:endParaRPr lang="en-US"/>
        </a:p>
      </dgm:t>
    </dgm:pt>
    <dgm:pt modelId="{E1A719FB-19C5-4867-BA72-2444795E4FDF}" type="sibTrans" cxnId="{B4391E6F-EED1-4443-8656-9B05E102038C}">
      <dgm:prSet phldrT="1" phldr="0"/>
      <dgm:spPr/>
      <dgm:t>
        <a:bodyPr/>
        <a:lstStyle/>
        <a:p>
          <a:r>
            <a:rPr lang="en-US"/>
            <a:t>1</a:t>
          </a:r>
        </a:p>
      </dgm:t>
    </dgm:pt>
    <dgm:pt modelId="{5522F58C-F494-431C-9D21-4085BD1DFC2D}">
      <dgm:prSet/>
      <dgm:spPr/>
      <dgm:t>
        <a:bodyPr/>
        <a:lstStyle/>
        <a:p>
          <a:r>
            <a:rPr lang="en-US"/>
            <a:t>Set small, achievable goals instead of large targets</a:t>
          </a:r>
        </a:p>
      </dgm:t>
    </dgm:pt>
    <dgm:pt modelId="{64ADE347-D6BE-4126-A8E2-890664723934}" type="parTrans" cxnId="{5F40AD52-EC78-487A-B7DB-544DAE650836}">
      <dgm:prSet/>
      <dgm:spPr/>
      <dgm:t>
        <a:bodyPr/>
        <a:lstStyle/>
        <a:p>
          <a:endParaRPr lang="en-US"/>
        </a:p>
      </dgm:t>
    </dgm:pt>
    <dgm:pt modelId="{65A869AF-29E9-491C-800C-63F620E07E6C}" type="sibTrans" cxnId="{5F40AD52-EC78-487A-B7DB-544DAE650836}">
      <dgm:prSet phldrT="2" phldr="0"/>
      <dgm:spPr/>
      <dgm:t>
        <a:bodyPr/>
        <a:lstStyle/>
        <a:p>
          <a:r>
            <a:rPr lang="en-US"/>
            <a:t>2</a:t>
          </a:r>
        </a:p>
      </dgm:t>
    </dgm:pt>
    <dgm:pt modelId="{A8FB217F-9CB7-416E-A3F2-5AD442E5DFAD}">
      <dgm:prSet/>
      <dgm:spPr/>
      <dgm:t>
        <a:bodyPr/>
        <a:lstStyle/>
        <a:p>
          <a:r>
            <a:rPr lang="en-US"/>
            <a:t>Lack of time :</a:t>
          </a:r>
        </a:p>
      </dgm:t>
    </dgm:pt>
    <dgm:pt modelId="{3349476D-80FF-495E-B892-6D7DFAFA024B}" type="parTrans" cxnId="{1F93128B-AEC0-46CA-B098-3981BD1F6ED8}">
      <dgm:prSet/>
      <dgm:spPr/>
      <dgm:t>
        <a:bodyPr/>
        <a:lstStyle/>
        <a:p>
          <a:endParaRPr lang="en-US"/>
        </a:p>
      </dgm:t>
    </dgm:pt>
    <dgm:pt modelId="{16640CBD-D32E-4EF9-8057-A6450EE07806}" type="sibTrans" cxnId="{1F93128B-AEC0-46CA-B098-3981BD1F6ED8}">
      <dgm:prSet phldrT="3" phldr="0"/>
      <dgm:spPr/>
      <dgm:t>
        <a:bodyPr/>
        <a:lstStyle/>
        <a:p>
          <a:r>
            <a:rPr lang="en-US"/>
            <a:t>3</a:t>
          </a:r>
        </a:p>
      </dgm:t>
    </dgm:pt>
    <dgm:pt modelId="{22DF145C-401C-4502-A0C4-CF3C67E446B2}">
      <dgm:prSet/>
      <dgm:spPr/>
      <dgm:t>
        <a:bodyPr/>
        <a:lstStyle/>
        <a:p>
          <a:r>
            <a:rPr lang="en-US"/>
            <a:t>Encourage people to include short activities (10–30 minutes) in    daily routines</a:t>
          </a:r>
        </a:p>
      </dgm:t>
    </dgm:pt>
    <dgm:pt modelId="{88862F70-836D-44C3-857B-8E878D09E2A8}" type="parTrans" cxnId="{625D613F-A0CA-4242-99A3-BC8785D7A69A}">
      <dgm:prSet/>
      <dgm:spPr/>
      <dgm:t>
        <a:bodyPr/>
        <a:lstStyle/>
        <a:p>
          <a:endParaRPr lang="en-US"/>
        </a:p>
      </dgm:t>
    </dgm:pt>
    <dgm:pt modelId="{1C6612B2-995F-4627-B57B-E02B224F0C26}" type="sibTrans" cxnId="{625D613F-A0CA-4242-99A3-BC8785D7A69A}">
      <dgm:prSet phldrT="4" phldr="0"/>
      <dgm:spPr/>
      <dgm:t>
        <a:bodyPr/>
        <a:lstStyle/>
        <a:p>
          <a:r>
            <a:rPr lang="en-US"/>
            <a:t>4</a:t>
          </a:r>
        </a:p>
      </dgm:t>
    </dgm:pt>
    <dgm:pt modelId="{91837998-A4D2-4899-9972-A76EA82259B0}">
      <dgm:prSet/>
      <dgm:spPr/>
      <dgm:t>
        <a:bodyPr/>
        <a:lstStyle/>
        <a:p>
          <a:r>
            <a:rPr lang="en-US"/>
            <a:t>Low confidence or fear of judgementCreate supportive and    inclusive exercise environments.</a:t>
          </a:r>
        </a:p>
      </dgm:t>
    </dgm:pt>
    <dgm:pt modelId="{FB03ECAF-887A-4F5C-A7BC-7BE65083465F}" type="parTrans" cxnId="{89720753-01BC-49C5-A9E1-99075D659A79}">
      <dgm:prSet/>
      <dgm:spPr/>
      <dgm:t>
        <a:bodyPr/>
        <a:lstStyle/>
        <a:p>
          <a:endParaRPr lang="en-US"/>
        </a:p>
      </dgm:t>
    </dgm:pt>
    <dgm:pt modelId="{81110795-6CD5-4C7E-8013-3937BE1F8CFB}" type="sibTrans" cxnId="{89720753-01BC-49C5-A9E1-99075D659A79}">
      <dgm:prSet phldrT="5" phldr="0"/>
      <dgm:spPr/>
      <dgm:t>
        <a:bodyPr/>
        <a:lstStyle/>
        <a:p>
          <a:r>
            <a:rPr lang="en-US"/>
            <a:t>5</a:t>
          </a:r>
        </a:p>
      </dgm:t>
    </dgm:pt>
    <dgm:pt modelId="{D71C63A6-5640-4084-9CAA-471DFCE6F031}">
      <dgm:prSet/>
      <dgm:spPr/>
      <dgm:t>
        <a:bodyPr/>
        <a:lstStyle/>
        <a:p>
          <a:r>
            <a:rPr lang="en-US"/>
            <a:t>Offer beginner-friendly classes.</a:t>
          </a:r>
        </a:p>
      </dgm:t>
    </dgm:pt>
    <dgm:pt modelId="{18C2F391-5EC2-4412-ABF8-59BB7FAB987E}" type="parTrans" cxnId="{91EDB7D3-C584-4108-AEB4-D78DF9326BEE}">
      <dgm:prSet/>
      <dgm:spPr/>
      <dgm:t>
        <a:bodyPr/>
        <a:lstStyle/>
        <a:p>
          <a:endParaRPr lang="en-US"/>
        </a:p>
      </dgm:t>
    </dgm:pt>
    <dgm:pt modelId="{5121982E-2AA6-466C-BB95-EDE0F6C30A50}" type="sibTrans" cxnId="{91EDB7D3-C584-4108-AEB4-D78DF9326BEE}">
      <dgm:prSet phldrT="6" phldr="0"/>
      <dgm:spPr/>
      <dgm:t>
        <a:bodyPr/>
        <a:lstStyle/>
        <a:p>
          <a:r>
            <a:rPr lang="en-US"/>
            <a:t>6</a:t>
          </a:r>
        </a:p>
      </dgm:t>
    </dgm:pt>
    <dgm:pt modelId="{1DC90F8B-29F9-4A4D-A2AC-DE3C025D0107}" type="pres">
      <dgm:prSet presAssocID="{0B11FD1C-2876-4913-9C03-2E5A65BA2EB1}" presName="Name0" presStyleCnt="0">
        <dgm:presLayoutVars>
          <dgm:animLvl val="lvl"/>
          <dgm:resizeHandles val="exact"/>
        </dgm:presLayoutVars>
      </dgm:prSet>
      <dgm:spPr/>
    </dgm:pt>
    <dgm:pt modelId="{CF60BDFF-9F7B-6C46-B451-664715323265}" type="pres">
      <dgm:prSet presAssocID="{0140EAC7-376B-4C80-85FE-55F35701A205}" presName="compositeNode" presStyleCnt="0">
        <dgm:presLayoutVars>
          <dgm:bulletEnabled val="1"/>
        </dgm:presLayoutVars>
      </dgm:prSet>
      <dgm:spPr/>
    </dgm:pt>
    <dgm:pt modelId="{61728D0C-38DE-094E-8FB9-575946ECB54F}" type="pres">
      <dgm:prSet presAssocID="{0140EAC7-376B-4C80-85FE-55F35701A205}" presName="bgRect" presStyleLbl="bgAccFollowNode1" presStyleIdx="0" presStyleCnt="6"/>
      <dgm:spPr/>
    </dgm:pt>
    <dgm:pt modelId="{45F7FA99-8A84-3B4F-B42C-F0D92839D316}" type="pres">
      <dgm:prSet presAssocID="{E1A719FB-19C5-4867-BA72-2444795E4FDF}" presName="sibTransNodeCircle" presStyleLbl="alignNode1" presStyleIdx="0" presStyleCnt="12">
        <dgm:presLayoutVars>
          <dgm:chMax val="0"/>
          <dgm:bulletEnabled/>
        </dgm:presLayoutVars>
      </dgm:prSet>
      <dgm:spPr/>
    </dgm:pt>
    <dgm:pt modelId="{01564283-35D9-864C-98B9-BB46661E860B}" type="pres">
      <dgm:prSet presAssocID="{0140EAC7-376B-4C80-85FE-55F35701A205}" presName="bottomLine" presStyleLbl="alignNode1" presStyleIdx="1" presStyleCnt="12">
        <dgm:presLayoutVars/>
      </dgm:prSet>
      <dgm:spPr/>
    </dgm:pt>
    <dgm:pt modelId="{D65BC190-AC98-E848-86A8-6510D9DC375D}" type="pres">
      <dgm:prSet presAssocID="{0140EAC7-376B-4C80-85FE-55F35701A205}" presName="nodeText" presStyleLbl="bgAccFollowNode1" presStyleIdx="0" presStyleCnt="6">
        <dgm:presLayoutVars>
          <dgm:bulletEnabled val="1"/>
        </dgm:presLayoutVars>
      </dgm:prSet>
      <dgm:spPr/>
    </dgm:pt>
    <dgm:pt modelId="{AA536613-35B9-8941-91B1-3D6F58D1B76A}" type="pres">
      <dgm:prSet presAssocID="{E1A719FB-19C5-4867-BA72-2444795E4FDF}" presName="sibTrans" presStyleCnt="0"/>
      <dgm:spPr/>
    </dgm:pt>
    <dgm:pt modelId="{91784F0A-3B82-884C-8D73-499B5CD1C80F}" type="pres">
      <dgm:prSet presAssocID="{5522F58C-F494-431C-9D21-4085BD1DFC2D}" presName="compositeNode" presStyleCnt="0">
        <dgm:presLayoutVars>
          <dgm:bulletEnabled val="1"/>
        </dgm:presLayoutVars>
      </dgm:prSet>
      <dgm:spPr/>
    </dgm:pt>
    <dgm:pt modelId="{FCB91ABC-B88A-6E46-844D-0CE48B185664}" type="pres">
      <dgm:prSet presAssocID="{5522F58C-F494-431C-9D21-4085BD1DFC2D}" presName="bgRect" presStyleLbl="bgAccFollowNode1" presStyleIdx="1" presStyleCnt="6"/>
      <dgm:spPr/>
    </dgm:pt>
    <dgm:pt modelId="{70E1263F-100D-224F-8C3E-42E3E15E3916}" type="pres">
      <dgm:prSet presAssocID="{65A869AF-29E9-491C-800C-63F620E07E6C}" presName="sibTransNodeCircle" presStyleLbl="alignNode1" presStyleIdx="2" presStyleCnt="12">
        <dgm:presLayoutVars>
          <dgm:chMax val="0"/>
          <dgm:bulletEnabled/>
        </dgm:presLayoutVars>
      </dgm:prSet>
      <dgm:spPr/>
    </dgm:pt>
    <dgm:pt modelId="{FAC9144E-614D-C745-956D-78044790F95C}" type="pres">
      <dgm:prSet presAssocID="{5522F58C-F494-431C-9D21-4085BD1DFC2D}" presName="bottomLine" presStyleLbl="alignNode1" presStyleIdx="3" presStyleCnt="12">
        <dgm:presLayoutVars/>
      </dgm:prSet>
      <dgm:spPr/>
    </dgm:pt>
    <dgm:pt modelId="{162A7AA5-4543-9B4B-AB27-DBA44606CA5E}" type="pres">
      <dgm:prSet presAssocID="{5522F58C-F494-431C-9D21-4085BD1DFC2D}" presName="nodeText" presStyleLbl="bgAccFollowNode1" presStyleIdx="1" presStyleCnt="6">
        <dgm:presLayoutVars>
          <dgm:bulletEnabled val="1"/>
        </dgm:presLayoutVars>
      </dgm:prSet>
      <dgm:spPr/>
    </dgm:pt>
    <dgm:pt modelId="{D21BE843-A444-9F49-9BD7-958F4160E75C}" type="pres">
      <dgm:prSet presAssocID="{65A869AF-29E9-491C-800C-63F620E07E6C}" presName="sibTrans" presStyleCnt="0"/>
      <dgm:spPr/>
    </dgm:pt>
    <dgm:pt modelId="{0C2819D3-7B3E-ED49-B4BA-B03C59A13697}" type="pres">
      <dgm:prSet presAssocID="{A8FB217F-9CB7-416E-A3F2-5AD442E5DFAD}" presName="compositeNode" presStyleCnt="0">
        <dgm:presLayoutVars>
          <dgm:bulletEnabled val="1"/>
        </dgm:presLayoutVars>
      </dgm:prSet>
      <dgm:spPr/>
    </dgm:pt>
    <dgm:pt modelId="{55681588-B889-A648-8C9F-F0A782B525C8}" type="pres">
      <dgm:prSet presAssocID="{A8FB217F-9CB7-416E-A3F2-5AD442E5DFAD}" presName="bgRect" presStyleLbl="bgAccFollowNode1" presStyleIdx="2" presStyleCnt="6"/>
      <dgm:spPr/>
    </dgm:pt>
    <dgm:pt modelId="{C7282656-0803-9A47-B2AB-E0E756196185}" type="pres">
      <dgm:prSet presAssocID="{16640CBD-D32E-4EF9-8057-A6450EE07806}" presName="sibTransNodeCircle" presStyleLbl="alignNode1" presStyleIdx="4" presStyleCnt="12">
        <dgm:presLayoutVars>
          <dgm:chMax val="0"/>
          <dgm:bulletEnabled/>
        </dgm:presLayoutVars>
      </dgm:prSet>
      <dgm:spPr/>
    </dgm:pt>
    <dgm:pt modelId="{44EDF689-C943-4C4F-87B9-E8D0B00C9F30}" type="pres">
      <dgm:prSet presAssocID="{A8FB217F-9CB7-416E-A3F2-5AD442E5DFAD}" presName="bottomLine" presStyleLbl="alignNode1" presStyleIdx="5" presStyleCnt="12">
        <dgm:presLayoutVars/>
      </dgm:prSet>
      <dgm:spPr/>
    </dgm:pt>
    <dgm:pt modelId="{EE1F5494-636D-4246-B0CF-C9307EAB126B}" type="pres">
      <dgm:prSet presAssocID="{A8FB217F-9CB7-416E-A3F2-5AD442E5DFAD}" presName="nodeText" presStyleLbl="bgAccFollowNode1" presStyleIdx="2" presStyleCnt="6">
        <dgm:presLayoutVars>
          <dgm:bulletEnabled val="1"/>
        </dgm:presLayoutVars>
      </dgm:prSet>
      <dgm:spPr/>
    </dgm:pt>
    <dgm:pt modelId="{6F3FCAB4-279F-DD41-B536-D389C64A49C3}" type="pres">
      <dgm:prSet presAssocID="{16640CBD-D32E-4EF9-8057-A6450EE07806}" presName="sibTrans" presStyleCnt="0"/>
      <dgm:spPr/>
    </dgm:pt>
    <dgm:pt modelId="{670686B4-A3DF-B945-BAA4-15B8916D7DB3}" type="pres">
      <dgm:prSet presAssocID="{22DF145C-401C-4502-A0C4-CF3C67E446B2}" presName="compositeNode" presStyleCnt="0">
        <dgm:presLayoutVars>
          <dgm:bulletEnabled val="1"/>
        </dgm:presLayoutVars>
      </dgm:prSet>
      <dgm:spPr/>
    </dgm:pt>
    <dgm:pt modelId="{AD440D3E-BF6A-B647-BA0B-FC08F0DAC851}" type="pres">
      <dgm:prSet presAssocID="{22DF145C-401C-4502-A0C4-CF3C67E446B2}" presName="bgRect" presStyleLbl="bgAccFollowNode1" presStyleIdx="3" presStyleCnt="6"/>
      <dgm:spPr/>
    </dgm:pt>
    <dgm:pt modelId="{1C859DF9-5965-3541-9682-AED5A9E68F85}" type="pres">
      <dgm:prSet presAssocID="{1C6612B2-995F-4627-B57B-E02B224F0C26}" presName="sibTransNodeCircle" presStyleLbl="alignNode1" presStyleIdx="6" presStyleCnt="12">
        <dgm:presLayoutVars>
          <dgm:chMax val="0"/>
          <dgm:bulletEnabled/>
        </dgm:presLayoutVars>
      </dgm:prSet>
      <dgm:spPr/>
    </dgm:pt>
    <dgm:pt modelId="{69B37862-E0BF-FF48-B114-ACBB5D98E9CF}" type="pres">
      <dgm:prSet presAssocID="{22DF145C-401C-4502-A0C4-CF3C67E446B2}" presName="bottomLine" presStyleLbl="alignNode1" presStyleIdx="7" presStyleCnt="12">
        <dgm:presLayoutVars/>
      </dgm:prSet>
      <dgm:spPr/>
    </dgm:pt>
    <dgm:pt modelId="{B12F38FE-FB12-124E-8E8D-8D63B2FE346D}" type="pres">
      <dgm:prSet presAssocID="{22DF145C-401C-4502-A0C4-CF3C67E446B2}" presName="nodeText" presStyleLbl="bgAccFollowNode1" presStyleIdx="3" presStyleCnt="6">
        <dgm:presLayoutVars>
          <dgm:bulletEnabled val="1"/>
        </dgm:presLayoutVars>
      </dgm:prSet>
      <dgm:spPr/>
    </dgm:pt>
    <dgm:pt modelId="{0C1D9075-E50D-3D49-8F1D-2E825C4A6B81}" type="pres">
      <dgm:prSet presAssocID="{1C6612B2-995F-4627-B57B-E02B224F0C26}" presName="sibTrans" presStyleCnt="0"/>
      <dgm:spPr/>
    </dgm:pt>
    <dgm:pt modelId="{1C43D0AB-D767-C349-BA3A-DB82C9409300}" type="pres">
      <dgm:prSet presAssocID="{91837998-A4D2-4899-9972-A76EA82259B0}" presName="compositeNode" presStyleCnt="0">
        <dgm:presLayoutVars>
          <dgm:bulletEnabled val="1"/>
        </dgm:presLayoutVars>
      </dgm:prSet>
      <dgm:spPr/>
    </dgm:pt>
    <dgm:pt modelId="{05BC3145-EE56-F948-B5AA-312C176B9FA9}" type="pres">
      <dgm:prSet presAssocID="{91837998-A4D2-4899-9972-A76EA82259B0}" presName="bgRect" presStyleLbl="bgAccFollowNode1" presStyleIdx="4" presStyleCnt="6"/>
      <dgm:spPr/>
    </dgm:pt>
    <dgm:pt modelId="{6A78D9E5-A69D-5F4D-98AD-C574F413011F}" type="pres">
      <dgm:prSet presAssocID="{81110795-6CD5-4C7E-8013-3937BE1F8CFB}" presName="sibTransNodeCircle" presStyleLbl="alignNode1" presStyleIdx="8" presStyleCnt="12">
        <dgm:presLayoutVars>
          <dgm:chMax val="0"/>
          <dgm:bulletEnabled/>
        </dgm:presLayoutVars>
      </dgm:prSet>
      <dgm:spPr/>
    </dgm:pt>
    <dgm:pt modelId="{82036B1F-0B9F-014C-B703-EBC3F7EBD448}" type="pres">
      <dgm:prSet presAssocID="{91837998-A4D2-4899-9972-A76EA82259B0}" presName="bottomLine" presStyleLbl="alignNode1" presStyleIdx="9" presStyleCnt="12">
        <dgm:presLayoutVars/>
      </dgm:prSet>
      <dgm:spPr/>
    </dgm:pt>
    <dgm:pt modelId="{5B86FAB5-A3B6-6146-9354-6ECCA9E481FE}" type="pres">
      <dgm:prSet presAssocID="{91837998-A4D2-4899-9972-A76EA82259B0}" presName="nodeText" presStyleLbl="bgAccFollowNode1" presStyleIdx="4" presStyleCnt="6">
        <dgm:presLayoutVars>
          <dgm:bulletEnabled val="1"/>
        </dgm:presLayoutVars>
      </dgm:prSet>
      <dgm:spPr/>
    </dgm:pt>
    <dgm:pt modelId="{45235560-B07E-5446-BA45-B53474E46B33}" type="pres">
      <dgm:prSet presAssocID="{81110795-6CD5-4C7E-8013-3937BE1F8CFB}" presName="sibTrans" presStyleCnt="0"/>
      <dgm:spPr/>
    </dgm:pt>
    <dgm:pt modelId="{E935CF52-BB41-CD4A-8983-924F1E26BF07}" type="pres">
      <dgm:prSet presAssocID="{D71C63A6-5640-4084-9CAA-471DFCE6F031}" presName="compositeNode" presStyleCnt="0">
        <dgm:presLayoutVars>
          <dgm:bulletEnabled val="1"/>
        </dgm:presLayoutVars>
      </dgm:prSet>
      <dgm:spPr/>
    </dgm:pt>
    <dgm:pt modelId="{E009B832-31A8-3247-92CC-DA163138EFF7}" type="pres">
      <dgm:prSet presAssocID="{D71C63A6-5640-4084-9CAA-471DFCE6F031}" presName="bgRect" presStyleLbl="bgAccFollowNode1" presStyleIdx="5" presStyleCnt="6"/>
      <dgm:spPr/>
    </dgm:pt>
    <dgm:pt modelId="{825BC835-4E6C-8643-A464-4910BB4415CB}" type="pres">
      <dgm:prSet presAssocID="{5121982E-2AA6-466C-BB95-EDE0F6C30A50}" presName="sibTransNodeCircle" presStyleLbl="alignNode1" presStyleIdx="10" presStyleCnt="12">
        <dgm:presLayoutVars>
          <dgm:chMax val="0"/>
          <dgm:bulletEnabled/>
        </dgm:presLayoutVars>
      </dgm:prSet>
      <dgm:spPr/>
    </dgm:pt>
    <dgm:pt modelId="{006E2EE0-F789-6F49-B950-3DF180A73EC7}" type="pres">
      <dgm:prSet presAssocID="{D71C63A6-5640-4084-9CAA-471DFCE6F031}" presName="bottomLine" presStyleLbl="alignNode1" presStyleIdx="11" presStyleCnt="12">
        <dgm:presLayoutVars/>
      </dgm:prSet>
      <dgm:spPr/>
    </dgm:pt>
    <dgm:pt modelId="{42368C12-BBBF-7040-A0AB-748405CF171F}" type="pres">
      <dgm:prSet presAssocID="{D71C63A6-5640-4084-9CAA-471DFCE6F031}" presName="nodeText" presStyleLbl="bgAccFollowNode1" presStyleIdx="5" presStyleCnt="6">
        <dgm:presLayoutVars>
          <dgm:bulletEnabled val="1"/>
        </dgm:presLayoutVars>
      </dgm:prSet>
      <dgm:spPr/>
    </dgm:pt>
  </dgm:ptLst>
  <dgm:cxnLst>
    <dgm:cxn modelId="{2C19250A-FE9B-9143-A32C-4D97CD2DC0FB}" type="presOf" srcId="{22DF145C-401C-4502-A0C4-CF3C67E446B2}" destId="{AD440D3E-BF6A-B647-BA0B-FC08F0DAC851}" srcOrd="0" destOrd="0" presId="urn:microsoft.com/office/officeart/2016/7/layout/BasicLinearProcessNumbered"/>
    <dgm:cxn modelId="{A9092D14-4101-A74C-BEA9-1B5C0AFE51B0}" type="presOf" srcId="{A8FB217F-9CB7-416E-A3F2-5AD442E5DFAD}" destId="{55681588-B889-A648-8C9F-F0A782B525C8}" srcOrd="0" destOrd="0" presId="urn:microsoft.com/office/officeart/2016/7/layout/BasicLinearProcessNumbered"/>
    <dgm:cxn modelId="{E9D7401F-3534-9F49-A0A0-6D9948412E80}" type="presOf" srcId="{D71C63A6-5640-4084-9CAA-471DFCE6F031}" destId="{42368C12-BBBF-7040-A0AB-748405CF171F}" srcOrd="1" destOrd="0" presId="urn:microsoft.com/office/officeart/2016/7/layout/BasicLinearProcessNumbered"/>
    <dgm:cxn modelId="{F2F31722-7D09-4349-8180-C1B13804BAA9}" type="presOf" srcId="{22DF145C-401C-4502-A0C4-CF3C67E446B2}" destId="{B12F38FE-FB12-124E-8E8D-8D63B2FE346D}" srcOrd="1" destOrd="0" presId="urn:microsoft.com/office/officeart/2016/7/layout/BasicLinearProcessNumbered"/>
    <dgm:cxn modelId="{AD77FD2A-DFDA-C943-817E-169E4B4C73B0}" type="presOf" srcId="{5121982E-2AA6-466C-BB95-EDE0F6C30A50}" destId="{825BC835-4E6C-8643-A464-4910BB4415CB}" srcOrd="0" destOrd="0" presId="urn:microsoft.com/office/officeart/2016/7/layout/BasicLinearProcessNumbered"/>
    <dgm:cxn modelId="{280ABD34-3599-2F45-A428-B4554BDCE183}" type="presOf" srcId="{D71C63A6-5640-4084-9CAA-471DFCE6F031}" destId="{E009B832-31A8-3247-92CC-DA163138EFF7}" srcOrd="0" destOrd="0" presId="urn:microsoft.com/office/officeart/2016/7/layout/BasicLinearProcessNumbered"/>
    <dgm:cxn modelId="{625D613F-A0CA-4242-99A3-BC8785D7A69A}" srcId="{0B11FD1C-2876-4913-9C03-2E5A65BA2EB1}" destId="{22DF145C-401C-4502-A0C4-CF3C67E446B2}" srcOrd="3" destOrd="0" parTransId="{88862F70-836D-44C3-857B-8E878D09E2A8}" sibTransId="{1C6612B2-995F-4627-B57B-E02B224F0C26}"/>
    <dgm:cxn modelId="{1C5DEA42-3C58-E641-A3BD-B0F80D43EE8C}" type="presOf" srcId="{0140EAC7-376B-4C80-85FE-55F35701A205}" destId="{61728D0C-38DE-094E-8FB9-575946ECB54F}" srcOrd="0" destOrd="0" presId="urn:microsoft.com/office/officeart/2016/7/layout/BasicLinearProcessNumbered"/>
    <dgm:cxn modelId="{A0639E49-DD50-EF4A-983E-AB340E78F2AC}" type="presOf" srcId="{5522F58C-F494-431C-9D21-4085BD1DFC2D}" destId="{FCB91ABC-B88A-6E46-844D-0CE48B185664}" srcOrd="0" destOrd="0" presId="urn:microsoft.com/office/officeart/2016/7/layout/BasicLinearProcessNumbered"/>
    <dgm:cxn modelId="{5F40AD52-EC78-487A-B7DB-544DAE650836}" srcId="{0B11FD1C-2876-4913-9C03-2E5A65BA2EB1}" destId="{5522F58C-F494-431C-9D21-4085BD1DFC2D}" srcOrd="1" destOrd="0" parTransId="{64ADE347-D6BE-4126-A8E2-890664723934}" sibTransId="{65A869AF-29E9-491C-800C-63F620E07E6C}"/>
    <dgm:cxn modelId="{89720753-01BC-49C5-A9E1-99075D659A79}" srcId="{0B11FD1C-2876-4913-9C03-2E5A65BA2EB1}" destId="{91837998-A4D2-4899-9972-A76EA82259B0}" srcOrd="4" destOrd="0" parTransId="{FB03ECAF-887A-4F5C-A7BC-7BE65083465F}" sibTransId="{81110795-6CD5-4C7E-8013-3937BE1F8CFB}"/>
    <dgm:cxn modelId="{B4391E6F-EED1-4443-8656-9B05E102038C}" srcId="{0B11FD1C-2876-4913-9C03-2E5A65BA2EB1}" destId="{0140EAC7-376B-4C80-85FE-55F35701A205}" srcOrd="0" destOrd="0" parTransId="{74D0C31E-3E1D-4CFB-AEDE-147687432FC4}" sibTransId="{E1A719FB-19C5-4867-BA72-2444795E4FDF}"/>
    <dgm:cxn modelId="{710B2A8A-7A67-0242-94B9-D78B6B154A33}" type="presOf" srcId="{A8FB217F-9CB7-416E-A3F2-5AD442E5DFAD}" destId="{EE1F5494-636D-4246-B0CF-C9307EAB126B}" srcOrd="1" destOrd="0" presId="urn:microsoft.com/office/officeart/2016/7/layout/BasicLinearProcessNumbered"/>
    <dgm:cxn modelId="{1F93128B-AEC0-46CA-B098-3981BD1F6ED8}" srcId="{0B11FD1C-2876-4913-9C03-2E5A65BA2EB1}" destId="{A8FB217F-9CB7-416E-A3F2-5AD442E5DFAD}" srcOrd="2" destOrd="0" parTransId="{3349476D-80FF-495E-B892-6D7DFAFA024B}" sibTransId="{16640CBD-D32E-4EF9-8057-A6450EE07806}"/>
    <dgm:cxn modelId="{54548F97-A6CC-7547-8597-C5D7891800E8}" type="presOf" srcId="{91837998-A4D2-4899-9972-A76EA82259B0}" destId="{05BC3145-EE56-F948-B5AA-312C176B9FA9}" srcOrd="0" destOrd="0" presId="urn:microsoft.com/office/officeart/2016/7/layout/BasicLinearProcessNumbered"/>
    <dgm:cxn modelId="{B17F36A4-07F4-C441-AF2E-F124A3D89623}" type="presOf" srcId="{1C6612B2-995F-4627-B57B-E02B224F0C26}" destId="{1C859DF9-5965-3541-9682-AED5A9E68F85}" srcOrd="0" destOrd="0" presId="urn:microsoft.com/office/officeart/2016/7/layout/BasicLinearProcessNumbered"/>
    <dgm:cxn modelId="{6367A7B0-DB9C-704B-86FF-B24499D25F60}" type="presOf" srcId="{5522F58C-F494-431C-9D21-4085BD1DFC2D}" destId="{162A7AA5-4543-9B4B-AB27-DBA44606CA5E}" srcOrd="1" destOrd="0" presId="urn:microsoft.com/office/officeart/2016/7/layout/BasicLinearProcessNumbered"/>
    <dgm:cxn modelId="{4E1533B2-521A-5042-922D-5A8CFCB655AB}" type="presOf" srcId="{E1A719FB-19C5-4867-BA72-2444795E4FDF}" destId="{45F7FA99-8A84-3B4F-B42C-F0D92839D316}" srcOrd="0" destOrd="0" presId="urn:microsoft.com/office/officeart/2016/7/layout/BasicLinearProcessNumbered"/>
    <dgm:cxn modelId="{91EDB7D3-C584-4108-AEB4-D78DF9326BEE}" srcId="{0B11FD1C-2876-4913-9C03-2E5A65BA2EB1}" destId="{D71C63A6-5640-4084-9CAA-471DFCE6F031}" srcOrd="5" destOrd="0" parTransId="{18C2F391-5EC2-4412-ABF8-59BB7FAB987E}" sibTransId="{5121982E-2AA6-466C-BB95-EDE0F6C30A50}"/>
    <dgm:cxn modelId="{FD16F9E0-CFF8-1E44-BFAB-F17B68B061EE}" type="presOf" srcId="{0B11FD1C-2876-4913-9C03-2E5A65BA2EB1}" destId="{1DC90F8B-29F9-4A4D-A2AC-DE3C025D0107}" srcOrd="0" destOrd="0" presId="urn:microsoft.com/office/officeart/2016/7/layout/BasicLinearProcessNumbered"/>
    <dgm:cxn modelId="{546FB8E4-587E-BE4A-A200-590E40223B90}" type="presOf" srcId="{91837998-A4D2-4899-9972-A76EA82259B0}" destId="{5B86FAB5-A3B6-6146-9354-6ECCA9E481FE}" srcOrd="1" destOrd="0" presId="urn:microsoft.com/office/officeart/2016/7/layout/BasicLinearProcessNumbered"/>
    <dgm:cxn modelId="{2CBA24F2-4DFE-7B43-A319-CE3E32A5C769}" type="presOf" srcId="{0140EAC7-376B-4C80-85FE-55F35701A205}" destId="{D65BC190-AC98-E848-86A8-6510D9DC375D}" srcOrd="1" destOrd="0" presId="urn:microsoft.com/office/officeart/2016/7/layout/BasicLinearProcessNumbered"/>
    <dgm:cxn modelId="{819BD4F5-48C6-FC48-ABA1-724CE5C874B0}" type="presOf" srcId="{16640CBD-D32E-4EF9-8057-A6450EE07806}" destId="{C7282656-0803-9A47-B2AB-E0E756196185}" srcOrd="0" destOrd="0" presId="urn:microsoft.com/office/officeart/2016/7/layout/BasicLinearProcessNumbered"/>
    <dgm:cxn modelId="{3EF05DF9-C06E-5E4D-B3D8-745B095D5363}" type="presOf" srcId="{81110795-6CD5-4C7E-8013-3937BE1F8CFB}" destId="{6A78D9E5-A69D-5F4D-98AD-C574F413011F}" srcOrd="0" destOrd="0" presId="urn:microsoft.com/office/officeart/2016/7/layout/BasicLinearProcessNumbered"/>
    <dgm:cxn modelId="{C5C80FFB-F049-274E-A299-DEDBBD13AF0B}" type="presOf" srcId="{65A869AF-29E9-491C-800C-63F620E07E6C}" destId="{70E1263F-100D-224F-8C3E-42E3E15E3916}" srcOrd="0" destOrd="0" presId="urn:microsoft.com/office/officeart/2016/7/layout/BasicLinearProcessNumbered"/>
    <dgm:cxn modelId="{2355DAA8-5959-7E42-BAA4-398E806340AD}" type="presParOf" srcId="{1DC90F8B-29F9-4A4D-A2AC-DE3C025D0107}" destId="{CF60BDFF-9F7B-6C46-B451-664715323265}" srcOrd="0" destOrd="0" presId="urn:microsoft.com/office/officeart/2016/7/layout/BasicLinearProcessNumbered"/>
    <dgm:cxn modelId="{8C9EA49A-4FDF-5649-89BE-F54CAA8E87AE}" type="presParOf" srcId="{CF60BDFF-9F7B-6C46-B451-664715323265}" destId="{61728D0C-38DE-094E-8FB9-575946ECB54F}" srcOrd="0" destOrd="0" presId="urn:microsoft.com/office/officeart/2016/7/layout/BasicLinearProcessNumbered"/>
    <dgm:cxn modelId="{FF4D2152-9C4D-0246-BC11-1FBC98A4C47C}" type="presParOf" srcId="{CF60BDFF-9F7B-6C46-B451-664715323265}" destId="{45F7FA99-8A84-3B4F-B42C-F0D92839D316}" srcOrd="1" destOrd="0" presId="urn:microsoft.com/office/officeart/2016/7/layout/BasicLinearProcessNumbered"/>
    <dgm:cxn modelId="{A11DFFEF-E363-834C-95AF-3AC1FA4D128C}" type="presParOf" srcId="{CF60BDFF-9F7B-6C46-B451-664715323265}" destId="{01564283-35D9-864C-98B9-BB46661E860B}" srcOrd="2" destOrd="0" presId="urn:microsoft.com/office/officeart/2016/7/layout/BasicLinearProcessNumbered"/>
    <dgm:cxn modelId="{9AC1C68F-C09E-9940-AF61-A10D81004F0F}" type="presParOf" srcId="{CF60BDFF-9F7B-6C46-B451-664715323265}" destId="{D65BC190-AC98-E848-86A8-6510D9DC375D}" srcOrd="3" destOrd="0" presId="urn:microsoft.com/office/officeart/2016/7/layout/BasicLinearProcessNumbered"/>
    <dgm:cxn modelId="{56949440-F345-3249-9E43-1989CFD86743}" type="presParOf" srcId="{1DC90F8B-29F9-4A4D-A2AC-DE3C025D0107}" destId="{AA536613-35B9-8941-91B1-3D6F58D1B76A}" srcOrd="1" destOrd="0" presId="urn:microsoft.com/office/officeart/2016/7/layout/BasicLinearProcessNumbered"/>
    <dgm:cxn modelId="{2349D2B4-83D2-2540-B7C8-C235F5E4A2ED}" type="presParOf" srcId="{1DC90F8B-29F9-4A4D-A2AC-DE3C025D0107}" destId="{91784F0A-3B82-884C-8D73-499B5CD1C80F}" srcOrd="2" destOrd="0" presId="urn:microsoft.com/office/officeart/2016/7/layout/BasicLinearProcessNumbered"/>
    <dgm:cxn modelId="{4FD93FA2-E9A8-8D48-8164-7D82C2C17AE4}" type="presParOf" srcId="{91784F0A-3B82-884C-8D73-499B5CD1C80F}" destId="{FCB91ABC-B88A-6E46-844D-0CE48B185664}" srcOrd="0" destOrd="0" presId="urn:microsoft.com/office/officeart/2016/7/layout/BasicLinearProcessNumbered"/>
    <dgm:cxn modelId="{E2BCD7D3-4554-AC4B-9C0C-BD0D7EC0436A}" type="presParOf" srcId="{91784F0A-3B82-884C-8D73-499B5CD1C80F}" destId="{70E1263F-100D-224F-8C3E-42E3E15E3916}" srcOrd="1" destOrd="0" presId="urn:microsoft.com/office/officeart/2016/7/layout/BasicLinearProcessNumbered"/>
    <dgm:cxn modelId="{F130F028-1BAC-C349-9F43-663FD44E9CC9}" type="presParOf" srcId="{91784F0A-3B82-884C-8D73-499B5CD1C80F}" destId="{FAC9144E-614D-C745-956D-78044790F95C}" srcOrd="2" destOrd="0" presId="urn:microsoft.com/office/officeart/2016/7/layout/BasicLinearProcessNumbered"/>
    <dgm:cxn modelId="{214345CB-AACC-A442-8C59-DD3F71448F88}" type="presParOf" srcId="{91784F0A-3B82-884C-8D73-499B5CD1C80F}" destId="{162A7AA5-4543-9B4B-AB27-DBA44606CA5E}" srcOrd="3" destOrd="0" presId="urn:microsoft.com/office/officeart/2016/7/layout/BasicLinearProcessNumbered"/>
    <dgm:cxn modelId="{5297E769-68B8-DF4B-92A1-FF150EA4F690}" type="presParOf" srcId="{1DC90F8B-29F9-4A4D-A2AC-DE3C025D0107}" destId="{D21BE843-A444-9F49-9BD7-958F4160E75C}" srcOrd="3" destOrd="0" presId="urn:microsoft.com/office/officeart/2016/7/layout/BasicLinearProcessNumbered"/>
    <dgm:cxn modelId="{F15276D4-CB4D-7E4B-A9C1-3CF6FC840210}" type="presParOf" srcId="{1DC90F8B-29F9-4A4D-A2AC-DE3C025D0107}" destId="{0C2819D3-7B3E-ED49-B4BA-B03C59A13697}" srcOrd="4" destOrd="0" presId="urn:microsoft.com/office/officeart/2016/7/layout/BasicLinearProcessNumbered"/>
    <dgm:cxn modelId="{D0601664-8D7B-7949-824E-14DEA6640A2E}" type="presParOf" srcId="{0C2819D3-7B3E-ED49-B4BA-B03C59A13697}" destId="{55681588-B889-A648-8C9F-F0A782B525C8}" srcOrd="0" destOrd="0" presId="urn:microsoft.com/office/officeart/2016/7/layout/BasicLinearProcessNumbered"/>
    <dgm:cxn modelId="{CA4DDBF5-9A0C-9C4D-A573-421FFFAAED23}" type="presParOf" srcId="{0C2819D3-7B3E-ED49-B4BA-B03C59A13697}" destId="{C7282656-0803-9A47-B2AB-E0E756196185}" srcOrd="1" destOrd="0" presId="urn:microsoft.com/office/officeart/2016/7/layout/BasicLinearProcessNumbered"/>
    <dgm:cxn modelId="{DF261EAA-DB21-7442-8867-DA3299EDF7AB}" type="presParOf" srcId="{0C2819D3-7B3E-ED49-B4BA-B03C59A13697}" destId="{44EDF689-C943-4C4F-87B9-E8D0B00C9F30}" srcOrd="2" destOrd="0" presId="urn:microsoft.com/office/officeart/2016/7/layout/BasicLinearProcessNumbered"/>
    <dgm:cxn modelId="{4B710779-799A-5641-8CFD-170D382C93BF}" type="presParOf" srcId="{0C2819D3-7B3E-ED49-B4BA-B03C59A13697}" destId="{EE1F5494-636D-4246-B0CF-C9307EAB126B}" srcOrd="3" destOrd="0" presId="urn:microsoft.com/office/officeart/2016/7/layout/BasicLinearProcessNumbered"/>
    <dgm:cxn modelId="{B98EB2C2-6A11-5D44-B52F-82DE5B346CF5}" type="presParOf" srcId="{1DC90F8B-29F9-4A4D-A2AC-DE3C025D0107}" destId="{6F3FCAB4-279F-DD41-B536-D389C64A49C3}" srcOrd="5" destOrd="0" presId="urn:microsoft.com/office/officeart/2016/7/layout/BasicLinearProcessNumbered"/>
    <dgm:cxn modelId="{7BCE91B3-D1EC-0046-B666-6B9B2FFB08A1}" type="presParOf" srcId="{1DC90F8B-29F9-4A4D-A2AC-DE3C025D0107}" destId="{670686B4-A3DF-B945-BAA4-15B8916D7DB3}" srcOrd="6" destOrd="0" presId="urn:microsoft.com/office/officeart/2016/7/layout/BasicLinearProcessNumbered"/>
    <dgm:cxn modelId="{B046F4F5-1461-8C49-A08E-1BA6BE398F2B}" type="presParOf" srcId="{670686B4-A3DF-B945-BAA4-15B8916D7DB3}" destId="{AD440D3E-BF6A-B647-BA0B-FC08F0DAC851}" srcOrd="0" destOrd="0" presId="urn:microsoft.com/office/officeart/2016/7/layout/BasicLinearProcessNumbered"/>
    <dgm:cxn modelId="{60531632-FC76-2146-AF01-91B044901489}" type="presParOf" srcId="{670686B4-A3DF-B945-BAA4-15B8916D7DB3}" destId="{1C859DF9-5965-3541-9682-AED5A9E68F85}" srcOrd="1" destOrd="0" presId="urn:microsoft.com/office/officeart/2016/7/layout/BasicLinearProcessNumbered"/>
    <dgm:cxn modelId="{42E04C08-712D-3041-951E-B6BC436CFE12}" type="presParOf" srcId="{670686B4-A3DF-B945-BAA4-15B8916D7DB3}" destId="{69B37862-E0BF-FF48-B114-ACBB5D98E9CF}" srcOrd="2" destOrd="0" presId="urn:microsoft.com/office/officeart/2016/7/layout/BasicLinearProcessNumbered"/>
    <dgm:cxn modelId="{FFE909F1-760F-2F4B-9193-BA743852BAEF}" type="presParOf" srcId="{670686B4-A3DF-B945-BAA4-15B8916D7DB3}" destId="{B12F38FE-FB12-124E-8E8D-8D63B2FE346D}" srcOrd="3" destOrd="0" presId="urn:microsoft.com/office/officeart/2016/7/layout/BasicLinearProcessNumbered"/>
    <dgm:cxn modelId="{D8575E64-8E7B-734E-B5D2-BA9E4F0911B8}" type="presParOf" srcId="{1DC90F8B-29F9-4A4D-A2AC-DE3C025D0107}" destId="{0C1D9075-E50D-3D49-8F1D-2E825C4A6B81}" srcOrd="7" destOrd="0" presId="urn:microsoft.com/office/officeart/2016/7/layout/BasicLinearProcessNumbered"/>
    <dgm:cxn modelId="{669E8A1A-7C5F-4A42-B29D-46FCD227E616}" type="presParOf" srcId="{1DC90F8B-29F9-4A4D-A2AC-DE3C025D0107}" destId="{1C43D0AB-D767-C349-BA3A-DB82C9409300}" srcOrd="8" destOrd="0" presId="urn:microsoft.com/office/officeart/2016/7/layout/BasicLinearProcessNumbered"/>
    <dgm:cxn modelId="{CE37A83A-05DA-904F-9DB8-9CF941CC8C49}" type="presParOf" srcId="{1C43D0AB-D767-C349-BA3A-DB82C9409300}" destId="{05BC3145-EE56-F948-B5AA-312C176B9FA9}" srcOrd="0" destOrd="0" presId="urn:microsoft.com/office/officeart/2016/7/layout/BasicLinearProcessNumbered"/>
    <dgm:cxn modelId="{6E02E0BE-876D-B047-99C3-5B433F3F7D01}" type="presParOf" srcId="{1C43D0AB-D767-C349-BA3A-DB82C9409300}" destId="{6A78D9E5-A69D-5F4D-98AD-C574F413011F}" srcOrd="1" destOrd="0" presId="urn:microsoft.com/office/officeart/2016/7/layout/BasicLinearProcessNumbered"/>
    <dgm:cxn modelId="{8FABC00D-513A-5141-8E76-F2B02A07042D}" type="presParOf" srcId="{1C43D0AB-D767-C349-BA3A-DB82C9409300}" destId="{82036B1F-0B9F-014C-B703-EBC3F7EBD448}" srcOrd="2" destOrd="0" presId="urn:microsoft.com/office/officeart/2016/7/layout/BasicLinearProcessNumbered"/>
    <dgm:cxn modelId="{3FE3FBE1-57A9-5148-BE15-07BB269180EA}" type="presParOf" srcId="{1C43D0AB-D767-C349-BA3A-DB82C9409300}" destId="{5B86FAB5-A3B6-6146-9354-6ECCA9E481FE}" srcOrd="3" destOrd="0" presId="urn:microsoft.com/office/officeart/2016/7/layout/BasicLinearProcessNumbered"/>
    <dgm:cxn modelId="{7982D0F4-477C-B34F-A3D4-1A8A996D2279}" type="presParOf" srcId="{1DC90F8B-29F9-4A4D-A2AC-DE3C025D0107}" destId="{45235560-B07E-5446-BA45-B53474E46B33}" srcOrd="9" destOrd="0" presId="urn:microsoft.com/office/officeart/2016/7/layout/BasicLinearProcessNumbered"/>
    <dgm:cxn modelId="{D42E1D13-7818-C04C-8F10-ED846794360C}" type="presParOf" srcId="{1DC90F8B-29F9-4A4D-A2AC-DE3C025D0107}" destId="{E935CF52-BB41-CD4A-8983-924F1E26BF07}" srcOrd="10" destOrd="0" presId="urn:microsoft.com/office/officeart/2016/7/layout/BasicLinearProcessNumbered"/>
    <dgm:cxn modelId="{6AD7A064-905C-9748-BD1A-FE49E44F48C5}" type="presParOf" srcId="{E935CF52-BB41-CD4A-8983-924F1E26BF07}" destId="{E009B832-31A8-3247-92CC-DA163138EFF7}" srcOrd="0" destOrd="0" presId="urn:microsoft.com/office/officeart/2016/7/layout/BasicLinearProcessNumbered"/>
    <dgm:cxn modelId="{5B17EADB-7635-5A43-A00C-2F457F44B9BB}" type="presParOf" srcId="{E935CF52-BB41-CD4A-8983-924F1E26BF07}" destId="{825BC835-4E6C-8643-A464-4910BB4415CB}" srcOrd="1" destOrd="0" presId="urn:microsoft.com/office/officeart/2016/7/layout/BasicLinearProcessNumbered"/>
    <dgm:cxn modelId="{9F86FBB1-3B00-234C-8928-494F15A65571}" type="presParOf" srcId="{E935CF52-BB41-CD4A-8983-924F1E26BF07}" destId="{006E2EE0-F789-6F49-B950-3DF180A73EC7}" srcOrd="2" destOrd="0" presId="urn:microsoft.com/office/officeart/2016/7/layout/BasicLinearProcessNumbered"/>
    <dgm:cxn modelId="{1EAB03A5-A695-F442-BAE6-A6C037F4FF6B}" type="presParOf" srcId="{E935CF52-BB41-CD4A-8983-924F1E26BF07}" destId="{42368C12-BBBF-7040-A0AB-748405CF171F}"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4A25EA-0DFE-CD4F-8857-4152F3CB0CC5}">
      <dsp:nvSpPr>
        <dsp:cNvPr id="0" name=""/>
        <dsp:cNvSpPr/>
      </dsp:nvSpPr>
      <dsp:spPr>
        <a:xfrm>
          <a:off x="0" y="279566"/>
          <a:ext cx="9437159" cy="4797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t>Local Partners                 National Organizations                Aims</a:t>
          </a:r>
          <a:endParaRPr lang="en-US" sz="2000" kern="1200"/>
        </a:p>
      </dsp:txBody>
      <dsp:txXfrm>
        <a:off x="23417" y="302983"/>
        <a:ext cx="9390325" cy="432866"/>
      </dsp:txXfrm>
    </dsp:sp>
    <dsp:sp modelId="{4CD9137E-8F74-474B-9295-1A8AAE39D443}">
      <dsp:nvSpPr>
        <dsp:cNvPr id="0" name=""/>
        <dsp:cNvSpPr/>
      </dsp:nvSpPr>
      <dsp:spPr>
        <a:xfrm>
          <a:off x="0" y="816866"/>
          <a:ext cx="9437159" cy="4797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GP Practice</a:t>
          </a:r>
          <a:r>
            <a:rPr lang="en-US" sz="2000" b="1" kern="1200"/>
            <a:t>                               </a:t>
          </a:r>
          <a:r>
            <a:rPr lang="en-US" sz="2000" kern="1200"/>
            <a:t>Mind</a:t>
          </a:r>
          <a:r>
            <a:rPr lang="en-US" sz="2000" b="1" kern="1200"/>
            <a:t>                  </a:t>
          </a:r>
          <a:endParaRPr lang="en-US" sz="2000" kern="1200"/>
        </a:p>
      </dsp:txBody>
      <dsp:txXfrm>
        <a:off x="23417" y="840283"/>
        <a:ext cx="9390325" cy="432866"/>
      </dsp:txXfrm>
    </dsp:sp>
    <dsp:sp modelId="{64E61E3A-3638-B64A-B8A5-A8E3C7556899}">
      <dsp:nvSpPr>
        <dsp:cNvPr id="0" name=""/>
        <dsp:cNvSpPr/>
      </dsp:nvSpPr>
      <dsp:spPr>
        <a:xfrm>
          <a:off x="0" y="1354166"/>
          <a:ext cx="9437159" cy="4797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Community Leisure Centers      NHS England                          Participations</a:t>
          </a:r>
        </a:p>
      </dsp:txBody>
      <dsp:txXfrm>
        <a:off x="23417" y="1377583"/>
        <a:ext cx="9390325" cy="432866"/>
      </dsp:txXfrm>
    </dsp:sp>
    <dsp:sp modelId="{3570B3DF-4542-5540-9A7E-04F2C7E6909F}">
      <dsp:nvSpPr>
        <dsp:cNvPr id="0" name=""/>
        <dsp:cNvSpPr/>
      </dsp:nvSpPr>
      <dsp:spPr>
        <a:xfrm>
          <a:off x="0" y="1891466"/>
          <a:ext cx="9437159" cy="4797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Local Council                             Sport England                         Improve health           </a:t>
          </a:r>
        </a:p>
      </dsp:txBody>
      <dsp:txXfrm>
        <a:off x="23417" y="1914883"/>
        <a:ext cx="9390325" cy="432866"/>
      </dsp:txXfrm>
    </dsp:sp>
    <dsp:sp modelId="{7DC78803-D558-2546-AE85-ABFA3776A0CB}">
      <dsp:nvSpPr>
        <dsp:cNvPr id="0" name=""/>
        <dsp:cNvSpPr/>
      </dsp:nvSpPr>
      <dsp:spPr>
        <a:xfrm>
          <a:off x="0" y="2428766"/>
          <a:ext cx="9437159" cy="4797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School and Collages                  British Heart Foundation         Reduce health inequalities </a:t>
          </a:r>
        </a:p>
      </dsp:txBody>
      <dsp:txXfrm>
        <a:off x="23417" y="2452183"/>
        <a:ext cx="9390325" cy="432866"/>
      </dsp:txXfrm>
    </dsp:sp>
    <dsp:sp modelId="{4D70B10B-DDCF-D047-89A5-4682B678E088}">
      <dsp:nvSpPr>
        <dsp:cNvPr id="0" name=""/>
        <dsp:cNvSpPr/>
      </dsp:nvSpPr>
      <dsp:spPr>
        <a:xfrm>
          <a:off x="0" y="2966066"/>
          <a:ext cx="9437159" cy="4797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(Sport England, 2024)</a:t>
          </a:r>
        </a:p>
      </dsp:txBody>
      <dsp:txXfrm>
        <a:off x="23417" y="2989483"/>
        <a:ext cx="9390325" cy="4328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DB4F08-9015-8B4F-846B-03C9284EB5F8}">
      <dsp:nvSpPr>
        <dsp:cNvPr id="0" name=""/>
        <dsp:cNvSpPr/>
      </dsp:nvSpPr>
      <dsp:spPr>
        <a:xfrm>
          <a:off x="0" y="631"/>
          <a:ext cx="5741533"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FC88F14-6EF8-1544-846D-6BA8A09AE4BF}">
      <dsp:nvSpPr>
        <dsp:cNvPr id="0" name=""/>
        <dsp:cNvSpPr/>
      </dsp:nvSpPr>
      <dsp:spPr>
        <a:xfrm>
          <a:off x="0" y="631"/>
          <a:ext cx="5741533" cy="10339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Improves cardiovascular health and strengthens the heart.</a:t>
          </a:r>
        </a:p>
      </dsp:txBody>
      <dsp:txXfrm>
        <a:off x="0" y="631"/>
        <a:ext cx="5741533" cy="1033944"/>
      </dsp:txXfrm>
    </dsp:sp>
    <dsp:sp modelId="{A30DD954-B7D1-0E43-AF35-ACBDE8534D25}">
      <dsp:nvSpPr>
        <dsp:cNvPr id="0" name=""/>
        <dsp:cNvSpPr/>
      </dsp:nvSpPr>
      <dsp:spPr>
        <a:xfrm>
          <a:off x="0" y="1034575"/>
          <a:ext cx="5741533" cy="0"/>
        </a:xfrm>
        <a:prstGeom prst="line">
          <a:avLst/>
        </a:prstGeom>
        <a:solidFill>
          <a:schemeClr val="accent5">
            <a:hueOff val="-501234"/>
            <a:satOff val="276"/>
            <a:lumOff val="1324"/>
            <a:alphaOff val="0"/>
          </a:schemeClr>
        </a:solidFill>
        <a:ln w="19050" cap="rnd" cmpd="sng" algn="ctr">
          <a:solidFill>
            <a:schemeClr val="accent5">
              <a:hueOff val="-501234"/>
              <a:satOff val="276"/>
              <a:lumOff val="132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8C4363-76F0-FC40-9942-D97128A3CCD7}">
      <dsp:nvSpPr>
        <dsp:cNvPr id="0" name=""/>
        <dsp:cNvSpPr/>
      </dsp:nvSpPr>
      <dsp:spPr>
        <a:xfrm>
          <a:off x="0" y="1034575"/>
          <a:ext cx="5741533" cy="10339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Helps maintain a healthy body weight.</a:t>
          </a:r>
        </a:p>
      </dsp:txBody>
      <dsp:txXfrm>
        <a:off x="0" y="1034575"/>
        <a:ext cx="5741533" cy="1033944"/>
      </dsp:txXfrm>
    </dsp:sp>
    <dsp:sp modelId="{BEBF15DF-1AB4-BC46-B8EC-EBBB86675302}">
      <dsp:nvSpPr>
        <dsp:cNvPr id="0" name=""/>
        <dsp:cNvSpPr/>
      </dsp:nvSpPr>
      <dsp:spPr>
        <a:xfrm>
          <a:off x="0" y="2068519"/>
          <a:ext cx="5741533" cy="0"/>
        </a:xfrm>
        <a:prstGeom prst="line">
          <a:avLst/>
        </a:prstGeom>
        <a:solidFill>
          <a:schemeClr val="accent5">
            <a:hueOff val="-1002469"/>
            <a:satOff val="551"/>
            <a:lumOff val="2647"/>
            <a:alphaOff val="0"/>
          </a:schemeClr>
        </a:solidFill>
        <a:ln w="19050" cap="rnd" cmpd="sng" algn="ctr">
          <a:solidFill>
            <a:schemeClr val="accent5">
              <a:hueOff val="-1002469"/>
              <a:satOff val="551"/>
              <a:lumOff val="264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8CBF72-28D1-1245-BA54-3E90B53F0C0A}">
      <dsp:nvSpPr>
        <dsp:cNvPr id="0" name=""/>
        <dsp:cNvSpPr/>
      </dsp:nvSpPr>
      <dsp:spPr>
        <a:xfrm>
          <a:off x="0" y="2068519"/>
          <a:ext cx="5741533" cy="10339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Reduces the risk of chronic diseases such as diabetes   and hypertension.                                                                                   </a:t>
          </a:r>
        </a:p>
      </dsp:txBody>
      <dsp:txXfrm>
        <a:off x="0" y="2068519"/>
        <a:ext cx="5741533" cy="1033944"/>
      </dsp:txXfrm>
    </dsp:sp>
    <dsp:sp modelId="{A9ACDBE5-FDE8-D941-9354-D46BBE4344CC}">
      <dsp:nvSpPr>
        <dsp:cNvPr id="0" name=""/>
        <dsp:cNvSpPr/>
      </dsp:nvSpPr>
      <dsp:spPr>
        <a:xfrm>
          <a:off x="0" y="3102463"/>
          <a:ext cx="5741533" cy="0"/>
        </a:xfrm>
        <a:prstGeom prst="line">
          <a:avLst/>
        </a:prstGeom>
        <a:solidFill>
          <a:schemeClr val="accent5">
            <a:hueOff val="-1503703"/>
            <a:satOff val="827"/>
            <a:lumOff val="3971"/>
            <a:alphaOff val="0"/>
          </a:schemeClr>
        </a:solidFill>
        <a:ln w="19050" cap="rnd" cmpd="sng" algn="ctr">
          <a:solidFill>
            <a:schemeClr val="accent5">
              <a:hueOff val="-1503703"/>
              <a:satOff val="827"/>
              <a:lumOff val="397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DFAF33-1B68-B54D-84BD-E0B9332E0C2A}">
      <dsp:nvSpPr>
        <dsp:cNvPr id="0" name=""/>
        <dsp:cNvSpPr/>
      </dsp:nvSpPr>
      <dsp:spPr>
        <a:xfrm>
          <a:off x="0" y="3102463"/>
          <a:ext cx="5741533" cy="10339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Strengthens muscles and bones.</a:t>
          </a:r>
        </a:p>
      </dsp:txBody>
      <dsp:txXfrm>
        <a:off x="0" y="3102463"/>
        <a:ext cx="5741533" cy="1033944"/>
      </dsp:txXfrm>
    </dsp:sp>
    <dsp:sp modelId="{1B7B7489-DAD7-1940-B2CB-681F476D8EAB}">
      <dsp:nvSpPr>
        <dsp:cNvPr id="0" name=""/>
        <dsp:cNvSpPr/>
      </dsp:nvSpPr>
      <dsp:spPr>
        <a:xfrm>
          <a:off x="0" y="4136407"/>
          <a:ext cx="5741533" cy="0"/>
        </a:xfrm>
        <a:prstGeom prst="line">
          <a:avLst/>
        </a:prstGeom>
        <a:solidFill>
          <a:schemeClr val="accent5">
            <a:hueOff val="-2004937"/>
            <a:satOff val="1102"/>
            <a:lumOff val="5294"/>
            <a:alphaOff val="0"/>
          </a:schemeClr>
        </a:solidFill>
        <a:ln w="19050" cap="rnd" cmpd="sng" algn="ctr">
          <a:solidFill>
            <a:schemeClr val="accent5">
              <a:hueOff val="-2004937"/>
              <a:satOff val="1102"/>
              <a:lumOff val="529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902D85-7C9E-F34E-B08D-54F73A6FA70A}">
      <dsp:nvSpPr>
        <dsp:cNvPr id="0" name=""/>
        <dsp:cNvSpPr/>
      </dsp:nvSpPr>
      <dsp:spPr>
        <a:xfrm>
          <a:off x="0" y="4136407"/>
          <a:ext cx="5741533" cy="10339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Improves mobility and physical function.</a:t>
          </a:r>
        </a:p>
      </dsp:txBody>
      <dsp:txXfrm>
        <a:off x="0" y="4136407"/>
        <a:ext cx="5741533" cy="10339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E9B71F-C469-C045-AD63-E3C6FA59BE4F}">
      <dsp:nvSpPr>
        <dsp:cNvPr id="0" name=""/>
        <dsp:cNvSpPr/>
      </dsp:nvSpPr>
      <dsp:spPr>
        <a:xfrm>
          <a:off x="0" y="0"/>
          <a:ext cx="4532444" cy="885097"/>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Reduces stress, anxiety, and symptoms of depression.</a:t>
          </a:r>
        </a:p>
      </dsp:txBody>
      <dsp:txXfrm>
        <a:off x="25924" y="25924"/>
        <a:ext cx="3473797" cy="833249"/>
      </dsp:txXfrm>
    </dsp:sp>
    <dsp:sp modelId="{91DC73AF-1C8E-DC4A-82B5-7D8801279B29}">
      <dsp:nvSpPr>
        <dsp:cNvPr id="0" name=""/>
        <dsp:cNvSpPr/>
      </dsp:nvSpPr>
      <dsp:spPr>
        <a:xfrm>
          <a:off x="338461" y="1008028"/>
          <a:ext cx="4532444" cy="885097"/>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Improves mood and emotional wellbeing.</a:t>
          </a:r>
        </a:p>
      </dsp:txBody>
      <dsp:txXfrm>
        <a:off x="364385" y="1033952"/>
        <a:ext cx="3566820" cy="833249"/>
      </dsp:txXfrm>
    </dsp:sp>
    <dsp:sp modelId="{3DAC6712-5D9B-CC46-8CDB-F2A50D63B696}">
      <dsp:nvSpPr>
        <dsp:cNvPr id="0" name=""/>
        <dsp:cNvSpPr/>
      </dsp:nvSpPr>
      <dsp:spPr>
        <a:xfrm>
          <a:off x="676923" y="2016056"/>
          <a:ext cx="4532444" cy="885097"/>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Enhances sleep quality.</a:t>
          </a:r>
        </a:p>
      </dsp:txBody>
      <dsp:txXfrm>
        <a:off x="702847" y="2041980"/>
        <a:ext cx="3566820" cy="833249"/>
      </dsp:txXfrm>
    </dsp:sp>
    <dsp:sp modelId="{F53AE52D-B50F-1848-85EA-59A671D6B45B}">
      <dsp:nvSpPr>
        <dsp:cNvPr id="0" name=""/>
        <dsp:cNvSpPr/>
      </dsp:nvSpPr>
      <dsp:spPr>
        <a:xfrm>
          <a:off x="1015385" y="3024084"/>
          <a:ext cx="4532444" cy="885097"/>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Increases confidence and self-esteem.</a:t>
          </a:r>
        </a:p>
      </dsp:txBody>
      <dsp:txXfrm>
        <a:off x="1041309" y="3050008"/>
        <a:ext cx="3566820" cy="833249"/>
      </dsp:txXfrm>
    </dsp:sp>
    <dsp:sp modelId="{6D31C41D-B4EE-9043-9232-079B3C2B2DDE}">
      <dsp:nvSpPr>
        <dsp:cNvPr id="0" name=""/>
        <dsp:cNvSpPr/>
      </dsp:nvSpPr>
      <dsp:spPr>
        <a:xfrm>
          <a:off x="1353846" y="4032113"/>
          <a:ext cx="4532444" cy="885097"/>
        </a:xfrm>
        <a:prstGeom prst="roundRect">
          <a:avLst>
            <a:gd name="adj" fmla="val 1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Provides opportunities for social interaction and community participation.</a:t>
          </a:r>
        </a:p>
      </dsp:txBody>
      <dsp:txXfrm>
        <a:off x="1379770" y="4058037"/>
        <a:ext cx="3566820" cy="833249"/>
      </dsp:txXfrm>
    </dsp:sp>
    <dsp:sp modelId="{1B693AF3-5A0D-764C-9BA6-D6F0079A0197}">
      <dsp:nvSpPr>
        <dsp:cNvPr id="0" name=""/>
        <dsp:cNvSpPr/>
      </dsp:nvSpPr>
      <dsp:spPr>
        <a:xfrm>
          <a:off x="3957130" y="646613"/>
          <a:ext cx="575313" cy="575313"/>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4086575" y="646613"/>
        <a:ext cx="316423" cy="432923"/>
      </dsp:txXfrm>
    </dsp:sp>
    <dsp:sp modelId="{4C1D5099-FA21-414B-8357-61309ACEEE81}">
      <dsp:nvSpPr>
        <dsp:cNvPr id="0" name=""/>
        <dsp:cNvSpPr/>
      </dsp:nvSpPr>
      <dsp:spPr>
        <a:xfrm>
          <a:off x="4295592" y="1654641"/>
          <a:ext cx="575313" cy="575313"/>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4425037" y="1654641"/>
        <a:ext cx="316423" cy="432923"/>
      </dsp:txXfrm>
    </dsp:sp>
    <dsp:sp modelId="{F09F716F-3D13-3049-B823-1F3A9FD2F598}">
      <dsp:nvSpPr>
        <dsp:cNvPr id="0" name=""/>
        <dsp:cNvSpPr/>
      </dsp:nvSpPr>
      <dsp:spPr>
        <a:xfrm>
          <a:off x="4634053" y="2647918"/>
          <a:ext cx="575313" cy="575313"/>
        </a:xfrm>
        <a:prstGeom prst="downArrow">
          <a:avLst>
            <a:gd name="adj1" fmla="val 55000"/>
            <a:gd name="adj2" fmla="val 45000"/>
          </a:avLst>
        </a:prstGeom>
        <a:solidFill>
          <a:schemeClr val="accent4">
            <a:tint val="40000"/>
            <a:alpha val="90000"/>
            <a:hueOff val="0"/>
            <a:satOff val="0"/>
            <a:lumOff val="0"/>
            <a:alphaOff val="0"/>
          </a:schemeClr>
        </a:solidFill>
        <a:ln w="19050"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4763498" y="2647918"/>
        <a:ext cx="316423" cy="432923"/>
      </dsp:txXfrm>
    </dsp:sp>
    <dsp:sp modelId="{D6444474-DAA3-1044-B25E-1343CCDD7B7B}">
      <dsp:nvSpPr>
        <dsp:cNvPr id="0" name=""/>
        <dsp:cNvSpPr/>
      </dsp:nvSpPr>
      <dsp:spPr>
        <a:xfrm>
          <a:off x="4972515" y="3665780"/>
          <a:ext cx="575313" cy="575313"/>
        </a:xfrm>
        <a:prstGeom prst="downArrow">
          <a:avLst>
            <a:gd name="adj1" fmla="val 55000"/>
            <a:gd name="adj2" fmla="val 45000"/>
          </a:avLst>
        </a:prstGeom>
        <a:solidFill>
          <a:schemeClr val="accent5">
            <a:tint val="40000"/>
            <a:alpha val="90000"/>
            <a:hueOff val="0"/>
            <a:satOff val="0"/>
            <a:lumOff val="0"/>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5101960" y="3665780"/>
        <a:ext cx="316423" cy="43292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13451B-A61A-435A-9C31-85A1BE081BDB}">
      <dsp:nvSpPr>
        <dsp:cNvPr id="0" name=""/>
        <dsp:cNvSpPr/>
      </dsp:nvSpPr>
      <dsp:spPr>
        <a:xfrm>
          <a:off x="351843" y="952386"/>
          <a:ext cx="570322" cy="5703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E695FDE-2587-45FE-AC2C-571A281232E2}">
      <dsp:nvSpPr>
        <dsp:cNvPr id="0" name=""/>
        <dsp:cNvSpPr/>
      </dsp:nvSpPr>
      <dsp:spPr>
        <a:xfrm>
          <a:off x="3313" y="1768623"/>
          <a:ext cx="1267382" cy="6584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The Health Belief Model explains that people’s health behaviours are influenced by their beliefs and perceptions about health risks.</a:t>
          </a:r>
        </a:p>
      </dsp:txBody>
      <dsp:txXfrm>
        <a:off x="3313" y="1768623"/>
        <a:ext cx="1267382" cy="658444"/>
      </dsp:txXfrm>
    </dsp:sp>
    <dsp:sp modelId="{FDFFED97-375D-475C-8EBA-D392017CAF12}">
      <dsp:nvSpPr>
        <dsp:cNvPr id="0" name=""/>
        <dsp:cNvSpPr/>
      </dsp:nvSpPr>
      <dsp:spPr>
        <a:xfrm>
          <a:off x="1841018" y="952386"/>
          <a:ext cx="570322" cy="5703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AC09E39-A8D0-4360-82B2-C7D366AE53C3}">
      <dsp:nvSpPr>
        <dsp:cNvPr id="0" name=""/>
        <dsp:cNvSpPr/>
      </dsp:nvSpPr>
      <dsp:spPr>
        <a:xfrm>
          <a:off x="1492488" y="1768623"/>
          <a:ext cx="1267382" cy="6584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Barriers to behaviour change explained by HBM:</a:t>
          </a:r>
        </a:p>
      </dsp:txBody>
      <dsp:txXfrm>
        <a:off x="1492488" y="1768623"/>
        <a:ext cx="1267382" cy="658444"/>
      </dsp:txXfrm>
    </dsp:sp>
    <dsp:sp modelId="{729A60C1-6C84-4473-A598-B65F52B6FFF6}">
      <dsp:nvSpPr>
        <dsp:cNvPr id="0" name=""/>
        <dsp:cNvSpPr/>
      </dsp:nvSpPr>
      <dsp:spPr>
        <a:xfrm>
          <a:off x="3330193" y="952386"/>
          <a:ext cx="570322" cy="5703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3F79687-20AF-4B0C-B25F-9DA77AB82E96}">
      <dsp:nvSpPr>
        <dsp:cNvPr id="0" name=""/>
        <dsp:cNvSpPr/>
      </dsp:nvSpPr>
      <dsp:spPr>
        <a:xfrm>
          <a:off x="2981662" y="1768623"/>
          <a:ext cx="1267382" cy="6584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Perceived barriers: People may feel that changing behaviour is difficult due to lack of time, cost, effort, or inconvenience.</a:t>
          </a:r>
        </a:p>
      </dsp:txBody>
      <dsp:txXfrm>
        <a:off x="2981662" y="1768623"/>
        <a:ext cx="1267382" cy="658444"/>
      </dsp:txXfrm>
    </dsp:sp>
    <dsp:sp modelId="{02B4080C-1915-49B7-A88B-F1447A6D7317}">
      <dsp:nvSpPr>
        <dsp:cNvPr id="0" name=""/>
        <dsp:cNvSpPr/>
      </dsp:nvSpPr>
      <dsp:spPr>
        <a:xfrm>
          <a:off x="4819368" y="952386"/>
          <a:ext cx="570322" cy="5703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3B4B325-6451-42CD-B537-B073B92965E2}">
      <dsp:nvSpPr>
        <dsp:cNvPr id="0" name=""/>
        <dsp:cNvSpPr/>
      </dsp:nvSpPr>
      <dsp:spPr>
        <a:xfrm>
          <a:off x="4470837" y="1768623"/>
          <a:ext cx="1267382" cy="6584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Perceived benefits: If people do not believe that a change (e.g., regular exercise) will improve their health, they may not take action.</a:t>
          </a:r>
        </a:p>
      </dsp:txBody>
      <dsp:txXfrm>
        <a:off x="4470837" y="1768623"/>
        <a:ext cx="1267382" cy="658444"/>
      </dsp:txXfrm>
    </dsp:sp>
    <dsp:sp modelId="{60D99BB6-D2C7-46E4-AFF2-6997927E5C39}">
      <dsp:nvSpPr>
        <dsp:cNvPr id="0" name=""/>
        <dsp:cNvSpPr/>
      </dsp:nvSpPr>
      <dsp:spPr>
        <a:xfrm>
          <a:off x="1096431" y="2743914"/>
          <a:ext cx="570322" cy="5703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18523A2-F68C-4840-8BDE-10EF160D64F9}">
      <dsp:nvSpPr>
        <dsp:cNvPr id="0" name=""/>
        <dsp:cNvSpPr/>
      </dsp:nvSpPr>
      <dsp:spPr>
        <a:xfrm>
          <a:off x="747900" y="3560151"/>
          <a:ext cx="1267382" cy="6584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Perceived risk: People who feel they are not at risk of illness may have less motivation to change.</a:t>
          </a:r>
        </a:p>
      </dsp:txBody>
      <dsp:txXfrm>
        <a:off x="747900" y="3560151"/>
        <a:ext cx="1267382" cy="658444"/>
      </dsp:txXfrm>
    </dsp:sp>
    <dsp:sp modelId="{7A0D4102-368D-4C4A-AC46-3B8C84610057}">
      <dsp:nvSpPr>
        <dsp:cNvPr id="0" name=""/>
        <dsp:cNvSpPr/>
      </dsp:nvSpPr>
      <dsp:spPr>
        <a:xfrm>
          <a:off x="2585605" y="2743914"/>
          <a:ext cx="570322" cy="5703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883C1A4-007A-4A33-8282-28C814C1C3B1}">
      <dsp:nvSpPr>
        <dsp:cNvPr id="0" name=""/>
        <dsp:cNvSpPr/>
      </dsp:nvSpPr>
      <dsp:spPr>
        <a:xfrm>
          <a:off x="2237075" y="3560151"/>
          <a:ext cx="1267382" cy="6584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Self-efficacy: Lack of confidence in their ability to change can prevent action.</a:t>
          </a:r>
        </a:p>
      </dsp:txBody>
      <dsp:txXfrm>
        <a:off x="2237075" y="3560151"/>
        <a:ext cx="1267382" cy="658444"/>
      </dsp:txXfrm>
    </dsp:sp>
    <dsp:sp modelId="{505EA771-290C-4E18-B75A-374AD0C38CD8}">
      <dsp:nvSpPr>
        <dsp:cNvPr id="0" name=""/>
        <dsp:cNvSpPr/>
      </dsp:nvSpPr>
      <dsp:spPr>
        <a:xfrm>
          <a:off x="4074780" y="2743914"/>
          <a:ext cx="570322" cy="5703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FD9B05A-8385-4F40-B540-E0E378B7EE04}">
      <dsp:nvSpPr>
        <dsp:cNvPr id="0" name=""/>
        <dsp:cNvSpPr/>
      </dsp:nvSpPr>
      <dsp:spPr>
        <a:xfrm>
          <a:off x="3726250" y="3560151"/>
          <a:ext cx="1267382" cy="6584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Example:A person may avoid exercise because they believe they do not have enough time or that exercise will not significantly improve their health.</a:t>
          </a:r>
        </a:p>
      </dsp:txBody>
      <dsp:txXfrm>
        <a:off x="3726250" y="3560151"/>
        <a:ext cx="1267382" cy="65844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17942A-B9CF-E044-961A-E2C30790685C}">
      <dsp:nvSpPr>
        <dsp:cNvPr id="0" name=""/>
        <dsp:cNvSpPr/>
      </dsp:nvSpPr>
      <dsp:spPr>
        <a:xfrm>
          <a:off x="0" y="663181"/>
          <a:ext cx="5741533" cy="51714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The Transtheoretical Model explains that behaviour change happens through different stages rather than immediately.</a:t>
          </a:r>
        </a:p>
      </dsp:txBody>
      <dsp:txXfrm>
        <a:off x="25245" y="688426"/>
        <a:ext cx="5691043" cy="466650"/>
      </dsp:txXfrm>
    </dsp:sp>
    <dsp:sp modelId="{6A399057-261D-154D-9A35-F667D2E5F2B0}">
      <dsp:nvSpPr>
        <dsp:cNvPr id="0" name=""/>
        <dsp:cNvSpPr/>
      </dsp:nvSpPr>
      <dsp:spPr>
        <a:xfrm>
          <a:off x="0" y="1217761"/>
          <a:ext cx="5741533" cy="517140"/>
        </a:xfrm>
        <a:prstGeom prst="roundRect">
          <a:avLst/>
        </a:prstGeom>
        <a:solidFill>
          <a:schemeClr val="accent2">
            <a:hueOff val="-518358"/>
            <a:satOff val="-2742"/>
            <a:lumOff val="-104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Barriers to behaviour change explained by the model:</a:t>
          </a:r>
        </a:p>
      </dsp:txBody>
      <dsp:txXfrm>
        <a:off x="25245" y="1243006"/>
        <a:ext cx="5691043" cy="466650"/>
      </dsp:txXfrm>
    </dsp:sp>
    <dsp:sp modelId="{EE5FF73A-31D7-4D4E-8790-B4ED92A5E325}">
      <dsp:nvSpPr>
        <dsp:cNvPr id="0" name=""/>
        <dsp:cNvSpPr/>
      </dsp:nvSpPr>
      <dsp:spPr>
        <a:xfrm>
          <a:off x="0" y="1772341"/>
          <a:ext cx="5741533" cy="517140"/>
        </a:xfrm>
        <a:prstGeom prst="roundRect">
          <a:avLst/>
        </a:prstGeom>
        <a:solidFill>
          <a:schemeClr val="accent2">
            <a:hueOff val="-1036716"/>
            <a:satOff val="-5484"/>
            <a:lumOff val="-209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Pre-contemplation: People may not recognise the need for change.</a:t>
          </a:r>
        </a:p>
      </dsp:txBody>
      <dsp:txXfrm>
        <a:off x="25245" y="1797586"/>
        <a:ext cx="5691043" cy="466650"/>
      </dsp:txXfrm>
    </dsp:sp>
    <dsp:sp modelId="{E0B1E17B-D29D-7041-BCCC-7EB15893565B}">
      <dsp:nvSpPr>
        <dsp:cNvPr id="0" name=""/>
        <dsp:cNvSpPr/>
      </dsp:nvSpPr>
      <dsp:spPr>
        <a:xfrm>
          <a:off x="0" y="2326921"/>
          <a:ext cx="5741533" cy="517140"/>
        </a:xfrm>
        <a:prstGeom prst="roundRect">
          <a:avLst/>
        </a:prstGeom>
        <a:solidFill>
          <a:schemeClr val="accent2">
            <a:hueOff val="-1555074"/>
            <a:satOff val="-8227"/>
            <a:lumOff val="-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Contemplation: People may think about changing but feel uncertain or lack motivation.</a:t>
          </a:r>
        </a:p>
      </dsp:txBody>
      <dsp:txXfrm>
        <a:off x="25245" y="2352166"/>
        <a:ext cx="5691043" cy="466650"/>
      </dsp:txXfrm>
    </dsp:sp>
    <dsp:sp modelId="{4E1D0B07-2D1F-9648-B08C-39748DEAC309}">
      <dsp:nvSpPr>
        <dsp:cNvPr id="0" name=""/>
        <dsp:cNvSpPr/>
      </dsp:nvSpPr>
      <dsp:spPr>
        <a:xfrm>
          <a:off x="0" y="2881501"/>
          <a:ext cx="5741533" cy="517140"/>
        </a:xfrm>
        <a:prstGeom prst="roundRect">
          <a:avLst/>
        </a:prstGeom>
        <a:solidFill>
          <a:schemeClr val="accent2">
            <a:hueOff val="-2073431"/>
            <a:satOff val="-10969"/>
            <a:lumOff val="-418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Preparation: People may want to change but lack knowledge or resources.</a:t>
          </a:r>
        </a:p>
      </dsp:txBody>
      <dsp:txXfrm>
        <a:off x="25245" y="2906746"/>
        <a:ext cx="5691043" cy="466650"/>
      </dsp:txXfrm>
    </dsp:sp>
    <dsp:sp modelId="{CB5CC263-105D-FD42-BEC0-760458BDFFDF}">
      <dsp:nvSpPr>
        <dsp:cNvPr id="0" name=""/>
        <dsp:cNvSpPr/>
      </dsp:nvSpPr>
      <dsp:spPr>
        <a:xfrm>
          <a:off x="0" y="3436081"/>
          <a:ext cx="5741533" cy="517140"/>
        </a:xfrm>
        <a:prstGeom prst="roundRect">
          <a:avLst/>
        </a:prstGeom>
        <a:solidFill>
          <a:schemeClr val="accent2">
            <a:hueOff val="-2591789"/>
            <a:satOff val="-13711"/>
            <a:lumOff val="-522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Action and maintenance: People may struggle to maintain new behaviours due to setbacks or environmental challenges.</a:t>
          </a:r>
        </a:p>
      </dsp:txBody>
      <dsp:txXfrm>
        <a:off x="25245" y="3461326"/>
        <a:ext cx="5691043" cy="466650"/>
      </dsp:txXfrm>
    </dsp:sp>
    <dsp:sp modelId="{8331D749-066D-1A49-968E-EC3DFC801779}">
      <dsp:nvSpPr>
        <dsp:cNvPr id="0" name=""/>
        <dsp:cNvSpPr/>
      </dsp:nvSpPr>
      <dsp:spPr>
        <a:xfrm>
          <a:off x="0" y="3990661"/>
          <a:ext cx="5741533" cy="517140"/>
        </a:xfrm>
        <a:prstGeom prst="roundRect">
          <a:avLst/>
        </a:prstGeom>
        <a:solidFill>
          <a:schemeClr val="accent2">
            <a:hueOff val="-3110147"/>
            <a:satOff val="-16453"/>
            <a:lumOff val="-627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Example:A person who wants to become physically active may start exercising but stop because of lack of motivation or difficulty maintaining a routine.</a:t>
          </a:r>
        </a:p>
      </dsp:txBody>
      <dsp:txXfrm>
        <a:off x="25245" y="4015906"/>
        <a:ext cx="5691043" cy="46665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728D0C-38DE-094E-8FB9-575946ECB54F}">
      <dsp:nvSpPr>
        <dsp:cNvPr id="0" name=""/>
        <dsp:cNvSpPr/>
      </dsp:nvSpPr>
      <dsp:spPr>
        <a:xfrm>
          <a:off x="1236" y="601589"/>
          <a:ext cx="1558300" cy="2181620"/>
        </a:xfrm>
        <a:prstGeom prst="rect">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491" tIns="330200" rIns="121491" bIns="330200" numCol="1" spcCol="1270" anchor="t" anchorCtr="0">
          <a:noAutofit/>
        </a:bodyPr>
        <a:lstStyle/>
        <a:p>
          <a:pPr marL="0" lvl="0" indent="0" algn="l" defTabSz="488950">
            <a:lnSpc>
              <a:spcPct val="90000"/>
            </a:lnSpc>
            <a:spcBef>
              <a:spcPct val="0"/>
            </a:spcBef>
            <a:spcAft>
              <a:spcPct val="35000"/>
            </a:spcAft>
            <a:buNone/>
          </a:pPr>
          <a:r>
            <a:rPr lang="en-US" sz="1100" kern="1200"/>
            <a:t>Lack of motivation : </a:t>
          </a:r>
        </a:p>
      </dsp:txBody>
      <dsp:txXfrm>
        <a:off x="1236" y="1430605"/>
        <a:ext cx="1558300" cy="1308972"/>
      </dsp:txXfrm>
    </dsp:sp>
    <dsp:sp modelId="{45F7FA99-8A84-3B4F-B42C-F0D92839D316}">
      <dsp:nvSpPr>
        <dsp:cNvPr id="0" name=""/>
        <dsp:cNvSpPr/>
      </dsp:nvSpPr>
      <dsp:spPr>
        <a:xfrm>
          <a:off x="453143" y="819751"/>
          <a:ext cx="654486" cy="654486"/>
        </a:xfrm>
        <a:prstGeom prst="ellips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1026" tIns="12700" rIns="51026" bIns="12700" numCol="1" spcCol="1270" anchor="ctr" anchorCtr="0">
          <a:noAutofit/>
        </a:bodyPr>
        <a:lstStyle/>
        <a:p>
          <a:pPr marL="0" lvl="0" indent="0" algn="ctr" defTabSz="1377950">
            <a:lnSpc>
              <a:spcPct val="90000"/>
            </a:lnSpc>
            <a:spcBef>
              <a:spcPct val="0"/>
            </a:spcBef>
            <a:spcAft>
              <a:spcPct val="35000"/>
            </a:spcAft>
            <a:buNone/>
          </a:pPr>
          <a:r>
            <a:rPr lang="en-US" sz="3100" kern="1200"/>
            <a:t>1</a:t>
          </a:r>
        </a:p>
      </dsp:txBody>
      <dsp:txXfrm>
        <a:off x="548990" y="915598"/>
        <a:ext cx="462792" cy="462792"/>
      </dsp:txXfrm>
    </dsp:sp>
    <dsp:sp modelId="{01564283-35D9-864C-98B9-BB46661E860B}">
      <dsp:nvSpPr>
        <dsp:cNvPr id="0" name=""/>
        <dsp:cNvSpPr/>
      </dsp:nvSpPr>
      <dsp:spPr>
        <a:xfrm>
          <a:off x="1236" y="2783137"/>
          <a:ext cx="1558300" cy="72"/>
        </a:xfrm>
        <a:prstGeom prst="rect">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B91ABC-B88A-6E46-844D-0CE48B185664}">
      <dsp:nvSpPr>
        <dsp:cNvPr id="0" name=""/>
        <dsp:cNvSpPr/>
      </dsp:nvSpPr>
      <dsp:spPr>
        <a:xfrm>
          <a:off x="1715367" y="601589"/>
          <a:ext cx="1558300" cy="2181620"/>
        </a:xfrm>
        <a:prstGeom prst="rect">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491" tIns="330200" rIns="121491" bIns="330200" numCol="1" spcCol="1270" anchor="t" anchorCtr="0">
          <a:noAutofit/>
        </a:bodyPr>
        <a:lstStyle/>
        <a:p>
          <a:pPr marL="0" lvl="0" indent="0" algn="l" defTabSz="488950">
            <a:lnSpc>
              <a:spcPct val="90000"/>
            </a:lnSpc>
            <a:spcBef>
              <a:spcPct val="0"/>
            </a:spcBef>
            <a:spcAft>
              <a:spcPct val="35000"/>
            </a:spcAft>
            <a:buNone/>
          </a:pPr>
          <a:r>
            <a:rPr lang="en-US" sz="1100" kern="1200"/>
            <a:t>Set small, achievable goals instead of large targets</a:t>
          </a:r>
        </a:p>
      </dsp:txBody>
      <dsp:txXfrm>
        <a:off x="1715367" y="1430605"/>
        <a:ext cx="1558300" cy="1308972"/>
      </dsp:txXfrm>
    </dsp:sp>
    <dsp:sp modelId="{70E1263F-100D-224F-8C3E-42E3E15E3916}">
      <dsp:nvSpPr>
        <dsp:cNvPr id="0" name=""/>
        <dsp:cNvSpPr/>
      </dsp:nvSpPr>
      <dsp:spPr>
        <a:xfrm>
          <a:off x="2167274" y="819751"/>
          <a:ext cx="654486" cy="654486"/>
        </a:xfrm>
        <a:prstGeom prst="ellips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1026" tIns="12700" rIns="51026" bIns="12700" numCol="1" spcCol="1270" anchor="ctr" anchorCtr="0">
          <a:noAutofit/>
        </a:bodyPr>
        <a:lstStyle/>
        <a:p>
          <a:pPr marL="0" lvl="0" indent="0" algn="ctr" defTabSz="1377950">
            <a:lnSpc>
              <a:spcPct val="90000"/>
            </a:lnSpc>
            <a:spcBef>
              <a:spcPct val="0"/>
            </a:spcBef>
            <a:spcAft>
              <a:spcPct val="35000"/>
            </a:spcAft>
            <a:buNone/>
          </a:pPr>
          <a:r>
            <a:rPr lang="en-US" sz="3100" kern="1200"/>
            <a:t>2</a:t>
          </a:r>
        </a:p>
      </dsp:txBody>
      <dsp:txXfrm>
        <a:off x="2263121" y="915598"/>
        <a:ext cx="462792" cy="462792"/>
      </dsp:txXfrm>
    </dsp:sp>
    <dsp:sp modelId="{FAC9144E-614D-C745-956D-78044790F95C}">
      <dsp:nvSpPr>
        <dsp:cNvPr id="0" name=""/>
        <dsp:cNvSpPr/>
      </dsp:nvSpPr>
      <dsp:spPr>
        <a:xfrm>
          <a:off x="1715367" y="2783137"/>
          <a:ext cx="1558300" cy="72"/>
        </a:xfrm>
        <a:prstGeom prst="rect">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681588-B889-A648-8C9F-F0A782B525C8}">
      <dsp:nvSpPr>
        <dsp:cNvPr id="0" name=""/>
        <dsp:cNvSpPr/>
      </dsp:nvSpPr>
      <dsp:spPr>
        <a:xfrm>
          <a:off x="3429497" y="601589"/>
          <a:ext cx="1558300" cy="2181620"/>
        </a:xfrm>
        <a:prstGeom prst="rect">
          <a:avLst/>
        </a:prstGeom>
        <a:solidFill>
          <a:schemeClr val="accent4">
            <a:tint val="40000"/>
            <a:alpha val="90000"/>
            <a:hueOff val="0"/>
            <a:satOff val="0"/>
            <a:lumOff val="0"/>
            <a:alphaOff val="0"/>
          </a:schemeClr>
        </a:solidFill>
        <a:ln w="19050"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491" tIns="330200" rIns="121491" bIns="330200" numCol="1" spcCol="1270" anchor="t" anchorCtr="0">
          <a:noAutofit/>
        </a:bodyPr>
        <a:lstStyle/>
        <a:p>
          <a:pPr marL="0" lvl="0" indent="0" algn="l" defTabSz="488950">
            <a:lnSpc>
              <a:spcPct val="90000"/>
            </a:lnSpc>
            <a:spcBef>
              <a:spcPct val="0"/>
            </a:spcBef>
            <a:spcAft>
              <a:spcPct val="35000"/>
            </a:spcAft>
            <a:buNone/>
          </a:pPr>
          <a:r>
            <a:rPr lang="en-US" sz="1100" kern="1200"/>
            <a:t>Lack of time :</a:t>
          </a:r>
        </a:p>
      </dsp:txBody>
      <dsp:txXfrm>
        <a:off x="3429497" y="1430605"/>
        <a:ext cx="1558300" cy="1308972"/>
      </dsp:txXfrm>
    </dsp:sp>
    <dsp:sp modelId="{C7282656-0803-9A47-B2AB-E0E756196185}">
      <dsp:nvSpPr>
        <dsp:cNvPr id="0" name=""/>
        <dsp:cNvSpPr/>
      </dsp:nvSpPr>
      <dsp:spPr>
        <a:xfrm>
          <a:off x="3881404" y="819751"/>
          <a:ext cx="654486" cy="654486"/>
        </a:xfrm>
        <a:prstGeom prst="ellipse">
          <a:avLst/>
        </a:prstGeom>
        <a:solidFill>
          <a:schemeClr val="accent6">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1026" tIns="12700" rIns="51026" bIns="12700" numCol="1" spcCol="1270" anchor="ctr" anchorCtr="0">
          <a:noAutofit/>
        </a:bodyPr>
        <a:lstStyle/>
        <a:p>
          <a:pPr marL="0" lvl="0" indent="0" algn="ctr" defTabSz="1377950">
            <a:lnSpc>
              <a:spcPct val="90000"/>
            </a:lnSpc>
            <a:spcBef>
              <a:spcPct val="0"/>
            </a:spcBef>
            <a:spcAft>
              <a:spcPct val="35000"/>
            </a:spcAft>
            <a:buNone/>
          </a:pPr>
          <a:r>
            <a:rPr lang="en-US" sz="3100" kern="1200"/>
            <a:t>3</a:t>
          </a:r>
        </a:p>
      </dsp:txBody>
      <dsp:txXfrm>
        <a:off x="3977251" y="915598"/>
        <a:ext cx="462792" cy="462792"/>
      </dsp:txXfrm>
    </dsp:sp>
    <dsp:sp modelId="{44EDF689-C943-4C4F-87B9-E8D0B00C9F30}">
      <dsp:nvSpPr>
        <dsp:cNvPr id="0" name=""/>
        <dsp:cNvSpPr/>
      </dsp:nvSpPr>
      <dsp:spPr>
        <a:xfrm>
          <a:off x="3429497" y="2783137"/>
          <a:ext cx="1558300" cy="72"/>
        </a:xfrm>
        <a:prstGeom prst="rect">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440D3E-BF6A-B647-BA0B-FC08F0DAC851}">
      <dsp:nvSpPr>
        <dsp:cNvPr id="0" name=""/>
        <dsp:cNvSpPr/>
      </dsp:nvSpPr>
      <dsp:spPr>
        <a:xfrm>
          <a:off x="5143627" y="601589"/>
          <a:ext cx="1558300" cy="2181620"/>
        </a:xfrm>
        <a:prstGeom prst="rect">
          <a:avLst/>
        </a:prstGeom>
        <a:solidFill>
          <a:schemeClr val="accent5">
            <a:tint val="40000"/>
            <a:alpha val="90000"/>
            <a:hueOff val="0"/>
            <a:satOff val="0"/>
            <a:lumOff val="0"/>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491" tIns="330200" rIns="121491" bIns="330200" numCol="1" spcCol="1270" anchor="t" anchorCtr="0">
          <a:noAutofit/>
        </a:bodyPr>
        <a:lstStyle/>
        <a:p>
          <a:pPr marL="0" lvl="0" indent="0" algn="l" defTabSz="488950">
            <a:lnSpc>
              <a:spcPct val="90000"/>
            </a:lnSpc>
            <a:spcBef>
              <a:spcPct val="0"/>
            </a:spcBef>
            <a:spcAft>
              <a:spcPct val="35000"/>
            </a:spcAft>
            <a:buNone/>
          </a:pPr>
          <a:r>
            <a:rPr lang="en-US" sz="1100" kern="1200"/>
            <a:t>Encourage people to include short activities (10–30 minutes) in    daily routines</a:t>
          </a:r>
        </a:p>
      </dsp:txBody>
      <dsp:txXfrm>
        <a:off x="5143627" y="1430605"/>
        <a:ext cx="1558300" cy="1308972"/>
      </dsp:txXfrm>
    </dsp:sp>
    <dsp:sp modelId="{1C859DF9-5965-3541-9682-AED5A9E68F85}">
      <dsp:nvSpPr>
        <dsp:cNvPr id="0" name=""/>
        <dsp:cNvSpPr/>
      </dsp:nvSpPr>
      <dsp:spPr>
        <a:xfrm>
          <a:off x="5595534" y="819751"/>
          <a:ext cx="654486" cy="654486"/>
        </a:xfrm>
        <a:prstGeom prst="ellips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1026" tIns="12700" rIns="51026" bIns="12700" numCol="1" spcCol="1270" anchor="ctr" anchorCtr="0">
          <a:noAutofit/>
        </a:bodyPr>
        <a:lstStyle/>
        <a:p>
          <a:pPr marL="0" lvl="0" indent="0" algn="ctr" defTabSz="1377950">
            <a:lnSpc>
              <a:spcPct val="90000"/>
            </a:lnSpc>
            <a:spcBef>
              <a:spcPct val="0"/>
            </a:spcBef>
            <a:spcAft>
              <a:spcPct val="35000"/>
            </a:spcAft>
            <a:buNone/>
          </a:pPr>
          <a:r>
            <a:rPr lang="en-US" sz="3100" kern="1200"/>
            <a:t>4</a:t>
          </a:r>
        </a:p>
      </dsp:txBody>
      <dsp:txXfrm>
        <a:off x="5691381" y="915598"/>
        <a:ext cx="462792" cy="462792"/>
      </dsp:txXfrm>
    </dsp:sp>
    <dsp:sp modelId="{69B37862-E0BF-FF48-B114-ACBB5D98E9CF}">
      <dsp:nvSpPr>
        <dsp:cNvPr id="0" name=""/>
        <dsp:cNvSpPr/>
      </dsp:nvSpPr>
      <dsp:spPr>
        <a:xfrm>
          <a:off x="5143627" y="2783137"/>
          <a:ext cx="1558300" cy="72"/>
        </a:xfrm>
        <a:prstGeom prst="rect">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BC3145-EE56-F948-B5AA-312C176B9FA9}">
      <dsp:nvSpPr>
        <dsp:cNvPr id="0" name=""/>
        <dsp:cNvSpPr/>
      </dsp:nvSpPr>
      <dsp:spPr>
        <a:xfrm>
          <a:off x="6857757" y="601589"/>
          <a:ext cx="1558300" cy="2181620"/>
        </a:xfrm>
        <a:prstGeom prst="rect">
          <a:avLst/>
        </a:prstGeom>
        <a:solidFill>
          <a:schemeClr val="accent6">
            <a:tint val="40000"/>
            <a:alpha val="90000"/>
            <a:hueOff val="0"/>
            <a:satOff val="0"/>
            <a:lumOff val="0"/>
            <a:alphaOff val="0"/>
          </a:schemeClr>
        </a:solidFill>
        <a:ln w="19050" cap="rnd" cmpd="sng" algn="ctr">
          <a:solidFill>
            <a:schemeClr val="accent6">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491" tIns="330200" rIns="121491" bIns="330200" numCol="1" spcCol="1270" anchor="t" anchorCtr="0">
          <a:noAutofit/>
        </a:bodyPr>
        <a:lstStyle/>
        <a:p>
          <a:pPr marL="0" lvl="0" indent="0" algn="l" defTabSz="488950">
            <a:lnSpc>
              <a:spcPct val="90000"/>
            </a:lnSpc>
            <a:spcBef>
              <a:spcPct val="0"/>
            </a:spcBef>
            <a:spcAft>
              <a:spcPct val="35000"/>
            </a:spcAft>
            <a:buNone/>
          </a:pPr>
          <a:r>
            <a:rPr lang="en-US" sz="1100" kern="1200"/>
            <a:t>Low confidence or fear of judgementCreate supportive and    inclusive exercise environments.</a:t>
          </a:r>
        </a:p>
      </dsp:txBody>
      <dsp:txXfrm>
        <a:off x="6857757" y="1430605"/>
        <a:ext cx="1558300" cy="1308972"/>
      </dsp:txXfrm>
    </dsp:sp>
    <dsp:sp modelId="{6A78D9E5-A69D-5F4D-98AD-C574F413011F}">
      <dsp:nvSpPr>
        <dsp:cNvPr id="0" name=""/>
        <dsp:cNvSpPr/>
      </dsp:nvSpPr>
      <dsp:spPr>
        <a:xfrm>
          <a:off x="7309664" y="819751"/>
          <a:ext cx="654486" cy="654486"/>
        </a:xfrm>
        <a:prstGeom prst="ellips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1026" tIns="12700" rIns="51026" bIns="12700" numCol="1" spcCol="1270" anchor="ctr" anchorCtr="0">
          <a:noAutofit/>
        </a:bodyPr>
        <a:lstStyle/>
        <a:p>
          <a:pPr marL="0" lvl="0" indent="0" algn="ctr" defTabSz="1377950">
            <a:lnSpc>
              <a:spcPct val="90000"/>
            </a:lnSpc>
            <a:spcBef>
              <a:spcPct val="0"/>
            </a:spcBef>
            <a:spcAft>
              <a:spcPct val="35000"/>
            </a:spcAft>
            <a:buNone/>
          </a:pPr>
          <a:r>
            <a:rPr lang="en-US" sz="3100" kern="1200"/>
            <a:t>5</a:t>
          </a:r>
        </a:p>
      </dsp:txBody>
      <dsp:txXfrm>
        <a:off x="7405511" y="915598"/>
        <a:ext cx="462792" cy="462792"/>
      </dsp:txXfrm>
    </dsp:sp>
    <dsp:sp modelId="{82036B1F-0B9F-014C-B703-EBC3F7EBD448}">
      <dsp:nvSpPr>
        <dsp:cNvPr id="0" name=""/>
        <dsp:cNvSpPr/>
      </dsp:nvSpPr>
      <dsp:spPr>
        <a:xfrm>
          <a:off x="6857757" y="2783137"/>
          <a:ext cx="1558300" cy="72"/>
        </a:xfrm>
        <a:prstGeom prst="rect">
          <a:avLst/>
        </a:prstGeom>
        <a:solidFill>
          <a:schemeClr val="accent6">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09B832-31A8-3247-92CC-DA163138EFF7}">
      <dsp:nvSpPr>
        <dsp:cNvPr id="0" name=""/>
        <dsp:cNvSpPr/>
      </dsp:nvSpPr>
      <dsp:spPr>
        <a:xfrm>
          <a:off x="8571888" y="601589"/>
          <a:ext cx="1558300" cy="2181620"/>
        </a:xfrm>
        <a:prstGeom prst="rect">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491" tIns="330200" rIns="121491" bIns="330200" numCol="1" spcCol="1270" anchor="t" anchorCtr="0">
          <a:noAutofit/>
        </a:bodyPr>
        <a:lstStyle/>
        <a:p>
          <a:pPr marL="0" lvl="0" indent="0" algn="l" defTabSz="488950">
            <a:lnSpc>
              <a:spcPct val="90000"/>
            </a:lnSpc>
            <a:spcBef>
              <a:spcPct val="0"/>
            </a:spcBef>
            <a:spcAft>
              <a:spcPct val="35000"/>
            </a:spcAft>
            <a:buNone/>
          </a:pPr>
          <a:r>
            <a:rPr lang="en-US" sz="1100" kern="1200"/>
            <a:t>Offer beginner-friendly classes.</a:t>
          </a:r>
        </a:p>
      </dsp:txBody>
      <dsp:txXfrm>
        <a:off x="8571888" y="1430605"/>
        <a:ext cx="1558300" cy="1308972"/>
      </dsp:txXfrm>
    </dsp:sp>
    <dsp:sp modelId="{825BC835-4E6C-8643-A464-4910BB4415CB}">
      <dsp:nvSpPr>
        <dsp:cNvPr id="0" name=""/>
        <dsp:cNvSpPr/>
      </dsp:nvSpPr>
      <dsp:spPr>
        <a:xfrm>
          <a:off x="9023795" y="819751"/>
          <a:ext cx="654486" cy="654486"/>
        </a:xfrm>
        <a:prstGeom prst="ellips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1026" tIns="12700" rIns="51026" bIns="12700" numCol="1" spcCol="1270" anchor="ctr" anchorCtr="0">
          <a:noAutofit/>
        </a:bodyPr>
        <a:lstStyle/>
        <a:p>
          <a:pPr marL="0" lvl="0" indent="0" algn="ctr" defTabSz="1377950">
            <a:lnSpc>
              <a:spcPct val="90000"/>
            </a:lnSpc>
            <a:spcBef>
              <a:spcPct val="0"/>
            </a:spcBef>
            <a:spcAft>
              <a:spcPct val="35000"/>
            </a:spcAft>
            <a:buNone/>
          </a:pPr>
          <a:r>
            <a:rPr lang="en-US" sz="3100" kern="1200"/>
            <a:t>6</a:t>
          </a:r>
        </a:p>
      </dsp:txBody>
      <dsp:txXfrm>
        <a:off x="9119642" y="915598"/>
        <a:ext cx="462792" cy="462792"/>
      </dsp:txXfrm>
    </dsp:sp>
    <dsp:sp modelId="{006E2EE0-F789-6F49-B950-3DF180A73EC7}">
      <dsp:nvSpPr>
        <dsp:cNvPr id="0" name=""/>
        <dsp:cNvSpPr/>
      </dsp:nvSpPr>
      <dsp:spPr>
        <a:xfrm>
          <a:off x="8571888" y="2783137"/>
          <a:ext cx="1558300" cy="72"/>
        </a:xfrm>
        <a:prstGeom prst="rect">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7959B1-F135-0B4D-9FBF-B6CF7C5FFDF2}" type="datetimeFigureOut">
              <a:rPr lang="en-US" smtClean="0"/>
              <a:t>7/4/26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F3A139-96FF-6841-BE9C-EBD55B0DD445}" type="slidenum">
              <a:rPr lang="en-US" smtClean="0"/>
              <a:t>‹#›</a:t>
            </a:fld>
            <a:endParaRPr lang="en-US"/>
          </a:p>
        </p:txBody>
      </p:sp>
    </p:spTree>
    <p:extLst>
      <p:ext uri="{BB962C8B-B14F-4D97-AF65-F5344CB8AC3E}">
        <p14:creationId xmlns:p14="http://schemas.microsoft.com/office/powerpoint/2010/main" val="37149631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CF3A139-96FF-6841-BE9C-EBD55B0DD445}" type="slidenum">
              <a:rPr lang="en-US" smtClean="0"/>
              <a:t>1</a:t>
            </a:fld>
            <a:endParaRPr lang="en-US"/>
          </a:p>
        </p:txBody>
      </p:sp>
    </p:spTree>
    <p:extLst>
      <p:ext uri="{BB962C8B-B14F-4D97-AF65-F5344CB8AC3E}">
        <p14:creationId xmlns:p14="http://schemas.microsoft.com/office/powerpoint/2010/main" val="20566820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Today I am presenting my campaign called Move More, Feel Better. The chosen population is teenagers aged 13 to 18, and the target activity is regular physical activity. The campaign slogan is “30 minutes today for a healthier tomorrow.” The idea is to make activity feel realistic, social and enjoyable, rather than making it feel like a strict fitness programme.</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30812075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activity plan. The campaign runs for eight weeks with one organised session every week and a small weekly challenge. I included a mix of activities because not every teenager enjoys the same type of sport. Some sessions focus on fitness, some on dance, some on outdoor activity and others on team games. The content is designed to improve fitness, but also confidence, social interaction and motivation.</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3764779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Poor activity habits can have both short-term and long-term consequences. In daily life, teenagers may feel more tired, find it harder to concentrate in school, sleep poorly, feel more stressed and have lower confidence. In the future, long-term inactivity can increase the risk of obesity, type 2 diabetes, reduced fitness and poorer mental health. This campaign tries to respond to those risks by making physical activity enjoyable and realistic for teenagers.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28360438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rationale for the campaign is based on the gap between national guidance and actual activity levels. NHS guidance says that young people aged 5 to 18 should aim for an average of at least 60 minutes of moderate to vigorous physical activity each day, with activities that also build muscles and bones. However, Sport England reported that only 49.1 percent of children and young people aged 5 to 16 in England met this guideline in 2024 to 2025. This means over half were not active enough. That is why a teenage-focused campaign is needed.</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163683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campaign has three measurable aims. First, it aims to increase the number of participants achieving 60 minutes of activity per day by 20 percent within eight weeks. Second, it aims to increase weekly participation from two sessions to four sessions per week. Third, it aims to improve self-reported wellbeing and confidence scores by 15 percent. These aims can be measured using attendance records, weekly activity diaries, step counts and pre- and post-campaign questionnaires. If these aims are achieved, teenagers should become more active, more confident and more likely to maintain healthy habits.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4753852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CF3A139-96FF-6841-BE9C-EBD55B0DD445}" type="slidenum">
              <a:rPr lang="en-US" smtClean="0"/>
              <a:t>9</a:t>
            </a:fld>
            <a:endParaRPr lang="en-US"/>
          </a:p>
        </p:txBody>
      </p:sp>
    </p:spTree>
    <p:extLst>
      <p:ext uri="{BB962C8B-B14F-4D97-AF65-F5344CB8AC3E}">
        <p14:creationId xmlns:p14="http://schemas.microsoft.com/office/powerpoint/2010/main" val="30161314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CF3A139-96FF-6841-BE9C-EBD55B0DD445}" type="slidenum">
              <a:rPr lang="en-US" smtClean="0"/>
              <a:t>10</a:t>
            </a:fld>
            <a:endParaRPr lang="en-US"/>
          </a:p>
        </p:txBody>
      </p:sp>
    </p:spTree>
    <p:extLst>
      <p:ext uri="{BB962C8B-B14F-4D97-AF65-F5344CB8AC3E}">
        <p14:creationId xmlns:p14="http://schemas.microsoft.com/office/powerpoint/2010/main" val="24285759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CF3A139-96FF-6841-BE9C-EBD55B0DD445}" type="slidenum">
              <a:rPr lang="en-US" smtClean="0"/>
              <a:t>11</a:t>
            </a:fld>
            <a:endParaRPr lang="en-US"/>
          </a:p>
        </p:txBody>
      </p:sp>
    </p:spTree>
    <p:extLst>
      <p:ext uri="{BB962C8B-B14F-4D97-AF65-F5344CB8AC3E}">
        <p14:creationId xmlns:p14="http://schemas.microsoft.com/office/powerpoint/2010/main" val="25476882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CF3A139-96FF-6841-BE9C-EBD55B0DD445}" type="slidenum">
              <a:rPr lang="en-US" smtClean="0"/>
              <a:t>22</a:t>
            </a:fld>
            <a:endParaRPr lang="en-US"/>
          </a:p>
        </p:txBody>
      </p:sp>
    </p:spTree>
    <p:extLst>
      <p:ext uri="{BB962C8B-B14F-4D97-AF65-F5344CB8AC3E}">
        <p14:creationId xmlns:p14="http://schemas.microsoft.com/office/powerpoint/2010/main" val="4902713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5EE9E671-1C83-40F7-9D33-FE8AAC7F721F}" type="datetime1">
              <a:rPr lang="en-US" smtClean="0"/>
              <a:t>7/4/26</a:t>
            </a:fld>
            <a:endParaRPr lang="en-US"/>
          </a:p>
        </p:txBody>
      </p:sp>
      <p:sp>
        <p:nvSpPr>
          <p:cNvPr id="5" name="Footer Placeholder 4"/>
          <p:cNvSpPr>
            <a:spLocks noGrp="1"/>
          </p:cNvSpPr>
          <p:nvPr>
            <p:ph type="ftr" sz="quarter" idx="11"/>
          </p:nvPr>
        </p:nvSpPr>
        <p:spPr>
          <a:xfrm>
            <a:off x="3962399" y="5870575"/>
            <a:ext cx="4893958" cy="377825"/>
          </a:xfrm>
        </p:spPr>
        <p:txBody>
          <a:bodyPr/>
          <a:lstStyle/>
          <a:p>
            <a:r>
              <a:rPr lang="en-US"/>
              <a:t>Sample Footer Text</a:t>
            </a:r>
          </a:p>
        </p:txBody>
      </p:sp>
      <p:sp>
        <p:nvSpPr>
          <p:cNvPr id="6" name="Slide Number Placeholder 5"/>
          <p:cNvSpPr>
            <a:spLocks noGrp="1"/>
          </p:cNvSpPr>
          <p:nvPr>
            <p:ph type="sldNum" sz="quarter" idx="12"/>
          </p:nvPr>
        </p:nvSpPr>
        <p:spPr>
          <a:xfrm>
            <a:off x="10608958" y="5870575"/>
            <a:ext cx="551167" cy="3778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10975988"/>
      </p:ext>
    </p:extLst>
  </p:cSld>
  <p:clrMapOvr>
    <a:overrideClrMapping bg1="dk1" tx1="lt1" bg2="dk2" tx2="lt2" accent1="accent1" accent2="accent2" accent3="accent3" accent4="accent4" accent5="accent5" accent6="accent6" hlink="hlink" folHlink="folHlink"/>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EE9E671-1C83-40F7-9D33-FE8AAC7F721F}" type="datetime1">
              <a:rPr lang="en-US" smtClean="0"/>
              <a:t>7/4/26</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7426348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EE9E671-1C83-40F7-9D33-FE8AAC7F721F}" type="datetime1">
              <a:rPr lang="en-US" smtClean="0"/>
              <a:t>7/4/26</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68437034"/>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5EE9E671-1C83-40F7-9D33-FE8AAC7F721F}" type="datetime1">
              <a:rPr lang="en-US" smtClean="0"/>
              <a:t>7/4/26</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8289260"/>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EE9E671-1C83-40F7-9D33-FE8AAC7F721F}" type="datetime1">
              <a:rPr lang="en-US" smtClean="0"/>
              <a:t>7/4/26</a:t>
            </a:fld>
            <a:endParaRPr lang="en-US"/>
          </a:p>
        </p:txBody>
      </p:sp>
      <p:sp>
        <p:nvSpPr>
          <p:cNvPr id="8" name="Footer Placeholder 7"/>
          <p:cNvSpPr>
            <a:spLocks noGrp="1"/>
          </p:cNvSpPr>
          <p:nvPr>
            <p:ph type="ftr" sz="quarter" idx="11"/>
          </p:nvPr>
        </p:nvSpPr>
        <p:spPr/>
        <p:txBody>
          <a:bodyPr/>
          <a:lstStyle/>
          <a:p>
            <a:r>
              <a:rPr lang="en-US"/>
              <a:t>Sample Footer Text</a:t>
            </a:r>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40149971"/>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7B279FF-407B-4B41-9E69-DE66ED04A328}" type="datetime1">
              <a:rPr lang="en-US" smtClean="0"/>
              <a:t>7/4/26</a:t>
            </a:fld>
            <a:endParaRPr lang="en-US"/>
          </a:p>
        </p:txBody>
      </p:sp>
      <p:sp>
        <p:nvSpPr>
          <p:cNvPr id="4" name="Footer Placeholder 3"/>
          <p:cNvSpPr>
            <a:spLocks noGrp="1"/>
          </p:cNvSpPr>
          <p:nvPr>
            <p:ph type="ftr" sz="quarter" idx="11"/>
          </p:nvPr>
        </p:nvSpPr>
        <p:spPr/>
        <p:txBody>
          <a:bodyPr/>
          <a:lstStyle/>
          <a:p>
            <a:r>
              <a:rPr lang="en-US"/>
              <a:t>Sample Footer Text</a:t>
            </a:r>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133709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A803E812-757D-4139-AF81-227C72D4B544}" type="datetime1">
              <a:rPr lang="en-US" smtClean="0"/>
              <a:t>7/4/26</a:t>
            </a:fld>
            <a:endParaRPr lang="en-US"/>
          </a:p>
        </p:txBody>
      </p:sp>
      <p:sp>
        <p:nvSpPr>
          <p:cNvPr id="3" name="Footer Placeholder 2"/>
          <p:cNvSpPr>
            <a:spLocks noGrp="1"/>
          </p:cNvSpPr>
          <p:nvPr>
            <p:ph type="ftr" sz="quarter" idx="11"/>
          </p:nvPr>
        </p:nvSpPr>
        <p:spPr/>
        <p:txBody>
          <a:bodyPr/>
          <a:lstStyle/>
          <a:p>
            <a:r>
              <a:rPr lang="en-US"/>
              <a:t>Sample Footer Text</a:t>
            </a:r>
          </a:p>
        </p:txBody>
      </p:sp>
      <p:sp>
        <p:nvSpPr>
          <p:cNvPr id="4" name="Slide Number Placeholder 3"/>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701483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GB"/>
              <a:t>Click to edit Master title style</a:t>
            </a:r>
            <a:endParaRPr lang="en-US"/>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7D6A7E1-C424-43A5-938A-12DEC0A1D59D}" type="datetime1">
              <a:rPr lang="en-US" smtClean="0"/>
              <a:t>7/4/26</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525974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EE9E671-1C83-40F7-9D33-FE8AAC7F721F}" type="datetime1">
              <a:rPr lang="en-US" smtClean="0"/>
              <a:t>7/4/26</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88564"/>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EE9E671-1C83-40F7-9D33-FE8AAC7F721F}" type="datetime1">
              <a:rPr lang="en-US" smtClean="0"/>
              <a:t>7/4/26</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0102683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EE9E671-1C83-40F7-9D33-FE8AAC7F721F}" type="datetime1">
              <a:rPr lang="en-US" smtClean="0"/>
              <a:t>7/4/26</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0599170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EE9E671-1C83-40F7-9D33-FE8AAC7F721F}" type="datetime1">
              <a:rPr lang="en-US" smtClean="0"/>
              <a:t>7/4/26</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274958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EE9E671-1C83-40F7-9D33-FE8AAC7F721F}" type="datetime1">
              <a:rPr lang="en-US" smtClean="0"/>
              <a:t>7/4/26</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82771871"/>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EE9E671-1C83-40F7-9D33-FE8AAC7F721F}" type="datetime1">
              <a:rPr lang="en-US" smtClean="0"/>
              <a:t>7/4/26</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7066488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EE9E671-1C83-40F7-9D33-FE8AAC7F721F}" type="datetime1">
              <a:rPr lang="en-US" smtClean="0"/>
              <a:t>7/4/26</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7154057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EE9E671-1C83-40F7-9D33-FE8AAC7F721F}" type="datetime1">
              <a:rPr lang="en-US" smtClean="0"/>
              <a:t>7/4/26</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
        <p:nvSpPr>
          <p:cNvPr id="8" name="Title 1"/>
          <p:cNvSpPr>
            <a:spLocks noGrp="1"/>
          </p:cNvSpPr>
          <p:nvPr>
            <p:ph type="title"/>
          </p:nvPr>
        </p:nvSpPr>
        <p:spPr>
          <a:xfrm>
            <a:off x="685801" y="609600"/>
            <a:ext cx="10131425" cy="1456267"/>
          </a:xfrm>
        </p:spPr>
        <p:txBody>
          <a:bodyPr/>
          <a:lstStyle/>
          <a:p>
            <a:r>
              <a:rPr lang="en-GB"/>
              <a:t>Click to edit Master title style</a:t>
            </a:r>
            <a:endParaRPr lang="en-US" dirty="0"/>
          </a:p>
        </p:txBody>
      </p:sp>
    </p:spTree>
    <p:extLst>
      <p:ext uri="{BB962C8B-B14F-4D97-AF65-F5344CB8AC3E}">
        <p14:creationId xmlns:p14="http://schemas.microsoft.com/office/powerpoint/2010/main" val="2360162328"/>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EE9E671-1C83-40F7-9D33-FE8AAC7F721F}" type="datetime1">
              <a:rPr lang="en-US" smtClean="0"/>
              <a:t>7/4/26</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02779500"/>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Content Photo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83413"/>
            <a:ext cx="4361688" cy="152704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2212975"/>
            <a:ext cx="4360863" cy="409575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2031073" cy="365125"/>
          </a:xfrm>
        </p:spPr>
        <p:txBody>
          <a:bodyPr/>
          <a:lstStyle/>
          <a:p>
            <a:fld id="{76A7CFE7-E645-4439-AA6B-DA8CF856D63E}" type="datetime1">
              <a:rPr lang="en-US" smtClean="0"/>
              <a:t>7/4/26</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745480" y="0"/>
            <a:ext cx="6446520"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453002"/>
            <a:ext cx="2805405" cy="365125"/>
          </a:xfr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54614217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3618984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72533" y="548639"/>
            <a:ext cx="3494314" cy="5719639"/>
          </a:xfrm>
        </p:spPr>
        <p:txBody>
          <a:bodyPr>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549274"/>
            <a:ext cx="7315200" cy="580644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0415979-091A-4302-A385-56FC1CE52E32}" type="datetime1">
              <a:rPr lang="en-US" smtClean="0"/>
              <a:t>7/4/26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1794164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3079730"/>
            <a:ext cx="12192000" cy="377827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59778"/>
            <a:ext cx="3494314" cy="365125"/>
          </a:xfrm>
        </p:spPr>
        <p:txBody>
          <a:bodyPr/>
          <a:lstStyle/>
          <a:p>
            <a:fld id="{3148FABB-02FF-476F-AB37-BDD0E354E780}" type="datetime1">
              <a:rPr lang="en-US" smtClean="0"/>
              <a:t>7/4/26</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rm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59778"/>
            <a:ext cx="2805405" cy="365125"/>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59778"/>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11880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EE9E671-1C83-40F7-9D33-FE8AAC7F721F}" type="datetime1">
              <a:rPr lang="en-US" smtClean="0"/>
              <a:t>7/4/26</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r>
              <a:rPr lang="en-US"/>
              <a:t>Sample Footer Text</a:t>
            </a:r>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666984557"/>
      </p:ext>
    </p:extLst>
  </p:cSld>
  <p:clrMap bg1="dk1" tx1="lt1" bg2="dk2" tx2="lt2" accent1="accent1" accent2="accent2" accent3="accent3" accent4="accent4" accent5="accent5" accent6="accent6" hlink="hlink" folHlink="folHlink"/>
  <p:sldLayoutIdLst>
    <p:sldLayoutId id="2147484661" r:id="rId1"/>
    <p:sldLayoutId id="2147484662" r:id="rId2"/>
    <p:sldLayoutId id="2147484663" r:id="rId3"/>
    <p:sldLayoutId id="2147484664" r:id="rId4"/>
    <p:sldLayoutId id="2147484665" r:id="rId5"/>
    <p:sldLayoutId id="2147484666" r:id="rId6"/>
    <p:sldLayoutId id="2147484667" r:id="rId7"/>
    <p:sldLayoutId id="2147484668" r:id="rId8"/>
    <p:sldLayoutId id="2147484669" r:id="rId9"/>
    <p:sldLayoutId id="2147484670" r:id="rId10"/>
    <p:sldLayoutId id="2147484671" r:id="rId11"/>
    <p:sldLayoutId id="2147484672" r:id="rId12"/>
    <p:sldLayoutId id="2147484673" r:id="rId13"/>
    <p:sldLayoutId id="2147484674" r:id="rId14"/>
    <p:sldLayoutId id="2147484675" r:id="rId15"/>
    <p:sldLayoutId id="2147484676" r:id="rId16"/>
    <p:sldLayoutId id="2147484677" r:id="rId17"/>
    <p:sldLayoutId id="2147484678" r:id="rId18"/>
    <p:sldLayoutId id="2147484679" r:id="rId19"/>
    <p:sldLayoutId id="2147484680" r:id="rId20"/>
    <p:sldLayoutId id="2147484681" r:id="rId21"/>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8.xml"/><Relationship Id="rId5" Type="http://schemas.openxmlformats.org/officeDocument/2006/relationships/image" Target="../media/image6.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0.xml"/><Relationship Id="rId6" Type="http://schemas.openxmlformats.org/officeDocument/2006/relationships/hyperlink" Target="https://creativecommons.org/licenses/by-nc/3.0/" TargetMode="External"/><Relationship Id="rId5" Type="http://schemas.openxmlformats.org/officeDocument/2006/relationships/hyperlink" Target="https://drc.bmj.com/content/8/1/e000893" TargetMode="External"/><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8" Type="http://schemas.openxmlformats.org/officeDocument/2006/relationships/hyperlink" Target="https://genteyold.com/se-hace-camino-al-andar/" TargetMode="External"/><Relationship Id="rId3" Type="http://schemas.openxmlformats.org/officeDocument/2006/relationships/image" Target="../media/image14.jpg"/><Relationship Id="rId7" Type="http://schemas.openxmlformats.org/officeDocument/2006/relationships/image" Target="../media/image16.jpg"/><Relationship Id="rId2" Type="http://schemas.openxmlformats.org/officeDocument/2006/relationships/notesSlide" Target="../notesSlides/notesSlide7.xml"/><Relationship Id="rId1" Type="http://schemas.openxmlformats.org/officeDocument/2006/relationships/slideLayout" Target="../slideLayouts/slideLayout21.xml"/><Relationship Id="rId6" Type="http://schemas.openxmlformats.org/officeDocument/2006/relationships/hyperlink" Target="https://www.flickr.com/photos/rogersg/7949969116/" TargetMode="External"/><Relationship Id="rId5" Type="http://schemas.openxmlformats.org/officeDocument/2006/relationships/image" Target="../media/image15.jpg"/><Relationship Id="rId4" Type="http://schemas.openxmlformats.org/officeDocument/2006/relationships/hyperlink" Target="https://dearlissy.blogspot.com/2015/09/one-quick-tip-basic-body-stewardship.html" TargetMode="External"/></Relationships>
</file>

<file path=ppt/slides/_rels/slide10.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17.jpeg"/><Relationship Id="rId7" Type="http://schemas.openxmlformats.org/officeDocument/2006/relationships/diagramLayout" Target="../diagrams/layout1.xml"/><Relationship Id="rId2" Type="http://schemas.openxmlformats.org/officeDocument/2006/relationships/notesSlide" Target="../notesSlides/notesSlide8.xml"/><Relationship Id="rId1" Type="http://schemas.openxmlformats.org/officeDocument/2006/relationships/slideLayout" Target="../slideLayouts/slideLayout21.xml"/><Relationship Id="rId6" Type="http://schemas.openxmlformats.org/officeDocument/2006/relationships/diagramData" Target="../diagrams/data1.xml"/><Relationship Id="rId5" Type="http://schemas.openxmlformats.org/officeDocument/2006/relationships/hyperlink" Target="https://www.linkedin.com/pulse/managing-stakeholders-effectively-strategic-imperative-sanjeev-kumar-rw5zc" TargetMode="External"/><Relationship Id="rId10" Type="http://schemas.microsoft.com/office/2007/relationships/diagramDrawing" Target="../diagrams/drawing1.xml"/><Relationship Id="rId4" Type="http://schemas.openxmlformats.org/officeDocument/2006/relationships/image" Target="../media/image18.png"/><Relationship Id="rId9" Type="http://schemas.openxmlformats.org/officeDocument/2006/relationships/diagramColors" Target="../diagrams/colors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8.xml"/><Relationship Id="rId5" Type="http://schemas.openxmlformats.org/officeDocument/2006/relationships/hyperlink" Target="https://flickr.com/155346722@N04/37623377482" TargetMode="External"/><Relationship Id="rId4" Type="http://schemas.openxmlformats.org/officeDocument/2006/relationships/image" Target="../media/image19.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png"/><Relationship Id="rId7" Type="http://schemas.openxmlformats.org/officeDocument/2006/relationships/diagramColors" Target="../diagrams/colors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6.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2.xml.rels><?xml version="1.0" encoding="UTF-8" standalone="yes"?>
<Relationships xmlns="http://schemas.openxmlformats.org/package/2006/relationships"><Relationship Id="rId8" Type="http://schemas.openxmlformats.org/officeDocument/2006/relationships/hyperlink" Target="https://www.nhs.uk/better-health" TargetMode="External"/><Relationship Id="rId3" Type="http://schemas.openxmlformats.org/officeDocument/2006/relationships/image" Target="../media/image3.png"/><Relationship Id="rId7" Type="http://schemas.openxmlformats.org/officeDocument/2006/relationships/hyperlink" Target="https://www.instituteofhealthequity.org/resources-reports/marmot-review-10-years-on?utm_source=chatgpt.com"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www.diabetes.org.uk/" TargetMode="External"/><Relationship Id="rId11" Type="http://schemas.openxmlformats.org/officeDocument/2006/relationships/hyperlink" Target="https://www.who.int/health-topics/health-promotion" TargetMode="External"/><Relationship Id="rId5" Type="http://schemas.openxmlformats.org/officeDocument/2006/relationships/hyperlink" Target="https://www.nutrition.org.uk/" TargetMode="External"/><Relationship Id="rId10" Type="http://schemas.openxmlformats.org/officeDocument/2006/relationships/hyperlink" Target="https://www.sportengland.org/research-and-data/data/active-lives?utm_source=chatgpt.com" TargetMode="External"/><Relationship Id="rId4" Type="http://schemas.openxmlformats.org/officeDocument/2006/relationships/hyperlink" Target="https://www.bhf.org.uk/" TargetMode="External"/><Relationship Id="rId9" Type="http://schemas.openxmlformats.org/officeDocument/2006/relationships/hyperlink" Target="https://doi.org/10.1146/annurev-publhealth-"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thensf.org/" TargetMode="External"/><Relationship Id="rId2" Type="http://schemas.openxmlformats.org/officeDocument/2006/relationships/hyperlink" Target="https://www.nhs.uk/" TargetMode="External"/><Relationship Id="rId1" Type="http://schemas.openxmlformats.org/officeDocument/2006/relationships/slideLayout" Target="../slideLayouts/slideLayout2.xml"/><Relationship Id="rId5" Type="http://schemas.openxmlformats.org/officeDocument/2006/relationships/image" Target="../media/image28.png"/><Relationship Id="rId4" Type="http://schemas.openxmlformats.org/officeDocument/2006/relationships/hyperlink" Target="https://pubmed.ncbi.nlm.nih.gov/3231046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1031" name="Picture 1030">
            <a:extLst>
              <a:ext uri="{FF2B5EF4-FFF2-40B4-BE49-F238E27FC236}">
                <a16:creationId xmlns:a16="http://schemas.microsoft.com/office/drawing/2014/main" id="{C3ED72BE-2F78-4DD7-B0A1-DCD0503B103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5A1C8DCE-05F5-68F5-6E40-694ABB191CE3}"/>
              </a:ext>
            </a:extLst>
          </p:cNvPr>
          <p:cNvSpPr>
            <a:spLocks noGrp="1"/>
          </p:cNvSpPr>
          <p:nvPr>
            <p:ph type="title"/>
          </p:nvPr>
        </p:nvSpPr>
        <p:spPr>
          <a:xfrm>
            <a:off x="685801" y="1030289"/>
            <a:ext cx="6814749" cy="1035578"/>
          </a:xfrm>
        </p:spPr>
        <p:txBody>
          <a:bodyPr vert="horz" lIns="91440" tIns="45720" rIns="91440" bIns="45720" rtlCol="0" anchor="ctr">
            <a:normAutofit/>
          </a:bodyPr>
          <a:lstStyle/>
          <a:p>
            <a:pPr>
              <a:lnSpc>
                <a:spcPct val="90000"/>
              </a:lnSpc>
            </a:pPr>
            <a:r>
              <a:rPr lang="en-US" sz="2800"/>
              <a:t>Module: Social Epidemiology and Public Health     Development LCHS7000_LON. </a:t>
            </a:r>
          </a:p>
        </p:txBody>
      </p:sp>
      <p:sp>
        <p:nvSpPr>
          <p:cNvPr id="3" name="Content Placeholder 2">
            <a:extLst>
              <a:ext uri="{FF2B5EF4-FFF2-40B4-BE49-F238E27FC236}">
                <a16:creationId xmlns:a16="http://schemas.microsoft.com/office/drawing/2014/main" id="{B1E463C9-6B30-DC83-80C5-A8B472C3463D}"/>
              </a:ext>
            </a:extLst>
          </p:cNvPr>
          <p:cNvSpPr>
            <a:spLocks noGrp="1"/>
          </p:cNvSpPr>
          <p:nvPr>
            <p:ph sz="quarter" idx="14"/>
          </p:nvPr>
        </p:nvSpPr>
        <p:spPr>
          <a:xfrm>
            <a:off x="685801" y="2142067"/>
            <a:ext cx="6814749" cy="3649133"/>
          </a:xfrm>
        </p:spPr>
        <p:txBody>
          <a:bodyPr vert="horz" lIns="91440" tIns="45720" rIns="91440" bIns="45720" rtlCol="0" anchor="ctr">
            <a:normAutofit/>
          </a:bodyPr>
          <a:lstStyle/>
          <a:p>
            <a:pPr marL="0"/>
            <a:r>
              <a:rPr lang="en-US" b="1"/>
              <a:t>Topic: EXERCE AND PHYSICAL ACTIVITY</a:t>
            </a:r>
          </a:p>
          <a:p>
            <a:pPr marL="0"/>
            <a:r>
              <a:rPr lang="en-US" b="1"/>
              <a:t>Student: Emilia Milewska</a:t>
            </a:r>
          </a:p>
          <a:p>
            <a:pPr marL="0"/>
            <a:r>
              <a:rPr lang="en-US" b="1"/>
              <a:t>Student ID: 2245525</a:t>
            </a:r>
          </a:p>
          <a:p>
            <a:pPr marL="0"/>
            <a:r>
              <a:rPr lang="en-US" b="1"/>
              <a:t>Student: Violeta Pinderova</a:t>
            </a:r>
          </a:p>
          <a:p>
            <a:pPr marL="0"/>
            <a:r>
              <a:rPr lang="en-US" b="1"/>
              <a:t>Student ID: 2247133</a:t>
            </a:r>
          </a:p>
          <a:p>
            <a:pPr marL="0"/>
            <a:r>
              <a:rPr lang="en-US" b="1"/>
              <a:t>Student: Priyanka Thokala</a:t>
            </a:r>
          </a:p>
          <a:p>
            <a:pPr marL="0"/>
            <a:r>
              <a:rPr lang="en-US" b="1"/>
              <a:t>Student ID: 2530797</a:t>
            </a:r>
          </a:p>
          <a:p>
            <a:pPr marL="0"/>
            <a:r>
              <a:rPr lang="en-US" b="1"/>
              <a:t>Lecturer: Muhammad Aliyu</a:t>
            </a:r>
          </a:p>
        </p:txBody>
      </p:sp>
      <p:pic>
        <p:nvPicPr>
          <p:cNvPr id="1026" name="Picture 2" descr="Home">
            <a:extLst>
              <a:ext uri="{FF2B5EF4-FFF2-40B4-BE49-F238E27FC236}">
                <a16:creationId xmlns:a16="http://schemas.microsoft.com/office/drawing/2014/main" id="{00B309E5-1E59-E8E8-4991-DAE96E03422E}"/>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7500550" y="3096157"/>
            <a:ext cx="3445714" cy="1695978"/>
          </a:xfrm>
          <a:prstGeom prst="roundRect">
            <a:avLst>
              <a:gd name="adj" fmla="val 7306"/>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12113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 name="Image 0" descr="/mnt/data/crop_hero_right.png"/>
          <p:cNvPicPr>
            <a:picLocks noChangeAspect="1"/>
          </p:cNvPicPr>
          <p:nvPr/>
        </p:nvPicPr>
        <p:blipFill>
          <a:blip r:embed="rId3"/>
          <a:stretch>
            <a:fillRect/>
          </a:stretch>
        </p:blipFill>
        <p:spPr>
          <a:xfrm>
            <a:off x="5577840" y="0"/>
            <a:ext cx="6611112" cy="6858000"/>
          </a:xfrm>
          <a:prstGeom prst="rect">
            <a:avLst/>
          </a:prstGeom>
        </p:spPr>
      </p:pic>
      <p:sp>
        <p:nvSpPr>
          <p:cNvPr id="3" name="Text 0"/>
          <p:cNvSpPr/>
          <p:nvPr/>
        </p:nvSpPr>
        <p:spPr>
          <a:xfrm>
            <a:off x="594360" y="749808"/>
            <a:ext cx="4480560" cy="1234440"/>
          </a:xfrm>
          <a:prstGeom prst="rect">
            <a:avLst/>
          </a:prstGeom>
          <a:noFill/>
          <a:ln/>
        </p:spPr>
        <p:txBody>
          <a:bodyPr wrap="square" lIns="0" tIns="0" rIns="0" bIns="0" rtlCol="0" anchor="ctr">
            <a:normAutofit/>
          </a:bodyPr>
          <a:lstStyle/>
          <a:p>
            <a:pPr marL="0" indent="0">
              <a:buNone/>
            </a:pPr>
            <a:r>
              <a:rPr lang="en-US" sz="3300" b="1" dirty="0">
                <a:solidFill>
                  <a:srgbClr val="FFFFFF"/>
                </a:solidFill>
                <a:latin typeface="Aptos Display" pitchFamily="34" charset="0"/>
                <a:ea typeface="Aptos Display" pitchFamily="34" charset="-122"/>
                <a:cs typeface="Aptos Display" pitchFamily="34" charset="-120"/>
              </a:rPr>
              <a:t>MOVE MORE,</a:t>
            </a:r>
            <a:endParaRPr lang="en-US" sz="3300" dirty="0"/>
          </a:p>
          <a:p>
            <a:pPr marL="0" indent="0">
              <a:buNone/>
            </a:pPr>
            <a:r>
              <a:rPr lang="en-US" sz="3300" b="1" dirty="0">
                <a:solidFill>
                  <a:srgbClr val="FFFFFF"/>
                </a:solidFill>
                <a:latin typeface="Aptos Display" pitchFamily="34" charset="0"/>
                <a:ea typeface="Aptos Display" pitchFamily="34" charset="-122"/>
                <a:cs typeface="Aptos Display" pitchFamily="34" charset="-120"/>
              </a:rPr>
              <a:t>FEEL BETTER</a:t>
            </a:r>
            <a:endParaRPr lang="en-US" sz="3300" dirty="0"/>
          </a:p>
        </p:txBody>
      </p:sp>
      <p:sp>
        <p:nvSpPr>
          <p:cNvPr id="4" name="Text 1"/>
          <p:cNvSpPr/>
          <p:nvPr/>
        </p:nvSpPr>
        <p:spPr>
          <a:xfrm>
            <a:off x="621792" y="2231136"/>
            <a:ext cx="4526280" cy="420624"/>
          </a:xfrm>
          <a:prstGeom prst="rect">
            <a:avLst/>
          </a:prstGeom>
          <a:noFill/>
          <a:ln/>
        </p:spPr>
        <p:txBody>
          <a:bodyPr wrap="square" lIns="0" tIns="0" rIns="0" bIns="0" rtlCol="0" anchor="ctr"/>
          <a:lstStyle/>
          <a:p>
            <a:pPr marL="0" indent="0">
              <a:buNone/>
            </a:pPr>
            <a:r>
              <a:rPr lang="en-US" sz="1600" dirty="0">
                <a:solidFill>
                  <a:srgbClr val="E9FFF2"/>
                </a:solidFill>
                <a:latin typeface="Aptos" pitchFamily="34" charset="0"/>
                <a:ea typeface="Aptos" pitchFamily="34" charset="-122"/>
                <a:cs typeface="Aptos" pitchFamily="34" charset="-120"/>
              </a:rPr>
              <a:t>A physical activity campaign for teenagers aged 13–18</a:t>
            </a:r>
            <a:endParaRPr lang="en-US" sz="1600" dirty="0"/>
          </a:p>
        </p:txBody>
      </p:sp>
      <p:sp>
        <p:nvSpPr>
          <p:cNvPr id="5" name="Shape 2"/>
          <p:cNvSpPr/>
          <p:nvPr/>
        </p:nvSpPr>
        <p:spPr>
          <a:xfrm>
            <a:off x="490451" y="2907792"/>
            <a:ext cx="4526280" cy="521208"/>
          </a:xfrm>
          <a:prstGeom prst="roundRect">
            <a:avLst>
              <a:gd name="adj" fmla="val 23529"/>
            </a:avLst>
          </a:prstGeom>
          <a:solidFill>
            <a:schemeClr val="bg1"/>
          </a:solidFill>
          <a:ln w="12700">
            <a:solidFill>
              <a:srgbClr val="B7E85A">
                <a:alpha val="0"/>
              </a:srgbClr>
            </a:solidFill>
            <a:prstDash val="solid"/>
          </a:ln>
        </p:spPr>
        <p:txBody>
          <a:bodyPr/>
          <a:lstStyle/>
          <a:p>
            <a:endParaRPr lang="en-GB" dirty="0">
              <a:highlight>
                <a:srgbClr val="008000"/>
              </a:highlight>
            </a:endParaRPr>
          </a:p>
        </p:txBody>
      </p:sp>
      <p:sp>
        <p:nvSpPr>
          <p:cNvPr id="6" name="Text 3"/>
          <p:cNvSpPr/>
          <p:nvPr/>
        </p:nvSpPr>
        <p:spPr>
          <a:xfrm>
            <a:off x="694944" y="2976371"/>
            <a:ext cx="4178808" cy="408499"/>
          </a:xfrm>
          <a:prstGeom prst="rect">
            <a:avLst/>
          </a:prstGeom>
          <a:noFill/>
          <a:ln/>
        </p:spPr>
        <p:txBody>
          <a:bodyPr wrap="square" lIns="0" tIns="0" rIns="0" bIns="0" rtlCol="0" anchor="ctr"/>
          <a:lstStyle/>
          <a:p>
            <a:pPr marL="0" indent="0" algn="ctr">
              <a:buNone/>
            </a:pPr>
            <a:r>
              <a:rPr lang="en-US" sz="2000" b="1" dirty="0"/>
              <a:t>Target activity: fun weekly movement</a:t>
            </a:r>
            <a:endParaRPr lang="en-US" sz="2000" dirty="0"/>
          </a:p>
        </p:txBody>
      </p:sp>
      <p:sp>
        <p:nvSpPr>
          <p:cNvPr id="7" name="Text 4"/>
          <p:cNvSpPr/>
          <p:nvPr/>
        </p:nvSpPr>
        <p:spPr>
          <a:xfrm>
            <a:off x="621792" y="3858768"/>
            <a:ext cx="4191277" cy="658368"/>
          </a:xfrm>
          <a:prstGeom prst="rect">
            <a:avLst/>
          </a:prstGeom>
          <a:noFill/>
          <a:ln/>
        </p:spPr>
        <p:txBody>
          <a:bodyPr wrap="square" lIns="0" tIns="0" rIns="0" bIns="0" rtlCol="0" anchor="ctr"/>
          <a:lstStyle/>
          <a:p>
            <a:pPr marL="0" indent="0" algn="ctr">
              <a:buNone/>
            </a:pPr>
            <a:r>
              <a:rPr lang="en-US" sz="2100" b="1" i="1" dirty="0">
                <a:solidFill>
                  <a:srgbClr val="FFFFFF"/>
                </a:solidFill>
                <a:latin typeface="Aptos Display" pitchFamily="34" charset="0"/>
                <a:ea typeface="Aptos Display" pitchFamily="34" charset="-122"/>
                <a:cs typeface="Aptos Display" pitchFamily="34" charset="-120"/>
              </a:rPr>
              <a:t>“30 minutes today for a healthier tomorrow”</a:t>
            </a:r>
            <a:endParaRPr lang="en-US" sz="2100" i="1" dirty="0"/>
          </a:p>
        </p:txBody>
      </p:sp>
      <p:sp>
        <p:nvSpPr>
          <p:cNvPr id="8" name="Shape 5"/>
          <p:cNvSpPr/>
          <p:nvPr/>
        </p:nvSpPr>
        <p:spPr>
          <a:xfrm>
            <a:off x="490451" y="4946904"/>
            <a:ext cx="4526280" cy="1453896"/>
          </a:xfrm>
          <a:prstGeom prst="roundRect">
            <a:avLst>
              <a:gd name="adj" fmla="val 10000"/>
            </a:avLst>
          </a:prstGeom>
          <a:solidFill>
            <a:srgbClr val="FFFFFF">
              <a:alpha val="92000"/>
            </a:srgbClr>
          </a:solidFill>
          <a:ln w="12700">
            <a:solidFill>
              <a:srgbClr val="FFFFFF">
                <a:alpha val="0"/>
              </a:srgbClr>
            </a:solidFill>
            <a:prstDash val="solid"/>
          </a:ln>
        </p:spPr>
        <p:txBody>
          <a:bodyPr/>
          <a:lstStyle/>
          <a:p>
            <a:endParaRPr lang="en-GB" dirty="0"/>
          </a:p>
        </p:txBody>
      </p:sp>
      <p:sp>
        <p:nvSpPr>
          <p:cNvPr id="9" name="Text 6"/>
          <p:cNvSpPr/>
          <p:nvPr/>
        </p:nvSpPr>
        <p:spPr>
          <a:xfrm>
            <a:off x="772886" y="5072743"/>
            <a:ext cx="3940628" cy="1035449"/>
          </a:xfrm>
          <a:prstGeom prst="rect">
            <a:avLst/>
          </a:prstGeom>
          <a:noFill/>
          <a:ln/>
        </p:spPr>
        <p:txBody>
          <a:bodyPr wrap="square" lIns="0" tIns="0" rIns="0" bIns="0" rtlCol="0" anchor="ctr"/>
          <a:lstStyle/>
          <a:p>
            <a:pPr marL="0" indent="0">
              <a:buNone/>
            </a:pPr>
            <a:r>
              <a:rPr lang="en-US" sz="1250" b="1" dirty="0">
                <a:solidFill>
                  <a:srgbClr val="1E2B2E"/>
                </a:solidFill>
                <a:latin typeface="Aptos" pitchFamily="34" charset="0"/>
                <a:ea typeface="Aptos" pitchFamily="34" charset="-122"/>
                <a:cs typeface="Aptos" pitchFamily="34" charset="-120"/>
              </a:rPr>
              <a:t>Population: Teenagers</a:t>
            </a:r>
            <a:endParaRPr lang="en-US" sz="1250" dirty="0"/>
          </a:p>
          <a:p>
            <a:pPr marL="0" indent="0">
              <a:buNone/>
            </a:pPr>
            <a:r>
              <a:rPr lang="en-US" sz="1250" b="1" dirty="0">
                <a:solidFill>
                  <a:srgbClr val="1E2B2E"/>
                </a:solidFill>
                <a:latin typeface="Aptos" pitchFamily="34" charset="0"/>
                <a:ea typeface="Aptos" pitchFamily="34" charset="-122"/>
                <a:cs typeface="Aptos" pitchFamily="34" charset="-120"/>
              </a:rPr>
              <a:t>Focus: Physical activity habits</a:t>
            </a:r>
          </a:p>
          <a:p>
            <a:pPr marL="0" indent="0">
              <a:buNone/>
            </a:pPr>
            <a:endParaRPr lang="en-US" sz="1250" b="1" dirty="0">
              <a:solidFill>
                <a:srgbClr val="1E2B2E"/>
              </a:solidFill>
              <a:latin typeface="Aptos" pitchFamily="34" charset="0"/>
            </a:endParaRPr>
          </a:p>
          <a:p>
            <a:pPr marL="0" indent="0">
              <a:buNone/>
            </a:pPr>
            <a:r>
              <a:rPr lang="en-US" sz="1250" b="1" dirty="0">
                <a:solidFill>
                  <a:srgbClr val="1E2B2E"/>
                </a:solidFill>
                <a:latin typeface="Aptos" pitchFamily="34" charset="0"/>
              </a:rPr>
              <a:t>Name: Emilia Milewska (2245525 )</a:t>
            </a:r>
          </a:p>
        </p:txBody>
      </p:sp>
    </p:spTree>
    <p:extLst>
      <p:ext uri="{BB962C8B-B14F-4D97-AF65-F5344CB8AC3E}">
        <p14:creationId xmlns:p14="http://schemas.microsoft.com/office/powerpoint/2010/main" val="8074084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 name="Image 0" descr="/mnt/data/crop_gym_vertical.png"/>
          <p:cNvPicPr>
            <a:picLocks noChangeAspect="1"/>
          </p:cNvPicPr>
          <p:nvPr/>
        </p:nvPicPr>
        <p:blipFill>
          <a:blip r:embed="rId3"/>
          <a:stretch>
            <a:fillRect/>
          </a:stretch>
        </p:blipFill>
        <p:spPr>
          <a:xfrm>
            <a:off x="7635240" y="475488"/>
            <a:ext cx="3977640" cy="5715000"/>
          </a:xfrm>
          <a:prstGeom prst="rect">
            <a:avLst/>
          </a:prstGeom>
        </p:spPr>
      </p:pic>
      <p:sp>
        <p:nvSpPr>
          <p:cNvPr id="3" name="Text 0"/>
          <p:cNvSpPr/>
          <p:nvPr/>
        </p:nvSpPr>
        <p:spPr>
          <a:xfrm>
            <a:off x="566928" y="384048"/>
            <a:ext cx="6126480" cy="457200"/>
          </a:xfrm>
          <a:prstGeom prst="rect">
            <a:avLst/>
          </a:prstGeom>
          <a:noFill/>
          <a:ln/>
        </p:spPr>
        <p:txBody>
          <a:bodyPr wrap="square" lIns="0" tIns="0" rIns="0" bIns="0" rtlCol="0" anchor="ctr"/>
          <a:lstStyle/>
          <a:p>
            <a:pPr marL="0" indent="0">
              <a:buNone/>
            </a:pPr>
            <a:r>
              <a:rPr lang="en-US" sz="2500" b="1" dirty="0">
                <a:latin typeface="Aptos Display" pitchFamily="34" charset="0"/>
                <a:ea typeface="Aptos Display" pitchFamily="34" charset="-122"/>
                <a:cs typeface="Aptos Display" pitchFamily="34" charset="-120"/>
              </a:rPr>
              <a:t>The Activity Programme</a:t>
            </a:r>
            <a:endParaRPr lang="en-US" sz="2500" dirty="0"/>
          </a:p>
        </p:txBody>
      </p:sp>
      <p:sp>
        <p:nvSpPr>
          <p:cNvPr id="4" name="Text 1"/>
          <p:cNvSpPr/>
          <p:nvPr/>
        </p:nvSpPr>
        <p:spPr>
          <a:xfrm>
            <a:off x="594360" y="914400"/>
            <a:ext cx="6565392" cy="292608"/>
          </a:xfrm>
          <a:prstGeom prst="rect">
            <a:avLst/>
          </a:prstGeom>
          <a:noFill/>
          <a:ln/>
        </p:spPr>
        <p:txBody>
          <a:bodyPr wrap="square" lIns="0" tIns="0" rIns="0" bIns="0" rtlCol="0" anchor="ctr"/>
          <a:lstStyle/>
          <a:p>
            <a:pPr marL="0" indent="0">
              <a:buNone/>
            </a:pPr>
            <a:r>
              <a:rPr lang="en-US" sz="1600" dirty="0">
                <a:latin typeface="Aptos" pitchFamily="34" charset="0"/>
                <a:ea typeface="Aptos" pitchFamily="34" charset="-122"/>
                <a:cs typeface="Aptos" pitchFamily="34" charset="-120"/>
              </a:rPr>
              <a:t>8 weekly sessions designed to make movement enjoyable, social and achievable.</a:t>
            </a:r>
            <a:endParaRPr lang="en-US" sz="1600" dirty="0"/>
          </a:p>
        </p:txBody>
      </p:sp>
      <p:sp>
        <p:nvSpPr>
          <p:cNvPr id="5" name="Shape 2"/>
          <p:cNvSpPr/>
          <p:nvPr/>
        </p:nvSpPr>
        <p:spPr>
          <a:xfrm>
            <a:off x="625117" y="1506343"/>
            <a:ext cx="6099048" cy="418079"/>
          </a:xfrm>
          <a:prstGeom prst="roundRect">
            <a:avLst>
              <a:gd name="adj" fmla="val 23529"/>
            </a:avLst>
          </a:prstGeom>
          <a:solidFill>
            <a:schemeClr val="bg1"/>
          </a:solidFill>
          <a:ln w="12700">
            <a:solidFill>
              <a:srgbClr val="0B6B4F">
                <a:alpha val="0"/>
              </a:srgbClr>
            </a:solidFill>
            <a:prstDash val="solid"/>
          </a:ln>
        </p:spPr>
        <p:txBody>
          <a:bodyPr/>
          <a:lstStyle/>
          <a:p>
            <a:endParaRPr lang="en-GB"/>
          </a:p>
        </p:txBody>
      </p:sp>
      <p:sp>
        <p:nvSpPr>
          <p:cNvPr id="6" name="Text 3"/>
          <p:cNvSpPr/>
          <p:nvPr/>
        </p:nvSpPr>
        <p:spPr>
          <a:xfrm>
            <a:off x="752302" y="1591266"/>
            <a:ext cx="5941106" cy="203244"/>
          </a:xfrm>
          <a:prstGeom prst="rect">
            <a:avLst/>
          </a:prstGeom>
          <a:noFill/>
          <a:ln/>
        </p:spPr>
        <p:txBody>
          <a:bodyPr wrap="square" lIns="0" tIns="0" rIns="0" bIns="0" rtlCol="0" anchor="ctr"/>
          <a:lstStyle/>
          <a:p>
            <a:pPr marL="0" indent="0" algn="ctr">
              <a:buNone/>
            </a:pPr>
            <a:r>
              <a:rPr lang="en-US" b="1" dirty="0">
                <a:solidFill>
                  <a:srgbClr val="FFFFFF"/>
                </a:solidFill>
              </a:rPr>
              <a:t>1 organised session per week + weekly challenge</a:t>
            </a:r>
            <a:endParaRPr lang="en-US" dirty="0"/>
          </a:p>
        </p:txBody>
      </p:sp>
      <p:sp>
        <p:nvSpPr>
          <p:cNvPr id="7" name="Shape 4"/>
          <p:cNvSpPr/>
          <p:nvPr/>
        </p:nvSpPr>
        <p:spPr>
          <a:xfrm>
            <a:off x="658368" y="2271036"/>
            <a:ext cx="3063240" cy="713232"/>
          </a:xfrm>
          <a:prstGeom prst="roundRect">
            <a:avLst>
              <a:gd name="adj" fmla="val 10256"/>
            </a:avLst>
          </a:prstGeom>
          <a:solidFill>
            <a:srgbClr val="FFFFFF"/>
          </a:solidFill>
          <a:ln w="12700">
            <a:solidFill>
              <a:srgbClr val="FFFFFF">
                <a:alpha val="0"/>
              </a:srgbClr>
            </a:solidFill>
            <a:prstDash val="solid"/>
          </a:ln>
        </p:spPr>
        <p:txBody>
          <a:bodyPr/>
          <a:lstStyle/>
          <a:p>
            <a:endParaRPr lang="en-GB" sz="1400"/>
          </a:p>
        </p:txBody>
      </p:sp>
      <p:sp>
        <p:nvSpPr>
          <p:cNvPr id="8" name="Shape 5"/>
          <p:cNvSpPr/>
          <p:nvPr/>
        </p:nvSpPr>
        <p:spPr>
          <a:xfrm>
            <a:off x="822960" y="2417340"/>
            <a:ext cx="411480" cy="411480"/>
          </a:xfrm>
          <a:prstGeom prst="ellipse">
            <a:avLst/>
          </a:prstGeom>
          <a:solidFill>
            <a:srgbClr val="0B6B4F"/>
          </a:solidFill>
          <a:ln w="12700">
            <a:solidFill>
              <a:srgbClr val="0B6B4F">
                <a:alpha val="0"/>
              </a:srgbClr>
            </a:solidFill>
            <a:prstDash val="solid"/>
          </a:ln>
        </p:spPr>
        <p:txBody>
          <a:bodyPr/>
          <a:lstStyle/>
          <a:p>
            <a:endParaRPr lang="en-GB" sz="1400"/>
          </a:p>
        </p:txBody>
      </p:sp>
      <p:sp>
        <p:nvSpPr>
          <p:cNvPr id="9" name="Text 6"/>
          <p:cNvSpPr/>
          <p:nvPr/>
        </p:nvSpPr>
        <p:spPr>
          <a:xfrm>
            <a:off x="822960" y="2504208"/>
            <a:ext cx="411480" cy="164592"/>
          </a:xfrm>
          <a:prstGeom prst="rect">
            <a:avLst/>
          </a:prstGeom>
          <a:noFill/>
          <a:ln/>
        </p:spPr>
        <p:txBody>
          <a:bodyPr wrap="square" lIns="0" tIns="0" rIns="0" bIns="0" rtlCol="0" anchor="ctr"/>
          <a:lstStyle/>
          <a:p>
            <a:pPr marL="0" indent="0" algn="ctr">
              <a:buNone/>
            </a:pPr>
            <a:r>
              <a:rPr lang="en-US" sz="1400" b="1" dirty="0">
                <a:solidFill>
                  <a:srgbClr val="FFFFFF"/>
                </a:solidFill>
              </a:rPr>
              <a:t>1</a:t>
            </a:r>
            <a:endParaRPr lang="en-US" sz="1400" dirty="0"/>
          </a:p>
        </p:txBody>
      </p:sp>
      <p:sp>
        <p:nvSpPr>
          <p:cNvPr id="10" name="Text 7"/>
          <p:cNvSpPr/>
          <p:nvPr/>
        </p:nvSpPr>
        <p:spPr>
          <a:xfrm>
            <a:off x="1353312" y="2380764"/>
            <a:ext cx="2212848" cy="164592"/>
          </a:xfrm>
          <a:prstGeom prst="rect">
            <a:avLst/>
          </a:prstGeom>
          <a:noFill/>
          <a:ln/>
        </p:spPr>
        <p:txBody>
          <a:bodyPr wrap="square" lIns="0" tIns="0" rIns="0" bIns="0" rtlCol="0" anchor="ctr"/>
          <a:lstStyle/>
          <a:p>
            <a:pPr marL="0" indent="0">
              <a:buNone/>
            </a:pPr>
            <a:r>
              <a:rPr lang="en-US" sz="1400" b="1" dirty="0">
                <a:solidFill>
                  <a:srgbClr val="1E2B2E"/>
                </a:solidFill>
                <a:latin typeface="Aptos" pitchFamily="34" charset="0"/>
                <a:ea typeface="Aptos" pitchFamily="34" charset="-122"/>
                <a:cs typeface="Aptos" pitchFamily="34" charset="-120"/>
              </a:rPr>
              <a:t>Fitness challenge</a:t>
            </a:r>
            <a:endParaRPr lang="en-US" sz="1400" dirty="0"/>
          </a:p>
        </p:txBody>
      </p:sp>
      <p:sp>
        <p:nvSpPr>
          <p:cNvPr id="11" name="Text 8"/>
          <p:cNvSpPr/>
          <p:nvPr/>
        </p:nvSpPr>
        <p:spPr>
          <a:xfrm>
            <a:off x="1353312" y="2664228"/>
            <a:ext cx="2212848" cy="146304"/>
          </a:xfrm>
          <a:prstGeom prst="rect">
            <a:avLst/>
          </a:prstGeom>
          <a:noFill/>
          <a:ln/>
        </p:spPr>
        <p:txBody>
          <a:bodyPr wrap="square" lIns="0" tIns="0" rIns="0" bIns="0" rtlCol="0" anchor="ctr">
            <a:noAutofit/>
          </a:bodyPr>
          <a:lstStyle/>
          <a:p>
            <a:pPr marL="0" indent="0">
              <a:buNone/>
            </a:pPr>
            <a:r>
              <a:rPr lang="en-US" sz="1400" dirty="0">
                <a:solidFill>
                  <a:srgbClr val="4B5C52"/>
                </a:solidFill>
                <a:latin typeface="Aptos" pitchFamily="34" charset="0"/>
                <a:ea typeface="Aptos" pitchFamily="34" charset="-122"/>
                <a:cs typeface="Aptos" pitchFamily="34" charset="-120"/>
              </a:rPr>
              <a:t>Step-count + relay games</a:t>
            </a:r>
            <a:endParaRPr lang="en-US" sz="1400" dirty="0"/>
          </a:p>
        </p:txBody>
      </p:sp>
      <p:sp>
        <p:nvSpPr>
          <p:cNvPr id="12" name="Shape 9"/>
          <p:cNvSpPr/>
          <p:nvPr/>
        </p:nvSpPr>
        <p:spPr>
          <a:xfrm>
            <a:off x="658368" y="3212868"/>
            <a:ext cx="3063240" cy="713232"/>
          </a:xfrm>
          <a:prstGeom prst="roundRect">
            <a:avLst>
              <a:gd name="adj" fmla="val 10256"/>
            </a:avLst>
          </a:prstGeom>
          <a:solidFill>
            <a:srgbClr val="FFFFFF"/>
          </a:solidFill>
          <a:ln w="12700">
            <a:solidFill>
              <a:srgbClr val="FFFFFF">
                <a:alpha val="0"/>
              </a:srgbClr>
            </a:solidFill>
            <a:prstDash val="solid"/>
          </a:ln>
        </p:spPr>
        <p:txBody>
          <a:bodyPr/>
          <a:lstStyle/>
          <a:p>
            <a:endParaRPr lang="en-GB" sz="1400"/>
          </a:p>
        </p:txBody>
      </p:sp>
      <p:sp>
        <p:nvSpPr>
          <p:cNvPr id="13" name="Shape 10"/>
          <p:cNvSpPr/>
          <p:nvPr/>
        </p:nvSpPr>
        <p:spPr>
          <a:xfrm>
            <a:off x="822960" y="3359172"/>
            <a:ext cx="411480" cy="411480"/>
          </a:xfrm>
          <a:prstGeom prst="ellipse">
            <a:avLst/>
          </a:prstGeom>
          <a:solidFill>
            <a:srgbClr val="153447"/>
          </a:solidFill>
          <a:ln w="12700">
            <a:solidFill>
              <a:srgbClr val="153447">
                <a:alpha val="0"/>
              </a:srgbClr>
            </a:solidFill>
            <a:prstDash val="solid"/>
          </a:ln>
        </p:spPr>
        <p:txBody>
          <a:bodyPr/>
          <a:lstStyle/>
          <a:p>
            <a:endParaRPr lang="en-GB" sz="1400"/>
          </a:p>
        </p:txBody>
      </p:sp>
      <p:sp>
        <p:nvSpPr>
          <p:cNvPr id="14" name="Text 11"/>
          <p:cNvSpPr/>
          <p:nvPr/>
        </p:nvSpPr>
        <p:spPr>
          <a:xfrm>
            <a:off x="822960" y="3446040"/>
            <a:ext cx="411480" cy="164592"/>
          </a:xfrm>
          <a:prstGeom prst="rect">
            <a:avLst/>
          </a:prstGeom>
          <a:noFill/>
          <a:ln/>
        </p:spPr>
        <p:txBody>
          <a:bodyPr wrap="square" lIns="0" tIns="0" rIns="0" bIns="0" rtlCol="0" anchor="ctr"/>
          <a:lstStyle/>
          <a:p>
            <a:pPr marL="0" indent="0" algn="ctr">
              <a:buNone/>
            </a:pPr>
            <a:r>
              <a:rPr lang="en-US" sz="1400" b="1" dirty="0">
                <a:solidFill>
                  <a:srgbClr val="FFFFFF"/>
                </a:solidFill>
              </a:rPr>
              <a:t>2</a:t>
            </a:r>
            <a:endParaRPr lang="en-US" sz="1400" dirty="0"/>
          </a:p>
        </p:txBody>
      </p:sp>
      <p:sp>
        <p:nvSpPr>
          <p:cNvPr id="15" name="Text 12"/>
          <p:cNvSpPr/>
          <p:nvPr/>
        </p:nvSpPr>
        <p:spPr>
          <a:xfrm>
            <a:off x="1353312" y="3322596"/>
            <a:ext cx="2212848" cy="164592"/>
          </a:xfrm>
          <a:prstGeom prst="rect">
            <a:avLst/>
          </a:prstGeom>
          <a:noFill/>
          <a:ln/>
        </p:spPr>
        <p:txBody>
          <a:bodyPr wrap="square" lIns="0" tIns="0" rIns="0" bIns="0" rtlCol="0" anchor="ctr"/>
          <a:lstStyle/>
          <a:p>
            <a:pPr marL="0" indent="0">
              <a:buNone/>
            </a:pPr>
            <a:r>
              <a:rPr lang="en-US" sz="1400" b="1" dirty="0">
                <a:solidFill>
                  <a:srgbClr val="1E2B2E"/>
                </a:solidFill>
                <a:latin typeface="Aptos" pitchFamily="34" charset="0"/>
                <a:ea typeface="Aptos" pitchFamily="34" charset="-122"/>
                <a:cs typeface="Aptos" pitchFamily="34" charset="-120"/>
              </a:rPr>
              <a:t>Dance fitness</a:t>
            </a:r>
            <a:endParaRPr lang="en-US" sz="1400" dirty="0"/>
          </a:p>
        </p:txBody>
      </p:sp>
      <p:sp>
        <p:nvSpPr>
          <p:cNvPr id="16" name="Text 13"/>
          <p:cNvSpPr/>
          <p:nvPr/>
        </p:nvSpPr>
        <p:spPr>
          <a:xfrm>
            <a:off x="1353312" y="3606060"/>
            <a:ext cx="2212848" cy="146304"/>
          </a:xfrm>
          <a:prstGeom prst="rect">
            <a:avLst/>
          </a:prstGeom>
          <a:noFill/>
          <a:ln/>
        </p:spPr>
        <p:txBody>
          <a:bodyPr wrap="square" lIns="0" tIns="0" rIns="0" bIns="0" rtlCol="0" anchor="ctr">
            <a:noAutofit/>
          </a:bodyPr>
          <a:lstStyle/>
          <a:p>
            <a:pPr marL="0" indent="0">
              <a:buNone/>
            </a:pPr>
            <a:r>
              <a:rPr lang="en-US" sz="1400" dirty="0">
                <a:solidFill>
                  <a:srgbClr val="4B5C52"/>
                </a:solidFill>
                <a:latin typeface="Aptos" pitchFamily="34" charset="0"/>
                <a:ea typeface="Aptos" pitchFamily="34" charset="-122"/>
                <a:cs typeface="Aptos" pitchFamily="34" charset="-120"/>
              </a:rPr>
              <a:t>Zumba-style routine + group dance</a:t>
            </a:r>
            <a:endParaRPr lang="en-US" sz="1400" dirty="0"/>
          </a:p>
        </p:txBody>
      </p:sp>
      <p:sp>
        <p:nvSpPr>
          <p:cNvPr id="17" name="Shape 14"/>
          <p:cNvSpPr/>
          <p:nvPr/>
        </p:nvSpPr>
        <p:spPr>
          <a:xfrm>
            <a:off x="658368" y="4154700"/>
            <a:ext cx="3063240" cy="713232"/>
          </a:xfrm>
          <a:prstGeom prst="roundRect">
            <a:avLst>
              <a:gd name="adj" fmla="val 10256"/>
            </a:avLst>
          </a:prstGeom>
          <a:solidFill>
            <a:srgbClr val="FFFFFF"/>
          </a:solidFill>
          <a:ln w="12700">
            <a:solidFill>
              <a:srgbClr val="FFFFFF">
                <a:alpha val="0"/>
              </a:srgbClr>
            </a:solidFill>
            <a:prstDash val="solid"/>
          </a:ln>
        </p:spPr>
        <p:txBody>
          <a:bodyPr/>
          <a:lstStyle/>
          <a:p>
            <a:endParaRPr lang="en-GB" sz="1400"/>
          </a:p>
        </p:txBody>
      </p:sp>
      <p:sp>
        <p:nvSpPr>
          <p:cNvPr id="18" name="Shape 15"/>
          <p:cNvSpPr/>
          <p:nvPr/>
        </p:nvSpPr>
        <p:spPr>
          <a:xfrm>
            <a:off x="822960" y="4301004"/>
            <a:ext cx="411480" cy="411480"/>
          </a:xfrm>
          <a:prstGeom prst="ellipse">
            <a:avLst/>
          </a:prstGeom>
          <a:solidFill>
            <a:srgbClr val="0B6B4F"/>
          </a:solidFill>
          <a:ln w="12700">
            <a:solidFill>
              <a:srgbClr val="0B6B4F">
                <a:alpha val="0"/>
              </a:srgbClr>
            </a:solidFill>
            <a:prstDash val="solid"/>
          </a:ln>
        </p:spPr>
        <p:txBody>
          <a:bodyPr/>
          <a:lstStyle/>
          <a:p>
            <a:endParaRPr lang="en-GB" sz="1400"/>
          </a:p>
        </p:txBody>
      </p:sp>
      <p:sp>
        <p:nvSpPr>
          <p:cNvPr id="19" name="Text 16"/>
          <p:cNvSpPr/>
          <p:nvPr/>
        </p:nvSpPr>
        <p:spPr>
          <a:xfrm>
            <a:off x="822960" y="4387872"/>
            <a:ext cx="411480" cy="164592"/>
          </a:xfrm>
          <a:prstGeom prst="rect">
            <a:avLst/>
          </a:prstGeom>
          <a:noFill/>
          <a:ln/>
        </p:spPr>
        <p:txBody>
          <a:bodyPr wrap="square" lIns="0" tIns="0" rIns="0" bIns="0" rtlCol="0" anchor="ctr"/>
          <a:lstStyle/>
          <a:p>
            <a:pPr marL="0" indent="0" algn="ctr">
              <a:buNone/>
            </a:pPr>
            <a:r>
              <a:rPr lang="en-US" sz="1400" b="1" dirty="0">
                <a:solidFill>
                  <a:srgbClr val="FFFFFF"/>
                </a:solidFill>
              </a:rPr>
              <a:t>3</a:t>
            </a:r>
            <a:endParaRPr lang="en-US" sz="1400" dirty="0"/>
          </a:p>
        </p:txBody>
      </p:sp>
      <p:sp>
        <p:nvSpPr>
          <p:cNvPr id="20" name="Text 17"/>
          <p:cNvSpPr/>
          <p:nvPr/>
        </p:nvSpPr>
        <p:spPr>
          <a:xfrm>
            <a:off x="1353312" y="4264428"/>
            <a:ext cx="2212848" cy="164592"/>
          </a:xfrm>
          <a:prstGeom prst="rect">
            <a:avLst/>
          </a:prstGeom>
          <a:noFill/>
          <a:ln/>
        </p:spPr>
        <p:txBody>
          <a:bodyPr wrap="square" lIns="0" tIns="0" rIns="0" bIns="0" rtlCol="0" anchor="ctr"/>
          <a:lstStyle/>
          <a:p>
            <a:pPr marL="0" indent="0">
              <a:buNone/>
            </a:pPr>
            <a:r>
              <a:rPr lang="en-US" sz="1400" b="1" dirty="0">
                <a:solidFill>
                  <a:srgbClr val="1E2B2E"/>
                </a:solidFill>
                <a:latin typeface="Aptos" pitchFamily="34" charset="0"/>
                <a:ea typeface="Aptos" pitchFamily="34" charset="-122"/>
                <a:cs typeface="Aptos" pitchFamily="34" charset="-120"/>
              </a:rPr>
              <a:t>Outdoor adventure</a:t>
            </a:r>
            <a:endParaRPr lang="en-US" sz="1400" dirty="0"/>
          </a:p>
        </p:txBody>
      </p:sp>
      <p:sp>
        <p:nvSpPr>
          <p:cNvPr id="21" name="Text 18"/>
          <p:cNvSpPr/>
          <p:nvPr/>
        </p:nvSpPr>
        <p:spPr>
          <a:xfrm>
            <a:off x="1353312" y="4547892"/>
            <a:ext cx="2212848" cy="146304"/>
          </a:xfrm>
          <a:prstGeom prst="rect">
            <a:avLst/>
          </a:prstGeom>
          <a:noFill/>
          <a:ln/>
        </p:spPr>
        <p:txBody>
          <a:bodyPr wrap="square" lIns="0" tIns="0" rIns="0" bIns="0" rtlCol="0" anchor="ctr">
            <a:noAutofit/>
          </a:bodyPr>
          <a:lstStyle/>
          <a:p>
            <a:pPr marL="0" indent="0">
              <a:buNone/>
            </a:pPr>
            <a:r>
              <a:rPr lang="en-US" sz="1400" dirty="0">
                <a:solidFill>
                  <a:srgbClr val="4B5C52"/>
                </a:solidFill>
                <a:latin typeface="Aptos" pitchFamily="34" charset="0"/>
                <a:ea typeface="Aptos" pitchFamily="34" charset="-122"/>
                <a:cs typeface="Aptos" pitchFamily="34" charset="-120"/>
              </a:rPr>
              <a:t>Nature walk + orienteering</a:t>
            </a:r>
            <a:endParaRPr lang="en-US" sz="1400" dirty="0"/>
          </a:p>
        </p:txBody>
      </p:sp>
      <p:sp>
        <p:nvSpPr>
          <p:cNvPr id="22" name="Shape 19"/>
          <p:cNvSpPr/>
          <p:nvPr/>
        </p:nvSpPr>
        <p:spPr>
          <a:xfrm>
            <a:off x="658368" y="5096532"/>
            <a:ext cx="3063240" cy="713232"/>
          </a:xfrm>
          <a:prstGeom prst="roundRect">
            <a:avLst>
              <a:gd name="adj" fmla="val 10256"/>
            </a:avLst>
          </a:prstGeom>
          <a:solidFill>
            <a:srgbClr val="FFFFFF"/>
          </a:solidFill>
          <a:ln w="12700">
            <a:solidFill>
              <a:srgbClr val="FFFFFF">
                <a:alpha val="0"/>
              </a:srgbClr>
            </a:solidFill>
            <a:prstDash val="solid"/>
          </a:ln>
        </p:spPr>
        <p:txBody>
          <a:bodyPr/>
          <a:lstStyle/>
          <a:p>
            <a:endParaRPr lang="en-GB" sz="1400"/>
          </a:p>
        </p:txBody>
      </p:sp>
      <p:sp>
        <p:nvSpPr>
          <p:cNvPr id="23" name="Shape 20"/>
          <p:cNvSpPr/>
          <p:nvPr/>
        </p:nvSpPr>
        <p:spPr>
          <a:xfrm>
            <a:off x="822960" y="5242836"/>
            <a:ext cx="411480" cy="411480"/>
          </a:xfrm>
          <a:prstGeom prst="ellipse">
            <a:avLst/>
          </a:prstGeom>
          <a:solidFill>
            <a:srgbClr val="153447"/>
          </a:solidFill>
          <a:ln w="12700">
            <a:solidFill>
              <a:srgbClr val="153447">
                <a:alpha val="0"/>
              </a:srgbClr>
            </a:solidFill>
            <a:prstDash val="solid"/>
          </a:ln>
        </p:spPr>
        <p:txBody>
          <a:bodyPr/>
          <a:lstStyle/>
          <a:p>
            <a:endParaRPr lang="en-GB" sz="1400"/>
          </a:p>
        </p:txBody>
      </p:sp>
      <p:sp>
        <p:nvSpPr>
          <p:cNvPr id="24" name="Text 21"/>
          <p:cNvSpPr/>
          <p:nvPr/>
        </p:nvSpPr>
        <p:spPr>
          <a:xfrm>
            <a:off x="822960" y="5329704"/>
            <a:ext cx="411480" cy="164592"/>
          </a:xfrm>
          <a:prstGeom prst="rect">
            <a:avLst/>
          </a:prstGeom>
          <a:noFill/>
          <a:ln/>
        </p:spPr>
        <p:txBody>
          <a:bodyPr wrap="square" lIns="0" tIns="0" rIns="0" bIns="0" rtlCol="0" anchor="ctr"/>
          <a:lstStyle/>
          <a:p>
            <a:pPr marL="0" indent="0" algn="ctr">
              <a:buNone/>
            </a:pPr>
            <a:r>
              <a:rPr lang="en-US" sz="1400" b="1" dirty="0">
                <a:solidFill>
                  <a:srgbClr val="FFFFFF"/>
                </a:solidFill>
              </a:rPr>
              <a:t>4</a:t>
            </a:r>
            <a:endParaRPr lang="en-US" sz="1400" dirty="0"/>
          </a:p>
        </p:txBody>
      </p:sp>
      <p:sp>
        <p:nvSpPr>
          <p:cNvPr id="25" name="Text 22"/>
          <p:cNvSpPr/>
          <p:nvPr/>
        </p:nvSpPr>
        <p:spPr>
          <a:xfrm>
            <a:off x="1353312" y="5206260"/>
            <a:ext cx="2212848" cy="164592"/>
          </a:xfrm>
          <a:prstGeom prst="rect">
            <a:avLst/>
          </a:prstGeom>
          <a:noFill/>
          <a:ln/>
        </p:spPr>
        <p:txBody>
          <a:bodyPr wrap="square" lIns="0" tIns="0" rIns="0" bIns="0" rtlCol="0" anchor="ctr"/>
          <a:lstStyle/>
          <a:p>
            <a:pPr marL="0" indent="0">
              <a:buNone/>
            </a:pPr>
            <a:r>
              <a:rPr lang="en-US" sz="1400" b="1" dirty="0">
                <a:solidFill>
                  <a:srgbClr val="1E2B2E"/>
                </a:solidFill>
                <a:latin typeface="Aptos" pitchFamily="34" charset="0"/>
                <a:ea typeface="Aptos" pitchFamily="34" charset="-122"/>
                <a:cs typeface="Aptos" pitchFamily="34" charset="-120"/>
              </a:rPr>
              <a:t>Team sports festival</a:t>
            </a:r>
            <a:endParaRPr lang="en-US" sz="1400" dirty="0"/>
          </a:p>
        </p:txBody>
      </p:sp>
      <p:sp>
        <p:nvSpPr>
          <p:cNvPr id="26" name="Text 23"/>
          <p:cNvSpPr/>
          <p:nvPr/>
        </p:nvSpPr>
        <p:spPr>
          <a:xfrm>
            <a:off x="1353312" y="5489724"/>
            <a:ext cx="2212848" cy="146304"/>
          </a:xfrm>
          <a:prstGeom prst="rect">
            <a:avLst/>
          </a:prstGeom>
          <a:noFill/>
          <a:ln/>
        </p:spPr>
        <p:txBody>
          <a:bodyPr wrap="square" lIns="0" tIns="0" rIns="0" bIns="0" rtlCol="0" anchor="ctr">
            <a:noAutofit/>
          </a:bodyPr>
          <a:lstStyle/>
          <a:p>
            <a:pPr marL="0" indent="0">
              <a:buNone/>
            </a:pPr>
            <a:r>
              <a:rPr lang="en-US" sz="1400" dirty="0">
                <a:solidFill>
                  <a:srgbClr val="4B5C52"/>
                </a:solidFill>
                <a:latin typeface="Aptos" pitchFamily="34" charset="0"/>
                <a:ea typeface="Aptos" pitchFamily="34" charset="-122"/>
                <a:cs typeface="Aptos" pitchFamily="34" charset="-120"/>
              </a:rPr>
              <a:t>Football, basketball, rounders</a:t>
            </a:r>
            <a:endParaRPr lang="en-US" sz="1400" dirty="0"/>
          </a:p>
        </p:txBody>
      </p:sp>
      <p:sp>
        <p:nvSpPr>
          <p:cNvPr id="27" name="Shape 24"/>
          <p:cNvSpPr/>
          <p:nvPr/>
        </p:nvSpPr>
        <p:spPr>
          <a:xfrm>
            <a:off x="4096512" y="2271036"/>
            <a:ext cx="3063240" cy="713232"/>
          </a:xfrm>
          <a:prstGeom prst="roundRect">
            <a:avLst>
              <a:gd name="adj" fmla="val 10256"/>
            </a:avLst>
          </a:prstGeom>
          <a:solidFill>
            <a:srgbClr val="FFFFFF"/>
          </a:solidFill>
          <a:ln w="12700">
            <a:solidFill>
              <a:srgbClr val="FFFFFF">
                <a:alpha val="0"/>
              </a:srgbClr>
            </a:solidFill>
            <a:prstDash val="solid"/>
          </a:ln>
        </p:spPr>
        <p:txBody>
          <a:bodyPr/>
          <a:lstStyle/>
          <a:p>
            <a:endParaRPr lang="en-GB" sz="1400"/>
          </a:p>
        </p:txBody>
      </p:sp>
      <p:sp>
        <p:nvSpPr>
          <p:cNvPr id="28" name="Shape 25"/>
          <p:cNvSpPr/>
          <p:nvPr/>
        </p:nvSpPr>
        <p:spPr>
          <a:xfrm>
            <a:off x="4261104" y="2417340"/>
            <a:ext cx="411480" cy="411480"/>
          </a:xfrm>
          <a:prstGeom prst="ellipse">
            <a:avLst/>
          </a:prstGeom>
          <a:solidFill>
            <a:srgbClr val="0B6B4F"/>
          </a:solidFill>
          <a:ln w="12700">
            <a:solidFill>
              <a:srgbClr val="0B6B4F">
                <a:alpha val="0"/>
              </a:srgbClr>
            </a:solidFill>
            <a:prstDash val="solid"/>
          </a:ln>
        </p:spPr>
        <p:txBody>
          <a:bodyPr/>
          <a:lstStyle/>
          <a:p>
            <a:endParaRPr lang="en-GB" sz="1400"/>
          </a:p>
        </p:txBody>
      </p:sp>
      <p:sp>
        <p:nvSpPr>
          <p:cNvPr id="29" name="Text 26"/>
          <p:cNvSpPr/>
          <p:nvPr/>
        </p:nvSpPr>
        <p:spPr>
          <a:xfrm>
            <a:off x="4261104" y="2504208"/>
            <a:ext cx="411480" cy="164592"/>
          </a:xfrm>
          <a:prstGeom prst="rect">
            <a:avLst/>
          </a:prstGeom>
          <a:noFill/>
          <a:ln/>
        </p:spPr>
        <p:txBody>
          <a:bodyPr wrap="square" lIns="0" tIns="0" rIns="0" bIns="0" rtlCol="0" anchor="ctr"/>
          <a:lstStyle/>
          <a:p>
            <a:pPr marL="0" indent="0" algn="ctr">
              <a:buNone/>
            </a:pPr>
            <a:r>
              <a:rPr lang="en-US" sz="1400" b="1" dirty="0">
                <a:solidFill>
                  <a:srgbClr val="FFFFFF"/>
                </a:solidFill>
              </a:rPr>
              <a:t>5</a:t>
            </a:r>
            <a:endParaRPr lang="en-US" sz="1400" dirty="0"/>
          </a:p>
        </p:txBody>
      </p:sp>
      <p:sp>
        <p:nvSpPr>
          <p:cNvPr id="30" name="Text 27"/>
          <p:cNvSpPr/>
          <p:nvPr/>
        </p:nvSpPr>
        <p:spPr>
          <a:xfrm>
            <a:off x="4791456" y="2380764"/>
            <a:ext cx="2212848" cy="164592"/>
          </a:xfrm>
          <a:prstGeom prst="rect">
            <a:avLst/>
          </a:prstGeom>
          <a:noFill/>
          <a:ln/>
        </p:spPr>
        <p:txBody>
          <a:bodyPr wrap="square" lIns="0" tIns="0" rIns="0" bIns="0" rtlCol="0" anchor="ctr"/>
          <a:lstStyle/>
          <a:p>
            <a:pPr marL="0" indent="0">
              <a:buNone/>
            </a:pPr>
            <a:r>
              <a:rPr lang="en-US" sz="1400" b="1" dirty="0">
                <a:solidFill>
                  <a:srgbClr val="1E2B2E"/>
                </a:solidFill>
                <a:latin typeface="Aptos" pitchFamily="34" charset="0"/>
                <a:ea typeface="Aptos" pitchFamily="34" charset="-122"/>
                <a:cs typeface="Aptos" pitchFamily="34" charset="-120"/>
              </a:rPr>
              <a:t>Circuit training</a:t>
            </a:r>
            <a:endParaRPr lang="en-US" sz="1400" dirty="0"/>
          </a:p>
        </p:txBody>
      </p:sp>
      <p:sp>
        <p:nvSpPr>
          <p:cNvPr id="31" name="Text 28"/>
          <p:cNvSpPr/>
          <p:nvPr/>
        </p:nvSpPr>
        <p:spPr>
          <a:xfrm>
            <a:off x="4791456" y="2664228"/>
            <a:ext cx="2212848" cy="146304"/>
          </a:xfrm>
          <a:prstGeom prst="rect">
            <a:avLst/>
          </a:prstGeom>
          <a:noFill/>
          <a:ln/>
        </p:spPr>
        <p:txBody>
          <a:bodyPr wrap="square" lIns="0" tIns="0" rIns="0" bIns="0" rtlCol="0" anchor="ctr">
            <a:noAutofit/>
          </a:bodyPr>
          <a:lstStyle/>
          <a:p>
            <a:pPr marL="0" indent="0">
              <a:buNone/>
            </a:pPr>
            <a:r>
              <a:rPr lang="en-US" sz="1400" dirty="0">
                <a:solidFill>
                  <a:srgbClr val="4B5C52"/>
                </a:solidFill>
                <a:latin typeface="Aptos" pitchFamily="34" charset="0"/>
                <a:ea typeface="Aptos" pitchFamily="34" charset="-122"/>
                <a:cs typeface="Aptos" pitchFamily="34" charset="-120"/>
              </a:rPr>
              <a:t>Squats, planks, shuttle runs</a:t>
            </a:r>
            <a:endParaRPr lang="en-US" sz="1400" dirty="0"/>
          </a:p>
        </p:txBody>
      </p:sp>
      <p:sp>
        <p:nvSpPr>
          <p:cNvPr id="32" name="Shape 29"/>
          <p:cNvSpPr/>
          <p:nvPr/>
        </p:nvSpPr>
        <p:spPr>
          <a:xfrm>
            <a:off x="4096512" y="3212868"/>
            <a:ext cx="3063240" cy="713232"/>
          </a:xfrm>
          <a:prstGeom prst="roundRect">
            <a:avLst>
              <a:gd name="adj" fmla="val 10256"/>
            </a:avLst>
          </a:prstGeom>
          <a:solidFill>
            <a:srgbClr val="FFFFFF"/>
          </a:solidFill>
          <a:ln w="12700">
            <a:solidFill>
              <a:srgbClr val="FFFFFF">
                <a:alpha val="0"/>
              </a:srgbClr>
            </a:solidFill>
            <a:prstDash val="solid"/>
          </a:ln>
        </p:spPr>
        <p:txBody>
          <a:bodyPr/>
          <a:lstStyle/>
          <a:p>
            <a:endParaRPr lang="en-GB" sz="1400"/>
          </a:p>
        </p:txBody>
      </p:sp>
      <p:sp>
        <p:nvSpPr>
          <p:cNvPr id="33" name="Shape 30"/>
          <p:cNvSpPr/>
          <p:nvPr/>
        </p:nvSpPr>
        <p:spPr>
          <a:xfrm>
            <a:off x="4261104" y="3359172"/>
            <a:ext cx="411480" cy="411480"/>
          </a:xfrm>
          <a:prstGeom prst="ellipse">
            <a:avLst/>
          </a:prstGeom>
          <a:solidFill>
            <a:srgbClr val="153447"/>
          </a:solidFill>
          <a:ln w="12700">
            <a:solidFill>
              <a:srgbClr val="153447">
                <a:alpha val="0"/>
              </a:srgbClr>
            </a:solidFill>
            <a:prstDash val="solid"/>
          </a:ln>
        </p:spPr>
        <p:txBody>
          <a:bodyPr/>
          <a:lstStyle/>
          <a:p>
            <a:endParaRPr lang="en-GB" sz="1400"/>
          </a:p>
        </p:txBody>
      </p:sp>
      <p:sp>
        <p:nvSpPr>
          <p:cNvPr id="34" name="Text 31"/>
          <p:cNvSpPr/>
          <p:nvPr/>
        </p:nvSpPr>
        <p:spPr>
          <a:xfrm>
            <a:off x="4261104" y="3446040"/>
            <a:ext cx="411480" cy="164592"/>
          </a:xfrm>
          <a:prstGeom prst="rect">
            <a:avLst/>
          </a:prstGeom>
          <a:noFill/>
          <a:ln/>
        </p:spPr>
        <p:txBody>
          <a:bodyPr wrap="square" lIns="0" tIns="0" rIns="0" bIns="0" rtlCol="0" anchor="ctr"/>
          <a:lstStyle/>
          <a:p>
            <a:pPr marL="0" indent="0" algn="ctr">
              <a:buNone/>
            </a:pPr>
            <a:r>
              <a:rPr lang="en-US" sz="1400" b="1" dirty="0">
                <a:solidFill>
                  <a:srgbClr val="FFFFFF"/>
                </a:solidFill>
              </a:rPr>
              <a:t>6</a:t>
            </a:r>
            <a:endParaRPr lang="en-US" sz="1400" dirty="0"/>
          </a:p>
        </p:txBody>
      </p:sp>
      <p:sp>
        <p:nvSpPr>
          <p:cNvPr id="35" name="Text 32"/>
          <p:cNvSpPr/>
          <p:nvPr/>
        </p:nvSpPr>
        <p:spPr>
          <a:xfrm>
            <a:off x="4791456" y="3322596"/>
            <a:ext cx="2212848" cy="164592"/>
          </a:xfrm>
          <a:prstGeom prst="rect">
            <a:avLst/>
          </a:prstGeom>
          <a:noFill/>
          <a:ln/>
        </p:spPr>
        <p:txBody>
          <a:bodyPr wrap="square" lIns="0" tIns="0" rIns="0" bIns="0" rtlCol="0" anchor="ctr"/>
          <a:lstStyle/>
          <a:p>
            <a:pPr marL="0" indent="0">
              <a:buNone/>
            </a:pPr>
            <a:r>
              <a:rPr lang="en-US" sz="1400" b="1" dirty="0">
                <a:solidFill>
                  <a:srgbClr val="1E2B2E"/>
                </a:solidFill>
                <a:latin typeface="Aptos" pitchFamily="34" charset="0"/>
                <a:ea typeface="Aptos" pitchFamily="34" charset="-122"/>
                <a:cs typeface="Aptos" pitchFamily="34" charset="-120"/>
              </a:rPr>
              <a:t>Active lifestyle week</a:t>
            </a:r>
            <a:endParaRPr lang="en-US" sz="1400" dirty="0"/>
          </a:p>
        </p:txBody>
      </p:sp>
      <p:sp>
        <p:nvSpPr>
          <p:cNvPr id="36" name="Text 33"/>
          <p:cNvSpPr/>
          <p:nvPr/>
        </p:nvSpPr>
        <p:spPr>
          <a:xfrm>
            <a:off x="4791456" y="3606060"/>
            <a:ext cx="2212848" cy="146304"/>
          </a:xfrm>
          <a:prstGeom prst="rect">
            <a:avLst/>
          </a:prstGeom>
          <a:noFill/>
          <a:ln/>
        </p:spPr>
        <p:txBody>
          <a:bodyPr wrap="square" lIns="0" tIns="0" rIns="0" bIns="0" rtlCol="0" anchor="ctr">
            <a:noAutofit/>
          </a:bodyPr>
          <a:lstStyle/>
          <a:p>
            <a:pPr marL="0" indent="0">
              <a:buNone/>
            </a:pPr>
            <a:r>
              <a:rPr lang="en-US" sz="1400" dirty="0">
                <a:solidFill>
                  <a:srgbClr val="4B5C52"/>
                </a:solidFill>
                <a:latin typeface="Aptos" pitchFamily="34" charset="0"/>
                <a:ea typeface="Aptos" pitchFamily="34" charset="-122"/>
                <a:cs typeface="Aptos" pitchFamily="34" charset="-120"/>
              </a:rPr>
              <a:t>Walk/cycle to school + family challenge</a:t>
            </a:r>
            <a:endParaRPr lang="en-US" sz="1400" dirty="0"/>
          </a:p>
        </p:txBody>
      </p:sp>
      <p:sp>
        <p:nvSpPr>
          <p:cNvPr id="37" name="Shape 34"/>
          <p:cNvSpPr/>
          <p:nvPr/>
        </p:nvSpPr>
        <p:spPr>
          <a:xfrm>
            <a:off x="4096512" y="4154700"/>
            <a:ext cx="3063240" cy="713232"/>
          </a:xfrm>
          <a:prstGeom prst="roundRect">
            <a:avLst>
              <a:gd name="adj" fmla="val 10256"/>
            </a:avLst>
          </a:prstGeom>
          <a:solidFill>
            <a:srgbClr val="FFFFFF"/>
          </a:solidFill>
          <a:ln w="12700">
            <a:solidFill>
              <a:srgbClr val="FFFFFF">
                <a:alpha val="0"/>
              </a:srgbClr>
            </a:solidFill>
            <a:prstDash val="solid"/>
          </a:ln>
        </p:spPr>
        <p:txBody>
          <a:bodyPr/>
          <a:lstStyle/>
          <a:p>
            <a:endParaRPr lang="en-GB" sz="1400"/>
          </a:p>
        </p:txBody>
      </p:sp>
      <p:sp>
        <p:nvSpPr>
          <p:cNvPr id="38" name="Shape 35"/>
          <p:cNvSpPr/>
          <p:nvPr/>
        </p:nvSpPr>
        <p:spPr>
          <a:xfrm>
            <a:off x="4261104" y="4301004"/>
            <a:ext cx="411480" cy="411480"/>
          </a:xfrm>
          <a:prstGeom prst="ellipse">
            <a:avLst/>
          </a:prstGeom>
          <a:solidFill>
            <a:srgbClr val="0B6B4F"/>
          </a:solidFill>
          <a:ln w="12700">
            <a:solidFill>
              <a:srgbClr val="0B6B4F">
                <a:alpha val="0"/>
              </a:srgbClr>
            </a:solidFill>
            <a:prstDash val="solid"/>
          </a:ln>
        </p:spPr>
        <p:txBody>
          <a:bodyPr/>
          <a:lstStyle/>
          <a:p>
            <a:endParaRPr lang="en-GB" sz="1400"/>
          </a:p>
        </p:txBody>
      </p:sp>
      <p:sp>
        <p:nvSpPr>
          <p:cNvPr id="39" name="Text 36"/>
          <p:cNvSpPr/>
          <p:nvPr/>
        </p:nvSpPr>
        <p:spPr>
          <a:xfrm>
            <a:off x="4261104" y="4387872"/>
            <a:ext cx="411480" cy="164592"/>
          </a:xfrm>
          <a:prstGeom prst="rect">
            <a:avLst/>
          </a:prstGeom>
          <a:noFill/>
          <a:ln/>
        </p:spPr>
        <p:txBody>
          <a:bodyPr wrap="square" lIns="0" tIns="0" rIns="0" bIns="0" rtlCol="0" anchor="ctr"/>
          <a:lstStyle/>
          <a:p>
            <a:pPr marL="0" indent="0" algn="ctr">
              <a:buNone/>
            </a:pPr>
            <a:r>
              <a:rPr lang="en-US" sz="1400" b="1" dirty="0">
                <a:solidFill>
                  <a:srgbClr val="FFFFFF"/>
                </a:solidFill>
              </a:rPr>
              <a:t>7</a:t>
            </a:r>
            <a:endParaRPr lang="en-US" sz="1400" dirty="0"/>
          </a:p>
        </p:txBody>
      </p:sp>
      <p:sp>
        <p:nvSpPr>
          <p:cNvPr id="40" name="Text 37"/>
          <p:cNvSpPr/>
          <p:nvPr/>
        </p:nvSpPr>
        <p:spPr>
          <a:xfrm>
            <a:off x="4791456" y="4264428"/>
            <a:ext cx="2212848" cy="164592"/>
          </a:xfrm>
          <a:prstGeom prst="rect">
            <a:avLst/>
          </a:prstGeom>
          <a:noFill/>
          <a:ln/>
        </p:spPr>
        <p:txBody>
          <a:bodyPr wrap="square" lIns="0" tIns="0" rIns="0" bIns="0" rtlCol="0" anchor="ctr"/>
          <a:lstStyle/>
          <a:p>
            <a:pPr marL="0" indent="0">
              <a:buNone/>
            </a:pPr>
            <a:r>
              <a:rPr lang="en-US" sz="1400" b="1" dirty="0">
                <a:solidFill>
                  <a:srgbClr val="1E2B2E"/>
                </a:solidFill>
                <a:latin typeface="Aptos" pitchFamily="34" charset="0"/>
                <a:ea typeface="Aptos" pitchFamily="34" charset="-122"/>
                <a:cs typeface="Aptos" pitchFamily="34" charset="-120"/>
              </a:rPr>
              <a:t>Fitness games tournament</a:t>
            </a:r>
            <a:endParaRPr lang="en-US" sz="1400" dirty="0"/>
          </a:p>
        </p:txBody>
      </p:sp>
      <p:sp>
        <p:nvSpPr>
          <p:cNvPr id="41" name="Text 38"/>
          <p:cNvSpPr/>
          <p:nvPr/>
        </p:nvSpPr>
        <p:spPr>
          <a:xfrm>
            <a:off x="4791456" y="4547892"/>
            <a:ext cx="2212848" cy="146304"/>
          </a:xfrm>
          <a:prstGeom prst="rect">
            <a:avLst/>
          </a:prstGeom>
          <a:noFill/>
          <a:ln/>
        </p:spPr>
        <p:txBody>
          <a:bodyPr wrap="square" lIns="0" tIns="0" rIns="0" bIns="0" rtlCol="0" anchor="ctr">
            <a:noAutofit/>
          </a:bodyPr>
          <a:lstStyle/>
          <a:p>
            <a:pPr marL="0" indent="0">
              <a:buNone/>
            </a:pPr>
            <a:r>
              <a:rPr lang="en-US" sz="1400" dirty="0">
                <a:solidFill>
                  <a:srgbClr val="4B5C52"/>
                </a:solidFill>
                <a:latin typeface="Aptos" pitchFamily="34" charset="0"/>
                <a:ea typeface="Aptos" pitchFamily="34" charset="-122"/>
                <a:cs typeface="Aptos" pitchFamily="34" charset="-120"/>
              </a:rPr>
              <a:t>Obstacle course + team competition</a:t>
            </a:r>
            <a:endParaRPr lang="en-US" sz="1400" dirty="0"/>
          </a:p>
        </p:txBody>
      </p:sp>
      <p:sp>
        <p:nvSpPr>
          <p:cNvPr id="42" name="Shape 39"/>
          <p:cNvSpPr/>
          <p:nvPr/>
        </p:nvSpPr>
        <p:spPr>
          <a:xfrm>
            <a:off x="4096512" y="5096532"/>
            <a:ext cx="3063240" cy="713232"/>
          </a:xfrm>
          <a:prstGeom prst="roundRect">
            <a:avLst>
              <a:gd name="adj" fmla="val 10256"/>
            </a:avLst>
          </a:prstGeom>
          <a:solidFill>
            <a:srgbClr val="FFFFFF"/>
          </a:solidFill>
          <a:ln w="12700">
            <a:solidFill>
              <a:srgbClr val="FFFFFF">
                <a:alpha val="0"/>
              </a:srgbClr>
            </a:solidFill>
            <a:prstDash val="solid"/>
          </a:ln>
        </p:spPr>
        <p:txBody>
          <a:bodyPr/>
          <a:lstStyle/>
          <a:p>
            <a:endParaRPr lang="en-GB" sz="1400"/>
          </a:p>
        </p:txBody>
      </p:sp>
      <p:sp>
        <p:nvSpPr>
          <p:cNvPr id="43" name="Shape 40"/>
          <p:cNvSpPr/>
          <p:nvPr/>
        </p:nvSpPr>
        <p:spPr>
          <a:xfrm>
            <a:off x="4261104" y="5242836"/>
            <a:ext cx="411480" cy="411480"/>
          </a:xfrm>
          <a:prstGeom prst="ellipse">
            <a:avLst/>
          </a:prstGeom>
          <a:solidFill>
            <a:srgbClr val="153447"/>
          </a:solidFill>
          <a:ln w="12700">
            <a:solidFill>
              <a:srgbClr val="153447">
                <a:alpha val="0"/>
              </a:srgbClr>
            </a:solidFill>
            <a:prstDash val="solid"/>
          </a:ln>
        </p:spPr>
        <p:txBody>
          <a:bodyPr/>
          <a:lstStyle/>
          <a:p>
            <a:endParaRPr lang="en-GB" sz="1400"/>
          </a:p>
        </p:txBody>
      </p:sp>
      <p:sp>
        <p:nvSpPr>
          <p:cNvPr id="44" name="Text 41"/>
          <p:cNvSpPr/>
          <p:nvPr/>
        </p:nvSpPr>
        <p:spPr>
          <a:xfrm>
            <a:off x="4261104" y="5329704"/>
            <a:ext cx="411480" cy="164592"/>
          </a:xfrm>
          <a:prstGeom prst="rect">
            <a:avLst/>
          </a:prstGeom>
          <a:noFill/>
          <a:ln/>
        </p:spPr>
        <p:txBody>
          <a:bodyPr wrap="square" lIns="0" tIns="0" rIns="0" bIns="0" rtlCol="0" anchor="ctr"/>
          <a:lstStyle/>
          <a:p>
            <a:pPr marL="0" indent="0" algn="ctr">
              <a:buNone/>
            </a:pPr>
            <a:r>
              <a:rPr lang="en-US" sz="1400" b="1" dirty="0">
                <a:solidFill>
                  <a:srgbClr val="FFFFFF"/>
                </a:solidFill>
              </a:rPr>
              <a:t>8</a:t>
            </a:r>
            <a:endParaRPr lang="en-US" sz="1400" dirty="0"/>
          </a:p>
        </p:txBody>
      </p:sp>
      <p:sp>
        <p:nvSpPr>
          <p:cNvPr id="45" name="Text 42"/>
          <p:cNvSpPr/>
          <p:nvPr/>
        </p:nvSpPr>
        <p:spPr>
          <a:xfrm>
            <a:off x="4791456" y="5206260"/>
            <a:ext cx="2212848" cy="164592"/>
          </a:xfrm>
          <a:prstGeom prst="rect">
            <a:avLst/>
          </a:prstGeom>
          <a:noFill/>
          <a:ln/>
        </p:spPr>
        <p:txBody>
          <a:bodyPr wrap="square" lIns="0" tIns="0" rIns="0" bIns="0" rtlCol="0" anchor="ctr"/>
          <a:lstStyle/>
          <a:p>
            <a:pPr marL="0" indent="0">
              <a:buNone/>
            </a:pPr>
            <a:r>
              <a:rPr lang="en-US" sz="1400" b="1" dirty="0">
                <a:solidFill>
                  <a:srgbClr val="1E2B2E"/>
                </a:solidFill>
                <a:latin typeface="Aptos" pitchFamily="34" charset="0"/>
                <a:ea typeface="Aptos" pitchFamily="34" charset="-122"/>
                <a:cs typeface="Aptos" pitchFamily="34" charset="-120"/>
              </a:rPr>
              <a:t>Celebration event</a:t>
            </a:r>
            <a:endParaRPr lang="en-US" sz="1400" dirty="0"/>
          </a:p>
        </p:txBody>
      </p:sp>
      <p:sp>
        <p:nvSpPr>
          <p:cNvPr id="46" name="Text 43"/>
          <p:cNvSpPr/>
          <p:nvPr/>
        </p:nvSpPr>
        <p:spPr>
          <a:xfrm>
            <a:off x="4791456" y="5489724"/>
            <a:ext cx="2212848" cy="146304"/>
          </a:xfrm>
          <a:prstGeom prst="rect">
            <a:avLst/>
          </a:prstGeom>
          <a:noFill/>
          <a:ln/>
        </p:spPr>
        <p:txBody>
          <a:bodyPr wrap="square" lIns="0" tIns="0" rIns="0" bIns="0" rtlCol="0" anchor="ctr">
            <a:noAutofit/>
          </a:bodyPr>
          <a:lstStyle/>
          <a:p>
            <a:pPr marL="0" indent="0">
              <a:buNone/>
            </a:pPr>
            <a:r>
              <a:rPr lang="en-US" sz="1400" dirty="0">
                <a:solidFill>
                  <a:srgbClr val="4B5C52"/>
                </a:solidFill>
                <a:latin typeface="Aptos" pitchFamily="34" charset="0"/>
                <a:ea typeface="Aptos" pitchFamily="34" charset="-122"/>
                <a:cs typeface="Aptos" pitchFamily="34" charset="-120"/>
              </a:rPr>
              <a:t>Final challenge + feedback + awards</a:t>
            </a:r>
            <a:endParaRPr lang="en-US" sz="1400" dirty="0"/>
          </a:p>
        </p:txBody>
      </p:sp>
      <p:sp>
        <p:nvSpPr>
          <p:cNvPr id="47" name="Shape 44"/>
          <p:cNvSpPr/>
          <p:nvPr/>
        </p:nvSpPr>
        <p:spPr>
          <a:xfrm>
            <a:off x="7635240" y="5468112"/>
            <a:ext cx="3977640" cy="713232"/>
          </a:xfrm>
          <a:prstGeom prst="roundRect">
            <a:avLst>
              <a:gd name="adj" fmla="val 10256"/>
            </a:avLst>
          </a:prstGeom>
          <a:solidFill>
            <a:schemeClr val="bg1"/>
          </a:solidFill>
          <a:ln w="12700">
            <a:solidFill>
              <a:srgbClr val="333333">
                <a:alpha val="0"/>
              </a:srgbClr>
            </a:solidFill>
            <a:prstDash val="solid"/>
          </a:ln>
        </p:spPr>
        <p:txBody>
          <a:bodyPr/>
          <a:lstStyle/>
          <a:p>
            <a:endParaRPr lang="en-GB"/>
          </a:p>
        </p:txBody>
      </p:sp>
      <p:sp>
        <p:nvSpPr>
          <p:cNvPr id="48" name="Text 45"/>
          <p:cNvSpPr/>
          <p:nvPr/>
        </p:nvSpPr>
        <p:spPr>
          <a:xfrm>
            <a:off x="7882128" y="5669280"/>
            <a:ext cx="3520440" cy="192024"/>
          </a:xfrm>
          <a:prstGeom prst="rect">
            <a:avLst/>
          </a:prstGeom>
          <a:noFill/>
          <a:ln/>
        </p:spPr>
        <p:txBody>
          <a:bodyPr wrap="square" lIns="0" tIns="0" rIns="0" bIns="0" rtlCol="0" anchor="ctr"/>
          <a:lstStyle/>
          <a:p>
            <a:pPr marL="0" indent="0" algn="ctr">
              <a:buNone/>
            </a:pPr>
            <a:r>
              <a:rPr lang="en-US" sz="1400" b="1" dirty="0">
                <a:solidFill>
                  <a:srgbClr val="FFFFFF"/>
                </a:solidFill>
              </a:rPr>
              <a:t>Programme aim: build confidence, routine and positive attitudes towards exercise.</a:t>
            </a:r>
            <a:endParaRPr lang="en-US" sz="1400" dirty="0"/>
          </a:p>
        </p:txBody>
      </p:sp>
      <p:sp>
        <p:nvSpPr>
          <p:cNvPr id="49" name="Shape 46"/>
          <p:cNvSpPr/>
          <p:nvPr/>
        </p:nvSpPr>
        <p:spPr>
          <a:xfrm>
            <a:off x="502920" y="6510528"/>
            <a:ext cx="11201400" cy="0"/>
          </a:xfrm>
          <a:prstGeom prst="line">
            <a:avLst/>
          </a:prstGeom>
          <a:noFill/>
          <a:ln w="12700">
            <a:solidFill>
              <a:srgbClr val="D8E5DD"/>
            </a:solidFill>
            <a:prstDash val="solid"/>
          </a:ln>
        </p:spPr>
        <p:txBody>
          <a:bodyPr/>
          <a:lstStyle/>
          <a:p>
            <a:endParaRPr lang="en-GB"/>
          </a:p>
        </p:txBody>
      </p:sp>
      <p:sp>
        <p:nvSpPr>
          <p:cNvPr id="50" name="Text 47"/>
          <p:cNvSpPr/>
          <p:nvPr/>
        </p:nvSpPr>
        <p:spPr>
          <a:xfrm>
            <a:off x="502920" y="6565392"/>
            <a:ext cx="6858000" cy="164592"/>
          </a:xfrm>
          <a:prstGeom prst="rect">
            <a:avLst/>
          </a:prstGeom>
          <a:noFill/>
          <a:ln/>
        </p:spPr>
        <p:txBody>
          <a:bodyPr wrap="square" lIns="0" tIns="0" rIns="0" bIns="0" rtlCol="0" anchor="ctr"/>
          <a:lstStyle/>
          <a:p>
            <a:pPr marL="0" indent="0">
              <a:buNone/>
            </a:pPr>
            <a:r>
              <a:rPr lang="en-US" sz="650" dirty="0">
                <a:solidFill>
                  <a:srgbClr val="6B7A72"/>
                </a:solidFill>
                <a:latin typeface="Aptos" pitchFamily="34" charset="0"/>
                <a:ea typeface="Aptos" pitchFamily="34" charset="-122"/>
                <a:cs typeface="Aptos" pitchFamily="34" charset="-120"/>
              </a:rPr>
              <a:t>Task 1: Rationale  |  Move More, Feel Better</a:t>
            </a:r>
            <a:endParaRPr lang="en-US" sz="650" dirty="0"/>
          </a:p>
        </p:txBody>
      </p:sp>
      <p:sp>
        <p:nvSpPr>
          <p:cNvPr id="51" name="Text 48"/>
          <p:cNvSpPr/>
          <p:nvPr/>
        </p:nvSpPr>
        <p:spPr>
          <a:xfrm>
            <a:off x="11201400" y="6565392"/>
            <a:ext cx="502920" cy="164592"/>
          </a:xfrm>
          <a:prstGeom prst="rect">
            <a:avLst/>
          </a:prstGeom>
          <a:noFill/>
          <a:ln/>
        </p:spPr>
        <p:txBody>
          <a:bodyPr wrap="square" lIns="0" tIns="0" rIns="0" bIns="0" rtlCol="0" anchor="ctr"/>
          <a:lstStyle/>
          <a:p>
            <a:pPr marL="0" indent="0" algn="r">
              <a:buNone/>
            </a:pPr>
            <a:r>
              <a:rPr lang="en-US" sz="650" b="1" dirty="0">
                <a:solidFill>
                  <a:srgbClr val="6B7A72"/>
                </a:solidFill>
                <a:latin typeface="Aptos" pitchFamily="34" charset="0"/>
                <a:ea typeface="Aptos" pitchFamily="34" charset="-122"/>
                <a:cs typeface="Aptos" pitchFamily="34" charset="-120"/>
              </a:rPr>
              <a:t>2/5</a:t>
            </a:r>
            <a:endParaRPr lang="en-US" sz="650" dirty="0"/>
          </a:p>
        </p:txBody>
      </p:sp>
    </p:spTree>
    <p:extLst>
      <p:ext uri="{BB962C8B-B14F-4D97-AF65-F5344CB8AC3E}">
        <p14:creationId xmlns:p14="http://schemas.microsoft.com/office/powerpoint/2010/main" val="21942959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 name="Image 0" descr="/mnt/data/crop_collage_vertical.png"/>
          <p:cNvPicPr>
            <a:picLocks noChangeAspect="1"/>
          </p:cNvPicPr>
          <p:nvPr/>
        </p:nvPicPr>
        <p:blipFill>
          <a:blip r:embed="rId3"/>
          <a:stretch>
            <a:fillRect/>
          </a:stretch>
        </p:blipFill>
        <p:spPr>
          <a:xfrm>
            <a:off x="6812280" y="594360"/>
            <a:ext cx="4800600" cy="5440680"/>
          </a:xfrm>
          <a:prstGeom prst="rect">
            <a:avLst/>
          </a:prstGeom>
        </p:spPr>
      </p:pic>
      <p:sp>
        <p:nvSpPr>
          <p:cNvPr id="3" name="Text 0"/>
          <p:cNvSpPr/>
          <p:nvPr/>
        </p:nvSpPr>
        <p:spPr>
          <a:xfrm>
            <a:off x="566928" y="384048"/>
            <a:ext cx="6126480" cy="457200"/>
          </a:xfrm>
          <a:prstGeom prst="rect">
            <a:avLst/>
          </a:prstGeom>
          <a:noFill/>
          <a:ln/>
        </p:spPr>
        <p:txBody>
          <a:bodyPr wrap="square" lIns="0" tIns="0" rIns="0" bIns="0" rtlCol="0" anchor="ctr"/>
          <a:lstStyle/>
          <a:p>
            <a:pPr marL="0" indent="0">
              <a:buNone/>
            </a:pPr>
            <a:r>
              <a:rPr lang="en-US" sz="2500" b="1" dirty="0">
                <a:latin typeface="Aptos Display" pitchFamily="34" charset="0"/>
                <a:ea typeface="Aptos Display" pitchFamily="34" charset="-122"/>
                <a:cs typeface="Aptos Display" pitchFamily="34" charset="-120"/>
              </a:rPr>
              <a:t>Consequences of poor activity habits</a:t>
            </a:r>
            <a:endParaRPr lang="en-US" sz="2500" dirty="0"/>
          </a:p>
        </p:txBody>
      </p:sp>
      <p:sp>
        <p:nvSpPr>
          <p:cNvPr id="4" name="Text 1"/>
          <p:cNvSpPr/>
          <p:nvPr/>
        </p:nvSpPr>
        <p:spPr>
          <a:xfrm>
            <a:off x="594360" y="914400"/>
            <a:ext cx="5989320" cy="310896"/>
          </a:xfrm>
          <a:prstGeom prst="rect">
            <a:avLst/>
          </a:prstGeom>
          <a:noFill/>
          <a:ln/>
        </p:spPr>
        <p:txBody>
          <a:bodyPr wrap="square" lIns="0" tIns="0" rIns="0" bIns="0" rtlCol="0" anchor="ctr"/>
          <a:lstStyle/>
          <a:p>
            <a:pPr marL="0" indent="0">
              <a:buNone/>
            </a:pPr>
            <a:r>
              <a:rPr lang="en-US" sz="1600" dirty="0">
                <a:latin typeface="Aptos" pitchFamily="34" charset="0"/>
                <a:ea typeface="Aptos" pitchFamily="34" charset="-122"/>
                <a:cs typeface="Aptos" pitchFamily="34" charset="-120"/>
              </a:rPr>
              <a:t>Low activity can affect daily life now and increase health risks later.</a:t>
            </a:r>
            <a:endParaRPr lang="en-US" sz="1600" dirty="0"/>
          </a:p>
        </p:txBody>
      </p:sp>
      <p:sp>
        <p:nvSpPr>
          <p:cNvPr id="5" name="Shape 2"/>
          <p:cNvSpPr/>
          <p:nvPr/>
        </p:nvSpPr>
        <p:spPr>
          <a:xfrm>
            <a:off x="658368" y="1444752"/>
            <a:ext cx="2816352" cy="4434840"/>
          </a:xfrm>
          <a:prstGeom prst="roundRect">
            <a:avLst>
              <a:gd name="adj" fmla="val 2597"/>
            </a:avLst>
          </a:prstGeom>
          <a:solidFill>
            <a:srgbClr val="FFFFFF"/>
          </a:solidFill>
          <a:ln w="12700">
            <a:solidFill>
              <a:srgbClr val="FFFFFF">
                <a:alpha val="0"/>
              </a:srgbClr>
            </a:solidFill>
            <a:prstDash val="solid"/>
          </a:ln>
        </p:spPr>
        <p:txBody>
          <a:bodyPr/>
          <a:lstStyle/>
          <a:p>
            <a:endParaRPr lang="en-GB" dirty="0"/>
          </a:p>
        </p:txBody>
      </p:sp>
      <p:sp>
        <p:nvSpPr>
          <p:cNvPr id="6" name="Shape 3"/>
          <p:cNvSpPr/>
          <p:nvPr/>
        </p:nvSpPr>
        <p:spPr>
          <a:xfrm>
            <a:off x="960120" y="1755648"/>
            <a:ext cx="2176272" cy="310896"/>
          </a:xfrm>
          <a:prstGeom prst="roundRect">
            <a:avLst>
              <a:gd name="adj" fmla="val 23529"/>
            </a:avLst>
          </a:prstGeom>
          <a:solidFill>
            <a:srgbClr val="FFB84C"/>
          </a:solidFill>
          <a:ln w="12700">
            <a:solidFill>
              <a:srgbClr val="FFB84C">
                <a:alpha val="0"/>
              </a:srgbClr>
            </a:solidFill>
            <a:prstDash val="solid"/>
          </a:ln>
        </p:spPr>
        <p:txBody>
          <a:bodyPr/>
          <a:lstStyle/>
          <a:p>
            <a:endParaRPr lang="en-GB" sz="1400"/>
          </a:p>
        </p:txBody>
      </p:sp>
      <p:sp>
        <p:nvSpPr>
          <p:cNvPr id="7" name="Text 4"/>
          <p:cNvSpPr/>
          <p:nvPr/>
        </p:nvSpPr>
        <p:spPr>
          <a:xfrm>
            <a:off x="1033272" y="1824228"/>
            <a:ext cx="2029968" cy="137160"/>
          </a:xfrm>
          <a:prstGeom prst="rect">
            <a:avLst/>
          </a:prstGeom>
          <a:noFill/>
          <a:ln/>
        </p:spPr>
        <p:txBody>
          <a:bodyPr wrap="square" lIns="0" tIns="0" rIns="0" bIns="0" rtlCol="0" anchor="ctr"/>
          <a:lstStyle/>
          <a:p>
            <a:pPr marL="0" indent="0" algn="ctr">
              <a:buNone/>
            </a:pPr>
            <a:r>
              <a:rPr lang="en-US" sz="1400" b="1" dirty="0">
                <a:solidFill>
                  <a:srgbClr val="1E2B2E"/>
                </a:solidFill>
              </a:rPr>
              <a:t>Short term: daily life</a:t>
            </a:r>
            <a:endParaRPr lang="en-US" sz="1400" dirty="0"/>
          </a:p>
        </p:txBody>
      </p:sp>
      <p:sp>
        <p:nvSpPr>
          <p:cNvPr id="8" name="Text 5"/>
          <p:cNvSpPr/>
          <p:nvPr/>
        </p:nvSpPr>
        <p:spPr>
          <a:xfrm>
            <a:off x="987552" y="2267712"/>
            <a:ext cx="2194560" cy="164592"/>
          </a:xfrm>
          <a:prstGeom prst="rect">
            <a:avLst/>
          </a:prstGeom>
          <a:noFill/>
          <a:ln/>
        </p:spPr>
        <p:txBody>
          <a:bodyPr wrap="square" lIns="0" tIns="0" rIns="0" bIns="0" rtlCol="0" anchor="ctr"/>
          <a:lstStyle/>
          <a:p>
            <a:pPr marL="0" indent="0">
              <a:buNone/>
            </a:pPr>
            <a:r>
              <a:rPr lang="en-US" sz="1400" dirty="0">
                <a:solidFill>
                  <a:srgbClr val="1E2B2E"/>
                </a:solidFill>
              </a:rPr>
              <a:t>• Low energy</a:t>
            </a:r>
            <a:endParaRPr lang="en-US" sz="1400" dirty="0"/>
          </a:p>
        </p:txBody>
      </p:sp>
      <p:sp>
        <p:nvSpPr>
          <p:cNvPr id="9" name="Text 6"/>
          <p:cNvSpPr/>
          <p:nvPr/>
        </p:nvSpPr>
        <p:spPr>
          <a:xfrm>
            <a:off x="987552" y="2706624"/>
            <a:ext cx="2194560" cy="164592"/>
          </a:xfrm>
          <a:prstGeom prst="rect">
            <a:avLst/>
          </a:prstGeom>
          <a:noFill/>
          <a:ln/>
        </p:spPr>
        <p:txBody>
          <a:bodyPr wrap="square" lIns="0" tIns="0" rIns="0" bIns="0" rtlCol="0" anchor="ctr"/>
          <a:lstStyle/>
          <a:p>
            <a:pPr marL="0" indent="0">
              <a:buNone/>
            </a:pPr>
            <a:r>
              <a:rPr lang="en-US" sz="1400" dirty="0">
                <a:solidFill>
                  <a:srgbClr val="1E2B2E"/>
                </a:solidFill>
              </a:rPr>
              <a:t>• Reduced concentration</a:t>
            </a:r>
            <a:endParaRPr lang="en-US" sz="1400" dirty="0"/>
          </a:p>
        </p:txBody>
      </p:sp>
      <p:sp>
        <p:nvSpPr>
          <p:cNvPr id="10" name="Text 7"/>
          <p:cNvSpPr/>
          <p:nvPr/>
        </p:nvSpPr>
        <p:spPr>
          <a:xfrm>
            <a:off x="987552" y="3145536"/>
            <a:ext cx="2194560" cy="164592"/>
          </a:xfrm>
          <a:prstGeom prst="rect">
            <a:avLst/>
          </a:prstGeom>
          <a:noFill/>
          <a:ln/>
        </p:spPr>
        <p:txBody>
          <a:bodyPr wrap="square" lIns="0" tIns="0" rIns="0" bIns="0" rtlCol="0" anchor="ctr"/>
          <a:lstStyle/>
          <a:p>
            <a:pPr marL="0" indent="0">
              <a:buNone/>
            </a:pPr>
            <a:r>
              <a:rPr lang="en-US" sz="1400" dirty="0">
                <a:solidFill>
                  <a:srgbClr val="1E2B2E"/>
                </a:solidFill>
              </a:rPr>
              <a:t>• Poor sleep quality</a:t>
            </a:r>
            <a:endParaRPr lang="en-US" sz="1400" dirty="0"/>
          </a:p>
        </p:txBody>
      </p:sp>
      <p:sp>
        <p:nvSpPr>
          <p:cNvPr id="11" name="Text 8"/>
          <p:cNvSpPr/>
          <p:nvPr/>
        </p:nvSpPr>
        <p:spPr>
          <a:xfrm>
            <a:off x="987552" y="3584448"/>
            <a:ext cx="2194560" cy="164592"/>
          </a:xfrm>
          <a:prstGeom prst="rect">
            <a:avLst/>
          </a:prstGeom>
          <a:noFill/>
          <a:ln/>
        </p:spPr>
        <p:txBody>
          <a:bodyPr wrap="square" lIns="0" tIns="0" rIns="0" bIns="0" rtlCol="0" anchor="ctr"/>
          <a:lstStyle/>
          <a:p>
            <a:pPr marL="0" indent="0">
              <a:buNone/>
            </a:pPr>
            <a:r>
              <a:rPr lang="en-US" sz="1400" dirty="0">
                <a:solidFill>
                  <a:srgbClr val="1E2B2E"/>
                </a:solidFill>
              </a:rPr>
              <a:t>• More stress/anxiety</a:t>
            </a:r>
            <a:endParaRPr lang="en-US" sz="1400" dirty="0"/>
          </a:p>
        </p:txBody>
      </p:sp>
      <p:sp>
        <p:nvSpPr>
          <p:cNvPr id="12" name="Text 9"/>
          <p:cNvSpPr/>
          <p:nvPr/>
        </p:nvSpPr>
        <p:spPr>
          <a:xfrm>
            <a:off x="987552" y="4023360"/>
            <a:ext cx="2194560" cy="164592"/>
          </a:xfrm>
          <a:prstGeom prst="rect">
            <a:avLst/>
          </a:prstGeom>
          <a:noFill/>
          <a:ln/>
        </p:spPr>
        <p:txBody>
          <a:bodyPr wrap="square" lIns="0" tIns="0" rIns="0" bIns="0" rtlCol="0" anchor="ctr"/>
          <a:lstStyle/>
          <a:p>
            <a:pPr marL="0" indent="0">
              <a:buNone/>
            </a:pPr>
            <a:r>
              <a:rPr lang="en-US" sz="1400" dirty="0">
                <a:solidFill>
                  <a:srgbClr val="1E2B2E"/>
                </a:solidFill>
              </a:rPr>
              <a:t>• Lower confidence</a:t>
            </a:r>
            <a:endParaRPr lang="en-US" sz="1400" dirty="0"/>
          </a:p>
        </p:txBody>
      </p:sp>
      <p:sp>
        <p:nvSpPr>
          <p:cNvPr id="13" name="Text 10"/>
          <p:cNvSpPr/>
          <p:nvPr/>
        </p:nvSpPr>
        <p:spPr>
          <a:xfrm>
            <a:off x="987552" y="4462272"/>
            <a:ext cx="2194560" cy="164592"/>
          </a:xfrm>
          <a:prstGeom prst="rect">
            <a:avLst/>
          </a:prstGeom>
          <a:noFill/>
          <a:ln/>
        </p:spPr>
        <p:txBody>
          <a:bodyPr wrap="square" lIns="0" tIns="0" rIns="0" bIns="0" rtlCol="0" anchor="ctr"/>
          <a:lstStyle/>
          <a:p>
            <a:pPr marL="0" indent="0">
              <a:buNone/>
            </a:pPr>
            <a:r>
              <a:rPr lang="en-US" sz="1400" dirty="0">
                <a:solidFill>
                  <a:srgbClr val="1E2B2E"/>
                </a:solidFill>
              </a:rPr>
              <a:t>• Weight gain</a:t>
            </a:r>
            <a:endParaRPr lang="en-US" sz="1400" dirty="0"/>
          </a:p>
        </p:txBody>
      </p:sp>
      <p:sp>
        <p:nvSpPr>
          <p:cNvPr id="14" name="Shape 11"/>
          <p:cNvSpPr/>
          <p:nvPr/>
        </p:nvSpPr>
        <p:spPr>
          <a:xfrm>
            <a:off x="3767328" y="1444752"/>
            <a:ext cx="2816352" cy="4434840"/>
          </a:xfrm>
          <a:prstGeom prst="roundRect">
            <a:avLst>
              <a:gd name="adj" fmla="val 2597"/>
            </a:avLst>
          </a:prstGeom>
          <a:solidFill>
            <a:srgbClr val="FFFFFF"/>
          </a:solidFill>
          <a:ln w="12700">
            <a:solidFill>
              <a:srgbClr val="FFFFFF">
                <a:alpha val="0"/>
              </a:srgbClr>
            </a:solidFill>
            <a:prstDash val="solid"/>
          </a:ln>
        </p:spPr>
        <p:txBody>
          <a:bodyPr/>
          <a:lstStyle/>
          <a:p>
            <a:endParaRPr lang="en-GB"/>
          </a:p>
        </p:txBody>
      </p:sp>
      <p:sp>
        <p:nvSpPr>
          <p:cNvPr id="15" name="Shape 12"/>
          <p:cNvSpPr/>
          <p:nvPr/>
        </p:nvSpPr>
        <p:spPr>
          <a:xfrm>
            <a:off x="4069080" y="1755648"/>
            <a:ext cx="2176272" cy="310896"/>
          </a:xfrm>
          <a:prstGeom prst="roundRect">
            <a:avLst>
              <a:gd name="adj" fmla="val 23529"/>
            </a:avLst>
          </a:prstGeom>
          <a:solidFill>
            <a:srgbClr val="153447"/>
          </a:solidFill>
          <a:ln w="12700">
            <a:solidFill>
              <a:srgbClr val="153447">
                <a:alpha val="0"/>
              </a:srgbClr>
            </a:solidFill>
            <a:prstDash val="solid"/>
          </a:ln>
        </p:spPr>
        <p:txBody>
          <a:bodyPr/>
          <a:lstStyle/>
          <a:p>
            <a:endParaRPr lang="en-GB" sz="1400"/>
          </a:p>
        </p:txBody>
      </p:sp>
      <p:sp>
        <p:nvSpPr>
          <p:cNvPr id="16" name="Text 13"/>
          <p:cNvSpPr/>
          <p:nvPr/>
        </p:nvSpPr>
        <p:spPr>
          <a:xfrm>
            <a:off x="4142232" y="1824228"/>
            <a:ext cx="2029968" cy="137160"/>
          </a:xfrm>
          <a:prstGeom prst="rect">
            <a:avLst/>
          </a:prstGeom>
          <a:noFill/>
          <a:ln/>
        </p:spPr>
        <p:txBody>
          <a:bodyPr wrap="square" lIns="0" tIns="0" rIns="0" bIns="0" rtlCol="0" anchor="ctr"/>
          <a:lstStyle/>
          <a:p>
            <a:pPr marL="0" indent="0" algn="ctr">
              <a:buNone/>
            </a:pPr>
            <a:r>
              <a:rPr lang="en-US" sz="1400" b="1" dirty="0">
                <a:solidFill>
                  <a:srgbClr val="FFFFFF"/>
                </a:solidFill>
              </a:rPr>
              <a:t>Long term: future health</a:t>
            </a:r>
            <a:endParaRPr lang="en-US" sz="1400" dirty="0"/>
          </a:p>
        </p:txBody>
      </p:sp>
      <p:sp>
        <p:nvSpPr>
          <p:cNvPr id="17" name="Text 14"/>
          <p:cNvSpPr/>
          <p:nvPr/>
        </p:nvSpPr>
        <p:spPr>
          <a:xfrm>
            <a:off x="4096512" y="2267712"/>
            <a:ext cx="2194560" cy="164592"/>
          </a:xfrm>
          <a:prstGeom prst="rect">
            <a:avLst/>
          </a:prstGeom>
          <a:noFill/>
          <a:ln/>
        </p:spPr>
        <p:txBody>
          <a:bodyPr wrap="square" lIns="0" tIns="0" rIns="0" bIns="0" rtlCol="0" anchor="ctr">
            <a:noAutofit/>
          </a:bodyPr>
          <a:lstStyle/>
          <a:p>
            <a:pPr marL="0" indent="0">
              <a:buNone/>
            </a:pPr>
            <a:r>
              <a:rPr lang="en-US" sz="1400" dirty="0">
                <a:solidFill>
                  <a:srgbClr val="1E2B2E"/>
                </a:solidFill>
              </a:rPr>
              <a:t>• Obesity risk</a:t>
            </a:r>
            <a:endParaRPr lang="en-US" sz="1400" dirty="0"/>
          </a:p>
        </p:txBody>
      </p:sp>
      <p:sp>
        <p:nvSpPr>
          <p:cNvPr id="18" name="Text 15"/>
          <p:cNvSpPr/>
          <p:nvPr/>
        </p:nvSpPr>
        <p:spPr>
          <a:xfrm>
            <a:off x="4096512" y="2706624"/>
            <a:ext cx="2194560" cy="164592"/>
          </a:xfrm>
          <a:prstGeom prst="rect">
            <a:avLst/>
          </a:prstGeom>
          <a:noFill/>
          <a:ln/>
        </p:spPr>
        <p:txBody>
          <a:bodyPr wrap="square" lIns="0" tIns="0" rIns="0" bIns="0" rtlCol="0" anchor="ctr">
            <a:noAutofit/>
          </a:bodyPr>
          <a:lstStyle/>
          <a:p>
            <a:pPr marL="0" indent="0">
              <a:buNone/>
            </a:pPr>
            <a:r>
              <a:rPr lang="en-US" sz="1400" dirty="0">
                <a:solidFill>
                  <a:srgbClr val="1E2B2E"/>
                </a:solidFill>
              </a:rPr>
              <a:t>• Type 2 diabetes risk</a:t>
            </a:r>
            <a:endParaRPr lang="en-US" sz="1400" dirty="0"/>
          </a:p>
        </p:txBody>
      </p:sp>
      <p:sp>
        <p:nvSpPr>
          <p:cNvPr id="19" name="Text 16"/>
          <p:cNvSpPr/>
          <p:nvPr/>
        </p:nvSpPr>
        <p:spPr>
          <a:xfrm>
            <a:off x="4096512" y="3145536"/>
            <a:ext cx="2194560" cy="164592"/>
          </a:xfrm>
          <a:prstGeom prst="rect">
            <a:avLst/>
          </a:prstGeom>
          <a:noFill/>
          <a:ln/>
        </p:spPr>
        <p:txBody>
          <a:bodyPr wrap="square" lIns="0" tIns="0" rIns="0" bIns="0" rtlCol="0" anchor="ctr">
            <a:noAutofit/>
          </a:bodyPr>
          <a:lstStyle/>
          <a:p>
            <a:pPr marL="0" indent="0">
              <a:buNone/>
            </a:pPr>
            <a:r>
              <a:rPr lang="en-US" sz="1400" dirty="0">
                <a:solidFill>
                  <a:srgbClr val="1E2B2E"/>
                </a:solidFill>
              </a:rPr>
              <a:t>• Poor cardiovascular fitness</a:t>
            </a:r>
            <a:endParaRPr lang="en-US" sz="1400" dirty="0"/>
          </a:p>
        </p:txBody>
      </p:sp>
      <p:sp>
        <p:nvSpPr>
          <p:cNvPr id="20" name="Text 17"/>
          <p:cNvSpPr/>
          <p:nvPr/>
        </p:nvSpPr>
        <p:spPr>
          <a:xfrm>
            <a:off x="4096512" y="3584448"/>
            <a:ext cx="2194560" cy="164592"/>
          </a:xfrm>
          <a:prstGeom prst="rect">
            <a:avLst/>
          </a:prstGeom>
          <a:noFill/>
          <a:ln/>
        </p:spPr>
        <p:txBody>
          <a:bodyPr wrap="square" lIns="0" tIns="0" rIns="0" bIns="0" rtlCol="0" anchor="ctr">
            <a:noAutofit/>
          </a:bodyPr>
          <a:lstStyle/>
          <a:p>
            <a:pPr marL="0" indent="0">
              <a:buNone/>
            </a:pPr>
            <a:r>
              <a:rPr lang="en-US" sz="1400" dirty="0">
                <a:solidFill>
                  <a:srgbClr val="1E2B2E"/>
                </a:solidFill>
              </a:rPr>
              <a:t>• Reduced mobility</a:t>
            </a:r>
            <a:endParaRPr lang="en-US" sz="1400" dirty="0"/>
          </a:p>
        </p:txBody>
      </p:sp>
      <p:sp>
        <p:nvSpPr>
          <p:cNvPr id="21" name="Text 18"/>
          <p:cNvSpPr/>
          <p:nvPr/>
        </p:nvSpPr>
        <p:spPr>
          <a:xfrm>
            <a:off x="4096512" y="4023360"/>
            <a:ext cx="2194560" cy="164592"/>
          </a:xfrm>
          <a:prstGeom prst="rect">
            <a:avLst/>
          </a:prstGeom>
          <a:noFill/>
          <a:ln/>
        </p:spPr>
        <p:txBody>
          <a:bodyPr wrap="square" lIns="0" tIns="0" rIns="0" bIns="0" rtlCol="0" anchor="ctr">
            <a:noAutofit/>
          </a:bodyPr>
          <a:lstStyle/>
          <a:p>
            <a:pPr marL="0" indent="0">
              <a:buNone/>
            </a:pPr>
            <a:r>
              <a:rPr lang="en-US" sz="1400" dirty="0">
                <a:solidFill>
                  <a:srgbClr val="1E2B2E"/>
                </a:solidFill>
              </a:rPr>
              <a:t>• Poor mental health</a:t>
            </a:r>
            <a:endParaRPr lang="en-US" sz="1400" dirty="0"/>
          </a:p>
        </p:txBody>
      </p:sp>
      <p:sp>
        <p:nvSpPr>
          <p:cNvPr id="22" name="Text 19"/>
          <p:cNvSpPr/>
          <p:nvPr/>
        </p:nvSpPr>
        <p:spPr>
          <a:xfrm>
            <a:off x="4096512" y="4462272"/>
            <a:ext cx="2194560" cy="164592"/>
          </a:xfrm>
          <a:prstGeom prst="rect">
            <a:avLst/>
          </a:prstGeom>
          <a:noFill/>
          <a:ln/>
        </p:spPr>
        <p:txBody>
          <a:bodyPr wrap="square" lIns="0" tIns="0" rIns="0" bIns="0" rtlCol="0" anchor="ctr">
            <a:noAutofit/>
          </a:bodyPr>
          <a:lstStyle/>
          <a:p>
            <a:pPr marL="0" indent="0">
              <a:buNone/>
            </a:pPr>
            <a:r>
              <a:rPr lang="en-US" sz="1400" dirty="0">
                <a:solidFill>
                  <a:srgbClr val="1E2B2E"/>
                </a:solidFill>
              </a:rPr>
              <a:t>• Lower quality of life</a:t>
            </a:r>
            <a:endParaRPr lang="en-US" sz="1400" dirty="0"/>
          </a:p>
        </p:txBody>
      </p:sp>
      <p:sp>
        <p:nvSpPr>
          <p:cNvPr id="23" name="Shape 20"/>
          <p:cNvSpPr/>
          <p:nvPr/>
        </p:nvSpPr>
        <p:spPr>
          <a:xfrm>
            <a:off x="6812280" y="5532120"/>
            <a:ext cx="4800600" cy="502920"/>
          </a:xfrm>
          <a:prstGeom prst="roundRect">
            <a:avLst>
              <a:gd name="adj" fmla="val 14545"/>
            </a:avLst>
          </a:prstGeom>
          <a:solidFill>
            <a:schemeClr val="bg1"/>
          </a:solidFill>
          <a:ln w="12700">
            <a:solidFill>
              <a:srgbClr val="333333">
                <a:alpha val="0"/>
              </a:srgbClr>
            </a:solidFill>
            <a:prstDash val="solid"/>
          </a:ln>
        </p:spPr>
        <p:txBody>
          <a:bodyPr/>
          <a:lstStyle/>
          <a:p>
            <a:endParaRPr lang="en-GB" dirty="0"/>
          </a:p>
        </p:txBody>
      </p:sp>
      <p:sp>
        <p:nvSpPr>
          <p:cNvPr id="24" name="Text 21"/>
          <p:cNvSpPr/>
          <p:nvPr/>
        </p:nvSpPr>
        <p:spPr>
          <a:xfrm>
            <a:off x="6876288" y="5678424"/>
            <a:ext cx="4657344" cy="201168"/>
          </a:xfrm>
          <a:prstGeom prst="rect">
            <a:avLst/>
          </a:prstGeom>
          <a:noFill/>
          <a:ln/>
        </p:spPr>
        <p:txBody>
          <a:bodyPr wrap="square" lIns="0" tIns="0" rIns="0" bIns="0" rtlCol="0" anchor="ctr"/>
          <a:lstStyle/>
          <a:p>
            <a:pPr marL="0" indent="0" algn="ctr">
              <a:buNone/>
            </a:pPr>
            <a:r>
              <a:rPr lang="en-US" sz="1400" b="1" dirty="0">
                <a:solidFill>
                  <a:srgbClr val="FFFFFF"/>
                </a:solidFill>
              </a:rPr>
              <a:t>Campaign response: make movement fun, social and part of normal teenage life.</a:t>
            </a:r>
            <a:endParaRPr lang="en-US" sz="1400" dirty="0"/>
          </a:p>
        </p:txBody>
      </p:sp>
      <p:sp>
        <p:nvSpPr>
          <p:cNvPr id="25" name="Shape 22"/>
          <p:cNvSpPr/>
          <p:nvPr/>
        </p:nvSpPr>
        <p:spPr>
          <a:xfrm>
            <a:off x="502920" y="6510528"/>
            <a:ext cx="11201400" cy="0"/>
          </a:xfrm>
          <a:prstGeom prst="line">
            <a:avLst/>
          </a:prstGeom>
          <a:noFill/>
          <a:ln w="12700">
            <a:solidFill>
              <a:srgbClr val="D8E5DD"/>
            </a:solidFill>
            <a:prstDash val="solid"/>
          </a:ln>
        </p:spPr>
        <p:txBody>
          <a:bodyPr/>
          <a:lstStyle/>
          <a:p>
            <a:endParaRPr lang="en-GB"/>
          </a:p>
        </p:txBody>
      </p:sp>
      <p:sp>
        <p:nvSpPr>
          <p:cNvPr id="26" name="Text 23"/>
          <p:cNvSpPr/>
          <p:nvPr/>
        </p:nvSpPr>
        <p:spPr>
          <a:xfrm>
            <a:off x="502920" y="6565392"/>
            <a:ext cx="6858000" cy="164592"/>
          </a:xfrm>
          <a:prstGeom prst="rect">
            <a:avLst/>
          </a:prstGeom>
          <a:noFill/>
          <a:ln/>
        </p:spPr>
        <p:txBody>
          <a:bodyPr wrap="square" lIns="0" tIns="0" rIns="0" bIns="0" rtlCol="0" anchor="ctr"/>
          <a:lstStyle/>
          <a:p>
            <a:pPr marL="0" indent="0">
              <a:buNone/>
            </a:pPr>
            <a:r>
              <a:rPr lang="en-US" sz="650" dirty="0">
                <a:solidFill>
                  <a:srgbClr val="6B7A72"/>
                </a:solidFill>
                <a:latin typeface="Aptos" pitchFamily="34" charset="0"/>
                <a:ea typeface="Aptos" pitchFamily="34" charset="-122"/>
                <a:cs typeface="Aptos" pitchFamily="34" charset="-120"/>
              </a:rPr>
              <a:t>Task 1: Rationale  |  Move More, Feel Better</a:t>
            </a:r>
            <a:endParaRPr lang="en-US" sz="650" dirty="0"/>
          </a:p>
        </p:txBody>
      </p:sp>
      <p:sp>
        <p:nvSpPr>
          <p:cNvPr id="27" name="Text 24"/>
          <p:cNvSpPr/>
          <p:nvPr/>
        </p:nvSpPr>
        <p:spPr>
          <a:xfrm>
            <a:off x="11201400" y="6565392"/>
            <a:ext cx="502920" cy="164592"/>
          </a:xfrm>
          <a:prstGeom prst="rect">
            <a:avLst/>
          </a:prstGeom>
          <a:noFill/>
          <a:ln/>
        </p:spPr>
        <p:txBody>
          <a:bodyPr wrap="square" lIns="0" tIns="0" rIns="0" bIns="0" rtlCol="0" anchor="ctr"/>
          <a:lstStyle/>
          <a:p>
            <a:pPr marL="0" indent="0" algn="r">
              <a:buNone/>
            </a:pPr>
            <a:r>
              <a:rPr lang="en-US" sz="650" b="1" dirty="0">
                <a:solidFill>
                  <a:srgbClr val="6B7A72"/>
                </a:solidFill>
                <a:latin typeface="Aptos" pitchFamily="34" charset="0"/>
                <a:ea typeface="Aptos" pitchFamily="34" charset="-122"/>
                <a:cs typeface="Aptos" pitchFamily="34" charset="-120"/>
              </a:rPr>
              <a:t>4/5</a:t>
            </a:r>
            <a:endParaRPr lang="en-US" sz="650" dirty="0"/>
          </a:p>
        </p:txBody>
      </p:sp>
      <p:sp>
        <p:nvSpPr>
          <p:cNvPr id="28" name="Text 25"/>
          <p:cNvSpPr/>
          <p:nvPr/>
        </p:nvSpPr>
        <p:spPr>
          <a:xfrm>
            <a:off x="7498080" y="6565392"/>
            <a:ext cx="3474720" cy="164592"/>
          </a:xfrm>
          <a:prstGeom prst="rect">
            <a:avLst/>
          </a:prstGeom>
          <a:noFill/>
          <a:ln/>
        </p:spPr>
        <p:txBody>
          <a:bodyPr wrap="square" lIns="0" tIns="0" rIns="0" bIns="0" rtlCol="0" anchor="ctr"/>
          <a:lstStyle/>
          <a:p>
            <a:pPr marL="0" indent="0" algn="r">
              <a:buNone/>
            </a:pPr>
            <a:r>
              <a:rPr lang="en-US" sz="580" dirty="0">
                <a:solidFill>
                  <a:srgbClr val="8B9690"/>
                </a:solidFill>
                <a:latin typeface="Aptos" pitchFamily="34" charset="0"/>
                <a:ea typeface="Aptos" pitchFamily="34" charset="-122"/>
                <a:cs typeface="Aptos" pitchFamily="34" charset="-120"/>
              </a:rPr>
              <a:t>Sources: NHS / WHO</a:t>
            </a:r>
            <a:endParaRPr lang="en-US" sz="580" dirty="0"/>
          </a:p>
        </p:txBody>
      </p:sp>
      <p:sp>
        <p:nvSpPr>
          <p:cNvPr id="29" name="TextBox 28">
            <a:extLst>
              <a:ext uri="{FF2B5EF4-FFF2-40B4-BE49-F238E27FC236}">
                <a16:creationId xmlns:a16="http://schemas.microsoft.com/office/drawing/2014/main" id="{74D78656-2CB1-35CE-1D90-6A734A84F1EA}"/>
              </a:ext>
            </a:extLst>
          </p:cNvPr>
          <p:cNvSpPr txBox="1"/>
          <p:nvPr/>
        </p:nvSpPr>
        <p:spPr>
          <a:xfrm>
            <a:off x="960120" y="5339870"/>
            <a:ext cx="1674223" cy="276999"/>
          </a:xfrm>
          <a:prstGeom prst="rect">
            <a:avLst/>
          </a:prstGeom>
          <a:noFill/>
        </p:spPr>
        <p:txBody>
          <a:bodyPr wrap="square" rtlCol="0">
            <a:spAutoFit/>
          </a:bodyPr>
          <a:lstStyle/>
          <a:p>
            <a:r>
              <a:rPr lang="en-US" sz="1200" dirty="0">
                <a:solidFill>
                  <a:srgbClr val="1E2B2E"/>
                </a:solidFill>
              </a:rPr>
              <a:t>(NHS, 2024)</a:t>
            </a:r>
            <a:endParaRPr lang="en-GB" sz="1200" dirty="0"/>
          </a:p>
        </p:txBody>
      </p:sp>
      <p:sp>
        <p:nvSpPr>
          <p:cNvPr id="30" name="TextBox 29">
            <a:extLst>
              <a:ext uri="{FF2B5EF4-FFF2-40B4-BE49-F238E27FC236}">
                <a16:creationId xmlns:a16="http://schemas.microsoft.com/office/drawing/2014/main" id="{9FF2DC5F-8EA1-00CF-250F-5DAFFA2C31AB}"/>
              </a:ext>
            </a:extLst>
          </p:cNvPr>
          <p:cNvSpPr txBox="1"/>
          <p:nvPr/>
        </p:nvSpPr>
        <p:spPr>
          <a:xfrm>
            <a:off x="4069080" y="5339870"/>
            <a:ext cx="1674223" cy="276999"/>
          </a:xfrm>
          <a:prstGeom prst="rect">
            <a:avLst/>
          </a:prstGeom>
          <a:noFill/>
        </p:spPr>
        <p:txBody>
          <a:bodyPr wrap="square" rtlCol="0">
            <a:spAutoFit/>
          </a:bodyPr>
          <a:lstStyle/>
          <a:p>
            <a:r>
              <a:rPr lang="en-US" sz="1200" dirty="0">
                <a:solidFill>
                  <a:srgbClr val="1E2B2E"/>
                </a:solidFill>
              </a:rPr>
              <a:t>(WHO, 2024)</a:t>
            </a:r>
            <a:endParaRPr lang="en-GB" sz="1200" dirty="0"/>
          </a:p>
        </p:txBody>
      </p:sp>
    </p:spTree>
    <p:extLst>
      <p:ext uri="{BB962C8B-B14F-4D97-AF65-F5344CB8AC3E}">
        <p14:creationId xmlns:p14="http://schemas.microsoft.com/office/powerpoint/2010/main" val="38602104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 name="Image 0" descr="/mnt/data/crop_campus_wide.png"/>
          <p:cNvPicPr>
            <a:picLocks noChangeAspect="1"/>
          </p:cNvPicPr>
          <p:nvPr/>
        </p:nvPicPr>
        <p:blipFill>
          <a:blip r:embed="rId3"/>
          <a:stretch>
            <a:fillRect/>
          </a:stretch>
        </p:blipFill>
        <p:spPr>
          <a:xfrm>
            <a:off x="8001000" y="658368"/>
            <a:ext cx="3429000" cy="5349240"/>
          </a:xfrm>
          <a:prstGeom prst="rect">
            <a:avLst/>
          </a:prstGeom>
        </p:spPr>
      </p:pic>
      <p:sp>
        <p:nvSpPr>
          <p:cNvPr id="3" name="Text 0"/>
          <p:cNvSpPr/>
          <p:nvPr/>
        </p:nvSpPr>
        <p:spPr>
          <a:xfrm>
            <a:off x="566928" y="384048"/>
            <a:ext cx="6492240" cy="457200"/>
          </a:xfrm>
          <a:prstGeom prst="rect">
            <a:avLst/>
          </a:prstGeom>
          <a:noFill/>
          <a:ln/>
        </p:spPr>
        <p:txBody>
          <a:bodyPr wrap="square" lIns="0" tIns="0" rIns="0" bIns="0" rtlCol="0" anchor="ctr"/>
          <a:lstStyle/>
          <a:p>
            <a:pPr marL="0" indent="0">
              <a:buNone/>
            </a:pPr>
            <a:r>
              <a:rPr lang="en-US" sz="2500" b="1" dirty="0">
                <a:latin typeface="Aptos Display" pitchFamily="34" charset="0"/>
                <a:ea typeface="Aptos Display" pitchFamily="34" charset="-122"/>
                <a:cs typeface="Aptos Display" pitchFamily="34" charset="-120"/>
              </a:rPr>
              <a:t>Why is this campaign needed?</a:t>
            </a:r>
            <a:endParaRPr lang="en-US" sz="2500" dirty="0"/>
          </a:p>
        </p:txBody>
      </p:sp>
      <p:sp>
        <p:nvSpPr>
          <p:cNvPr id="4" name="Text 1"/>
          <p:cNvSpPr/>
          <p:nvPr/>
        </p:nvSpPr>
        <p:spPr>
          <a:xfrm>
            <a:off x="594360" y="914400"/>
            <a:ext cx="6583680" cy="274320"/>
          </a:xfrm>
          <a:prstGeom prst="rect">
            <a:avLst/>
          </a:prstGeom>
          <a:noFill/>
          <a:ln/>
        </p:spPr>
        <p:txBody>
          <a:bodyPr wrap="square" lIns="0" tIns="0" rIns="0" bIns="0" rtlCol="0" anchor="ctr"/>
          <a:lstStyle/>
          <a:p>
            <a:pPr marL="0" indent="0">
              <a:buNone/>
            </a:pPr>
            <a:r>
              <a:rPr lang="en-US" sz="1600" dirty="0">
                <a:latin typeface="Aptos" pitchFamily="34" charset="0"/>
                <a:ea typeface="Aptos" pitchFamily="34" charset="-122"/>
                <a:cs typeface="Aptos" pitchFamily="34" charset="-120"/>
              </a:rPr>
              <a:t>National guidance shows what teenagers should do — the data shows many are not reaching it.</a:t>
            </a:r>
            <a:endParaRPr lang="en-US" sz="1600" dirty="0"/>
          </a:p>
        </p:txBody>
      </p:sp>
      <p:sp>
        <p:nvSpPr>
          <p:cNvPr id="5" name="Shape 2"/>
          <p:cNvSpPr/>
          <p:nvPr/>
        </p:nvSpPr>
        <p:spPr>
          <a:xfrm>
            <a:off x="658368" y="1481328"/>
            <a:ext cx="3401568" cy="4224528"/>
          </a:xfrm>
          <a:prstGeom prst="roundRect">
            <a:avLst>
              <a:gd name="adj" fmla="val 2151"/>
            </a:avLst>
          </a:prstGeom>
          <a:solidFill>
            <a:srgbClr val="EAF8EE"/>
          </a:solidFill>
          <a:ln w="12700">
            <a:solidFill>
              <a:srgbClr val="FFFFFF">
                <a:alpha val="0"/>
              </a:srgbClr>
            </a:solidFill>
            <a:prstDash val="solid"/>
          </a:ln>
        </p:spPr>
        <p:txBody>
          <a:bodyPr/>
          <a:lstStyle/>
          <a:p>
            <a:endParaRPr lang="en-GB"/>
          </a:p>
        </p:txBody>
      </p:sp>
      <p:sp>
        <p:nvSpPr>
          <p:cNvPr id="6" name="Text 3"/>
          <p:cNvSpPr/>
          <p:nvPr/>
        </p:nvSpPr>
        <p:spPr>
          <a:xfrm>
            <a:off x="960120" y="1755648"/>
            <a:ext cx="2514600" cy="246888"/>
          </a:xfrm>
          <a:prstGeom prst="rect">
            <a:avLst/>
          </a:prstGeom>
          <a:noFill/>
          <a:ln/>
        </p:spPr>
        <p:txBody>
          <a:bodyPr wrap="square" lIns="0" tIns="0" rIns="0" bIns="0" rtlCol="0" anchor="ctr"/>
          <a:lstStyle/>
          <a:p>
            <a:pPr marL="0" indent="0">
              <a:buNone/>
            </a:pPr>
            <a:r>
              <a:rPr lang="en-US" sz="1650" b="1" dirty="0">
                <a:solidFill>
                  <a:srgbClr val="0B6B4F"/>
                </a:solidFill>
                <a:latin typeface="Aptos Display" pitchFamily="34" charset="0"/>
                <a:ea typeface="Aptos Display" pitchFamily="34" charset="-122"/>
                <a:cs typeface="Aptos Display" pitchFamily="34" charset="-120"/>
              </a:rPr>
              <a:t>National guideline</a:t>
            </a:r>
            <a:endParaRPr lang="en-US" sz="1650" dirty="0"/>
          </a:p>
        </p:txBody>
      </p:sp>
      <p:sp>
        <p:nvSpPr>
          <p:cNvPr id="7" name="Text 4"/>
          <p:cNvSpPr/>
          <p:nvPr/>
        </p:nvSpPr>
        <p:spPr>
          <a:xfrm>
            <a:off x="960120" y="2194560"/>
            <a:ext cx="2743200" cy="201168"/>
          </a:xfrm>
          <a:prstGeom prst="rect">
            <a:avLst/>
          </a:prstGeom>
          <a:noFill/>
          <a:ln/>
        </p:spPr>
        <p:txBody>
          <a:bodyPr wrap="square" lIns="0" tIns="0" rIns="0" bIns="0" rtlCol="0" anchor="ctr"/>
          <a:lstStyle/>
          <a:p>
            <a:pPr marL="0" indent="0">
              <a:buNone/>
            </a:pPr>
            <a:r>
              <a:rPr lang="en-US" sz="1400" b="1" dirty="0">
                <a:solidFill>
                  <a:srgbClr val="1E2B2E"/>
                </a:solidFill>
              </a:rPr>
              <a:t>Young people aged 5–18 should aim for:</a:t>
            </a:r>
            <a:endParaRPr lang="en-US" sz="1400" dirty="0"/>
          </a:p>
        </p:txBody>
      </p:sp>
      <p:sp>
        <p:nvSpPr>
          <p:cNvPr id="8" name="Shape 5"/>
          <p:cNvSpPr/>
          <p:nvPr/>
        </p:nvSpPr>
        <p:spPr>
          <a:xfrm>
            <a:off x="960120" y="2761493"/>
            <a:ext cx="411480" cy="411480"/>
          </a:xfrm>
          <a:prstGeom prst="ellipse">
            <a:avLst/>
          </a:prstGeom>
          <a:solidFill>
            <a:srgbClr val="0B6B4F"/>
          </a:solidFill>
          <a:ln w="12700">
            <a:solidFill>
              <a:srgbClr val="0B6B4F">
                <a:alpha val="0"/>
              </a:srgbClr>
            </a:solidFill>
            <a:prstDash val="solid"/>
          </a:ln>
        </p:spPr>
        <p:txBody>
          <a:bodyPr/>
          <a:lstStyle/>
          <a:p>
            <a:endParaRPr lang="en-GB" sz="2400"/>
          </a:p>
        </p:txBody>
      </p:sp>
      <p:sp>
        <p:nvSpPr>
          <p:cNvPr id="9" name="Text 6"/>
          <p:cNvSpPr/>
          <p:nvPr/>
        </p:nvSpPr>
        <p:spPr>
          <a:xfrm>
            <a:off x="960120" y="2848361"/>
            <a:ext cx="411480" cy="164592"/>
          </a:xfrm>
          <a:prstGeom prst="rect">
            <a:avLst/>
          </a:prstGeom>
          <a:noFill/>
          <a:ln/>
        </p:spPr>
        <p:txBody>
          <a:bodyPr wrap="square" lIns="0" tIns="0" rIns="0" bIns="0" rtlCol="0" anchor="ctr"/>
          <a:lstStyle/>
          <a:p>
            <a:pPr marL="0" indent="0" algn="ctr">
              <a:buNone/>
            </a:pPr>
            <a:r>
              <a:rPr lang="en-US" sz="1100" b="1" dirty="0">
                <a:solidFill>
                  <a:srgbClr val="FFFFFF"/>
                </a:solidFill>
              </a:rPr>
              <a:t>1</a:t>
            </a:r>
            <a:endParaRPr lang="en-US" sz="1100" dirty="0"/>
          </a:p>
        </p:txBody>
      </p:sp>
      <p:sp>
        <p:nvSpPr>
          <p:cNvPr id="10" name="Text 7"/>
          <p:cNvSpPr/>
          <p:nvPr/>
        </p:nvSpPr>
        <p:spPr>
          <a:xfrm>
            <a:off x="1536192" y="2825501"/>
            <a:ext cx="2084832" cy="210312"/>
          </a:xfrm>
          <a:prstGeom prst="rect">
            <a:avLst/>
          </a:prstGeom>
          <a:noFill/>
          <a:ln/>
        </p:spPr>
        <p:txBody>
          <a:bodyPr wrap="square" lIns="0" tIns="0" rIns="0" bIns="0" rtlCol="0" anchor="ctr">
            <a:noAutofit/>
          </a:bodyPr>
          <a:lstStyle/>
          <a:p>
            <a:pPr marL="0" indent="0">
              <a:buNone/>
            </a:pPr>
            <a:r>
              <a:rPr lang="en-US" sz="1400" dirty="0">
                <a:solidFill>
                  <a:srgbClr val="1E2B2E"/>
                </a:solidFill>
              </a:rPr>
              <a:t>60 minutes of moderate to vigorous activity per day</a:t>
            </a:r>
            <a:endParaRPr lang="en-US" sz="1400" dirty="0"/>
          </a:p>
        </p:txBody>
      </p:sp>
      <p:sp>
        <p:nvSpPr>
          <p:cNvPr id="11" name="Shape 8"/>
          <p:cNvSpPr/>
          <p:nvPr/>
        </p:nvSpPr>
        <p:spPr>
          <a:xfrm>
            <a:off x="960120" y="3438149"/>
            <a:ext cx="411480" cy="411480"/>
          </a:xfrm>
          <a:prstGeom prst="ellipse">
            <a:avLst/>
          </a:prstGeom>
          <a:solidFill>
            <a:srgbClr val="153447"/>
          </a:solidFill>
          <a:ln w="12700">
            <a:solidFill>
              <a:srgbClr val="153447">
                <a:alpha val="0"/>
              </a:srgbClr>
            </a:solidFill>
            <a:prstDash val="solid"/>
          </a:ln>
        </p:spPr>
        <p:txBody>
          <a:bodyPr/>
          <a:lstStyle/>
          <a:p>
            <a:endParaRPr lang="en-GB" sz="2400"/>
          </a:p>
        </p:txBody>
      </p:sp>
      <p:sp>
        <p:nvSpPr>
          <p:cNvPr id="12" name="Text 9"/>
          <p:cNvSpPr/>
          <p:nvPr/>
        </p:nvSpPr>
        <p:spPr>
          <a:xfrm>
            <a:off x="960120" y="3525017"/>
            <a:ext cx="411480" cy="164592"/>
          </a:xfrm>
          <a:prstGeom prst="rect">
            <a:avLst/>
          </a:prstGeom>
          <a:noFill/>
          <a:ln/>
        </p:spPr>
        <p:txBody>
          <a:bodyPr wrap="square" lIns="0" tIns="0" rIns="0" bIns="0" rtlCol="0" anchor="ctr"/>
          <a:lstStyle/>
          <a:p>
            <a:pPr marL="0" indent="0" algn="ctr">
              <a:buNone/>
            </a:pPr>
            <a:r>
              <a:rPr lang="en-US" sz="1100" b="1" dirty="0">
                <a:solidFill>
                  <a:srgbClr val="FFFFFF"/>
                </a:solidFill>
              </a:rPr>
              <a:t>2</a:t>
            </a:r>
            <a:endParaRPr lang="en-US" sz="1100" dirty="0"/>
          </a:p>
        </p:txBody>
      </p:sp>
      <p:sp>
        <p:nvSpPr>
          <p:cNvPr id="13" name="Text 10"/>
          <p:cNvSpPr/>
          <p:nvPr/>
        </p:nvSpPr>
        <p:spPr>
          <a:xfrm>
            <a:off x="1536192" y="3502157"/>
            <a:ext cx="2084832" cy="210312"/>
          </a:xfrm>
          <a:prstGeom prst="rect">
            <a:avLst/>
          </a:prstGeom>
          <a:noFill/>
          <a:ln/>
        </p:spPr>
        <p:txBody>
          <a:bodyPr wrap="square" lIns="0" tIns="0" rIns="0" bIns="0" rtlCol="0" anchor="ctr">
            <a:noAutofit/>
          </a:bodyPr>
          <a:lstStyle/>
          <a:p>
            <a:pPr marL="0" indent="0">
              <a:buNone/>
            </a:pPr>
            <a:r>
              <a:rPr lang="en-US" sz="1400" dirty="0">
                <a:solidFill>
                  <a:srgbClr val="1E2B2E"/>
                </a:solidFill>
              </a:rPr>
              <a:t>Activities that build movement skills, muscles and bones</a:t>
            </a:r>
            <a:endParaRPr lang="en-US" sz="1400" dirty="0"/>
          </a:p>
        </p:txBody>
      </p:sp>
      <p:sp>
        <p:nvSpPr>
          <p:cNvPr id="14" name="Shape 11"/>
          <p:cNvSpPr/>
          <p:nvPr/>
        </p:nvSpPr>
        <p:spPr>
          <a:xfrm>
            <a:off x="960120" y="4114805"/>
            <a:ext cx="411480" cy="411480"/>
          </a:xfrm>
          <a:prstGeom prst="ellipse">
            <a:avLst/>
          </a:prstGeom>
          <a:solidFill>
            <a:srgbClr val="FFB84C"/>
          </a:solidFill>
          <a:ln w="12700">
            <a:solidFill>
              <a:srgbClr val="FFB84C">
                <a:alpha val="0"/>
              </a:srgbClr>
            </a:solidFill>
            <a:prstDash val="solid"/>
          </a:ln>
        </p:spPr>
        <p:txBody>
          <a:bodyPr/>
          <a:lstStyle/>
          <a:p>
            <a:endParaRPr lang="en-GB" sz="2400"/>
          </a:p>
        </p:txBody>
      </p:sp>
      <p:sp>
        <p:nvSpPr>
          <p:cNvPr id="15" name="Text 12"/>
          <p:cNvSpPr/>
          <p:nvPr/>
        </p:nvSpPr>
        <p:spPr>
          <a:xfrm>
            <a:off x="960120" y="4201673"/>
            <a:ext cx="411480" cy="164592"/>
          </a:xfrm>
          <a:prstGeom prst="rect">
            <a:avLst/>
          </a:prstGeom>
          <a:noFill/>
          <a:ln/>
        </p:spPr>
        <p:txBody>
          <a:bodyPr wrap="square" lIns="0" tIns="0" rIns="0" bIns="0" rtlCol="0" anchor="ctr"/>
          <a:lstStyle/>
          <a:p>
            <a:pPr marL="0" indent="0" algn="ctr">
              <a:buNone/>
            </a:pPr>
            <a:r>
              <a:rPr lang="en-US" sz="1100" b="1" dirty="0">
                <a:solidFill>
                  <a:srgbClr val="FFFFFF"/>
                </a:solidFill>
              </a:rPr>
              <a:t>3</a:t>
            </a:r>
            <a:endParaRPr lang="en-US" sz="1100" dirty="0"/>
          </a:p>
        </p:txBody>
      </p:sp>
      <p:sp>
        <p:nvSpPr>
          <p:cNvPr id="16" name="Text 13"/>
          <p:cNvSpPr/>
          <p:nvPr/>
        </p:nvSpPr>
        <p:spPr>
          <a:xfrm>
            <a:off x="1536192" y="4178813"/>
            <a:ext cx="2084832" cy="210312"/>
          </a:xfrm>
          <a:prstGeom prst="rect">
            <a:avLst/>
          </a:prstGeom>
          <a:noFill/>
          <a:ln/>
        </p:spPr>
        <p:txBody>
          <a:bodyPr wrap="square" lIns="0" tIns="0" rIns="0" bIns="0" rtlCol="0" anchor="ctr">
            <a:noAutofit/>
          </a:bodyPr>
          <a:lstStyle/>
          <a:p>
            <a:pPr marL="0" indent="0">
              <a:buNone/>
            </a:pPr>
            <a:r>
              <a:rPr lang="en-US" sz="1400" dirty="0">
                <a:solidFill>
                  <a:srgbClr val="1E2B2E"/>
                </a:solidFill>
              </a:rPr>
              <a:t>Less sitting time and breaks from long periods of inactivity</a:t>
            </a:r>
            <a:endParaRPr lang="en-US" sz="1400" dirty="0"/>
          </a:p>
        </p:txBody>
      </p:sp>
      <p:sp>
        <p:nvSpPr>
          <p:cNvPr id="17" name="Text 14"/>
          <p:cNvSpPr/>
          <p:nvPr/>
        </p:nvSpPr>
        <p:spPr>
          <a:xfrm>
            <a:off x="960120" y="5285232"/>
            <a:ext cx="2651760" cy="146304"/>
          </a:xfrm>
          <a:prstGeom prst="rect">
            <a:avLst/>
          </a:prstGeom>
          <a:noFill/>
          <a:ln/>
        </p:spPr>
        <p:txBody>
          <a:bodyPr wrap="square" lIns="0" tIns="0" rIns="0" bIns="0" rtlCol="0" anchor="ctr"/>
          <a:lstStyle/>
          <a:p>
            <a:pPr marL="0" indent="0">
              <a:buNone/>
            </a:pPr>
            <a:r>
              <a:rPr lang="en-US" sz="1200" dirty="0">
                <a:solidFill>
                  <a:srgbClr val="6F7E76"/>
                </a:solidFill>
              </a:rPr>
              <a:t>Source: NHS / UK CMO guidance</a:t>
            </a:r>
            <a:endParaRPr lang="en-US" sz="1200" dirty="0"/>
          </a:p>
        </p:txBody>
      </p:sp>
      <p:sp>
        <p:nvSpPr>
          <p:cNvPr id="18" name="Shape 15"/>
          <p:cNvSpPr/>
          <p:nvPr/>
        </p:nvSpPr>
        <p:spPr>
          <a:xfrm>
            <a:off x="4315968" y="1481328"/>
            <a:ext cx="3273552" cy="4224528"/>
          </a:xfrm>
          <a:prstGeom prst="roundRect">
            <a:avLst>
              <a:gd name="adj" fmla="val 2235"/>
            </a:avLst>
          </a:prstGeom>
          <a:solidFill>
            <a:srgbClr val="F7FBF8"/>
          </a:solidFill>
          <a:ln w="12700">
            <a:solidFill>
              <a:srgbClr val="FFFFFF">
                <a:alpha val="0"/>
              </a:srgbClr>
            </a:solidFill>
            <a:prstDash val="solid"/>
          </a:ln>
        </p:spPr>
        <p:txBody>
          <a:bodyPr/>
          <a:lstStyle/>
          <a:p>
            <a:endParaRPr lang="en-GB"/>
          </a:p>
        </p:txBody>
      </p:sp>
      <p:sp>
        <p:nvSpPr>
          <p:cNvPr id="19" name="Text 16"/>
          <p:cNvSpPr/>
          <p:nvPr/>
        </p:nvSpPr>
        <p:spPr>
          <a:xfrm>
            <a:off x="4590288" y="1755648"/>
            <a:ext cx="2606040" cy="246888"/>
          </a:xfrm>
          <a:prstGeom prst="rect">
            <a:avLst/>
          </a:prstGeom>
          <a:noFill/>
          <a:ln/>
        </p:spPr>
        <p:txBody>
          <a:bodyPr wrap="square" lIns="0" tIns="0" rIns="0" bIns="0" rtlCol="0" anchor="ctr"/>
          <a:lstStyle/>
          <a:p>
            <a:pPr marL="0" indent="0">
              <a:buNone/>
            </a:pPr>
            <a:r>
              <a:rPr lang="en-US" sz="1550" b="1" dirty="0">
                <a:solidFill>
                  <a:srgbClr val="153447"/>
                </a:solidFill>
                <a:latin typeface="Aptos Display" pitchFamily="34" charset="0"/>
                <a:ea typeface="Aptos Display" pitchFamily="34" charset="-122"/>
                <a:cs typeface="Aptos Display" pitchFamily="34" charset="-120"/>
              </a:rPr>
              <a:t>Are young people meeting it?</a:t>
            </a:r>
            <a:endParaRPr lang="en-US" sz="1550" dirty="0"/>
          </a:p>
        </p:txBody>
      </p:sp>
      <p:sp>
        <p:nvSpPr>
          <p:cNvPr id="20" name="Text 17"/>
          <p:cNvSpPr/>
          <p:nvPr/>
        </p:nvSpPr>
        <p:spPr>
          <a:xfrm>
            <a:off x="4590288" y="2514600"/>
            <a:ext cx="1325880" cy="438912"/>
          </a:xfrm>
          <a:prstGeom prst="rect">
            <a:avLst/>
          </a:prstGeom>
          <a:noFill/>
          <a:ln/>
        </p:spPr>
        <p:txBody>
          <a:bodyPr wrap="square" lIns="0" tIns="0" rIns="0" bIns="0" rtlCol="0" anchor="ctr"/>
          <a:lstStyle/>
          <a:p>
            <a:pPr marL="0" indent="0">
              <a:buNone/>
            </a:pPr>
            <a:r>
              <a:rPr lang="en-US" sz="3600" b="1" dirty="0">
                <a:solidFill>
                  <a:srgbClr val="0B6B4F"/>
                </a:solidFill>
                <a:latin typeface="Aptos Display" pitchFamily="34" charset="0"/>
                <a:ea typeface="Aptos Display" pitchFamily="34" charset="-122"/>
                <a:cs typeface="Aptos Display" pitchFamily="34" charset="-120"/>
              </a:rPr>
              <a:t>49.1%</a:t>
            </a:r>
            <a:endParaRPr lang="en-US" sz="3600" dirty="0"/>
          </a:p>
        </p:txBody>
      </p:sp>
      <p:sp>
        <p:nvSpPr>
          <p:cNvPr id="21" name="Text 18"/>
          <p:cNvSpPr/>
          <p:nvPr/>
        </p:nvSpPr>
        <p:spPr>
          <a:xfrm>
            <a:off x="6089904" y="2615184"/>
            <a:ext cx="1280160" cy="384048"/>
          </a:xfrm>
          <a:prstGeom prst="rect">
            <a:avLst/>
          </a:prstGeom>
          <a:noFill/>
          <a:ln/>
        </p:spPr>
        <p:txBody>
          <a:bodyPr wrap="square" lIns="0" tIns="0" rIns="0" bIns="0" rtlCol="0" anchor="ctr">
            <a:noAutofit/>
          </a:bodyPr>
          <a:lstStyle/>
          <a:p>
            <a:pPr marL="0" indent="0">
              <a:buNone/>
            </a:pPr>
            <a:r>
              <a:rPr lang="en-US" sz="1200" b="1" dirty="0">
                <a:solidFill>
                  <a:srgbClr val="1E2B2E"/>
                </a:solidFill>
              </a:rPr>
              <a:t>met the 60-minute daily guideline in England.</a:t>
            </a:r>
            <a:endParaRPr lang="en-US" sz="1200" dirty="0"/>
          </a:p>
        </p:txBody>
      </p:sp>
      <p:sp>
        <p:nvSpPr>
          <p:cNvPr id="22" name="Shape 19"/>
          <p:cNvSpPr/>
          <p:nvPr/>
        </p:nvSpPr>
        <p:spPr>
          <a:xfrm>
            <a:off x="4590288" y="3401568"/>
            <a:ext cx="1362456" cy="292608"/>
          </a:xfrm>
          <a:prstGeom prst="rect">
            <a:avLst/>
          </a:prstGeom>
          <a:solidFill>
            <a:srgbClr val="0B6B4F"/>
          </a:solidFill>
          <a:ln w="12700">
            <a:solidFill>
              <a:srgbClr val="333333">
                <a:alpha val="0"/>
              </a:srgbClr>
            </a:solidFill>
            <a:prstDash val="solid"/>
          </a:ln>
        </p:spPr>
        <p:txBody>
          <a:bodyPr/>
          <a:lstStyle/>
          <a:p>
            <a:endParaRPr lang="en-GB" sz="2400"/>
          </a:p>
        </p:txBody>
      </p:sp>
      <p:sp>
        <p:nvSpPr>
          <p:cNvPr id="23" name="Shape 20"/>
          <p:cNvSpPr/>
          <p:nvPr/>
        </p:nvSpPr>
        <p:spPr>
          <a:xfrm>
            <a:off x="5952744" y="3401568"/>
            <a:ext cx="1417320" cy="292608"/>
          </a:xfrm>
          <a:prstGeom prst="rect">
            <a:avLst/>
          </a:prstGeom>
          <a:solidFill>
            <a:srgbClr val="F97373"/>
          </a:solidFill>
          <a:ln w="12700">
            <a:solidFill>
              <a:srgbClr val="333333">
                <a:alpha val="0"/>
              </a:srgbClr>
            </a:solidFill>
            <a:prstDash val="solid"/>
          </a:ln>
        </p:spPr>
        <p:txBody>
          <a:bodyPr/>
          <a:lstStyle/>
          <a:p>
            <a:endParaRPr lang="en-GB" sz="2400"/>
          </a:p>
        </p:txBody>
      </p:sp>
      <p:sp>
        <p:nvSpPr>
          <p:cNvPr id="24" name="Text 21"/>
          <p:cNvSpPr/>
          <p:nvPr/>
        </p:nvSpPr>
        <p:spPr>
          <a:xfrm>
            <a:off x="4590288" y="3803904"/>
            <a:ext cx="1335024" cy="146304"/>
          </a:xfrm>
          <a:prstGeom prst="rect">
            <a:avLst/>
          </a:prstGeom>
          <a:noFill/>
          <a:ln/>
        </p:spPr>
        <p:txBody>
          <a:bodyPr wrap="square" lIns="0" tIns="0" rIns="0" bIns="0" rtlCol="0" anchor="ctr"/>
          <a:lstStyle/>
          <a:p>
            <a:pPr marL="0" indent="0">
              <a:buNone/>
            </a:pPr>
            <a:r>
              <a:rPr lang="en-US" sz="1200" b="1" dirty="0">
                <a:solidFill>
                  <a:srgbClr val="0B6B4F"/>
                </a:solidFill>
              </a:rPr>
              <a:t>49.1% active enough</a:t>
            </a:r>
            <a:endParaRPr lang="en-US" sz="1200" dirty="0"/>
          </a:p>
        </p:txBody>
      </p:sp>
      <p:sp>
        <p:nvSpPr>
          <p:cNvPr id="25" name="Text 22"/>
          <p:cNvSpPr/>
          <p:nvPr/>
        </p:nvSpPr>
        <p:spPr>
          <a:xfrm>
            <a:off x="5952744" y="3803904"/>
            <a:ext cx="1417320" cy="146304"/>
          </a:xfrm>
          <a:prstGeom prst="rect">
            <a:avLst/>
          </a:prstGeom>
          <a:noFill/>
          <a:ln/>
        </p:spPr>
        <p:txBody>
          <a:bodyPr wrap="square" lIns="0" tIns="0" rIns="0" bIns="0" rtlCol="0" anchor="ctr"/>
          <a:lstStyle/>
          <a:p>
            <a:pPr marL="0" indent="0" algn="r">
              <a:buNone/>
            </a:pPr>
            <a:r>
              <a:rPr lang="en-US" sz="1050" b="1" dirty="0">
                <a:solidFill>
                  <a:srgbClr val="F97373"/>
                </a:solidFill>
              </a:rPr>
              <a:t>50.9% not active enough</a:t>
            </a:r>
            <a:endParaRPr lang="en-US" sz="1050" dirty="0"/>
          </a:p>
        </p:txBody>
      </p:sp>
      <p:sp>
        <p:nvSpPr>
          <p:cNvPr id="26" name="Text 23"/>
          <p:cNvSpPr/>
          <p:nvPr/>
        </p:nvSpPr>
        <p:spPr>
          <a:xfrm>
            <a:off x="4590288" y="5285232"/>
            <a:ext cx="2468880" cy="146304"/>
          </a:xfrm>
          <a:prstGeom prst="rect">
            <a:avLst/>
          </a:prstGeom>
          <a:noFill/>
          <a:ln/>
        </p:spPr>
        <p:txBody>
          <a:bodyPr wrap="square" lIns="0" tIns="0" rIns="0" bIns="0" rtlCol="0" anchor="ctr"/>
          <a:lstStyle/>
          <a:p>
            <a:pPr marL="0" indent="0">
              <a:buNone/>
            </a:pPr>
            <a:r>
              <a:rPr lang="en-US" sz="1200" dirty="0">
                <a:solidFill>
                  <a:srgbClr val="6F7E76"/>
                </a:solidFill>
              </a:rPr>
              <a:t>Sport England Active Lives Children and Young People Survey 2024–25</a:t>
            </a:r>
            <a:endParaRPr lang="en-US" sz="1200" dirty="0"/>
          </a:p>
        </p:txBody>
      </p:sp>
      <p:sp>
        <p:nvSpPr>
          <p:cNvPr id="27" name="Shape 24"/>
          <p:cNvSpPr/>
          <p:nvPr/>
        </p:nvSpPr>
        <p:spPr>
          <a:xfrm>
            <a:off x="502920" y="6510528"/>
            <a:ext cx="11201400" cy="0"/>
          </a:xfrm>
          <a:prstGeom prst="line">
            <a:avLst/>
          </a:prstGeom>
          <a:noFill/>
          <a:ln w="12700">
            <a:solidFill>
              <a:srgbClr val="D8E5DD"/>
            </a:solidFill>
            <a:prstDash val="solid"/>
          </a:ln>
        </p:spPr>
        <p:txBody>
          <a:bodyPr/>
          <a:lstStyle/>
          <a:p>
            <a:endParaRPr lang="en-GB"/>
          </a:p>
        </p:txBody>
      </p:sp>
      <p:sp>
        <p:nvSpPr>
          <p:cNvPr id="28" name="Text 25"/>
          <p:cNvSpPr/>
          <p:nvPr/>
        </p:nvSpPr>
        <p:spPr>
          <a:xfrm>
            <a:off x="502920" y="6565392"/>
            <a:ext cx="6858000" cy="164592"/>
          </a:xfrm>
          <a:prstGeom prst="rect">
            <a:avLst/>
          </a:prstGeom>
          <a:noFill/>
          <a:ln/>
        </p:spPr>
        <p:txBody>
          <a:bodyPr wrap="square" lIns="0" tIns="0" rIns="0" bIns="0" rtlCol="0" anchor="ctr"/>
          <a:lstStyle/>
          <a:p>
            <a:pPr marL="0" indent="0">
              <a:buNone/>
            </a:pPr>
            <a:r>
              <a:rPr lang="en-US" sz="650" dirty="0">
                <a:solidFill>
                  <a:srgbClr val="6B7A72"/>
                </a:solidFill>
                <a:latin typeface="Aptos" pitchFamily="34" charset="0"/>
                <a:ea typeface="Aptos" pitchFamily="34" charset="-122"/>
                <a:cs typeface="Aptos" pitchFamily="34" charset="-120"/>
              </a:rPr>
              <a:t>Task 1: Rationale  |  Move More, Feel Better</a:t>
            </a:r>
            <a:endParaRPr lang="en-US" sz="650" dirty="0"/>
          </a:p>
        </p:txBody>
      </p:sp>
      <p:sp>
        <p:nvSpPr>
          <p:cNvPr id="29" name="Text 26"/>
          <p:cNvSpPr/>
          <p:nvPr/>
        </p:nvSpPr>
        <p:spPr>
          <a:xfrm>
            <a:off x="11201400" y="6565392"/>
            <a:ext cx="502920" cy="164592"/>
          </a:xfrm>
          <a:prstGeom prst="rect">
            <a:avLst/>
          </a:prstGeom>
          <a:noFill/>
          <a:ln/>
        </p:spPr>
        <p:txBody>
          <a:bodyPr wrap="square" lIns="0" tIns="0" rIns="0" bIns="0" rtlCol="0" anchor="ctr"/>
          <a:lstStyle/>
          <a:p>
            <a:pPr marL="0" indent="0" algn="r">
              <a:buNone/>
            </a:pPr>
            <a:r>
              <a:rPr lang="en-US" sz="650" b="1" dirty="0">
                <a:solidFill>
                  <a:srgbClr val="6B7A72"/>
                </a:solidFill>
                <a:latin typeface="Aptos" pitchFamily="34" charset="0"/>
                <a:ea typeface="Aptos" pitchFamily="34" charset="-122"/>
                <a:cs typeface="Aptos" pitchFamily="34" charset="-120"/>
              </a:rPr>
              <a:t>3/5</a:t>
            </a:r>
            <a:endParaRPr lang="en-US" sz="650" dirty="0"/>
          </a:p>
        </p:txBody>
      </p:sp>
      <p:sp>
        <p:nvSpPr>
          <p:cNvPr id="30" name="Text 27"/>
          <p:cNvSpPr/>
          <p:nvPr/>
        </p:nvSpPr>
        <p:spPr>
          <a:xfrm>
            <a:off x="7498080" y="6565392"/>
            <a:ext cx="3474720" cy="164592"/>
          </a:xfrm>
          <a:prstGeom prst="rect">
            <a:avLst/>
          </a:prstGeom>
          <a:noFill/>
          <a:ln/>
        </p:spPr>
        <p:txBody>
          <a:bodyPr wrap="square" lIns="0" tIns="0" rIns="0" bIns="0" rtlCol="0" anchor="ctr"/>
          <a:lstStyle/>
          <a:p>
            <a:pPr marL="0" indent="0" algn="r">
              <a:buNone/>
            </a:pPr>
            <a:r>
              <a:rPr lang="en-US" sz="580" dirty="0">
                <a:solidFill>
                  <a:srgbClr val="8B9690"/>
                </a:solidFill>
                <a:latin typeface="Aptos" pitchFamily="34" charset="0"/>
                <a:ea typeface="Aptos" pitchFamily="34" charset="-122"/>
                <a:cs typeface="Aptos" pitchFamily="34" charset="-120"/>
              </a:rPr>
              <a:t>Sources: NHS, Sport England</a:t>
            </a:r>
            <a:endParaRPr lang="en-US" sz="580" dirty="0"/>
          </a:p>
        </p:txBody>
      </p:sp>
    </p:spTree>
    <p:extLst>
      <p:ext uri="{BB962C8B-B14F-4D97-AF65-F5344CB8AC3E}">
        <p14:creationId xmlns:p14="http://schemas.microsoft.com/office/powerpoint/2010/main" val="17808748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 name="Image 0" descr="/mnt/data/crop_celebration_wide.png"/>
          <p:cNvPicPr>
            <a:picLocks noChangeAspect="1"/>
          </p:cNvPicPr>
          <p:nvPr/>
        </p:nvPicPr>
        <p:blipFill>
          <a:blip r:embed="rId3"/>
          <a:stretch>
            <a:fillRect/>
          </a:stretch>
        </p:blipFill>
        <p:spPr>
          <a:xfrm>
            <a:off x="0" y="0"/>
            <a:ext cx="12191695" cy="2057400"/>
          </a:xfrm>
          <a:prstGeom prst="rect">
            <a:avLst/>
          </a:prstGeom>
        </p:spPr>
      </p:pic>
      <p:sp>
        <p:nvSpPr>
          <p:cNvPr id="3" name="Shape 0"/>
          <p:cNvSpPr/>
          <p:nvPr/>
        </p:nvSpPr>
        <p:spPr>
          <a:xfrm>
            <a:off x="0" y="2057400"/>
            <a:ext cx="12191695" cy="4800600"/>
          </a:xfrm>
          <a:prstGeom prst="rect">
            <a:avLst/>
          </a:prstGeom>
          <a:solidFill>
            <a:schemeClr val="bg2"/>
          </a:solidFill>
          <a:ln w="12700">
            <a:solidFill>
              <a:srgbClr val="333333">
                <a:alpha val="0"/>
              </a:srgbClr>
            </a:solidFill>
            <a:prstDash val="solid"/>
          </a:ln>
        </p:spPr>
        <p:txBody>
          <a:bodyPr/>
          <a:lstStyle/>
          <a:p>
            <a:endParaRPr lang="en-GB" sz="2000"/>
          </a:p>
        </p:txBody>
      </p:sp>
      <p:sp>
        <p:nvSpPr>
          <p:cNvPr id="4" name="Text 1"/>
          <p:cNvSpPr/>
          <p:nvPr/>
        </p:nvSpPr>
        <p:spPr>
          <a:xfrm>
            <a:off x="566928" y="2395728"/>
            <a:ext cx="6492240" cy="457200"/>
          </a:xfrm>
          <a:prstGeom prst="rect">
            <a:avLst/>
          </a:prstGeom>
          <a:noFill/>
          <a:ln/>
        </p:spPr>
        <p:txBody>
          <a:bodyPr wrap="square" lIns="0" tIns="0" rIns="0" bIns="0" rtlCol="0" anchor="ctr"/>
          <a:lstStyle/>
          <a:p>
            <a:pPr marL="0" indent="0">
              <a:buNone/>
            </a:pPr>
            <a:r>
              <a:rPr lang="en-US" sz="2500" b="1" dirty="0">
                <a:latin typeface="Aptos Display" pitchFamily="34" charset="0"/>
                <a:ea typeface="Aptos Display" pitchFamily="34" charset="-122"/>
                <a:cs typeface="Aptos Display" pitchFamily="34" charset="-120"/>
              </a:rPr>
              <a:t>3 SMART campaign aims</a:t>
            </a:r>
            <a:endParaRPr lang="en-US" sz="2500" dirty="0"/>
          </a:p>
        </p:txBody>
      </p:sp>
      <p:sp>
        <p:nvSpPr>
          <p:cNvPr id="5" name="Text 2"/>
          <p:cNvSpPr/>
          <p:nvPr/>
        </p:nvSpPr>
        <p:spPr>
          <a:xfrm>
            <a:off x="594360" y="2926080"/>
            <a:ext cx="6309360" cy="237744"/>
          </a:xfrm>
          <a:prstGeom prst="rect">
            <a:avLst/>
          </a:prstGeom>
          <a:noFill/>
          <a:ln/>
        </p:spPr>
        <p:txBody>
          <a:bodyPr wrap="square" lIns="0" tIns="0" rIns="0" bIns="0" rtlCol="0" anchor="ctr"/>
          <a:lstStyle/>
          <a:p>
            <a:pPr marL="0" indent="0">
              <a:buNone/>
            </a:pPr>
            <a:r>
              <a:rPr lang="en-US" sz="1400" dirty="0"/>
              <a:t>Each aim is measurable, realistic and linked to a clear benefit.</a:t>
            </a:r>
          </a:p>
        </p:txBody>
      </p:sp>
      <p:sp>
        <p:nvSpPr>
          <p:cNvPr id="6" name="Shape 3"/>
          <p:cNvSpPr/>
          <p:nvPr/>
        </p:nvSpPr>
        <p:spPr>
          <a:xfrm>
            <a:off x="658368" y="3429000"/>
            <a:ext cx="3255264" cy="1965960"/>
          </a:xfrm>
          <a:prstGeom prst="roundRect">
            <a:avLst>
              <a:gd name="adj" fmla="val 3721"/>
            </a:avLst>
          </a:prstGeom>
          <a:solidFill>
            <a:srgbClr val="F7FBF8"/>
          </a:solidFill>
          <a:ln w="12700">
            <a:solidFill>
              <a:srgbClr val="FFFFFF">
                <a:alpha val="0"/>
              </a:srgbClr>
            </a:solidFill>
            <a:prstDash val="solid"/>
          </a:ln>
        </p:spPr>
        <p:txBody>
          <a:bodyPr/>
          <a:lstStyle/>
          <a:p>
            <a:endParaRPr lang="en-GB"/>
          </a:p>
        </p:txBody>
      </p:sp>
      <p:sp>
        <p:nvSpPr>
          <p:cNvPr id="7" name="Shape 4"/>
          <p:cNvSpPr/>
          <p:nvPr/>
        </p:nvSpPr>
        <p:spPr>
          <a:xfrm>
            <a:off x="914400" y="3675888"/>
            <a:ext cx="960120" cy="310896"/>
          </a:xfrm>
          <a:prstGeom prst="roundRect">
            <a:avLst>
              <a:gd name="adj" fmla="val 23529"/>
            </a:avLst>
          </a:prstGeom>
          <a:solidFill>
            <a:schemeClr val="bg1"/>
          </a:solidFill>
          <a:ln w="12700">
            <a:solidFill>
              <a:srgbClr val="0B6B4F">
                <a:alpha val="0"/>
              </a:srgbClr>
            </a:solidFill>
            <a:prstDash val="solid"/>
          </a:ln>
        </p:spPr>
        <p:txBody>
          <a:bodyPr/>
          <a:lstStyle/>
          <a:p>
            <a:endParaRPr lang="en-GB" sz="2400"/>
          </a:p>
        </p:txBody>
      </p:sp>
      <p:sp>
        <p:nvSpPr>
          <p:cNvPr id="8" name="Text 5"/>
          <p:cNvSpPr/>
          <p:nvPr/>
        </p:nvSpPr>
        <p:spPr>
          <a:xfrm>
            <a:off x="987552" y="3744468"/>
            <a:ext cx="813816" cy="137160"/>
          </a:xfrm>
          <a:prstGeom prst="rect">
            <a:avLst/>
          </a:prstGeom>
          <a:noFill/>
          <a:ln/>
        </p:spPr>
        <p:txBody>
          <a:bodyPr wrap="square" lIns="0" tIns="0" rIns="0" bIns="0" rtlCol="0" anchor="ctr"/>
          <a:lstStyle/>
          <a:p>
            <a:pPr marL="0" indent="0" algn="ctr">
              <a:buNone/>
            </a:pPr>
            <a:r>
              <a:rPr lang="en-US" sz="1200" b="1" dirty="0">
                <a:solidFill>
                  <a:srgbClr val="FFFFFF"/>
                </a:solidFill>
              </a:rPr>
              <a:t>Aim 1</a:t>
            </a:r>
            <a:endParaRPr lang="en-US" sz="1200" dirty="0"/>
          </a:p>
        </p:txBody>
      </p:sp>
      <p:sp>
        <p:nvSpPr>
          <p:cNvPr id="9" name="Text 6"/>
          <p:cNvSpPr/>
          <p:nvPr/>
        </p:nvSpPr>
        <p:spPr>
          <a:xfrm>
            <a:off x="950976" y="4150021"/>
            <a:ext cx="2651760" cy="475488"/>
          </a:xfrm>
          <a:prstGeom prst="rect">
            <a:avLst/>
          </a:prstGeom>
          <a:noFill/>
          <a:ln/>
        </p:spPr>
        <p:txBody>
          <a:bodyPr wrap="square" lIns="0" tIns="0" rIns="0" bIns="0" rtlCol="0" anchor="ctr">
            <a:noAutofit/>
          </a:bodyPr>
          <a:lstStyle/>
          <a:p>
            <a:pPr marL="0" indent="0">
              <a:buNone/>
            </a:pPr>
            <a:r>
              <a:rPr lang="en-US" sz="1600" b="1" dirty="0">
                <a:solidFill>
                  <a:srgbClr val="1E2B2E"/>
                </a:solidFill>
                <a:latin typeface="Aptos Display" pitchFamily="34" charset="0"/>
                <a:ea typeface="Aptos Display" pitchFamily="34" charset="-122"/>
                <a:cs typeface="Aptos Display" pitchFamily="34" charset="-120"/>
              </a:rPr>
              <a:t>Increase participants achieving 60 minutes per day by 20% within 8 weeks.</a:t>
            </a:r>
            <a:endParaRPr lang="en-US" sz="1600" dirty="0"/>
          </a:p>
        </p:txBody>
      </p:sp>
      <p:sp>
        <p:nvSpPr>
          <p:cNvPr id="10" name="Text 7"/>
          <p:cNvSpPr/>
          <p:nvPr/>
        </p:nvSpPr>
        <p:spPr>
          <a:xfrm>
            <a:off x="950976" y="4894412"/>
            <a:ext cx="2606040" cy="274320"/>
          </a:xfrm>
          <a:prstGeom prst="rect">
            <a:avLst/>
          </a:prstGeom>
          <a:noFill/>
          <a:ln/>
        </p:spPr>
        <p:txBody>
          <a:bodyPr wrap="square" lIns="0" tIns="0" rIns="0" bIns="0" rtlCol="0" anchor="ctr">
            <a:noAutofit/>
          </a:bodyPr>
          <a:lstStyle/>
          <a:p>
            <a:pPr marL="0" indent="0">
              <a:buNone/>
            </a:pPr>
            <a:r>
              <a:rPr lang="en-US" sz="1200" dirty="0">
                <a:solidFill>
                  <a:srgbClr val="4B5C52"/>
                </a:solidFill>
              </a:rPr>
              <a:t>Benefit: improved fitness, energy and physical health.</a:t>
            </a:r>
            <a:endParaRPr lang="en-US" sz="1200" dirty="0"/>
          </a:p>
        </p:txBody>
      </p:sp>
      <p:sp>
        <p:nvSpPr>
          <p:cNvPr id="11" name="Shape 8"/>
          <p:cNvSpPr/>
          <p:nvPr/>
        </p:nvSpPr>
        <p:spPr>
          <a:xfrm>
            <a:off x="4389120" y="3429000"/>
            <a:ext cx="3255264" cy="1965960"/>
          </a:xfrm>
          <a:prstGeom prst="roundRect">
            <a:avLst>
              <a:gd name="adj" fmla="val 3721"/>
            </a:avLst>
          </a:prstGeom>
          <a:solidFill>
            <a:srgbClr val="F7FBF8"/>
          </a:solidFill>
          <a:ln w="12700">
            <a:solidFill>
              <a:srgbClr val="FFFFFF">
                <a:alpha val="0"/>
              </a:srgbClr>
            </a:solidFill>
            <a:prstDash val="solid"/>
          </a:ln>
        </p:spPr>
        <p:txBody>
          <a:bodyPr/>
          <a:lstStyle/>
          <a:p>
            <a:endParaRPr lang="en-GB"/>
          </a:p>
        </p:txBody>
      </p:sp>
      <p:sp>
        <p:nvSpPr>
          <p:cNvPr id="12" name="Shape 9"/>
          <p:cNvSpPr/>
          <p:nvPr/>
        </p:nvSpPr>
        <p:spPr>
          <a:xfrm>
            <a:off x="4645152" y="3675888"/>
            <a:ext cx="960120" cy="310896"/>
          </a:xfrm>
          <a:prstGeom prst="roundRect">
            <a:avLst>
              <a:gd name="adj" fmla="val 23529"/>
            </a:avLst>
          </a:prstGeom>
          <a:solidFill>
            <a:srgbClr val="153447"/>
          </a:solidFill>
          <a:ln w="12700">
            <a:solidFill>
              <a:srgbClr val="153447">
                <a:alpha val="0"/>
              </a:srgbClr>
            </a:solidFill>
            <a:prstDash val="solid"/>
          </a:ln>
        </p:spPr>
        <p:txBody>
          <a:bodyPr/>
          <a:lstStyle/>
          <a:p>
            <a:endParaRPr lang="en-GB" sz="2400"/>
          </a:p>
        </p:txBody>
      </p:sp>
      <p:sp>
        <p:nvSpPr>
          <p:cNvPr id="13" name="Text 10"/>
          <p:cNvSpPr/>
          <p:nvPr/>
        </p:nvSpPr>
        <p:spPr>
          <a:xfrm>
            <a:off x="4718304" y="3744468"/>
            <a:ext cx="813816" cy="137160"/>
          </a:xfrm>
          <a:prstGeom prst="rect">
            <a:avLst/>
          </a:prstGeom>
          <a:noFill/>
          <a:ln/>
        </p:spPr>
        <p:txBody>
          <a:bodyPr wrap="square" lIns="0" tIns="0" rIns="0" bIns="0" rtlCol="0" anchor="ctr"/>
          <a:lstStyle/>
          <a:p>
            <a:pPr marL="0" indent="0" algn="ctr">
              <a:buNone/>
            </a:pPr>
            <a:r>
              <a:rPr lang="en-US" sz="1200" b="1" dirty="0">
                <a:solidFill>
                  <a:srgbClr val="FFFFFF"/>
                </a:solidFill>
              </a:rPr>
              <a:t>Aim 2</a:t>
            </a:r>
            <a:endParaRPr lang="en-US" sz="1200" dirty="0"/>
          </a:p>
        </p:txBody>
      </p:sp>
      <p:sp>
        <p:nvSpPr>
          <p:cNvPr id="14" name="Text 11"/>
          <p:cNvSpPr/>
          <p:nvPr/>
        </p:nvSpPr>
        <p:spPr>
          <a:xfrm>
            <a:off x="4681728" y="4150021"/>
            <a:ext cx="2651760" cy="475488"/>
          </a:xfrm>
          <a:prstGeom prst="rect">
            <a:avLst/>
          </a:prstGeom>
          <a:noFill/>
          <a:ln/>
        </p:spPr>
        <p:txBody>
          <a:bodyPr wrap="square" lIns="0" tIns="0" rIns="0" bIns="0" rtlCol="0" anchor="ctr">
            <a:noAutofit/>
          </a:bodyPr>
          <a:lstStyle/>
          <a:p>
            <a:pPr marL="0" indent="0">
              <a:buNone/>
            </a:pPr>
            <a:r>
              <a:rPr lang="en-US" sz="1600" b="1" dirty="0">
                <a:solidFill>
                  <a:srgbClr val="1E2B2E"/>
                </a:solidFill>
                <a:latin typeface="Aptos Display" pitchFamily="34" charset="0"/>
                <a:ea typeface="Aptos Display" pitchFamily="34" charset="-122"/>
                <a:cs typeface="Aptos Display" pitchFamily="34" charset="-120"/>
              </a:rPr>
              <a:t>Increase weekly activity participation from 2 sessions to 4 sessions per week.</a:t>
            </a:r>
            <a:endParaRPr lang="en-US" sz="1600" dirty="0"/>
          </a:p>
        </p:txBody>
      </p:sp>
      <p:sp>
        <p:nvSpPr>
          <p:cNvPr id="15" name="Text 12"/>
          <p:cNvSpPr/>
          <p:nvPr/>
        </p:nvSpPr>
        <p:spPr>
          <a:xfrm>
            <a:off x="4681728" y="4894412"/>
            <a:ext cx="2606040" cy="274320"/>
          </a:xfrm>
          <a:prstGeom prst="rect">
            <a:avLst/>
          </a:prstGeom>
          <a:noFill/>
          <a:ln/>
        </p:spPr>
        <p:txBody>
          <a:bodyPr wrap="square" lIns="0" tIns="0" rIns="0" bIns="0" rtlCol="0" anchor="ctr">
            <a:noAutofit/>
          </a:bodyPr>
          <a:lstStyle/>
          <a:p>
            <a:pPr marL="0" indent="0">
              <a:buNone/>
            </a:pPr>
            <a:r>
              <a:rPr lang="en-US" sz="1200" dirty="0">
                <a:solidFill>
                  <a:srgbClr val="4B5C52"/>
                </a:solidFill>
              </a:rPr>
              <a:t>Benefit: stronger habits and more routine movement.</a:t>
            </a:r>
            <a:endParaRPr lang="en-US" sz="1200" dirty="0"/>
          </a:p>
        </p:txBody>
      </p:sp>
      <p:sp>
        <p:nvSpPr>
          <p:cNvPr id="16" name="Shape 13"/>
          <p:cNvSpPr/>
          <p:nvPr/>
        </p:nvSpPr>
        <p:spPr>
          <a:xfrm>
            <a:off x="8119872" y="3429000"/>
            <a:ext cx="3255264" cy="1965960"/>
          </a:xfrm>
          <a:prstGeom prst="roundRect">
            <a:avLst>
              <a:gd name="adj" fmla="val 3721"/>
            </a:avLst>
          </a:prstGeom>
          <a:solidFill>
            <a:srgbClr val="F7FBF8"/>
          </a:solidFill>
          <a:ln w="12700">
            <a:solidFill>
              <a:srgbClr val="FFFFFF">
                <a:alpha val="0"/>
              </a:srgbClr>
            </a:solidFill>
            <a:prstDash val="solid"/>
          </a:ln>
        </p:spPr>
        <p:txBody>
          <a:bodyPr/>
          <a:lstStyle/>
          <a:p>
            <a:endParaRPr lang="en-GB"/>
          </a:p>
        </p:txBody>
      </p:sp>
      <p:sp>
        <p:nvSpPr>
          <p:cNvPr id="17" name="Shape 14"/>
          <p:cNvSpPr/>
          <p:nvPr/>
        </p:nvSpPr>
        <p:spPr>
          <a:xfrm>
            <a:off x="8375904" y="3675888"/>
            <a:ext cx="960120" cy="310896"/>
          </a:xfrm>
          <a:prstGeom prst="roundRect">
            <a:avLst>
              <a:gd name="adj" fmla="val 23529"/>
            </a:avLst>
          </a:prstGeom>
          <a:solidFill>
            <a:srgbClr val="FFB84C"/>
          </a:solidFill>
          <a:ln w="12700">
            <a:solidFill>
              <a:srgbClr val="FFB84C">
                <a:alpha val="0"/>
              </a:srgbClr>
            </a:solidFill>
            <a:prstDash val="solid"/>
          </a:ln>
        </p:spPr>
        <p:txBody>
          <a:bodyPr/>
          <a:lstStyle/>
          <a:p>
            <a:endParaRPr lang="en-GB" sz="2400"/>
          </a:p>
        </p:txBody>
      </p:sp>
      <p:sp>
        <p:nvSpPr>
          <p:cNvPr id="18" name="Text 15"/>
          <p:cNvSpPr/>
          <p:nvPr/>
        </p:nvSpPr>
        <p:spPr>
          <a:xfrm>
            <a:off x="8449056" y="3744468"/>
            <a:ext cx="813816" cy="137160"/>
          </a:xfrm>
          <a:prstGeom prst="rect">
            <a:avLst/>
          </a:prstGeom>
          <a:noFill/>
          <a:ln/>
        </p:spPr>
        <p:txBody>
          <a:bodyPr wrap="square" lIns="0" tIns="0" rIns="0" bIns="0" rtlCol="0" anchor="ctr"/>
          <a:lstStyle/>
          <a:p>
            <a:pPr marL="0" indent="0" algn="ctr">
              <a:buNone/>
            </a:pPr>
            <a:r>
              <a:rPr lang="en-US" sz="1200" b="1" dirty="0">
                <a:solidFill>
                  <a:srgbClr val="1E2B2E"/>
                </a:solidFill>
              </a:rPr>
              <a:t>Aim 3</a:t>
            </a:r>
            <a:endParaRPr lang="en-US" sz="1200" dirty="0"/>
          </a:p>
        </p:txBody>
      </p:sp>
      <p:sp>
        <p:nvSpPr>
          <p:cNvPr id="19" name="Text 16"/>
          <p:cNvSpPr/>
          <p:nvPr/>
        </p:nvSpPr>
        <p:spPr>
          <a:xfrm>
            <a:off x="8412480" y="4150021"/>
            <a:ext cx="2651760" cy="475488"/>
          </a:xfrm>
          <a:prstGeom prst="rect">
            <a:avLst/>
          </a:prstGeom>
          <a:noFill/>
          <a:ln/>
        </p:spPr>
        <p:txBody>
          <a:bodyPr wrap="square" lIns="0" tIns="0" rIns="0" bIns="0" rtlCol="0" anchor="ctr">
            <a:noAutofit/>
          </a:bodyPr>
          <a:lstStyle/>
          <a:p>
            <a:pPr marL="0" indent="0">
              <a:buNone/>
            </a:pPr>
            <a:r>
              <a:rPr lang="en-US" sz="1600" b="1" dirty="0">
                <a:solidFill>
                  <a:srgbClr val="1E2B2E"/>
                </a:solidFill>
                <a:latin typeface="Aptos Display" pitchFamily="34" charset="0"/>
                <a:ea typeface="Aptos Display" pitchFamily="34" charset="-122"/>
                <a:cs typeface="Aptos Display" pitchFamily="34" charset="-120"/>
              </a:rPr>
              <a:t>Improve self-reported wellbeing and confidence scores by 15%.</a:t>
            </a:r>
            <a:endParaRPr lang="en-US" sz="1600" dirty="0"/>
          </a:p>
        </p:txBody>
      </p:sp>
      <p:sp>
        <p:nvSpPr>
          <p:cNvPr id="20" name="Text 17"/>
          <p:cNvSpPr/>
          <p:nvPr/>
        </p:nvSpPr>
        <p:spPr>
          <a:xfrm>
            <a:off x="8412480" y="4894412"/>
            <a:ext cx="2606040" cy="274320"/>
          </a:xfrm>
          <a:prstGeom prst="rect">
            <a:avLst/>
          </a:prstGeom>
          <a:noFill/>
          <a:ln/>
        </p:spPr>
        <p:txBody>
          <a:bodyPr wrap="square" lIns="0" tIns="0" rIns="0" bIns="0" rtlCol="0" anchor="ctr">
            <a:noAutofit/>
          </a:bodyPr>
          <a:lstStyle/>
          <a:p>
            <a:pPr marL="0" indent="0">
              <a:buNone/>
            </a:pPr>
            <a:r>
              <a:rPr lang="en-US" sz="1200" dirty="0">
                <a:solidFill>
                  <a:srgbClr val="4B5C52"/>
                </a:solidFill>
              </a:rPr>
              <a:t>Benefit: better mood, motivation and self-esteem.</a:t>
            </a:r>
            <a:endParaRPr lang="en-US" sz="1200" dirty="0"/>
          </a:p>
        </p:txBody>
      </p:sp>
      <p:sp>
        <p:nvSpPr>
          <p:cNvPr id="21" name="Shape 18"/>
          <p:cNvSpPr/>
          <p:nvPr/>
        </p:nvSpPr>
        <p:spPr>
          <a:xfrm>
            <a:off x="960120" y="5687568"/>
            <a:ext cx="10195560" cy="438912"/>
          </a:xfrm>
          <a:prstGeom prst="roundRect">
            <a:avLst>
              <a:gd name="adj" fmla="val 16667"/>
            </a:avLst>
          </a:prstGeom>
          <a:solidFill>
            <a:schemeClr val="bg1"/>
          </a:solidFill>
          <a:ln w="12700">
            <a:solidFill>
              <a:srgbClr val="333333">
                <a:alpha val="0"/>
              </a:srgbClr>
            </a:solidFill>
            <a:prstDash val="solid"/>
          </a:ln>
        </p:spPr>
        <p:txBody>
          <a:bodyPr/>
          <a:lstStyle/>
          <a:p>
            <a:endParaRPr lang="en-GB"/>
          </a:p>
        </p:txBody>
      </p:sp>
      <p:sp>
        <p:nvSpPr>
          <p:cNvPr id="22" name="Text 19"/>
          <p:cNvSpPr/>
          <p:nvPr/>
        </p:nvSpPr>
        <p:spPr>
          <a:xfrm>
            <a:off x="1234440" y="5833872"/>
            <a:ext cx="9646920" cy="128016"/>
          </a:xfrm>
          <a:prstGeom prst="rect">
            <a:avLst/>
          </a:prstGeom>
          <a:noFill/>
          <a:ln/>
        </p:spPr>
        <p:txBody>
          <a:bodyPr wrap="square" lIns="0" tIns="0" rIns="0" bIns="0" rtlCol="0" anchor="ctr"/>
          <a:lstStyle/>
          <a:p>
            <a:pPr marL="0" indent="0" algn="ctr">
              <a:buNone/>
            </a:pPr>
            <a:r>
              <a:rPr lang="en-US" sz="1600" b="1" dirty="0">
                <a:solidFill>
                  <a:srgbClr val="FFFFFF"/>
                </a:solidFill>
              </a:rPr>
              <a:t>Measured using: attendance records  •  activity diaries  •  step counts  •  pre/post wellbeing questionnaires</a:t>
            </a:r>
            <a:endParaRPr lang="en-US" sz="1600" dirty="0"/>
          </a:p>
        </p:txBody>
      </p:sp>
      <p:sp>
        <p:nvSpPr>
          <p:cNvPr id="23" name="Shape 20"/>
          <p:cNvSpPr/>
          <p:nvPr/>
        </p:nvSpPr>
        <p:spPr>
          <a:xfrm>
            <a:off x="502920" y="6510528"/>
            <a:ext cx="11201400" cy="0"/>
          </a:xfrm>
          <a:prstGeom prst="line">
            <a:avLst/>
          </a:prstGeom>
          <a:noFill/>
          <a:ln w="12700">
            <a:solidFill>
              <a:srgbClr val="D8E5DD"/>
            </a:solidFill>
            <a:prstDash val="solid"/>
          </a:ln>
        </p:spPr>
        <p:txBody>
          <a:bodyPr/>
          <a:lstStyle/>
          <a:p>
            <a:endParaRPr lang="en-GB"/>
          </a:p>
        </p:txBody>
      </p:sp>
      <p:sp>
        <p:nvSpPr>
          <p:cNvPr id="24" name="Text 21"/>
          <p:cNvSpPr/>
          <p:nvPr/>
        </p:nvSpPr>
        <p:spPr>
          <a:xfrm>
            <a:off x="502920" y="6565392"/>
            <a:ext cx="6858000" cy="164592"/>
          </a:xfrm>
          <a:prstGeom prst="rect">
            <a:avLst/>
          </a:prstGeom>
          <a:noFill/>
          <a:ln/>
        </p:spPr>
        <p:txBody>
          <a:bodyPr wrap="square" lIns="0" tIns="0" rIns="0" bIns="0" rtlCol="0" anchor="ctr"/>
          <a:lstStyle/>
          <a:p>
            <a:pPr marL="0" indent="0">
              <a:buNone/>
            </a:pPr>
            <a:r>
              <a:rPr lang="en-US" sz="650" dirty="0">
                <a:solidFill>
                  <a:srgbClr val="6B7A72"/>
                </a:solidFill>
                <a:latin typeface="Aptos" pitchFamily="34" charset="0"/>
                <a:ea typeface="Aptos" pitchFamily="34" charset="-122"/>
                <a:cs typeface="Aptos" pitchFamily="34" charset="-120"/>
              </a:rPr>
              <a:t>Task 1: Rationale  |  Move More, Feel Better</a:t>
            </a:r>
            <a:endParaRPr lang="en-US" sz="650" dirty="0"/>
          </a:p>
        </p:txBody>
      </p:sp>
      <p:sp>
        <p:nvSpPr>
          <p:cNvPr id="25" name="Text 22"/>
          <p:cNvSpPr/>
          <p:nvPr/>
        </p:nvSpPr>
        <p:spPr>
          <a:xfrm>
            <a:off x="11201400" y="6565392"/>
            <a:ext cx="502920" cy="164592"/>
          </a:xfrm>
          <a:prstGeom prst="rect">
            <a:avLst/>
          </a:prstGeom>
          <a:noFill/>
          <a:ln/>
        </p:spPr>
        <p:txBody>
          <a:bodyPr wrap="square" lIns="0" tIns="0" rIns="0" bIns="0" rtlCol="0" anchor="ctr"/>
          <a:lstStyle/>
          <a:p>
            <a:pPr marL="0" indent="0" algn="r">
              <a:buNone/>
            </a:pPr>
            <a:r>
              <a:rPr lang="en-US" sz="650" b="1" dirty="0">
                <a:solidFill>
                  <a:srgbClr val="6B7A72"/>
                </a:solidFill>
                <a:latin typeface="Aptos" pitchFamily="34" charset="0"/>
                <a:ea typeface="Aptos" pitchFamily="34" charset="-122"/>
                <a:cs typeface="Aptos" pitchFamily="34" charset="-120"/>
              </a:rPr>
              <a:t>5/5</a:t>
            </a:r>
            <a:endParaRPr lang="en-US" sz="650" dirty="0"/>
          </a:p>
        </p:txBody>
      </p:sp>
      <p:sp>
        <p:nvSpPr>
          <p:cNvPr id="26" name="TextBox 25">
            <a:extLst>
              <a:ext uri="{FF2B5EF4-FFF2-40B4-BE49-F238E27FC236}">
                <a16:creationId xmlns:a16="http://schemas.microsoft.com/office/drawing/2014/main" id="{E22953E4-AE6A-6849-7199-CB5B4C8F8C7F}"/>
              </a:ext>
            </a:extLst>
          </p:cNvPr>
          <p:cNvSpPr txBox="1"/>
          <p:nvPr/>
        </p:nvSpPr>
        <p:spPr>
          <a:xfrm>
            <a:off x="2911928" y="5099673"/>
            <a:ext cx="1674223" cy="276999"/>
          </a:xfrm>
          <a:prstGeom prst="rect">
            <a:avLst/>
          </a:prstGeom>
          <a:noFill/>
        </p:spPr>
        <p:txBody>
          <a:bodyPr wrap="square" rtlCol="0">
            <a:spAutoFit/>
          </a:bodyPr>
          <a:lstStyle/>
          <a:p>
            <a:r>
              <a:rPr lang="en-US" sz="1200" dirty="0">
                <a:solidFill>
                  <a:srgbClr val="1E2B2E"/>
                </a:solidFill>
              </a:rPr>
              <a:t>(WHO, 2024)</a:t>
            </a:r>
            <a:endParaRPr lang="en-GB" sz="1200" dirty="0"/>
          </a:p>
        </p:txBody>
      </p:sp>
      <p:sp>
        <p:nvSpPr>
          <p:cNvPr id="27" name="TextBox 26">
            <a:extLst>
              <a:ext uri="{FF2B5EF4-FFF2-40B4-BE49-F238E27FC236}">
                <a16:creationId xmlns:a16="http://schemas.microsoft.com/office/drawing/2014/main" id="{835C6B6D-A49E-00E4-60D0-B4FE20D3399F}"/>
              </a:ext>
            </a:extLst>
          </p:cNvPr>
          <p:cNvSpPr txBox="1"/>
          <p:nvPr/>
        </p:nvSpPr>
        <p:spPr>
          <a:xfrm>
            <a:off x="6204095" y="5099672"/>
            <a:ext cx="2258786" cy="276999"/>
          </a:xfrm>
          <a:prstGeom prst="rect">
            <a:avLst/>
          </a:prstGeom>
          <a:noFill/>
        </p:spPr>
        <p:txBody>
          <a:bodyPr wrap="square" rtlCol="0">
            <a:spAutoFit/>
          </a:bodyPr>
          <a:lstStyle/>
          <a:p>
            <a:r>
              <a:rPr lang="en-US" sz="1200" dirty="0">
                <a:solidFill>
                  <a:srgbClr val="1E2B2E"/>
                </a:solidFill>
              </a:rPr>
              <a:t>(Sport England, 2025)</a:t>
            </a:r>
            <a:endParaRPr lang="en-GB" sz="1200" dirty="0"/>
          </a:p>
        </p:txBody>
      </p:sp>
      <p:sp>
        <p:nvSpPr>
          <p:cNvPr id="28" name="TextBox 27">
            <a:extLst>
              <a:ext uri="{FF2B5EF4-FFF2-40B4-BE49-F238E27FC236}">
                <a16:creationId xmlns:a16="http://schemas.microsoft.com/office/drawing/2014/main" id="{1DD501B8-8A7F-F2E2-ED37-6F4C55CDAD1A}"/>
              </a:ext>
            </a:extLst>
          </p:cNvPr>
          <p:cNvSpPr txBox="1"/>
          <p:nvPr/>
        </p:nvSpPr>
        <p:spPr>
          <a:xfrm>
            <a:off x="10403912" y="5092576"/>
            <a:ext cx="1674223" cy="276999"/>
          </a:xfrm>
          <a:prstGeom prst="rect">
            <a:avLst/>
          </a:prstGeom>
          <a:noFill/>
        </p:spPr>
        <p:txBody>
          <a:bodyPr wrap="square" rtlCol="0">
            <a:spAutoFit/>
          </a:bodyPr>
          <a:lstStyle/>
          <a:p>
            <a:r>
              <a:rPr lang="en-US" sz="1200" dirty="0">
                <a:solidFill>
                  <a:srgbClr val="1E2B2E"/>
                </a:solidFill>
              </a:rPr>
              <a:t>(NHS, 2024)</a:t>
            </a:r>
            <a:endParaRPr lang="en-GB" sz="1200" dirty="0"/>
          </a:p>
        </p:txBody>
      </p:sp>
    </p:spTree>
    <p:extLst>
      <p:ext uri="{BB962C8B-B14F-4D97-AF65-F5344CB8AC3E}">
        <p14:creationId xmlns:p14="http://schemas.microsoft.com/office/powerpoint/2010/main" val="16411262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5" name="Picture 4" descr="Worm's eye view of the feet of a person running on the road">
            <a:extLst>
              <a:ext uri="{FF2B5EF4-FFF2-40B4-BE49-F238E27FC236}">
                <a16:creationId xmlns:a16="http://schemas.microsoft.com/office/drawing/2014/main" id="{F763E83E-5EB1-CCD9-EBCE-F93D17088066}"/>
              </a:ext>
            </a:extLst>
          </p:cNvPr>
          <p:cNvPicPr>
            <a:picLocks noChangeAspect="1"/>
          </p:cNvPicPr>
          <p:nvPr/>
        </p:nvPicPr>
        <p:blipFill>
          <a:blip r:embed="rId2"/>
          <a:srcRect l="29932"/>
          <a:stretch>
            <a:fillRect/>
          </a:stretch>
        </p:blipFill>
        <p:spPr>
          <a:xfrm>
            <a:off x="20" y="10"/>
            <a:ext cx="7537684" cy="6857990"/>
          </a:xfrm>
          <a:prstGeom prst="rect">
            <a:avLst/>
          </a:prstGeom>
        </p:spPr>
      </p:pic>
      <p:sp>
        <p:nvSpPr>
          <p:cNvPr id="2" name="Title 1">
            <a:extLst>
              <a:ext uri="{FF2B5EF4-FFF2-40B4-BE49-F238E27FC236}">
                <a16:creationId xmlns:a16="http://schemas.microsoft.com/office/drawing/2014/main" id="{A1430710-8EF5-A919-09F2-951A598121FC}"/>
              </a:ext>
            </a:extLst>
          </p:cNvPr>
          <p:cNvSpPr>
            <a:spLocks noGrp="1"/>
          </p:cNvSpPr>
          <p:nvPr>
            <p:ph type="title"/>
          </p:nvPr>
        </p:nvSpPr>
        <p:spPr>
          <a:xfrm>
            <a:off x="804672" y="2844368"/>
            <a:ext cx="5928360" cy="1188720"/>
          </a:xfrm>
          <a:solidFill>
            <a:schemeClr val="bg1">
              <a:alpha val="80000"/>
            </a:schemeClr>
          </a:solidFill>
          <a:ln>
            <a:solidFill>
              <a:schemeClr val="tx1">
                <a:lumMod val="75000"/>
                <a:lumOff val="25000"/>
              </a:schemeClr>
            </a:solidFill>
          </a:ln>
        </p:spPr>
        <p:txBody>
          <a:bodyPr vert="horz" lIns="182880" tIns="182880" rIns="182880" bIns="182880" rtlCol="0" anchor="ctr">
            <a:normAutofit/>
          </a:bodyPr>
          <a:lstStyle/>
          <a:p>
            <a:r>
              <a:rPr lang="en-US">
                <a:solidFill>
                  <a:schemeClr val="tx1">
                    <a:lumMod val="85000"/>
                    <a:lumOff val="15000"/>
                  </a:schemeClr>
                </a:solidFill>
              </a:rPr>
              <a:t>Move More, Live Longer</a:t>
            </a:r>
          </a:p>
        </p:txBody>
      </p:sp>
      <p:sp>
        <p:nvSpPr>
          <p:cNvPr id="3" name="Content Placeholder 2">
            <a:extLst>
              <a:ext uri="{FF2B5EF4-FFF2-40B4-BE49-F238E27FC236}">
                <a16:creationId xmlns:a16="http://schemas.microsoft.com/office/drawing/2014/main" id="{D27354E9-5E12-BD70-42B8-04CF0679E70A}"/>
              </a:ext>
            </a:extLst>
          </p:cNvPr>
          <p:cNvSpPr>
            <a:spLocks noGrp="1"/>
          </p:cNvSpPr>
          <p:nvPr>
            <p:ph sz="quarter" idx="14"/>
          </p:nvPr>
        </p:nvSpPr>
        <p:spPr>
          <a:xfrm>
            <a:off x="7537684" y="636814"/>
            <a:ext cx="4078725" cy="5261066"/>
          </a:xfrm>
        </p:spPr>
        <p:txBody>
          <a:bodyPr vert="horz" lIns="91440" tIns="45720" rIns="91440" bIns="45720" rtlCol="0" anchor="ctr">
            <a:normAutofit/>
          </a:bodyPr>
          <a:lstStyle/>
          <a:p>
            <a:pPr marL="0">
              <a:lnSpc>
                <a:spcPct val="90000"/>
              </a:lnSpc>
            </a:pPr>
            <a:r>
              <a:rPr lang="en-US" sz="1500" b="1" dirty="0">
                <a:solidFill>
                  <a:srgbClr val="FFFFFF"/>
                </a:solidFill>
              </a:rPr>
              <a:t>Campaign Focus </a:t>
            </a:r>
          </a:p>
          <a:p>
            <a:pPr marL="0">
              <a:lnSpc>
                <a:spcPct val="90000"/>
              </a:lnSpc>
            </a:pPr>
            <a:r>
              <a:rPr lang="en-US" sz="1500" dirty="0">
                <a:solidFill>
                  <a:srgbClr val="FFFFFF"/>
                </a:solidFill>
              </a:rPr>
              <a:t>Encourage regular physical activity.</a:t>
            </a:r>
          </a:p>
          <a:p>
            <a:pPr marL="0">
              <a:lnSpc>
                <a:spcPct val="90000"/>
              </a:lnSpc>
            </a:pPr>
            <a:r>
              <a:rPr lang="en-US" sz="1500" dirty="0">
                <a:solidFill>
                  <a:srgbClr val="FFFFFF"/>
                </a:solidFill>
              </a:rPr>
              <a:t>Reduce sedentary lifestyle.</a:t>
            </a:r>
          </a:p>
          <a:p>
            <a:pPr marL="0">
              <a:lnSpc>
                <a:spcPct val="90000"/>
              </a:lnSpc>
            </a:pPr>
            <a:r>
              <a:rPr lang="en-US" sz="1500" dirty="0">
                <a:solidFill>
                  <a:srgbClr val="FFFFFF"/>
                </a:solidFill>
              </a:rPr>
              <a:t>Improve physical and mental wellbeing. (NHS, 2024)</a:t>
            </a:r>
          </a:p>
          <a:p>
            <a:pPr marL="0">
              <a:lnSpc>
                <a:spcPct val="90000"/>
              </a:lnSpc>
            </a:pPr>
            <a:r>
              <a:rPr lang="en-US" sz="1500" b="1" dirty="0">
                <a:solidFill>
                  <a:srgbClr val="FFFFFF"/>
                </a:solidFill>
              </a:rPr>
              <a:t>Activities</a:t>
            </a:r>
          </a:p>
          <a:p>
            <a:pPr marL="0">
              <a:lnSpc>
                <a:spcPct val="90000"/>
              </a:lnSpc>
            </a:pPr>
            <a:r>
              <a:rPr lang="en-US" sz="1500" dirty="0">
                <a:solidFill>
                  <a:srgbClr val="FFFFFF"/>
                </a:solidFill>
              </a:rPr>
              <a:t>Community walks</a:t>
            </a:r>
          </a:p>
          <a:p>
            <a:pPr marL="0">
              <a:lnSpc>
                <a:spcPct val="90000"/>
              </a:lnSpc>
            </a:pPr>
            <a:r>
              <a:rPr lang="en-US" sz="1500" dirty="0">
                <a:solidFill>
                  <a:srgbClr val="FFFFFF"/>
                </a:solidFill>
              </a:rPr>
              <a:t>Fitness classes</a:t>
            </a:r>
          </a:p>
          <a:p>
            <a:pPr marL="0">
              <a:lnSpc>
                <a:spcPct val="90000"/>
              </a:lnSpc>
            </a:pPr>
            <a:r>
              <a:rPr lang="en-US" sz="1500" dirty="0">
                <a:solidFill>
                  <a:srgbClr val="FFFFFF"/>
                </a:solidFill>
              </a:rPr>
              <a:t>Social Media Fitness Campaign (WHO,2024). </a:t>
            </a:r>
          </a:p>
          <a:p>
            <a:pPr marL="0">
              <a:lnSpc>
                <a:spcPct val="90000"/>
              </a:lnSpc>
            </a:pPr>
            <a:r>
              <a:rPr lang="en-US" sz="1500" b="1" dirty="0">
                <a:solidFill>
                  <a:srgbClr val="FFFFFF"/>
                </a:solidFill>
              </a:rPr>
              <a:t>Benefits</a:t>
            </a:r>
          </a:p>
          <a:p>
            <a:pPr marL="0">
              <a:lnSpc>
                <a:spcPct val="90000"/>
              </a:lnSpc>
            </a:pPr>
            <a:r>
              <a:rPr lang="en-US" sz="1500" dirty="0">
                <a:solidFill>
                  <a:srgbClr val="FFFFFF"/>
                </a:solidFill>
              </a:rPr>
              <a:t>Improved cardiovascular health</a:t>
            </a:r>
          </a:p>
          <a:p>
            <a:pPr marL="0">
              <a:lnSpc>
                <a:spcPct val="90000"/>
              </a:lnSpc>
            </a:pPr>
            <a:r>
              <a:rPr lang="en-US" sz="1500" dirty="0">
                <a:solidFill>
                  <a:srgbClr val="FFFFFF"/>
                </a:solidFill>
              </a:rPr>
              <a:t>Better mental wellbeing</a:t>
            </a:r>
          </a:p>
          <a:p>
            <a:pPr marL="0">
              <a:lnSpc>
                <a:spcPct val="90000"/>
              </a:lnSpc>
            </a:pPr>
            <a:r>
              <a:rPr lang="en-US" sz="1500" dirty="0">
                <a:solidFill>
                  <a:srgbClr val="FFFFFF"/>
                </a:solidFill>
              </a:rPr>
              <a:t>Reduced risk of obesity and type 2 diabetes </a:t>
            </a:r>
          </a:p>
          <a:p>
            <a:pPr marL="0">
              <a:lnSpc>
                <a:spcPct val="90000"/>
              </a:lnSpc>
            </a:pPr>
            <a:r>
              <a:rPr lang="en-US" sz="1500" dirty="0">
                <a:solidFill>
                  <a:srgbClr val="FFFFFF"/>
                </a:solidFill>
              </a:rPr>
              <a:t>    (Diabetes UK,  2024) </a:t>
            </a:r>
          </a:p>
          <a:p>
            <a:pPr marL="0">
              <a:lnSpc>
                <a:spcPct val="90000"/>
              </a:lnSpc>
            </a:pPr>
            <a:endParaRPr lang="en-US" sz="1500" dirty="0">
              <a:solidFill>
                <a:srgbClr val="FFFFFF"/>
              </a:solidFill>
            </a:endParaRPr>
          </a:p>
          <a:p>
            <a:pPr marL="0">
              <a:lnSpc>
                <a:spcPct val="90000"/>
              </a:lnSpc>
            </a:pPr>
            <a:endParaRPr lang="en-US" sz="1500" b="1" dirty="0">
              <a:solidFill>
                <a:srgbClr val="FFFFFF"/>
              </a:solidFill>
            </a:endParaRPr>
          </a:p>
        </p:txBody>
      </p:sp>
    </p:spTree>
    <p:extLst>
      <p:ext uri="{BB962C8B-B14F-4D97-AF65-F5344CB8AC3E}">
        <p14:creationId xmlns:p14="http://schemas.microsoft.com/office/powerpoint/2010/main" val="16803584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DF6A9299-1D12-47E2-9DD4-03342553C4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18" name="Rectangle 17">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graph of work progress&#10;&#10;AI-generated content may be incorrect.">
            <a:extLst>
              <a:ext uri="{FF2B5EF4-FFF2-40B4-BE49-F238E27FC236}">
                <a16:creationId xmlns:a16="http://schemas.microsoft.com/office/drawing/2014/main" id="{E95078D0-5DA8-A063-DF59-42175783A846}"/>
              </a:ext>
            </a:extLst>
          </p:cNvPr>
          <p:cNvPicPr>
            <a:picLocks noChangeAspect="1"/>
          </p:cNvPicPr>
          <p:nvPr/>
        </p:nvPicPr>
        <p:blipFill>
          <a:blip r:embed="rId4">
            <a:alphaModFix amt="20000"/>
            <a:extLst>
              <a:ext uri="{837473B0-CC2E-450A-ABE3-18F120FF3D39}">
                <a1611:picAttrSrcUrl xmlns:a1611="http://schemas.microsoft.com/office/drawing/2016/11/main" r:id="rId5"/>
              </a:ext>
            </a:extLst>
          </a:blip>
          <a:srcRect b="17883"/>
          <a:stretch>
            <a:fillRect/>
          </a:stretch>
        </p:blipFill>
        <p:spPr>
          <a:xfrm>
            <a:off x="20" y="414348"/>
            <a:ext cx="12191980" cy="6857990"/>
          </a:xfrm>
          <a:prstGeom prst="rect">
            <a:avLst/>
          </a:prstGeom>
        </p:spPr>
      </p:pic>
      <p:pic>
        <p:nvPicPr>
          <p:cNvPr id="20" name="Picture 19">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9F187309-53CF-2D7E-17A4-124BA7A1B503}"/>
              </a:ext>
            </a:extLst>
          </p:cNvPr>
          <p:cNvSpPr>
            <a:spLocks noGrp="1"/>
          </p:cNvSpPr>
          <p:nvPr>
            <p:ph type="title"/>
          </p:nvPr>
        </p:nvSpPr>
        <p:spPr>
          <a:xfrm>
            <a:off x="685801" y="609600"/>
            <a:ext cx="10131425" cy="1456267"/>
          </a:xfrm>
        </p:spPr>
        <p:txBody>
          <a:bodyPr vert="horz" lIns="91440" tIns="45720" rIns="91440" bIns="45720" rtlCol="0" anchor="ctr">
            <a:normAutofit/>
          </a:bodyPr>
          <a:lstStyle/>
          <a:p>
            <a:r>
              <a:rPr lang="en-US" sz="3600"/>
              <a:t>Evaluation of the Campaign</a:t>
            </a:r>
          </a:p>
        </p:txBody>
      </p:sp>
      <p:sp>
        <p:nvSpPr>
          <p:cNvPr id="3" name="Content Placeholder 2">
            <a:extLst>
              <a:ext uri="{FF2B5EF4-FFF2-40B4-BE49-F238E27FC236}">
                <a16:creationId xmlns:a16="http://schemas.microsoft.com/office/drawing/2014/main" id="{D895D9C8-B9BB-44FF-D60E-233A48D5D252}"/>
              </a:ext>
            </a:extLst>
          </p:cNvPr>
          <p:cNvSpPr>
            <a:spLocks noGrp="1"/>
          </p:cNvSpPr>
          <p:nvPr>
            <p:ph sz="quarter" idx="13"/>
          </p:nvPr>
        </p:nvSpPr>
        <p:spPr>
          <a:xfrm>
            <a:off x="685801" y="1914525"/>
            <a:ext cx="10131425" cy="4739848"/>
          </a:xfrm>
        </p:spPr>
        <p:txBody>
          <a:bodyPr vert="horz" lIns="91440" tIns="45720" rIns="91440" bIns="45720" rtlCol="0" anchor="ctr">
            <a:normAutofit fontScale="92500" lnSpcReduction="10000"/>
          </a:bodyPr>
          <a:lstStyle/>
          <a:p>
            <a:pPr marL="0" indent="0">
              <a:lnSpc>
                <a:spcPct val="90000"/>
              </a:lnSpc>
            </a:pPr>
            <a:r>
              <a:rPr lang="en-US" sz="1600" b="1" dirty="0">
                <a:latin typeface="Arial" panose="020B0604020202020204" pitchFamily="34" charset="0"/>
                <a:cs typeface="Arial" panose="020B0604020202020204" pitchFamily="34" charset="0"/>
              </a:rPr>
              <a:t>Types of Evaluation</a:t>
            </a:r>
          </a:p>
          <a:p>
            <a:pPr marL="0" indent="0">
              <a:lnSpc>
                <a:spcPct val="90000"/>
              </a:lnSpc>
            </a:pPr>
            <a:r>
              <a:rPr lang="en-US" sz="1600" dirty="0">
                <a:latin typeface="Arial" panose="020B0604020202020204" pitchFamily="34" charset="0"/>
                <a:cs typeface="Arial" panose="020B0604020202020204" pitchFamily="34" charset="0"/>
              </a:rPr>
              <a:t>Surveys to identify current exercise levels before the campaign (Naidoo and Wills, 2016).</a:t>
            </a:r>
          </a:p>
          <a:p>
            <a:pPr marL="0" indent="0">
              <a:lnSpc>
                <a:spcPct val="90000"/>
              </a:lnSpc>
            </a:pPr>
            <a:r>
              <a:rPr lang="en-US" sz="1600" b="1" dirty="0">
                <a:latin typeface="Arial" panose="020B0604020202020204" pitchFamily="34" charset="0"/>
                <a:cs typeface="Arial" panose="020B0604020202020204" pitchFamily="34" charset="0"/>
              </a:rPr>
              <a:t>Process Evaluation </a:t>
            </a:r>
          </a:p>
          <a:p>
            <a:pPr marL="0" indent="0">
              <a:lnSpc>
                <a:spcPct val="90000"/>
              </a:lnSpc>
            </a:pPr>
            <a:r>
              <a:rPr lang="en-US" sz="1600" dirty="0">
                <a:latin typeface="Arial" panose="020B0604020202020204" pitchFamily="34" charset="0"/>
                <a:cs typeface="Arial" panose="020B0604020202020204" pitchFamily="34" charset="0"/>
              </a:rPr>
              <a:t>Monitoring attendance at activities</a:t>
            </a:r>
          </a:p>
          <a:p>
            <a:pPr marL="0" indent="0">
              <a:lnSpc>
                <a:spcPct val="90000"/>
              </a:lnSpc>
            </a:pPr>
            <a:r>
              <a:rPr lang="en-US" sz="1600" dirty="0">
                <a:latin typeface="Arial" panose="020B0604020202020204" pitchFamily="34" charset="0"/>
                <a:cs typeface="Arial" panose="020B0604020202020204" pitchFamily="34" charset="0"/>
              </a:rPr>
              <a:t>Recording social media engagement</a:t>
            </a:r>
          </a:p>
          <a:p>
            <a:pPr marL="0" indent="0">
              <a:lnSpc>
                <a:spcPct val="90000"/>
              </a:lnSpc>
            </a:pPr>
            <a:r>
              <a:rPr lang="en-US" sz="1600" dirty="0">
                <a:latin typeface="Arial" panose="020B0604020202020204" pitchFamily="34" charset="0"/>
                <a:cs typeface="Arial" panose="020B0604020202020204" pitchFamily="34" charset="0"/>
              </a:rPr>
              <a:t>Collecting participant feedback</a:t>
            </a:r>
          </a:p>
          <a:p>
            <a:pPr marL="0" indent="0">
              <a:lnSpc>
                <a:spcPct val="90000"/>
              </a:lnSpc>
            </a:pPr>
            <a:r>
              <a:rPr lang="en-US" sz="1600" b="1" dirty="0">
                <a:latin typeface="Arial" panose="020B0604020202020204" pitchFamily="34" charset="0"/>
                <a:cs typeface="Arial" panose="020B0604020202020204" pitchFamily="34" charset="0"/>
              </a:rPr>
              <a:t>Outcome Evaluation</a:t>
            </a:r>
          </a:p>
          <a:p>
            <a:pPr marL="0" indent="0">
              <a:lnSpc>
                <a:spcPct val="90000"/>
              </a:lnSpc>
            </a:pPr>
            <a:r>
              <a:rPr lang="en-US" sz="1600" dirty="0">
                <a:latin typeface="Arial" panose="020B0604020202020204" pitchFamily="34" charset="0"/>
                <a:cs typeface="Arial" panose="020B0604020202020204" pitchFamily="34" charset="0"/>
              </a:rPr>
              <a:t>Increased participation </a:t>
            </a:r>
          </a:p>
          <a:p>
            <a:pPr marL="0" indent="0">
              <a:lnSpc>
                <a:spcPct val="90000"/>
              </a:lnSpc>
            </a:pPr>
            <a:r>
              <a:rPr lang="en-US" sz="1600" dirty="0">
                <a:latin typeface="Arial" panose="020B0604020202020204" pitchFamily="34" charset="0"/>
                <a:cs typeface="Arial" panose="020B0604020202020204" pitchFamily="34" charset="0"/>
              </a:rPr>
              <a:t>Improved awareness of exercise benefits</a:t>
            </a:r>
          </a:p>
          <a:p>
            <a:pPr marL="0" indent="0">
              <a:lnSpc>
                <a:spcPct val="90000"/>
              </a:lnSpc>
            </a:pPr>
            <a:r>
              <a:rPr lang="en-US" sz="1600" dirty="0">
                <a:latin typeface="Arial" panose="020B0604020202020204" pitchFamily="34" charset="0"/>
                <a:cs typeface="Arial" panose="020B0604020202020204" pitchFamily="34" charset="0"/>
              </a:rPr>
              <a:t>Positive behavior change (</a:t>
            </a:r>
            <a:r>
              <a:rPr lang="en-US" sz="1600" dirty="0" err="1">
                <a:latin typeface="Arial" panose="020B0604020202020204" pitchFamily="34" charset="0"/>
                <a:cs typeface="Arial" panose="020B0604020202020204" pitchFamily="34" charset="0"/>
              </a:rPr>
              <a:t>Nutbeam</a:t>
            </a:r>
            <a:r>
              <a:rPr lang="en-US" sz="1600" dirty="0">
                <a:latin typeface="Arial" panose="020B0604020202020204" pitchFamily="34" charset="0"/>
                <a:cs typeface="Arial" panose="020B0604020202020204" pitchFamily="34" charset="0"/>
              </a:rPr>
              <a:t> &amp; </a:t>
            </a:r>
            <a:r>
              <a:rPr lang="en-US" sz="1600" dirty="0" err="1">
                <a:latin typeface="Arial" panose="020B0604020202020204" pitchFamily="34" charset="0"/>
                <a:cs typeface="Arial" panose="020B0604020202020204" pitchFamily="34" charset="0"/>
              </a:rPr>
              <a:t>Lioyd</a:t>
            </a:r>
            <a:r>
              <a:rPr lang="en-US" sz="1600" dirty="0">
                <a:latin typeface="Arial" panose="020B0604020202020204" pitchFamily="34" charset="0"/>
                <a:cs typeface="Arial" panose="020B0604020202020204" pitchFamily="34" charset="0"/>
              </a:rPr>
              <a:t>, 2021)</a:t>
            </a:r>
          </a:p>
          <a:p>
            <a:pPr marL="0" indent="0">
              <a:lnSpc>
                <a:spcPct val="90000"/>
              </a:lnSpc>
            </a:pPr>
            <a:r>
              <a:rPr lang="en-US" sz="1600" b="1" dirty="0">
                <a:latin typeface="Arial" panose="020B0604020202020204" pitchFamily="34" charset="0"/>
                <a:cs typeface="Arial" panose="020B0604020202020204" pitchFamily="34" charset="0"/>
              </a:rPr>
              <a:t>Measuring Success</a:t>
            </a:r>
          </a:p>
          <a:p>
            <a:pPr marL="0" indent="0">
              <a:lnSpc>
                <a:spcPct val="90000"/>
              </a:lnSpc>
            </a:pPr>
            <a:r>
              <a:rPr lang="en-US" sz="1600" dirty="0">
                <a:latin typeface="Arial" panose="020B0604020202020204" pitchFamily="34" charset="0"/>
                <a:cs typeface="Arial" panose="020B0604020202020204" pitchFamily="34" charset="0"/>
              </a:rPr>
              <a:t>Increased participation</a:t>
            </a:r>
          </a:p>
          <a:p>
            <a:pPr marL="0" indent="0">
              <a:lnSpc>
                <a:spcPct val="90000"/>
              </a:lnSpc>
            </a:pPr>
            <a:r>
              <a:rPr lang="en-US" sz="1600" dirty="0">
                <a:latin typeface="Arial" panose="020B0604020202020204" pitchFamily="34" charset="0"/>
                <a:cs typeface="Arial" panose="020B0604020202020204" pitchFamily="34" charset="0"/>
              </a:rPr>
              <a:t>Improved awareness of exercise benefits</a:t>
            </a:r>
          </a:p>
          <a:p>
            <a:pPr marL="0" indent="0">
              <a:lnSpc>
                <a:spcPct val="90000"/>
              </a:lnSpc>
            </a:pPr>
            <a:r>
              <a:rPr lang="en-US" sz="1600" dirty="0">
                <a:latin typeface="Arial" panose="020B0604020202020204" pitchFamily="34" charset="0"/>
                <a:cs typeface="Arial" panose="020B0604020202020204" pitchFamily="34" charset="0"/>
              </a:rPr>
              <a:t>Positive behavior change</a:t>
            </a:r>
          </a:p>
          <a:p>
            <a:pPr marL="0" indent="0">
              <a:lnSpc>
                <a:spcPct val="90000"/>
              </a:lnSpc>
            </a:pPr>
            <a:endParaRPr lang="en-US" sz="900" dirty="0"/>
          </a:p>
        </p:txBody>
      </p:sp>
      <p:sp>
        <p:nvSpPr>
          <p:cNvPr id="11" name="TextBox 10">
            <a:extLst>
              <a:ext uri="{FF2B5EF4-FFF2-40B4-BE49-F238E27FC236}">
                <a16:creationId xmlns:a16="http://schemas.microsoft.com/office/drawing/2014/main" id="{DEF8847D-26E8-2982-5253-1DC4F1C5ACD7}"/>
              </a:ext>
            </a:extLst>
          </p:cNvPr>
          <p:cNvSpPr txBox="1"/>
          <p:nvPr/>
        </p:nvSpPr>
        <p:spPr>
          <a:xfrm>
            <a:off x="9872134" y="6657945"/>
            <a:ext cx="231986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5" tooltip="https://drc.bmj.com/content/8/1/e00089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tooltip="https://creativecommons.org/licenses/by-nc/3.0/">
                  <a:extLst>
                    <a:ext uri="{A12FA001-AC4F-418D-AE19-62706E023703}">
                      <ahyp:hlinkClr xmlns:ahyp="http://schemas.microsoft.com/office/drawing/2018/hyperlinkcolor" val="tx"/>
                    </a:ext>
                  </a:extLst>
                </a:hlinkClick>
              </a:rPr>
              <a:t>CC BY-NC</a:t>
            </a:r>
            <a:endParaRPr lang="en-US" sz="700">
              <a:solidFill>
                <a:srgbClr val="FFFFFF"/>
              </a:solidFill>
            </a:endParaRPr>
          </a:p>
        </p:txBody>
      </p:sp>
    </p:spTree>
    <p:extLst>
      <p:ext uri="{BB962C8B-B14F-4D97-AF65-F5344CB8AC3E}">
        <p14:creationId xmlns:p14="http://schemas.microsoft.com/office/powerpoint/2010/main" val="17800006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Band"/>
          <p:cNvSpPr/>
          <p:nvPr/>
        </p:nvSpPr>
        <p:spPr>
          <a:xfrm>
            <a:off x="0" y="0"/>
            <a:ext cx="12192000" cy="1828800"/>
          </a:xfrm>
          <a:prstGeom prst="rect">
            <a:avLst/>
          </a:prstGeom>
          <a:solidFill>
            <a:srgbClr val="1F3864"/>
          </a:solidFill>
          <a:ln>
            <a:noFill/>
          </a:ln>
        </p:spPr>
        <p:txBody>
          <a:bodyPr wrap="square" lIns="91440" tIns="45720" rIns="91440" bIns="45720" anchor="ctr"/>
          <a:lstStyle/>
          <a:p>
            <a:pPr algn="ctr"/>
            <a:r>
              <a:rPr lang="en-US" sz="5400" b="1" dirty="0">
                <a:solidFill>
                  <a:srgbClr val="FF0000"/>
                </a:solidFill>
                <a:latin typeface="Arial" panose="020B0604020202020204" pitchFamily="34" charset="0"/>
                <a:cs typeface="Arial" panose="020B0604020202020204" pitchFamily="34" charset="0"/>
              </a:rPr>
              <a:t>BRIDGE TO BRIDGE</a:t>
            </a:r>
          </a:p>
          <a:p>
            <a:pPr algn="ctr"/>
            <a:r>
              <a:rPr lang="en-US" sz="2400" i="1" dirty="0">
                <a:solidFill>
                  <a:srgbClr val="FF0000"/>
                </a:solidFill>
                <a:latin typeface="Arial" panose="020B0604020202020204" pitchFamily="34" charset="0"/>
                <a:cs typeface="Arial" panose="020B0604020202020204" pitchFamily="34" charset="0"/>
              </a:rPr>
              <a:t>‘Step by Step, Side by Side’</a:t>
            </a:r>
          </a:p>
        </p:txBody>
      </p:sp>
      <p:sp>
        <p:nvSpPr>
          <p:cNvPr id="8" name="Info Block"/>
          <p:cNvSpPr txBox="1"/>
          <p:nvPr/>
        </p:nvSpPr>
        <p:spPr>
          <a:xfrm>
            <a:off x="685800" y="4300000"/>
            <a:ext cx="10820400" cy="1050000"/>
          </a:xfrm>
          <a:prstGeom prst="rect">
            <a:avLst/>
          </a:prstGeom>
          <a:noFill/>
        </p:spPr>
        <p:txBody>
          <a:bodyPr wrap="square" rtlCol="0" anchor="t"/>
          <a:lstStyle/>
          <a:p>
            <a:pPr algn="ctr"/>
            <a:r>
              <a:rPr lang="en-US" sz="2600" b="1" dirty="0">
                <a:solidFill>
                  <a:srgbClr val="FF0000"/>
                </a:solidFill>
                <a:latin typeface="Arial" panose="020B0604020202020204" pitchFamily="34" charset="0"/>
                <a:cs typeface="Arial" panose="020B0604020202020204" pitchFamily="34" charset="0"/>
              </a:rPr>
              <a:t>A Friendly Community Walk for Everyone</a:t>
            </a:r>
          </a:p>
          <a:p>
            <a:pPr algn="ctr"/>
            <a:r>
              <a:rPr lang="en-US" sz="1600" dirty="0">
                <a:solidFill>
                  <a:srgbClr val="FF0000"/>
                </a:solidFill>
                <a:latin typeface="Arial" panose="020B0604020202020204" pitchFamily="34" charset="0"/>
                <a:cs typeface="Arial" panose="020B0604020202020204" pitchFamily="34" charset="0"/>
              </a:rPr>
              <a:t>Join us every Saturday at 10am. We walk from Hammersmith Bridge to Putney Bridge </a:t>
            </a:r>
            <a:r>
              <a:rPr lang="en-US" sz="1600" dirty="0">
                <a:solidFill>
                  <a:srgbClr val="FF0000"/>
                </a:solidFill>
                <a:highlight>
                  <a:srgbClr val="FFFF00"/>
                </a:highlight>
                <a:latin typeface="Arial" panose="020B0604020202020204" pitchFamily="34" charset="0"/>
                <a:cs typeface="Arial" panose="020B0604020202020204" pitchFamily="34" charset="0"/>
              </a:rPr>
              <a:t>— just turn up, everyone welcome!</a:t>
            </a:r>
          </a:p>
        </p:txBody>
      </p:sp>
      <p:sp>
        <p:nvSpPr>
          <p:cNvPr id="5" name="Benefit Chip 1"/>
          <p:cNvSpPr/>
          <p:nvPr/>
        </p:nvSpPr>
        <p:spPr>
          <a:xfrm>
            <a:off x="457200" y="5486400"/>
            <a:ext cx="2647950" cy="820000"/>
          </a:xfrm>
          <a:prstGeom prst="roundRect">
            <a:avLst>
              <a:gd name="adj" fmla="val 12000"/>
            </a:avLst>
          </a:prstGeom>
          <a:solidFill>
            <a:srgbClr val="2E7D32"/>
          </a:solidFill>
          <a:ln>
            <a:noFill/>
          </a:ln>
        </p:spPr>
        <p:txBody>
          <a:bodyPr wrap="square" lIns="45720" rIns="45720" anchor="ctr"/>
          <a:lstStyle/>
          <a:p>
            <a:pPr algn="ctr"/>
            <a:r>
              <a:rPr lang="en-US" sz="1500" b="1" dirty="0">
                <a:solidFill>
                  <a:srgbClr val="FFFFFF"/>
                </a:solidFill>
                <a:latin typeface="Arial" panose="020B0604020202020204" pitchFamily="34" charset="0"/>
                <a:cs typeface="Arial" panose="020B0604020202020204" pitchFamily="34" charset="0"/>
              </a:rPr>
              <a:t>Better Heart Health</a:t>
            </a:r>
          </a:p>
        </p:txBody>
      </p:sp>
      <p:sp>
        <p:nvSpPr>
          <p:cNvPr id="12" name="Benefit Chip 2"/>
          <p:cNvSpPr/>
          <p:nvPr/>
        </p:nvSpPr>
        <p:spPr>
          <a:xfrm>
            <a:off x="3333750" y="5486400"/>
            <a:ext cx="2647950" cy="820000"/>
          </a:xfrm>
          <a:prstGeom prst="roundRect">
            <a:avLst>
              <a:gd name="adj" fmla="val 12000"/>
            </a:avLst>
          </a:prstGeom>
          <a:solidFill>
            <a:srgbClr val="2E7D32"/>
          </a:solidFill>
          <a:ln>
            <a:noFill/>
          </a:ln>
        </p:spPr>
        <p:txBody>
          <a:bodyPr wrap="square" lIns="45720" rIns="45720" anchor="ctr"/>
          <a:lstStyle/>
          <a:p>
            <a:pPr algn="ctr"/>
            <a:r>
              <a:rPr lang="en-US" sz="1500" b="1">
                <a:solidFill>
                  <a:srgbClr val="FFFFFF"/>
                </a:solidFill>
                <a:latin typeface="Arial" panose="020B0604020202020204" pitchFamily="34" charset="0"/>
                <a:cs typeface="Arial" panose="020B0604020202020204" pitchFamily="34" charset="0"/>
              </a:rPr>
              <a:t>More Energy</a:t>
            </a:r>
          </a:p>
        </p:txBody>
      </p:sp>
      <p:sp>
        <p:nvSpPr>
          <p:cNvPr id="13" name="Benefit Chip 3"/>
          <p:cNvSpPr/>
          <p:nvPr/>
        </p:nvSpPr>
        <p:spPr>
          <a:xfrm>
            <a:off x="6210300" y="5486400"/>
            <a:ext cx="2647950" cy="820000"/>
          </a:xfrm>
          <a:prstGeom prst="roundRect">
            <a:avLst>
              <a:gd name="adj" fmla="val 12000"/>
            </a:avLst>
          </a:prstGeom>
          <a:solidFill>
            <a:srgbClr val="2E7D32"/>
          </a:solidFill>
          <a:ln>
            <a:noFill/>
          </a:ln>
        </p:spPr>
        <p:txBody>
          <a:bodyPr wrap="square" lIns="45720" rIns="45720" anchor="ctr"/>
          <a:lstStyle/>
          <a:p>
            <a:pPr algn="ctr"/>
            <a:r>
              <a:rPr lang="en-US" sz="1500" b="1">
                <a:solidFill>
                  <a:srgbClr val="FFFFFF"/>
                </a:solidFill>
                <a:latin typeface="Arial" panose="020B0604020202020204" pitchFamily="34" charset="0"/>
                <a:cs typeface="Arial" panose="020B0604020202020204" pitchFamily="34" charset="0"/>
              </a:rPr>
              <a:t>Stronger Muscles &amp; Bones</a:t>
            </a:r>
          </a:p>
        </p:txBody>
      </p:sp>
      <p:sp>
        <p:nvSpPr>
          <p:cNvPr id="14" name="Benefit Chip 4"/>
          <p:cNvSpPr/>
          <p:nvPr/>
        </p:nvSpPr>
        <p:spPr>
          <a:xfrm>
            <a:off x="9086850" y="5486400"/>
            <a:ext cx="2647950" cy="820000"/>
          </a:xfrm>
          <a:prstGeom prst="roundRect">
            <a:avLst>
              <a:gd name="adj" fmla="val 12000"/>
            </a:avLst>
          </a:prstGeom>
          <a:solidFill>
            <a:srgbClr val="2E7D32"/>
          </a:solidFill>
          <a:ln>
            <a:noFill/>
          </a:ln>
        </p:spPr>
        <p:txBody>
          <a:bodyPr wrap="square" lIns="45720" rIns="45720" anchor="ctr"/>
          <a:lstStyle/>
          <a:p>
            <a:pPr algn="ctr"/>
            <a:r>
              <a:rPr lang="en-US" sz="1500" b="1">
                <a:solidFill>
                  <a:srgbClr val="FFFFFF"/>
                </a:solidFill>
                <a:latin typeface="Arial" panose="020B0604020202020204" pitchFamily="34" charset="0"/>
                <a:cs typeface="Arial" panose="020B0604020202020204" pitchFamily="34" charset="0"/>
              </a:rPr>
              <a:t>Clear Your Mind</a:t>
            </a:r>
          </a:p>
        </p:txBody>
      </p:sp>
      <p:sp>
        <p:nvSpPr>
          <p:cNvPr id="15" name="Citation"/>
          <p:cNvSpPr txBox="1"/>
          <p:nvPr/>
        </p:nvSpPr>
        <p:spPr>
          <a:xfrm>
            <a:off x="6882102" y="6442800"/>
            <a:ext cx="4409495" cy="300000"/>
          </a:xfrm>
          <a:prstGeom prst="rect">
            <a:avLst/>
          </a:prstGeom>
          <a:noFill/>
        </p:spPr>
        <p:txBody>
          <a:bodyPr wrap="square" rtlCol="0"/>
          <a:lstStyle/>
          <a:p>
            <a:pPr algn="r"/>
            <a:r>
              <a:rPr lang="en-US" sz="1000" dirty="0">
                <a:solidFill>
                  <a:srgbClr val="808080"/>
                </a:solidFill>
                <a:latin typeface="Arial" panose="020B0604020202020204" pitchFamily="34" charset="0"/>
                <a:cs typeface="Arial" panose="020B0604020202020204" pitchFamily="34" charset="0"/>
              </a:rPr>
              <a:t>(BHF</a:t>
            </a:r>
            <a:r>
              <a:rPr lang="en-US" sz="1000" i="1" dirty="0">
                <a:solidFill>
                  <a:srgbClr val="808080"/>
                </a:solidFill>
                <a:latin typeface="Arial" panose="020B0604020202020204" pitchFamily="34" charset="0"/>
                <a:cs typeface="Arial" panose="020B0604020202020204" pitchFamily="34" charset="0"/>
              </a:rPr>
              <a:t>, </a:t>
            </a:r>
            <a:r>
              <a:rPr lang="en-US" sz="1000" dirty="0">
                <a:solidFill>
                  <a:srgbClr val="808080"/>
                </a:solidFill>
                <a:latin typeface="Arial" panose="020B0604020202020204" pitchFamily="34" charset="0"/>
                <a:cs typeface="Arial" panose="020B0604020202020204" pitchFamily="34" charset="0"/>
              </a:rPr>
              <a:t>2024)</a:t>
            </a:r>
          </a:p>
        </p:txBody>
      </p:sp>
      <p:pic>
        <p:nvPicPr>
          <p:cNvPr id="6" name="Picture 5" descr="A close up of a person's feet&#10;&#10;AI-generated content may be incorrect.">
            <a:extLst>
              <a:ext uri="{FF2B5EF4-FFF2-40B4-BE49-F238E27FC236}">
                <a16:creationId xmlns:a16="http://schemas.microsoft.com/office/drawing/2014/main" id="{91FD57E6-0CF4-161D-74B2-5B7E735B04D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899600" y="2057400"/>
            <a:ext cx="3150000" cy="2100000"/>
          </a:xfrm>
          <a:prstGeom prst="rect">
            <a:avLst/>
          </a:prstGeom>
        </p:spPr>
      </p:pic>
      <p:pic>
        <p:nvPicPr>
          <p:cNvPr id="11" name="Picture 10" descr="A long shot of St. Johns Bridge&#10;&#10;AI-generated content may be incorrect.">
            <a:extLst>
              <a:ext uri="{FF2B5EF4-FFF2-40B4-BE49-F238E27FC236}">
                <a16:creationId xmlns:a16="http://schemas.microsoft.com/office/drawing/2014/main" id="{E0573F7D-1EB2-550B-D501-DD720B8A3140}"/>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1142400" y="2057400"/>
            <a:ext cx="3150000" cy="2100000"/>
          </a:xfrm>
          <a:prstGeom prst="rect">
            <a:avLst/>
          </a:prstGeom>
        </p:spPr>
      </p:pic>
      <p:pic>
        <p:nvPicPr>
          <p:cNvPr id="29" name="Picture 28" descr="A group of people walking on a path&#10;&#10;AI-generated content may be incorrect.">
            <a:extLst>
              <a:ext uri="{FF2B5EF4-FFF2-40B4-BE49-F238E27FC236}">
                <a16:creationId xmlns:a16="http://schemas.microsoft.com/office/drawing/2014/main" id="{20E73F56-C886-8211-4E5D-31C8FCD03310}"/>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4521000" y="2057400"/>
            <a:ext cx="3150000" cy="2100000"/>
          </a:xfrm>
          <a:prstGeom prst="rect">
            <a:avLst/>
          </a:prstGeom>
        </p:spPr>
      </p:pic>
    </p:spTree>
    <p:extLst>
      <p:ext uri="{BB962C8B-B14F-4D97-AF65-F5344CB8AC3E}">
        <p14:creationId xmlns:p14="http://schemas.microsoft.com/office/powerpoint/2010/main" val="6655920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1D618-3C0A-0A6D-8A60-AB4A4D8EEE9E}"/>
              </a:ext>
            </a:extLst>
          </p:cNvPr>
          <p:cNvSpPr>
            <a:spLocks noGrp="1"/>
          </p:cNvSpPr>
          <p:nvPr>
            <p:ph type="title"/>
          </p:nvPr>
        </p:nvSpPr>
        <p:spPr>
          <a:xfrm>
            <a:off x="1380067" y="787400"/>
            <a:ext cx="9437159" cy="1278467"/>
          </a:xfrm>
        </p:spPr>
        <p:txBody>
          <a:bodyPr vert="horz" lIns="91440" tIns="45720" rIns="91440" bIns="45720" rtlCol="0" anchor="ctr">
            <a:normAutofit/>
          </a:bodyPr>
          <a:lstStyle/>
          <a:p>
            <a:pPr algn="ctr"/>
            <a:r>
              <a:rPr lang="en-US" sz="3600"/>
              <a:t>Partners and Organizations Involved</a:t>
            </a:r>
            <a:endParaRPr lang="en-US" sz="3600" dirty="0"/>
          </a:p>
        </p:txBody>
      </p:sp>
      <p:pic>
        <p:nvPicPr>
          <p:cNvPr id="26" name="Picture Placeholder 25" descr="A person in a suit standing in front of a computer screen&#10;&#10;AI-generated content may be incorrect.">
            <a:extLst>
              <a:ext uri="{FF2B5EF4-FFF2-40B4-BE49-F238E27FC236}">
                <a16:creationId xmlns:a16="http://schemas.microsoft.com/office/drawing/2014/main" id="{A73EF0C5-B796-BF80-3642-609B6A3DCE30}"/>
              </a:ext>
            </a:extLst>
          </p:cNvPr>
          <p:cNvPicPr>
            <a:picLocks noGrp="1" noChangeAspect="1"/>
          </p:cNvPicPr>
          <p:nvPr>
            <p:ph type="pic" sz="quarter" idx="13"/>
          </p:nvPr>
        </p:nvPicPr>
        <p:blipFill>
          <a:blip r:embed="rId4">
            <a:extLst>
              <a:ext uri="{837473B0-CC2E-450A-ABE3-18F120FF3D39}">
                <a1611:picAttrSrcUrl xmlns:a1611="http://schemas.microsoft.com/office/drawing/2016/11/main" r:id="rId5"/>
              </a:ext>
            </a:extLst>
          </a:blip>
          <a:srcRect/>
          <a:stretch>
            <a:fillRect/>
          </a:stretch>
        </p:blipFill>
        <p:spPr>
          <a:xfrm>
            <a:off x="20" y="10"/>
            <a:ext cx="12191980" cy="6857990"/>
          </a:xfrm>
          <a:prstGeom prst="rect">
            <a:avLst/>
          </a:prstGeom>
        </p:spPr>
      </p:pic>
      <p:graphicFrame>
        <p:nvGraphicFramePr>
          <p:cNvPr id="56" name="Content Placeholder 3">
            <a:extLst>
              <a:ext uri="{FF2B5EF4-FFF2-40B4-BE49-F238E27FC236}">
                <a16:creationId xmlns:a16="http://schemas.microsoft.com/office/drawing/2014/main" id="{E65C8059-3106-10BB-8541-370006D54302}"/>
              </a:ext>
            </a:extLst>
          </p:cNvPr>
          <p:cNvGraphicFramePr>
            <a:graphicFrameLocks noGrp="1"/>
          </p:cNvGraphicFramePr>
          <p:nvPr>
            <p:ph sz="quarter" idx="14"/>
          </p:nvPr>
        </p:nvGraphicFramePr>
        <p:xfrm>
          <a:off x="1380067" y="2142067"/>
          <a:ext cx="9437159" cy="372533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714683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4738C-9BA4-8C38-F45F-0E5F400FA5C3}"/>
              </a:ext>
            </a:extLst>
          </p:cNvPr>
          <p:cNvSpPr>
            <a:spLocks noGrp="1"/>
          </p:cNvSpPr>
          <p:nvPr>
            <p:ph type="title"/>
          </p:nvPr>
        </p:nvSpPr>
        <p:spPr/>
        <p:txBody>
          <a:bodyPr anchor="t">
            <a:normAutofit/>
          </a:bodyPr>
          <a:lstStyle/>
          <a:p>
            <a:r>
              <a:rPr lang="en-US" dirty="0">
                <a:latin typeface="Arial" panose="020B0604020202020204" pitchFamily="34" charset="0"/>
                <a:cs typeface="Arial" panose="020B0604020202020204" pitchFamily="34" charset="0"/>
              </a:rPr>
              <a:t>Glossary of Campaign Resources</a:t>
            </a:r>
          </a:p>
        </p:txBody>
      </p:sp>
      <p:graphicFrame>
        <p:nvGraphicFramePr>
          <p:cNvPr id="5" name="Content Placeholder 4">
            <a:extLst>
              <a:ext uri="{FF2B5EF4-FFF2-40B4-BE49-F238E27FC236}">
                <a16:creationId xmlns:a16="http://schemas.microsoft.com/office/drawing/2014/main" id="{7F15EC90-A499-4F61-8215-90536A1F59C9}"/>
              </a:ext>
            </a:extLst>
          </p:cNvPr>
          <p:cNvGraphicFramePr>
            <a:graphicFrameLocks noGrp="1"/>
          </p:cNvGraphicFramePr>
          <p:nvPr>
            <p:ph idx="1"/>
            <p:extLst>
              <p:ext uri="{D42A27DB-BD31-4B8C-83A1-F6EECF244321}">
                <p14:modId xmlns:p14="http://schemas.microsoft.com/office/powerpoint/2010/main" val="3448162963"/>
              </p:ext>
              <p:ext uri="{E7BDC344-281C-4309-B0C6-D0EE65EED2A8}">
                <p202:designPr xmlns:p202="http://schemas.microsoft.com/office/powerpoint/2020/02/main">
                  <p202:designTagLst>
                    <p202:designTag name="ARCH:1:CLS" val="StackedKeyContentTable"/>
                  </p202:designTagLst>
                </p202:designPr>
              </p:ext>
            </p:extLst>
          </p:nvPr>
        </p:nvGraphicFramePr>
        <p:xfrm>
          <a:off x="612647" y="2119108"/>
          <a:ext cx="10653580" cy="3786676"/>
        </p:xfrm>
        <a:graphic>
          <a:graphicData uri="http://schemas.openxmlformats.org/drawingml/2006/table">
            <a:tbl>
              <a:tblPr firstRow="1" bandRow="1">
                <a:tableStyleId>{5C22544A-7EE6-4342-B048-85BDC9FD1C3A}</a:tableStyleId>
              </a:tblPr>
              <a:tblGrid>
                <a:gridCol w="2252959">
                  <a:extLst>
                    <a:ext uri="{9D8B030D-6E8A-4147-A177-3AD203B41FA5}">
                      <a16:colId xmlns:a16="http://schemas.microsoft.com/office/drawing/2014/main" val="39213946"/>
                    </a:ext>
                  </a:extLst>
                </a:gridCol>
                <a:gridCol w="8400621">
                  <a:extLst>
                    <a:ext uri="{9D8B030D-6E8A-4147-A177-3AD203B41FA5}">
                      <a16:colId xmlns:a16="http://schemas.microsoft.com/office/drawing/2014/main" val="2124539954"/>
                    </a:ext>
                  </a:extLst>
                </a:gridCol>
              </a:tblGrid>
              <a:tr h="946669">
                <a:tc>
                  <a:txBody>
                    <a:bodyPr/>
                    <a:lstStyle/>
                    <a:p>
                      <a:pPr>
                        <a:buNone/>
                      </a:pPr>
                      <a:r>
                        <a:rPr lang="en-GB" sz="2500">
                          <a:latin typeface="Arial" panose="020B0604020202020204" pitchFamily="34" charset="0"/>
                          <a:cs typeface="Arial" panose="020B0604020202020204" pitchFamily="34" charset="0"/>
                        </a:rPr>
                        <a:t>NHS Better Health</a:t>
                      </a:r>
                    </a:p>
                  </a:txBody>
                  <a:tcPr marL="127928" marR="127928" marT="63964" marB="63964"/>
                </a:tc>
                <a:tc>
                  <a:txBody>
                    <a:bodyPr/>
                    <a:lstStyle/>
                    <a:p>
                      <a:pPr>
                        <a:buNone/>
                      </a:pPr>
                      <a:r>
                        <a:rPr lang="en-GB" sz="2500">
                          <a:latin typeface="Arial" panose="020B0604020202020204" pitchFamily="34" charset="0"/>
                          <a:cs typeface="Arial" panose="020B0604020202020204" pitchFamily="34" charset="0"/>
                        </a:rPr>
                        <a:t>A public health campaign by the National Health Service aimed at improving health and well-being.</a:t>
                      </a:r>
                    </a:p>
                  </a:txBody>
                  <a:tcPr marL="127928" marR="127928" marT="63964" marB="63964" anchor="ctr"/>
                </a:tc>
                <a:extLst>
                  <a:ext uri="{0D108BD9-81ED-4DB2-BD59-A6C34878D82A}">
                    <a16:rowId xmlns:a16="http://schemas.microsoft.com/office/drawing/2014/main" val="422421684"/>
                  </a:ext>
                </a:extLst>
              </a:tr>
              <a:tr h="946669">
                <a:tc>
                  <a:txBody>
                    <a:bodyPr/>
                    <a:lstStyle/>
                    <a:p>
                      <a:pPr>
                        <a:buNone/>
                      </a:pPr>
                      <a:r>
                        <a:rPr lang="en-GB" sz="2500">
                          <a:latin typeface="Arial" panose="020B0604020202020204" pitchFamily="34" charset="0"/>
                          <a:cs typeface="Arial" panose="020B0604020202020204" pitchFamily="34" charset="0"/>
                        </a:rPr>
                        <a:t>Activity Trackers</a:t>
                      </a:r>
                    </a:p>
                  </a:txBody>
                  <a:tcPr marL="127928" marR="127928" marT="63964" marB="63964"/>
                </a:tc>
                <a:tc>
                  <a:txBody>
                    <a:bodyPr/>
                    <a:lstStyle/>
                    <a:p>
                      <a:pPr>
                        <a:buNone/>
                      </a:pPr>
                      <a:r>
                        <a:rPr lang="en-GB" sz="2500" dirty="0">
                          <a:latin typeface="Arial" panose="020B0604020202020204" pitchFamily="34" charset="0"/>
                          <a:cs typeface="Arial" panose="020B0604020202020204" pitchFamily="34" charset="0"/>
                        </a:rPr>
                        <a:t>Devices or apps used to monitor physical activity levels and promote fitness.</a:t>
                      </a:r>
                    </a:p>
                  </a:txBody>
                  <a:tcPr marL="127928" marR="127928" marT="63964" marB="63964" anchor="ctr"/>
                </a:tc>
                <a:extLst>
                  <a:ext uri="{0D108BD9-81ED-4DB2-BD59-A6C34878D82A}">
                    <a16:rowId xmlns:a16="http://schemas.microsoft.com/office/drawing/2014/main" val="4282204573"/>
                  </a:ext>
                </a:extLst>
              </a:tr>
              <a:tr h="946669">
                <a:tc>
                  <a:txBody>
                    <a:bodyPr/>
                    <a:lstStyle/>
                    <a:p>
                      <a:pPr>
                        <a:buNone/>
                      </a:pPr>
                      <a:r>
                        <a:rPr lang="en-GB" sz="2500">
                          <a:latin typeface="Arial" panose="020B0604020202020204" pitchFamily="34" charset="0"/>
                          <a:cs typeface="Arial" panose="020B0604020202020204" pitchFamily="34" charset="0"/>
                        </a:rPr>
                        <a:t>Exercise Plan Posters</a:t>
                      </a:r>
                    </a:p>
                  </a:txBody>
                  <a:tcPr marL="127928" marR="127928" marT="63964" marB="63964"/>
                </a:tc>
                <a:tc>
                  <a:txBody>
                    <a:bodyPr/>
                    <a:lstStyle/>
                    <a:p>
                      <a:pPr>
                        <a:buNone/>
                      </a:pPr>
                      <a:r>
                        <a:rPr lang="en-GB" sz="2500">
                          <a:latin typeface="Arial" panose="020B0604020202020204" pitchFamily="34" charset="0"/>
                          <a:cs typeface="Arial" panose="020B0604020202020204" pitchFamily="34" charset="0"/>
                        </a:rPr>
                        <a:t>Visual materials used to illustrate and promote specific exercise routines.</a:t>
                      </a:r>
                    </a:p>
                  </a:txBody>
                  <a:tcPr marL="127928" marR="127928" marT="63964" marB="63964" anchor="ctr"/>
                </a:tc>
                <a:extLst>
                  <a:ext uri="{0D108BD9-81ED-4DB2-BD59-A6C34878D82A}">
                    <a16:rowId xmlns:a16="http://schemas.microsoft.com/office/drawing/2014/main" val="3297694876"/>
                  </a:ext>
                </a:extLst>
              </a:tr>
              <a:tr h="946669">
                <a:tc>
                  <a:txBody>
                    <a:bodyPr/>
                    <a:lstStyle/>
                    <a:p>
                      <a:pPr>
                        <a:buNone/>
                      </a:pPr>
                      <a:r>
                        <a:rPr lang="en-GB" sz="2500">
                          <a:latin typeface="Arial" panose="020B0604020202020204" pitchFamily="34" charset="0"/>
                          <a:cs typeface="Arial" panose="020B0604020202020204" pitchFamily="34" charset="0"/>
                        </a:rPr>
                        <a:t>Leaflets</a:t>
                      </a:r>
                    </a:p>
                  </a:txBody>
                  <a:tcPr marL="127928" marR="127928" marT="63964" marB="63964"/>
                </a:tc>
                <a:tc>
                  <a:txBody>
                    <a:bodyPr/>
                    <a:lstStyle/>
                    <a:p>
                      <a:pPr>
                        <a:buNone/>
                      </a:pPr>
                      <a:r>
                        <a:rPr lang="en-GB" sz="2500" dirty="0">
                          <a:latin typeface="Arial" panose="020B0604020202020204" pitchFamily="34" charset="0"/>
                          <a:cs typeface="Arial" panose="020B0604020202020204" pitchFamily="34" charset="0"/>
                        </a:rPr>
                        <a:t>Printed informational materials distributed to inform and educate about health initiatives. (Public Health, 2021)</a:t>
                      </a:r>
                    </a:p>
                  </a:txBody>
                  <a:tcPr marL="127928" marR="127928" marT="63964" marB="63964" anchor="ctr"/>
                </a:tc>
                <a:extLst>
                  <a:ext uri="{0D108BD9-81ED-4DB2-BD59-A6C34878D82A}">
                    <a16:rowId xmlns:a16="http://schemas.microsoft.com/office/drawing/2014/main" val="2319326973"/>
                  </a:ext>
                </a:extLst>
              </a:tr>
            </a:tbl>
          </a:graphicData>
        </a:graphic>
      </p:graphicFrame>
    </p:spTree>
    <p:extLst>
      <p:ext uri="{BB962C8B-B14F-4D97-AF65-F5344CB8AC3E}">
        <p14:creationId xmlns:p14="http://schemas.microsoft.com/office/powerpoint/2010/main" val="34190368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A53ED3FC-3BE8-4F1F-BEF1-74B1C72171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CFCBF08C-E82C-5AEC-641E-F3FBAC7D11FC}"/>
              </a:ext>
            </a:extLst>
          </p:cNvPr>
          <p:cNvSpPr>
            <a:spLocks noGrp="1"/>
          </p:cNvSpPr>
          <p:nvPr>
            <p:ph type="title"/>
          </p:nvPr>
        </p:nvSpPr>
        <p:spPr>
          <a:xfrm>
            <a:off x="825909" y="808055"/>
            <a:ext cx="3979205" cy="1453363"/>
          </a:xfrm>
        </p:spPr>
        <p:txBody>
          <a:bodyPr vert="horz" lIns="91440" tIns="45720" rIns="91440" bIns="45720" rtlCol="0" anchor="ctr">
            <a:normAutofit/>
          </a:bodyPr>
          <a:lstStyle/>
          <a:p>
            <a:r>
              <a:rPr lang="en-US" sz="3600"/>
              <a:t>        Conclusion</a:t>
            </a:r>
          </a:p>
        </p:txBody>
      </p:sp>
      <p:sp>
        <p:nvSpPr>
          <p:cNvPr id="3" name="Content Placeholder 2">
            <a:extLst>
              <a:ext uri="{FF2B5EF4-FFF2-40B4-BE49-F238E27FC236}">
                <a16:creationId xmlns:a16="http://schemas.microsoft.com/office/drawing/2014/main" id="{4E02CDF7-79D2-D020-9C4D-CBDC5EA71581}"/>
              </a:ext>
            </a:extLst>
          </p:cNvPr>
          <p:cNvSpPr>
            <a:spLocks noGrp="1"/>
          </p:cNvSpPr>
          <p:nvPr>
            <p:ph type="body" sz="half" idx="2"/>
          </p:nvPr>
        </p:nvSpPr>
        <p:spPr>
          <a:xfrm>
            <a:off x="802178" y="2261420"/>
            <a:ext cx="4002936" cy="3637935"/>
          </a:xfrm>
        </p:spPr>
        <p:txBody>
          <a:bodyPr vert="horz" lIns="91440" tIns="45720" rIns="91440" bIns="45720" rtlCol="0" anchor="ctr">
            <a:normAutofit/>
          </a:bodyPr>
          <a:lstStyle/>
          <a:p>
            <a:r>
              <a:rPr lang="en-US" dirty="0"/>
              <a:t>Physical activity campaigns can improve health, prevent diseases, and improve wellbeing through education, community involvements, and organize programs for exercise. (Marmot et al., 2020)</a:t>
            </a:r>
          </a:p>
          <a:p>
            <a:pPr indent="-228600">
              <a:buFont typeface="Arial"/>
              <a:buChar char="•"/>
            </a:pPr>
            <a:endParaRPr lang="en-US" dirty="0"/>
          </a:p>
        </p:txBody>
      </p:sp>
      <p:pic>
        <p:nvPicPr>
          <p:cNvPr id="5" name="Picture Placeholder 4" descr="A poster with text and images&#10;&#10;AI-generated content may be incorrect.">
            <a:extLst>
              <a:ext uri="{FF2B5EF4-FFF2-40B4-BE49-F238E27FC236}">
                <a16:creationId xmlns:a16="http://schemas.microsoft.com/office/drawing/2014/main" id="{9DE32551-7DB1-5983-C0B7-0E4A5C1FF4BE}"/>
              </a:ext>
            </a:extLst>
          </p:cNvPr>
          <p:cNvPicPr>
            <a:picLocks noGrp="1" noChangeAspect="1"/>
          </p:cNvPicPr>
          <p:nvPr>
            <p:ph idx="1"/>
          </p:nvPr>
        </p:nvPicPr>
        <p:blipFill>
          <a:blip r:embed="rId4">
            <a:extLst>
              <a:ext uri="{837473B0-CC2E-450A-ABE3-18F120FF3D39}">
                <a1611:picAttrSrcUrl xmlns:a1611="http://schemas.microsoft.com/office/drawing/2016/11/main" r:id="rId5"/>
              </a:ext>
            </a:extLst>
          </a:blip>
          <a:srcRect r="-1" b="2115"/>
          <a:stretch>
            <a:fillRect/>
          </a:stretch>
        </p:blipFill>
        <p:spPr>
          <a:xfrm>
            <a:off x="6525943" y="796413"/>
            <a:ext cx="3623210" cy="5102943"/>
          </a:xfrm>
          <a:prstGeom prst="roundRect">
            <a:avLst>
              <a:gd name="adj" fmla="val 4380"/>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4" name="TextBox 3">
            <a:extLst>
              <a:ext uri="{FF2B5EF4-FFF2-40B4-BE49-F238E27FC236}">
                <a16:creationId xmlns:a16="http://schemas.microsoft.com/office/drawing/2014/main" id="{EB477E03-D3D9-6A30-1F49-62BC4F801221}"/>
              </a:ext>
            </a:extLst>
          </p:cNvPr>
          <p:cNvSpPr txBox="1"/>
          <p:nvPr/>
        </p:nvSpPr>
        <p:spPr>
          <a:xfrm>
            <a:off x="6525943" y="5389062"/>
            <a:ext cx="3623210" cy="510294"/>
          </a:xfrm>
          <a:prstGeom prst="rect">
            <a:avLst/>
          </a:prstGeom>
          <a:solidFill>
            <a:srgbClr val="000000">
              <a:alpha val="50000"/>
            </a:srgbClr>
          </a:solidFill>
          <a:ln>
            <a:noFill/>
          </a:ln>
        </p:spPr>
        <p:txBody>
          <a:bodyPr wrap="square" rtlCol="0">
            <a:noAutofit/>
          </a:bodyPr>
          <a:lstStyle/>
          <a:p>
            <a:pPr algn="ctr">
              <a:spcAft>
                <a:spcPts val="600"/>
              </a:spcAft>
            </a:pPr>
            <a:r>
              <a:rPr lang="en-US" sz="1300">
                <a:solidFill>
                  <a:srgbClr val="FFFFFF"/>
                </a:solidFill>
              </a:rPr>
              <a:t>(NHS, 2025)</a:t>
            </a:r>
          </a:p>
        </p:txBody>
      </p:sp>
    </p:spTree>
    <p:extLst>
      <p:ext uri="{BB962C8B-B14F-4D97-AF65-F5344CB8AC3E}">
        <p14:creationId xmlns:p14="http://schemas.microsoft.com/office/powerpoint/2010/main" val="37165187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9EDA5-FB38-A671-1CC3-237E0728CE50}"/>
              </a:ext>
            </a:extLst>
          </p:cNvPr>
          <p:cNvSpPr>
            <a:spLocks noGrp="1"/>
          </p:cNvSpPr>
          <p:nvPr>
            <p:ph type="ctrTitle"/>
          </p:nvPr>
        </p:nvSpPr>
        <p:spPr/>
        <p:txBody>
          <a:bodyPr>
            <a:normAutofit/>
          </a:bodyPr>
          <a:lstStyle/>
          <a:p>
            <a:r>
              <a:rPr lang="en-US" dirty="0"/>
              <a:t>BENEFITS AND CHALLENGES OF PHYSICAL ACTIVITIES /EXERCISES</a:t>
            </a:r>
          </a:p>
        </p:txBody>
      </p:sp>
      <p:sp>
        <p:nvSpPr>
          <p:cNvPr id="3" name="Subtitle 2">
            <a:extLst>
              <a:ext uri="{FF2B5EF4-FFF2-40B4-BE49-F238E27FC236}">
                <a16:creationId xmlns:a16="http://schemas.microsoft.com/office/drawing/2014/main" id="{CE19C1CC-039B-B3DB-DCFB-2D8E6C41089C}"/>
              </a:ext>
            </a:extLst>
          </p:cNvPr>
          <p:cNvSpPr>
            <a:spLocks noGrp="1"/>
          </p:cNvSpPr>
          <p:nvPr>
            <p:ph type="subTitle" idx="1"/>
          </p:nvPr>
        </p:nvSpPr>
        <p:spPr/>
        <p:txBody>
          <a:bodyPr/>
          <a:lstStyle/>
          <a:p>
            <a:endParaRPr lang="en-US" dirty="0"/>
          </a:p>
        </p:txBody>
      </p:sp>
    </p:spTree>
    <p:extLst>
      <p:ext uri="{BB962C8B-B14F-4D97-AF65-F5344CB8AC3E}">
        <p14:creationId xmlns:p14="http://schemas.microsoft.com/office/powerpoint/2010/main" val="7694232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117F0C1-BCBB-40C7-99D6-F703E7A4B5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A5D8BC-B41A-4E96-91C4-D60F51622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0D321D5F-FA18-4271-9EAA-0BEA14116BB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CEC4AC8B-79C0-32E4-B0F1-36C7C9888AB2}"/>
              </a:ext>
            </a:extLst>
          </p:cNvPr>
          <p:cNvSpPr>
            <a:spLocks noGrp="1"/>
          </p:cNvSpPr>
          <p:nvPr>
            <p:ph type="title"/>
          </p:nvPr>
        </p:nvSpPr>
        <p:spPr>
          <a:xfrm>
            <a:off x="718457" y="531278"/>
            <a:ext cx="3211517" cy="5292579"/>
          </a:xfrm>
        </p:spPr>
        <p:txBody>
          <a:bodyPr>
            <a:normAutofit/>
          </a:bodyPr>
          <a:lstStyle/>
          <a:p>
            <a:r>
              <a:rPr lang="en-US">
                <a:solidFill>
                  <a:srgbClr val="FFFFFF"/>
                </a:solidFill>
              </a:rPr>
              <a:t>PHYSIOLOGICAL BENEFITS</a:t>
            </a:r>
          </a:p>
        </p:txBody>
      </p:sp>
      <p:sp useBgFill="1">
        <p:nvSpPr>
          <p:cNvPr id="15" name="Freeform: Shape 14">
            <a:extLst>
              <a:ext uri="{FF2B5EF4-FFF2-40B4-BE49-F238E27FC236}">
                <a16:creationId xmlns:a16="http://schemas.microsoft.com/office/drawing/2014/main" id="{51287385-D3EA-47A8-A127-6061791ADB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422108" y="0"/>
            <a:ext cx="7769892" cy="6858000"/>
          </a:xfrm>
          <a:custGeom>
            <a:avLst/>
            <a:gdLst>
              <a:gd name="connsiteX0" fmla="*/ 1779516 w 7769892"/>
              <a:gd name="connsiteY0" fmla="*/ 0 h 6837536"/>
              <a:gd name="connsiteX1" fmla="*/ 6454848 w 7769892"/>
              <a:gd name="connsiteY1" fmla="*/ 0 h 6837536"/>
              <a:gd name="connsiteX2" fmla="*/ 6511730 w 7769892"/>
              <a:gd name="connsiteY2" fmla="*/ 37905 h 6837536"/>
              <a:gd name="connsiteX3" fmla="*/ 7769892 w 7769892"/>
              <a:gd name="connsiteY3" fmla="*/ 1486041 h 6837536"/>
              <a:gd name="connsiteX4" fmla="*/ 7769892 w 7769892"/>
              <a:gd name="connsiteY4" fmla="*/ 5281056 h 6837536"/>
              <a:gd name="connsiteX5" fmla="*/ 6353475 w 7769892"/>
              <a:gd name="connsiteY5" fmla="*/ 6837536 h 6837536"/>
              <a:gd name="connsiteX6" fmla="*/ 1882727 w 7769892"/>
              <a:gd name="connsiteY6" fmla="*/ 6837536 h 6837536"/>
              <a:gd name="connsiteX7" fmla="*/ 0 w 7769892"/>
              <a:gd name="connsiteY7" fmla="*/ 3386463 h 6837536"/>
              <a:gd name="connsiteX8" fmla="*/ 1655292 w 7769892"/>
              <a:gd name="connsiteY8" fmla="*/ 88307 h 6837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69892" h="6837536">
                <a:moveTo>
                  <a:pt x="1779516" y="0"/>
                </a:moveTo>
                <a:lnTo>
                  <a:pt x="6454848" y="0"/>
                </a:lnTo>
                <a:lnTo>
                  <a:pt x="6511730" y="37905"/>
                </a:lnTo>
                <a:cubicBezTo>
                  <a:pt x="7036410" y="413592"/>
                  <a:pt x="7468976" y="909648"/>
                  <a:pt x="7769892" y="1486041"/>
                </a:cubicBezTo>
                <a:cubicBezTo>
                  <a:pt x="7769892" y="1486041"/>
                  <a:pt x="7769892" y="1486041"/>
                  <a:pt x="7769892" y="5281056"/>
                </a:cubicBezTo>
                <a:cubicBezTo>
                  <a:pt x="7437646" y="5916473"/>
                  <a:pt x="6953850" y="6452788"/>
                  <a:pt x="6353475" y="6837536"/>
                </a:cubicBezTo>
                <a:cubicBezTo>
                  <a:pt x="6353475" y="6837536"/>
                  <a:pt x="6353475" y="6837536"/>
                  <a:pt x="1882727" y="6837536"/>
                </a:cubicBezTo>
                <a:cubicBezTo>
                  <a:pt x="751925" y="6103017"/>
                  <a:pt x="0" y="4832183"/>
                  <a:pt x="0" y="3386463"/>
                </a:cubicBezTo>
                <a:cubicBezTo>
                  <a:pt x="0" y="2036566"/>
                  <a:pt x="651406" y="838748"/>
                  <a:pt x="1655292" y="88307"/>
                </a:cubicBezTo>
                <a:close/>
              </a:path>
            </a:pathLst>
          </a:custGeom>
          <a:ln w="50800" cap="sq" cmpd="dbl">
            <a:noFill/>
            <a:miter lim="800000"/>
          </a:ln>
          <a:effectLst>
            <a:outerShdw blurRad="254000" algn="tl" rotWithShape="0">
              <a:srgbClr val="000000">
                <a:alpha val="43000"/>
              </a:srgbClr>
            </a:outerShdw>
          </a:effectLst>
        </p:spPr>
        <p:txBody>
          <a:bodyPr vert="horz" wrap="square" lIns="91440" tIns="45720" rIns="91440" bIns="45720" rtlCol="0" anchor="t">
            <a:noAutofit/>
          </a:bodyPr>
          <a:lstStyle/>
          <a:p>
            <a:pPr algn="ctr">
              <a:spcAft>
                <a:spcPts val="1000"/>
              </a:spcAft>
              <a:buClr>
                <a:schemeClr val="tx1"/>
              </a:buClr>
              <a:buSzPct val="100000"/>
              <a:buFont typeface="Arial"/>
              <a:buNone/>
            </a:pPr>
            <a:endParaRPr lang="en-US" sz="1600" cap="all"/>
          </a:p>
        </p:txBody>
      </p:sp>
      <p:graphicFrame>
        <p:nvGraphicFramePr>
          <p:cNvPr id="5" name="Content Placeholder 2">
            <a:extLst>
              <a:ext uri="{FF2B5EF4-FFF2-40B4-BE49-F238E27FC236}">
                <a16:creationId xmlns:a16="http://schemas.microsoft.com/office/drawing/2014/main" id="{BD96E227-2A2A-9864-7E7F-54E17C1F2435}"/>
              </a:ext>
            </a:extLst>
          </p:cNvPr>
          <p:cNvGraphicFramePr>
            <a:graphicFrameLocks noGrp="1"/>
          </p:cNvGraphicFramePr>
          <p:nvPr>
            <p:ph idx="1"/>
            <p:extLst>
              <p:ext uri="{D42A27DB-BD31-4B8C-83A1-F6EECF244321}">
                <p14:modId xmlns:p14="http://schemas.microsoft.com/office/powerpoint/2010/main" val="3468663130"/>
              </p:ext>
            </p:extLst>
          </p:nvPr>
        </p:nvGraphicFramePr>
        <p:xfrm>
          <a:off x="5617029" y="793820"/>
          <a:ext cx="5741534" cy="51709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03031292"/>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A166780-9337-4437-95D3-5EA9D55AAA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B3D0F40-BF1F-4120-945D-90C5AAD6E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4654296" cy="6856214"/>
          </a:xfrm>
          <a:prstGeom prst="rect">
            <a:avLst/>
          </a:prstGeom>
          <a:blipFill dpi="0" rotWithShape="1">
            <a:blip r:embed="rId2"/>
            <a:srcRect/>
            <a:tile tx="0" ty="0" sx="100000" sy="100000" flip="none" algn="tl"/>
          </a:blipFill>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15640A69-3748-450C-8DDB-B2051AC04BC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893"/>
          <a:stretch/>
        </p:blipFill>
        <p:spPr>
          <a:xfrm>
            <a:off x="0" y="0"/>
            <a:ext cx="4644770" cy="6856214"/>
          </a:xfrm>
          <a:prstGeom prst="rect">
            <a:avLst/>
          </a:prstGeom>
        </p:spPr>
      </p:pic>
      <p:sp>
        <p:nvSpPr>
          <p:cNvPr id="2" name="Title 1">
            <a:extLst>
              <a:ext uri="{FF2B5EF4-FFF2-40B4-BE49-F238E27FC236}">
                <a16:creationId xmlns:a16="http://schemas.microsoft.com/office/drawing/2014/main" id="{CC79DC1D-8195-E49D-DEBD-F3A1BB5A36EE}"/>
              </a:ext>
            </a:extLst>
          </p:cNvPr>
          <p:cNvSpPr>
            <a:spLocks noGrp="1"/>
          </p:cNvSpPr>
          <p:nvPr>
            <p:ph type="title"/>
          </p:nvPr>
        </p:nvSpPr>
        <p:spPr>
          <a:xfrm>
            <a:off x="685801" y="643466"/>
            <a:ext cx="3351530" cy="4995333"/>
          </a:xfrm>
        </p:spPr>
        <p:txBody>
          <a:bodyPr>
            <a:normAutofit/>
          </a:bodyPr>
          <a:lstStyle/>
          <a:p>
            <a:r>
              <a:rPr lang="en-US">
                <a:solidFill>
                  <a:srgbClr val="FFFFFF"/>
                </a:solidFill>
              </a:rPr>
              <a:t>PSYCOLOGICAL BENEFITS</a:t>
            </a:r>
          </a:p>
        </p:txBody>
      </p:sp>
      <p:sp useBgFill="1">
        <p:nvSpPr>
          <p:cNvPr id="15" name="Rectangle 14">
            <a:extLst>
              <a:ext uri="{FF2B5EF4-FFF2-40B4-BE49-F238E27FC236}">
                <a16:creationId xmlns:a16="http://schemas.microsoft.com/office/drawing/2014/main" id="{66F4F323-644B-4A47-97E9-BFB73840F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120" y="-2"/>
            <a:ext cx="7537705" cy="68562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6D0B5A5-DD17-DD39-A459-F9CB283A93FB}"/>
              </a:ext>
            </a:extLst>
          </p:cNvPr>
          <p:cNvGraphicFramePr>
            <a:graphicFrameLocks noGrp="1"/>
          </p:cNvGraphicFramePr>
          <p:nvPr>
            <p:ph idx="1"/>
            <p:extLst>
              <p:ext uri="{D42A27DB-BD31-4B8C-83A1-F6EECF244321}">
                <p14:modId xmlns:p14="http://schemas.microsoft.com/office/powerpoint/2010/main" val="2940812001"/>
              </p:ext>
            </p:extLst>
          </p:nvPr>
        </p:nvGraphicFramePr>
        <p:xfrm>
          <a:off x="5467509" y="804671"/>
          <a:ext cx="5886291" cy="491721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06991504"/>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39CBD-F951-17AD-0AD5-4A98EC5E168C}"/>
              </a:ext>
            </a:extLst>
          </p:cNvPr>
          <p:cNvSpPr>
            <a:spLocks noGrp="1"/>
          </p:cNvSpPr>
          <p:nvPr>
            <p:ph type="title"/>
          </p:nvPr>
        </p:nvSpPr>
        <p:spPr>
          <a:xfrm>
            <a:off x="4955458" y="639097"/>
            <a:ext cx="6593075" cy="1612490"/>
          </a:xfrm>
        </p:spPr>
        <p:txBody>
          <a:bodyPr>
            <a:normAutofit/>
          </a:bodyPr>
          <a:lstStyle/>
          <a:p>
            <a:r>
              <a:rPr lang="en-US"/>
              <a:t>SOCIOLOGICAL BENEFITS</a:t>
            </a:r>
          </a:p>
        </p:txBody>
      </p:sp>
      <p:pic>
        <p:nvPicPr>
          <p:cNvPr id="7" name="Graphic 6" descr="Social Network">
            <a:extLst>
              <a:ext uri="{FF2B5EF4-FFF2-40B4-BE49-F238E27FC236}">
                <a16:creationId xmlns:a16="http://schemas.microsoft.com/office/drawing/2014/main" id="{05F6D95A-016C-B2A9-0351-AA7C5FF2AA6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3464" y="1428135"/>
            <a:ext cx="3997362" cy="3997362"/>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3" name="Content Placeholder 2">
            <a:extLst>
              <a:ext uri="{FF2B5EF4-FFF2-40B4-BE49-F238E27FC236}">
                <a16:creationId xmlns:a16="http://schemas.microsoft.com/office/drawing/2014/main" id="{007D6C8A-680B-D53D-BFF7-C2F24B32D2BE}"/>
              </a:ext>
            </a:extLst>
          </p:cNvPr>
          <p:cNvSpPr>
            <a:spLocks noGrp="1"/>
          </p:cNvSpPr>
          <p:nvPr>
            <p:ph idx="1"/>
          </p:nvPr>
        </p:nvSpPr>
        <p:spPr>
          <a:xfrm>
            <a:off x="4955458" y="2251587"/>
            <a:ext cx="6593075" cy="3972232"/>
          </a:xfrm>
        </p:spPr>
        <p:txBody>
          <a:bodyPr>
            <a:normAutofit/>
          </a:bodyPr>
          <a:lstStyle/>
          <a:p>
            <a:pPr>
              <a:lnSpc>
                <a:spcPct val="90000"/>
              </a:lnSpc>
            </a:pPr>
            <a:r>
              <a:rPr lang="en-US" sz="1500"/>
              <a:t>Sociological Benefits (Social Health)Provides opportunities for social interaction and building relationships.</a:t>
            </a:r>
          </a:p>
          <a:p>
            <a:pPr>
              <a:lnSpc>
                <a:spcPct val="90000"/>
              </a:lnSpc>
            </a:pPr>
            <a:endParaRPr lang="en-US" sz="1500"/>
          </a:p>
          <a:p>
            <a:pPr>
              <a:lnSpc>
                <a:spcPct val="90000"/>
              </a:lnSpc>
            </a:pPr>
            <a:r>
              <a:rPr lang="en-US" sz="1500"/>
              <a:t>Reduces feelings of loneliness and social isolation.</a:t>
            </a:r>
          </a:p>
          <a:p>
            <a:pPr>
              <a:lnSpc>
                <a:spcPct val="90000"/>
              </a:lnSpc>
            </a:pPr>
            <a:endParaRPr lang="en-US" sz="1500"/>
          </a:p>
          <a:p>
            <a:pPr>
              <a:lnSpc>
                <a:spcPct val="90000"/>
              </a:lnSpc>
            </a:pPr>
            <a:r>
              <a:rPr lang="en-US" sz="1500"/>
              <a:t>Encourages teamwork, cooperation, and communication skills.</a:t>
            </a:r>
          </a:p>
          <a:p>
            <a:pPr>
              <a:lnSpc>
                <a:spcPct val="90000"/>
              </a:lnSpc>
            </a:pPr>
            <a:endParaRPr lang="en-US" sz="1500"/>
          </a:p>
          <a:p>
            <a:pPr>
              <a:lnSpc>
                <a:spcPct val="90000"/>
              </a:lnSpc>
            </a:pPr>
            <a:r>
              <a:rPr lang="en-US" sz="1500"/>
              <a:t>Improves community participation through group activities and sports.</a:t>
            </a:r>
          </a:p>
          <a:p>
            <a:pPr>
              <a:lnSpc>
                <a:spcPct val="90000"/>
              </a:lnSpc>
            </a:pPr>
            <a:endParaRPr lang="en-US" sz="1500"/>
          </a:p>
          <a:p>
            <a:pPr>
              <a:lnSpc>
                <a:spcPct val="90000"/>
              </a:lnSpc>
            </a:pPr>
            <a:r>
              <a:rPr lang="en-US" sz="1500"/>
              <a:t>Supports inclusion by bringing people from different backgrounds together.</a:t>
            </a:r>
          </a:p>
          <a:p>
            <a:pPr>
              <a:lnSpc>
                <a:spcPct val="90000"/>
              </a:lnSpc>
            </a:pPr>
            <a:endParaRPr lang="en-US" sz="1500"/>
          </a:p>
          <a:p>
            <a:pPr>
              <a:lnSpc>
                <a:spcPct val="90000"/>
              </a:lnSpc>
            </a:pPr>
            <a:r>
              <a:rPr lang="en-US" sz="1500"/>
              <a:t>Helps develop a sense of belonging and social support.</a:t>
            </a:r>
          </a:p>
        </p:txBody>
      </p:sp>
    </p:spTree>
    <p:extLst>
      <p:ext uri="{BB962C8B-B14F-4D97-AF65-F5344CB8AC3E}">
        <p14:creationId xmlns:p14="http://schemas.microsoft.com/office/powerpoint/2010/main" val="35528227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117F0C1-BCBB-40C7-99D6-F703E7A4B5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A5D8BC-B41A-4E96-91C4-D60F51622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0D321D5F-FA18-4271-9EAA-0BEA14116BB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BBC6B0AE-4245-6CDC-85C5-6CC66496AFE3}"/>
              </a:ext>
            </a:extLst>
          </p:cNvPr>
          <p:cNvSpPr>
            <a:spLocks noGrp="1"/>
          </p:cNvSpPr>
          <p:nvPr>
            <p:ph type="title"/>
          </p:nvPr>
        </p:nvSpPr>
        <p:spPr>
          <a:xfrm>
            <a:off x="718457" y="531278"/>
            <a:ext cx="3211517" cy="5292579"/>
          </a:xfrm>
        </p:spPr>
        <p:txBody>
          <a:bodyPr>
            <a:normAutofit/>
          </a:bodyPr>
          <a:lstStyle/>
          <a:p>
            <a:r>
              <a:rPr lang="en-US">
                <a:solidFill>
                  <a:srgbClr val="FFFFFF"/>
                </a:solidFill>
              </a:rPr>
              <a:t>Health Belief Model</a:t>
            </a:r>
          </a:p>
        </p:txBody>
      </p:sp>
      <p:sp useBgFill="1">
        <p:nvSpPr>
          <p:cNvPr id="15" name="Freeform: Shape 14">
            <a:extLst>
              <a:ext uri="{FF2B5EF4-FFF2-40B4-BE49-F238E27FC236}">
                <a16:creationId xmlns:a16="http://schemas.microsoft.com/office/drawing/2014/main" id="{51287385-D3EA-47A8-A127-6061791ADB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422108" y="0"/>
            <a:ext cx="7769892" cy="6858000"/>
          </a:xfrm>
          <a:custGeom>
            <a:avLst/>
            <a:gdLst>
              <a:gd name="connsiteX0" fmla="*/ 1779516 w 7769892"/>
              <a:gd name="connsiteY0" fmla="*/ 0 h 6837536"/>
              <a:gd name="connsiteX1" fmla="*/ 6454848 w 7769892"/>
              <a:gd name="connsiteY1" fmla="*/ 0 h 6837536"/>
              <a:gd name="connsiteX2" fmla="*/ 6511730 w 7769892"/>
              <a:gd name="connsiteY2" fmla="*/ 37905 h 6837536"/>
              <a:gd name="connsiteX3" fmla="*/ 7769892 w 7769892"/>
              <a:gd name="connsiteY3" fmla="*/ 1486041 h 6837536"/>
              <a:gd name="connsiteX4" fmla="*/ 7769892 w 7769892"/>
              <a:gd name="connsiteY4" fmla="*/ 5281056 h 6837536"/>
              <a:gd name="connsiteX5" fmla="*/ 6353475 w 7769892"/>
              <a:gd name="connsiteY5" fmla="*/ 6837536 h 6837536"/>
              <a:gd name="connsiteX6" fmla="*/ 1882727 w 7769892"/>
              <a:gd name="connsiteY6" fmla="*/ 6837536 h 6837536"/>
              <a:gd name="connsiteX7" fmla="*/ 0 w 7769892"/>
              <a:gd name="connsiteY7" fmla="*/ 3386463 h 6837536"/>
              <a:gd name="connsiteX8" fmla="*/ 1655292 w 7769892"/>
              <a:gd name="connsiteY8" fmla="*/ 88307 h 6837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69892" h="6837536">
                <a:moveTo>
                  <a:pt x="1779516" y="0"/>
                </a:moveTo>
                <a:lnTo>
                  <a:pt x="6454848" y="0"/>
                </a:lnTo>
                <a:lnTo>
                  <a:pt x="6511730" y="37905"/>
                </a:lnTo>
                <a:cubicBezTo>
                  <a:pt x="7036410" y="413592"/>
                  <a:pt x="7468976" y="909648"/>
                  <a:pt x="7769892" y="1486041"/>
                </a:cubicBezTo>
                <a:cubicBezTo>
                  <a:pt x="7769892" y="1486041"/>
                  <a:pt x="7769892" y="1486041"/>
                  <a:pt x="7769892" y="5281056"/>
                </a:cubicBezTo>
                <a:cubicBezTo>
                  <a:pt x="7437646" y="5916473"/>
                  <a:pt x="6953850" y="6452788"/>
                  <a:pt x="6353475" y="6837536"/>
                </a:cubicBezTo>
                <a:cubicBezTo>
                  <a:pt x="6353475" y="6837536"/>
                  <a:pt x="6353475" y="6837536"/>
                  <a:pt x="1882727" y="6837536"/>
                </a:cubicBezTo>
                <a:cubicBezTo>
                  <a:pt x="751925" y="6103017"/>
                  <a:pt x="0" y="4832183"/>
                  <a:pt x="0" y="3386463"/>
                </a:cubicBezTo>
                <a:cubicBezTo>
                  <a:pt x="0" y="2036566"/>
                  <a:pt x="651406" y="838748"/>
                  <a:pt x="1655292" y="88307"/>
                </a:cubicBezTo>
                <a:close/>
              </a:path>
            </a:pathLst>
          </a:custGeom>
          <a:ln w="50800" cap="sq" cmpd="dbl">
            <a:noFill/>
            <a:miter lim="800000"/>
          </a:ln>
          <a:effectLst>
            <a:outerShdw blurRad="254000" algn="tl" rotWithShape="0">
              <a:srgbClr val="000000">
                <a:alpha val="43000"/>
              </a:srgbClr>
            </a:outerShdw>
          </a:effectLst>
        </p:spPr>
        <p:txBody>
          <a:bodyPr vert="horz" wrap="square" lIns="91440" tIns="45720" rIns="91440" bIns="45720" rtlCol="0" anchor="t">
            <a:noAutofit/>
          </a:bodyPr>
          <a:lstStyle/>
          <a:p>
            <a:pPr algn="ctr">
              <a:spcAft>
                <a:spcPts val="1000"/>
              </a:spcAft>
              <a:buClr>
                <a:schemeClr val="tx1"/>
              </a:buClr>
              <a:buSzPct val="100000"/>
              <a:buFont typeface="Arial"/>
              <a:buNone/>
            </a:pPr>
            <a:endParaRPr lang="en-US" sz="1600" cap="all"/>
          </a:p>
        </p:txBody>
      </p:sp>
      <p:graphicFrame>
        <p:nvGraphicFramePr>
          <p:cNvPr id="5" name="Content Placeholder 2">
            <a:extLst>
              <a:ext uri="{FF2B5EF4-FFF2-40B4-BE49-F238E27FC236}">
                <a16:creationId xmlns:a16="http://schemas.microsoft.com/office/drawing/2014/main" id="{4889748C-F9E0-6DC5-3ACF-9965FB35FAB5}"/>
              </a:ext>
            </a:extLst>
          </p:cNvPr>
          <p:cNvGraphicFramePr>
            <a:graphicFrameLocks noGrp="1"/>
          </p:cNvGraphicFramePr>
          <p:nvPr>
            <p:ph idx="1"/>
            <p:extLst>
              <p:ext uri="{D42A27DB-BD31-4B8C-83A1-F6EECF244321}">
                <p14:modId xmlns:p14="http://schemas.microsoft.com/office/powerpoint/2010/main" val="2686476774"/>
              </p:ext>
            </p:extLst>
          </p:nvPr>
        </p:nvGraphicFramePr>
        <p:xfrm>
          <a:off x="5617029" y="793820"/>
          <a:ext cx="5741534" cy="51709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7067979"/>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117F0C1-BCBB-40C7-99D6-F703E7A4B5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A5D8BC-B41A-4E96-91C4-D60F51622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0D321D5F-FA18-4271-9EAA-0BEA14116BB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5A70E1DC-1BC7-BFFD-1768-9AE86A9FF8A1}"/>
              </a:ext>
            </a:extLst>
          </p:cNvPr>
          <p:cNvSpPr>
            <a:spLocks noGrp="1"/>
          </p:cNvSpPr>
          <p:nvPr>
            <p:ph type="title"/>
          </p:nvPr>
        </p:nvSpPr>
        <p:spPr>
          <a:xfrm>
            <a:off x="718457" y="531278"/>
            <a:ext cx="3211517" cy="5292579"/>
          </a:xfrm>
        </p:spPr>
        <p:txBody>
          <a:bodyPr>
            <a:normAutofit/>
          </a:bodyPr>
          <a:lstStyle/>
          <a:p>
            <a:r>
              <a:rPr lang="en-US" sz="2800">
                <a:solidFill>
                  <a:srgbClr val="FFFFFF"/>
                </a:solidFill>
              </a:rPr>
              <a:t>Transtheoretical Model</a:t>
            </a:r>
          </a:p>
        </p:txBody>
      </p:sp>
      <p:sp useBgFill="1">
        <p:nvSpPr>
          <p:cNvPr id="15" name="Freeform: Shape 14">
            <a:extLst>
              <a:ext uri="{FF2B5EF4-FFF2-40B4-BE49-F238E27FC236}">
                <a16:creationId xmlns:a16="http://schemas.microsoft.com/office/drawing/2014/main" id="{51287385-D3EA-47A8-A127-6061791ADB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422108" y="0"/>
            <a:ext cx="7769892" cy="6858000"/>
          </a:xfrm>
          <a:custGeom>
            <a:avLst/>
            <a:gdLst>
              <a:gd name="connsiteX0" fmla="*/ 1779516 w 7769892"/>
              <a:gd name="connsiteY0" fmla="*/ 0 h 6837536"/>
              <a:gd name="connsiteX1" fmla="*/ 6454848 w 7769892"/>
              <a:gd name="connsiteY1" fmla="*/ 0 h 6837536"/>
              <a:gd name="connsiteX2" fmla="*/ 6511730 w 7769892"/>
              <a:gd name="connsiteY2" fmla="*/ 37905 h 6837536"/>
              <a:gd name="connsiteX3" fmla="*/ 7769892 w 7769892"/>
              <a:gd name="connsiteY3" fmla="*/ 1486041 h 6837536"/>
              <a:gd name="connsiteX4" fmla="*/ 7769892 w 7769892"/>
              <a:gd name="connsiteY4" fmla="*/ 5281056 h 6837536"/>
              <a:gd name="connsiteX5" fmla="*/ 6353475 w 7769892"/>
              <a:gd name="connsiteY5" fmla="*/ 6837536 h 6837536"/>
              <a:gd name="connsiteX6" fmla="*/ 1882727 w 7769892"/>
              <a:gd name="connsiteY6" fmla="*/ 6837536 h 6837536"/>
              <a:gd name="connsiteX7" fmla="*/ 0 w 7769892"/>
              <a:gd name="connsiteY7" fmla="*/ 3386463 h 6837536"/>
              <a:gd name="connsiteX8" fmla="*/ 1655292 w 7769892"/>
              <a:gd name="connsiteY8" fmla="*/ 88307 h 6837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69892" h="6837536">
                <a:moveTo>
                  <a:pt x="1779516" y="0"/>
                </a:moveTo>
                <a:lnTo>
                  <a:pt x="6454848" y="0"/>
                </a:lnTo>
                <a:lnTo>
                  <a:pt x="6511730" y="37905"/>
                </a:lnTo>
                <a:cubicBezTo>
                  <a:pt x="7036410" y="413592"/>
                  <a:pt x="7468976" y="909648"/>
                  <a:pt x="7769892" y="1486041"/>
                </a:cubicBezTo>
                <a:cubicBezTo>
                  <a:pt x="7769892" y="1486041"/>
                  <a:pt x="7769892" y="1486041"/>
                  <a:pt x="7769892" y="5281056"/>
                </a:cubicBezTo>
                <a:cubicBezTo>
                  <a:pt x="7437646" y="5916473"/>
                  <a:pt x="6953850" y="6452788"/>
                  <a:pt x="6353475" y="6837536"/>
                </a:cubicBezTo>
                <a:cubicBezTo>
                  <a:pt x="6353475" y="6837536"/>
                  <a:pt x="6353475" y="6837536"/>
                  <a:pt x="1882727" y="6837536"/>
                </a:cubicBezTo>
                <a:cubicBezTo>
                  <a:pt x="751925" y="6103017"/>
                  <a:pt x="0" y="4832183"/>
                  <a:pt x="0" y="3386463"/>
                </a:cubicBezTo>
                <a:cubicBezTo>
                  <a:pt x="0" y="2036566"/>
                  <a:pt x="651406" y="838748"/>
                  <a:pt x="1655292" y="88307"/>
                </a:cubicBezTo>
                <a:close/>
              </a:path>
            </a:pathLst>
          </a:custGeom>
          <a:ln w="50800" cap="sq" cmpd="dbl">
            <a:noFill/>
            <a:miter lim="800000"/>
          </a:ln>
          <a:effectLst>
            <a:outerShdw blurRad="254000" algn="tl" rotWithShape="0">
              <a:srgbClr val="000000">
                <a:alpha val="43000"/>
              </a:srgbClr>
            </a:outerShdw>
          </a:effectLst>
        </p:spPr>
        <p:txBody>
          <a:bodyPr vert="horz" wrap="square" lIns="91440" tIns="45720" rIns="91440" bIns="45720" rtlCol="0" anchor="t">
            <a:noAutofit/>
          </a:bodyPr>
          <a:lstStyle/>
          <a:p>
            <a:pPr algn="ctr">
              <a:spcAft>
                <a:spcPts val="1000"/>
              </a:spcAft>
              <a:buClr>
                <a:schemeClr val="tx1"/>
              </a:buClr>
              <a:buSzPct val="100000"/>
              <a:buFont typeface="Arial"/>
              <a:buNone/>
            </a:pPr>
            <a:endParaRPr lang="en-US" sz="1600" cap="all"/>
          </a:p>
        </p:txBody>
      </p:sp>
      <p:graphicFrame>
        <p:nvGraphicFramePr>
          <p:cNvPr id="5" name="Content Placeholder 2">
            <a:extLst>
              <a:ext uri="{FF2B5EF4-FFF2-40B4-BE49-F238E27FC236}">
                <a16:creationId xmlns:a16="http://schemas.microsoft.com/office/drawing/2014/main" id="{A8404566-F439-3D69-4B7D-36E4112D8237}"/>
              </a:ext>
            </a:extLst>
          </p:cNvPr>
          <p:cNvGraphicFramePr>
            <a:graphicFrameLocks noGrp="1"/>
          </p:cNvGraphicFramePr>
          <p:nvPr>
            <p:ph idx="1"/>
            <p:extLst>
              <p:ext uri="{D42A27DB-BD31-4B8C-83A1-F6EECF244321}">
                <p14:modId xmlns:p14="http://schemas.microsoft.com/office/powerpoint/2010/main" val="120957416"/>
              </p:ext>
            </p:extLst>
          </p:nvPr>
        </p:nvGraphicFramePr>
        <p:xfrm>
          <a:off x="5617029" y="793820"/>
          <a:ext cx="5741534" cy="51709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93066111"/>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52C5B-6D6C-94DB-22EC-827FB2CB223B}"/>
              </a:ext>
            </a:extLst>
          </p:cNvPr>
          <p:cNvSpPr>
            <a:spLocks noGrp="1"/>
          </p:cNvSpPr>
          <p:nvPr>
            <p:ph type="title"/>
          </p:nvPr>
        </p:nvSpPr>
        <p:spPr>
          <a:xfrm>
            <a:off x="685801" y="609600"/>
            <a:ext cx="10131425" cy="1456267"/>
          </a:xfrm>
        </p:spPr>
        <p:txBody>
          <a:bodyPr>
            <a:normAutofit/>
          </a:bodyPr>
          <a:lstStyle/>
          <a:p>
            <a:r>
              <a:rPr lang="en-US"/>
              <a:t>SOLUTIONS TO OVERCOME INDIVIDUAL CHALLENGES</a:t>
            </a:r>
          </a:p>
        </p:txBody>
      </p:sp>
      <p:graphicFrame>
        <p:nvGraphicFramePr>
          <p:cNvPr id="5" name="Content Placeholder 2">
            <a:extLst>
              <a:ext uri="{FF2B5EF4-FFF2-40B4-BE49-F238E27FC236}">
                <a16:creationId xmlns:a16="http://schemas.microsoft.com/office/drawing/2014/main" id="{78E1EE0F-8058-A79F-F282-9A2450C54B85}"/>
              </a:ext>
            </a:extLst>
          </p:cNvPr>
          <p:cNvGraphicFramePr>
            <a:graphicFrameLocks noGrp="1"/>
          </p:cNvGraphicFramePr>
          <p:nvPr>
            <p:ph idx="1"/>
            <p:extLst>
              <p:ext uri="{D42A27DB-BD31-4B8C-83A1-F6EECF244321}">
                <p14:modId xmlns:p14="http://schemas.microsoft.com/office/powerpoint/2010/main" val="3737775784"/>
              </p:ext>
            </p:extLst>
          </p:nvPr>
        </p:nvGraphicFramePr>
        <p:xfrm>
          <a:off x="685800" y="2406400"/>
          <a:ext cx="10131425" cy="3384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46446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6B551-3D56-91F3-DB84-489B3291DC5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A4CD213-2FC1-743A-9FA0-D07AC1F0319B}"/>
              </a:ext>
            </a:extLst>
          </p:cNvPr>
          <p:cNvSpPr>
            <a:spLocks noGrp="1"/>
          </p:cNvSpPr>
          <p:nvPr>
            <p:ph idx="1"/>
          </p:nvPr>
        </p:nvSpPr>
        <p:spPr/>
        <p:txBody>
          <a:bodyPr/>
          <a:lstStyle/>
          <a:p>
            <a:r>
              <a:rPr lang="en-US" dirty="0"/>
              <a:t>Financial barriers</a:t>
            </a:r>
          </a:p>
          <a:p>
            <a:r>
              <a:rPr lang="en-US" dirty="0"/>
              <a:t>Encourage free or low-cost activities such as walking groups, home workouts, and community exercise sessions.</a:t>
            </a:r>
          </a:p>
          <a:p>
            <a:endParaRPr lang="en-US" dirty="0"/>
          </a:p>
          <a:p>
            <a:r>
              <a:rPr lang="en-US" dirty="0"/>
              <a:t>Lack of knowledge about </a:t>
            </a:r>
            <a:r>
              <a:rPr lang="en-US" dirty="0" err="1"/>
              <a:t>exerciseProvide</a:t>
            </a:r>
            <a:r>
              <a:rPr lang="en-US" dirty="0"/>
              <a:t> education on safe and effective ways to exercise.</a:t>
            </a:r>
          </a:p>
          <a:p>
            <a:pPr marL="0" indent="0">
              <a:buNone/>
            </a:pPr>
            <a:endParaRPr lang="en-US" dirty="0"/>
          </a:p>
          <a:p>
            <a:r>
              <a:rPr lang="en-US" dirty="0"/>
              <a:t>Use social media, workshops, and health campaigns to spread information.</a:t>
            </a:r>
          </a:p>
        </p:txBody>
      </p:sp>
    </p:spTree>
    <p:extLst>
      <p:ext uri="{BB962C8B-B14F-4D97-AF65-F5344CB8AC3E}">
        <p14:creationId xmlns:p14="http://schemas.microsoft.com/office/powerpoint/2010/main" val="15258840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extBox 1"/>
          <p:cNvSpPr txBox="1"/>
          <p:nvPr/>
        </p:nvSpPr>
        <p:spPr>
          <a:xfrm>
            <a:off x="548640" y="320040"/>
            <a:ext cx="2393604" cy="584775"/>
          </a:xfrm>
          <a:prstGeom prst="rect">
            <a:avLst/>
          </a:prstGeom>
          <a:noFill/>
        </p:spPr>
        <p:txBody>
          <a:bodyPr wrap="none">
            <a:spAutoFit/>
          </a:bodyPr>
          <a:lstStyle/>
          <a:p>
            <a:r>
              <a:rPr sz="3200" b="1" dirty="0">
                <a:latin typeface="Arial"/>
              </a:rPr>
              <a:t>References</a:t>
            </a:r>
          </a:p>
        </p:txBody>
      </p:sp>
      <p:sp>
        <p:nvSpPr>
          <p:cNvPr id="4" name="TextBox 3"/>
          <p:cNvSpPr txBox="1"/>
          <p:nvPr/>
        </p:nvSpPr>
        <p:spPr>
          <a:xfrm>
            <a:off x="685800" y="1417320"/>
            <a:ext cx="10881360" cy="2693045"/>
          </a:xfrm>
          <a:prstGeom prst="rect">
            <a:avLst/>
          </a:prstGeom>
          <a:noFill/>
        </p:spPr>
        <p:txBody>
          <a:bodyPr wrap="square">
            <a:spAutoFit/>
          </a:bodyPr>
          <a:lstStyle/>
          <a:p>
            <a:pPr>
              <a:spcAft>
                <a:spcPts val="1000"/>
              </a:spcAft>
            </a:pPr>
            <a:r>
              <a:rPr sz="1600" dirty="0">
                <a:latin typeface="Arial"/>
              </a:rPr>
              <a:t>Department of Health and Social Care (2019) UK Chief Medical Officers' Physical Activity Guidelines. Available at: https://www.gov.uk/government/publications/physical-activity-guidelines-uk-chief-medical-officers-report (Accessed: 30 June 2026).</a:t>
            </a:r>
          </a:p>
          <a:p>
            <a:pPr>
              <a:spcAft>
                <a:spcPts val="1000"/>
              </a:spcAft>
            </a:pPr>
            <a:r>
              <a:rPr sz="1600" dirty="0">
                <a:latin typeface="Arial"/>
              </a:rPr>
              <a:t>NHS (</a:t>
            </a:r>
            <a:r>
              <a:rPr lang="en-GB" sz="1600" dirty="0">
                <a:latin typeface="Arial"/>
              </a:rPr>
              <a:t>2024</a:t>
            </a:r>
            <a:r>
              <a:rPr sz="1600" dirty="0">
                <a:latin typeface="Arial"/>
              </a:rPr>
              <a:t>) Physical activity guidelines for children and young people. Available at: https://www.nhs.uk/live-well/exercise/physical-activity-guidelines-children-and-young-people/ (Accessed: 30 June 2026).</a:t>
            </a:r>
          </a:p>
          <a:p>
            <a:pPr>
              <a:spcAft>
                <a:spcPts val="1000"/>
              </a:spcAft>
            </a:pPr>
            <a:r>
              <a:rPr sz="1600" dirty="0">
                <a:latin typeface="Arial"/>
              </a:rPr>
              <a:t>Sport England (2025) Active Lives Children and Young People Survey: Academic year 2024-25. Available at: https://www.sportengland.org/research-and-data/data/active-lives (Accessed: 30 June 2026).</a:t>
            </a:r>
          </a:p>
          <a:p>
            <a:pPr>
              <a:spcAft>
                <a:spcPts val="1000"/>
              </a:spcAft>
            </a:pPr>
            <a:r>
              <a:rPr sz="1600" dirty="0">
                <a:latin typeface="Arial"/>
              </a:rPr>
              <a:t>World Health Organization (2024) Physical activity. Available at: https://www.who.int/news-room/fact-sheets/detail/physical-activity (Accessed: 30 June 2026).</a:t>
            </a:r>
          </a:p>
        </p:txBody>
      </p:sp>
      <p:sp>
        <p:nvSpPr>
          <p:cNvPr id="6" name="TextBox 5"/>
          <p:cNvSpPr txBox="1"/>
          <p:nvPr/>
        </p:nvSpPr>
        <p:spPr>
          <a:xfrm>
            <a:off x="10789920" y="6446520"/>
            <a:ext cx="914400" cy="228600"/>
          </a:xfrm>
          <a:prstGeom prst="rect">
            <a:avLst/>
          </a:prstGeom>
          <a:noFill/>
        </p:spPr>
        <p:txBody>
          <a:bodyPr wrap="none">
            <a:spAutoFit/>
          </a:bodyPr>
          <a:lstStyle/>
          <a:p>
            <a:pPr algn="r"/>
            <a:r>
              <a:rPr sz="900">
                <a:solidFill>
                  <a:srgbClr val="5A5A5A"/>
                </a:solidFill>
                <a:latin typeface="Arial"/>
              </a:rPr>
              <a:t>6/6</a:t>
            </a:r>
          </a:p>
        </p:txBody>
      </p:sp>
    </p:spTree>
    <p:extLst>
      <p:ext uri="{BB962C8B-B14F-4D97-AF65-F5344CB8AC3E}">
        <p14:creationId xmlns:p14="http://schemas.microsoft.com/office/powerpoint/2010/main" val="36241775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E1EB41F2-E181-4D4D-9131-A30F6B0AE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3D63CC92-C517-4C71-9222-4579252CD6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70839"/>
          </a:xfrm>
          <a:custGeom>
            <a:avLst/>
            <a:gdLst>
              <a:gd name="connsiteX0" fmla="*/ 0 w 12192000"/>
              <a:gd name="connsiteY0" fmla="*/ 0 h 2270839"/>
              <a:gd name="connsiteX1" fmla="*/ 12192000 w 12192000"/>
              <a:gd name="connsiteY1" fmla="*/ 0 h 2270839"/>
              <a:gd name="connsiteX2" fmla="*/ 12192000 w 12192000"/>
              <a:gd name="connsiteY2" fmla="*/ 213719 h 2270839"/>
              <a:gd name="connsiteX3" fmla="*/ 12192000 w 12192000"/>
              <a:gd name="connsiteY3" fmla="*/ 471948 h 2270839"/>
              <a:gd name="connsiteX4" fmla="*/ 12192000 w 12192000"/>
              <a:gd name="connsiteY4" fmla="*/ 519830 h 2270839"/>
              <a:gd name="connsiteX5" fmla="*/ 12192000 w 12192000"/>
              <a:gd name="connsiteY5" fmla="*/ 744793 h 2270839"/>
              <a:gd name="connsiteX6" fmla="*/ 12192000 w 12192000"/>
              <a:gd name="connsiteY6" fmla="*/ 1754021 h 2270839"/>
              <a:gd name="connsiteX7" fmla="*/ 11957522 w 12192000"/>
              <a:gd name="connsiteY7" fmla="*/ 1797923 h 2270839"/>
              <a:gd name="connsiteX8" fmla="*/ 11679973 w 12192000"/>
              <a:gd name="connsiteY8" fmla="*/ 1847667 h 2270839"/>
              <a:gd name="connsiteX9" fmla="*/ 11401197 w 12192000"/>
              <a:gd name="connsiteY9" fmla="*/ 1896360 h 2270839"/>
              <a:gd name="connsiteX10" fmla="*/ 11121192 w 12192000"/>
              <a:gd name="connsiteY10" fmla="*/ 1938046 h 2270839"/>
              <a:gd name="connsiteX11" fmla="*/ 10842416 w 12192000"/>
              <a:gd name="connsiteY11" fmla="*/ 1980083 h 2270839"/>
              <a:gd name="connsiteX12" fmla="*/ 10562411 w 12192000"/>
              <a:gd name="connsiteY12" fmla="*/ 2019318 h 2270839"/>
              <a:gd name="connsiteX13" fmla="*/ 10286091 w 12192000"/>
              <a:gd name="connsiteY13" fmla="*/ 2052947 h 2270839"/>
              <a:gd name="connsiteX14" fmla="*/ 10006086 w 12192000"/>
              <a:gd name="connsiteY14" fmla="*/ 2084825 h 2270839"/>
              <a:gd name="connsiteX15" fmla="*/ 9727310 w 12192000"/>
              <a:gd name="connsiteY15" fmla="*/ 2113901 h 2270839"/>
              <a:gd name="connsiteX16" fmla="*/ 9453445 w 12192000"/>
              <a:gd name="connsiteY16" fmla="*/ 2139123 h 2270839"/>
              <a:gd name="connsiteX17" fmla="*/ 9175897 w 12192000"/>
              <a:gd name="connsiteY17" fmla="*/ 2164345 h 2270839"/>
              <a:gd name="connsiteX18" fmla="*/ 8902033 w 12192000"/>
              <a:gd name="connsiteY18" fmla="*/ 2185364 h 2270839"/>
              <a:gd name="connsiteX19" fmla="*/ 8628169 w 12192000"/>
              <a:gd name="connsiteY19" fmla="*/ 2201828 h 2270839"/>
              <a:gd name="connsiteX20" fmla="*/ 8355533 w 12192000"/>
              <a:gd name="connsiteY20" fmla="*/ 2218994 h 2270839"/>
              <a:gd name="connsiteX21" fmla="*/ 8085353 w 12192000"/>
              <a:gd name="connsiteY21" fmla="*/ 2233356 h 2270839"/>
              <a:gd name="connsiteX22" fmla="*/ 7817629 w 12192000"/>
              <a:gd name="connsiteY22" fmla="*/ 2243515 h 2270839"/>
              <a:gd name="connsiteX23" fmla="*/ 7549905 w 12192000"/>
              <a:gd name="connsiteY23" fmla="*/ 2252273 h 2270839"/>
              <a:gd name="connsiteX24" fmla="*/ 7284638 w 12192000"/>
              <a:gd name="connsiteY24" fmla="*/ 2260680 h 2270839"/>
              <a:gd name="connsiteX25" fmla="*/ 7023055 w 12192000"/>
              <a:gd name="connsiteY25" fmla="*/ 2264534 h 2270839"/>
              <a:gd name="connsiteX26" fmla="*/ 6761472 w 12192000"/>
              <a:gd name="connsiteY26" fmla="*/ 2268737 h 2270839"/>
              <a:gd name="connsiteX27" fmla="*/ 6503573 w 12192000"/>
              <a:gd name="connsiteY27" fmla="*/ 2270839 h 2270839"/>
              <a:gd name="connsiteX28" fmla="*/ 6248130 w 12192000"/>
              <a:gd name="connsiteY28" fmla="*/ 2268737 h 2270839"/>
              <a:gd name="connsiteX29" fmla="*/ 5995144 w 12192000"/>
              <a:gd name="connsiteY29" fmla="*/ 2268737 h 2270839"/>
              <a:gd name="connsiteX30" fmla="*/ 5744613 w 12192000"/>
              <a:gd name="connsiteY30" fmla="*/ 2264534 h 2270839"/>
              <a:gd name="connsiteX31" fmla="*/ 5498995 w 12192000"/>
              <a:gd name="connsiteY31" fmla="*/ 2258228 h 2270839"/>
              <a:gd name="connsiteX32" fmla="*/ 5255834 w 12192000"/>
              <a:gd name="connsiteY32" fmla="*/ 2252273 h 2270839"/>
              <a:gd name="connsiteX33" fmla="*/ 5017584 w 12192000"/>
              <a:gd name="connsiteY33" fmla="*/ 2245617 h 2270839"/>
              <a:gd name="connsiteX34" fmla="*/ 4780562 w 12192000"/>
              <a:gd name="connsiteY34" fmla="*/ 2235458 h 2270839"/>
              <a:gd name="connsiteX35" fmla="*/ 4547227 w 12192000"/>
              <a:gd name="connsiteY35" fmla="*/ 2224598 h 2270839"/>
              <a:gd name="connsiteX36" fmla="*/ 4318800 w 12192000"/>
              <a:gd name="connsiteY36" fmla="*/ 2214790 h 2270839"/>
              <a:gd name="connsiteX37" fmla="*/ 3873004 w 12192000"/>
              <a:gd name="connsiteY37" fmla="*/ 2187115 h 2270839"/>
              <a:gd name="connsiteX38" fmla="*/ 3445628 w 12192000"/>
              <a:gd name="connsiteY38" fmla="*/ 2157690 h 2270839"/>
              <a:gd name="connsiteX39" fmla="*/ 3035446 w 12192000"/>
              <a:gd name="connsiteY39" fmla="*/ 2126862 h 2270839"/>
              <a:gd name="connsiteX40" fmla="*/ 2647370 w 12192000"/>
              <a:gd name="connsiteY40" fmla="*/ 2092883 h 2270839"/>
              <a:gd name="connsiteX41" fmla="*/ 2276487 w 12192000"/>
              <a:gd name="connsiteY41" fmla="*/ 2057501 h 2270839"/>
              <a:gd name="connsiteX42" fmla="*/ 1932621 w 12192000"/>
              <a:gd name="connsiteY42" fmla="*/ 2019318 h 2270839"/>
              <a:gd name="connsiteX43" fmla="*/ 1609634 w 12192000"/>
              <a:gd name="connsiteY43" fmla="*/ 1981835 h 2270839"/>
              <a:gd name="connsiteX44" fmla="*/ 1312435 w 12192000"/>
              <a:gd name="connsiteY44" fmla="*/ 1944352 h 2270839"/>
              <a:gd name="connsiteX45" fmla="*/ 1039799 w 12192000"/>
              <a:gd name="connsiteY45" fmla="*/ 1908971 h 2270839"/>
              <a:gd name="connsiteX46" fmla="*/ 797865 w 12192000"/>
              <a:gd name="connsiteY46" fmla="*/ 1875341 h 2270839"/>
              <a:gd name="connsiteX47" fmla="*/ 579265 w 12192000"/>
              <a:gd name="connsiteY47" fmla="*/ 1843463 h 2270839"/>
              <a:gd name="connsiteX48" fmla="*/ 395052 w 12192000"/>
              <a:gd name="connsiteY48" fmla="*/ 1816840 h 2270839"/>
              <a:gd name="connsiteX49" fmla="*/ 240312 w 12192000"/>
              <a:gd name="connsiteY49" fmla="*/ 1791617 h 2270839"/>
              <a:gd name="connsiteX50" fmla="*/ 27853 w 12192000"/>
              <a:gd name="connsiteY50" fmla="*/ 1755536 h 2270839"/>
              <a:gd name="connsiteX51" fmla="*/ 0 w 12192000"/>
              <a:gd name="connsiteY51" fmla="*/ 1750823 h 2270839"/>
              <a:gd name="connsiteX52" fmla="*/ 0 w 12192000"/>
              <a:gd name="connsiteY52" fmla="*/ 744793 h 2270839"/>
              <a:gd name="connsiteX53" fmla="*/ 0 w 12192000"/>
              <a:gd name="connsiteY53" fmla="*/ 519830 h 2270839"/>
              <a:gd name="connsiteX54" fmla="*/ 0 w 12192000"/>
              <a:gd name="connsiteY54" fmla="*/ 471948 h 2270839"/>
              <a:gd name="connsiteX55" fmla="*/ 0 w 12192000"/>
              <a:gd name="connsiteY55" fmla="*/ 213719 h 2270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000" h="2270839">
                <a:moveTo>
                  <a:pt x="0" y="0"/>
                </a:moveTo>
                <a:lnTo>
                  <a:pt x="12192000" y="0"/>
                </a:lnTo>
                <a:lnTo>
                  <a:pt x="12192000" y="213719"/>
                </a:lnTo>
                <a:lnTo>
                  <a:pt x="12192000" y="471948"/>
                </a:lnTo>
                <a:lnTo>
                  <a:pt x="12192000" y="519830"/>
                </a:lnTo>
                <a:lnTo>
                  <a:pt x="12192000" y="744793"/>
                </a:lnTo>
                <a:lnTo>
                  <a:pt x="12192000" y="1754021"/>
                </a:lnTo>
                <a:lnTo>
                  <a:pt x="11957522" y="1797923"/>
                </a:lnTo>
                <a:lnTo>
                  <a:pt x="11679973" y="1847667"/>
                </a:lnTo>
                <a:lnTo>
                  <a:pt x="11401197" y="1896360"/>
                </a:lnTo>
                <a:lnTo>
                  <a:pt x="11121192" y="1938046"/>
                </a:lnTo>
                <a:lnTo>
                  <a:pt x="10842416" y="1980083"/>
                </a:lnTo>
                <a:lnTo>
                  <a:pt x="10562411" y="2019318"/>
                </a:lnTo>
                <a:lnTo>
                  <a:pt x="10286091" y="2052947"/>
                </a:lnTo>
                <a:lnTo>
                  <a:pt x="10006086" y="2084825"/>
                </a:lnTo>
                <a:lnTo>
                  <a:pt x="9727310" y="2113901"/>
                </a:lnTo>
                <a:lnTo>
                  <a:pt x="9453445" y="2139123"/>
                </a:lnTo>
                <a:lnTo>
                  <a:pt x="9175897" y="2164345"/>
                </a:lnTo>
                <a:lnTo>
                  <a:pt x="8902033" y="2185364"/>
                </a:lnTo>
                <a:lnTo>
                  <a:pt x="8628169" y="2201828"/>
                </a:lnTo>
                <a:lnTo>
                  <a:pt x="8355533" y="2218994"/>
                </a:lnTo>
                <a:lnTo>
                  <a:pt x="8085353" y="2233356"/>
                </a:lnTo>
                <a:lnTo>
                  <a:pt x="7817629" y="2243515"/>
                </a:lnTo>
                <a:lnTo>
                  <a:pt x="7549905" y="2252273"/>
                </a:lnTo>
                <a:lnTo>
                  <a:pt x="7284638" y="2260680"/>
                </a:lnTo>
                <a:lnTo>
                  <a:pt x="7023055" y="2264534"/>
                </a:lnTo>
                <a:lnTo>
                  <a:pt x="6761472" y="2268737"/>
                </a:lnTo>
                <a:lnTo>
                  <a:pt x="6503573" y="2270839"/>
                </a:lnTo>
                <a:lnTo>
                  <a:pt x="6248130" y="2268737"/>
                </a:lnTo>
                <a:lnTo>
                  <a:pt x="5995144" y="2268737"/>
                </a:lnTo>
                <a:lnTo>
                  <a:pt x="5744613" y="2264534"/>
                </a:lnTo>
                <a:lnTo>
                  <a:pt x="5498995" y="2258228"/>
                </a:lnTo>
                <a:lnTo>
                  <a:pt x="5255834" y="2252273"/>
                </a:lnTo>
                <a:lnTo>
                  <a:pt x="5017584" y="2245617"/>
                </a:lnTo>
                <a:lnTo>
                  <a:pt x="4780562" y="2235458"/>
                </a:lnTo>
                <a:lnTo>
                  <a:pt x="4547227" y="2224598"/>
                </a:lnTo>
                <a:lnTo>
                  <a:pt x="4318800" y="2214790"/>
                </a:lnTo>
                <a:lnTo>
                  <a:pt x="3873004" y="2187115"/>
                </a:lnTo>
                <a:lnTo>
                  <a:pt x="3445628" y="2157690"/>
                </a:lnTo>
                <a:lnTo>
                  <a:pt x="3035446" y="2126862"/>
                </a:lnTo>
                <a:lnTo>
                  <a:pt x="2647370" y="2092883"/>
                </a:lnTo>
                <a:lnTo>
                  <a:pt x="2276487" y="2057501"/>
                </a:lnTo>
                <a:lnTo>
                  <a:pt x="1932621" y="2019318"/>
                </a:lnTo>
                <a:lnTo>
                  <a:pt x="1609634" y="1981835"/>
                </a:lnTo>
                <a:lnTo>
                  <a:pt x="1312435" y="1944352"/>
                </a:lnTo>
                <a:lnTo>
                  <a:pt x="1039799" y="1908971"/>
                </a:lnTo>
                <a:lnTo>
                  <a:pt x="797865" y="1875341"/>
                </a:lnTo>
                <a:lnTo>
                  <a:pt x="579265" y="1843463"/>
                </a:lnTo>
                <a:lnTo>
                  <a:pt x="395052" y="1816840"/>
                </a:lnTo>
                <a:lnTo>
                  <a:pt x="240312" y="1791617"/>
                </a:lnTo>
                <a:lnTo>
                  <a:pt x="27853" y="1755536"/>
                </a:lnTo>
                <a:lnTo>
                  <a:pt x="0" y="1750823"/>
                </a:lnTo>
                <a:lnTo>
                  <a:pt x="0" y="744793"/>
                </a:lnTo>
                <a:lnTo>
                  <a:pt x="0" y="519830"/>
                </a:lnTo>
                <a:lnTo>
                  <a:pt x="0" y="471948"/>
                </a:lnTo>
                <a:lnTo>
                  <a:pt x="0" y="213719"/>
                </a:lnTo>
                <a:close/>
              </a:path>
            </a:pathLst>
          </a:custGeom>
          <a:solidFill>
            <a:schemeClr val="tx2"/>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pic>
        <p:nvPicPr>
          <p:cNvPr id="47" name="Picture 46">
            <a:extLst>
              <a:ext uri="{FF2B5EF4-FFF2-40B4-BE49-F238E27FC236}">
                <a16:creationId xmlns:a16="http://schemas.microsoft.com/office/drawing/2014/main" id="{40A39FDC-39F4-4CB7-873B-8D786EC025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25900" b="63148"/>
          <a:stretch/>
        </p:blipFill>
        <p:spPr>
          <a:xfrm>
            <a:off x="4071257" y="1"/>
            <a:ext cx="8117568" cy="2270839"/>
          </a:xfrm>
          <a:custGeom>
            <a:avLst/>
            <a:gdLst>
              <a:gd name="connsiteX0" fmla="*/ 0 w 8117568"/>
              <a:gd name="connsiteY0" fmla="*/ 0 h 2270839"/>
              <a:gd name="connsiteX1" fmla="*/ 8117568 w 8117568"/>
              <a:gd name="connsiteY1" fmla="*/ 0 h 2270839"/>
              <a:gd name="connsiteX2" fmla="*/ 8117568 w 8117568"/>
              <a:gd name="connsiteY2" fmla="*/ 1754616 h 2270839"/>
              <a:gd name="connsiteX3" fmla="*/ 7886265 w 8117568"/>
              <a:gd name="connsiteY3" fmla="*/ 1797923 h 2270839"/>
              <a:gd name="connsiteX4" fmla="*/ 7608716 w 8117568"/>
              <a:gd name="connsiteY4" fmla="*/ 1847667 h 2270839"/>
              <a:gd name="connsiteX5" fmla="*/ 7329940 w 8117568"/>
              <a:gd name="connsiteY5" fmla="*/ 1896360 h 2270839"/>
              <a:gd name="connsiteX6" fmla="*/ 7049935 w 8117568"/>
              <a:gd name="connsiteY6" fmla="*/ 1938046 h 2270839"/>
              <a:gd name="connsiteX7" fmla="*/ 6771159 w 8117568"/>
              <a:gd name="connsiteY7" fmla="*/ 1980083 h 2270839"/>
              <a:gd name="connsiteX8" fmla="*/ 6491154 w 8117568"/>
              <a:gd name="connsiteY8" fmla="*/ 2019318 h 2270839"/>
              <a:gd name="connsiteX9" fmla="*/ 6214834 w 8117568"/>
              <a:gd name="connsiteY9" fmla="*/ 2052947 h 2270839"/>
              <a:gd name="connsiteX10" fmla="*/ 5934829 w 8117568"/>
              <a:gd name="connsiteY10" fmla="*/ 2084825 h 2270839"/>
              <a:gd name="connsiteX11" fmla="*/ 5656053 w 8117568"/>
              <a:gd name="connsiteY11" fmla="*/ 2113901 h 2270839"/>
              <a:gd name="connsiteX12" fmla="*/ 5382188 w 8117568"/>
              <a:gd name="connsiteY12" fmla="*/ 2139123 h 2270839"/>
              <a:gd name="connsiteX13" fmla="*/ 5104640 w 8117568"/>
              <a:gd name="connsiteY13" fmla="*/ 2164345 h 2270839"/>
              <a:gd name="connsiteX14" fmla="*/ 4830776 w 8117568"/>
              <a:gd name="connsiteY14" fmla="*/ 2185364 h 2270839"/>
              <a:gd name="connsiteX15" fmla="*/ 4556912 w 8117568"/>
              <a:gd name="connsiteY15" fmla="*/ 2201828 h 2270839"/>
              <a:gd name="connsiteX16" fmla="*/ 4284276 w 8117568"/>
              <a:gd name="connsiteY16" fmla="*/ 2218994 h 2270839"/>
              <a:gd name="connsiteX17" fmla="*/ 4014096 w 8117568"/>
              <a:gd name="connsiteY17" fmla="*/ 2233356 h 2270839"/>
              <a:gd name="connsiteX18" fmla="*/ 3746372 w 8117568"/>
              <a:gd name="connsiteY18" fmla="*/ 2243515 h 2270839"/>
              <a:gd name="connsiteX19" fmla="*/ 3478648 w 8117568"/>
              <a:gd name="connsiteY19" fmla="*/ 2252273 h 2270839"/>
              <a:gd name="connsiteX20" fmla="*/ 3213381 w 8117568"/>
              <a:gd name="connsiteY20" fmla="*/ 2260680 h 2270839"/>
              <a:gd name="connsiteX21" fmla="*/ 2951798 w 8117568"/>
              <a:gd name="connsiteY21" fmla="*/ 2264534 h 2270839"/>
              <a:gd name="connsiteX22" fmla="*/ 2690215 w 8117568"/>
              <a:gd name="connsiteY22" fmla="*/ 2268737 h 2270839"/>
              <a:gd name="connsiteX23" fmla="*/ 2432316 w 8117568"/>
              <a:gd name="connsiteY23" fmla="*/ 2270839 h 2270839"/>
              <a:gd name="connsiteX24" fmla="*/ 2176873 w 8117568"/>
              <a:gd name="connsiteY24" fmla="*/ 2268737 h 2270839"/>
              <a:gd name="connsiteX25" fmla="*/ 1923887 w 8117568"/>
              <a:gd name="connsiteY25" fmla="*/ 2268737 h 2270839"/>
              <a:gd name="connsiteX26" fmla="*/ 1673356 w 8117568"/>
              <a:gd name="connsiteY26" fmla="*/ 2264534 h 2270839"/>
              <a:gd name="connsiteX27" fmla="*/ 1427738 w 8117568"/>
              <a:gd name="connsiteY27" fmla="*/ 2258228 h 2270839"/>
              <a:gd name="connsiteX28" fmla="*/ 1184577 w 8117568"/>
              <a:gd name="connsiteY28" fmla="*/ 2252273 h 2270839"/>
              <a:gd name="connsiteX29" fmla="*/ 946327 w 8117568"/>
              <a:gd name="connsiteY29" fmla="*/ 2245617 h 2270839"/>
              <a:gd name="connsiteX30" fmla="*/ 709305 w 8117568"/>
              <a:gd name="connsiteY30" fmla="*/ 2235458 h 2270839"/>
              <a:gd name="connsiteX31" fmla="*/ 475970 w 8117568"/>
              <a:gd name="connsiteY31" fmla="*/ 2224598 h 2270839"/>
              <a:gd name="connsiteX32" fmla="*/ 247543 w 8117568"/>
              <a:gd name="connsiteY32" fmla="*/ 2214790 h 2270839"/>
              <a:gd name="connsiteX33" fmla="*/ 0 w 8117568"/>
              <a:gd name="connsiteY33" fmla="*/ 2199423 h 2270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8117568" h="2270839">
                <a:moveTo>
                  <a:pt x="0" y="0"/>
                </a:moveTo>
                <a:lnTo>
                  <a:pt x="8117568" y="0"/>
                </a:lnTo>
                <a:lnTo>
                  <a:pt x="8117568" y="1754616"/>
                </a:lnTo>
                <a:lnTo>
                  <a:pt x="7886265" y="1797923"/>
                </a:lnTo>
                <a:lnTo>
                  <a:pt x="7608716" y="1847667"/>
                </a:lnTo>
                <a:lnTo>
                  <a:pt x="7329940" y="1896360"/>
                </a:lnTo>
                <a:lnTo>
                  <a:pt x="7049935" y="1938046"/>
                </a:lnTo>
                <a:lnTo>
                  <a:pt x="6771159" y="1980083"/>
                </a:lnTo>
                <a:lnTo>
                  <a:pt x="6491154" y="2019318"/>
                </a:lnTo>
                <a:lnTo>
                  <a:pt x="6214834" y="2052947"/>
                </a:lnTo>
                <a:lnTo>
                  <a:pt x="5934829" y="2084825"/>
                </a:lnTo>
                <a:lnTo>
                  <a:pt x="5656053" y="2113901"/>
                </a:lnTo>
                <a:lnTo>
                  <a:pt x="5382188" y="2139123"/>
                </a:lnTo>
                <a:lnTo>
                  <a:pt x="5104640" y="2164345"/>
                </a:lnTo>
                <a:lnTo>
                  <a:pt x="4830776" y="2185364"/>
                </a:lnTo>
                <a:lnTo>
                  <a:pt x="4556912" y="2201828"/>
                </a:lnTo>
                <a:lnTo>
                  <a:pt x="4284276" y="2218994"/>
                </a:lnTo>
                <a:lnTo>
                  <a:pt x="4014096" y="2233356"/>
                </a:lnTo>
                <a:lnTo>
                  <a:pt x="3746372" y="2243515"/>
                </a:lnTo>
                <a:lnTo>
                  <a:pt x="3478648" y="2252273"/>
                </a:lnTo>
                <a:lnTo>
                  <a:pt x="3213381" y="2260680"/>
                </a:lnTo>
                <a:lnTo>
                  <a:pt x="2951798" y="2264534"/>
                </a:lnTo>
                <a:lnTo>
                  <a:pt x="2690215" y="2268737"/>
                </a:lnTo>
                <a:lnTo>
                  <a:pt x="2432316" y="2270839"/>
                </a:lnTo>
                <a:lnTo>
                  <a:pt x="2176873" y="2268737"/>
                </a:lnTo>
                <a:lnTo>
                  <a:pt x="1923887" y="2268737"/>
                </a:lnTo>
                <a:lnTo>
                  <a:pt x="1673356" y="2264534"/>
                </a:lnTo>
                <a:lnTo>
                  <a:pt x="1427738" y="2258228"/>
                </a:lnTo>
                <a:lnTo>
                  <a:pt x="1184577" y="2252273"/>
                </a:lnTo>
                <a:lnTo>
                  <a:pt x="946327" y="2245617"/>
                </a:lnTo>
                <a:lnTo>
                  <a:pt x="709305" y="2235458"/>
                </a:lnTo>
                <a:lnTo>
                  <a:pt x="475970" y="2224598"/>
                </a:lnTo>
                <a:lnTo>
                  <a:pt x="247543" y="2214790"/>
                </a:lnTo>
                <a:lnTo>
                  <a:pt x="0" y="2199423"/>
                </a:lnTo>
                <a:close/>
              </a:path>
            </a:pathLst>
          </a:custGeom>
        </p:spPr>
      </p:pic>
      <p:sp>
        <p:nvSpPr>
          <p:cNvPr id="2" name="Title 1">
            <a:extLst>
              <a:ext uri="{FF2B5EF4-FFF2-40B4-BE49-F238E27FC236}">
                <a16:creationId xmlns:a16="http://schemas.microsoft.com/office/drawing/2014/main" id="{3889D3D3-4FBC-38EF-9DEC-DE845E9EE970}"/>
              </a:ext>
            </a:extLst>
          </p:cNvPr>
          <p:cNvSpPr>
            <a:spLocks noGrp="1"/>
          </p:cNvSpPr>
          <p:nvPr>
            <p:ph type="title"/>
          </p:nvPr>
        </p:nvSpPr>
        <p:spPr>
          <a:xfrm>
            <a:off x="1030288" y="609600"/>
            <a:ext cx="10131425" cy="1110343"/>
          </a:xfrm>
          <a:prstGeom prst="ellipse">
            <a:avLst/>
          </a:prstGeom>
        </p:spPr>
        <p:txBody>
          <a:bodyPr>
            <a:normAutofit/>
          </a:bodyPr>
          <a:lstStyle/>
          <a:p>
            <a:pPr algn="ctr"/>
            <a:r>
              <a:rPr lang="en-US">
                <a:solidFill>
                  <a:schemeClr val="bg1"/>
                </a:solidFill>
                <a:latin typeface="Arial" panose="020B0604020202020204" pitchFamily="34" charset="0"/>
                <a:cs typeface="Arial" panose="020B0604020202020204" pitchFamily="34" charset="0"/>
              </a:rPr>
              <a:t>Reference List </a:t>
            </a:r>
          </a:p>
        </p:txBody>
      </p:sp>
      <p:sp>
        <p:nvSpPr>
          <p:cNvPr id="33" name="Rectangle 1">
            <a:extLst>
              <a:ext uri="{FF2B5EF4-FFF2-40B4-BE49-F238E27FC236}">
                <a16:creationId xmlns:a16="http://schemas.microsoft.com/office/drawing/2014/main" id="{2C8CBCDC-FD83-8116-36AD-AE4FE50B618C}"/>
              </a:ext>
            </a:extLst>
          </p:cNvPr>
          <p:cNvSpPr>
            <a:spLocks noGrp="1" noChangeArrowheads="1"/>
          </p:cNvSpPr>
          <p:nvPr>
            <p:ph idx="1"/>
          </p:nvPr>
        </p:nvSpPr>
        <p:spPr bwMode="auto">
          <a:xfrm>
            <a:off x="0" y="2270840"/>
            <a:ext cx="12191999" cy="458716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fontScale="92500" lnSpcReduction="1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1100" b="0" i="0" u="none" strike="noStrike" cap="none" normalizeH="0" baseline="0" dirty="0">
                <a:ln>
                  <a:noFill/>
                </a:ln>
                <a:effectLst/>
                <a:cs typeface="Arial" panose="020B0604020202020204" pitchFamily="34" charset="0"/>
              </a:rPr>
              <a:t>British Heart Foundation (2024) </a:t>
            </a:r>
            <a:r>
              <a:rPr kumimoji="0" lang="en-US" altLang="en-US" sz="1100" b="0" i="1" u="none" strike="noStrike" cap="none" normalizeH="0" baseline="0" dirty="0">
                <a:ln>
                  <a:noFill/>
                </a:ln>
                <a:effectLst/>
                <a:cs typeface="Arial" panose="020B0604020202020204" pitchFamily="34" charset="0"/>
              </a:rPr>
              <a:t>Healthy Lifestyle Resources</a:t>
            </a:r>
            <a:r>
              <a:rPr kumimoji="0" lang="en-US" altLang="en-US" sz="1100" b="0" i="0" u="none" strike="noStrike" cap="none" normalizeH="0" baseline="0" dirty="0">
                <a:ln>
                  <a:noFill/>
                </a:ln>
                <a:effectLst/>
                <a:cs typeface="Arial" panose="020B0604020202020204" pitchFamily="34" charset="0"/>
              </a:rPr>
              <a:t>. Available at: </a:t>
            </a:r>
            <a:r>
              <a:rPr kumimoji="0" lang="en-US" altLang="en-US" sz="1100" b="0" i="0" u="none" strike="noStrike" cap="none" normalizeH="0" baseline="0" dirty="0">
                <a:ln>
                  <a:noFill/>
                </a:ln>
                <a:effectLst/>
                <a:cs typeface="Arial" panose="020B0604020202020204" pitchFamily="34" charset="0"/>
                <a:hlinkClick r:id="rId4"/>
              </a:rPr>
              <a:t>https://www.bhf.org.uk</a:t>
            </a:r>
            <a:r>
              <a:rPr kumimoji="0" lang="en-US" altLang="en-US" sz="1100" b="0" i="0" u="none" strike="noStrike" cap="none" normalizeH="0" baseline="0" dirty="0">
                <a:ln>
                  <a:noFill/>
                </a:ln>
                <a:effectLst/>
                <a:cs typeface="Arial" panose="020B0604020202020204" pitchFamily="34" charset="0"/>
              </a:rPr>
              <a:t> </a:t>
            </a: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1100" b="0" i="0" u="none" strike="noStrike" cap="none" normalizeH="0" baseline="0" dirty="0">
                <a:ln>
                  <a:noFill/>
                </a:ln>
                <a:effectLst/>
                <a:cs typeface="Arial" panose="020B0604020202020204" pitchFamily="34" charset="0"/>
              </a:rPr>
              <a:t>(Accessed: 19 June 2026).</a:t>
            </a:r>
          </a:p>
          <a:p>
            <a:pPr marL="0" lvl="0" indent="0">
              <a:lnSpc>
                <a:spcPct val="90000"/>
              </a:lnSpc>
              <a:spcAft>
                <a:spcPts val="600"/>
              </a:spcAft>
              <a:buNone/>
            </a:pPr>
            <a:r>
              <a:rPr lang="en-US" altLang="en-US" sz="1100" dirty="0">
                <a:cs typeface="Arial" panose="020B0604020202020204" pitchFamily="34" charset="0"/>
              </a:rPr>
              <a:t>British Nutrition Foundation (2024) </a:t>
            </a:r>
            <a:r>
              <a:rPr lang="en-US" altLang="en-US" sz="1100" i="1" dirty="0">
                <a:cs typeface="Arial" panose="020B0604020202020204" pitchFamily="34" charset="0"/>
              </a:rPr>
              <a:t>Healthy Eating Recourses. </a:t>
            </a:r>
            <a:r>
              <a:rPr lang="en-US" altLang="en-US" sz="1100" dirty="0">
                <a:cs typeface="Arial" panose="020B0604020202020204" pitchFamily="34" charset="0"/>
              </a:rPr>
              <a:t>Available at: </a:t>
            </a:r>
            <a:r>
              <a:rPr lang="en-US" altLang="en-US" sz="1100" dirty="0">
                <a:cs typeface="Arial" panose="020B0604020202020204" pitchFamily="34" charset="0"/>
                <a:hlinkClick r:id="rId5"/>
              </a:rPr>
              <a:t>https://www.nutrition.org.uk</a:t>
            </a:r>
            <a:r>
              <a:rPr lang="en-US" altLang="en-US" sz="1100" dirty="0">
                <a:cs typeface="Arial" panose="020B0604020202020204" pitchFamily="34" charset="0"/>
              </a:rPr>
              <a:t>.</a:t>
            </a:r>
          </a:p>
          <a:p>
            <a:pPr marL="0" lvl="0" indent="0">
              <a:lnSpc>
                <a:spcPct val="90000"/>
              </a:lnSpc>
              <a:spcAft>
                <a:spcPts val="600"/>
              </a:spcAft>
              <a:buNone/>
            </a:pPr>
            <a:r>
              <a:rPr lang="en-US" altLang="en-US" sz="1100" dirty="0">
                <a:cs typeface="Arial" panose="020B0604020202020204" pitchFamily="34" charset="0"/>
              </a:rPr>
              <a:t>(Accessed: 20 June 2026). </a:t>
            </a:r>
          </a:p>
          <a:p>
            <a:pPr marL="0" lvl="0" indent="0">
              <a:lnSpc>
                <a:spcPct val="90000"/>
              </a:lnSpc>
              <a:spcAft>
                <a:spcPts val="600"/>
              </a:spcAft>
              <a:buNone/>
            </a:pPr>
            <a:r>
              <a:rPr lang="en-US" altLang="en-US" sz="1100" dirty="0">
                <a:cs typeface="Arial" panose="020B0604020202020204" pitchFamily="34" charset="0"/>
              </a:rPr>
              <a:t>Diabetes UK (2024) </a:t>
            </a:r>
            <a:r>
              <a:rPr lang="en-US" altLang="en-US" sz="1100" i="1" dirty="0">
                <a:cs typeface="Arial" panose="020B0604020202020204" pitchFamily="34" charset="0"/>
              </a:rPr>
              <a:t>Healthy Eating and Diabetes Prevention. </a:t>
            </a:r>
            <a:r>
              <a:rPr lang="en-US" altLang="en-US" sz="1100" dirty="0">
                <a:cs typeface="Arial" panose="020B0604020202020204" pitchFamily="34" charset="0"/>
              </a:rPr>
              <a:t>Available at: </a:t>
            </a:r>
            <a:r>
              <a:rPr lang="en-US" altLang="en-US" sz="1100" dirty="0">
                <a:cs typeface="Arial" panose="020B0604020202020204" pitchFamily="34" charset="0"/>
                <a:hlinkClick r:id="rId6"/>
              </a:rPr>
              <a:t>https://www.diabetes.org.uk</a:t>
            </a:r>
            <a:r>
              <a:rPr lang="en-US" altLang="en-US" sz="1100" dirty="0">
                <a:cs typeface="Arial" panose="020B0604020202020204" pitchFamily="34" charset="0"/>
              </a:rPr>
              <a:t>. </a:t>
            </a:r>
          </a:p>
          <a:p>
            <a:pPr marL="0" lvl="0" indent="0">
              <a:lnSpc>
                <a:spcPct val="90000"/>
              </a:lnSpc>
              <a:spcAft>
                <a:spcPts val="600"/>
              </a:spcAft>
              <a:buNone/>
            </a:pPr>
            <a:r>
              <a:rPr lang="en-US" altLang="en-US" sz="1100" dirty="0">
                <a:cs typeface="Arial" panose="020B0604020202020204" pitchFamily="34" charset="0"/>
              </a:rPr>
              <a:t>(Accessed: 20 June 2026). </a:t>
            </a:r>
          </a:p>
          <a:p>
            <a:pPr marL="0" lvl="0" indent="0">
              <a:lnSpc>
                <a:spcPct val="90000"/>
              </a:lnSpc>
              <a:spcAft>
                <a:spcPts val="600"/>
              </a:spcAft>
              <a:buNone/>
            </a:pPr>
            <a:r>
              <a:rPr lang="en-US" altLang="en-US" sz="1100" dirty="0">
                <a:cs typeface="Arial" panose="020B0604020202020204" pitchFamily="34" charset="0"/>
              </a:rPr>
              <a:t>Marmot et al. (2020) </a:t>
            </a:r>
            <a:r>
              <a:rPr lang="en-US" altLang="en-US" sz="1100" i="1" dirty="0">
                <a:cs typeface="Arial" panose="020B0604020202020204" pitchFamily="34" charset="0"/>
              </a:rPr>
              <a:t>Health Equity in England: The Marmot Review 10 Years On. </a:t>
            </a:r>
            <a:r>
              <a:rPr lang="en-GB" sz="1100" dirty="0">
                <a:cs typeface="Arial" panose="020B0604020202020204" pitchFamily="34" charset="0"/>
              </a:rPr>
              <a:t>London: Institute of Health Equity. Available at: </a:t>
            </a:r>
            <a:r>
              <a:rPr lang="en-GB" sz="1100" dirty="0">
                <a:cs typeface="Arial" panose="020B0604020202020204" pitchFamily="34" charset="0"/>
                <a:hlinkClick r:id="rId7"/>
              </a:rPr>
              <a:t>https://www.instituteofhealthequity.org/resources-reports/marmot-review-10-years-on?utm_source=chatgpt.com</a:t>
            </a:r>
            <a:r>
              <a:rPr lang="en-GB" sz="1100" dirty="0">
                <a:cs typeface="Arial" panose="020B0604020202020204" pitchFamily="34" charset="0"/>
              </a:rPr>
              <a:t>. (Accessed: 25 June 2026) </a:t>
            </a:r>
            <a:endParaRPr lang="en-US" altLang="en-US" sz="1100" dirty="0">
              <a:cs typeface="Arial" panose="020B0604020202020204" pitchFamily="34" charset="0"/>
            </a:endParaRPr>
          </a:p>
          <a:p>
            <a:pPr marL="0" lvl="0" indent="0">
              <a:lnSpc>
                <a:spcPct val="90000"/>
              </a:lnSpc>
              <a:spcAft>
                <a:spcPts val="600"/>
              </a:spcAft>
              <a:buNone/>
            </a:pPr>
            <a:r>
              <a:rPr lang="en-US" altLang="en-US" sz="1100" dirty="0">
                <a:cs typeface="Arial" panose="020B0604020202020204" pitchFamily="34" charset="0"/>
              </a:rPr>
              <a:t>Naidoo, J. and Wills, J. (2016) </a:t>
            </a:r>
            <a:r>
              <a:rPr lang="en-US" altLang="en-US" sz="1100" i="1" dirty="0">
                <a:cs typeface="Arial" panose="020B0604020202020204" pitchFamily="34" charset="0"/>
              </a:rPr>
              <a:t>Foundations for Health Promotion. </a:t>
            </a:r>
            <a:r>
              <a:rPr lang="en-US" altLang="en-US" sz="1100" dirty="0">
                <a:cs typeface="Arial" panose="020B0604020202020204" pitchFamily="34" charset="0"/>
              </a:rPr>
              <a:t>4</a:t>
            </a:r>
            <a:r>
              <a:rPr lang="en-US" altLang="en-US" sz="1100" baseline="30000" dirty="0">
                <a:cs typeface="Arial" panose="020B0604020202020204" pitchFamily="34" charset="0"/>
              </a:rPr>
              <a:t>th</a:t>
            </a:r>
            <a:r>
              <a:rPr lang="en-US" altLang="en-US" sz="1100" dirty="0">
                <a:cs typeface="Arial" panose="020B0604020202020204" pitchFamily="34" charset="0"/>
              </a:rPr>
              <a:t> </a:t>
            </a:r>
            <a:r>
              <a:rPr lang="en-US" altLang="en-US" sz="1100" dirty="0" err="1">
                <a:cs typeface="Arial" panose="020B0604020202020204" pitchFamily="34" charset="0"/>
              </a:rPr>
              <a:t>edn</a:t>
            </a:r>
            <a:r>
              <a:rPr lang="en-US" altLang="en-US" sz="1100" dirty="0">
                <a:cs typeface="Arial" panose="020B0604020202020204" pitchFamily="34" charset="0"/>
              </a:rPr>
              <a:t>. London: Elsevier.</a:t>
            </a:r>
          </a:p>
          <a:p>
            <a:pPr marL="0" lvl="0" indent="0">
              <a:lnSpc>
                <a:spcPct val="90000"/>
              </a:lnSpc>
              <a:spcAft>
                <a:spcPts val="600"/>
              </a:spcAft>
              <a:buNone/>
            </a:pPr>
            <a:r>
              <a:rPr lang="en-US" altLang="en-US" sz="1100" dirty="0">
                <a:cs typeface="Arial" panose="020B0604020202020204" pitchFamily="34" charset="0"/>
              </a:rPr>
              <a:t>NHS England (2024) </a:t>
            </a:r>
            <a:r>
              <a:rPr lang="en-US" altLang="en-US" sz="1100" i="1" dirty="0">
                <a:cs typeface="Arial" panose="020B0604020202020204" pitchFamily="34" charset="0"/>
              </a:rPr>
              <a:t>Better Health Campaign. </a:t>
            </a:r>
            <a:r>
              <a:rPr lang="en-US" altLang="en-US" sz="1100" dirty="0">
                <a:cs typeface="Arial" panose="020B0604020202020204" pitchFamily="34" charset="0"/>
              </a:rPr>
              <a:t>Available at: </a:t>
            </a:r>
            <a:r>
              <a:rPr lang="en-US" altLang="en-US" sz="1100" dirty="0">
                <a:cs typeface="Arial" panose="020B0604020202020204" pitchFamily="34" charset="0"/>
                <a:hlinkClick r:id="rId8"/>
              </a:rPr>
              <a:t>https://www.nhs.uk/better-health</a:t>
            </a:r>
            <a:r>
              <a:rPr lang="en-US" altLang="en-US" sz="1100" dirty="0">
                <a:cs typeface="Arial" panose="020B0604020202020204" pitchFamily="34" charset="0"/>
              </a:rPr>
              <a:t>. </a:t>
            </a:r>
          </a:p>
          <a:p>
            <a:pPr marL="0" lvl="0" indent="0">
              <a:lnSpc>
                <a:spcPct val="90000"/>
              </a:lnSpc>
              <a:spcAft>
                <a:spcPts val="600"/>
              </a:spcAft>
              <a:buNone/>
            </a:pPr>
            <a:r>
              <a:rPr lang="en-US" altLang="en-US" sz="1100" dirty="0">
                <a:cs typeface="Arial" panose="020B0604020202020204" pitchFamily="34" charset="0"/>
              </a:rPr>
              <a:t>(Accessed: 20 June 2026). </a:t>
            </a:r>
          </a:p>
          <a:p>
            <a:pPr marL="0" lvl="0" indent="0">
              <a:lnSpc>
                <a:spcPct val="90000"/>
              </a:lnSpc>
              <a:spcAft>
                <a:spcPts val="600"/>
              </a:spcAft>
              <a:buNone/>
            </a:pPr>
            <a:r>
              <a:rPr lang="en-GB" sz="1100" dirty="0" err="1">
                <a:cs typeface="Arial" panose="020B0604020202020204" pitchFamily="34" charset="0"/>
              </a:rPr>
              <a:t>Nutbeam</a:t>
            </a:r>
            <a:r>
              <a:rPr lang="en-GB" sz="1100" dirty="0">
                <a:cs typeface="Arial" panose="020B0604020202020204" pitchFamily="34" charset="0"/>
              </a:rPr>
              <a:t>, D. and Lloyd, J.E. (2021) ‘Understanding and Responding to Health Literacy as a Social Determent of </a:t>
            </a:r>
          </a:p>
          <a:p>
            <a:pPr marL="0" lvl="0" indent="0">
              <a:lnSpc>
                <a:spcPct val="90000"/>
              </a:lnSpc>
              <a:spcAft>
                <a:spcPts val="600"/>
              </a:spcAft>
              <a:buNone/>
            </a:pPr>
            <a:r>
              <a:rPr lang="en-GB" altLang="en-US" sz="1100" dirty="0">
                <a:cs typeface="Arial" panose="020B0604020202020204" pitchFamily="34" charset="0"/>
              </a:rPr>
              <a:t>Health.</a:t>
            </a:r>
            <a:r>
              <a:rPr lang="en-GB" altLang="en-US" sz="1100" i="1" dirty="0">
                <a:cs typeface="Arial" panose="020B0604020202020204" pitchFamily="34" charset="0"/>
              </a:rPr>
              <a:t>’</a:t>
            </a:r>
            <a:r>
              <a:rPr lang="en-GB" altLang="en-US" sz="1100" dirty="0">
                <a:cs typeface="Arial" panose="020B0604020202020204" pitchFamily="34" charset="0"/>
              </a:rPr>
              <a:t> </a:t>
            </a:r>
            <a:r>
              <a:rPr lang="en-GB" sz="1100" i="1" dirty="0">
                <a:cs typeface="Arial" panose="020B0604020202020204" pitchFamily="34" charset="0"/>
              </a:rPr>
              <a:t>Annual Review of Public Health. </a:t>
            </a:r>
            <a:r>
              <a:rPr lang="en-GB" sz="1100" dirty="0">
                <a:cs typeface="Arial" panose="020B0604020202020204" pitchFamily="34" charset="0"/>
              </a:rPr>
              <a:t>42, pp. 159-173. </a:t>
            </a:r>
            <a:r>
              <a:rPr lang="en-GB" sz="1100" dirty="0">
                <a:cs typeface="Arial" panose="020B0604020202020204" pitchFamily="34" charset="0"/>
                <a:hlinkClick r:id="rId9"/>
              </a:rPr>
              <a:t>https://doi.org/10.1146/annurev-publhealth-</a:t>
            </a:r>
            <a:endParaRPr lang="en-GB" sz="1100" dirty="0">
              <a:cs typeface="Arial" panose="020B0604020202020204" pitchFamily="34" charset="0"/>
            </a:endParaRPr>
          </a:p>
          <a:p>
            <a:pPr marL="0" lvl="0" indent="0">
              <a:lnSpc>
                <a:spcPct val="90000"/>
              </a:lnSpc>
              <a:spcAft>
                <a:spcPts val="600"/>
              </a:spcAft>
              <a:buNone/>
            </a:pPr>
            <a:r>
              <a:rPr lang="en-GB" sz="1100" dirty="0">
                <a:cs typeface="Arial" panose="020B0604020202020204" pitchFamily="34" charset="0"/>
              </a:rPr>
              <a:t>090419-102529.</a:t>
            </a:r>
          </a:p>
          <a:p>
            <a:pPr marL="0" lvl="0" indent="0">
              <a:lnSpc>
                <a:spcPct val="90000"/>
              </a:lnSpc>
              <a:spcAft>
                <a:spcPts val="600"/>
              </a:spcAft>
              <a:buNone/>
            </a:pPr>
            <a:r>
              <a:rPr lang="en-GB" sz="1100" dirty="0">
                <a:cs typeface="Arial" panose="020B0604020202020204" pitchFamily="34" charset="0"/>
              </a:rPr>
              <a:t>Public Health England (2021) </a:t>
            </a:r>
            <a:r>
              <a:rPr lang="en-GB" sz="1100" i="1" dirty="0">
                <a:cs typeface="Arial" panose="020B0604020202020204" pitchFamily="34" charset="0"/>
              </a:rPr>
              <a:t>Health Promotion Evaluation Guide. </a:t>
            </a:r>
            <a:r>
              <a:rPr lang="en-GB" sz="1100" dirty="0">
                <a:cs typeface="Arial" panose="020B0604020202020204" pitchFamily="34" charset="0"/>
              </a:rPr>
              <a:t>London; PHE.</a:t>
            </a:r>
          </a:p>
          <a:p>
            <a:pPr marL="0" lvl="0" indent="0">
              <a:lnSpc>
                <a:spcPct val="90000"/>
              </a:lnSpc>
              <a:spcAft>
                <a:spcPts val="600"/>
              </a:spcAft>
              <a:buNone/>
            </a:pPr>
            <a:r>
              <a:rPr lang="en-GB" sz="1100" dirty="0">
                <a:cs typeface="Arial" panose="020B0604020202020204" pitchFamily="34" charset="0"/>
              </a:rPr>
              <a:t>Sports England (2024) </a:t>
            </a:r>
            <a:r>
              <a:rPr lang="en-GB" sz="1100" i="1" dirty="0">
                <a:cs typeface="Arial" panose="020B0604020202020204" pitchFamily="34" charset="0"/>
              </a:rPr>
              <a:t>Active Life's Adult Survey 2022-23. </a:t>
            </a:r>
            <a:r>
              <a:rPr lang="en-GB" sz="1100" dirty="0">
                <a:cs typeface="Arial" panose="020B0604020202020204" pitchFamily="34" charset="0"/>
              </a:rPr>
              <a:t>Loughborough: Sport England. </a:t>
            </a:r>
            <a:r>
              <a:rPr lang="en-GB" sz="1100" dirty="0">
                <a:cs typeface="Arial" panose="020B0604020202020204" pitchFamily="34" charset="0"/>
                <a:hlinkClick r:id="rId10"/>
              </a:rPr>
              <a:t>https://www.sportengland.org/research-and-data/data/active-lives?utm_source=chatgpt.com</a:t>
            </a:r>
            <a:r>
              <a:rPr lang="en-GB" sz="1100" dirty="0">
                <a:cs typeface="Arial" panose="020B0604020202020204" pitchFamily="34" charset="0"/>
              </a:rPr>
              <a:t>. (Accessed: 25 June 2026). </a:t>
            </a:r>
          </a:p>
          <a:p>
            <a:pPr marL="0" lvl="0" indent="0">
              <a:lnSpc>
                <a:spcPct val="90000"/>
              </a:lnSpc>
              <a:spcAft>
                <a:spcPts val="600"/>
              </a:spcAft>
              <a:buNone/>
            </a:pPr>
            <a:r>
              <a:rPr lang="en-GB" sz="1100" dirty="0">
                <a:cs typeface="Arial" panose="020B0604020202020204" pitchFamily="34" charset="0"/>
              </a:rPr>
              <a:t>WHO (2024) </a:t>
            </a:r>
            <a:r>
              <a:rPr lang="en-GB" sz="1100" i="1" dirty="0">
                <a:cs typeface="Arial" panose="020B0604020202020204" pitchFamily="34" charset="0"/>
              </a:rPr>
              <a:t>Health Promotion. </a:t>
            </a:r>
            <a:r>
              <a:rPr lang="en-GB" sz="1100" dirty="0">
                <a:cs typeface="Arial" panose="020B0604020202020204" pitchFamily="34" charset="0"/>
              </a:rPr>
              <a:t>Available at: </a:t>
            </a:r>
            <a:r>
              <a:rPr lang="en-GB" sz="1100" dirty="0">
                <a:cs typeface="Arial" panose="020B0604020202020204" pitchFamily="34" charset="0"/>
                <a:hlinkClick r:id="rId11"/>
              </a:rPr>
              <a:t>https://www.who.int/health-topics/health-promotion</a:t>
            </a:r>
            <a:r>
              <a:rPr lang="en-GB" sz="1100" dirty="0">
                <a:cs typeface="Arial" panose="020B0604020202020204" pitchFamily="34" charset="0"/>
              </a:rPr>
              <a:t>. (Accessed: 25 June 2026).</a:t>
            </a:r>
          </a:p>
          <a:p>
            <a:pPr marL="0" lvl="0" indent="0">
              <a:lnSpc>
                <a:spcPct val="90000"/>
              </a:lnSpc>
              <a:spcAft>
                <a:spcPts val="600"/>
              </a:spcAft>
              <a:buNone/>
            </a:pPr>
            <a:r>
              <a:rPr lang="en-GB" sz="1100" dirty="0">
                <a:cs typeface="Arial" panose="020B0604020202020204" pitchFamily="34" charset="0"/>
              </a:rPr>
              <a:t> </a:t>
            </a:r>
            <a:endParaRPr lang="en-US" altLang="en-US" sz="1100" i="1" dirty="0">
              <a:cs typeface="Arial" panose="020B0604020202020204" pitchFamily="34" charset="0"/>
            </a:endParaRPr>
          </a:p>
          <a:p>
            <a:pPr marL="0" lvl="0" indent="0">
              <a:lnSpc>
                <a:spcPct val="90000"/>
              </a:lnSpc>
              <a:spcAft>
                <a:spcPts val="600"/>
              </a:spcAft>
              <a:buNone/>
            </a:pPr>
            <a:endParaRPr lang="en-US" altLang="en-US" sz="1000" i="1" dirty="0">
              <a:cs typeface="Arial" panose="020B0604020202020204" pitchFamily="34" charset="0"/>
            </a:endParaRPr>
          </a:p>
          <a:p>
            <a:pPr marL="0" lvl="0" indent="0">
              <a:lnSpc>
                <a:spcPct val="90000"/>
              </a:lnSpc>
              <a:spcAft>
                <a:spcPts val="600"/>
              </a:spcAft>
              <a:buNone/>
            </a:pPr>
            <a:endParaRPr lang="en-US" altLang="en-US" sz="500" dirty="0">
              <a:cs typeface="Arial" panose="020B0604020202020204" pitchFamily="34" charset="0"/>
            </a:endParaRPr>
          </a:p>
          <a:p>
            <a:pPr marL="0" lvl="0" indent="0">
              <a:lnSpc>
                <a:spcPct val="90000"/>
              </a:lnSpc>
              <a:spcAft>
                <a:spcPts val="600"/>
              </a:spcAft>
              <a:buNone/>
            </a:pPr>
            <a:endParaRPr lang="en-US" altLang="en-US" sz="500" dirty="0">
              <a:cs typeface="Arial" panose="020B0604020202020204" pitchFamily="34" charset="0"/>
            </a:endParaRPr>
          </a:p>
          <a:p>
            <a:pPr marL="0" lvl="0" indent="0">
              <a:lnSpc>
                <a:spcPct val="90000"/>
              </a:lnSpc>
              <a:spcAft>
                <a:spcPts val="600"/>
              </a:spcAft>
              <a:buNone/>
            </a:pPr>
            <a:endParaRPr lang="en-US" altLang="en-US" sz="500" dirty="0">
              <a:latin typeface="-webkit-standard"/>
            </a:endParaRPr>
          </a:p>
          <a:p>
            <a:pPr marL="0" lvl="0" indent="0">
              <a:lnSpc>
                <a:spcPct val="90000"/>
              </a:lnSpc>
              <a:spcAft>
                <a:spcPts val="600"/>
              </a:spcAft>
              <a:buNone/>
            </a:pPr>
            <a:r>
              <a:rPr lang="en-US" altLang="en-US" sz="500" dirty="0">
                <a:latin typeface="-webkit-standard"/>
              </a:rPr>
              <a:t> </a:t>
            </a:r>
            <a:endParaRPr kumimoji="0" lang="en-US" altLang="en-US" sz="500" b="0" i="0" u="none" strike="noStrike" cap="none" normalizeH="0" baseline="0" dirty="0">
              <a:ln>
                <a:noFill/>
              </a:ln>
              <a:effectLst/>
              <a:latin typeface="-webkit-standard"/>
            </a:endParaRPr>
          </a:p>
          <a:p>
            <a:pPr marL="0" marR="0" lvl="0" indent="0" defTabSz="914400" rtl="0" eaLnBrk="0" fontAlgn="base" latinLnBrk="0" hangingPunct="0">
              <a:lnSpc>
                <a:spcPct val="90000"/>
              </a:lnSpc>
              <a:spcBef>
                <a:spcPct val="0"/>
              </a:spcBef>
              <a:spcAft>
                <a:spcPts val="600"/>
              </a:spcAft>
              <a:buClrTx/>
              <a:buSzTx/>
              <a:buFontTx/>
              <a:buNone/>
              <a:tabLst/>
            </a:pPr>
            <a:endParaRPr kumimoji="0" lang="en-US" altLang="en-US" sz="5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763547238"/>
      </p:ext>
    </p:extLst>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7D760-4C38-F741-4A19-43A56318AE85}"/>
              </a:ext>
            </a:extLst>
          </p:cNvPr>
          <p:cNvSpPr>
            <a:spLocks noGrp="1"/>
          </p:cNvSpPr>
          <p:nvPr>
            <p:ph type="title"/>
          </p:nvPr>
        </p:nvSpPr>
        <p:spPr>
          <a:xfrm>
            <a:off x="685801" y="609600"/>
            <a:ext cx="10131425" cy="347663"/>
          </a:xfrm>
        </p:spPr>
        <p:txBody>
          <a:bodyPr>
            <a:normAutofit fontScale="90000"/>
          </a:bodyPr>
          <a:lstStyle/>
          <a:p>
            <a:r>
              <a:rPr lang="en-US" sz="4000" dirty="0"/>
              <a:t>REFERENCES :</a:t>
            </a:r>
          </a:p>
        </p:txBody>
      </p:sp>
      <p:sp>
        <p:nvSpPr>
          <p:cNvPr id="3" name="Content Placeholder 2">
            <a:extLst>
              <a:ext uri="{FF2B5EF4-FFF2-40B4-BE49-F238E27FC236}">
                <a16:creationId xmlns:a16="http://schemas.microsoft.com/office/drawing/2014/main" id="{8C5A1FD2-E245-9E01-5AD6-DE559253BE89}"/>
              </a:ext>
            </a:extLst>
          </p:cNvPr>
          <p:cNvSpPr>
            <a:spLocks noGrp="1"/>
          </p:cNvSpPr>
          <p:nvPr>
            <p:ph idx="1"/>
          </p:nvPr>
        </p:nvSpPr>
        <p:spPr>
          <a:xfrm>
            <a:off x="412694" y="2857500"/>
            <a:ext cx="10941106" cy="3319463"/>
          </a:xfrm>
        </p:spPr>
        <p:txBody>
          <a:bodyPr>
            <a:normAutofit fontScale="25000" lnSpcReduction="20000"/>
          </a:bodyPr>
          <a:lstStyle/>
          <a:p>
            <a:r>
              <a:rPr lang="en-US" sz="8000" dirty="0"/>
              <a:t>WHO Guidelines on physical activities</a:t>
            </a:r>
            <a:r>
              <a:rPr lang="en-US" sz="4000" dirty="0"/>
              <a:t>.</a:t>
            </a:r>
            <a:r>
              <a:rPr lang="en-US" sz="4000" u="sng" dirty="0"/>
              <a:t> World Health Organization (WHO</a:t>
            </a:r>
            <a:endParaRPr lang="en-US" sz="8000" dirty="0"/>
          </a:p>
          <a:p>
            <a:r>
              <a:rPr lang="en-US" sz="8000" dirty="0"/>
              <a:t>NHS Benefits of exercises / Physical activities</a:t>
            </a:r>
            <a:r>
              <a:rPr lang="en-US" sz="4000" dirty="0"/>
              <a:t>.</a:t>
            </a:r>
            <a:r>
              <a:rPr lang="en-US" sz="4000" dirty="0">
                <a:hlinkClick r:id="rId2"/>
              </a:rPr>
              <a:t> NHS website for England – NHS  </a:t>
            </a:r>
            <a:r>
              <a:rPr lang="en-US" sz="4000" dirty="0"/>
              <a:t>https://www.nhs.</a:t>
            </a:r>
            <a:endParaRPr lang="en-US" sz="8000" dirty="0"/>
          </a:p>
          <a:p>
            <a:r>
              <a:rPr lang="en-US" sz="8000" dirty="0"/>
              <a:t>Centers for disease control  and prevention</a:t>
            </a:r>
            <a:r>
              <a:rPr lang="en-US" sz="4000" dirty="0"/>
              <a:t>.</a:t>
            </a:r>
            <a:r>
              <a:rPr lang="en-US" sz="4000" u="sng" dirty="0"/>
              <a:t> </a:t>
            </a:r>
            <a:r>
              <a:rPr lang="en-US" sz="4000" dirty="0"/>
              <a:t>https://wwwnc.cdc.gov › </a:t>
            </a:r>
            <a:endParaRPr lang="en-US" sz="8000" dirty="0"/>
          </a:p>
          <a:p>
            <a:r>
              <a:rPr lang="en-US" sz="8000" dirty="0"/>
              <a:t>National health </a:t>
            </a:r>
            <a:r>
              <a:rPr lang="en-US" sz="7200" dirty="0"/>
              <a:t>services2024    </a:t>
            </a:r>
            <a:r>
              <a:rPr lang="en-US" sz="4000" dirty="0"/>
              <a:t> https://www.england.nhs.uk › 2024</a:t>
            </a:r>
            <a:endParaRPr lang="en-US" sz="8000" dirty="0"/>
          </a:p>
          <a:p>
            <a:r>
              <a:rPr lang="en-US" sz="8000" dirty="0"/>
              <a:t> National sleep  foundation 2024</a:t>
            </a:r>
            <a:r>
              <a:rPr lang="en-US" sz="4000" dirty="0"/>
              <a:t>. </a:t>
            </a:r>
            <a:r>
              <a:rPr lang="en-US" sz="4000" u="sng" dirty="0">
                <a:hlinkClick r:id="rId3"/>
              </a:rPr>
              <a:t>National Sleep Foundation   </a:t>
            </a:r>
            <a:r>
              <a:rPr lang="en-US" sz="4000" dirty="0"/>
              <a:t>https://www.thensf.org</a:t>
            </a:r>
            <a:endParaRPr lang="en-US" dirty="0">
              <a:hlinkClick r:id="rId3"/>
            </a:endParaRPr>
          </a:p>
          <a:p>
            <a:r>
              <a:rPr lang="en-US" sz="8000" dirty="0"/>
              <a:t>Centers for disease control and prevention,2024</a:t>
            </a:r>
            <a:r>
              <a:rPr lang="en-US" sz="4000" dirty="0"/>
              <a:t>. https://selfdeterminationtheory.org</a:t>
            </a:r>
            <a:endParaRPr lang="en-US" sz="8000" dirty="0"/>
          </a:p>
          <a:p>
            <a:r>
              <a:rPr lang="en-US" sz="8000" u="sng" dirty="0"/>
              <a:t>World Health Organization (WHO)</a:t>
            </a:r>
            <a:r>
              <a:rPr lang="en-US" sz="8000" dirty="0"/>
              <a:t>2020</a:t>
            </a:r>
            <a:r>
              <a:rPr lang="en-US" sz="4000" dirty="0"/>
              <a:t>. https://www.who.int</a:t>
            </a:r>
            <a:endParaRPr lang="en-US" sz="8000" dirty="0"/>
          </a:p>
          <a:p>
            <a:r>
              <a:rPr lang="en-US" sz="8000" dirty="0"/>
              <a:t>The health belief model of behavior change – Anees </a:t>
            </a:r>
            <a:r>
              <a:rPr lang="en-US" sz="8000" dirty="0" err="1"/>
              <a:t>alyafei</a:t>
            </a:r>
            <a:r>
              <a:rPr lang="en-US" sz="8000" dirty="0"/>
              <a:t> </a:t>
            </a:r>
            <a:r>
              <a:rPr lang="en-US" sz="8000" dirty="0" err="1"/>
              <a:t>raul</a:t>
            </a:r>
            <a:r>
              <a:rPr lang="en-US" sz="8000" dirty="0"/>
              <a:t> Easton-carr,2024 </a:t>
            </a:r>
            <a:r>
              <a:rPr lang="en-US" sz="4000" dirty="0"/>
              <a:t>https://www.ncbi.nlm.nih.gov</a:t>
            </a:r>
            <a:endParaRPr lang="en-US" sz="8000" dirty="0"/>
          </a:p>
          <a:p>
            <a:r>
              <a:rPr lang="en-US" sz="8000" dirty="0"/>
              <a:t>National library of medicine ,Nahrain </a:t>
            </a:r>
            <a:r>
              <a:rPr lang="en-US" sz="8000" dirty="0" err="1"/>
              <a:t>raihan</a:t>
            </a:r>
            <a:r>
              <a:rPr lang="en-US" sz="8000" dirty="0"/>
              <a:t> ,mark </a:t>
            </a:r>
            <a:r>
              <a:rPr lang="en-US" sz="8000" dirty="0" err="1"/>
              <a:t>cogburn</a:t>
            </a:r>
            <a:r>
              <a:rPr lang="en-US" sz="4000" dirty="0"/>
              <a:t>. National Institutes of Health (.gov) https://pubmed.ncbi.nlm.nih.gov › </a:t>
            </a:r>
            <a:br>
              <a:rPr lang="en-US" sz="4000" dirty="0">
                <a:hlinkClick r:id="rId4"/>
              </a:rPr>
            </a:br>
            <a:endParaRPr lang="en-US" sz="4000" dirty="0">
              <a:hlinkClick r:id="rId4"/>
            </a:endParaRPr>
          </a:p>
          <a:p>
            <a:r>
              <a:rPr lang="en-US" sz="8000" dirty="0"/>
              <a:t>self determination theory.</a:t>
            </a:r>
          </a:p>
          <a:p>
            <a:r>
              <a:rPr lang="en-US" sz="8000" dirty="0"/>
              <a:t>the exercise snacking study.</a:t>
            </a:r>
          </a:p>
          <a:p>
            <a:pPr marL="0" indent="0">
              <a:buNone/>
            </a:pPr>
            <a:endParaRPr lang="en-US" sz="8000" dirty="0"/>
          </a:p>
          <a:p>
            <a:endParaRPr lang="en-US" sz="8000" dirty="0"/>
          </a:p>
          <a:p>
            <a:pPr marL="0" indent="0">
              <a:buNone/>
            </a:pPr>
            <a:r>
              <a:rPr lang="en-US" sz="8000" dirty="0"/>
              <a:t>    </a:t>
            </a:r>
          </a:p>
          <a:p>
            <a:endParaRPr lang="en-US" dirty="0"/>
          </a:p>
          <a:p>
            <a:endParaRPr lang="en-US" dirty="0"/>
          </a:p>
          <a:p>
            <a:pPr marL="0" indent="0">
              <a:buNone/>
            </a:pPr>
            <a:r>
              <a:rPr lang="en-US" dirty="0"/>
              <a:t>   </a:t>
            </a:r>
          </a:p>
        </p:txBody>
      </p:sp>
      <p:pic>
        <p:nvPicPr>
          <p:cNvPr id="10" name="Picture 9">
            <a:extLst>
              <a:ext uri="{FF2B5EF4-FFF2-40B4-BE49-F238E27FC236}">
                <a16:creationId xmlns:a16="http://schemas.microsoft.com/office/drawing/2014/main" id="{6A097775-3ABE-3DBA-5D64-B9F6CC085019}"/>
              </a:ext>
              <a:ext uri="{C183D7F6-B498-43B3-948B-1728B52AA6E4}">
                <adec:decorative xmlns:adec="http://schemas.microsoft.com/office/drawing/2017/decorative" val="1"/>
              </a:ext>
            </a:extLst>
          </p:cNvPr>
          <p:cNvPicPr>
            <a:picLocks noChangeAspect="1"/>
          </p:cNvPicPr>
          <p:nvPr/>
        </p:nvPicPr>
        <p:blipFill>
          <a:blip r:embed="rId5"/>
          <a:stretch>
            <a:fillRect/>
          </a:stretch>
        </p:blipFill>
        <p:spPr>
          <a:xfrm>
            <a:off x="5963998" y="3297673"/>
            <a:ext cx="266700" cy="266700"/>
          </a:xfrm>
          <a:prstGeom prst="rect">
            <a:avLst/>
          </a:prstGeom>
        </p:spPr>
      </p:pic>
    </p:spTree>
    <p:extLst>
      <p:ext uri="{BB962C8B-B14F-4D97-AF65-F5344CB8AC3E}">
        <p14:creationId xmlns:p14="http://schemas.microsoft.com/office/powerpoint/2010/main" val="166779980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Celestial</Template>
  <TotalTime>1799</TotalTime>
  <Words>2544</Words>
  <Application>Microsoft Office PowerPoint</Application>
  <PresentationFormat>Widescreen</PresentationFormat>
  <Paragraphs>287</Paragraphs>
  <Slides>23</Slides>
  <Notes>10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Celestial</vt:lpstr>
      <vt:lpstr>Module: Social Epidemiology and Public Health     Development LCHS7000_LON. </vt:lpstr>
      <vt:lpstr>PowerPoint Presentation</vt:lpstr>
      <vt:lpstr>PowerPoint Presentation</vt:lpstr>
      <vt:lpstr>PowerPoint Presentation</vt:lpstr>
      <vt:lpstr>PowerPoint Presentation</vt:lpstr>
      <vt:lpstr>PowerPoint Presentation</vt:lpstr>
      <vt:lpstr>Move More, Live Longer</vt:lpstr>
      <vt:lpstr>Evaluation of the Campaign</vt:lpstr>
      <vt:lpstr>PowerPoint Presentation</vt:lpstr>
      <vt:lpstr>Partners and Organizations Involved</vt:lpstr>
      <vt:lpstr>Glossary of Campaign Resources</vt:lpstr>
      <vt:lpstr>        Conclusion</vt:lpstr>
      <vt:lpstr>BENEFITS AND CHALLENGES OF PHYSICAL ACTIVITIES /EXERCISES</vt:lpstr>
      <vt:lpstr>PHYSIOLOGICAL BENEFITS</vt:lpstr>
      <vt:lpstr>PSYCOLOGICAL BENEFITS</vt:lpstr>
      <vt:lpstr>SOCIOLOGICAL BENEFITS</vt:lpstr>
      <vt:lpstr>Health Belief Model</vt:lpstr>
      <vt:lpstr>Transtheoretical Model</vt:lpstr>
      <vt:lpstr>SOLUTIONS TO OVERCOME INDIVIDUAL CHALLENGES</vt:lpstr>
      <vt:lpstr>PowerPoint Presentation</vt:lpstr>
      <vt:lpstr>PowerPoint Presentation</vt:lpstr>
      <vt:lpstr>Reference List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Social Epidemiology and Public Health     Development LCHS7000_LON. </dc:title>
  <dc:creator>violeta pinderova</dc:creator>
  <cp:lastModifiedBy>violeta pinderova</cp:lastModifiedBy>
  <cp:revision>5</cp:revision>
  <dcterms:created xsi:type="dcterms:W3CDTF">2026-06-18T08:02:45Z</dcterms:created>
  <dcterms:modified xsi:type="dcterms:W3CDTF">2026-07-04T20:36:46Z</dcterms:modified>
</cp:coreProperties>
</file>