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0"/>
  </p:notesMasterIdLst>
  <p:handoutMasterIdLst>
    <p:handoutMasterId r:id="rId41"/>
  </p:handoutMasterIdLst>
  <p:sldIdLst>
    <p:sldId id="256" r:id="rId5"/>
    <p:sldId id="306" r:id="rId6"/>
    <p:sldId id="291" r:id="rId7"/>
    <p:sldId id="260" r:id="rId8"/>
    <p:sldId id="292" r:id="rId9"/>
    <p:sldId id="265" r:id="rId10"/>
    <p:sldId id="266" r:id="rId11"/>
    <p:sldId id="267" r:id="rId12"/>
    <p:sldId id="315" r:id="rId13"/>
    <p:sldId id="316" r:id="rId14"/>
    <p:sldId id="268" r:id="rId15"/>
    <p:sldId id="293" r:id="rId16"/>
    <p:sldId id="270" r:id="rId17"/>
    <p:sldId id="271" r:id="rId18"/>
    <p:sldId id="313" r:id="rId19"/>
    <p:sldId id="295" r:id="rId20"/>
    <p:sldId id="272" r:id="rId21"/>
    <p:sldId id="294" r:id="rId22"/>
    <p:sldId id="296" r:id="rId23"/>
    <p:sldId id="297" r:id="rId24"/>
    <p:sldId id="273" r:id="rId25"/>
    <p:sldId id="274" r:id="rId26"/>
    <p:sldId id="275" r:id="rId27"/>
    <p:sldId id="276" r:id="rId28"/>
    <p:sldId id="298" r:id="rId29"/>
    <p:sldId id="299" r:id="rId30"/>
    <p:sldId id="300" r:id="rId31"/>
    <p:sldId id="301" r:id="rId32"/>
    <p:sldId id="278" r:id="rId33"/>
    <p:sldId id="302" r:id="rId34"/>
    <p:sldId id="314" r:id="rId35"/>
    <p:sldId id="282" r:id="rId36"/>
    <p:sldId id="283" r:id="rId37"/>
    <p:sldId id="303" r:id="rId38"/>
    <p:sldId id="30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5" d="100"/>
          <a:sy n="95" d="100"/>
        </p:scale>
        <p:origin x="1092"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9">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10">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DCB2D3-D5F2-4B5A-BEA1-F721362558A8}" type="doc">
      <dgm:prSet loTypeId="urn:microsoft.com/office/officeart/2005/8/layout/vList5" loCatId="list" qsTypeId="urn:microsoft.com/office/officeart/2005/8/quickstyle/simple1#5" qsCatId="simple" csTypeId="urn:microsoft.com/office/officeart/2005/8/colors/accent1_2#6" csCatId="accent1" phldr="1"/>
      <dgm:spPr/>
      <dgm:t>
        <a:bodyPr/>
        <a:lstStyle/>
        <a:p>
          <a:endParaRPr lang="en-US"/>
        </a:p>
      </dgm:t>
    </dgm:pt>
    <dgm:pt modelId="{F9288313-9E93-41F6-8D09-E4EB6DED44A3}">
      <dgm:prSet phldrT="[Text]" custT="1"/>
      <dgm:spPr/>
      <dgm:t>
        <a:bodyPr/>
        <a:lstStyle/>
        <a:p>
          <a:r>
            <a:rPr lang="en-US" sz="2600" dirty="0"/>
            <a:t>High Performance Orientation: </a:t>
          </a:r>
          <a:r>
            <a:rPr lang="en-US" sz="2600" dirty="0">
              <a:solidFill>
                <a:srgbClr val="FFFF00"/>
              </a:solidFill>
            </a:rPr>
            <a:t>United States</a:t>
          </a:r>
        </a:p>
      </dgm:t>
    </dgm:pt>
    <dgm:pt modelId="{1CF8E272-29FC-4BC9-A358-0BE7329C9A00}" type="parTrans" cxnId="{40EDDAF8-618F-4BEC-9F95-2E3F80245318}">
      <dgm:prSet/>
      <dgm:spPr/>
      <dgm:t>
        <a:bodyPr/>
        <a:lstStyle/>
        <a:p>
          <a:endParaRPr lang="en-US"/>
        </a:p>
      </dgm:t>
    </dgm:pt>
    <dgm:pt modelId="{F8EE31E0-7ACB-4869-B694-549C11D8B12E}" type="sibTrans" cxnId="{40EDDAF8-618F-4BEC-9F95-2E3F80245318}">
      <dgm:prSet/>
      <dgm:spPr/>
      <dgm:t>
        <a:bodyPr/>
        <a:lstStyle/>
        <a:p>
          <a:endParaRPr lang="en-US"/>
        </a:p>
      </dgm:t>
    </dgm:pt>
    <dgm:pt modelId="{E5A1E7E2-7DF3-4021-9465-D938559F983E}">
      <dgm:prSet phldrT="[Text]"/>
      <dgm:spPr/>
      <dgm:t>
        <a:bodyPr/>
        <a:lstStyle/>
        <a:p>
          <a:r>
            <a:rPr lang="en-US" dirty="0"/>
            <a:t>Present objective information directly and specifically</a:t>
          </a:r>
        </a:p>
      </dgm:t>
    </dgm:pt>
    <dgm:pt modelId="{C9F31BBD-E251-4A12-B3C2-C59F6B82F612}" type="parTrans" cxnId="{7F2E5F58-4767-478D-B663-FCA13EC6403A}">
      <dgm:prSet/>
      <dgm:spPr/>
      <dgm:t>
        <a:bodyPr/>
        <a:lstStyle/>
        <a:p>
          <a:endParaRPr lang="en-US"/>
        </a:p>
      </dgm:t>
    </dgm:pt>
    <dgm:pt modelId="{4977DD53-353D-4E2A-B73E-439922EFA230}" type="sibTrans" cxnId="{7F2E5F58-4767-478D-B663-FCA13EC6403A}">
      <dgm:prSet/>
      <dgm:spPr/>
      <dgm:t>
        <a:bodyPr/>
        <a:lstStyle/>
        <a:p>
          <a:endParaRPr lang="en-US"/>
        </a:p>
      </dgm:t>
    </dgm:pt>
    <dgm:pt modelId="{1CCC44B4-3838-4329-AA9B-979DF39DE31A}">
      <dgm:prSet phldrT="[Text]" custT="1"/>
      <dgm:spPr/>
      <dgm:t>
        <a:bodyPr/>
        <a:lstStyle/>
        <a:p>
          <a:r>
            <a:rPr lang="en-US" sz="2500" dirty="0"/>
            <a:t>Low Assertiveness:</a:t>
          </a:r>
        </a:p>
        <a:p>
          <a:r>
            <a:rPr lang="en-US" sz="2500" dirty="0">
              <a:solidFill>
                <a:srgbClr val="FFFF00"/>
              </a:solidFill>
            </a:rPr>
            <a:t>Sweden</a:t>
          </a:r>
        </a:p>
      </dgm:t>
    </dgm:pt>
    <dgm:pt modelId="{AE95E5DD-CE87-43BB-822A-8C6D3AFC1339}" type="parTrans" cxnId="{41A25EA8-81FA-4FD7-A84E-010C65D378CA}">
      <dgm:prSet/>
      <dgm:spPr/>
      <dgm:t>
        <a:bodyPr/>
        <a:lstStyle/>
        <a:p>
          <a:endParaRPr lang="en-US"/>
        </a:p>
      </dgm:t>
    </dgm:pt>
    <dgm:pt modelId="{530B3EBC-1456-439C-8A5B-0961A5D1AB2F}" type="sibTrans" cxnId="{41A25EA8-81FA-4FD7-A84E-010C65D378CA}">
      <dgm:prSet/>
      <dgm:spPr/>
      <dgm:t>
        <a:bodyPr/>
        <a:lstStyle/>
        <a:p>
          <a:endParaRPr lang="en-US"/>
        </a:p>
      </dgm:t>
    </dgm:pt>
    <dgm:pt modelId="{C04BC13F-2534-465C-9C2C-73CDE64868AD}">
      <dgm:prSet phldrT="[Text]"/>
      <dgm:spPr/>
      <dgm:t>
        <a:bodyPr/>
        <a:lstStyle/>
        <a:p>
          <a:pPr algn="l"/>
          <a:r>
            <a:rPr lang="en-US" dirty="0"/>
            <a:t>Two-way discourse and friendly relationship</a:t>
          </a:r>
        </a:p>
      </dgm:t>
    </dgm:pt>
    <dgm:pt modelId="{BFF2ABF2-8C1E-4955-9A26-3B4A8A9B6CCA}" type="parTrans" cxnId="{660828AA-C6DD-4D6C-98B5-172A767679D4}">
      <dgm:prSet/>
      <dgm:spPr/>
      <dgm:t>
        <a:bodyPr/>
        <a:lstStyle/>
        <a:p>
          <a:endParaRPr lang="en-US"/>
        </a:p>
      </dgm:t>
    </dgm:pt>
    <dgm:pt modelId="{B279CD59-28D6-41BD-8919-56C23DFA9801}" type="sibTrans" cxnId="{660828AA-C6DD-4D6C-98B5-172A767679D4}">
      <dgm:prSet/>
      <dgm:spPr/>
      <dgm:t>
        <a:bodyPr/>
        <a:lstStyle/>
        <a:p>
          <a:endParaRPr lang="en-US"/>
        </a:p>
      </dgm:t>
    </dgm:pt>
    <dgm:pt modelId="{262A5458-B982-4F27-A406-5CE4B451146C}">
      <dgm:prSet phldrT="[Text]" custT="1"/>
      <dgm:spPr/>
      <dgm:t>
        <a:bodyPr/>
        <a:lstStyle/>
        <a:p>
          <a:r>
            <a:rPr lang="en-US" sz="2800" dirty="0"/>
            <a:t>High Human Orientation:</a:t>
          </a:r>
        </a:p>
        <a:p>
          <a:r>
            <a:rPr lang="en-US" sz="2800" dirty="0">
              <a:solidFill>
                <a:srgbClr val="FFFF00"/>
              </a:solidFill>
            </a:rPr>
            <a:t>Ireland</a:t>
          </a:r>
        </a:p>
      </dgm:t>
    </dgm:pt>
    <dgm:pt modelId="{A762AF4A-7934-44D6-A964-7817AB17B814}" type="parTrans" cxnId="{4DF8F2D7-D5A8-4D5A-861D-9A9F45A7E1D3}">
      <dgm:prSet/>
      <dgm:spPr/>
      <dgm:t>
        <a:bodyPr/>
        <a:lstStyle/>
        <a:p>
          <a:endParaRPr lang="en-US"/>
        </a:p>
      </dgm:t>
    </dgm:pt>
    <dgm:pt modelId="{6F204E93-8BAE-4641-B617-226B87590686}" type="sibTrans" cxnId="{4DF8F2D7-D5A8-4D5A-861D-9A9F45A7E1D3}">
      <dgm:prSet/>
      <dgm:spPr/>
      <dgm:t>
        <a:bodyPr/>
        <a:lstStyle/>
        <a:p>
          <a:endParaRPr lang="en-US"/>
        </a:p>
      </dgm:t>
    </dgm:pt>
    <dgm:pt modelId="{E06F1CB6-2C27-48FA-A86D-C81A2D753EAC}">
      <dgm:prSet phldrT="[Text]"/>
      <dgm:spPr/>
      <dgm:t>
        <a:bodyPr/>
        <a:lstStyle/>
        <a:p>
          <a:r>
            <a:rPr lang="en-US" dirty="0"/>
            <a:t>Avoid conflict, be supportive</a:t>
          </a:r>
        </a:p>
      </dgm:t>
    </dgm:pt>
    <dgm:pt modelId="{D0AEC350-243E-46AB-A156-2F6D5C002A41}" type="parTrans" cxnId="{0891958F-7172-440A-AB21-09F922E7F8DD}">
      <dgm:prSet/>
      <dgm:spPr/>
      <dgm:t>
        <a:bodyPr/>
        <a:lstStyle/>
        <a:p>
          <a:endParaRPr lang="en-US"/>
        </a:p>
      </dgm:t>
    </dgm:pt>
    <dgm:pt modelId="{5AC4273F-35C0-4213-9BF4-3D68C38A2993}" type="sibTrans" cxnId="{0891958F-7172-440A-AB21-09F922E7F8DD}">
      <dgm:prSet/>
      <dgm:spPr/>
      <dgm:t>
        <a:bodyPr/>
        <a:lstStyle/>
        <a:p>
          <a:endParaRPr lang="en-US"/>
        </a:p>
      </dgm:t>
    </dgm:pt>
    <dgm:pt modelId="{167E31E0-D542-4E2E-ADAB-6E76F1A64D5D}" type="pres">
      <dgm:prSet presAssocID="{A3DCB2D3-D5F2-4B5A-BEA1-F721362558A8}" presName="Name0" presStyleCnt="0">
        <dgm:presLayoutVars>
          <dgm:dir/>
          <dgm:animLvl val="lvl"/>
          <dgm:resizeHandles val="exact"/>
        </dgm:presLayoutVars>
      </dgm:prSet>
      <dgm:spPr/>
    </dgm:pt>
    <dgm:pt modelId="{8207D727-04F3-4E76-AEBB-DAD2F8A60DD5}" type="pres">
      <dgm:prSet presAssocID="{F9288313-9E93-41F6-8D09-E4EB6DED44A3}" presName="linNode" presStyleCnt="0"/>
      <dgm:spPr/>
    </dgm:pt>
    <dgm:pt modelId="{A6F182CB-C6BA-4376-B24C-B67E13685CE8}" type="pres">
      <dgm:prSet presAssocID="{F9288313-9E93-41F6-8D09-E4EB6DED44A3}" presName="parentText" presStyleLbl="node1" presStyleIdx="0" presStyleCnt="3">
        <dgm:presLayoutVars>
          <dgm:chMax val="1"/>
          <dgm:bulletEnabled val="1"/>
        </dgm:presLayoutVars>
      </dgm:prSet>
      <dgm:spPr/>
    </dgm:pt>
    <dgm:pt modelId="{895469D5-0DCD-4B73-BCB3-A347542ED538}" type="pres">
      <dgm:prSet presAssocID="{F9288313-9E93-41F6-8D09-E4EB6DED44A3}" presName="descendantText" presStyleLbl="alignAccFollowNode1" presStyleIdx="0" presStyleCnt="3" custLinFactNeighborX="-4321" custLinFactNeighborY="371">
        <dgm:presLayoutVars>
          <dgm:bulletEnabled val="1"/>
        </dgm:presLayoutVars>
      </dgm:prSet>
      <dgm:spPr/>
    </dgm:pt>
    <dgm:pt modelId="{B5C69338-5B1E-4401-A104-055147D57ACB}" type="pres">
      <dgm:prSet presAssocID="{F8EE31E0-7ACB-4869-B694-549C11D8B12E}" presName="sp" presStyleCnt="0"/>
      <dgm:spPr/>
    </dgm:pt>
    <dgm:pt modelId="{BA439939-DA01-4BC1-830F-9F12302318C2}" type="pres">
      <dgm:prSet presAssocID="{1CCC44B4-3838-4329-AA9B-979DF39DE31A}" presName="linNode" presStyleCnt="0"/>
      <dgm:spPr/>
    </dgm:pt>
    <dgm:pt modelId="{F3D9F508-8454-4468-8A90-987A14C9BE3E}" type="pres">
      <dgm:prSet presAssocID="{1CCC44B4-3838-4329-AA9B-979DF39DE31A}" presName="parentText" presStyleLbl="node1" presStyleIdx="1" presStyleCnt="3">
        <dgm:presLayoutVars>
          <dgm:chMax val="1"/>
          <dgm:bulletEnabled val="1"/>
        </dgm:presLayoutVars>
      </dgm:prSet>
      <dgm:spPr/>
    </dgm:pt>
    <dgm:pt modelId="{420394DB-E42A-452C-AA53-7BEF0EBACE80}" type="pres">
      <dgm:prSet presAssocID="{1CCC44B4-3838-4329-AA9B-979DF39DE31A}" presName="descendantText" presStyleLbl="alignAccFollowNode1" presStyleIdx="1" presStyleCnt="3">
        <dgm:presLayoutVars>
          <dgm:bulletEnabled val="1"/>
        </dgm:presLayoutVars>
      </dgm:prSet>
      <dgm:spPr/>
    </dgm:pt>
    <dgm:pt modelId="{E6BBDEBD-0409-4606-B78B-962483F7E97E}" type="pres">
      <dgm:prSet presAssocID="{530B3EBC-1456-439C-8A5B-0961A5D1AB2F}" presName="sp" presStyleCnt="0"/>
      <dgm:spPr/>
    </dgm:pt>
    <dgm:pt modelId="{04408408-A121-435D-BD67-05C3E74CE147}" type="pres">
      <dgm:prSet presAssocID="{262A5458-B982-4F27-A406-5CE4B451146C}" presName="linNode" presStyleCnt="0"/>
      <dgm:spPr/>
    </dgm:pt>
    <dgm:pt modelId="{ED9C485C-42DC-4456-BBD2-422C55F455FC}" type="pres">
      <dgm:prSet presAssocID="{262A5458-B982-4F27-A406-5CE4B451146C}" presName="parentText" presStyleLbl="node1" presStyleIdx="2" presStyleCnt="3">
        <dgm:presLayoutVars>
          <dgm:chMax val="1"/>
          <dgm:bulletEnabled val="1"/>
        </dgm:presLayoutVars>
      </dgm:prSet>
      <dgm:spPr/>
    </dgm:pt>
    <dgm:pt modelId="{673BD9AA-0390-474E-9997-8B014776150A}" type="pres">
      <dgm:prSet presAssocID="{262A5458-B982-4F27-A406-5CE4B451146C}" presName="descendantText" presStyleLbl="alignAccFollowNode1" presStyleIdx="2" presStyleCnt="3">
        <dgm:presLayoutVars>
          <dgm:bulletEnabled val="1"/>
        </dgm:presLayoutVars>
      </dgm:prSet>
      <dgm:spPr/>
    </dgm:pt>
  </dgm:ptLst>
  <dgm:cxnLst>
    <dgm:cxn modelId="{9CFD9E00-5884-4B2A-8517-C91EE559EF74}" type="presOf" srcId="{E5A1E7E2-7DF3-4021-9465-D938559F983E}" destId="{895469D5-0DCD-4B73-BCB3-A347542ED538}" srcOrd="0" destOrd="0" presId="urn:microsoft.com/office/officeart/2005/8/layout/vList5"/>
    <dgm:cxn modelId="{5E355C16-E9E8-4177-A90F-7ECD0AA35017}" type="presOf" srcId="{262A5458-B982-4F27-A406-5CE4B451146C}" destId="{ED9C485C-42DC-4456-BBD2-422C55F455FC}" srcOrd="0" destOrd="0" presId="urn:microsoft.com/office/officeart/2005/8/layout/vList5"/>
    <dgm:cxn modelId="{C401E617-3F56-4922-AA21-361594BEA21E}" type="presOf" srcId="{A3DCB2D3-D5F2-4B5A-BEA1-F721362558A8}" destId="{167E31E0-D542-4E2E-ADAB-6E76F1A64D5D}" srcOrd="0" destOrd="0" presId="urn:microsoft.com/office/officeart/2005/8/layout/vList5"/>
    <dgm:cxn modelId="{8FA79C1B-A1A2-430C-BDEF-CE6E98E31257}" type="presOf" srcId="{F9288313-9E93-41F6-8D09-E4EB6DED44A3}" destId="{A6F182CB-C6BA-4376-B24C-B67E13685CE8}" srcOrd="0" destOrd="0" presId="urn:microsoft.com/office/officeart/2005/8/layout/vList5"/>
    <dgm:cxn modelId="{B66AB328-B9BB-4368-B11E-5140094A551B}" type="presOf" srcId="{C04BC13F-2534-465C-9C2C-73CDE64868AD}" destId="{420394DB-E42A-452C-AA53-7BEF0EBACE80}" srcOrd="0" destOrd="0" presId="urn:microsoft.com/office/officeart/2005/8/layout/vList5"/>
    <dgm:cxn modelId="{7F2E5F58-4767-478D-B663-FCA13EC6403A}" srcId="{F9288313-9E93-41F6-8D09-E4EB6DED44A3}" destId="{E5A1E7E2-7DF3-4021-9465-D938559F983E}" srcOrd="0" destOrd="0" parTransId="{C9F31BBD-E251-4A12-B3C2-C59F6B82F612}" sibTransId="{4977DD53-353D-4E2A-B73E-439922EFA230}"/>
    <dgm:cxn modelId="{EACBAA59-A27E-446A-AFEC-FEE33B290549}" type="presOf" srcId="{1CCC44B4-3838-4329-AA9B-979DF39DE31A}" destId="{F3D9F508-8454-4468-8A90-987A14C9BE3E}" srcOrd="0" destOrd="0" presId="urn:microsoft.com/office/officeart/2005/8/layout/vList5"/>
    <dgm:cxn modelId="{0891958F-7172-440A-AB21-09F922E7F8DD}" srcId="{262A5458-B982-4F27-A406-5CE4B451146C}" destId="{E06F1CB6-2C27-48FA-A86D-C81A2D753EAC}" srcOrd="0" destOrd="0" parTransId="{D0AEC350-243E-46AB-A156-2F6D5C002A41}" sibTransId="{5AC4273F-35C0-4213-9BF4-3D68C38A2993}"/>
    <dgm:cxn modelId="{41A25EA8-81FA-4FD7-A84E-010C65D378CA}" srcId="{A3DCB2D3-D5F2-4B5A-BEA1-F721362558A8}" destId="{1CCC44B4-3838-4329-AA9B-979DF39DE31A}" srcOrd="1" destOrd="0" parTransId="{AE95E5DD-CE87-43BB-822A-8C6D3AFC1339}" sibTransId="{530B3EBC-1456-439C-8A5B-0961A5D1AB2F}"/>
    <dgm:cxn modelId="{660828AA-C6DD-4D6C-98B5-172A767679D4}" srcId="{1CCC44B4-3838-4329-AA9B-979DF39DE31A}" destId="{C04BC13F-2534-465C-9C2C-73CDE64868AD}" srcOrd="0" destOrd="0" parTransId="{BFF2ABF2-8C1E-4955-9A26-3B4A8A9B6CCA}" sibTransId="{B279CD59-28D6-41BD-8919-56C23DFA9801}"/>
    <dgm:cxn modelId="{726482CD-2F10-48E6-9675-8531FAA7B1CC}" type="presOf" srcId="{E06F1CB6-2C27-48FA-A86D-C81A2D753EAC}" destId="{673BD9AA-0390-474E-9997-8B014776150A}" srcOrd="0" destOrd="0" presId="urn:microsoft.com/office/officeart/2005/8/layout/vList5"/>
    <dgm:cxn modelId="{4DF8F2D7-D5A8-4D5A-861D-9A9F45A7E1D3}" srcId="{A3DCB2D3-D5F2-4B5A-BEA1-F721362558A8}" destId="{262A5458-B982-4F27-A406-5CE4B451146C}" srcOrd="2" destOrd="0" parTransId="{A762AF4A-7934-44D6-A964-7817AB17B814}" sibTransId="{6F204E93-8BAE-4641-B617-226B87590686}"/>
    <dgm:cxn modelId="{40EDDAF8-618F-4BEC-9F95-2E3F80245318}" srcId="{A3DCB2D3-D5F2-4B5A-BEA1-F721362558A8}" destId="{F9288313-9E93-41F6-8D09-E4EB6DED44A3}" srcOrd="0" destOrd="0" parTransId="{1CF8E272-29FC-4BC9-A358-0BE7329C9A00}" sibTransId="{F8EE31E0-7ACB-4869-B694-549C11D8B12E}"/>
    <dgm:cxn modelId="{7DF786A3-311C-4F4B-B5E3-5D1B41147607}" type="presParOf" srcId="{167E31E0-D542-4E2E-ADAB-6E76F1A64D5D}" destId="{8207D727-04F3-4E76-AEBB-DAD2F8A60DD5}" srcOrd="0" destOrd="0" presId="urn:microsoft.com/office/officeart/2005/8/layout/vList5"/>
    <dgm:cxn modelId="{0B2A0818-8457-4C62-86AF-7EDCCBB6829C}" type="presParOf" srcId="{8207D727-04F3-4E76-AEBB-DAD2F8A60DD5}" destId="{A6F182CB-C6BA-4376-B24C-B67E13685CE8}" srcOrd="0" destOrd="0" presId="urn:microsoft.com/office/officeart/2005/8/layout/vList5"/>
    <dgm:cxn modelId="{D952963F-2567-4D71-B30C-7EDF08809029}" type="presParOf" srcId="{8207D727-04F3-4E76-AEBB-DAD2F8A60DD5}" destId="{895469D5-0DCD-4B73-BCB3-A347542ED538}" srcOrd="1" destOrd="0" presId="urn:microsoft.com/office/officeart/2005/8/layout/vList5"/>
    <dgm:cxn modelId="{415CC423-7871-42F9-AB49-9F71FACA22E0}" type="presParOf" srcId="{167E31E0-D542-4E2E-ADAB-6E76F1A64D5D}" destId="{B5C69338-5B1E-4401-A104-055147D57ACB}" srcOrd="1" destOrd="0" presId="urn:microsoft.com/office/officeart/2005/8/layout/vList5"/>
    <dgm:cxn modelId="{E64E61BA-FF84-4E97-BF49-B126371AB1A2}" type="presParOf" srcId="{167E31E0-D542-4E2E-ADAB-6E76F1A64D5D}" destId="{BA439939-DA01-4BC1-830F-9F12302318C2}" srcOrd="2" destOrd="0" presId="urn:microsoft.com/office/officeart/2005/8/layout/vList5"/>
    <dgm:cxn modelId="{EB378EC2-5EE7-4DD5-94AD-735068AA447A}" type="presParOf" srcId="{BA439939-DA01-4BC1-830F-9F12302318C2}" destId="{F3D9F508-8454-4468-8A90-987A14C9BE3E}" srcOrd="0" destOrd="0" presId="urn:microsoft.com/office/officeart/2005/8/layout/vList5"/>
    <dgm:cxn modelId="{423A5A05-110C-4165-B932-7CDF7E407929}" type="presParOf" srcId="{BA439939-DA01-4BC1-830F-9F12302318C2}" destId="{420394DB-E42A-452C-AA53-7BEF0EBACE80}" srcOrd="1" destOrd="0" presId="urn:microsoft.com/office/officeart/2005/8/layout/vList5"/>
    <dgm:cxn modelId="{64145484-B5C5-4068-9DEE-67F96DDE081F}" type="presParOf" srcId="{167E31E0-D542-4E2E-ADAB-6E76F1A64D5D}" destId="{E6BBDEBD-0409-4606-B78B-962483F7E97E}" srcOrd="3" destOrd="0" presId="urn:microsoft.com/office/officeart/2005/8/layout/vList5"/>
    <dgm:cxn modelId="{5933B59E-FB14-40EA-BF0F-912E49B3642B}" type="presParOf" srcId="{167E31E0-D542-4E2E-ADAB-6E76F1A64D5D}" destId="{04408408-A121-435D-BD67-05C3E74CE147}" srcOrd="4" destOrd="0" presId="urn:microsoft.com/office/officeart/2005/8/layout/vList5"/>
    <dgm:cxn modelId="{BC5BFA0D-0430-41B0-A8B8-E93ECCC8DC09}" type="presParOf" srcId="{04408408-A121-435D-BD67-05C3E74CE147}" destId="{ED9C485C-42DC-4456-BBD2-422C55F455FC}" srcOrd="0" destOrd="0" presId="urn:microsoft.com/office/officeart/2005/8/layout/vList5"/>
    <dgm:cxn modelId="{6D491974-5E53-498A-82D6-ED4DE844E83A}" type="presParOf" srcId="{04408408-A121-435D-BD67-05C3E74CE147}" destId="{673BD9AA-0390-474E-9997-8B014776150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6" qsCatId="simple" csTypeId="urn:microsoft.com/office/officeart/2005/8/colors/accent1_2#7" csCatId="accent1" phldr="1"/>
      <dgm:spPr/>
      <dgm:t>
        <a:bodyPr/>
        <a:lstStyle/>
        <a:p>
          <a:endParaRPr lang="en-US"/>
        </a:p>
      </dgm:t>
    </dgm:pt>
    <dgm:pt modelId="{08DEDCA7-5B1D-4CC8-BF82-80EF01F914AB}">
      <dgm:prSet phldrT="[Text]" custT="1"/>
      <dgm:spPr/>
      <dgm:t>
        <a:bodyPr/>
        <a:lstStyle/>
        <a:p>
          <a:r>
            <a:rPr lang="en-US" sz="2800" dirty="0"/>
            <a:t>Attitudes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dgm:spPr/>
      <dgm:t>
        <a:bodyPr/>
        <a:lstStyle/>
        <a:p>
          <a:r>
            <a:rPr lang="en-US" dirty="0"/>
            <a:t>Stereotyping</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2700" dirty="0"/>
            <a:t>Social Organization</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dgm:spPr/>
      <dgm:t>
        <a:bodyPr/>
        <a:lstStyle/>
        <a:p>
          <a:r>
            <a:rPr lang="en-US" dirty="0"/>
            <a:t>United Auto Workers (UAW)</a:t>
          </a:r>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31FC5882-75FB-49B5-B297-F4113BF53F43}">
      <dgm:prSet phldrT="[Text]" custT="1"/>
      <dgm:spPr/>
      <dgm:t>
        <a:bodyPr/>
        <a:lstStyle/>
        <a:p>
          <a:r>
            <a:rPr lang="en-US" sz="2800" dirty="0"/>
            <a:t>Thought Patterns</a:t>
          </a:r>
        </a:p>
      </dgm:t>
    </dgm:pt>
    <dgm:pt modelId="{DFC6EFD7-9A9A-43FC-B2FE-ED8296AB88A4}" type="parTrans" cxnId="{224B2FE8-55C0-4B04-89E5-5D3A19918971}">
      <dgm:prSet/>
      <dgm:spPr/>
      <dgm:t>
        <a:bodyPr/>
        <a:lstStyle/>
        <a:p>
          <a:endParaRPr lang="en-US"/>
        </a:p>
      </dgm:t>
    </dgm:pt>
    <dgm:pt modelId="{26D3ED3B-6884-483F-8F3E-7AD36A01BB50}" type="sibTrans" cxnId="{224B2FE8-55C0-4B04-89E5-5D3A19918971}">
      <dgm:prSet/>
      <dgm:spPr/>
      <dgm:t>
        <a:bodyPr/>
        <a:lstStyle/>
        <a:p>
          <a:endParaRPr lang="en-US"/>
        </a:p>
      </dgm:t>
    </dgm:pt>
    <dgm:pt modelId="{2C35AD74-5B19-4A45-80A9-FA2A5DE109A3}">
      <dgm:prSet phldrT="[Text]"/>
      <dgm:spPr/>
      <dgm:t>
        <a:bodyPr/>
        <a:lstStyle/>
        <a:p>
          <a:r>
            <a:rPr lang="en-US" dirty="0"/>
            <a:t>The meaning of double lines</a:t>
          </a:r>
        </a:p>
      </dgm:t>
    </dgm:pt>
    <dgm:pt modelId="{CD797A25-B0FE-4E04-9665-A03A84E525D1}" type="parTrans" cxnId="{7DF2FC5E-0893-4322-A646-147FD0CBAE01}">
      <dgm:prSet/>
      <dgm:spPr/>
      <dgm:t>
        <a:bodyPr/>
        <a:lstStyle/>
        <a:p>
          <a:endParaRPr lang="en-US"/>
        </a:p>
      </dgm:t>
    </dgm:pt>
    <dgm:pt modelId="{36E93051-8E55-4374-8A74-08A50A8241E4}" type="sibTrans" cxnId="{7DF2FC5E-0893-4322-A646-147FD0CBAE0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3">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3"/>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3">
        <dgm:presLayoutVars>
          <dgm:bulletEnabled val="1"/>
        </dgm:presLayoutVars>
      </dgm:prSet>
      <dgm:spPr/>
    </dgm:pt>
    <dgm:pt modelId="{DED97A65-591F-4BB8-ABED-5C5897C85DE2}" type="pres">
      <dgm:prSet presAssocID="{07AF4EC1-EDF7-45C9-BE7B-FC0C5EBF8536}" presName="vSp" presStyleCnt="0"/>
      <dgm:spPr/>
    </dgm:pt>
    <dgm:pt modelId="{20ECEB7A-97CF-4414-BB3E-63C122CEC3C4}" type="pres">
      <dgm:prSet presAssocID="{31FC5882-75FB-49B5-B297-F4113BF53F43}" presName="horFlow" presStyleCnt="0"/>
      <dgm:spPr/>
    </dgm:pt>
    <dgm:pt modelId="{DF43CA95-B0D1-45D3-9EBA-D194129CC939}" type="pres">
      <dgm:prSet presAssocID="{31FC5882-75FB-49B5-B297-F4113BF53F43}" presName="bigChev" presStyleLbl="node1" presStyleIdx="2" presStyleCnt="3"/>
      <dgm:spPr/>
    </dgm:pt>
    <dgm:pt modelId="{F0157761-6B0F-4E99-A741-DC9729B92BC3}" type="pres">
      <dgm:prSet presAssocID="{CD797A25-B0FE-4E04-9665-A03A84E525D1}" presName="parTrans" presStyleCnt="0"/>
      <dgm:spPr/>
    </dgm:pt>
    <dgm:pt modelId="{220DE46C-0D62-4A9F-9889-2784FCD11ECE}" type="pres">
      <dgm:prSet presAssocID="{2C35AD74-5B19-4A45-80A9-FA2A5DE109A3}" presName="node" presStyleLbl="alignAccFollowNode1" presStyleIdx="2" presStyleCnt="3">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A68C1626-6AF3-4BED-83DD-46AA602FFBF8}" srcId="{CF740023-8C6C-4C10-ABBA-CD116E156DCB}" destId="{07AF4EC1-EDF7-45C9-BE7B-FC0C5EBF8536}" srcOrd="1" destOrd="0" parTransId="{3452FACD-3EC1-4EC4-8893-C913E6FE9B3E}" sibTransId="{B80BB831-B051-425F-A289-3F7CEC6DEA98}"/>
    <dgm:cxn modelId="{F97B8E3F-DE1C-4F46-B646-261E65AB9E28}" type="presOf" srcId="{31FC5882-75FB-49B5-B297-F4113BF53F43}" destId="{DF43CA95-B0D1-45D3-9EBA-D194129CC939}" srcOrd="0" destOrd="0" presId="urn:microsoft.com/office/officeart/2005/8/layout/lProcess3"/>
    <dgm:cxn modelId="{9827E85B-8105-46C2-953A-A19A6B7F6917}" type="presOf" srcId="{2C35AD74-5B19-4A45-80A9-FA2A5DE109A3}" destId="{220DE46C-0D62-4A9F-9889-2784FCD11ECE}" srcOrd="0" destOrd="0" presId="urn:microsoft.com/office/officeart/2005/8/layout/lProcess3"/>
    <dgm:cxn modelId="{7DF2FC5E-0893-4322-A646-147FD0CBAE01}" srcId="{31FC5882-75FB-49B5-B297-F4113BF53F43}" destId="{2C35AD74-5B19-4A45-80A9-FA2A5DE109A3}" srcOrd="0" destOrd="0" parTransId="{CD797A25-B0FE-4E04-9665-A03A84E525D1}" sibTransId="{36E93051-8E55-4374-8A74-08A50A8241E4}"/>
    <dgm:cxn modelId="{CCC30D62-E061-4F00-8D6B-719270202C3E}" type="presOf" srcId="{08DEDCA7-5B1D-4CC8-BF82-80EF01F914AB}" destId="{6706CCFC-8FDA-4387-B8A0-6F685D7FBCED}"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55A56551-988D-4565-9D60-05A931D544AE}" type="presOf" srcId="{07AF4EC1-EDF7-45C9-BE7B-FC0C5EBF8536}" destId="{311BE7B5-4F30-4A46-9E63-6DFA37F479EC}" srcOrd="0" destOrd="0" presId="urn:microsoft.com/office/officeart/2005/8/layout/lProcess3"/>
    <dgm:cxn modelId="{64C2617B-BFE8-4D8B-8407-5FB54A7AF7DB}" srcId="{CF740023-8C6C-4C10-ABBA-CD116E156DCB}" destId="{08DEDCA7-5B1D-4CC8-BF82-80EF01F914AB}" srcOrd="0" destOrd="0" parTransId="{68EBCA4C-1FB9-453F-A946-0375481E1AD9}" sibTransId="{147EF4D5-A335-4BD2-B8C9-D65DF47FC24C}"/>
    <dgm:cxn modelId="{32C875A9-57F9-45CD-831F-F43B9D29FC0E}" type="presOf" srcId="{6BDEE8D8-7708-41A2-8F04-4B7B550AAB67}" destId="{8D0F7476-D3DD-4F07-B7AC-48C5643F1802}" srcOrd="0" destOrd="0" presId="urn:microsoft.com/office/officeart/2005/8/layout/lProcess3"/>
    <dgm:cxn modelId="{AC4AD6DC-8D84-45D7-87BF-867F335F0307}" type="presOf" srcId="{30FD39A0-B729-4165-B6FA-6F4A3268E3CD}" destId="{7FA0662B-CA37-4F06-8527-DEFC5743BD57}" srcOrd="0" destOrd="0" presId="urn:microsoft.com/office/officeart/2005/8/layout/lProcess3"/>
    <dgm:cxn modelId="{224B2FE8-55C0-4B04-89E5-5D3A19918971}" srcId="{CF740023-8C6C-4C10-ABBA-CD116E156DCB}" destId="{31FC5882-75FB-49B5-B297-F4113BF53F43}" srcOrd="2" destOrd="0" parTransId="{DFC6EFD7-9A9A-43FC-B2FE-ED8296AB88A4}" sibTransId="{26D3ED3B-6884-483F-8F3E-7AD36A01BB50}"/>
    <dgm:cxn modelId="{CFCEE8E8-3AFF-429A-9CBF-D33F916B555D}" type="presOf" srcId="{CF740023-8C6C-4C10-ABBA-CD116E156DCB}" destId="{AAFFD2E6-8CA0-4800-9C16-63E5D94EE41B}" srcOrd="0" destOrd="0" presId="urn:microsoft.com/office/officeart/2005/8/layout/lProcess3"/>
    <dgm:cxn modelId="{8C483277-6B38-4C4A-9041-9BE70DFFB731}" type="presParOf" srcId="{AAFFD2E6-8CA0-4800-9C16-63E5D94EE41B}" destId="{2ADCC27E-AC0E-4766-95B7-2930CFF2A5C5}" srcOrd="0" destOrd="0" presId="urn:microsoft.com/office/officeart/2005/8/layout/lProcess3"/>
    <dgm:cxn modelId="{0BAFA21C-A4B1-483F-B83B-D106A679364D}" type="presParOf" srcId="{2ADCC27E-AC0E-4766-95B7-2930CFF2A5C5}" destId="{6706CCFC-8FDA-4387-B8A0-6F685D7FBCED}" srcOrd="0" destOrd="0" presId="urn:microsoft.com/office/officeart/2005/8/layout/lProcess3"/>
    <dgm:cxn modelId="{AB55AF30-EF6A-490D-8A14-DF3E9D1A2C87}" type="presParOf" srcId="{2ADCC27E-AC0E-4766-95B7-2930CFF2A5C5}" destId="{37DC862D-ED34-437A-A081-4B0438F42284}" srcOrd="1" destOrd="0" presId="urn:microsoft.com/office/officeart/2005/8/layout/lProcess3"/>
    <dgm:cxn modelId="{DDCE0A54-3D8B-4F39-8C82-D8AFD3F6E12A}" type="presParOf" srcId="{2ADCC27E-AC0E-4766-95B7-2930CFF2A5C5}" destId="{8D0F7476-D3DD-4F07-B7AC-48C5643F1802}" srcOrd="2" destOrd="0" presId="urn:microsoft.com/office/officeart/2005/8/layout/lProcess3"/>
    <dgm:cxn modelId="{CB631ADD-E644-46B1-9709-56433DBA67E3}" type="presParOf" srcId="{AAFFD2E6-8CA0-4800-9C16-63E5D94EE41B}" destId="{9C4C5732-65D2-4B78-8D6F-D5C8BE584080}" srcOrd="1" destOrd="0" presId="urn:microsoft.com/office/officeart/2005/8/layout/lProcess3"/>
    <dgm:cxn modelId="{30167421-8687-4C8A-ADDD-1B92AE502859}" type="presParOf" srcId="{AAFFD2E6-8CA0-4800-9C16-63E5D94EE41B}" destId="{7641F390-3ED6-43E8-A4EC-9C2DC2950134}" srcOrd="2" destOrd="0" presId="urn:microsoft.com/office/officeart/2005/8/layout/lProcess3"/>
    <dgm:cxn modelId="{E8CE0FBB-5C66-4AE3-B15D-51EB06F2480A}" type="presParOf" srcId="{7641F390-3ED6-43E8-A4EC-9C2DC2950134}" destId="{311BE7B5-4F30-4A46-9E63-6DFA37F479EC}" srcOrd="0" destOrd="0" presId="urn:microsoft.com/office/officeart/2005/8/layout/lProcess3"/>
    <dgm:cxn modelId="{2CA49B5C-9F35-4B09-B5B1-4C781047D6A9}" type="presParOf" srcId="{7641F390-3ED6-43E8-A4EC-9C2DC2950134}" destId="{60155F6D-ED00-4543-AB2A-373889BC5674}" srcOrd="1" destOrd="0" presId="urn:microsoft.com/office/officeart/2005/8/layout/lProcess3"/>
    <dgm:cxn modelId="{B1D8C748-6194-4CFE-ADEE-D17D25361E7C}" type="presParOf" srcId="{7641F390-3ED6-43E8-A4EC-9C2DC2950134}" destId="{7FA0662B-CA37-4F06-8527-DEFC5743BD57}" srcOrd="2" destOrd="0" presId="urn:microsoft.com/office/officeart/2005/8/layout/lProcess3"/>
    <dgm:cxn modelId="{B37C1075-1E3E-4E92-B306-6C77BA6D05BC}" type="presParOf" srcId="{AAFFD2E6-8CA0-4800-9C16-63E5D94EE41B}" destId="{DED97A65-591F-4BB8-ABED-5C5897C85DE2}" srcOrd="3" destOrd="0" presId="urn:microsoft.com/office/officeart/2005/8/layout/lProcess3"/>
    <dgm:cxn modelId="{962FF704-F931-40AF-839F-F988EB831732}" type="presParOf" srcId="{AAFFD2E6-8CA0-4800-9C16-63E5D94EE41B}" destId="{20ECEB7A-97CF-4414-BB3E-63C122CEC3C4}" srcOrd="4" destOrd="0" presId="urn:microsoft.com/office/officeart/2005/8/layout/lProcess3"/>
    <dgm:cxn modelId="{AD3E664C-53EF-44AD-A586-63219CC2217B}" type="presParOf" srcId="{20ECEB7A-97CF-4414-BB3E-63C122CEC3C4}" destId="{DF43CA95-B0D1-45D3-9EBA-D194129CC939}" srcOrd="0" destOrd="0" presId="urn:microsoft.com/office/officeart/2005/8/layout/lProcess3"/>
    <dgm:cxn modelId="{1480FB11-0133-45AC-AB0F-424B501146EF}" type="presParOf" srcId="{20ECEB7A-97CF-4414-BB3E-63C122CEC3C4}" destId="{F0157761-6B0F-4E99-A741-DC9729B92BC3}" srcOrd="1" destOrd="0" presId="urn:microsoft.com/office/officeart/2005/8/layout/lProcess3"/>
    <dgm:cxn modelId="{499112E1-138E-4855-B2F2-3AA5BCAB00F7}" type="presParOf" srcId="{20ECEB7A-97CF-4414-BB3E-63C122CEC3C4}" destId="{220DE46C-0D62-4A9F-9889-2784FCD11ECE}"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740023-8C6C-4C10-ABBA-CD116E156DCB}" type="doc">
      <dgm:prSet loTypeId="urn:microsoft.com/office/officeart/2005/8/layout/lProcess3" loCatId="process" qsTypeId="urn:microsoft.com/office/officeart/2005/8/quickstyle/simple1#7" qsCatId="simple" csTypeId="urn:microsoft.com/office/officeart/2005/8/colors/accent1_2#8" csCatId="accent1" phldr="1"/>
      <dgm:spPr/>
      <dgm:t>
        <a:bodyPr/>
        <a:lstStyle/>
        <a:p>
          <a:endParaRPr lang="en-US"/>
        </a:p>
      </dgm:t>
    </dgm:pt>
    <dgm:pt modelId="{08DEDCA7-5B1D-4CC8-BF82-80EF01F914AB}">
      <dgm:prSet phldrT="[Text]" custT="1"/>
      <dgm:spPr/>
      <dgm:t>
        <a:bodyPr/>
        <a:lstStyle/>
        <a:p>
          <a:r>
            <a:rPr lang="en-US" sz="3000" dirty="0"/>
            <a:t>Roles</a:t>
          </a:r>
        </a:p>
      </dgm:t>
    </dgm:pt>
    <dgm:pt modelId="{68EBCA4C-1FB9-453F-A946-0375481E1AD9}" type="parTrans" cxnId="{64C2617B-BFE8-4D8B-8407-5FB54A7AF7DB}">
      <dgm:prSet/>
      <dgm:spPr/>
      <dgm:t>
        <a:bodyPr/>
        <a:lstStyle/>
        <a:p>
          <a:endParaRPr lang="en-US"/>
        </a:p>
      </dgm:t>
    </dgm:pt>
    <dgm:pt modelId="{147EF4D5-A335-4BD2-B8C9-D65DF47FC24C}" type="sibTrans" cxnId="{64C2617B-BFE8-4D8B-8407-5FB54A7AF7DB}">
      <dgm:prSet/>
      <dgm:spPr/>
      <dgm:t>
        <a:bodyPr/>
        <a:lstStyle/>
        <a:p>
          <a:endParaRPr lang="en-US"/>
        </a:p>
      </dgm:t>
    </dgm:pt>
    <dgm:pt modelId="{6BDEE8D8-7708-41A2-8F04-4B7B550AAB67}">
      <dgm:prSet phldrT="[Text]" custT="1"/>
      <dgm:spPr/>
      <dgm:t>
        <a:bodyPr/>
        <a:lstStyle/>
        <a:p>
          <a:r>
            <a:rPr lang="en-US" sz="2400" dirty="0"/>
            <a:t>Decision making and responsibility</a:t>
          </a:r>
        </a:p>
      </dgm:t>
    </dgm:pt>
    <dgm:pt modelId="{0F8C8D28-0D89-46DC-A649-A661358A99FF}" type="parTrans" cxnId="{B9F6B617-423B-47D2-91D8-054A7F5D66A9}">
      <dgm:prSet/>
      <dgm:spPr/>
      <dgm:t>
        <a:bodyPr/>
        <a:lstStyle/>
        <a:p>
          <a:endParaRPr lang="en-US"/>
        </a:p>
      </dgm:t>
    </dgm:pt>
    <dgm:pt modelId="{5D1B2F69-B3F0-41F3-9390-96DF0CDA0C34}" type="sibTrans" cxnId="{B9F6B617-423B-47D2-91D8-054A7F5D66A9}">
      <dgm:prSet/>
      <dgm:spPr/>
      <dgm:t>
        <a:bodyPr/>
        <a:lstStyle/>
        <a:p>
          <a:endParaRPr lang="en-US"/>
        </a:p>
      </dgm:t>
    </dgm:pt>
    <dgm:pt modelId="{07AF4EC1-EDF7-45C9-BE7B-FC0C5EBF8536}">
      <dgm:prSet phldrT="[Text]" custT="1"/>
      <dgm:spPr/>
      <dgm:t>
        <a:bodyPr/>
        <a:lstStyle/>
        <a:p>
          <a:r>
            <a:rPr lang="en-US" sz="3000" dirty="0"/>
            <a:t>Language</a:t>
          </a:r>
        </a:p>
      </dgm:t>
    </dgm:pt>
    <dgm:pt modelId="{3452FACD-3EC1-4EC4-8893-C913E6FE9B3E}" type="parTrans" cxnId="{A68C1626-6AF3-4BED-83DD-46AA602FFBF8}">
      <dgm:prSet/>
      <dgm:spPr/>
      <dgm:t>
        <a:bodyPr/>
        <a:lstStyle/>
        <a:p>
          <a:endParaRPr lang="en-US"/>
        </a:p>
      </dgm:t>
    </dgm:pt>
    <dgm:pt modelId="{B80BB831-B051-425F-A289-3F7CEC6DEA98}" type="sibTrans" cxnId="{A68C1626-6AF3-4BED-83DD-46AA602FFBF8}">
      <dgm:prSet/>
      <dgm:spPr/>
      <dgm:t>
        <a:bodyPr/>
        <a:lstStyle/>
        <a:p>
          <a:endParaRPr lang="en-US"/>
        </a:p>
      </dgm:t>
    </dgm:pt>
    <dgm:pt modelId="{30FD39A0-B729-4165-B6FA-6F4A3268E3CD}">
      <dgm:prSet phldrT="[Text]" custT="1"/>
      <dgm:spPr/>
      <dgm:t>
        <a:bodyPr/>
        <a:lstStyle/>
        <a:p>
          <a:r>
            <a:rPr lang="en-US" sz="2400" dirty="0"/>
            <a:t>“come out of the grave with Pepsi” When “yes” doesn’t mean “yes”</a:t>
          </a:r>
        </a:p>
      </dgm:t>
    </dgm:pt>
    <dgm:pt modelId="{72933E12-08AF-4C76-B1C8-5BB11F8A5A77}" type="parTrans" cxnId="{CE89476D-9DE6-41D1-B822-C511AD380E51}">
      <dgm:prSet/>
      <dgm:spPr/>
      <dgm:t>
        <a:bodyPr/>
        <a:lstStyle/>
        <a:p>
          <a:endParaRPr lang="en-US"/>
        </a:p>
      </dgm:t>
    </dgm:pt>
    <dgm:pt modelId="{AAF68946-097A-469F-8B65-DF7750876B96}" type="sibTrans" cxnId="{CE89476D-9DE6-41D1-B822-C511AD380E51}">
      <dgm:prSet/>
      <dgm:spPr/>
      <dgm:t>
        <a:bodyPr/>
        <a:lstStyle/>
        <a:p>
          <a:endParaRPr lang="en-US"/>
        </a:p>
      </dgm:t>
    </dgm:pt>
    <dgm:pt modelId="{AAFFD2E6-8CA0-4800-9C16-63E5D94EE41B}" type="pres">
      <dgm:prSet presAssocID="{CF740023-8C6C-4C10-ABBA-CD116E156DCB}" presName="Name0" presStyleCnt="0">
        <dgm:presLayoutVars>
          <dgm:chPref val="3"/>
          <dgm:dir/>
          <dgm:animLvl val="lvl"/>
          <dgm:resizeHandles/>
        </dgm:presLayoutVars>
      </dgm:prSet>
      <dgm:spPr/>
    </dgm:pt>
    <dgm:pt modelId="{2ADCC27E-AC0E-4766-95B7-2930CFF2A5C5}" type="pres">
      <dgm:prSet presAssocID="{08DEDCA7-5B1D-4CC8-BF82-80EF01F914AB}" presName="horFlow" presStyleCnt="0"/>
      <dgm:spPr/>
    </dgm:pt>
    <dgm:pt modelId="{6706CCFC-8FDA-4387-B8A0-6F685D7FBCED}" type="pres">
      <dgm:prSet presAssocID="{08DEDCA7-5B1D-4CC8-BF82-80EF01F914AB}" presName="bigChev" presStyleLbl="node1" presStyleIdx="0" presStyleCnt="2" custScaleX="96136" custScaleY="113463"/>
      <dgm:spPr/>
    </dgm:pt>
    <dgm:pt modelId="{37DC862D-ED34-437A-A081-4B0438F42284}" type="pres">
      <dgm:prSet presAssocID="{0F8C8D28-0D89-46DC-A649-A661358A99FF}" presName="parTrans" presStyleCnt="0"/>
      <dgm:spPr/>
    </dgm:pt>
    <dgm:pt modelId="{8D0F7476-D3DD-4F07-B7AC-48C5643F1802}" type="pres">
      <dgm:prSet presAssocID="{6BDEE8D8-7708-41A2-8F04-4B7B550AAB67}" presName="node" presStyleLbl="alignAccFollowNode1" presStyleIdx="0" presStyleCnt="2" custScaleX="109178" custScaleY="113429">
        <dgm:presLayoutVars>
          <dgm:bulletEnabled val="1"/>
        </dgm:presLayoutVars>
      </dgm:prSet>
      <dgm:spPr/>
    </dgm:pt>
    <dgm:pt modelId="{9C4C5732-65D2-4B78-8D6F-D5C8BE584080}" type="pres">
      <dgm:prSet presAssocID="{08DEDCA7-5B1D-4CC8-BF82-80EF01F914AB}" presName="vSp" presStyleCnt="0"/>
      <dgm:spPr/>
    </dgm:pt>
    <dgm:pt modelId="{7641F390-3ED6-43E8-A4EC-9C2DC2950134}" type="pres">
      <dgm:prSet presAssocID="{07AF4EC1-EDF7-45C9-BE7B-FC0C5EBF8536}" presName="horFlow" presStyleCnt="0"/>
      <dgm:spPr/>
    </dgm:pt>
    <dgm:pt modelId="{311BE7B5-4F30-4A46-9E63-6DFA37F479EC}" type="pres">
      <dgm:prSet presAssocID="{07AF4EC1-EDF7-45C9-BE7B-FC0C5EBF8536}" presName="bigChev" presStyleLbl="node1" presStyleIdx="1" presStyleCnt="2" custScaleX="92680" custScaleY="106204"/>
      <dgm:spPr/>
    </dgm:pt>
    <dgm:pt modelId="{60155F6D-ED00-4543-AB2A-373889BC5674}" type="pres">
      <dgm:prSet presAssocID="{72933E12-08AF-4C76-B1C8-5BB11F8A5A77}" presName="parTrans" presStyleCnt="0"/>
      <dgm:spPr/>
    </dgm:pt>
    <dgm:pt modelId="{7FA0662B-CA37-4F06-8527-DEFC5743BD57}" type="pres">
      <dgm:prSet presAssocID="{30FD39A0-B729-4165-B6FA-6F4A3268E3CD}" presName="node" presStyleLbl="alignAccFollowNode1" presStyleIdx="1" presStyleCnt="2" custScaleX="113205" custScaleY="116571">
        <dgm:presLayoutVars>
          <dgm:bulletEnabled val="1"/>
        </dgm:presLayoutVars>
      </dgm:prSet>
      <dgm:spPr/>
    </dgm:pt>
  </dgm:ptLst>
  <dgm:cxnLst>
    <dgm:cxn modelId="{B9F6B617-423B-47D2-91D8-054A7F5D66A9}" srcId="{08DEDCA7-5B1D-4CC8-BF82-80EF01F914AB}" destId="{6BDEE8D8-7708-41A2-8F04-4B7B550AAB67}" srcOrd="0" destOrd="0" parTransId="{0F8C8D28-0D89-46DC-A649-A661358A99FF}" sibTransId="{5D1B2F69-B3F0-41F3-9390-96DF0CDA0C34}"/>
    <dgm:cxn modelId="{DBA6B71B-6C69-4F41-8199-9B83FD3D9098}" type="presOf" srcId="{07AF4EC1-EDF7-45C9-BE7B-FC0C5EBF8536}" destId="{311BE7B5-4F30-4A46-9E63-6DFA37F479EC}" srcOrd="0" destOrd="0" presId="urn:microsoft.com/office/officeart/2005/8/layout/lProcess3"/>
    <dgm:cxn modelId="{A68C1626-6AF3-4BED-83DD-46AA602FFBF8}" srcId="{CF740023-8C6C-4C10-ABBA-CD116E156DCB}" destId="{07AF4EC1-EDF7-45C9-BE7B-FC0C5EBF8536}" srcOrd="1" destOrd="0" parTransId="{3452FACD-3EC1-4EC4-8893-C913E6FE9B3E}" sibTransId="{B80BB831-B051-425F-A289-3F7CEC6DEA98}"/>
    <dgm:cxn modelId="{D8192532-2983-49CB-9043-4C1EAD36BA94}" type="presOf" srcId="{6BDEE8D8-7708-41A2-8F04-4B7B550AAB67}" destId="{8D0F7476-D3DD-4F07-B7AC-48C5643F1802}" srcOrd="0" destOrd="0" presId="urn:microsoft.com/office/officeart/2005/8/layout/lProcess3"/>
    <dgm:cxn modelId="{CE89476D-9DE6-41D1-B822-C511AD380E51}" srcId="{07AF4EC1-EDF7-45C9-BE7B-FC0C5EBF8536}" destId="{30FD39A0-B729-4165-B6FA-6F4A3268E3CD}" srcOrd="0" destOrd="0" parTransId="{72933E12-08AF-4C76-B1C8-5BB11F8A5A77}" sibTransId="{AAF68946-097A-469F-8B65-DF7750876B96}"/>
    <dgm:cxn modelId="{64C2617B-BFE8-4D8B-8407-5FB54A7AF7DB}" srcId="{CF740023-8C6C-4C10-ABBA-CD116E156DCB}" destId="{08DEDCA7-5B1D-4CC8-BF82-80EF01F914AB}" srcOrd="0" destOrd="0" parTransId="{68EBCA4C-1FB9-453F-A946-0375481E1AD9}" sibTransId="{147EF4D5-A335-4BD2-B8C9-D65DF47FC24C}"/>
    <dgm:cxn modelId="{C0021A84-A3D1-48BB-A655-374CEE2F1B8F}" type="presOf" srcId="{30FD39A0-B729-4165-B6FA-6F4A3268E3CD}" destId="{7FA0662B-CA37-4F06-8527-DEFC5743BD57}" srcOrd="0" destOrd="0" presId="urn:microsoft.com/office/officeart/2005/8/layout/lProcess3"/>
    <dgm:cxn modelId="{825E22C2-487C-4624-84C8-E88129303F75}" type="presOf" srcId="{08DEDCA7-5B1D-4CC8-BF82-80EF01F914AB}" destId="{6706CCFC-8FDA-4387-B8A0-6F685D7FBCED}" srcOrd="0" destOrd="0" presId="urn:microsoft.com/office/officeart/2005/8/layout/lProcess3"/>
    <dgm:cxn modelId="{5D9FFFC6-B57D-4A4B-B380-BEBA213922E4}" type="presOf" srcId="{CF740023-8C6C-4C10-ABBA-CD116E156DCB}" destId="{AAFFD2E6-8CA0-4800-9C16-63E5D94EE41B}" srcOrd="0" destOrd="0" presId="urn:microsoft.com/office/officeart/2005/8/layout/lProcess3"/>
    <dgm:cxn modelId="{ACAEA440-3466-4F8B-A8C1-A53430E3F58E}" type="presParOf" srcId="{AAFFD2E6-8CA0-4800-9C16-63E5D94EE41B}" destId="{2ADCC27E-AC0E-4766-95B7-2930CFF2A5C5}" srcOrd="0" destOrd="0" presId="urn:microsoft.com/office/officeart/2005/8/layout/lProcess3"/>
    <dgm:cxn modelId="{486D352F-05AB-4850-BE2F-4955AD167A32}" type="presParOf" srcId="{2ADCC27E-AC0E-4766-95B7-2930CFF2A5C5}" destId="{6706CCFC-8FDA-4387-B8A0-6F685D7FBCED}" srcOrd="0" destOrd="0" presId="urn:microsoft.com/office/officeart/2005/8/layout/lProcess3"/>
    <dgm:cxn modelId="{183C2B9C-BE95-4701-A882-AD5B46AA4417}" type="presParOf" srcId="{2ADCC27E-AC0E-4766-95B7-2930CFF2A5C5}" destId="{37DC862D-ED34-437A-A081-4B0438F42284}" srcOrd="1" destOrd="0" presId="urn:microsoft.com/office/officeart/2005/8/layout/lProcess3"/>
    <dgm:cxn modelId="{A8AE8254-49B7-4184-809A-ED4DFEED0AA8}" type="presParOf" srcId="{2ADCC27E-AC0E-4766-95B7-2930CFF2A5C5}" destId="{8D0F7476-D3DD-4F07-B7AC-48C5643F1802}" srcOrd="2" destOrd="0" presId="urn:microsoft.com/office/officeart/2005/8/layout/lProcess3"/>
    <dgm:cxn modelId="{45DA28E9-FF09-4884-B90D-1F8FAB76E780}" type="presParOf" srcId="{AAFFD2E6-8CA0-4800-9C16-63E5D94EE41B}" destId="{9C4C5732-65D2-4B78-8D6F-D5C8BE584080}" srcOrd="1" destOrd="0" presId="urn:microsoft.com/office/officeart/2005/8/layout/lProcess3"/>
    <dgm:cxn modelId="{2490C278-A9BF-4A7B-8B8B-C58EBAE7B8C4}" type="presParOf" srcId="{AAFFD2E6-8CA0-4800-9C16-63E5D94EE41B}" destId="{7641F390-3ED6-43E8-A4EC-9C2DC2950134}" srcOrd="2" destOrd="0" presId="urn:microsoft.com/office/officeart/2005/8/layout/lProcess3"/>
    <dgm:cxn modelId="{274322F2-428D-4CB8-B777-4B347D7AC73F}" type="presParOf" srcId="{7641F390-3ED6-43E8-A4EC-9C2DC2950134}" destId="{311BE7B5-4F30-4A46-9E63-6DFA37F479EC}" srcOrd="0" destOrd="0" presId="urn:microsoft.com/office/officeart/2005/8/layout/lProcess3"/>
    <dgm:cxn modelId="{39BA4545-5A89-4E92-8788-5DE3E5F21660}" type="presParOf" srcId="{7641F390-3ED6-43E8-A4EC-9C2DC2950134}" destId="{60155F6D-ED00-4543-AB2A-373889BC5674}" srcOrd="1" destOrd="0" presId="urn:microsoft.com/office/officeart/2005/8/layout/lProcess3"/>
    <dgm:cxn modelId="{5F7F8B0A-C901-48B3-839B-0E9D3230FB97}" type="presParOf" srcId="{7641F390-3ED6-43E8-A4EC-9C2DC2950134}" destId="{7FA0662B-CA37-4F06-8527-DEFC5743BD57}" srcOrd="2"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D852CD-EECE-4545-8930-B4873A287F8A}" type="doc">
      <dgm:prSet loTypeId="urn:microsoft.com/office/officeart/2005/8/layout/vList3#1" loCatId="list" qsTypeId="urn:microsoft.com/office/officeart/2005/8/quickstyle/simple5" qsCatId="simple" csTypeId="urn:microsoft.com/office/officeart/2005/8/colors/accent1_2#9" csCatId="accent1" phldr="1"/>
      <dgm:spPr/>
      <dgm:t>
        <a:bodyPr/>
        <a:lstStyle/>
        <a:p>
          <a:endParaRPr lang="en-US"/>
        </a:p>
      </dgm:t>
    </dgm:pt>
    <dgm:pt modelId="{2AB1B743-E5EB-4444-B61D-307AC5557A38}">
      <dgm:prSet/>
      <dgm:spPr/>
      <dgm:t>
        <a:bodyPr/>
        <a:lstStyle/>
        <a:p>
          <a:pPr rtl="0"/>
          <a:r>
            <a:rPr lang="en-US" b="1" dirty="0"/>
            <a:t>Information systems</a:t>
          </a:r>
          <a:endParaRPr lang="en-US" dirty="0"/>
        </a:p>
      </dgm:t>
    </dgm:pt>
    <dgm:pt modelId="{11B716B4-3551-4FDF-ADFB-6664270719AD}" type="parTrans" cxnId="{E0659094-2188-409D-B0B5-F0BC4CD10529}">
      <dgm:prSet/>
      <dgm:spPr/>
      <dgm:t>
        <a:bodyPr/>
        <a:lstStyle/>
        <a:p>
          <a:endParaRPr lang="en-US"/>
        </a:p>
      </dgm:t>
    </dgm:pt>
    <dgm:pt modelId="{459984EE-7CEE-4E4E-AB14-971407F9BF9F}" type="sibTrans" cxnId="{E0659094-2188-409D-B0B5-F0BC4CD10529}">
      <dgm:prSet/>
      <dgm:spPr/>
      <dgm:t>
        <a:bodyPr/>
        <a:lstStyle/>
        <a:p>
          <a:endParaRPr lang="en-US"/>
        </a:p>
      </dgm:t>
    </dgm:pt>
    <dgm:pt modelId="{71202AD6-4D18-4103-9FF1-640BDEA89846}">
      <dgm:prSet/>
      <dgm:spPr/>
      <dgm:t>
        <a:bodyPr/>
        <a:lstStyle/>
        <a:p>
          <a:pPr rtl="0"/>
          <a:r>
            <a:rPr lang="en-US" b="1" dirty="0"/>
            <a:t>Speed of information flow and use</a:t>
          </a:r>
          <a:endParaRPr lang="en-US" dirty="0"/>
        </a:p>
      </dgm:t>
    </dgm:pt>
    <dgm:pt modelId="{5C8A494D-AC7C-4252-9289-62F23C1B4B7D}" type="parTrans" cxnId="{9786C3C7-A3C9-407E-8EE3-30C8561E5E85}">
      <dgm:prSet/>
      <dgm:spPr/>
      <dgm:t>
        <a:bodyPr/>
        <a:lstStyle/>
        <a:p>
          <a:endParaRPr lang="en-US"/>
        </a:p>
      </dgm:t>
    </dgm:pt>
    <dgm:pt modelId="{6DA414A7-59D1-47A6-8E5A-B69A377E107F}" type="sibTrans" cxnId="{9786C3C7-A3C9-407E-8EE3-30C8561E5E85}">
      <dgm:prSet/>
      <dgm:spPr/>
      <dgm:t>
        <a:bodyPr/>
        <a:lstStyle/>
        <a:p>
          <a:endParaRPr lang="en-US"/>
        </a:p>
      </dgm:t>
    </dgm:pt>
    <dgm:pt modelId="{493A5A6F-0826-473A-9C89-5F0C2F902A6A}">
      <dgm:prSet/>
      <dgm:spPr/>
      <dgm:t>
        <a:bodyPr/>
        <a:lstStyle/>
        <a:p>
          <a:pPr rtl="0"/>
          <a:r>
            <a:rPr lang="en-US" b="1" dirty="0"/>
            <a:t>Informal sources of information</a:t>
          </a:r>
          <a:endParaRPr lang="en-US" dirty="0"/>
        </a:p>
      </dgm:t>
    </dgm:pt>
    <dgm:pt modelId="{F26AA560-38A8-4E0D-9894-896E08B554A7}" type="parTrans" cxnId="{E7EA2F52-9D23-4CD7-90FC-A1C2D51AD5EB}">
      <dgm:prSet/>
      <dgm:spPr/>
      <dgm:t>
        <a:bodyPr/>
        <a:lstStyle/>
        <a:p>
          <a:endParaRPr lang="en-US"/>
        </a:p>
      </dgm:t>
    </dgm:pt>
    <dgm:pt modelId="{70DFBC66-90C8-480E-88BB-EFA0EA0E018B}" type="sibTrans" cxnId="{E7EA2F52-9D23-4CD7-90FC-A1C2D51AD5EB}">
      <dgm:prSet/>
      <dgm:spPr/>
      <dgm:t>
        <a:bodyPr/>
        <a:lstStyle/>
        <a:p>
          <a:endParaRPr lang="en-US"/>
        </a:p>
      </dgm:t>
    </dgm:pt>
    <dgm:pt modelId="{E40C9DC0-0603-4896-BF0D-C6F4E2559EAA}" type="pres">
      <dgm:prSet presAssocID="{9DD852CD-EECE-4545-8930-B4873A287F8A}" presName="linearFlow" presStyleCnt="0">
        <dgm:presLayoutVars>
          <dgm:dir/>
          <dgm:resizeHandles val="exact"/>
        </dgm:presLayoutVars>
      </dgm:prSet>
      <dgm:spPr/>
    </dgm:pt>
    <dgm:pt modelId="{A803F907-EB15-47E5-B164-60D790363A3E}" type="pres">
      <dgm:prSet presAssocID="{2AB1B743-E5EB-4444-B61D-307AC5557A38}" presName="composite" presStyleCnt="0"/>
      <dgm:spPr/>
    </dgm:pt>
    <dgm:pt modelId="{68C7E1AE-1E60-4F23-B807-D0CD6FA701C4}" type="pres">
      <dgm:prSet presAssocID="{2AB1B743-E5EB-4444-B61D-307AC5557A38}" presName="imgShp" presStyleLbl="fgImgPlace1" presStyleIdx="0" presStyleCnt="3"/>
      <dgm:spPr/>
    </dgm:pt>
    <dgm:pt modelId="{D72A957E-CB27-4742-8FFD-54CED0DCC808}" type="pres">
      <dgm:prSet presAssocID="{2AB1B743-E5EB-4444-B61D-307AC5557A38}" presName="txShp" presStyleLbl="node1" presStyleIdx="0" presStyleCnt="3">
        <dgm:presLayoutVars>
          <dgm:bulletEnabled val="1"/>
        </dgm:presLayoutVars>
      </dgm:prSet>
      <dgm:spPr/>
    </dgm:pt>
    <dgm:pt modelId="{9693FD6F-31E6-4E72-84E1-73E7D4817383}" type="pres">
      <dgm:prSet presAssocID="{459984EE-7CEE-4E4E-AB14-971407F9BF9F}" presName="spacing" presStyleCnt="0"/>
      <dgm:spPr/>
    </dgm:pt>
    <dgm:pt modelId="{104B5F0B-4915-459E-AA7F-506910E741D5}" type="pres">
      <dgm:prSet presAssocID="{71202AD6-4D18-4103-9FF1-640BDEA89846}" presName="composite" presStyleCnt="0"/>
      <dgm:spPr/>
    </dgm:pt>
    <dgm:pt modelId="{005C80A6-47E1-4947-AEB3-B487BF34EB94}" type="pres">
      <dgm:prSet presAssocID="{71202AD6-4D18-4103-9FF1-640BDEA89846}" presName="imgShp" presStyleLbl="fgImgPlace1" presStyleIdx="1" presStyleCnt="3"/>
      <dgm:spPr/>
    </dgm:pt>
    <dgm:pt modelId="{99A2CB9D-4B0D-410D-9B1F-E86DE031EFDE}" type="pres">
      <dgm:prSet presAssocID="{71202AD6-4D18-4103-9FF1-640BDEA89846}" presName="txShp" presStyleLbl="node1" presStyleIdx="1" presStyleCnt="3">
        <dgm:presLayoutVars>
          <dgm:bulletEnabled val="1"/>
        </dgm:presLayoutVars>
      </dgm:prSet>
      <dgm:spPr/>
    </dgm:pt>
    <dgm:pt modelId="{DCEBFEBC-00B0-45B0-A5F6-22325D1D2DF2}" type="pres">
      <dgm:prSet presAssocID="{6DA414A7-59D1-47A6-8E5A-B69A377E107F}" presName="spacing" presStyleCnt="0"/>
      <dgm:spPr/>
    </dgm:pt>
    <dgm:pt modelId="{EF4BCA17-6A60-4F0B-B724-D3AD98E6E069}" type="pres">
      <dgm:prSet presAssocID="{493A5A6F-0826-473A-9C89-5F0C2F902A6A}" presName="composite" presStyleCnt="0"/>
      <dgm:spPr/>
    </dgm:pt>
    <dgm:pt modelId="{89DE114E-FDB6-410C-B269-315897AA316D}" type="pres">
      <dgm:prSet presAssocID="{493A5A6F-0826-473A-9C89-5F0C2F902A6A}" presName="imgShp" presStyleLbl="fgImgPlace1" presStyleIdx="2" presStyleCnt="3"/>
      <dgm:spPr/>
    </dgm:pt>
    <dgm:pt modelId="{39F23E0E-8309-4F37-981C-C3D004B59182}" type="pres">
      <dgm:prSet presAssocID="{493A5A6F-0826-473A-9C89-5F0C2F902A6A}" presName="txShp" presStyleLbl="node1" presStyleIdx="2" presStyleCnt="3">
        <dgm:presLayoutVars>
          <dgm:bulletEnabled val="1"/>
        </dgm:presLayoutVars>
      </dgm:prSet>
      <dgm:spPr/>
    </dgm:pt>
  </dgm:ptLst>
  <dgm:cxnLst>
    <dgm:cxn modelId="{2ED06262-CE6D-48A0-93BE-CC5B06DDDC68}" type="presOf" srcId="{71202AD6-4D18-4103-9FF1-640BDEA89846}" destId="{99A2CB9D-4B0D-410D-9B1F-E86DE031EFDE}" srcOrd="0" destOrd="0" presId="urn:microsoft.com/office/officeart/2005/8/layout/vList3#1"/>
    <dgm:cxn modelId="{0533AC4C-679B-45ED-AF8C-71CED3F4D008}" type="presOf" srcId="{9DD852CD-EECE-4545-8930-B4873A287F8A}" destId="{E40C9DC0-0603-4896-BF0D-C6F4E2559EAA}" srcOrd="0" destOrd="0" presId="urn:microsoft.com/office/officeart/2005/8/layout/vList3#1"/>
    <dgm:cxn modelId="{DC6E2770-491B-4F50-A022-A74552FFD8B9}" type="presOf" srcId="{2AB1B743-E5EB-4444-B61D-307AC5557A38}" destId="{D72A957E-CB27-4742-8FFD-54CED0DCC808}" srcOrd="0" destOrd="0" presId="urn:microsoft.com/office/officeart/2005/8/layout/vList3#1"/>
    <dgm:cxn modelId="{E7EA2F52-9D23-4CD7-90FC-A1C2D51AD5EB}" srcId="{9DD852CD-EECE-4545-8930-B4873A287F8A}" destId="{493A5A6F-0826-473A-9C89-5F0C2F902A6A}" srcOrd="2" destOrd="0" parTransId="{F26AA560-38A8-4E0D-9894-896E08B554A7}" sibTransId="{70DFBC66-90C8-480E-88BB-EFA0EA0E018B}"/>
    <dgm:cxn modelId="{1456FB53-C722-4F1E-8C18-FBA3CE94373B}" type="presOf" srcId="{493A5A6F-0826-473A-9C89-5F0C2F902A6A}" destId="{39F23E0E-8309-4F37-981C-C3D004B59182}" srcOrd="0" destOrd="0" presId="urn:microsoft.com/office/officeart/2005/8/layout/vList3#1"/>
    <dgm:cxn modelId="{E0659094-2188-409D-B0B5-F0BC4CD10529}" srcId="{9DD852CD-EECE-4545-8930-B4873A287F8A}" destId="{2AB1B743-E5EB-4444-B61D-307AC5557A38}" srcOrd="0" destOrd="0" parTransId="{11B716B4-3551-4FDF-ADFB-6664270719AD}" sibTransId="{459984EE-7CEE-4E4E-AB14-971407F9BF9F}"/>
    <dgm:cxn modelId="{9786C3C7-A3C9-407E-8EE3-30C8561E5E85}" srcId="{9DD852CD-EECE-4545-8930-B4873A287F8A}" destId="{71202AD6-4D18-4103-9FF1-640BDEA89846}" srcOrd="1" destOrd="0" parTransId="{5C8A494D-AC7C-4252-9289-62F23C1B4B7D}" sibTransId="{6DA414A7-59D1-47A6-8E5A-B69A377E107F}"/>
    <dgm:cxn modelId="{E5C55472-2EA2-4EA5-90B3-BCA3C4B22A22}" type="presParOf" srcId="{E40C9DC0-0603-4896-BF0D-C6F4E2559EAA}" destId="{A803F907-EB15-47E5-B164-60D790363A3E}" srcOrd="0" destOrd="0" presId="urn:microsoft.com/office/officeart/2005/8/layout/vList3#1"/>
    <dgm:cxn modelId="{B2E69817-9405-45C8-B1FD-F6F6439838EF}" type="presParOf" srcId="{A803F907-EB15-47E5-B164-60D790363A3E}" destId="{68C7E1AE-1E60-4F23-B807-D0CD6FA701C4}" srcOrd="0" destOrd="0" presId="urn:microsoft.com/office/officeart/2005/8/layout/vList3#1"/>
    <dgm:cxn modelId="{F1675C09-F727-49A6-8490-9A2ECFA0D893}" type="presParOf" srcId="{A803F907-EB15-47E5-B164-60D790363A3E}" destId="{D72A957E-CB27-4742-8FFD-54CED0DCC808}" srcOrd="1" destOrd="0" presId="urn:microsoft.com/office/officeart/2005/8/layout/vList3#1"/>
    <dgm:cxn modelId="{190DA525-73DB-47F0-87EA-6C6F30A19C92}" type="presParOf" srcId="{E40C9DC0-0603-4896-BF0D-C6F4E2559EAA}" destId="{9693FD6F-31E6-4E72-84E1-73E7D4817383}" srcOrd="1" destOrd="0" presId="urn:microsoft.com/office/officeart/2005/8/layout/vList3#1"/>
    <dgm:cxn modelId="{990ACE89-5497-470C-B9D3-F17F090C8B19}" type="presParOf" srcId="{E40C9DC0-0603-4896-BF0D-C6F4E2559EAA}" destId="{104B5F0B-4915-459E-AA7F-506910E741D5}" srcOrd="2" destOrd="0" presId="urn:microsoft.com/office/officeart/2005/8/layout/vList3#1"/>
    <dgm:cxn modelId="{D6FB129C-07BB-4D80-A9DC-FCB67E74C98C}" type="presParOf" srcId="{104B5F0B-4915-459E-AA7F-506910E741D5}" destId="{005C80A6-47E1-4947-AEB3-B487BF34EB94}" srcOrd="0" destOrd="0" presId="urn:microsoft.com/office/officeart/2005/8/layout/vList3#1"/>
    <dgm:cxn modelId="{ED068A18-7F00-41D5-9C9C-CEAA03CE65E6}" type="presParOf" srcId="{104B5F0B-4915-459E-AA7F-506910E741D5}" destId="{99A2CB9D-4B0D-410D-9B1F-E86DE031EFDE}" srcOrd="1" destOrd="0" presId="urn:microsoft.com/office/officeart/2005/8/layout/vList3#1"/>
    <dgm:cxn modelId="{0EAD1C71-70EA-4258-B515-EC0AFCC2D3EC}" type="presParOf" srcId="{E40C9DC0-0603-4896-BF0D-C6F4E2559EAA}" destId="{DCEBFEBC-00B0-45B0-A5F6-22325D1D2DF2}" srcOrd="3" destOrd="0" presId="urn:microsoft.com/office/officeart/2005/8/layout/vList3#1"/>
    <dgm:cxn modelId="{7F550B8E-54AE-4BED-9D71-13A4870E2B22}" type="presParOf" srcId="{E40C9DC0-0603-4896-BF0D-C6F4E2559EAA}" destId="{EF4BCA17-6A60-4F0B-B724-D3AD98E6E069}" srcOrd="4" destOrd="0" presId="urn:microsoft.com/office/officeart/2005/8/layout/vList3#1"/>
    <dgm:cxn modelId="{0DBDEE9B-C217-453A-AEBB-689D6555EAF5}" type="presParOf" srcId="{EF4BCA17-6A60-4F0B-B724-D3AD98E6E069}" destId="{89DE114E-FDB6-410C-B269-315897AA316D}" srcOrd="0" destOrd="0" presId="urn:microsoft.com/office/officeart/2005/8/layout/vList3#1"/>
    <dgm:cxn modelId="{86C21112-E66A-4CC3-A9B4-CD14F949691B}" type="presParOf" srcId="{EF4BCA17-6A60-4F0B-B724-D3AD98E6E069}" destId="{39F23E0E-8309-4F37-981C-C3D004B59182}" srcOrd="1" destOrd="0" presId="urn:microsoft.com/office/officeart/2005/8/layout/vList3#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5D9540-9514-467E-A417-51A21D4C76DE}" type="doc">
      <dgm:prSet loTypeId="urn:microsoft.com/office/officeart/2005/8/layout/vList5" loCatId="list" qsTypeId="urn:microsoft.com/office/officeart/2005/8/quickstyle/simple1#8" qsCatId="simple" csTypeId="urn:microsoft.com/office/officeart/2005/8/colors/accent1_2#10" csCatId="accent1" phldr="1"/>
      <dgm:spPr/>
      <dgm:t>
        <a:bodyPr/>
        <a:lstStyle/>
        <a:p>
          <a:endParaRPr lang="en-US"/>
        </a:p>
      </dgm:t>
    </dgm:pt>
    <dgm:pt modelId="{AD93120D-A66A-4A45-B0BD-32915C8699E7}">
      <dgm:prSet phldrT="[Text]"/>
      <dgm:spPr/>
      <dgm:t>
        <a:bodyPr/>
        <a:lstStyle/>
        <a:p>
          <a:r>
            <a:rPr lang="en-US" dirty="0"/>
            <a:t>Openness</a:t>
          </a:r>
        </a:p>
      </dgm:t>
    </dgm:pt>
    <dgm:pt modelId="{B6EA4AC9-7325-45C4-916B-2453E27421F2}" type="parTrans" cxnId="{42B32DD7-1BC6-44AD-AF4B-67835D105758}">
      <dgm:prSet/>
      <dgm:spPr/>
      <dgm:t>
        <a:bodyPr/>
        <a:lstStyle/>
        <a:p>
          <a:endParaRPr lang="en-US"/>
        </a:p>
      </dgm:t>
    </dgm:pt>
    <dgm:pt modelId="{C8B9B4D8-BD4D-41D1-BA0E-BE49B0F87E94}" type="sibTrans" cxnId="{42B32DD7-1BC6-44AD-AF4B-67835D105758}">
      <dgm:prSet/>
      <dgm:spPr/>
      <dgm:t>
        <a:bodyPr/>
        <a:lstStyle/>
        <a:p>
          <a:endParaRPr lang="en-US"/>
        </a:p>
      </dgm:t>
    </dgm:pt>
    <dgm:pt modelId="{66BAF082-2CF5-4B85-A053-6AD6573BB81C}">
      <dgm:prSet phldrT="[Text]"/>
      <dgm:spPr/>
      <dgm:t>
        <a:bodyPr/>
        <a:lstStyle/>
        <a:p>
          <a:r>
            <a:rPr lang="en-US" dirty="0"/>
            <a:t>Open mindedness, tolerance for ambiguity, and extrovertedness</a:t>
          </a:r>
        </a:p>
      </dgm:t>
    </dgm:pt>
    <dgm:pt modelId="{5B0212F3-9471-4FA1-94EC-1D2A329FEDA1}" type="parTrans" cxnId="{B77EB377-E444-4E0D-BD0F-8AEC31A53232}">
      <dgm:prSet/>
      <dgm:spPr/>
      <dgm:t>
        <a:bodyPr/>
        <a:lstStyle/>
        <a:p>
          <a:endParaRPr lang="en-US"/>
        </a:p>
      </dgm:t>
    </dgm:pt>
    <dgm:pt modelId="{D000F6B9-0F20-4269-95B1-F14FCB1E042F}" type="sibTrans" cxnId="{B77EB377-E444-4E0D-BD0F-8AEC31A53232}">
      <dgm:prSet/>
      <dgm:spPr/>
      <dgm:t>
        <a:bodyPr/>
        <a:lstStyle/>
        <a:p>
          <a:endParaRPr lang="en-US"/>
        </a:p>
      </dgm:t>
    </dgm:pt>
    <dgm:pt modelId="{0DD57A1B-E8E0-4B76-A991-1D5A88F282E0}">
      <dgm:prSet phldrT="[Text]"/>
      <dgm:spPr/>
      <dgm:t>
        <a:bodyPr/>
        <a:lstStyle/>
        <a:p>
          <a:r>
            <a:rPr lang="en-US" dirty="0"/>
            <a:t>Resilience</a:t>
          </a:r>
        </a:p>
      </dgm:t>
    </dgm:pt>
    <dgm:pt modelId="{047F0629-9167-474A-82A2-EC95913A0EA2}" type="parTrans" cxnId="{3473B5EC-0B0D-427B-AB41-9AD71E6CA7AD}">
      <dgm:prSet/>
      <dgm:spPr/>
      <dgm:t>
        <a:bodyPr/>
        <a:lstStyle/>
        <a:p>
          <a:endParaRPr lang="en-US"/>
        </a:p>
      </dgm:t>
    </dgm:pt>
    <dgm:pt modelId="{CF8E569E-A7D9-4B51-879D-7CD8062DF87D}" type="sibTrans" cxnId="{3473B5EC-0B0D-427B-AB41-9AD71E6CA7AD}">
      <dgm:prSet/>
      <dgm:spPr/>
      <dgm:t>
        <a:bodyPr/>
        <a:lstStyle/>
        <a:p>
          <a:endParaRPr lang="en-US"/>
        </a:p>
      </dgm:t>
    </dgm:pt>
    <dgm:pt modelId="{2FF49D67-9F1C-4305-B010-B68331ABB266}">
      <dgm:prSet phldrT="[Text]"/>
      <dgm:spPr/>
      <dgm:t>
        <a:bodyPr/>
        <a:lstStyle/>
        <a:p>
          <a:r>
            <a:rPr lang="en-US" dirty="0"/>
            <a:t>Having an internal locus of control, persistence, a tolerance for ambiguity, and resourcefulness</a:t>
          </a:r>
        </a:p>
      </dgm:t>
    </dgm:pt>
    <dgm:pt modelId="{90DF6825-FDCF-4CE8-89DF-E6201709F13E}" type="parTrans" cxnId="{94DC22E4-E911-4C7A-880C-0BE43263016C}">
      <dgm:prSet/>
      <dgm:spPr/>
      <dgm:t>
        <a:bodyPr/>
        <a:lstStyle/>
        <a:p>
          <a:endParaRPr lang="en-US"/>
        </a:p>
      </dgm:t>
    </dgm:pt>
    <dgm:pt modelId="{F957013F-EB2D-403F-B301-4208D6300CE8}" type="sibTrans" cxnId="{94DC22E4-E911-4C7A-880C-0BE43263016C}">
      <dgm:prSet/>
      <dgm:spPr/>
      <dgm:t>
        <a:bodyPr/>
        <a:lstStyle/>
        <a:p>
          <a:endParaRPr lang="en-US"/>
        </a:p>
      </dgm:t>
    </dgm:pt>
    <dgm:pt modelId="{432810D2-B074-4B29-81BA-6A42A5163DD3}" type="pres">
      <dgm:prSet presAssocID="{BE5D9540-9514-467E-A417-51A21D4C76DE}" presName="Name0" presStyleCnt="0">
        <dgm:presLayoutVars>
          <dgm:dir/>
          <dgm:animLvl val="lvl"/>
          <dgm:resizeHandles val="exact"/>
        </dgm:presLayoutVars>
      </dgm:prSet>
      <dgm:spPr/>
    </dgm:pt>
    <dgm:pt modelId="{3F9A7F61-2034-43F8-AA3A-FBD02F92381A}" type="pres">
      <dgm:prSet presAssocID="{AD93120D-A66A-4A45-B0BD-32915C8699E7}" presName="linNode" presStyleCnt="0"/>
      <dgm:spPr/>
    </dgm:pt>
    <dgm:pt modelId="{AE93558A-9F84-496A-82AB-0F9A879FE13E}" type="pres">
      <dgm:prSet presAssocID="{AD93120D-A66A-4A45-B0BD-32915C8699E7}" presName="parentText" presStyleLbl="node1" presStyleIdx="0" presStyleCnt="2">
        <dgm:presLayoutVars>
          <dgm:chMax val="1"/>
          <dgm:bulletEnabled val="1"/>
        </dgm:presLayoutVars>
      </dgm:prSet>
      <dgm:spPr/>
    </dgm:pt>
    <dgm:pt modelId="{404B2A76-D9F8-4571-8E5B-3EB7917EB655}" type="pres">
      <dgm:prSet presAssocID="{AD93120D-A66A-4A45-B0BD-32915C8699E7}" presName="descendantText" presStyleLbl="alignAccFollowNode1" presStyleIdx="0" presStyleCnt="2">
        <dgm:presLayoutVars>
          <dgm:bulletEnabled val="1"/>
        </dgm:presLayoutVars>
      </dgm:prSet>
      <dgm:spPr/>
    </dgm:pt>
    <dgm:pt modelId="{71E6A088-5225-4653-B1C4-8CF3D039750C}" type="pres">
      <dgm:prSet presAssocID="{C8B9B4D8-BD4D-41D1-BA0E-BE49B0F87E94}" presName="sp" presStyleCnt="0"/>
      <dgm:spPr/>
    </dgm:pt>
    <dgm:pt modelId="{9EB0196A-D2BE-41C5-88EE-6628C5FB7DDC}" type="pres">
      <dgm:prSet presAssocID="{0DD57A1B-E8E0-4B76-A991-1D5A88F282E0}" presName="linNode" presStyleCnt="0"/>
      <dgm:spPr/>
    </dgm:pt>
    <dgm:pt modelId="{56A47D5C-4680-40AA-8CA3-258492F8496F}" type="pres">
      <dgm:prSet presAssocID="{0DD57A1B-E8E0-4B76-A991-1D5A88F282E0}" presName="parentText" presStyleLbl="node1" presStyleIdx="1" presStyleCnt="2">
        <dgm:presLayoutVars>
          <dgm:chMax val="1"/>
          <dgm:bulletEnabled val="1"/>
        </dgm:presLayoutVars>
      </dgm:prSet>
      <dgm:spPr/>
    </dgm:pt>
    <dgm:pt modelId="{9C86A80A-DD44-4F64-9D9B-0143895B054A}" type="pres">
      <dgm:prSet presAssocID="{0DD57A1B-E8E0-4B76-A991-1D5A88F282E0}" presName="descendantText" presStyleLbl="alignAccFollowNode1" presStyleIdx="1" presStyleCnt="2">
        <dgm:presLayoutVars>
          <dgm:bulletEnabled val="1"/>
        </dgm:presLayoutVars>
      </dgm:prSet>
      <dgm:spPr/>
    </dgm:pt>
  </dgm:ptLst>
  <dgm:cxnLst>
    <dgm:cxn modelId="{1839A40C-F582-4065-964C-43E673C4798D}" type="presOf" srcId="{BE5D9540-9514-467E-A417-51A21D4C76DE}" destId="{432810D2-B074-4B29-81BA-6A42A5163DD3}" srcOrd="0" destOrd="0" presId="urn:microsoft.com/office/officeart/2005/8/layout/vList5"/>
    <dgm:cxn modelId="{92AC2144-6FA5-4B9B-A7A5-E5758FE413D7}" type="presOf" srcId="{66BAF082-2CF5-4B85-A053-6AD6573BB81C}" destId="{404B2A76-D9F8-4571-8E5B-3EB7917EB655}" srcOrd="0" destOrd="0" presId="urn:microsoft.com/office/officeart/2005/8/layout/vList5"/>
    <dgm:cxn modelId="{79A29255-5AE9-4993-874F-24EE97FB3539}" type="presOf" srcId="{AD93120D-A66A-4A45-B0BD-32915C8699E7}" destId="{AE93558A-9F84-496A-82AB-0F9A879FE13E}" srcOrd="0" destOrd="0" presId="urn:microsoft.com/office/officeart/2005/8/layout/vList5"/>
    <dgm:cxn modelId="{B77EB377-E444-4E0D-BD0F-8AEC31A53232}" srcId="{AD93120D-A66A-4A45-B0BD-32915C8699E7}" destId="{66BAF082-2CF5-4B85-A053-6AD6573BB81C}" srcOrd="0" destOrd="0" parTransId="{5B0212F3-9471-4FA1-94EC-1D2A329FEDA1}" sibTransId="{D000F6B9-0F20-4269-95B1-F14FCB1E042F}"/>
    <dgm:cxn modelId="{002F9F8B-DAF2-407C-88AD-25BA572DDC63}" type="presOf" srcId="{0DD57A1B-E8E0-4B76-A991-1D5A88F282E0}" destId="{56A47D5C-4680-40AA-8CA3-258492F8496F}" srcOrd="0" destOrd="0" presId="urn:microsoft.com/office/officeart/2005/8/layout/vList5"/>
    <dgm:cxn modelId="{5CEEFCC5-F3A2-4CB2-8CCC-E34FFDC27CBD}" type="presOf" srcId="{2FF49D67-9F1C-4305-B010-B68331ABB266}" destId="{9C86A80A-DD44-4F64-9D9B-0143895B054A}" srcOrd="0" destOrd="0" presId="urn:microsoft.com/office/officeart/2005/8/layout/vList5"/>
    <dgm:cxn modelId="{42B32DD7-1BC6-44AD-AF4B-67835D105758}" srcId="{BE5D9540-9514-467E-A417-51A21D4C76DE}" destId="{AD93120D-A66A-4A45-B0BD-32915C8699E7}" srcOrd="0" destOrd="0" parTransId="{B6EA4AC9-7325-45C4-916B-2453E27421F2}" sibTransId="{C8B9B4D8-BD4D-41D1-BA0E-BE49B0F87E94}"/>
    <dgm:cxn modelId="{94DC22E4-E911-4C7A-880C-0BE43263016C}" srcId="{0DD57A1B-E8E0-4B76-A991-1D5A88F282E0}" destId="{2FF49D67-9F1C-4305-B010-B68331ABB266}" srcOrd="0" destOrd="0" parTransId="{90DF6825-FDCF-4CE8-89DF-E6201709F13E}" sibTransId="{F957013F-EB2D-403F-B301-4208D6300CE8}"/>
    <dgm:cxn modelId="{3473B5EC-0B0D-427B-AB41-9AD71E6CA7AD}" srcId="{BE5D9540-9514-467E-A417-51A21D4C76DE}" destId="{0DD57A1B-E8E0-4B76-A991-1D5A88F282E0}" srcOrd="1" destOrd="0" parTransId="{047F0629-9167-474A-82A2-EC95913A0EA2}" sibTransId="{CF8E569E-A7D9-4B51-879D-7CD8062DF87D}"/>
    <dgm:cxn modelId="{544A6173-84AC-4687-B150-F480D7A5B125}" type="presParOf" srcId="{432810D2-B074-4B29-81BA-6A42A5163DD3}" destId="{3F9A7F61-2034-43F8-AA3A-FBD02F92381A}" srcOrd="0" destOrd="0" presId="urn:microsoft.com/office/officeart/2005/8/layout/vList5"/>
    <dgm:cxn modelId="{D6816B14-298C-40A7-B360-B05FB305E24F}" type="presParOf" srcId="{3F9A7F61-2034-43F8-AA3A-FBD02F92381A}" destId="{AE93558A-9F84-496A-82AB-0F9A879FE13E}" srcOrd="0" destOrd="0" presId="urn:microsoft.com/office/officeart/2005/8/layout/vList5"/>
    <dgm:cxn modelId="{63D58FBA-3807-4F7A-910F-42F2496BBA0F}" type="presParOf" srcId="{3F9A7F61-2034-43F8-AA3A-FBD02F92381A}" destId="{404B2A76-D9F8-4571-8E5B-3EB7917EB655}" srcOrd="1" destOrd="0" presId="urn:microsoft.com/office/officeart/2005/8/layout/vList5"/>
    <dgm:cxn modelId="{D48FE9D2-F1E5-4D40-9461-EEB5AD7D7033}" type="presParOf" srcId="{432810D2-B074-4B29-81BA-6A42A5163DD3}" destId="{71E6A088-5225-4653-B1C4-8CF3D039750C}" srcOrd="1" destOrd="0" presId="urn:microsoft.com/office/officeart/2005/8/layout/vList5"/>
    <dgm:cxn modelId="{44818D2D-97B2-47E7-8F0A-3E6387B11228}" type="presParOf" srcId="{432810D2-B074-4B29-81BA-6A42A5163DD3}" destId="{9EB0196A-D2BE-41C5-88EE-6628C5FB7DDC}" srcOrd="2" destOrd="0" presId="urn:microsoft.com/office/officeart/2005/8/layout/vList5"/>
    <dgm:cxn modelId="{615D43AC-6697-4E53-BCE8-5125C6CDA926}" type="presParOf" srcId="{9EB0196A-D2BE-41C5-88EE-6628C5FB7DDC}" destId="{56A47D5C-4680-40AA-8CA3-258492F8496F}" srcOrd="0" destOrd="0" presId="urn:microsoft.com/office/officeart/2005/8/layout/vList5"/>
    <dgm:cxn modelId="{7FBB2052-E122-4C6D-BEB8-280409AA7A9A}" type="presParOf" srcId="{9EB0196A-D2BE-41C5-88EE-6628C5FB7DDC}" destId="{9C86A80A-DD44-4F64-9D9B-0143895B054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469D5-0DCD-4B73-BCB3-A347542ED538}">
      <dsp:nvSpPr>
        <dsp:cNvPr id="0" name=""/>
        <dsp:cNvSpPr/>
      </dsp:nvSpPr>
      <dsp:spPr>
        <a:xfrm rot="5400000">
          <a:off x="3973334" y="-1458739"/>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Present objective information directly and specifically</a:t>
          </a:r>
        </a:p>
      </dsp:txBody>
      <dsp:txXfrm rot="-5400000">
        <a:off x="2362199" y="209357"/>
        <a:ext cx="4332159" cy="1052927"/>
      </dsp:txXfrm>
    </dsp:sp>
    <dsp:sp modelId="{A6F182CB-C6BA-4376-B24C-B67E13685CE8}">
      <dsp:nvSpPr>
        <dsp:cNvPr id="0" name=""/>
        <dsp:cNvSpPr/>
      </dsp:nvSpPr>
      <dsp:spPr>
        <a:xfrm>
          <a:off x="0" y="2209"/>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US" sz="2600" kern="1200" dirty="0"/>
            <a:t>High Performance Orientation: </a:t>
          </a:r>
          <a:r>
            <a:rPr lang="en-US" sz="2600" kern="1200" dirty="0">
              <a:solidFill>
                <a:srgbClr val="FFFF00"/>
              </a:solidFill>
            </a:rPr>
            <a:t>United States</a:t>
          </a:r>
        </a:p>
      </dsp:txBody>
      <dsp:txXfrm>
        <a:off x="71201" y="73410"/>
        <a:ext cx="2326478" cy="1316160"/>
      </dsp:txXfrm>
    </dsp:sp>
    <dsp:sp modelId="{420394DB-E42A-452C-AA53-7BEF0EBACE80}">
      <dsp:nvSpPr>
        <dsp:cNvPr id="0" name=""/>
        <dsp:cNvSpPr/>
      </dsp:nvSpPr>
      <dsp:spPr>
        <a:xfrm rot="5400000">
          <a:off x="4080015" y="68421"/>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Two-way discourse and friendly relationship</a:t>
          </a:r>
        </a:p>
      </dsp:txBody>
      <dsp:txXfrm rot="-5400000">
        <a:off x="2468880" y="1736518"/>
        <a:ext cx="4332159" cy="1052927"/>
      </dsp:txXfrm>
    </dsp:sp>
    <dsp:sp modelId="{F3D9F508-8454-4468-8A90-987A14C9BE3E}">
      <dsp:nvSpPr>
        <dsp:cNvPr id="0" name=""/>
        <dsp:cNvSpPr/>
      </dsp:nvSpPr>
      <dsp:spPr>
        <a:xfrm>
          <a:off x="0" y="1533700"/>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dirty="0"/>
            <a:t>Low Assertiveness:</a:t>
          </a:r>
        </a:p>
        <a:p>
          <a:pPr marL="0" lvl="0" indent="0" algn="ctr" defTabSz="1111250">
            <a:lnSpc>
              <a:spcPct val="90000"/>
            </a:lnSpc>
            <a:spcBef>
              <a:spcPct val="0"/>
            </a:spcBef>
            <a:spcAft>
              <a:spcPct val="35000"/>
            </a:spcAft>
            <a:buNone/>
          </a:pPr>
          <a:r>
            <a:rPr lang="en-US" sz="2500" kern="1200" dirty="0">
              <a:solidFill>
                <a:srgbClr val="FFFF00"/>
              </a:solidFill>
            </a:rPr>
            <a:t>Sweden</a:t>
          </a:r>
        </a:p>
      </dsp:txBody>
      <dsp:txXfrm>
        <a:off x="71201" y="1604901"/>
        <a:ext cx="2326478" cy="1316160"/>
      </dsp:txXfrm>
    </dsp:sp>
    <dsp:sp modelId="{673BD9AA-0390-474E-9997-8B014776150A}">
      <dsp:nvSpPr>
        <dsp:cNvPr id="0" name=""/>
        <dsp:cNvSpPr/>
      </dsp:nvSpPr>
      <dsp:spPr>
        <a:xfrm rot="5400000">
          <a:off x="4080015" y="1599911"/>
          <a:ext cx="1166849"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US" sz="2300" kern="1200" dirty="0"/>
            <a:t>Avoid conflict, be supportive</a:t>
          </a:r>
        </a:p>
      </dsp:txBody>
      <dsp:txXfrm rot="-5400000">
        <a:off x="2468880" y="3268008"/>
        <a:ext cx="4332159" cy="1052927"/>
      </dsp:txXfrm>
    </dsp:sp>
    <dsp:sp modelId="{ED9C485C-42DC-4456-BBD2-422C55F455FC}">
      <dsp:nvSpPr>
        <dsp:cNvPr id="0" name=""/>
        <dsp:cNvSpPr/>
      </dsp:nvSpPr>
      <dsp:spPr>
        <a:xfrm>
          <a:off x="0" y="3065190"/>
          <a:ext cx="2468880" cy="145856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High Human Orientation:</a:t>
          </a:r>
        </a:p>
        <a:p>
          <a:pPr marL="0" lvl="0" indent="0" algn="ctr" defTabSz="1244600">
            <a:lnSpc>
              <a:spcPct val="90000"/>
            </a:lnSpc>
            <a:spcBef>
              <a:spcPct val="0"/>
            </a:spcBef>
            <a:spcAft>
              <a:spcPct val="35000"/>
            </a:spcAft>
            <a:buNone/>
          </a:pPr>
          <a:r>
            <a:rPr lang="en-US" sz="2800" kern="1200" dirty="0">
              <a:solidFill>
                <a:srgbClr val="FFFF00"/>
              </a:solidFill>
            </a:rPr>
            <a:t>Ireland</a:t>
          </a:r>
        </a:p>
      </dsp:txBody>
      <dsp:txXfrm>
        <a:off x="71201" y="3136391"/>
        <a:ext cx="2326478" cy="13161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497271" y="377"/>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Attitudes</a:t>
          </a:r>
        </a:p>
      </dsp:txBody>
      <dsp:txXfrm>
        <a:off x="1187089" y="377"/>
        <a:ext cx="2069455" cy="1379636"/>
      </dsp:txXfrm>
    </dsp:sp>
    <dsp:sp modelId="{8D0F7476-D3DD-4F07-B7AC-48C5643F1802}">
      <dsp:nvSpPr>
        <dsp:cNvPr id="0" name=""/>
        <dsp:cNvSpPr/>
      </dsp:nvSpPr>
      <dsp:spPr>
        <a:xfrm>
          <a:off x="3497981" y="117646"/>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Stereotyping</a:t>
          </a:r>
        </a:p>
      </dsp:txBody>
      <dsp:txXfrm>
        <a:off x="4070530" y="117646"/>
        <a:ext cx="1717648" cy="1145098"/>
      </dsp:txXfrm>
    </dsp:sp>
    <dsp:sp modelId="{311BE7B5-4F30-4A46-9E63-6DFA37F479EC}">
      <dsp:nvSpPr>
        <dsp:cNvPr id="0" name=""/>
        <dsp:cNvSpPr/>
      </dsp:nvSpPr>
      <dsp:spPr>
        <a:xfrm>
          <a:off x="497271" y="1573163"/>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17145" rIns="0" bIns="17145" numCol="1" spcCol="1270" anchor="ctr" anchorCtr="0">
          <a:noAutofit/>
        </a:bodyPr>
        <a:lstStyle/>
        <a:p>
          <a:pPr marL="0" lvl="0" indent="0" algn="ctr" defTabSz="1200150">
            <a:lnSpc>
              <a:spcPct val="90000"/>
            </a:lnSpc>
            <a:spcBef>
              <a:spcPct val="0"/>
            </a:spcBef>
            <a:spcAft>
              <a:spcPct val="35000"/>
            </a:spcAft>
            <a:buNone/>
          </a:pPr>
          <a:r>
            <a:rPr lang="en-US" sz="2700" kern="1200" dirty="0"/>
            <a:t>Social Organization</a:t>
          </a:r>
        </a:p>
      </dsp:txBody>
      <dsp:txXfrm>
        <a:off x="1187089" y="1573163"/>
        <a:ext cx="2069455" cy="1379636"/>
      </dsp:txXfrm>
    </dsp:sp>
    <dsp:sp modelId="{7FA0662B-CA37-4F06-8527-DEFC5743BD57}">
      <dsp:nvSpPr>
        <dsp:cNvPr id="0" name=""/>
        <dsp:cNvSpPr/>
      </dsp:nvSpPr>
      <dsp:spPr>
        <a:xfrm>
          <a:off x="3497981" y="1690432"/>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United Auto Workers (UAW)</a:t>
          </a:r>
        </a:p>
      </dsp:txBody>
      <dsp:txXfrm>
        <a:off x="4070530" y="1690432"/>
        <a:ext cx="1717648" cy="1145098"/>
      </dsp:txXfrm>
    </dsp:sp>
    <dsp:sp modelId="{DF43CA95-B0D1-45D3-9EBA-D194129CC939}">
      <dsp:nvSpPr>
        <dsp:cNvPr id="0" name=""/>
        <dsp:cNvSpPr/>
      </dsp:nvSpPr>
      <dsp:spPr>
        <a:xfrm>
          <a:off x="497271" y="3145948"/>
          <a:ext cx="3449091" cy="1379636"/>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17780" rIns="0" bIns="17780" numCol="1" spcCol="1270" anchor="ctr" anchorCtr="0">
          <a:noAutofit/>
        </a:bodyPr>
        <a:lstStyle/>
        <a:p>
          <a:pPr marL="0" lvl="0" indent="0" algn="ctr" defTabSz="1244600">
            <a:lnSpc>
              <a:spcPct val="90000"/>
            </a:lnSpc>
            <a:spcBef>
              <a:spcPct val="0"/>
            </a:spcBef>
            <a:spcAft>
              <a:spcPct val="35000"/>
            </a:spcAft>
            <a:buNone/>
          </a:pPr>
          <a:r>
            <a:rPr lang="en-US" sz="2800" kern="1200" dirty="0"/>
            <a:t>Thought Patterns</a:t>
          </a:r>
        </a:p>
      </dsp:txBody>
      <dsp:txXfrm>
        <a:off x="1187089" y="3145948"/>
        <a:ext cx="2069455" cy="1379636"/>
      </dsp:txXfrm>
    </dsp:sp>
    <dsp:sp modelId="{220DE46C-0D62-4A9F-9889-2784FCD11ECE}">
      <dsp:nvSpPr>
        <dsp:cNvPr id="0" name=""/>
        <dsp:cNvSpPr/>
      </dsp:nvSpPr>
      <dsp:spPr>
        <a:xfrm>
          <a:off x="3497981" y="3263218"/>
          <a:ext cx="2862746" cy="114509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14605" rIns="0" bIns="14605" numCol="1" spcCol="1270" anchor="ctr" anchorCtr="0">
          <a:noAutofit/>
        </a:bodyPr>
        <a:lstStyle/>
        <a:p>
          <a:pPr marL="0" lvl="0" indent="0" algn="ctr" defTabSz="1022350">
            <a:lnSpc>
              <a:spcPct val="90000"/>
            </a:lnSpc>
            <a:spcBef>
              <a:spcPct val="0"/>
            </a:spcBef>
            <a:spcAft>
              <a:spcPct val="35000"/>
            </a:spcAft>
            <a:buNone/>
          </a:pPr>
          <a:r>
            <a:rPr lang="en-US" sz="2300" kern="1200" dirty="0"/>
            <a:t>The meaning of double lines</a:t>
          </a:r>
        </a:p>
      </dsp:txBody>
      <dsp:txXfrm>
        <a:off x="4070530" y="3263218"/>
        <a:ext cx="1717648" cy="1145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6CCFC-8FDA-4387-B8A0-6F685D7FBCED}">
      <dsp:nvSpPr>
        <dsp:cNvPr id="0" name=""/>
        <dsp:cNvSpPr/>
      </dsp:nvSpPr>
      <dsp:spPr>
        <a:xfrm>
          <a:off x="1977" y="419493"/>
          <a:ext cx="3792266" cy="179030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Roles</a:t>
          </a:r>
        </a:p>
      </dsp:txBody>
      <dsp:txXfrm>
        <a:off x="897130" y="419493"/>
        <a:ext cx="2001961" cy="1790305"/>
      </dsp:txXfrm>
    </dsp:sp>
    <dsp:sp modelId="{8D0F7476-D3DD-4F07-B7AC-48C5643F1802}">
      <dsp:nvSpPr>
        <dsp:cNvPr id="0" name=""/>
        <dsp:cNvSpPr/>
      </dsp:nvSpPr>
      <dsp:spPr>
        <a:xfrm>
          <a:off x="3281434" y="571892"/>
          <a:ext cx="3574588" cy="1485508"/>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Decision making and responsibility</a:t>
          </a:r>
        </a:p>
      </dsp:txBody>
      <dsp:txXfrm>
        <a:off x="4024188" y="571892"/>
        <a:ext cx="2089080" cy="1485508"/>
      </dsp:txXfrm>
    </dsp:sp>
    <dsp:sp modelId="{311BE7B5-4F30-4A46-9E63-6DFA37F479EC}">
      <dsp:nvSpPr>
        <dsp:cNvPr id="0" name=""/>
        <dsp:cNvSpPr/>
      </dsp:nvSpPr>
      <dsp:spPr>
        <a:xfrm>
          <a:off x="1977" y="2430701"/>
          <a:ext cx="3655938" cy="1675767"/>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19050" rIns="0" bIns="19050" numCol="1" spcCol="1270" anchor="ctr" anchorCtr="0">
          <a:noAutofit/>
        </a:bodyPr>
        <a:lstStyle/>
        <a:p>
          <a:pPr marL="0" lvl="0" indent="0" algn="ctr" defTabSz="1333500">
            <a:lnSpc>
              <a:spcPct val="90000"/>
            </a:lnSpc>
            <a:spcBef>
              <a:spcPct val="0"/>
            </a:spcBef>
            <a:spcAft>
              <a:spcPct val="35000"/>
            </a:spcAft>
            <a:buNone/>
          </a:pPr>
          <a:r>
            <a:rPr lang="en-US" sz="3000" kern="1200" dirty="0"/>
            <a:t>Language</a:t>
          </a:r>
        </a:p>
      </dsp:txBody>
      <dsp:txXfrm>
        <a:off x="839861" y="2430701"/>
        <a:ext cx="1980171" cy="1675767"/>
      </dsp:txXfrm>
    </dsp:sp>
    <dsp:sp modelId="{7FA0662B-CA37-4F06-8527-DEFC5743BD57}">
      <dsp:nvSpPr>
        <dsp:cNvPr id="0" name=""/>
        <dsp:cNvSpPr/>
      </dsp:nvSpPr>
      <dsp:spPr>
        <a:xfrm>
          <a:off x="3145105" y="2505256"/>
          <a:ext cx="3706436" cy="1526656"/>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15240" rIns="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“come out of the grave with Pepsi” When “yes” doesn’t mean “yes”</a:t>
          </a:r>
        </a:p>
      </dsp:txBody>
      <dsp:txXfrm>
        <a:off x="3908433" y="2505256"/>
        <a:ext cx="2179780" cy="15266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2A957E-CB27-4742-8FFD-54CED0DCC808}">
      <dsp:nvSpPr>
        <dsp:cNvPr id="0" name=""/>
        <dsp:cNvSpPr/>
      </dsp:nvSpPr>
      <dsp:spPr>
        <a:xfrm rot="10800000">
          <a:off x="2369372" y="4663"/>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Information systems</a:t>
          </a:r>
          <a:endParaRPr lang="en-US" sz="5200" kern="1200" dirty="0"/>
        </a:p>
      </dsp:txBody>
      <dsp:txXfrm rot="10800000">
        <a:off x="3063744" y="4663"/>
        <a:ext cx="5955628" cy="2777490"/>
      </dsp:txXfrm>
    </dsp:sp>
    <dsp:sp modelId="{68C7E1AE-1E60-4F23-B807-D0CD6FA701C4}">
      <dsp:nvSpPr>
        <dsp:cNvPr id="0" name=""/>
        <dsp:cNvSpPr/>
      </dsp:nvSpPr>
      <dsp:spPr>
        <a:xfrm>
          <a:off x="980627" y="4663"/>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99A2CB9D-4B0D-410D-9B1F-E86DE031EFDE}">
      <dsp:nvSpPr>
        <dsp:cNvPr id="0" name=""/>
        <dsp:cNvSpPr/>
      </dsp:nvSpPr>
      <dsp:spPr>
        <a:xfrm rot="10800000">
          <a:off x="2369372" y="3611254"/>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Speed of information flow and use</a:t>
          </a:r>
          <a:endParaRPr lang="en-US" sz="5200" kern="1200" dirty="0"/>
        </a:p>
      </dsp:txBody>
      <dsp:txXfrm rot="10800000">
        <a:off x="3063744" y="3611254"/>
        <a:ext cx="5955628" cy="2777490"/>
      </dsp:txXfrm>
    </dsp:sp>
    <dsp:sp modelId="{005C80A6-47E1-4947-AEB3-B487BF34EB94}">
      <dsp:nvSpPr>
        <dsp:cNvPr id="0" name=""/>
        <dsp:cNvSpPr/>
      </dsp:nvSpPr>
      <dsp:spPr>
        <a:xfrm>
          <a:off x="980627" y="3611254"/>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 modelId="{39F23E0E-8309-4F37-981C-C3D004B59182}">
      <dsp:nvSpPr>
        <dsp:cNvPr id="0" name=""/>
        <dsp:cNvSpPr/>
      </dsp:nvSpPr>
      <dsp:spPr>
        <a:xfrm rot="10800000">
          <a:off x="2369372" y="7217846"/>
          <a:ext cx="6650000" cy="2777490"/>
        </a:xfrm>
        <a:prstGeom prst="homePlate">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24796" tIns="198120" rIns="369824" bIns="198120" numCol="1" spcCol="1270" anchor="ctr" anchorCtr="0">
          <a:noAutofit/>
        </a:bodyPr>
        <a:lstStyle/>
        <a:p>
          <a:pPr marL="0" lvl="0" indent="0" algn="ctr" defTabSz="2311400" rtl="0">
            <a:lnSpc>
              <a:spcPct val="90000"/>
            </a:lnSpc>
            <a:spcBef>
              <a:spcPct val="0"/>
            </a:spcBef>
            <a:spcAft>
              <a:spcPct val="35000"/>
            </a:spcAft>
            <a:buNone/>
          </a:pPr>
          <a:r>
            <a:rPr lang="en-US" sz="5200" b="1" kern="1200" dirty="0"/>
            <a:t>Informal sources of information</a:t>
          </a:r>
          <a:endParaRPr lang="en-US" sz="5200" kern="1200" dirty="0"/>
        </a:p>
      </dsp:txBody>
      <dsp:txXfrm rot="10800000">
        <a:off x="3063744" y="7217846"/>
        <a:ext cx="5955628" cy="2777490"/>
      </dsp:txXfrm>
    </dsp:sp>
    <dsp:sp modelId="{89DE114E-FDB6-410C-B269-315897AA316D}">
      <dsp:nvSpPr>
        <dsp:cNvPr id="0" name=""/>
        <dsp:cNvSpPr/>
      </dsp:nvSpPr>
      <dsp:spPr>
        <a:xfrm>
          <a:off x="980627" y="7217846"/>
          <a:ext cx="2777490" cy="2777490"/>
        </a:xfrm>
        <a:prstGeom prst="ellipse">
          <a:avLst/>
        </a:prstGeom>
        <a:solidFill>
          <a:schemeClr val="accent1">
            <a:tint val="50000"/>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1">
          <a:scrgbClr r="0" g="0" b="0"/>
        </a:fillRef>
        <a:effectRef idx="3">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B2A76-D9F8-4571-8E5B-3EB7917EB655}">
      <dsp:nvSpPr>
        <dsp:cNvPr id="0" name=""/>
        <dsp:cNvSpPr/>
      </dsp:nvSpPr>
      <dsp:spPr>
        <a:xfrm rot="5400000">
          <a:off x="3780346" y="-1090638"/>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Open mindedness, tolerance for ambiguity, and extrovertedness</a:t>
          </a:r>
        </a:p>
      </dsp:txBody>
      <dsp:txXfrm rot="-5400000">
        <a:off x="2468879" y="307047"/>
        <a:ext cx="4302902" cy="1593750"/>
      </dsp:txXfrm>
    </dsp:sp>
    <dsp:sp modelId="{AE93558A-9F84-496A-82AB-0F9A879FE13E}">
      <dsp:nvSpPr>
        <dsp:cNvPr id="0" name=""/>
        <dsp:cNvSpPr/>
      </dsp:nvSpPr>
      <dsp:spPr>
        <a:xfrm>
          <a:off x="0" y="55"/>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Openness</a:t>
          </a:r>
        </a:p>
      </dsp:txBody>
      <dsp:txXfrm>
        <a:off x="107773" y="107828"/>
        <a:ext cx="2253334" cy="1992186"/>
      </dsp:txXfrm>
    </dsp:sp>
    <dsp:sp modelId="{9C86A80A-DD44-4F64-9D9B-0143895B054A}">
      <dsp:nvSpPr>
        <dsp:cNvPr id="0" name=""/>
        <dsp:cNvSpPr/>
      </dsp:nvSpPr>
      <dsp:spPr>
        <a:xfrm rot="5400000">
          <a:off x="3780346" y="1227481"/>
          <a:ext cx="1766186" cy="438912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Having an internal locus of control, persistence, a tolerance for ambiguity, and resourcefulness</a:t>
          </a:r>
        </a:p>
      </dsp:txBody>
      <dsp:txXfrm rot="-5400000">
        <a:off x="2468879" y="2625166"/>
        <a:ext cx="4302902" cy="1593750"/>
      </dsp:txXfrm>
    </dsp:sp>
    <dsp:sp modelId="{56A47D5C-4680-40AA-8CA3-258492F8496F}">
      <dsp:nvSpPr>
        <dsp:cNvPr id="0" name=""/>
        <dsp:cNvSpPr/>
      </dsp:nvSpPr>
      <dsp:spPr>
        <a:xfrm>
          <a:off x="0" y="2318174"/>
          <a:ext cx="2468880" cy="22077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133350" bIns="66675" numCol="1" spcCol="1270" anchor="ctr" anchorCtr="0">
          <a:noAutofit/>
        </a:bodyPr>
        <a:lstStyle/>
        <a:p>
          <a:pPr marL="0" lvl="0" indent="0" algn="ctr" defTabSz="1555750">
            <a:lnSpc>
              <a:spcPct val="90000"/>
            </a:lnSpc>
            <a:spcBef>
              <a:spcPct val="0"/>
            </a:spcBef>
            <a:spcAft>
              <a:spcPct val="35000"/>
            </a:spcAft>
            <a:buNone/>
          </a:pPr>
          <a:r>
            <a:rPr lang="en-US" sz="3500" kern="1200" dirty="0"/>
            <a:t>Resilience</a:t>
          </a:r>
        </a:p>
      </dsp:txBody>
      <dsp:txXfrm>
        <a:off x="107773" y="2425947"/>
        <a:ext cx="2253334" cy="199218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10/25/2026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36B4A17-BE66-4D70-A9F9-97E6BF545D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29147C00-8CB5-4E28-A80D-80D856D19F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4276" name="Slide Number Placeholder 3">
            <a:extLst>
              <a:ext uri="{FF2B5EF4-FFF2-40B4-BE49-F238E27FC236}">
                <a16:creationId xmlns:a16="http://schemas.microsoft.com/office/drawing/2014/main" id="{F47786B4-3787-41E6-96FC-1E640E23799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59E20AC-DF60-4786-90B6-B9BFB2B18A9E}" type="slidenum">
              <a:rPr lang="en-US" altLang="en-US">
                <a:latin typeface="Calibri" panose="020F0502020204030204" pitchFamily="34" charset="0"/>
              </a:rPr>
              <a:pPr/>
              <a:t>2</a:t>
            </a:fld>
            <a:endParaRPr lang="en-US" altLang="en-US">
              <a:latin typeface="Calibri" panose="020F0502020204030204" pitchFamily="34" charset="0"/>
            </a:endParaRPr>
          </a:p>
        </p:txBody>
      </p:sp>
      <p:sp>
        <p:nvSpPr>
          <p:cNvPr id="54277" name="Footer Placeholder 4">
            <a:extLst>
              <a:ext uri="{FF2B5EF4-FFF2-40B4-BE49-F238E27FC236}">
                <a16:creationId xmlns:a16="http://schemas.microsoft.com/office/drawing/2014/main" id="{CDFE1312-6E84-48E1-9AC5-7C1DBA448E05}"/>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458CF35-E3B2-4735-B1C3-1F07FC41D7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4F4CA888-688D-4A40-B255-BEE962F3DE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5300" name="Slide Number Placeholder 3">
            <a:extLst>
              <a:ext uri="{FF2B5EF4-FFF2-40B4-BE49-F238E27FC236}">
                <a16:creationId xmlns:a16="http://schemas.microsoft.com/office/drawing/2014/main" id="{3D0D90BD-9D4F-43D9-99E4-F36D6745BB5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F669D9E-3F70-4140-B9F2-606C1F2DD795}" type="slidenum">
              <a:rPr lang="en-US" altLang="en-US">
                <a:latin typeface="Calibri" panose="020F0502020204030204" pitchFamily="34" charset="0"/>
              </a:rPr>
              <a:pPr/>
              <a:t>3</a:t>
            </a:fld>
            <a:endParaRPr lang="en-US" altLang="en-US">
              <a:latin typeface="Calibri" panose="020F0502020204030204" pitchFamily="34" charset="0"/>
            </a:endParaRPr>
          </a:p>
        </p:txBody>
      </p:sp>
      <p:sp>
        <p:nvSpPr>
          <p:cNvPr id="55301" name="Footer Placeholder 4">
            <a:extLst>
              <a:ext uri="{FF2B5EF4-FFF2-40B4-BE49-F238E27FC236}">
                <a16:creationId xmlns:a16="http://schemas.microsoft.com/office/drawing/2014/main" id="{79EB068C-04F3-4629-A418-C477779D902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86A046-E974-480C-8C5A-4A6C47B5D3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9C452F31-163C-459C-A88B-073E462041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opening profile demonstrates that communication is a critical factor in the cross-cultural management issues, particularly those of interpersonal nature, involving motivation, leadership, group interactions, and negotiation.</a:t>
            </a:r>
          </a:p>
        </p:txBody>
      </p:sp>
      <p:sp>
        <p:nvSpPr>
          <p:cNvPr id="56324" name="Slide Number Placeholder 3">
            <a:extLst>
              <a:ext uri="{FF2B5EF4-FFF2-40B4-BE49-F238E27FC236}">
                <a16:creationId xmlns:a16="http://schemas.microsoft.com/office/drawing/2014/main" id="{1D40F2B7-E74A-4105-803D-AE3C2FACFF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69D64BE-44A5-4DC3-987A-5D2F47F966CF}" type="slidenum">
              <a:rPr lang="en-US" altLang="en-US">
                <a:latin typeface="Calibri" panose="020F0502020204030204" pitchFamily="34" charset="0"/>
              </a:rPr>
              <a:pPr/>
              <a:t>4</a:t>
            </a:fld>
            <a:endParaRPr lang="en-US" altLang="en-US">
              <a:latin typeface="Calibri" panose="020F0502020204030204" pitchFamily="34" charset="0"/>
            </a:endParaRPr>
          </a:p>
        </p:txBody>
      </p:sp>
      <p:sp>
        <p:nvSpPr>
          <p:cNvPr id="56325" name="Footer Placeholder 4">
            <a:extLst>
              <a:ext uri="{FF2B5EF4-FFF2-40B4-BE49-F238E27FC236}">
                <a16:creationId xmlns:a16="http://schemas.microsoft.com/office/drawing/2014/main" id="{33EAAADD-C1E8-49A4-A4D8-FF1E08567F1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F85FFA76-5664-46A1-A72E-25AC2FECB1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55FC82BF-4172-4C1B-9055-0874CEF1BF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Communication is the process of sharing meaning by transmitting messages through media such as words, behavior, or material artifacts. As shown in this figure, there are several stages in this process in which meaning can be distorted. Anything that undermines the communication of an intended message is referred to as noise.</a:t>
            </a:r>
          </a:p>
          <a:p>
            <a:pPr eaLnBrk="1" hangingPunct="1">
              <a:spcBef>
                <a:spcPct val="0"/>
              </a:spcBef>
            </a:pPr>
            <a:endParaRPr lang="en-US" altLang="en-US"/>
          </a:p>
          <a:p>
            <a:pPr eaLnBrk="1" hangingPunct="1">
              <a:spcBef>
                <a:spcPct val="0"/>
              </a:spcBef>
            </a:pPr>
            <a:r>
              <a:rPr lang="en-US" altLang="en-US"/>
              <a:t>Noise exists because people filter, or selectively understand, messages consistent with their own expectations and perceptions of reality, and their values and norms of behavior. As such, the more dissimilar the cultures of those involved, the more likely it is misinterpretation will occur.</a:t>
            </a:r>
          </a:p>
        </p:txBody>
      </p:sp>
      <p:sp>
        <p:nvSpPr>
          <p:cNvPr id="57348" name="Slide Number Placeholder 3">
            <a:extLst>
              <a:ext uri="{FF2B5EF4-FFF2-40B4-BE49-F238E27FC236}">
                <a16:creationId xmlns:a16="http://schemas.microsoft.com/office/drawing/2014/main" id="{AB57F0A6-DB1A-4D75-8D60-EC71B625A1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6E68E00-D30C-427D-AB13-CD43AC6FE8DE}" type="slidenum">
              <a:rPr lang="en-US" altLang="en-US">
                <a:latin typeface="Calibri" panose="020F0502020204030204" pitchFamily="34" charset="0"/>
              </a:rPr>
              <a:pPr/>
              <a:t>5</a:t>
            </a:fld>
            <a:endParaRPr lang="en-US" altLang="en-US">
              <a:latin typeface="Calibri" panose="020F0502020204030204" pitchFamily="34" charset="0"/>
            </a:endParaRPr>
          </a:p>
        </p:txBody>
      </p:sp>
      <p:sp>
        <p:nvSpPr>
          <p:cNvPr id="57349" name="Footer Placeholder 4">
            <a:extLst>
              <a:ext uri="{FF2B5EF4-FFF2-40B4-BE49-F238E27FC236}">
                <a16:creationId xmlns:a16="http://schemas.microsoft.com/office/drawing/2014/main" id="{B22F639F-28B2-40EF-A341-E4C5DBDF4B0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CA8C78D-1E21-4DD3-A335-21576CF75D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672AB92-8B11-417B-AE02-3D6A712B98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When a member of one culture sends a message to a member of another culture, intercultural communication occurs. The message contains the meaning intended by the encoder, but the decoder</a:t>
            </a:r>
            <a:r>
              <a:rPr lang="ja-JP" altLang="en-US"/>
              <a:t>’</a:t>
            </a:r>
            <a:r>
              <a:rPr lang="en-US" altLang="ja-JP"/>
              <a:t>s culture ends up becoming part of the meaning as he/she interprets the message.  Attribution is the process in which people look for an explanation of another person</a:t>
            </a:r>
            <a:r>
              <a:rPr lang="ja-JP" altLang="en-US"/>
              <a:t>’</a:t>
            </a:r>
            <a:r>
              <a:rPr lang="en-US" altLang="ja-JP"/>
              <a:t>s behavior. When someone does not understand another, he/she usually blames the confusion on the other</a:t>
            </a:r>
            <a:r>
              <a:rPr lang="ja-JP" altLang="en-US"/>
              <a:t>’</a:t>
            </a:r>
            <a:r>
              <a:rPr lang="en-US" altLang="ja-JP"/>
              <a:t>s </a:t>
            </a:r>
            <a:r>
              <a:rPr lang="ja-JP" altLang="en-US"/>
              <a:t>“</a:t>
            </a:r>
            <a:r>
              <a:rPr lang="en-US" altLang="ja-JP"/>
              <a:t>stupidity, deceit, or craziness.</a:t>
            </a:r>
            <a:r>
              <a:rPr lang="ja-JP" altLang="en-US"/>
              <a:t>”</a:t>
            </a:r>
            <a:endParaRPr lang="en-US" altLang="ja-JP"/>
          </a:p>
          <a:p>
            <a:pPr eaLnBrk="1" hangingPunct="1">
              <a:spcBef>
                <a:spcPct val="0"/>
              </a:spcBef>
            </a:pPr>
            <a:endParaRPr lang="en-US" altLang="en-US"/>
          </a:p>
          <a:p>
            <a:pPr eaLnBrk="1" hangingPunct="1">
              <a:spcBef>
                <a:spcPct val="0"/>
              </a:spcBef>
            </a:pPr>
            <a:r>
              <a:rPr lang="en-US" altLang="en-US"/>
              <a:t>This slide illustrates miscommunication and cultural noise by highlighting a portion of the example in Exhibit 4-7.</a:t>
            </a:r>
          </a:p>
          <a:p>
            <a:pPr eaLnBrk="1" hangingPunct="1">
              <a:spcBef>
                <a:spcPct val="0"/>
              </a:spcBef>
            </a:pPr>
            <a:endParaRPr lang="en-US" altLang="en-US"/>
          </a:p>
        </p:txBody>
      </p:sp>
      <p:sp>
        <p:nvSpPr>
          <p:cNvPr id="58372" name="Slide Number Placeholder 3">
            <a:extLst>
              <a:ext uri="{FF2B5EF4-FFF2-40B4-BE49-F238E27FC236}">
                <a16:creationId xmlns:a16="http://schemas.microsoft.com/office/drawing/2014/main" id="{0173BA85-5AC2-4224-9DF3-FF3A051938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3222E255-A195-4399-8EDC-4AF44FBE691B}" type="slidenum">
              <a:rPr lang="en-US" altLang="en-US">
                <a:latin typeface="Calibri" panose="020F0502020204030204" pitchFamily="34" charset="0"/>
              </a:rPr>
              <a:pPr/>
              <a:t>6</a:t>
            </a:fld>
            <a:endParaRPr lang="en-US" altLang="en-US">
              <a:latin typeface="Calibri" panose="020F0502020204030204" pitchFamily="34" charset="0"/>
            </a:endParaRPr>
          </a:p>
        </p:txBody>
      </p:sp>
      <p:sp>
        <p:nvSpPr>
          <p:cNvPr id="58373" name="Footer Placeholder 4">
            <a:extLst>
              <a:ext uri="{FF2B5EF4-FFF2-40B4-BE49-F238E27FC236}">
                <a16:creationId xmlns:a16="http://schemas.microsoft.com/office/drawing/2014/main" id="{02971A83-620A-4033-A1B5-F1C2E72E358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FEFDBF2-CD5F-4DE6-9617-6C50E70979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B215EA2-0747-406B-84B4-316E3745FC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Effective communication depends on the informal understandings among the parties involved that are based on the trust developed between them. When trust exists, there is implicit understanding within communication, cultural differences may be overlooked, and problems can be dealt with more easily. The meaning of trust and how it is developed and communicated vary across societies. Similarly, some cultures have a greater propensity to be trusting than others. </a:t>
            </a:r>
          </a:p>
          <a:p>
            <a:pPr eaLnBrk="1" hangingPunct="1">
              <a:spcBef>
                <a:spcPct val="0"/>
              </a:spcBef>
            </a:pPr>
            <a:endParaRPr lang="en-US" altLang="en-US"/>
          </a:p>
        </p:txBody>
      </p:sp>
      <p:sp>
        <p:nvSpPr>
          <p:cNvPr id="59396" name="Slide Number Placeholder 3">
            <a:extLst>
              <a:ext uri="{FF2B5EF4-FFF2-40B4-BE49-F238E27FC236}">
                <a16:creationId xmlns:a16="http://schemas.microsoft.com/office/drawing/2014/main" id="{8BB23E8A-DF6D-45F9-A7A9-368A038709C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C51A4A18-90EC-4EFB-B125-49BDA65DB10B}" type="slidenum">
              <a:rPr lang="en-US" altLang="en-US">
                <a:latin typeface="Calibri" panose="020F0502020204030204" pitchFamily="34" charset="0"/>
              </a:rPr>
              <a:pPr/>
              <a:t>7</a:t>
            </a:fld>
            <a:endParaRPr lang="en-US" altLang="en-US">
              <a:latin typeface="Calibri" panose="020F0502020204030204" pitchFamily="34" charset="0"/>
            </a:endParaRPr>
          </a:p>
        </p:txBody>
      </p:sp>
      <p:sp>
        <p:nvSpPr>
          <p:cNvPr id="59397" name="Footer Placeholder 4">
            <a:extLst>
              <a:ext uri="{FF2B5EF4-FFF2-40B4-BE49-F238E27FC236}">
                <a16:creationId xmlns:a16="http://schemas.microsoft.com/office/drawing/2014/main" id="{0212C8A7-0278-44AB-93B5-9BC03EB3D76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030B8287-2715-49CF-A182-31E6617A1C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40BDF396-1E86-45F1-A166-66412DB89FF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GLOBE research discussed in Chapter 3 also illustrates culturally appropriate communication styles and expectations. These examples show how to draw implications for appropriate communication styles from research on cultural differences.</a:t>
            </a:r>
          </a:p>
          <a:p>
            <a:pPr eaLnBrk="1" hangingPunct="1">
              <a:spcBef>
                <a:spcPct val="0"/>
              </a:spcBef>
            </a:pPr>
            <a:endParaRPr lang="en-US" altLang="en-US"/>
          </a:p>
        </p:txBody>
      </p:sp>
      <p:sp>
        <p:nvSpPr>
          <p:cNvPr id="60420" name="Slide Number Placeholder 3">
            <a:extLst>
              <a:ext uri="{FF2B5EF4-FFF2-40B4-BE49-F238E27FC236}">
                <a16:creationId xmlns:a16="http://schemas.microsoft.com/office/drawing/2014/main" id="{FD47296E-A240-4BD8-AE84-A359640B81A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3FEEA1-62FC-47C8-B0FC-146FC754D24E}" type="slidenum">
              <a:rPr lang="en-US" altLang="en-US">
                <a:latin typeface="Calibri" panose="020F0502020204030204" pitchFamily="34" charset="0"/>
              </a:rPr>
              <a:pPr/>
              <a:t>8</a:t>
            </a:fld>
            <a:endParaRPr lang="en-US" altLang="en-US">
              <a:latin typeface="Calibri" panose="020F0502020204030204" pitchFamily="34" charset="0"/>
            </a:endParaRPr>
          </a:p>
        </p:txBody>
      </p:sp>
      <p:sp>
        <p:nvSpPr>
          <p:cNvPr id="60421" name="Footer Placeholder 4">
            <a:extLst>
              <a:ext uri="{FF2B5EF4-FFF2-40B4-BE49-F238E27FC236}">
                <a16:creationId xmlns:a16="http://schemas.microsoft.com/office/drawing/2014/main" id="{775378D2-8679-4DAC-AF1F-5480278A058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4A0C169-1F3A-4214-AFB4-B107F8115F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2A9924BC-7621-4760-90D9-F47CE01CABB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b="1"/>
              <a:t>Location </a:t>
            </a:r>
            <a:r>
              <a:rPr lang="en-US" altLang="en-US"/>
              <a:t>Southern Asia, bordering Bangladesh, 4,053 km; Bhutan, 605 km; Burma, 1,463 km; </a:t>
            </a:r>
          </a:p>
          <a:p>
            <a:r>
              <a:rPr lang="en-US" altLang="en-US"/>
              <a:t>China, 3,380 km; Nepal, 1,690 km; and Pakistan, 2,912 km</a:t>
            </a:r>
            <a:br>
              <a:rPr lang="en-US" altLang="en-US"/>
            </a:br>
            <a:r>
              <a:rPr lang="en-US" altLang="en-US"/>
              <a:t>C</a:t>
            </a:r>
            <a:r>
              <a:rPr lang="en-US" altLang="en-US" b="1"/>
              <a:t>apital </a:t>
            </a:r>
            <a:r>
              <a:rPr lang="en-US" altLang="en-US"/>
              <a:t>New Delhi</a:t>
            </a:r>
            <a:br>
              <a:rPr lang="en-US" altLang="en-US"/>
            </a:br>
            <a:r>
              <a:rPr lang="en-US" altLang="en-US" b="1"/>
              <a:t>Population </a:t>
            </a:r>
            <a:r>
              <a:rPr lang="en-US" altLang="en-US"/>
              <a:t>1.28 billion (as of August 12, 2015.) </a:t>
            </a:r>
          </a:p>
          <a:p>
            <a:endParaRPr lang="en-US" altLang="en-US"/>
          </a:p>
        </p:txBody>
      </p:sp>
      <p:sp>
        <p:nvSpPr>
          <p:cNvPr id="61444" name="Footer Placeholder 3">
            <a:extLst>
              <a:ext uri="{FF2B5EF4-FFF2-40B4-BE49-F238E27FC236}">
                <a16:creationId xmlns:a16="http://schemas.microsoft.com/office/drawing/2014/main" id="{14553EC4-4647-45EE-8732-46E90827484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1445" name="Slide Number Placeholder 4">
            <a:extLst>
              <a:ext uri="{FF2B5EF4-FFF2-40B4-BE49-F238E27FC236}">
                <a16:creationId xmlns:a16="http://schemas.microsoft.com/office/drawing/2014/main" id="{070AFBCF-41B0-410B-973B-3C5E6BEBE7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E602D720-AFA7-4606-AD4A-FE91C2FF27B8}" type="slidenum">
              <a:rPr lang="en-US" altLang="en-US">
                <a:latin typeface="Calibri" panose="020F0502020204030204" pitchFamily="34" charset="0"/>
              </a:rPr>
              <a:pPr/>
              <a:t>9</a:t>
            </a:fld>
            <a:endParaRPr lang="en-US"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1633F98-2A96-4F6B-9723-E984ACB243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7" name="Notes Placeholder 2">
            <a:extLst>
              <a:ext uri="{FF2B5EF4-FFF2-40B4-BE49-F238E27FC236}">
                <a16:creationId xmlns:a16="http://schemas.microsoft.com/office/drawing/2014/main" id="{7255CB18-3422-45C5-B0E6-4D8482C410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The influences of Hinduism and the tradition of the caste system have created a culture that emphasizes established hierarchical relationships. All relationships involve hierarchies. In schools, teachers are called </a:t>
            </a:r>
            <a:r>
              <a:rPr lang="en-US" altLang="en-US" i="1"/>
              <a:t>gurus </a:t>
            </a:r>
            <a:r>
              <a:rPr lang="en-US" altLang="en-US"/>
              <a:t>and are viewed as the source of all knowledge. The patriarch, usually the father, is considered the leader of the family. The boss is seen as the source of ultimate responsibility in business. Every relationship has a clear-cut hierarchy that must be observed for the social order to be maintained. </a:t>
            </a:r>
          </a:p>
          <a:p>
            <a:endParaRPr lang="en-US" altLang="en-US"/>
          </a:p>
          <a:p>
            <a:endParaRPr lang="en-US" altLang="en-US"/>
          </a:p>
        </p:txBody>
      </p:sp>
      <p:sp>
        <p:nvSpPr>
          <p:cNvPr id="62468" name="Footer Placeholder 3">
            <a:extLst>
              <a:ext uri="{FF2B5EF4-FFF2-40B4-BE49-F238E27FC236}">
                <a16:creationId xmlns:a16="http://schemas.microsoft.com/office/drawing/2014/main" id="{60503212-0C40-494B-AC9E-B3E663774F7D}"/>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
        <p:nvSpPr>
          <p:cNvPr id="62469" name="Slide Number Placeholder 4">
            <a:extLst>
              <a:ext uri="{FF2B5EF4-FFF2-40B4-BE49-F238E27FC236}">
                <a16:creationId xmlns:a16="http://schemas.microsoft.com/office/drawing/2014/main" id="{24812DB9-8150-4EA6-9FBB-F5806843291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B3A7AF7-12E1-433D-B322-86BA677D9884}" type="slidenum">
              <a:rPr lang="en-US" altLang="en-US">
                <a:latin typeface="Calibri" panose="020F0502020204030204" pitchFamily="34" charset="0"/>
              </a:rPr>
              <a:pPr/>
              <a:t>10</a:t>
            </a:fld>
            <a:endParaRPr lang="en-US" altLang="en-US">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388E7CD0-6697-4B5E-A6E0-978A91BA9E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D6B9749F-547A-4FDF-AD47-6E29F3E10FD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These cultural variables (and those on the next slide) can affect communication via a person</a:t>
            </a:r>
            <a:r>
              <a:rPr lang="ja-JP" altLang="en-US"/>
              <a:t>’</a:t>
            </a:r>
            <a:r>
              <a:rPr lang="en-US" altLang="ja-JP"/>
              <a:t>s perceptions. The effects of these variables are interdependent and inseparable.</a:t>
            </a:r>
          </a:p>
          <a:p>
            <a:pPr eaLnBrk="1" hangingPunct="1">
              <a:spcBef>
                <a:spcPct val="0"/>
              </a:spcBef>
            </a:pPr>
            <a:endParaRPr lang="en-US" altLang="en-US"/>
          </a:p>
          <a:p>
            <a:pPr eaLnBrk="1" hangingPunct="1">
              <a:spcBef>
                <a:spcPct val="0"/>
              </a:spcBef>
            </a:pPr>
            <a:r>
              <a:rPr lang="en-US" altLang="en-US"/>
              <a:t>Attitudes underlie our behavior, communication, and interpretation. Ethnocentric attitudes are a particular source of noise. Stereotyping occurs when a person assumes that every member of a society or subculture has the same characteristics. Astute managers deal with people as individuals.</a:t>
            </a:r>
          </a:p>
          <a:p>
            <a:pPr eaLnBrk="1" hangingPunct="1">
              <a:spcBef>
                <a:spcPct val="0"/>
              </a:spcBef>
            </a:pPr>
            <a:endParaRPr lang="en-US" altLang="en-US"/>
          </a:p>
          <a:p>
            <a:pPr eaLnBrk="1" hangingPunct="1">
              <a:spcBef>
                <a:spcPct val="0"/>
              </a:spcBef>
            </a:pPr>
            <a:r>
              <a:rPr lang="en-US" altLang="en-US"/>
              <a:t>The kinds of social organizations we belong to can influence our perceptions. Examples of social organizations include one</a:t>
            </a:r>
            <a:r>
              <a:rPr lang="ja-JP" altLang="en-US"/>
              <a:t>’</a:t>
            </a:r>
            <a:r>
              <a:rPr lang="en-US" altLang="ja-JP"/>
              <a:t>s nation, tribe, religious sect, or profession.</a:t>
            </a:r>
          </a:p>
          <a:p>
            <a:pPr eaLnBrk="1" hangingPunct="1">
              <a:spcBef>
                <a:spcPct val="0"/>
              </a:spcBef>
            </a:pPr>
            <a:endParaRPr lang="en-US" altLang="en-US"/>
          </a:p>
          <a:p>
            <a:pPr eaLnBrk="1" hangingPunct="1">
              <a:spcBef>
                <a:spcPct val="0"/>
              </a:spcBef>
            </a:pPr>
            <a:r>
              <a:rPr lang="en-US" altLang="en-US"/>
              <a:t>The logical progression of reasoning varies widely across cultures. Managers cannot assume others use the same reasoning processes. The text provides an example of a Canadian who misunderstood the meaning of double lines on the road in Thailand. He automatically assumed the lines meant </a:t>
            </a:r>
            <a:r>
              <a:rPr lang="ja-JP" altLang="en-US"/>
              <a:t>“</a:t>
            </a:r>
            <a:r>
              <a:rPr lang="en-US" altLang="ja-JP"/>
              <a:t>no passing</a:t>
            </a:r>
            <a:r>
              <a:rPr lang="ja-JP" altLang="en-US"/>
              <a:t>”</a:t>
            </a:r>
            <a:r>
              <a:rPr lang="en-US" altLang="ja-JP"/>
              <a:t>—just as they do in Canada.</a:t>
            </a:r>
          </a:p>
          <a:p>
            <a:pPr eaLnBrk="1" hangingPunct="1">
              <a:spcBef>
                <a:spcPct val="0"/>
              </a:spcBef>
            </a:pPr>
            <a:endParaRPr lang="en-US" altLang="en-US"/>
          </a:p>
        </p:txBody>
      </p:sp>
      <p:sp>
        <p:nvSpPr>
          <p:cNvPr id="63492" name="Slide Number Placeholder 3">
            <a:extLst>
              <a:ext uri="{FF2B5EF4-FFF2-40B4-BE49-F238E27FC236}">
                <a16:creationId xmlns:a16="http://schemas.microsoft.com/office/drawing/2014/main" id="{C1CBA1D5-6CF8-4AB2-910B-04518F92EF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C3BB87E-420C-4C50-86EF-36662AE17E6F}" type="slidenum">
              <a:rPr lang="en-US" altLang="en-US">
                <a:latin typeface="Calibri" panose="020F0502020204030204" pitchFamily="34" charset="0"/>
              </a:rPr>
              <a:pPr/>
              <a:t>11</a:t>
            </a:fld>
            <a:endParaRPr lang="en-US" altLang="en-US">
              <a:latin typeface="Calibri" panose="020F0502020204030204" pitchFamily="34" charset="0"/>
            </a:endParaRPr>
          </a:p>
        </p:txBody>
      </p:sp>
      <p:sp>
        <p:nvSpPr>
          <p:cNvPr id="63493" name="Footer Placeholder 4">
            <a:extLst>
              <a:ext uri="{FF2B5EF4-FFF2-40B4-BE49-F238E27FC236}">
                <a16:creationId xmlns:a16="http://schemas.microsoft.com/office/drawing/2014/main" id="{5902F507-BF3D-41E8-A051-09EFE9F18813}"/>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1E429702-BD1A-42C3-9F3E-5B13A7156A6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4A9900B-E06C-454E-9014-9EDBD50F8F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Cultures differ in terms of their perceptions regarding who should make decisions and who has responsibility for what.</a:t>
            </a:r>
          </a:p>
          <a:p>
            <a:pPr eaLnBrk="1" hangingPunct="1">
              <a:spcBef>
                <a:spcPct val="0"/>
              </a:spcBef>
            </a:pPr>
            <a:endParaRPr lang="en-US" altLang="en-US"/>
          </a:p>
          <a:p>
            <a:pPr eaLnBrk="1" hangingPunct="1">
              <a:spcBef>
                <a:spcPct val="0"/>
              </a:spcBef>
            </a:pPr>
            <a:r>
              <a:rPr lang="en-US" altLang="en-US"/>
              <a:t>When two people do not share a common language, communication problems arise. Even in countries that share the same language, problems can arise from the subtleties and nuances inherent in language. Because of increasing diversity, managers often have to deal with workforces that speak a variety of languages—even within a single country. Translation can be problematic as well. Pepsi provides one example of translation problems. As another example, when many Asians say </a:t>
            </a:r>
            <a:r>
              <a:rPr lang="ja-JP" altLang="en-US"/>
              <a:t>“</a:t>
            </a:r>
            <a:r>
              <a:rPr lang="en-US" altLang="ja-JP"/>
              <a:t>yes,</a:t>
            </a:r>
            <a:r>
              <a:rPr lang="ja-JP" altLang="en-US"/>
              <a:t>”</a:t>
            </a:r>
            <a:r>
              <a:rPr lang="en-US" altLang="ja-JP"/>
              <a:t> it often means only that they have heard you and are too polite to disagree. Sometimes how something is said is more important than what is said. </a:t>
            </a:r>
          </a:p>
          <a:p>
            <a:pPr eaLnBrk="1" hangingPunct="1">
              <a:spcBef>
                <a:spcPct val="0"/>
              </a:spcBef>
            </a:pPr>
            <a:endParaRPr lang="en-US" altLang="en-US"/>
          </a:p>
        </p:txBody>
      </p:sp>
      <p:sp>
        <p:nvSpPr>
          <p:cNvPr id="64516" name="Slide Number Placeholder 3">
            <a:extLst>
              <a:ext uri="{FF2B5EF4-FFF2-40B4-BE49-F238E27FC236}">
                <a16:creationId xmlns:a16="http://schemas.microsoft.com/office/drawing/2014/main" id="{80A6B3CC-5998-436D-9F98-529DFA227F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4FFFAC9-E874-46CD-95A3-FA970FAAAF4F}" type="slidenum">
              <a:rPr lang="en-US" altLang="en-US">
                <a:latin typeface="Calibri" panose="020F0502020204030204" pitchFamily="34" charset="0"/>
              </a:rPr>
              <a:pPr/>
              <a:t>12</a:t>
            </a:fld>
            <a:endParaRPr lang="en-US" altLang="en-US">
              <a:latin typeface="Calibri" panose="020F0502020204030204" pitchFamily="34" charset="0"/>
            </a:endParaRPr>
          </a:p>
        </p:txBody>
      </p:sp>
      <p:sp>
        <p:nvSpPr>
          <p:cNvPr id="64517" name="Footer Placeholder 4">
            <a:extLst>
              <a:ext uri="{FF2B5EF4-FFF2-40B4-BE49-F238E27FC236}">
                <a16:creationId xmlns:a16="http://schemas.microsoft.com/office/drawing/2014/main" id="{87170E02-BCAC-4252-80E7-5A31DAAF6A3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5AEAA875-7043-4043-98AD-9B92F4BE4B7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FDB15384-22D9-48B6-AEF1-B7DE6609062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Nonverbal communication is behavior that communicates without words—though it often may accompanied by words. Nonverbal communication has been shown to account for between 65% and 93% of interpreted communication.</a:t>
            </a:r>
          </a:p>
          <a:p>
            <a:pPr eaLnBrk="1" hangingPunct="1">
              <a:lnSpc>
                <a:spcPct val="80000"/>
              </a:lnSpc>
              <a:spcBef>
                <a:spcPct val="0"/>
              </a:spcBef>
            </a:pPr>
            <a:endParaRPr lang="en-US" altLang="en-US"/>
          </a:p>
        </p:txBody>
      </p:sp>
      <p:sp>
        <p:nvSpPr>
          <p:cNvPr id="65540" name="Slide Number Placeholder 3">
            <a:extLst>
              <a:ext uri="{FF2B5EF4-FFF2-40B4-BE49-F238E27FC236}">
                <a16:creationId xmlns:a16="http://schemas.microsoft.com/office/drawing/2014/main" id="{A3E215BF-950F-4EBE-94CA-F2E29EBFE0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81930F3A-4859-4BCC-8E8D-613B700937F6}" type="slidenum">
              <a:rPr lang="en-US" altLang="en-US">
                <a:latin typeface="Calibri" panose="020F0502020204030204" pitchFamily="34" charset="0"/>
              </a:rPr>
              <a:pPr/>
              <a:t>13</a:t>
            </a:fld>
            <a:endParaRPr lang="en-US" altLang="en-US">
              <a:latin typeface="Calibri" panose="020F0502020204030204" pitchFamily="34" charset="0"/>
            </a:endParaRPr>
          </a:p>
        </p:txBody>
      </p:sp>
      <p:sp>
        <p:nvSpPr>
          <p:cNvPr id="65541" name="Footer Placeholder 4">
            <a:extLst>
              <a:ext uri="{FF2B5EF4-FFF2-40B4-BE49-F238E27FC236}">
                <a16:creationId xmlns:a16="http://schemas.microsoft.com/office/drawing/2014/main" id="{FBFA96F7-B1D3-4919-9445-7875120F1C70}"/>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ABEC6AA-CEC0-42B7-ACBE-C866E8DFD26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E01A6D06-578A-4138-A519-3B113916BE0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Kinesic behavior is communication through body movement—e.g., posture, gestures, facial expressions and eye contact. The meaning of such behavior varies across countries. For example, in China sticking out the tongue indicates surprise, whereas widening one</a:t>
            </a:r>
            <a:r>
              <a:rPr lang="ja-JP" altLang="en-US"/>
              <a:t>’</a:t>
            </a:r>
            <a:r>
              <a:rPr lang="en-US" altLang="ja-JP"/>
              <a:t>s eyes indicates anger. Occulesics are a form of kinesics that includes eye contact and the use of the eyes to convey messages. For example, the British will look away from you while speaking in order to keep your attention. When they have finished speaking, they will signal it is your turn to talk by looking at you.</a:t>
            </a:r>
          </a:p>
          <a:p>
            <a:pPr eaLnBrk="1" hangingPunct="1">
              <a:lnSpc>
                <a:spcPct val="80000"/>
              </a:lnSpc>
              <a:spcBef>
                <a:spcPct val="0"/>
              </a:spcBef>
            </a:pPr>
            <a:endParaRPr lang="en-US" altLang="en-US"/>
          </a:p>
          <a:p>
            <a:pPr eaLnBrk="1" hangingPunct="1">
              <a:lnSpc>
                <a:spcPct val="80000"/>
              </a:lnSpc>
              <a:spcBef>
                <a:spcPct val="0"/>
              </a:spcBef>
            </a:pPr>
            <a:r>
              <a:rPr lang="en-US" altLang="en-US"/>
              <a:t>Proxemics concern the influence of proximity and space on communication (e.g., in terms of personal space and in terms of office layout). For example, space communicates power in the US and Germany. Executives in the US may have large, private corner offices. French executives, however, communicate their central position by working in the middle of subordinates. In high-contact cultures, people stand close and touch a great deal when communicating. People in low-contact cultures prefer less sensory involvement when communicating. Often people from cooler climates and individual cultures are low-contact communicators. People from warmer climates and collectivistic cultures tend to be high-contact communicators.</a:t>
            </a:r>
          </a:p>
          <a:p>
            <a:pPr eaLnBrk="1" hangingPunct="1">
              <a:lnSpc>
                <a:spcPct val="80000"/>
              </a:lnSpc>
              <a:spcBef>
                <a:spcPct val="0"/>
              </a:spcBef>
            </a:pPr>
            <a:endParaRPr lang="en-US" altLang="en-US"/>
          </a:p>
          <a:p>
            <a:pPr eaLnBrk="1" hangingPunct="1">
              <a:lnSpc>
                <a:spcPct val="80000"/>
              </a:lnSpc>
              <a:spcBef>
                <a:spcPct val="0"/>
              </a:spcBef>
            </a:pPr>
            <a:r>
              <a:rPr lang="en-US" altLang="en-US"/>
              <a:t>Paralanguage refers to how something is said, rather than the content of what is said—e.g., rate of speech, tone and inflection of voice, other noises, laughing, yawning, and silence. For example, the Chinese tend to spend about 30 seconds thinking before they speak. Americans are only comfortable with 10 to 15 seconds of silence.</a:t>
            </a:r>
          </a:p>
          <a:p>
            <a:pPr eaLnBrk="1" hangingPunct="1">
              <a:lnSpc>
                <a:spcPct val="80000"/>
              </a:lnSpc>
              <a:spcBef>
                <a:spcPct val="0"/>
              </a:spcBef>
            </a:pPr>
            <a:endParaRPr lang="en-US" altLang="en-US"/>
          </a:p>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6564" name="Slide Number Placeholder 3">
            <a:extLst>
              <a:ext uri="{FF2B5EF4-FFF2-40B4-BE49-F238E27FC236}">
                <a16:creationId xmlns:a16="http://schemas.microsoft.com/office/drawing/2014/main" id="{9047AD6E-4E86-406D-93CF-10FC257C88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2373294-D6FC-44AA-926E-452EE1407D01}" type="slidenum">
              <a:rPr lang="en-US" altLang="en-US">
                <a:latin typeface="Calibri" panose="020F0502020204030204" pitchFamily="34" charset="0"/>
              </a:rPr>
              <a:pPr/>
              <a:t>14</a:t>
            </a:fld>
            <a:endParaRPr lang="en-US" altLang="en-US">
              <a:latin typeface="Calibri" panose="020F0502020204030204" pitchFamily="34" charset="0"/>
            </a:endParaRPr>
          </a:p>
        </p:txBody>
      </p:sp>
      <p:sp>
        <p:nvSpPr>
          <p:cNvPr id="66565" name="Footer Placeholder 4">
            <a:extLst>
              <a:ext uri="{FF2B5EF4-FFF2-40B4-BE49-F238E27FC236}">
                <a16:creationId xmlns:a16="http://schemas.microsoft.com/office/drawing/2014/main" id="{5588D18B-05DA-4263-8424-A73E69CB78F1}"/>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7571F678-3850-4356-94B7-200E63EF87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7544F7A9-EE62-4527-9917-0FCCB17CE8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80000"/>
              </a:lnSpc>
              <a:spcBef>
                <a:spcPct val="0"/>
              </a:spcBef>
            </a:pPr>
            <a:r>
              <a:rPr lang="en-US" altLang="en-US"/>
              <a:t>Object language or material culture refers to how we communicate through material artifacts—e.g., architecture, office design and furniture, clothing, cars, cosmetics, and time. In monochronic cultures, time is experienced linearly and as sometime to be spent, saved, made up, or wasted. Time orders life, and people tend to concentrate on one thing at a time. In polychronic cultures, people tolerate many things happening simultaneously and emphasize involvement with people. In these cultures, people may be highly distractible, focus on several things at once, and change plans often.</a:t>
            </a:r>
          </a:p>
          <a:p>
            <a:pPr eaLnBrk="1" hangingPunct="1">
              <a:lnSpc>
                <a:spcPct val="80000"/>
              </a:lnSpc>
              <a:spcBef>
                <a:spcPct val="0"/>
              </a:spcBef>
            </a:pPr>
            <a:endParaRPr lang="en-US" altLang="en-US"/>
          </a:p>
          <a:p>
            <a:pPr eaLnBrk="1" hangingPunct="1">
              <a:spcBef>
                <a:spcPct val="0"/>
              </a:spcBef>
            </a:pPr>
            <a:endParaRPr lang="en-US" altLang="en-US"/>
          </a:p>
          <a:p>
            <a:pPr eaLnBrk="1" hangingPunct="1">
              <a:spcBef>
                <a:spcPct val="0"/>
              </a:spcBef>
            </a:pPr>
            <a:endParaRPr lang="en-US" altLang="en-US"/>
          </a:p>
        </p:txBody>
      </p:sp>
      <p:sp>
        <p:nvSpPr>
          <p:cNvPr id="67588" name="Slide Number Placeholder 3">
            <a:extLst>
              <a:ext uri="{FF2B5EF4-FFF2-40B4-BE49-F238E27FC236}">
                <a16:creationId xmlns:a16="http://schemas.microsoft.com/office/drawing/2014/main" id="{FBF3BE0F-541E-465D-A7AD-D5AF617E565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0D4AD32-E768-40F0-9A72-A4AB1E79278A}" type="slidenum">
              <a:rPr lang="en-US" altLang="en-US">
                <a:latin typeface="Calibri" panose="020F0502020204030204" pitchFamily="34" charset="0"/>
              </a:rPr>
              <a:pPr/>
              <a:t>17</a:t>
            </a:fld>
            <a:endParaRPr lang="en-US" altLang="en-US">
              <a:latin typeface="Calibri" panose="020F0502020204030204" pitchFamily="34" charset="0"/>
            </a:endParaRPr>
          </a:p>
        </p:txBody>
      </p:sp>
      <p:sp>
        <p:nvSpPr>
          <p:cNvPr id="67589" name="Footer Placeholder 4">
            <a:extLst>
              <a:ext uri="{FF2B5EF4-FFF2-40B4-BE49-F238E27FC236}">
                <a16:creationId xmlns:a16="http://schemas.microsoft.com/office/drawing/2014/main" id="{1D234A63-10D2-4CD3-8CDB-734E0B89E49F}"/>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10104DBF-5E25-49D9-B91F-DA6047A49B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1CF7918A-CA4C-4B3C-B8A1-EE81CB64AC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 context in which the communication takes place affects the meaning and interpretation of the interaction. High context cultures do not express feelings and thoughts explicitly. Rather, one has to read between the lines and interpret meaning from one</a:t>
            </a:r>
            <a:r>
              <a:rPr lang="ja-JP" altLang="en-US"/>
              <a:t>’</a:t>
            </a:r>
            <a:r>
              <a:rPr lang="en-US" altLang="ja-JP"/>
              <a:t>s general understanding. Low context cultures usually compartmentalize personal and business relationships. As such, communication must be more explicit.</a:t>
            </a:r>
          </a:p>
          <a:p>
            <a:pPr eaLnBrk="1" hangingPunct="1">
              <a:spcBef>
                <a:spcPct val="0"/>
              </a:spcBef>
            </a:pPr>
            <a:endParaRPr lang="en-US" altLang="en-US"/>
          </a:p>
          <a:p>
            <a:pPr eaLnBrk="1" hangingPunct="1">
              <a:spcBef>
                <a:spcPct val="0"/>
              </a:spcBef>
            </a:pPr>
            <a:r>
              <a:rPr lang="en-US" altLang="en-US"/>
              <a:t>To illustrate, Germans will expect considerable detailed information before making a business decision. Arabs will base decisions more on knowledge of the people involved.</a:t>
            </a:r>
          </a:p>
          <a:p>
            <a:pPr eaLnBrk="1" hangingPunct="1">
              <a:spcBef>
                <a:spcPct val="0"/>
              </a:spcBef>
            </a:pPr>
            <a:endParaRPr lang="en-US" altLang="en-US"/>
          </a:p>
        </p:txBody>
      </p:sp>
      <p:sp>
        <p:nvSpPr>
          <p:cNvPr id="68612" name="Slide Number Placeholder 3">
            <a:extLst>
              <a:ext uri="{FF2B5EF4-FFF2-40B4-BE49-F238E27FC236}">
                <a16:creationId xmlns:a16="http://schemas.microsoft.com/office/drawing/2014/main" id="{06732A8E-B721-4804-AA43-E38EC89340B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6932ABF-673B-4310-AA30-25786A9FF950}" type="slidenum">
              <a:rPr lang="en-US" altLang="en-US">
                <a:latin typeface="Calibri" panose="020F0502020204030204" pitchFamily="34" charset="0"/>
              </a:rPr>
              <a:pPr/>
              <a:t>21</a:t>
            </a:fld>
            <a:endParaRPr lang="en-US" altLang="en-US">
              <a:latin typeface="Calibri" panose="020F0502020204030204" pitchFamily="34" charset="0"/>
            </a:endParaRPr>
          </a:p>
        </p:txBody>
      </p:sp>
      <p:sp>
        <p:nvSpPr>
          <p:cNvPr id="68613" name="Footer Placeholder 4">
            <a:extLst>
              <a:ext uri="{FF2B5EF4-FFF2-40B4-BE49-F238E27FC236}">
                <a16:creationId xmlns:a16="http://schemas.microsoft.com/office/drawing/2014/main" id="{E5E9EDA3-572C-4445-A94B-C3E5242D8FE6}"/>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E314F1D0-45E0-4B76-B65A-9D2CA147A3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C3FDBFE8-8E41-4ACA-8EC7-1E0E1FF5EFE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Americans often have difficulty reading some Asian facial expressions—especially those referred to as the </a:t>
            </a:r>
            <a:r>
              <a:rPr lang="ja-JP" altLang="en-US"/>
              <a:t>“</a:t>
            </a:r>
            <a:r>
              <a:rPr lang="en-US" altLang="ja-JP"/>
              <a:t>poker face</a:t>
            </a:r>
            <a:r>
              <a:rPr lang="ja-JP" altLang="en-US"/>
              <a:t>”</a:t>
            </a:r>
            <a:r>
              <a:rPr lang="en-US" altLang="ja-JP"/>
              <a:t> and </a:t>
            </a:r>
            <a:r>
              <a:rPr lang="ja-JP" altLang="en-US"/>
              <a:t>“</a:t>
            </a:r>
            <a:r>
              <a:rPr lang="en-US" altLang="ja-JP"/>
              <a:t>idiotic smile.</a:t>
            </a:r>
            <a:r>
              <a:rPr lang="ja-JP" altLang="en-US"/>
              <a:t>”</a:t>
            </a:r>
            <a:r>
              <a:rPr lang="en-US" altLang="ja-JP"/>
              <a:t> To Americans, who tend to put more emphasis on talking when communicating, these facial expressions seem to conceal the person</a:t>
            </a:r>
            <a:r>
              <a:rPr lang="ja-JP" altLang="en-US"/>
              <a:t>’</a:t>
            </a:r>
            <a:r>
              <a:rPr lang="en-US" altLang="ja-JP"/>
              <a:t>s real feelings. </a:t>
            </a:r>
          </a:p>
          <a:p>
            <a:pPr eaLnBrk="1" hangingPunct="1">
              <a:spcBef>
                <a:spcPct val="0"/>
              </a:spcBef>
            </a:pPr>
            <a:endParaRPr lang="en-US" altLang="en-US"/>
          </a:p>
          <a:p>
            <a:pPr eaLnBrk="1" hangingPunct="1">
              <a:spcBef>
                <a:spcPct val="0"/>
              </a:spcBef>
            </a:pPr>
            <a:r>
              <a:rPr lang="en-US" altLang="en-US"/>
              <a:t>Asians, however, tend to put more emphasis on listening when communicating. Because the heavier burden is placed on the listener, the speaker feels less compunction to send clearly discernable message cues. The cues that are sent can be very subtle and easy for Americans to miss.</a:t>
            </a:r>
          </a:p>
          <a:p>
            <a:pPr eaLnBrk="1" hangingPunct="1">
              <a:spcBef>
                <a:spcPct val="0"/>
              </a:spcBef>
            </a:pPr>
            <a:endParaRPr lang="en-US" altLang="en-US"/>
          </a:p>
          <a:p>
            <a:pPr eaLnBrk="1" hangingPunct="1">
              <a:spcBef>
                <a:spcPct val="0"/>
              </a:spcBef>
            </a:pPr>
            <a:r>
              <a:rPr lang="en-US" altLang="en-US"/>
              <a:t>To Americans, silence represents discontinuity of communication and creates discomfort. To Asians, silence is an integral part of the communication process and is used to reflect on messages previously exchanged and for crafting thoughts before speaking them.</a:t>
            </a:r>
          </a:p>
          <a:p>
            <a:pPr eaLnBrk="1" hangingPunct="1">
              <a:spcBef>
                <a:spcPct val="0"/>
              </a:spcBef>
            </a:pPr>
            <a:endParaRPr lang="en-US" altLang="en-US"/>
          </a:p>
          <a:p>
            <a:pPr eaLnBrk="1" hangingPunct="1">
              <a:spcBef>
                <a:spcPct val="0"/>
              </a:spcBef>
            </a:pPr>
            <a:r>
              <a:rPr lang="en-US" altLang="en-US"/>
              <a:t>Just as Americans are uncomfortable with the </a:t>
            </a:r>
            <a:r>
              <a:rPr lang="ja-JP" altLang="en-US"/>
              <a:t>“</a:t>
            </a:r>
            <a:r>
              <a:rPr lang="en-US" altLang="ja-JP"/>
              <a:t>Oriental poker face</a:t>
            </a:r>
            <a:r>
              <a:rPr lang="ja-JP" altLang="en-US"/>
              <a:t>”</a:t>
            </a:r>
            <a:r>
              <a:rPr lang="en-US" altLang="ja-JP"/>
              <a:t> and silence, Asians may find Americans overly blunt, confident, and talkative.</a:t>
            </a:r>
          </a:p>
          <a:p>
            <a:pPr eaLnBrk="1" hangingPunct="1">
              <a:spcBef>
                <a:spcPct val="0"/>
              </a:spcBef>
            </a:pPr>
            <a:endParaRPr lang="en-US" altLang="en-US"/>
          </a:p>
        </p:txBody>
      </p:sp>
      <p:sp>
        <p:nvSpPr>
          <p:cNvPr id="69636" name="Slide Number Placeholder 3">
            <a:extLst>
              <a:ext uri="{FF2B5EF4-FFF2-40B4-BE49-F238E27FC236}">
                <a16:creationId xmlns:a16="http://schemas.microsoft.com/office/drawing/2014/main" id="{C08AD57B-5A61-4448-B1BE-986199875A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52805BA-16D1-47D0-AA5D-E81784FA4C3F}" type="slidenum">
              <a:rPr lang="en-US" altLang="en-US">
                <a:latin typeface="Calibri" panose="020F0502020204030204" pitchFamily="34" charset="0"/>
              </a:rPr>
              <a:pPr/>
              <a:t>22</a:t>
            </a:fld>
            <a:endParaRPr lang="en-US" altLang="en-US">
              <a:latin typeface="Calibri" panose="020F0502020204030204" pitchFamily="34" charset="0"/>
            </a:endParaRPr>
          </a:p>
        </p:txBody>
      </p:sp>
      <p:sp>
        <p:nvSpPr>
          <p:cNvPr id="69637" name="Footer Placeholder 4">
            <a:extLst>
              <a:ext uri="{FF2B5EF4-FFF2-40B4-BE49-F238E27FC236}">
                <a16:creationId xmlns:a16="http://schemas.microsoft.com/office/drawing/2014/main" id="{395B3E5E-356E-4216-A8FC-47927F604C1A}"/>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7734FF7-4FAB-4D9C-84B0-FFA6A55272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17F4A374-6A67-4785-A96D-35D30D9B8E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Arab culture is one of emotional extremes, and this characteristic is illustrated in the language—which contains means for over expression, many adjectives, and words that allow for exaggeration. </a:t>
            </a:r>
          </a:p>
          <a:p>
            <a:pPr eaLnBrk="1" hangingPunct="1">
              <a:spcBef>
                <a:spcPct val="0"/>
              </a:spcBef>
            </a:pPr>
            <a:endParaRPr lang="en-US" altLang="en-US"/>
          </a:p>
          <a:p>
            <a:pPr eaLnBrk="1" hangingPunct="1">
              <a:spcBef>
                <a:spcPct val="0"/>
              </a:spcBef>
            </a:pPr>
            <a:r>
              <a:rPr lang="en-US" altLang="en-US"/>
              <a:t>Arabs tend to do business with other people—not with the organization. As such, establishing relationships and protecting the honor of others is very important. For instance, one should not decline offers of hospitality, should expect conversations to be meandering (e.g., wander from social to business topics and back), and should be careful not to criticize in front of others.</a:t>
            </a:r>
          </a:p>
          <a:p>
            <a:pPr eaLnBrk="1" hangingPunct="1">
              <a:spcBef>
                <a:spcPct val="0"/>
              </a:spcBef>
            </a:pPr>
            <a:endParaRPr lang="en-US" altLang="en-US"/>
          </a:p>
          <a:p>
            <a:pPr eaLnBrk="1" hangingPunct="1">
              <a:spcBef>
                <a:spcPct val="0"/>
              </a:spcBef>
            </a:pPr>
            <a:r>
              <a:rPr lang="en-US" altLang="en-US"/>
              <a:t>As high-contact communicators, Arabs tend to stand closer when talking and to touch more frequently. The distance often preferred by Americans can make them seem suspicious and cold to Arabs.</a:t>
            </a:r>
          </a:p>
          <a:p>
            <a:pPr eaLnBrk="1" hangingPunct="1">
              <a:spcBef>
                <a:spcPct val="0"/>
              </a:spcBef>
            </a:pPr>
            <a:endParaRPr lang="en-US" altLang="en-US"/>
          </a:p>
          <a:p>
            <a:pPr eaLnBrk="1" hangingPunct="1">
              <a:spcBef>
                <a:spcPct val="0"/>
              </a:spcBef>
            </a:pPr>
            <a:r>
              <a:rPr lang="en-US" altLang="en-US"/>
              <a:t>Arabs are polychronic and believe that something will happen only is Allah wills it to happen. As such, it is inappropriate to place deadlines on activities, and many interruptions during conversations should be anticipated.</a:t>
            </a:r>
          </a:p>
          <a:p>
            <a:pPr eaLnBrk="1" hangingPunct="1">
              <a:spcBef>
                <a:spcPct val="0"/>
              </a:spcBef>
            </a:pPr>
            <a:endParaRPr lang="en-US" altLang="en-US"/>
          </a:p>
        </p:txBody>
      </p:sp>
      <p:sp>
        <p:nvSpPr>
          <p:cNvPr id="70660" name="Slide Number Placeholder 3">
            <a:extLst>
              <a:ext uri="{FF2B5EF4-FFF2-40B4-BE49-F238E27FC236}">
                <a16:creationId xmlns:a16="http://schemas.microsoft.com/office/drawing/2014/main" id="{6C1C81F0-5BF4-4BF2-9093-0C6A0828F0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705B29D-C117-4F82-82F4-14ACB5578D02}" type="slidenum">
              <a:rPr lang="en-US" altLang="en-US">
                <a:latin typeface="Calibri" panose="020F0502020204030204" pitchFamily="34" charset="0"/>
              </a:rPr>
              <a:pPr/>
              <a:t>23</a:t>
            </a:fld>
            <a:endParaRPr lang="en-US" altLang="en-US">
              <a:latin typeface="Calibri" panose="020F0502020204030204" pitchFamily="34" charset="0"/>
            </a:endParaRPr>
          </a:p>
        </p:txBody>
      </p:sp>
      <p:sp>
        <p:nvSpPr>
          <p:cNvPr id="70661" name="Footer Placeholder 4">
            <a:extLst>
              <a:ext uri="{FF2B5EF4-FFF2-40B4-BE49-F238E27FC236}">
                <a16:creationId xmlns:a16="http://schemas.microsoft.com/office/drawing/2014/main" id="{38E9E02F-B6FC-47D8-B60A-DA1FFC2DC7DC}"/>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D4D0EB90-7ACA-4BE2-8C85-B7FCA2488A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2A3D3A80-DF9E-4605-94B3-8CC40E64E7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r>
              <a:rPr lang="en-US" altLang="en-US"/>
              <a:t>In addition to variables related to the sender and receiver, variables related to the communication channel are also important for understanding the message.</a:t>
            </a:r>
          </a:p>
          <a:p>
            <a:pPr eaLnBrk="1" hangingPunct="1">
              <a:lnSpc>
                <a:spcPct val="90000"/>
              </a:lnSpc>
              <a:spcBef>
                <a:spcPct val="0"/>
              </a:spcBef>
            </a:pPr>
            <a:endParaRPr lang="en-US" altLang="en-US"/>
          </a:p>
          <a:p>
            <a:pPr eaLnBrk="1" hangingPunct="1">
              <a:lnSpc>
                <a:spcPct val="90000"/>
              </a:lnSpc>
              <a:spcBef>
                <a:spcPct val="0"/>
              </a:spcBef>
            </a:pPr>
            <a:r>
              <a:rPr lang="en-US" altLang="en-US"/>
              <a:t>Organizations vary in where and how information originates. For instance, in the US managers use a great deal of delegation. As such, much information flows from the staff to the manager. In South America, however, decision-making tends to be centralized—meaning that information tends to flow from the manager downward. In Japanese ringi systems, decision making is consensual.</a:t>
            </a:r>
          </a:p>
          <a:p>
            <a:pPr eaLnBrk="1" hangingPunct="1">
              <a:lnSpc>
                <a:spcPct val="90000"/>
              </a:lnSpc>
              <a:spcBef>
                <a:spcPct val="0"/>
              </a:spcBef>
            </a:pPr>
            <a:endParaRPr lang="en-US" altLang="en-US"/>
          </a:p>
          <a:p>
            <a:pPr eaLnBrk="1" hangingPunct="1">
              <a:lnSpc>
                <a:spcPct val="90000"/>
              </a:lnSpc>
              <a:spcBef>
                <a:spcPct val="0"/>
              </a:spcBef>
            </a:pPr>
            <a:r>
              <a:rPr lang="en-US" altLang="en-US"/>
              <a:t>In high-context cultures, information tends to spread very rapidly. In low-context cultures, information is focused and controlled. It does not flow as freely.</a:t>
            </a:r>
          </a:p>
          <a:p>
            <a:pPr eaLnBrk="1" hangingPunct="1">
              <a:lnSpc>
                <a:spcPct val="90000"/>
              </a:lnSpc>
              <a:spcBef>
                <a:spcPct val="0"/>
              </a:spcBef>
            </a:pPr>
            <a:endParaRPr lang="en-US" altLang="en-US"/>
          </a:p>
          <a:p>
            <a:pPr eaLnBrk="1" hangingPunct="1">
              <a:lnSpc>
                <a:spcPct val="90000"/>
              </a:lnSpc>
              <a:spcBef>
                <a:spcPct val="0"/>
              </a:spcBef>
            </a:pPr>
            <a:r>
              <a:rPr lang="en-US" altLang="en-US"/>
              <a:t>Because Americans tend to have a wide </a:t>
            </a:r>
            <a:r>
              <a:rPr lang="ja-JP" altLang="en-US"/>
              <a:t>“</a:t>
            </a:r>
            <a:r>
              <a:rPr lang="en-US" altLang="ja-JP"/>
              <a:t>public self,</a:t>
            </a:r>
            <a:r>
              <a:rPr lang="ja-JP" altLang="en-US"/>
              <a:t>”</a:t>
            </a:r>
            <a:r>
              <a:rPr lang="en-US" altLang="ja-JP"/>
              <a:t> they often provide more open access to informal sources of information. The Japanese, however, tend to maintain a strong barrier between their public and private selves. The Japanese may have a drink together on the way home from work as a means of sharing informal information. However, this type of activity usually only occurs among people with long-term relationships. As another example, Americans often prefer quick forms of communication—e.g., faxes, email, letters with all facts and plans stated up front. Alternatively, the French prefer slower communication media. They prefer written communication, and several exchanges of letters may be required to build up to the main point or proposal.</a:t>
            </a:r>
          </a:p>
          <a:p>
            <a:pPr eaLnBrk="1" hangingPunct="1">
              <a:lnSpc>
                <a:spcPct val="90000"/>
              </a:lnSpc>
              <a:spcBef>
                <a:spcPct val="0"/>
              </a:spcBef>
            </a:pPr>
            <a:endParaRPr lang="en-US" altLang="en-US"/>
          </a:p>
          <a:p>
            <a:pPr eaLnBrk="1" hangingPunct="1">
              <a:lnSpc>
                <a:spcPct val="90000"/>
              </a:lnSpc>
              <a:spcBef>
                <a:spcPct val="0"/>
              </a:spcBef>
            </a:pPr>
            <a:r>
              <a:rPr lang="en-US" altLang="en-US"/>
              <a:t>The Japanese ningensei style of communication emphasizes saving and giving face, reciprocity, and an underlying distrust of words and analytic logic. The Japanese believe words mask true intentions. Public disagreement is avoided at all costs. Americans, on the other hand, tend to be more explicit, direct, verbose, task oriented, and confrontational.</a:t>
            </a:r>
          </a:p>
          <a:p>
            <a:pPr eaLnBrk="1" hangingPunct="1">
              <a:spcBef>
                <a:spcPct val="0"/>
              </a:spcBef>
            </a:pPr>
            <a:endParaRPr lang="en-US" altLang="en-US"/>
          </a:p>
        </p:txBody>
      </p:sp>
      <p:sp>
        <p:nvSpPr>
          <p:cNvPr id="73732" name="Slide Number Placeholder 3">
            <a:extLst>
              <a:ext uri="{FF2B5EF4-FFF2-40B4-BE49-F238E27FC236}">
                <a16:creationId xmlns:a16="http://schemas.microsoft.com/office/drawing/2014/main" id="{39ADE6CF-9790-4126-8BB5-0BE02B6F68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556923E-B929-488A-ABC9-830E0158D847}" type="slidenum">
              <a:rPr lang="en-US" altLang="en-US">
                <a:latin typeface="Calibri" panose="020F0502020204030204" pitchFamily="34" charset="0"/>
              </a:rPr>
              <a:pPr/>
              <a:t>24</a:t>
            </a:fld>
            <a:endParaRPr lang="en-US" altLang="en-US">
              <a:latin typeface="Calibri" panose="020F0502020204030204" pitchFamily="34" charset="0"/>
            </a:endParaRPr>
          </a:p>
        </p:txBody>
      </p:sp>
      <p:sp>
        <p:nvSpPr>
          <p:cNvPr id="73733" name="Footer Placeholder 4">
            <a:extLst>
              <a:ext uri="{FF2B5EF4-FFF2-40B4-BE49-F238E27FC236}">
                <a16:creationId xmlns:a16="http://schemas.microsoft.com/office/drawing/2014/main" id="{7A667380-074E-4DBC-B3AD-49B25DA110F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86843207-5755-428C-8B4C-7E64113BE1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E5E48A5-09F6-4FE9-8F67-5FA7F1F858C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Technology makes it very easy reach markets around the world. Nonetheless, global business will not necessarily be achieved unless companies can adapt their e-commerce to local idiosyncrasies.</a:t>
            </a:r>
          </a:p>
          <a:p>
            <a:pPr eaLnBrk="1" hangingPunct="1">
              <a:spcBef>
                <a:spcPct val="0"/>
              </a:spcBef>
            </a:pPr>
            <a:endParaRPr lang="en-US" altLang="en-US"/>
          </a:p>
          <a:p>
            <a:pPr eaLnBrk="1" hangingPunct="1">
              <a:spcBef>
                <a:spcPct val="0"/>
              </a:spcBef>
            </a:pPr>
            <a:r>
              <a:rPr lang="en-US" altLang="en-US"/>
              <a:t>The impersonal nature of the web must be adapted to local cultures to establish relationships and win customer loyalty. </a:t>
            </a:r>
          </a:p>
          <a:p>
            <a:pPr eaLnBrk="1" hangingPunct="1">
              <a:spcBef>
                <a:spcPct val="0"/>
              </a:spcBef>
            </a:pPr>
            <a:endParaRPr lang="en-US" altLang="en-US"/>
          </a:p>
        </p:txBody>
      </p:sp>
      <p:sp>
        <p:nvSpPr>
          <p:cNvPr id="74756" name="Slide Number Placeholder 3">
            <a:extLst>
              <a:ext uri="{FF2B5EF4-FFF2-40B4-BE49-F238E27FC236}">
                <a16:creationId xmlns:a16="http://schemas.microsoft.com/office/drawing/2014/main" id="{4935375A-A1AE-49E8-BE81-90282631DC1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915DDFCC-4688-4D4B-A7F4-C2DA94935605}" type="slidenum">
              <a:rPr lang="en-US" altLang="en-US">
                <a:latin typeface="Calibri" panose="020F0502020204030204" pitchFamily="34" charset="0"/>
              </a:rPr>
              <a:pPr/>
              <a:t>29</a:t>
            </a:fld>
            <a:endParaRPr lang="en-US" altLang="en-US">
              <a:latin typeface="Calibri" panose="020F0502020204030204" pitchFamily="34" charset="0"/>
            </a:endParaRPr>
          </a:p>
        </p:txBody>
      </p:sp>
      <p:sp>
        <p:nvSpPr>
          <p:cNvPr id="74757" name="Footer Placeholder 4">
            <a:extLst>
              <a:ext uri="{FF2B5EF4-FFF2-40B4-BE49-F238E27FC236}">
                <a16:creationId xmlns:a16="http://schemas.microsoft.com/office/drawing/2014/main" id="{40992C55-97BF-4F81-A49F-7C5B2D8AD0FE}"/>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2CBC407A-00F4-4CD9-A332-DDA0FD94D2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D265E834-B8C1-49F1-9B6C-A942D1B0119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are several things a manager can do to encourage effective cross-cultural communication.</a:t>
            </a:r>
          </a:p>
          <a:p>
            <a:pPr eaLnBrk="1" hangingPunct="1">
              <a:spcBef>
                <a:spcPct val="0"/>
              </a:spcBef>
            </a:pPr>
            <a:endParaRPr lang="en-US" altLang="en-US"/>
          </a:p>
          <a:p>
            <a:pPr eaLnBrk="1" hangingPunct="1">
              <a:spcBef>
                <a:spcPct val="0"/>
              </a:spcBef>
            </a:pPr>
            <a:r>
              <a:rPr lang="en-US" altLang="en-US"/>
              <a:t>One can attempt to anticipate the likely meaning a receiver will attach to a message by internalizing honest cultural empathy with that person. The latter includes thinking about the context of the communication—e.g., societal, economic, and organizational.</a:t>
            </a:r>
          </a:p>
          <a:p>
            <a:pPr eaLnBrk="1" hangingPunct="1">
              <a:spcBef>
                <a:spcPct val="0"/>
              </a:spcBef>
            </a:pPr>
            <a:endParaRPr lang="en-US" altLang="en-US"/>
          </a:p>
          <a:p>
            <a:pPr eaLnBrk="1" hangingPunct="1">
              <a:spcBef>
                <a:spcPct val="0"/>
              </a:spcBef>
            </a:pPr>
            <a:r>
              <a:rPr lang="en-US" altLang="en-US"/>
              <a:t>Keep in mind that communication is both verbal and nonverbal. Encoding a message in multiple ways can help ensure the receiver gets the right meaning—especially when language differences are an issue. For instance, it may be helpful to provide a written summary as a supplement to a verbal presentation.</a:t>
            </a:r>
          </a:p>
          <a:p>
            <a:pPr eaLnBrk="1" hangingPunct="1">
              <a:spcBef>
                <a:spcPct val="0"/>
              </a:spcBef>
            </a:pPr>
            <a:endParaRPr lang="en-US" altLang="en-US"/>
          </a:p>
          <a:p>
            <a:pPr eaLnBrk="1" hangingPunct="1">
              <a:spcBef>
                <a:spcPct val="0"/>
              </a:spcBef>
            </a:pPr>
            <a:r>
              <a:rPr lang="en-US" altLang="en-US"/>
              <a:t>The medium chosen for the message depends on a variety of factors. The key is to find out how communication is transmitted in the local organization—e.g., how much is downward or upward, how much is vertical, how the grapevine works. Of course, cultural variables need to be considered as well. Face-to-face relationships often are best for relationship-building. Personal interaction also allows for immediate verbal and visual feedback. When face-to-face communication is not possible, teleconferencing and telephone calls may be more desirable than email.</a:t>
            </a:r>
          </a:p>
          <a:p>
            <a:pPr eaLnBrk="1" hangingPunct="1">
              <a:spcBef>
                <a:spcPct val="0"/>
              </a:spcBef>
            </a:pPr>
            <a:endParaRPr lang="en-US" altLang="en-US"/>
          </a:p>
          <a:p>
            <a:pPr eaLnBrk="1" hangingPunct="1">
              <a:spcBef>
                <a:spcPct val="0"/>
              </a:spcBef>
            </a:pPr>
            <a:r>
              <a:rPr lang="en-US" altLang="en-US"/>
              <a:t>Just as multiple media and sources are important for encoding, they can help ensure a message is accurately decoded. It can be useful to ask colleagues to help interpret what is going on.</a:t>
            </a:r>
          </a:p>
          <a:p>
            <a:pPr eaLnBrk="1" hangingPunct="1">
              <a:spcBef>
                <a:spcPct val="0"/>
              </a:spcBef>
            </a:pPr>
            <a:endParaRPr lang="en-US" altLang="en-US"/>
          </a:p>
          <a:p>
            <a:pPr eaLnBrk="1" hangingPunct="1">
              <a:spcBef>
                <a:spcPct val="0"/>
              </a:spcBef>
            </a:pPr>
            <a:r>
              <a:rPr lang="en-US" altLang="en-US"/>
              <a:t>To keep lines of communication open, managers must follow through with what has been discussed and agreed upon. Contract follow through can be particularly difficult given that cultures have different ideas about what constitutes a contract.</a:t>
            </a:r>
          </a:p>
          <a:p>
            <a:pPr eaLnBrk="1" hangingPunct="1">
              <a:spcBef>
                <a:spcPct val="0"/>
              </a:spcBef>
            </a:pPr>
            <a:endParaRPr lang="en-US" altLang="en-US"/>
          </a:p>
        </p:txBody>
      </p:sp>
      <p:sp>
        <p:nvSpPr>
          <p:cNvPr id="75780" name="Slide Number Placeholder 3">
            <a:extLst>
              <a:ext uri="{FF2B5EF4-FFF2-40B4-BE49-F238E27FC236}">
                <a16:creationId xmlns:a16="http://schemas.microsoft.com/office/drawing/2014/main" id="{F3378239-7A61-488F-9E36-783DA4C0CB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24B39BF1-DA36-49B2-B159-4A018D27E457}" type="slidenum">
              <a:rPr lang="en-US" altLang="en-US">
                <a:latin typeface="Calibri" panose="020F0502020204030204" pitchFamily="34" charset="0"/>
              </a:rPr>
              <a:pPr/>
              <a:t>32</a:t>
            </a:fld>
            <a:endParaRPr lang="en-US" altLang="en-US">
              <a:latin typeface="Calibri" panose="020F0502020204030204" pitchFamily="34" charset="0"/>
            </a:endParaRPr>
          </a:p>
        </p:txBody>
      </p:sp>
      <p:sp>
        <p:nvSpPr>
          <p:cNvPr id="75781" name="Footer Placeholder 4">
            <a:extLst>
              <a:ext uri="{FF2B5EF4-FFF2-40B4-BE49-F238E27FC236}">
                <a16:creationId xmlns:a16="http://schemas.microsoft.com/office/drawing/2014/main" id="{70ACF3C8-6EAD-444E-9F04-2A9A96232D72}"/>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92C3A234-2AC8-4E7B-8CA0-255EFCAD56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1895D2A6-6300-4515-9B66-00F733A383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There is a connection between a person</a:t>
            </a:r>
            <a:r>
              <a:rPr lang="ja-JP" altLang="en-US"/>
              <a:t>’</a:t>
            </a:r>
            <a:r>
              <a:rPr lang="en-US" altLang="ja-JP"/>
              <a:t>s personality traits and the ability to adapt to the host-country</a:t>
            </a:r>
            <a:r>
              <a:rPr lang="ja-JP" altLang="en-US"/>
              <a:t>’</a:t>
            </a:r>
            <a:r>
              <a:rPr lang="en-US" altLang="ja-JP"/>
              <a:t>s environment—including the ability to communicate within that environment.</a:t>
            </a:r>
          </a:p>
          <a:p>
            <a:pPr eaLnBrk="1" hangingPunct="1">
              <a:spcBef>
                <a:spcPct val="0"/>
              </a:spcBef>
            </a:pPr>
            <a:endParaRPr lang="en-US" altLang="en-US"/>
          </a:p>
          <a:p>
            <a:pPr eaLnBrk="1" hangingPunct="1">
              <a:spcBef>
                <a:spcPct val="0"/>
              </a:spcBef>
            </a:pPr>
            <a:r>
              <a:rPr lang="en-US" altLang="en-US"/>
              <a:t>Two key personality traits are openness and resilience. Openness includes traits such as tolerance for ambiguity, extrovertedness, and open-mindedness. Resilience includes having an internal locus of control, persistence, tolerance for ambiguity, and resourcefulness.</a:t>
            </a:r>
          </a:p>
          <a:p>
            <a:pPr eaLnBrk="1" hangingPunct="1">
              <a:spcBef>
                <a:spcPct val="0"/>
              </a:spcBef>
            </a:pPr>
            <a:endParaRPr lang="en-US" altLang="en-US"/>
          </a:p>
          <a:p>
            <a:pPr eaLnBrk="1" hangingPunct="1">
              <a:spcBef>
                <a:spcPct val="0"/>
              </a:spcBef>
            </a:pPr>
            <a:r>
              <a:rPr lang="en-US" altLang="en-US"/>
              <a:t>These factors, combined with the person</a:t>
            </a:r>
            <a:r>
              <a:rPr lang="ja-JP" altLang="en-US"/>
              <a:t>’</a:t>
            </a:r>
            <a:r>
              <a:rPr lang="en-US" altLang="ja-JP"/>
              <a:t>s cultural and racial identity and level of preparedness for change, comprise that person</a:t>
            </a:r>
            <a:r>
              <a:rPr lang="ja-JP" altLang="en-US"/>
              <a:t>’</a:t>
            </a:r>
            <a:r>
              <a:rPr lang="en-US" altLang="ja-JP"/>
              <a:t>s potential for adaptation.</a:t>
            </a:r>
          </a:p>
          <a:p>
            <a:pPr eaLnBrk="1" hangingPunct="1">
              <a:spcBef>
                <a:spcPct val="0"/>
              </a:spcBef>
            </a:pPr>
            <a:endParaRPr lang="en-US" altLang="en-US"/>
          </a:p>
        </p:txBody>
      </p:sp>
      <p:sp>
        <p:nvSpPr>
          <p:cNvPr id="76804" name="Slide Number Placeholder 3">
            <a:extLst>
              <a:ext uri="{FF2B5EF4-FFF2-40B4-BE49-F238E27FC236}">
                <a16:creationId xmlns:a16="http://schemas.microsoft.com/office/drawing/2014/main" id="{1E836B74-6C37-433F-B87E-06961F6E14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D7E49DC5-22D0-4D34-9279-5E1601D43F0F}" type="slidenum">
              <a:rPr lang="en-US" altLang="en-US">
                <a:latin typeface="Calibri" panose="020F0502020204030204" pitchFamily="34" charset="0"/>
              </a:rPr>
              <a:pPr/>
              <a:t>33</a:t>
            </a:fld>
            <a:endParaRPr lang="en-US" altLang="en-US">
              <a:latin typeface="Calibri" panose="020F0502020204030204" pitchFamily="34" charset="0"/>
            </a:endParaRPr>
          </a:p>
        </p:txBody>
      </p:sp>
      <p:sp>
        <p:nvSpPr>
          <p:cNvPr id="76805" name="Footer Placeholder 4">
            <a:extLst>
              <a:ext uri="{FF2B5EF4-FFF2-40B4-BE49-F238E27FC236}">
                <a16:creationId xmlns:a16="http://schemas.microsoft.com/office/drawing/2014/main" id="{7575AE29-8F98-4BE1-90ED-F2125A5E5098}"/>
              </a:ext>
            </a:extLst>
          </p:cNvPr>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latin typeface="Calibri" panose="020F0502020204030204" pitchFamily="34" charset="0"/>
              </a:rPr>
              <a:t>© 2010 Pearson Prentice Hall</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25/10/2026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20.wmf"/></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21.wmf"/><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11" Type="http://schemas.openxmlformats.org/officeDocument/2006/relationships/image" Target="../media/image18.png"/><Relationship Id="rId5" Type="http://schemas.openxmlformats.org/officeDocument/2006/relationships/diagramQuickStyle" Target="../diagrams/quickStyle4.xml"/><Relationship Id="rId10" Type="http://schemas.openxmlformats.org/officeDocument/2006/relationships/image" Target="../media/image23.jpeg"/><Relationship Id="rId4" Type="http://schemas.openxmlformats.org/officeDocument/2006/relationships/diagramLayout" Target="../diagrams/layout4.xml"/><Relationship Id="rId9" Type="http://schemas.openxmlformats.org/officeDocument/2006/relationships/image" Target="../media/image22.jpeg"/></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2448272"/>
          </a:xfrm>
        </p:spPr>
        <p:txBody>
          <a:bodyPr>
            <a:normAutofit fontScale="90000"/>
          </a:bodyPr>
          <a:lstStyle/>
          <a:p>
            <a:r>
              <a:rPr lang="en-GB" i="1" dirty="0">
                <a:solidFill>
                  <a:schemeClr val="bg1"/>
                </a:solidFill>
              </a:rPr>
              <a:t>International Business Communications </a:t>
            </a:r>
            <a:br>
              <a:rPr lang="en-GB" i="1" dirty="0">
                <a:solidFill>
                  <a:schemeClr val="bg1"/>
                </a:solidFill>
              </a:rPr>
            </a:br>
            <a:br>
              <a:rPr lang="en-GB" i="1" dirty="0">
                <a:solidFill>
                  <a:schemeClr val="bg1"/>
                </a:solidFill>
              </a:rPr>
            </a:br>
            <a:r>
              <a:rPr lang="en-GB" i="1">
                <a:solidFill>
                  <a:schemeClr val="bg1"/>
                </a:solidFill>
              </a:rPr>
              <a:t>Week 8: </a:t>
            </a:r>
            <a:r>
              <a:rPr lang="en-GB" i="1" dirty="0">
                <a:solidFill>
                  <a:schemeClr val="bg1"/>
                </a:solidFill>
              </a:rPr>
              <a:t>Communicating across cultures, and communication barriers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10">
            <a:extLst>
              <a:ext uri="{FF2B5EF4-FFF2-40B4-BE49-F238E27FC236}">
                <a16:creationId xmlns:a16="http://schemas.microsoft.com/office/drawing/2014/main" id="{FEA40D6F-FBEF-41F2-80CF-80F80EBF9E34}"/>
              </a:ext>
            </a:extLst>
          </p:cNvPr>
          <p:cNvSpPr>
            <a:spLocks noGrp="1"/>
          </p:cNvSpPr>
          <p:nvPr>
            <p:ph type="sldNum" sz="quarter" idx="12"/>
          </p:nvPr>
        </p:nvSpPr>
        <p:spPr>
          <a:xfrm>
            <a:off x="146050" y="5791200"/>
            <a:ext cx="463550" cy="533400"/>
          </a:xfrm>
        </p:spPr>
        <p:txBody>
          <a:bodyPr/>
          <a:lstStyle/>
          <a:p>
            <a:pPr fontAlgn="auto">
              <a:spcBef>
                <a:spcPts val="0"/>
              </a:spcBef>
              <a:spcAft>
                <a:spcPts val="0"/>
              </a:spcAft>
              <a:defRPr/>
            </a:pPr>
            <a:r>
              <a:rPr lang="en-US" dirty="0">
                <a:latin typeface="+mj-lt"/>
                <a:ea typeface="+mj-ea"/>
                <a:cs typeface="+mj-cs"/>
              </a:rPr>
              <a:t>4-1</a:t>
            </a:r>
          </a:p>
        </p:txBody>
      </p:sp>
      <p:sp>
        <p:nvSpPr>
          <p:cNvPr id="10" name="AutoShape 2">
            <a:extLst>
              <a:ext uri="{FF2B5EF4-FFF2-40B4-BE49-F238E27FC236}">
                <a16:creationId xmlns:a16="http://schemas.microsoft.com/office/drawing/2014/main" id="{C6A73780-714A-4A5A-90AB-319125681A1C}"/>
              </a:ext>
            </a:extLst>
          </p:cNvPr>
          <p:cNvSpPr>
            <a:spLocks noChangeArrowheads="1"/>
          </p:cNvSpPr>
          <p:nvPr/>
        </p:nvSpPr>
        <p:spPr bwMode="auto">
          <a:xfrm>
            <a:off x="688975" y="152401"/>
            <a:ext cx="7696200" cy="2133599"/>
          </a:xfrm>
          <a:prstGeom prst="roundRect">
            <a:avLst>
              <a:gd name="adj" fmla="val 16667"/>
            </a:avLst>
          </a:prstGeom>
          <a:ln w="76200">
            <a:headEnd/>
            <a:tailEnd/>
          </a:ln>
        </p:spPr>
        <p:style>
          <a:lnRef idx="2">
            <a:schemeClr val="accent4"/>
          </a:lnRef>
          <a:fillRef idx="1">
            <a:schemeClr val="lt1"/>
          </a:fillRef>
          <a:effectRef idx="0">
            <a:schemeClr val="accent4"/>
          </a:effectRef>
          <a:fontRef idx="minor">
            <a:schemeClr val="dk1"/>
          </a:fontRef>
        </p:style>
        <p:txBody>
          <a:bodyPr anchor="ctr">
            <a:scene3d>
              <a:camera prst="perspectiveFront"/>
              <a:lightRig rig="threePt" dir="t"/>
            </a:scene3d>
          </a:bodyPr>
          <a:lstStyle/>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Chapter 4: </a:t>
            </a:r>
          </a:p>
          <a:p>
            <a:pPr algn="ctr" eaLnBrk="1" fontAlgn="auto" hangingPunct="1">
              <a:lnSpc>
                <a:spcPct val="130000"/>
              </a:lnSpc>
              <a:spcAft>
                <a:spcPts val="0"/>
              </a:spcAft>
              <a:defRPr/>
            </a:pPr>
            <a:r>
              <a:rPr lang="en-US" sz="36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rPr>
              <a:t>Communicating Across Cultures </a:t>
            </a:r>
            <a:endParaRPr lang="en-US" sz="2800" b="1" dirty="0">
              <a:ln w="12700">
                <a:solidFill>
                  <a:schemeClr val="tx2">
                    <a:satMod val="155000"/>
                  </a:schemeClr>
                </a:solidFill>
                <a:prstDash val="solid"/>
              </a:ln>
              <a:solidFill>
                <a:schemeClr val="accent2">
                  <a:lumMod val="75000"/>
                </a:schemeClr>
              </a:solidFill>
              <a:effectLst>
                <a:outerShdw blurRad="41275" dist="20320" dir="1800000" algn="tl" rotWithShape="0">
                  <a:srgbClr val="000000">
                    <a:alpha val="40000"/>
                  </a:srgbClr>
                </a:outerShdw>
              </a:effectLst>
              <a:latin typeface="Arial Rounded MT Bold" pitchFamily="34" charset="0"/>
            </a:endParaRPr>
          </a:p>
        </p:txBody>
      </p:sp>
      <p:sp>
        <p:nvSpPr>
          <p:cNvPr id="13316" name="TextBox 2">
            <a:extLst>
              <a:ext uri="{FF2B5EF4-FFF2-40B4-BE49-F238E27FC236}">
                <a16:creationId xmlns:a16="http://schemas.microsoft.com/office/drawing/2014/main" id="{377E3FFF-4DBA-49F8-BB48-BBCF8E1B19A9}"/>
              </a:ext>
            </a:extLst>
          </p:cNvPr>
          <p:cNvSpPr txBox="1">
            <a:spLocks noChangeArrowheads="1"/>
          </p:cNvSpPr>
          <p:nvPr/>
        </p:nvSpPr>
        <p:spPr bwMode="auto">
          <a:xfrm>
            <a:off x="7086600" y="5410200"/>
            <a:ext cx="2514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sz="2000" b="1"/>
              <a:t>Ninth Edition</a:t>
            </a:r>
          </a:p>
          <a:p>
            <a:r>
              <a:rPr lang="en-US" altLang="en-US" sz="2000" b="1"/>
              <a:t>Global Edition</a:t>
            </a:r>
          </a:p>
        </p:txBody>
      </p:sp>
      <p:pic>
        <p:nvPicPr>
          <p:cNvPr id="13317" name="Picture 1">
            <a:extLst>
              <a:ext uri="{FF2B5EF4-FFF2-40B4-BE49-F238E27FC236}">
                <a16:creationId xmlns:a16="http://schemas.microsoft.com/office/drawing/2014/main" id="{71653B0F-EAA1-43EA-8DD5-047EEBE4BB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675" y="2438400"/>
            <a:ext cx="299085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8" name="Footer Placeholder 13">
            <a:extLst>
              <a:ext uri="{FF2B5EF4-FFF2-40B4-BE49-F238E27FC236}">
                <a16:creationId xmlns:a16="http://schemas.microsoft.com/office/drawing/2014/main" id="{351C0F10-7C24-498A-912B-0A774AD248AF}"/>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098AD-B750-4747-8404-3AE5BD78593D}"/>
              </a:ext>
            </a:extLst>
          </p:cNvPr>
          <p:cNvSpPr>
            <a:spLocks noGrp="1"/>
          </p:cNvSpPr>
          <p:nvPr>
            <p:ph type="title"/>
          </p:nvPr>
        </p:nvSpPr>
        <p:spPr>
          <a:xfrm>
            <a:off x="914400" y="274638"/>
            <a:ext cx="7772400" cy="1020762"/>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Learning Goals</a:t>
            </a:r>
          </a:p>
        </p:txBody>
      </p:sp>
      <p:sp>
        <p:nvSpPr>
          <p:cNvPr id="3" name="Content Placeholder 2">
            <a:extLst>
              <a:ext uri="{FF2B5EF4-FFF2-40B4-BE49-F238E27FC236}">
                <a16:creationId xmlns:a16="http://schemas.microsoft.com/office/drawing/2014/main" id="{75EB2684-0451-4EBF-8320-EA3CCA63190F}"/>
              </a:ext>
            </a:extLst>
          </p:cNvPr>
          <p:cNvSpPr>
            <a:spLocks noGrp="1"/>
          </p:cNvSpPr>
          <p:nvPr>
            <p:ph sz="quarter" idx="1"/>
          </p:nvPr>
        </p:nvSpPr>
        <p:spPr>
          <a:xfrm>
            <a:off x="1905000" y="1447800"/>
            <a:ext cx="6705600" cy="4495800"/>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buFont typeface="Franklin Gothic Book" pitchFamily="34" charset="0"/>
              <a:buAutoNum type="arabicPeriod"/>
              <a:defRPr/>
            </a:pPr>
            <a:endParaRPr lang="en-US" altLang="en-US" sz="2400" b="1">
              <a:solidFill>
                <a:srgbClr val="000000"/>
              </a:solidFill>
            </a:endParaRPr>
          </a:p>
          <a:p>
            <a:pPr marL="457200" indent="-457200" eaLnBrk="1" hangingPunct="1">
              <a:lnSpc>
                <a:spcPct val="90000"/>
              </a:lnSpc>
              <a:buFont typeface="Franklin Gothic Book" pitchFamily="34" charset="0"/>
              <a:buAutoNum type="arabicPeriod"/>
              <a:defRPr/>
            </a:pPr>
            <a:r>
              <a:rPr lang="en-US" altLang="en-US" sz="2400" b="1">
                <a:solidFill>
                  <a:srgbClr val="000000"/>
                </a:solidFill>
              </a:rPr>
              <a:t>To recognize the cultural variables in the communication process and what factors can cause noise in that process</a:t>
            </a:r>
          </a:p>
          <a:p>
            <a:pPr marL="457200" indent="-457200" eaLnBrk="1" hangingPunct="1">
              <a:lnSpc>
                <a:spcPct val="90000"/>
              </a:lnSpc>
              <a:buFont typeface="Franklin Gothic Book" pitchFamily="34" charset="0"/>
              <a:buAutoNum type="arabicPeriod"/>
              <a:defRPr/>
            </a:pPr>
            <a:r>
              <a:rPr lang="en-US" altLang="en-US" sz="2400" b="1"/>
              <a:t>To appreciate the cultural variables that affect communication for both the sender and the listener </a:t>
            </a:r>
          </a:p>
          <a:p>
            <a:pPr marL="457200" indent="-457200" eaLnBrk="1" hangingPunct="1">
              <a:lnSpc>
                <a:spcPct val="90000"/>
              </a:lnSpc>
              <a:buFont typeface="Franklin Gothic Book" pitchFamily="34" charset="0"/>
              <a:buAutoNum type="arabicPeriod"/>
              <a:defRPr/>
            </a:pPr>
            <a:r>
              <a:rPr lang="en-US" altLang="en-US" sz="2400" b="1"/>
              <a:t>To be aware of the impact of IT on cross-border communications</a:t>
            </a:r>
          </a:p>
          <a:p>
            <a:pPr marL="457200" indent="-457200" eaLnBrk="1" hangingPunct="1">
              <a:lnSpc>
                <a:spcPct val="90000"/>
              </a:lnSpc>
              <a:buFont typeface="Franklin Gothic Book" pitchFamily="34" charset="0"/>
              <a:buAutoNum type="arabicPeriod"/>
              <a:defRPr/>
            </a:pPr>
            <a:r>
              <a:rPr lang="en-US" altLang="en-US" sz="2400" b="1"/>
              <a:t>To learn how to manage cross-cultural business communications successfully </a:t>
            </a:r>
          </a:p>
          <a:p>
            <a:pPr marL="457200" indent="-457200" eaLnBrk="1" hangingPunct="1">
              <a:lnSpc>
                <a:spcPct val="90000"/>
              </a:lnSpc>
              <a:buFont typeface="Franklin Gothic Book" pitchFamily="34" charset="0"/>
              <a:buAutoNum type="arabicPeriod"/>
              <a:defRPr/>
            </a:pPr>
            <a:endParaRPr lang="en-US" altLang="en-US" sz="2400" b="1">
              <a:solidFill>
                <a:srgbClr val="000000"/>
              </a:solidFill>
            </a:endParaRPr>
          </a:p>
        </p:txBody>
      </p:sp>
      <p:sp>
        <p:nvSpPr>
          <p:cNvPr id="6" name="Slide Number Placeholder 5">
            <a:extLst>
              <a:ext uri="{FF2B5EF4-FFF2-40B4-BE49-F238E27FC236}">
                <a16:creationId xmlns:a16="http://schemas.microsoft.com/office/drawing/2014/main" id="{19FAFD66-612D-4B35-9624-B1C28EEA968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a:t>
            </a:r>
          </a:p>
        </p:txBody>
      </p:sp>
      <p:sp>
        <p:nvSpPr>
          <p:cNvPr id="14341" name="Footer Placeholder 7">
            <a:extLst>
              <a:ext uri="{FF2B5EF4-FFF2-40B4-BE49-F238E27FC236}">
                <a16:creationId xmlns:a16="http://schemas.microsoft.com/office/drawing/2014/main" id="{0BD03348-E962-4342-BCB8-78F92D69B981}"/>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4342" name="Picture 5">
            <a:extLst>
              <a:ext uri="{FF2B5EF4-FFF2-40B4-BE49-F238E27FC236}">
                <a16:creationId xmlns:a16="http://schemas.microsoft.com/office/drawing/2014/main" id="{DE5AD984-5497-48E4-95A8-3EF32514AE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90500" y="3685998"/>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8CFE5-2254-4388-8BA4-A82D8C9267F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Opening Profile: The Impact of Social Media on Global Business</a:t>
            </a:r>
          </a:p>
        </p:txBody>
      </p:sp>
      <p:sp>
        <p:nvSpPr>
          <p:cNvPr id="3" name="Content Placeholder 2">
            <a:extLst>
              <a:ext uri="{FF2B5EF4-FFF2-40B4-BE49-F238E27FC236}">
                <a16:creationId xmlns:a16="http://schemas.microsoft.com/office/drawing/2014/main" id="{97DEB175-EE2E-4F2F-BED6-CE19EE0A8AD0}"/>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400" b="1">
                <a:solidFill>
                  <a:srgbClr val="000000"/>
                </a:solidFill>
              </a:rPr>
              <a:t>Managers in international businesses are grappling with the question of how to benefit from social media networks</a:t>
            </a:r>
          </a:p>
          <a:p>
            <a:pPr marL="457200" indent="-457200" eaLnBrk="1" hangingPunct="1">
              <a:lnSpc>
                <a:spcPct val="90000"/>
              </a:lnSpc>
              <a:defRPr/>
            </a:pPr>
            <a:endParaRPr lang="en-US" altLang="en-US" sz="2400" b="1">
              <a:solidFill>
                <a:srgbClr val="000000"/>
              </a:solidFill>
            </a:endParaRPr>
          </a:p>
          <a:p>
            <a:pPr marL="457200" indent="-457200" eaLnBrk="1" hangingPunct="1">
              <a:lnSpc>
                <a:spcPct val="90000"/>
              </a:lnSpc>
              <a:defRPr/>
            </a:pPr>
            <a:r>
              <a:rPr lang="en-US" altLang="en-US" sz="2400" b="1">
                <a:solidFill>
                  <a:srgbClr val="000000"/>
                </a:solidFill>
              </a:rPr>
              <a:t>Social media are potential sources of rich information outside the normal chain of communication</a:t>
            </a:r>
          </a:p>
          <a:p>
            <a:pPr marL="457200" indent="-457200" eaLnBrk="1" hangingPunct="1">
              <a:lnSpc>
                <a:spcPct val="90000"/>
              </a:lnSpc>
              <a:defRPr/>
            </a:pPr>
            <a:endParaRPr lang="en-US" altLang="en-US" sz="2400" b="1">
              <a:solidFill>
                <a:srgbClr val="000000"/>
              </a:solidFill>
            </a:endParaRPr>
          </a:p>
          <a:p>
            <a:pPr marL="457200" indent="-457200" eaLnBrk="1" hangingPunct="1">
              <a:lnSpc>
                <a:spcPct val="90000"/>
              </a:lnSpc>
              <a:defRPr/>
            </a:pPr>
            <a:r>
              <a:rPr lang="en-US" altLang="en-US" sz="2400" b="1">
                <a:solidFill>
                  <a:srgbClr val="000000"/>
                </a:solidFill>
              </a:rPr>
              <a:t>Measuring the effectiveness of each source of social media is a challenge</a:t>
            </a:r>
            <a:endParaRPr lang="en-US" altLang="en-US" sz="1800" b="1">
              <a:solidFill>
                <a:srgbClr val="000000"/>
              </a:solidFill>
            </a:endParaRPr>
          </a:p>
        </p:txBody>
      </p:sp>
      <p:sp>
        <p:nvSpPr>
          <p:cNvPr id="15364" name="Slide Number Placeholder 5">
            <a:extLst>
              <a:ext uri="{FF2B5EF4-FFF2-40B4-BE49-F238E27FC236}">
                <a16:creationId xmlns:a16="http://schemas.microsoft.com/office/drawing/2014/main" id="{ED0F8E1A-6576-4F32-BB7A-E983FC90205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FEC25297-DF00-4537-BF8C-DC1E047DFDAA}" type="slidenum">
              <a:rPr lang="en-US" altLang="en-US">
                <a:solidFill>
                  <a:srgbClr val="FFFFFF"/>
                </a:solidFill>
                <a:latin typeface="Franklin Gothic Book" panose="020B0503020102020204" pitchFamily="34" charset="0"/>
              </a:rPr>
              <a:pPr/>
              <a:t>4</a:t>
            </a:fld>
            <a:endParaRPr lang="en-US" altLang="en-US">
              <a:solidFill>
                <a:srgbClr val="FFFFFF"/>
              </a:solidFill>
              <a:latin typeface="Franklin Gothic Book" panose="020B0503020102020204" pitchFamily="34" charset="0"/>
            </a:endParaRPr>
          </a:p>
        </p:txBody>
      </p:sp>
      <p:sp>
        <p:nvSpPr>
          <p:cNvPr id="15365" name="Footer Placeholder 8">
            <a:extLst>
              <a:ext uri="{FF2B5EF4-FFF2-40B4-BE49-F238E27FC236}">
                <a16:creationId xmlns:a16="http://schemas.microsoft.com/office/drawing/2014/main" id="{9144BBFB-F318-40F2-BB25-6E4079295C3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5366" name="Picture 5">
            <a:extLst>
              <a:ext uri="{FF2B5EF4-FFF2-40B4-BE49-F238E27FC236}">
                <a16:creationId xmlns:a16="http://schemas.microsoft.com/office/drawing/2014/main" id="{8B2E19C4-4AA2-4EC3-9ADD-1B3395C0B43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645024"/>
            <a:ext cx="1524000" cy="1925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Footer Placeholder 10">
            <a:extLst>
              <a:ext uri="{FF2B5EF4-FFF2-40B4-BE49-F238E27FC236}">
                <a16:creationId xmlns:a16="http://schemas.microsoft.com/office/drawing/2014/main" id="{33F81CD3-9D2B-4482-B4EE-65E0F20D8539}"/>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16387" name="Slide Number Placeholder 5">
            <a:extLst>
              <a:ext uri="{FF2B5EF4-FFF2-40B4-BE49-F238E27FC236}">
                <a16:creationId xmlns:a16="http://schemas.microsoft.com/office/drawing/2014/main" id="{F7FF6F24-B638-4305-ABAF-2562DD0451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4A1EFE9-E243-4E25-BDC2-5219283C7DE5}" type="slidenum">
              <a:rPr lang="en-US" altLang="en-US">
                <a:solidFill>
                  <a:srgbClr val="FFFFFF"/>
                </a:solidFill>
                <a:latin typeface="Franklin Gothic Book" panose="020B0503020102020204" pitchFamily="34" charset="0"/>
              </a:rPr>
              <a:pPr/>
              <a:t>5</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F17CBECE-9FD9-428E-A1FE-EFB494D03225}"/>
              </a:ext>
            </a:extLst>
          </p:cNvPr>
          <p:cNvSpPr>
            <a:spLocks noGrp="1"/>
          </p:cNvSpPr>
          <p:nvPr>
            <p:ph type="title" idx="4294967295"/>
          </p:nvPr>
        </p:nvSpPr>
        <p:spPr>
          <a:xfrm>
            <a:off x="990600" y="304800"/>
            <a:ext cx="77724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Communication Process</a:t>
            </a:r>
          </a:p>
        </p:txBody>
      </p:sp>
      <p:pic>
        <p:nvPicPr>
          <p:cNvPr id="16389" name="Picture 5">
            <a:extLst>
              <a:ext uri="{FF2B5EF4-FFF2-40B4-BE49-F238E27FC236}">
                <a16:creationId xmlns:a16="http://schemas.microsoft.com/office/drawing/2014/main" id="{D5E6DA26-4A43-41BD-93B2-993CCE01D5B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221088"/>
            <a:ext cx="111125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2">
            <a:extLst>
              <a:ext uri="{FF2B5EF4-FFF2-40B4-BE49-F238E27FC236}">
                <a16:creationId xmlns:a16="http://schemas.microsoft.com/office/drawing/2014/main" id="{F8EE8181-1EAB-460F-9C8F-79C2D92C46F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76400"/>
            <a:ext cx="7273925"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D810-B5C3-40C0-9DAE-491CC2BF420F}"/>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fontAlgn="auto" hangingPunct="1">
              <a:spcAft>
                <a:spcPts val="0"/>
              </a:spcAft>
              <a:defRPr/>
            </a:pPr>
            <a:r>
              <a:rPr lang="en-US" sz="3600" b="1" dirty="0">
                <a:solidFill>
                  <a:srgbClr val="996600"/>
                </a:solidFill>
                <a:latin typeface="+mn-lt"/>
                <a:ea typeface="+mn-ea"/>
                <a:cs typeface="+mn-cs"/>
              </a:rPr>
              <a:t>Cultural Noise in International </a:t>
            </a:r>
            <a:br>
              <a:rPr lang="en-US" sz="3600" b="1" dirty="0">
                <a:solidFill>
                  <a:srgbClr val="996600"/>
                </a:solidFill>
                <a:latin typeface="+mn-lt"/>
                <a:ea typeface="+mn-ea"/>
                <a:cs typeface="+mn-cs"/>
              </a:rPr>
            </a:br>
            <a:r>
              <a:rPr lang="en-US" sz="3600" b="1" dirty="0">
                <a:solidFill>
                  <a:srgbClr val="996600"/>
                </a:solidFill>
                <a:latin typeface="+mn-lt"/>
                <a:ea typeface="+mn-ea"/>
                <a:cs typeface="+mn-cs"/>
              </a:rPr>
              <a:t>Communication </a:t>
            </a:r>
          </a:p>
        </p:txBody>
      </p:sp>
      <p:sp>
        <p:nvSpPr>
          <p:cNvPr id="3" name="Content Placeholder 2">
            <a:extLst>
              <a:ext uri="{FF2B5EF4-FFF2-40B4-BE49-F238E27FC236}">
                <a16:creationId xmlns:a16="http://schemas.microsoft.com/office/drawing/2014/main" id="{7DA761EC-EECC-461F-9B54-DB95707F7FA9}"/>
              </a:ext>
            </a:extLst>
          </p:cNvPr>
          <p:cNvSpPr>
            <a:spLocks noGrp="1"/>
          </p:cNvSpPr>
          <p:nvPr>
            <p:ph sz="quarter" idx="1"/>
          </p:nvPr>
        </p:nvSpPr>
        <p:spPr>
          <a:xfrm>
            <a:off x="1676400" y="1600200"/>
            <a:ext cx="7010400" cy="4525963"/>
          </a:xfrm>
          <a:ln w="3175"/>
        </p:spPr>
        <p:style>
          <a:lnRef idx="2">
            <a:schemeClr val="dk1"/>
          </a:lnRef>
          <a:fillRef idx="1">
            <a:schemeClr val="lt1"/>
          </a:fillRef>
          <a:effectRef idx="0">
            <a:schemeClr val="dk1"/>
          </a:effectRef>
          <a:fontRef idx="minor">
            <a:schemeClr val="dk1"/>
          </a:fontRef>
        </p:style>
        <p:txBody>
          <a:bodyPr anchor="ctr">
            <a:normAutofit/>
          </a:bodyPr>
          <a:lstStyle/>
          <a:p>
            <a:pPr marL="457200" indent="-457200" eaLnBrk="1" hangingPunct="1">
              <a:buFont typeface="Wingdings 2" panose="05020102010507070707" pitchFamily="18" charset="2"/>
              <a:buNone/>
              <a:defRPr/>
            </a:pPr>
            <a:r>
              <a:rPr lang="en-US" sz="3200" b="1">
                <a:solidFill>
                  <a:srgbClr val="000000"/>
                </a:solidFill>
                <a:ea typeface="MS PGothic" pitchFamily="34" charset="-128"/>
              </a:rPr>
              <a:t>	</a:t>
            </a:r>
          </a:p>
          <a:p>
            <a:pPr marL="457200" indent="-457200" eaLnBrk="1" hangingPunct="1">
              <a:buFont typeface="Wingdings 2" panose="05020102010507070707" pitchFamily="18" charset="2"/>
              <a:buNone/>
              <a:defRPr/>
            </a:pPr>
            <a:endParaRPr lang="en-US" sz="1800" b="1">
              <a:solidFill>
                <a:srgbClr val="000000"/>
              </a:solidFill>
              <a:ea typeface="MS PGothic" pitchFamily="34" charset="-128"/>
            </a:endParaRPr>
          </a:p>
        </p:txBody>
      </p:sp>
      <p:sp>
        <p:nvSpPr>
          <p:cNvPr id="18436" name="Slide Number Placeholder 7">
            <a:extLst>
              <a:ext uri="{FF2B5EF4-FFF2-40B4-BE49-F238E27FC236}">
                <a16:creationId xmlns:a16="http://schemas.microsoft.com/office/drawing/2014/main" id="{1D2077CC-3544-4097-A8B4-D6D8103F97F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B56847E-B3DC-47FE-9046-4CFB7D823582}" type="slidenum">
              <a:rPr lang="en-US" altLang="en-US">
                <a:solidFill>
                  <a:srgbClr val="FFFFFF"/>
                </a:solidFill>
                <a:latin typeface="Franklin Gothic Book" panose="020B0503020102020204" pitchFamily="34" charset="0"/>
              </a:rPr>
              <a:pPr/>
              <a:t>6</a:t>
            </a:fld>
            <a:endParaRPr lang="en-US" altLang="en-US">
              <a:solidFill>
                <a:srgbClr val="FFFFFF"/>
              </a:solidFill>
              <a:latin typeface="Franklin Gothic Book" panose="020B0503020102020204" pitchFamily="34" charset="0"/>
            </a:endParaRPr>
          </a:p>
        </p:txBody>
      </p:sp>
      <p:sp>
        <p:nvSpPr>
          <p:cNvPr id="18437" name="Footer Placeholder 9">
            <a:extLst>
              <a:ext uri="{FF2B5EF4-FFF2-40B4-BE49-F238E27FC236}">
                <a16:creationId xmlns:a16="http://schemas.microsoft.com/office/drawing/2014/main" id="{C5D7B3CF-CF58-463C-BEDF-96FE514FC249}"/>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graphicFrame>
        <p:nvGraphicFramePr>
          <p:cNvPr id="12" name="Table 11">
            <a:extLst>
              <a:ext uri="{FF2B5EF4-FFF2-40B4-BE49-F238E27FC236}">
                <a16:creationId xmlns:a16="http://schemas.microsoft.com/office/drawing/2014/main" id="{F010A4B3-DE3E-41D6-814B-A2AB6EB0E7EE}"/>
              </a:ext>
            </a:extLst>
          </p:cNvPr>
          <p:cNvGraphicFramePr>
            <a:graphicFrameLocks noGrp="1"/>
          </p:cNvGraphicFramePr>
          <p:nvPr/>
        </p:nvGraphicFramePr>
        <p:xfrm>
          <a:off x="1752600" y="1828800"/>
          <a:ext cx="6858000" cy="3689350"/>
        </p:xfrm>
        <a:graphic>
          <a:graphicData uri="http://schemas.openxmlformats.org/drawingml/2006/table">
            <a:tbl>
              <a:tblPr/>
              <a:tblGrid>
                <a:gridCol w="3429000">
                  <a:extLst>
                    <a:ext uri="{9D8B030D-6E8A-4147-A177-3AD203B41FA5}">
                      <a16:colId xmlns:a16="http://schemas.microsoft.com/office/drawing/2014/main" val="20000"/>
                    </a:ext>
                  </a:extLst>
                </a:gridCol>
                <a:gridCol w="3429000">
                  <a:extLst>
                    <a:ext uri="{9D8B030D-6E8A-4147-A177-3AD203B41FA5}">
                      <a16:colId xmlns:a16="http://schemas.microsoft.com/office/drawing/2014/main" val="20001"/>
                    </a:ext>
                  </a:extLst>
                </a:gridCol>
              </a:tblGrid>
              <a:tr h="76200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a:ln>
                            <a:noFill/>
                          </a:ln>
                          <a:solidFill>
                            <a:srgbClr val="FFFFFF"/>
                          </a:solidFill>
                          <a:effectLst/>
                          <a:latin typeface="Perpetua" pitchFamily="18" charset="0"/>
                          <a:ea typeface="MS PGothic" pitchFamily="34" charset="-128"/>
                          <a:cs typeface="Arial" charset="0"/>
                        </a:rPr>
                        <a:t>Behavior</a:t>
                      </a:r>
                    </a:p>
                  </a:txBody>
                  <a:tcPr marT="45710" marB="4571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800" b="1" i="0" u="none" strike="noStrike" cap="none" normalizeH="0" baseline="0">
                          <a:ln>
                            <a:noFill/>
                          </a:ln>
                          <a:solidFill>
                            <a:srgbClr val="FFFFFF"/>
                          </a:solidFill>
                          <a:effectLst/>
                          <a:latin typeface="Perpetua" pitchFamily="18" charset="0"/>
                          <a:ea typeface="MS PGothic" pitchFamily="34" charset="-128"/>
                          <a:cs typeface="Arial" charset="0"/>
                        </a:rPr>
                        <a:t>Attribution</a:t>
                      </a:r>
                    </a:p>
                  </a:txBody>
                  <a:tcPr marT="45710" marB="4571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146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What can be done to make sure this project is completed on time?</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am giving him some responsibility.</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He is the boss, why is he asking me?</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FCFCC"/>
                    </a:solidFill>
                  </a:tcPr>
                </a:tc>
                <a:extLst>
                  <a:ext uri="{0D108BD9-81ED-4DB2-BD59-A6C34878D82A}">
                    <a16:rowId xmlns:a16="http://schemas.microsoft.com/office/drawing/2014/main" val="10001"/>
                  </a:ext>
                </a:extLst>
              </a:tr>
              <a:tr h="14636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don</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t know. What do you suggest?</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4B39B"/>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German: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Can</a:t>
                      </a: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t he take responsibility?</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rPr>
                        <a:t>Indian: </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r>
                        <a:rPr kumimoji="0" lang="en-US" altLang="ja-JP" sz="1800" b="1" i="0" u="none" strike="noStrike" cap="none" normalizeH="0" baseline="0">
                          <a:ln>
                            <a:noFill/>
                          </a:ln>
                          <a:solidFill>
                            <a:srgbClr val="000000"/>
                          </a:solidFill>
                          <a:effectLst/>
                          <a:latin typeface="Perpetua" pitchFamily="18" charset="0"/>
                          <a:ea typeface="MS PGothic" pitchFamily="34" charset="-128"/>
                          <a:cs typeface="Arial" charset="0"/>
                        </a:rPr>
                        <a:t>I asked him for instructions.</a:t>
                      </a:r>
                      <a:r>
                        <a:rPr kumimoji="0" lang="ja-JP" altLang="en-US" sz="1800" b="1" i="0" u="none" strike="noStrike" cap="none" normalizeH="0" baseline="0">
                          <a:ln>
                            <a:noFill/>
                          </a:ln>
                          <a:solidFill>
                            <a:srgbClr val="000000"/>
                          </a:solidFill>
                          <a:effectLst/>
                          <a:latin typeface="Perpetua" pitchFamily="18" charset="0"/>
                          <a:ea typeface="MS PGothic" pitchFamily="34" charset="-128"/>
                          <a:cs typeface="Arial" charset="0"/>
                        </a:rPr>
                        <a:t>”</a:t>
                      </a:r>
                      <a:endParaRPr kumimoji="0" lang="en-US" altLang="en-US" sz="1800" b="1" i="0" u="none" strike="noStrike" cap="none" normalizeH="0" baseline="0">
                        <a:ln>
                          <a:noFill/>
                        </a:ln>
                        <a:solidFill>
                          <a:srgbClr val="000000"/>
                        </a:solidFill>
                        <a:effectLst/>
                        <a:latin typeface="Perpetua" pitchFamily="18" charset="0"/>
                        <a:ea typeface="MS PGothic" pitchFamily="34" charset="-128"/>
                        <a:cs typeface="Arial" charset="0"/>
                      </a:endParaRPr>
                    </a:p>
                  </a:txBody>
                  <a:tcPr marT="45710" marB="4571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4B39B"/>
                    </a:solidFill>
                  </a:tcPr>
                </a:tc>
                <a:extLst>
                  <a:ext uri="{0D108BD9-81ED-4DB2-BD59-A6C34878D82A}">
                    <a16:rowId xmlns:a16="http://schemas.microsoft.com/office/drawing/2014/main" val="10002"/>
                  </a:ext>
                </a:extLst>
              </a:tr>
            </a:tbl>
          </a:graphicData>
        </a:graphic>
      </p:graphicFrame>
      <p:pic>
        <p:nvPicPr>
          <p:cNvPr id="18452" name="Picture 5">
            <a:extLst>
              <a:ext uri="{FF2B5EF4-FFF2-40B4-BE49-F238E27FC236}">
                <a16:creationId xmlns:a16="http://schemas.microsoft.com/office/drawing/2014/main" id="{6A98D3D9-A7C1-45DB-B002-C01442C13CC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76606"/>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527BD-6BC5-42E8-8154-F09825BCD68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Trust in Communication</a:t>
            </a:r>
          </a:p>
        </p:txBody>
      </p:sp>
      <p:sp>
        <p:nvSpPr>
          <p:cNvPr id="3" name="Content Placeholder 2">
            <a:extLst>
              <a:ext uri="{FF2B5EF4-FFF2-40B4-BE49-F238E27FC236}">
                <a16:creationId xmlns:a16="http://schemas.microsoft.com/office/drawing/2014/main" id="{F914E9A8-EA15-4F92-A2BF-C98075AA5278}"/>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lnSpcReduction="10000"/>
          </a:bodyPr>
          <a:lstStyle/>
          <a:p>
            <a:pPr marL="457200" indent="-457200" eaLnBrk="1" hangingPunct="1">
              <a:defRPr/>
            </a:pPr>
            <a:r>
              <a:rPr lang="en-US" altLang="en-US" sz="2800" b="1"/>
              <a:t>The meaning of trust and how it is communicated vary across societies</a:t>
            </a:r>
          </a:p>
          <a:p>
            <a:pPr marL="457200" indent="-457200" eaLnBrk="1" hangingPunct="1">
              <a:defRPr/>
            </a:pPr>
            <a:r>
              <a:rPr lang="en-US" altLang="en-US" sz="2800" b="1"/>
              <a:t>When there is trust between parties, implicit understanding arises within communications</a:t>
            </a:r>
          </a:p>
          <a:p>
            <a:pPr marL="457200" indent="-457200" eaLnBrk="1" hangingPunct="1">
              <a:defRPr/>
            </a:pPr>
            <a:r>
              <a:rPr lang="en-US" altLang="en-US" sz="2800" b="1"/>
              <a:t>Guidelines:</a:t>
            </a:r>
          </a:p>
          <a:p>
            <a:pPr marL="731838" lvl="1" indent="-457200" eaLnBrk="1" hangingPunct="1">
              <a:defRPr/>
            </a:pPr>
            <a:r>
              <a:rPr lang="en-US" altLang="en-US" b="1"/>
              <a:t>Create a clear and calculated basis for natural benefit</a:t>
            </a:r>
          </a:p>
          <a:p>
            <a:pPr marL="731838" lvl="1" indent="-457200" eaLnBrk="1" hangingPunct="1">
              <a:defRPr/>
            </a:pPr>
            <a:r>
              <a:rPr lang="en-US" altLang="en-US" b="1"/>
              <a:t>Improve predictability</a:t>
            </a:r>
          </a:p>
          <a:p>
            <a:pPr marL="731838" lvl="1" indent="-457200" eaLnBrk="1" hangingPunct="1">
              <a:defRPr/>
            </a:pPr>
            <a:r>
              <a:rPr lang="en-US" altLang="en-US" b="1"/>
              <a:t>Develop mutual bonding</a:t>
            </a:r>
          </a:p>
          <a:p>
            <a:pPr marL="1004888" lvl="2" indent="-457200" eaLnBrk="1" hangingPunct="1">
              <a:defRPr/>
            </a:pPr>
            <a:endParaRPr lang="en-US" altLang="en-US" sz="2800" b="1"/>
          </a:p>
        </p:txBody>
      </p:sp>
      <p:sp>
        <p:nvSpPr>
          <p:cNvPr id="19460" name="Slide Number Placeholder 5">
            <a:extLst>
              <a:ext uri="{FF2B5EF4-FFF2-40B4-BE49-F238E27FC236}">
                <a16:creationId xmlns:a16="http://schemas.microsoft.com/office/drawing/2014/main" id="{3F38AAE4-6874-405B-82ED-5C79DCCB38D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B5EA54E5-D23A-449E-8387-3B54357CE8CC}" type="slidenum">
              <a:rPr lang="en-US" altLang="en-US">
                <a:solidFill>
                  <a:srgbClr val="FFFFFF"/>
                </a:solidFill>
                <a:latin typeface="Franklin Gothic Book" panose="020B0503020102020204" pitchFamily="34" charset="0"/>
              </a:rPr>
              <a:pPr/>
              <a:t>7</a:t>
            </a:fld>
            <a:endParaRPr lang="en-US" altLang="en-US">
              <a:solidFill>
                <a:srgbClr val="FFFFFF"/>
              </a:solidFill>
              <a:latin typeface="Franklin Gothic Book" panose="020B0503020102020204" pitchFamily="34" charset="0"/>
            </a:endParaRPr>
          </a:p>
        </p:txBody>
      </p:sp>
      <p:sp>
        <p:nvSpPr>
          <p:cNvPr id="19461" name="Footer Placeholder 8">
            <a:extLst>
              <a:ext uri="{FF2B5EF4-FFF2-40B4-BE49-F238E27FC236}">
                <a16:creationId xmlns:a16="http://schemas.microsoft.com/office/drawing/2014/main" id="{5BA42750-0051-4DE8-891A-744A85B246A8}"/>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19462" name="Picture 5">
            <a:extLst>
              <a:ext uri="{FF2B5EF4-FFF2-40B4-BE49-F238E27FC236}">
                <a16:creationId xmlns:a16="http://schemas.microsoft.com/office/drawing/2014/main" id="{AF94AD3D-0965-41B1-BD8F-7CBB35A509E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7504" y="3863181"/>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61F6E-3578-4A5A-BB04-8959B3B35F6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Culture-Communication Link: </a:t>
            </a:r>
            <a:br>
              <a:rPr lang="en-US" sz="3200" b="1" dirty="0">
                <a:solidFill>
                  <a:srgbClr val="996600"/>
                </a:solidFill>
                <a:latin typeface="+mn-lt"/>
                <a:ea typeface="+mn-ea"/>
                <a:cs typeface="+mn-cs"/>
              </a:rPr>
            </a:br>
            <a:r>
              <a:rPr lang="en-US" sz="3200" b="1" i="1" dirty="0">
                <a:solidFill>
                  <a:srgbClr val="996600"/>
                </a:solidFill>
                <a:latin typeface="+mn-lt"/>
                <a:ea typeface="+mn-ea"/>
                <a:cs typeface="+mn-cs"/>
              </a:rPr>
              <a:t>The Globe Project</a:t>
            </a:r>
          </a:p>
        </p:txBody>
      </p:sp>
      <p:graphicFrame>
        <p:nvGraphicFramePr>
          <p:cNvPr id="8" name="Content Placeholder 7">
            <a:extLst>
              <a:ext uri="{FF2B5EF4-FFF2-40B4-BE49-F238E27FC236}">
                <a16:creationId xmlns:a16="http://schemas.microsoft.com/office/drawing/2014/main" id="{37F95AD2-4B51-4704-9C84-2D74D1F166CE}"/>
              </a:ext>
            </a:extLst>
          </p:cNvPr>
          <p:cNvGraphicFramePr>
            <a:graphicFrameLocks noGrp="1"/>
          </p:cNvGraphicFramePr>
          <p:nvPr>
            <p:ph sz="quarter" idx="1"/>
          </p:nvPr>
        </p:nvGraphicFramePr>
        <p:xfrm>
          <a:off x="1847850" y="16160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84" name="Slide Number Placeholder 5">
            <a:extLst>
              <a:ext uri="{FF2B5EF4-FFF2-40B4-BE49-F238E27FC236}">
                <a16:creationId xmlns:a16="http://schemas.microsoft.com/office/drawing/2014/main" id="{A02A5817-BBA8-480D-9D76-5B97B4F49B6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57574AC7-7653-4D5F-A6F7-ACB45D944BCE}" type="slidenum">
              <a:rPr lang="en-US" altLang="en-US">
                <a:solidFill>
                  <a:srgbClr val="FFFFFF"/>
                </a:solidFill>
                <a:latin typeface="Franklin Gothic Book" panose="020B0503020102020204" pitchFamily="34" charset="0"/>
              </a:rPr>
              <a:pPr/>
              <a:t>8</a:t>
            </a:fld>
            <a:endParaRPr lang="en-US" altLang="en-US">
              <a:solidFill>
                <a:srgbClr val="FFFFFF"/>
              </a:solidFill>
              <a:latin typeface="Franklin Gothic Book" panose="020B0503020102020204" pitchFamily="34" charset="0"/>
            </a:endParaRPr>
          </a:p>
        </p:txBody>
      </p:sp>
      <p:sp>
        <p:nvSpPr>
          <p:cNvPr id="20485" name="Footer Placeholder 8">
            <a:extLst>
              <a:ext uri="{FF2B5EF4-FFF2-40B4-BE49-F238E27FC236}">
                <a16:creationId xmlns:a16="http://schemas.microsoft.com/office/drawing/2014/main" id="{C73DBF4A-1688-4187-B228-C2E6F73CC83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0486" name="Picture 5">
            <a:extLst>
              <a:ext uri="{FF2B5EF4-FFF2-40B4-BE49-F238E27FC236}">
                <a16:creationId xmlns:a16="http://schemas.microsoft.com/office/drawing/2014/main" id="{C98E660F-AAF3-4C06-AFFA-C55A92C54F9D}"/>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7504" y="3717032"/>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1">
            <a:extLst>
              <a:ext uri="{FF2B5EF4-FFF2-40B4-BE49-F238E27FC236}">
                <a16:creationId xmlns:a16="http://schemas.microsoft.com/office/drawing/2014/main" id="{A0BBEA8E-C1E4-42C5-B4C8-3C7695AC796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2531" name="Slide Number Placeholder 2">
            <a:extLst>
              <a:ext uri="{FF2B5EF4-FFF2-40B4-BE49-F238E27FC236}">
                <a16:creationId xmlns:a16="http://schemas.microsoft.com/office/drawing/2014/main" id="{3BCE6541-E86D-48F0-B278-9954779A5C9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61853A6-09D1-4B27-83A7-DBAD9209498E}" type="slidenum">
              <a:rPr lang="en-US" altLang="en-US">
                <a:solidFill>
                  <a:srgbClr val="FFFFFF"/>
                </a:solidFill>
                <a:latin typeface="Franklin Gothic Book" panose="020B0503020102020204" pitchFamily="34" charset="0"/>
              </a:rPr>
              <a:pPr/>
              <a:t>9</a:t>
            </a:fld>
            <a:endParaRPr lang="en-US" altLang="en-US">
              <a:solidFill>
                <a:srgbClr val="FFFFFF"/>
              </a:solidFill>
              <a:latin typeface="Franklin Gothic Book" panose="020B0503020102020204" pitchFamily="34" charset="0"/>
            </a:endParaRPr>
          </a:p>
        </p:txBody>
      </p:sp>
      <p:pic>
        <p:nvPicPr>
          <p:cNvPr id="22532" name="Picture 3">
            <a:extLst>
              <a:ext uri="{FF2B5EF4-FFF2-40B4-BE49-F238E27FC236}">
                <a16:creationId xmlns:a16="http://schemas.microsoft.com/office/drawing/2014/main" id="{44A39105-9C9E-4D39-B71A-2BC28416474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457200"/>
            <a:ext cx="52959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B16AE2D2-654F-4E06-9B41-6C9F530E84D9}"/>
              </a:ext>
            </a:extLst>
          </p:cNvPr>
          <p:cNvSpPr txBox="1">
            <a:spLocks/>
          </p:cNvSpPr>
          <p:nvPr/>
        </p:nvSpPr>
        <p:spPr bwMode="auto">
          <a:xfrm>
            <a:off x="533400" y="838200"/>
            <a:ext cx="26670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 India</a:t>
            </a:r>
          </a:p>
        </p:txBody>
      </p:sp>
      <p:pic>
        <p:nvPicPr>
          <p:cNvPr id="22534" name="Picture 5">
            <a:extLst>
              <a:ext uri="{FF2B5EF4-FFF2-40B4-BE49-F238E27FC236}">
                <a16:creationId xmlns:a16="http://schemas.microsoft.com/office/drawing/2014/main" id="{5C4248AE-51F4-4B70-BEC5-7F4FEE3F750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4843" y="3861048"/>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1">
            <a:extLst>
              <a:ext uri="{FF2B5EF4-FFF2-40B4-BE49-F238E27FC236}">
                <a16:creationId xmlns:a16="http://schemas.microsoft.com/office/drawing/2014/main" id="{8CF8CD88-ED09-45CE-A318-F3CBCF0B37C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3555" name="Slide Number Placeholder 2">
            <a:extLst>
              <a:ext uri="{FF2B5EF4-FFF2-40B4-BE49-F238E27FC236}">
                <a16:creationId xmlns:a16="http://schemas.microsoft.com/office/drawing/2014/main" id="{A05D022F-F1F5-4450-8276-4F2F4D3EC1A1}"/>
              </a:ext>
            </a:extLst>
          </p:cNvPr>
          <p:cNvSpPr>
            <a:spLocks noGrp="1"/>
          </p:cNvSpPr>
          <p:nvPr>
            <p:ph type="sldNum" sz="quarter" idx="12"/>
          </p:nvPr>
        </p:nvSpPr>
        <p:spPr bwMode="auto">
          <a:xfrm>
            <a:off x="76200" y="6210300"/>
            <a:ext cx="457200" cy="457200"/>
          </a:xfrm>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C5F3D589-FD4B-454D-A88A-60115FCA5FCB}" type="slidenum">
              <a:rPr lang="en-US" altLang="en-US">
                <a:solidFill>
                  <a:srgbClr val="FFFFFF"/>
                </a:solidFill>
                <a:latin typeface="Franklin Gothic Book" panose="020B0503020102020204" pitchFamily="34" charset="0"/>
              </a:rPr>
              <a:pPr/>
              <a:t>10</a:t>
            </a:fld>
            <a:endParaRPr lang="en-US" altLang="en-US">
              <a:solidFill>
                <a:srgbClr val="FFFFFF"/>
              </a:solidFill>
              <a:latin typeface="Franklin Gothic Book" panose="020B0503020102020204" pitchFamily="34" charset="0"/>
            </a:endParaRPr>
          </a:p>
        </p:txBody>
      </p:sp>
      <p:pic>
        <p:nvPicPr>
          <p:cNvPr id="23556" name="Picture 5">
            <a:extLst>
              <a:ext uri="{FF2B5EF4-FFF2-40B4-BE49-F238E27FC236}">
                <a16:creationId xmlns:a16="http://schemas.microsoft.com/office/drawing/2014/main" id="{928E223C-C073-429F-91E4-E92471F2273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997" y="3977481"/>
            <a:ext cx="12954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a:extLst>
              <a:ext uri="{FF2B5EF4-FFF2-40B4-BE49-F238E27FC236}">
                <a16:creationId xmlns:a16="http://schemas.microsoft.com/office/drawing/2014/main" id="{4777A0A0-E033-4D9C-AD3B-85174DCC8EDC}"/>
              </a:ext>
            </a:extLst>
          </p:cNvPr>
          <p:cNvSpPr txBox="1">
            <a:spLocks/>
          </p:cNvSpPr>
          <p:nvPr/>
        </p:nvSpPr>
        <p:spPr bwMode="auto">
          <a:xfrm>
            <a:off x="381000" y="152400"/>
            <a:ext cx="8534400" cy="14478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endParaRPr lang="en-US" altLang="en-US" sz="3200" b="1">
              <a:solidFill>
                <a:srgbClr val="996600"/>
              </a:solidFill>
              <a:latin typeface="Perpetua" pitchFamily="18" charset="0"/>
            </a:endParaRPr>
          </a:p>
          <a:p>
            <a:pPr eaLnBrk="1" hangingPunct="1">
              <a:defRPr/>
            </a:pPr>
            <a:r>
              <a:rPr lang="en-US" altLang="en-US" sz="3200" b="1">
                <a:solidFill>
                  <a:srgbClr val="996600"/>
                </a:solidFill>
                <a:latin typeface="Perpetua" pitchFamily="18" charset="0"/>
              </a:rPr>
              <a:t>                        Under the Lens: India </a:t>
            </a:r>
          </a:p>
          <a:p>
            <a:pPr algn="ctr" eaLnBrk="1" hangingPunct="1">
              <a:defRPr/>
            </a:pPr>
            <a:r>
              <a:rPr lang="en-US" altLang="en-US" sz="3200" b="1">
                <a:solidFill>
                  <a:srgbClr val="996600"/>
                </a:solidFill>
                <a:latin typeface="Perpetua" pitchFamily="18" charset="0"/>
              </a:rPr>
              <a:t>Communicating in India—Language, Culture, Customs, and Etiquette </a:t>
            </a:r>
          </a:p>
          <a:p>
            <a:pPr algn="ctr" eaLnBrk="1" hangingPunct="1">
              <a:defRPr/>
            </a:pPr>
            <a:endParaRPr lang="en-US" altLang="en-US" sz="3200" b="1">
              <a:solidFill>
                <a:srgbClr val="996600"/>
              </a:solidFill>
              <a:latin typeface="Perpetua" pitchFamily="18" charset="0"/>
            </a:endParaRPr>
          </a:p>
        </p:txBody>
      </p:sp>
      <p:sp>
        <p:nvSpPr>
          <p:cNvPr id="6" name="Content Placeholder 2">
            <a:extLst>
              <a:ext uri="{FF2B5EF4-FFF2-40B4-BE49-F238E27FC236}">
                <a16:creationId xmlns:a16="http://schemas.microsoft.com/office/drawing/2014/main" id="{817A38C9-4571-4E77-B1F9-72554D292325}"/>
              </a:ext>
            </a:extLst>
          </p:cNvPr>
          <p:cNvSpPr txBox="1">
            <a:spLocks/>
          </p:cNvSpPr>
          <p:nvPr/>
        </p:nvSpPr>
        <p:spPr bwMode="auto">
          <a:xfrm>
            <a:off x="1524000" y="1676400"/>
            <a:ext cx="7239000" cy="46021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eaLnBrk="1" hangingPunct="1">
              <a:lnSpc>
                <a:spcPct val="90000"/>
              </a:lnSpc>
              <a:spcBef>
                <a:spcPts val="575"/>
              </a:spcBef>
              <a:buClr>
                <a:schemeClr val="accent1"/>
              </a:buClr>
              <a:buSzPct val="85000"/>
              <a:buFont typeface="Wingdings 2" pitchFamily="18" charset="2"/>
              <a:buNone/>
              <a:defRPr/>
            </a:pPr>
            <a:endParaRPr lang="en-US" altLang="en-US" sz="3600" b="1" baseline="30000"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3500" b="1" baseline="30000" dirty="0">
                <a:solidFill>
                  <a:srgbClr val="000000"/>
                </a:solidFill>
                <a:latin typeface="Perpetua" pitchFamily="18" charset="0"/>
              </a:rPr>
              <a:t>The different states of India have different official languages</a:t>
            </a: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The central government named Hindi as the official language of India </a:t>
            </a:r>
          </a:p>
          <a:p>
            <a:pPr eaLnBrk="1" hangingPunct="1">
              <a:lnSpc>
                <a:spcPct val="80000"/>
              </a:lnSpc>
              <a:spcBef>
                <a:spcPts val="575"/>
              </a:spcBef>
              <a:buClr>
                <a:schemeClr val="accent1"/>
              </a:buClr>
              <a:buSzPct val="85000"/>
              <a:buFont typeface="Arial" charset="0"/>
              <a:buChar char="•"/>
              <a:defRPr/>
            </a:pPr>
            <a:endParaRPr lang="en-US" altLang="en-US" sz="2300" b="1"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Indians are conscious of social order and status</a:t>
            </a:r>
          </a:p>
          <a:p>
            <a:pPr eaLnBrk="1" hangingPunct="1">
              <a:lnSpc>
                <a:spcPct val="80000"/>
              </a:lnSpc>
              <a:spcBef>
                <a:spcPts val="575"/>
              </a:spcBef>
              <a:buClr>
                <a:schemeClr val="accent1"/>
              </a:buClr>
              <a:buSzPct val="85000"/>
              <a:buFont typeface="Arial" charset="0"/>
              <a:buChar char="•"/>
              <a:defRPr/>
            </a:pPr>
            <a:endParaRPr lang="en-US" altLang="en-US" sz="2300" b="1"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People  define themselves by the groups to which they belong</a:t>
            </a:r>
          </a:p>
          <a:p>
            <a:pPr eaLnBrk="1" hangingPunct="1">
              <a:lnSpc>
                <a:spcPct val="80000"/>
              </a:lnSpc>
              <a:spcBef>
                <a:spcPts val="575"/>
              </a:spcBef>
              <a:buClr>
                <a:schemeClr val="accent1"/>
              </a:buClr>
              <a:buSzPct val="85000"/>
              <a:buFont typeface="Arial" charset="0"/>
              <a:buChar char="•"/>
              <a:defRPr/>
            </a:pPr>
            <a:endParaRPr lang="en-US" altLang="en-US" sz="2300" b="1" baseline="30000" dirty="0">
              <a:solidFill>
                <a:srgbClr val="000000"/>
              </a:solidFill>
              <a:latin typeface="Perpetua" pitchFamily="18" charset="0"/>
            </a:endParaRPr>
          </a:p>
          <a:p>
            <a:pPr eaLnBrk="1" hangingPunct="1">
              <a:lnSpc>
                <a:spcPct val="80000"/>
              </a:lnSpc>
              <a:spcBef>
                <a:spcPts val="575"/>
              </a:spcBef>
              <a:buClr>
                <a:schemeClr val="accent1"/>
              </a:buClr>
              <a:buSzPct val="85000"/>
              <a:buFont typeface="Arial" charset="0"/>
              <a:buChar char="•"/>
              <a:defRPr/>
            </a:pPr>
            <a:r>
              <a:rPr lang="en-US" altLang="en-US" sz="2300" b="1" dirty="0">
                <a:solidFill>
                  <a:srgbClr val="000000"/>
                </a:solidFill>
                <a:latin typeface="Perpetua" pitchFamily="18" charset="0"/>
              </a:rPr>
              <a:t>Indian names vary based on religion, social class, and region of the country </a:t>
            </a:r>
          </a:p>
          <a:p>
            <a:pPr eaLnBrk="1" hangingPunct="1">
              <a:lnSpc>
                <a:spcPct val="90000"/>
              </a:lnSpc>
              <a:spcBef>
                <a:spcPts val="575"/>
              </a:spcBef>
              <a:buClr>
                <a:schemeClr val="accent1"/>
              </a:buClr>
              <a:buSzPct val="85000"/>
              <a:buFont typeface="Arial" charset="0"/>
              <a:buChar char="•"/>
              <a:defRPr/>
            </a:pPr>
            <a:endParaRPr lang="en-US" altLang="en-US" sz="3600" b="1" baseline="30000" dirty="0">
              <a:solidFill>
                <a:srgbClr val="000000"/>
              </a:solidFill>
              <a:latin typeface="Perpetua" pitchFamily="18" charset="0"/>
            </a:endParaRPr>
          </a:p>
          <a:p>
            <a:pPr eaLnBrk="1" hangingPunct="1">
              <a:lnSpc>
                <a:spcPct val="90000"/>
              </a:lnSpc>
              <a:spcBef>
                <a:spcPts val="575"/>
              </a:spcBef>
              <a:buClr>
                <a:schemeClr val="accent1"/>
              </a:buClr>
              <a:buSzPct val="85000"/>
              <a:buFont typeface="Arial" charset="0"/>
              <a:buChar char="•"/>
              <a:defRPr/>
            </a:pPr>
            <a:endParaRPr lang="en-US" altLang="en-US" sz="3600" b="1" dirty="0">
              <a:solidFill>
                <a:srgbClr val="000000"/>
              </a:solidFill>
              <a:latin typeface="Perpetua"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B7462-6A58-4253-B870-7C0F30B7D0DB}"/>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575CE216-44BA-4C1C-B8BD-95A45DF911B7}"/>
              </a:ext>
            </a:extLst>
          </p:cNvPr>
          <p:cNvGraphicFramePr>
            <a:graphicFrameLocks noGrp="1"/>
          </p:cNvGraphicFramePr>
          <p:nvPr>
            <p:ph sz="quarter" idx="1"/>
          </p:nvPr>
        </p:nvGraphicFramePr>
        <p:xfrm>
          <a:off x="1835150" y="16160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Slide Number Placeholder 5">
            <a:extLst>
              <a:ext uri="{FF2B5EF4-FFF2-40B4-BE49-F238E27FC236}">
                <a16:creationId xmlns:a16="http://schemas.microsoft.com/office/drawing/2014/main" id="{62855D8B-2AD6-49D1-88A6-97247F5CCD2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6C4B1809-FECA-4E1F-80AF-6228D19865FA}" type="slidenum">
              <a:rPr lang="en-US" altLang="en-US">
                <a:solidFill>
                  <a:srgbClr val="FFFFFF"/>
                </a:solidFill>
                <a:latin typeface="Franklin Gothic Book" panose="020B0503020102020204" pitchFamily="34" charset="0"/>
              </a:rPr>
              <a:pPr/>
              <a:t>11</a:t>
            </a:fld>
            <a:endParaRPr lang="en-US" altLang="en-US">
              <a:solidFill>
                <a:srgbClr val="FFFFFF"/>
              </a:solidFill>
              <a:latin typeface="Franklin Gothic Book" panose="020B0503020102020204" pitchFamily="34" charset="0"/>
            </a:endParaRPr>
          </a:p>
        </p:txBody>
      </p:sp>
      <p:sp>
        <p:nvSpPr>
          <p:cNvPr id="24581" name="Footer Placeholder 8">
            <a:extLst>
              <a:ext uri="{FF2B5EF4-FFF2-40B4-BE49-F238E27FC236}">
                <a16:creationId xmlns:a16="http://schemas.microsoft.com/office/drawing/2014/main" id="{38B98350-CEAA-4FD6-AEF7-F9FAAC32B58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4582" name="Picture 2" descr="C:\Users\Mohamad\AppData\Local\Microsoft\Windows\Temporary Internet Files\Content.IE5\IXA6BSJX\MCj04325110000[1].wmf">
            <a:extLst>
              <a:ext uri="{FF2B5EF4-FFF2-40B4-BE49-F238E27FC236}">
                <a16:creationId xmlns:a16="http://schemas.microsoft.com/office/drawing/2014/main" id="{9043CA60-4EC5-44E9-BD56-637B8D1E827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04800" y="2819400"/>
            <a:ext cx="1841500"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2AEF-1975-47B2-99C4-86C0848C1CD2}"/>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graphicFrame>
        <p:nvGraphicFramePr>
          <p:cNvPr id="8" name="Content Placeholder 7">
            <a:extLst>
              <a:ext uri="{FF2B5EF4-FFF2-40B4-BE49-F238E27FC236}">
                <a16:creationId xmlns:a16="http://schemas.microsoft.com/office/drawing/2014/main" id="{A09B2AC5-FC71-46AF-A490-0D52619BD15A}"/>
              </a:ext>
            </a:extLst>
          </p:cNvPr>
          <p:cNvGraphicFramePr>
            <a:graphicFrameLocks noGrp="1"/>
          </p:cNvGraphicFramePr>
          <p:nvPr>
            <p:ph sz="quarter" idx="1"/>
          </p:nvPr>
        </p:nvGraphicFramePr>
        <p:xfrm>
          <a:off x="1865312" y="1603375"/>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604" name="Slide Number Placeholder 5">
            <a:extLst>
              <a:ext uri="{FF2B5EF4-FFF2-40B4-BE49-F238E27FC236}">
                <a16:creationId xmlns:a16="http://schemas.microsoft.com/office/drawing/2014/main" id="{2E7DFCB4-B3E1-464D-A765-5C5F9CABAEB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3A8DBC3-10A4-46EE-A044-E981AD23B9DE}" type="slidenum">
              <a:rPr lang="en-US" altLang="en-US">
                <a:solidFill>
                  <a:srgbClr val="FFFFFF"/>
                </a:solidFill>
                <a:latin typeface="Franklin Gothic Book" panose="020B0503020102020204" pitchFamily="34" charset="0"/>
              </a:rPr>
              <a:pPr/>
              <a:t>12</a:t>
            </a:fld>
            <a:endParaRPr lang="en-US" altLang="en-US">
              <a:solidFill>
                <a:srgbClr val="FFFFFF"/>
              </a:solidFill>
              <a:latin typeface="Franklin Gothic Book" panose="020B0503020102020204" pitchFamily="34" charset="0"/>
            </a:endParaRPr>
          </a:p>
        </p:txBody>
      </p:sp>
      <p:sp>
        <p:nvSpPr>
          <p:cNvPr id="25605" name="Footer Placeholder 8">
            <a:extLst>
              <a:ext uri="{FF2B5EF4-FFF2-40B4-BE49-F238E27FC236}">
                <a16:creationId xmlns:a16="http://schemas.microsoft.com/office/drawing/2014/main" id="{37139CAF-8629-4F08-992A-BBA2DD84923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5606" name="Picture 5">
            <a:extLst>
              <a:ext uri="{FF2B5EF4-FFF2-40B4-BE49-F238E27FC236}">
                <a16:creationId xmlns:a16="http://schemas.microsoft.com/office/drawing/2014/main" id="{99BE4402-1E50-4AF0-974A-70D9CA2C31A4}"/>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51520" y="3860705"/>
            <a:ext cx="1358900" cy="171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51CA8-8868-4664-91A8-D2E2EAC47607}"/>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Variables in Communication</a:t>
            </a:r>
          </a:p>
        </p:txBody>
      </p:sp>
      <p:sp>
        <p:nvSpPr>
          <p:cNvPr id="3" name="Content Placeholder 2">
            <a:extLst>
              <a:ext uri="{FF2B5EF4-FFF2-40B4-BE49-F238E27FC236}">
                <a16:creationId xmlns:a16="http://schemas.microsoft.com/office/drawing/2014/main" id="{9C72A947-2F29-4434-A371-7656570741F3}"/>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buFont typeface="Wingdings 2" panose="05020102010507070707" pitchFamily="18" charset="2"/>
              <a:buNone/>
              <a:defRPr/>
            </a:pPr>
            <a:endParaRPr lang="en-US" altLang="en-US" sz="2500" dirty="0">
              <a:solidFill>
                <a:srgbClr val="000000"/>
              </a:solidFill>
            </a:endParaRPr>
          </a:p>
          <a:p>
            <a:pPr marL="457200" indent="-457200" eaLnBrk="1" hangingPunct="1">
              <a:buFont typeface="Wingdings 2" panose="05020102010507070707" pitchFamily="18" charset="2"/>
              <a:buNone/>
              <a:defRPr/>
            </a:pPr>
            <a:endParaRPr lang="en-US" altLang="en-US" sz="2500" b="1" dirty="0"/>
          </a:p>
          <a:p>
            <a:pPr marL="457200" indent="-457200" eaLnBrk="1" hangingPunct="1">
              <a:buFont typeface="Wingdings 2" panose="05020102010507070707" pitchFamily="18" charset="2"/>
              <a:buNone/>
              <a:defRPr/>
            </a:pPr>
            <a:endParaRPr lang="en-US" altLang="en-US" sz="2500" b="1" dirty="0"/>
          </a:p>
          <a:p>
            <a:pPr marL="457200" indent="-457200" eaLnBrk="1" hangingPunct="1">
              <a:lnSpc>
                <a:spcPct val="90000"/>
              </a:lnSpc>
              <a:defRPr/>
            </a:pPr>
            <a:r>
              <a:rPr lang="ja-JP" altLang="en-US" sz="2500" b="1"/>
              <a:t>“</a:t>
            </a:r>
            <a:r>
              <a:rPr lang="en-US" altLang="ja-JP" sz="2500" b="1" dirty="0"/>
              <a:t>A picture is worth a thousand words.</a:t>
            </a:r>
            <a:r>
              <a:rPr lang="ja-JP" altLang="en-US" sz="2500" b="1"/>
              <a:t>”</a:t>
            </a:r>
            <a:endParaRPr lang="en-US" altLang="ja-JP" sz="2500" b="1" dirty="0"/>
          </a:p>
          <a:p>
            <a:pPr marL="457200" indent="-457200" eaLnBrk="1" hangingPunct="1">
              <a:lnSpc>
                <a:spcPct val="90000"/>
              </a:lnSpc>
              <a:defRPr/>
            </a:pPr>
            <a:r>
              <a:rPr lang="en-US" altLang="en-US" sz="2500" b="1" dirty="0"/>
              <a:t>Subtle messages account for between 65 to 93 percent of interpreted communication</a:t>
            </a:r>
          </a:p>
          <a:p>
            <a:pPr marL="457200" indent="-457200" eaLnBrk="1" hangingPunct="1">
              <a:lnSpc>
                <a:spcPct val="90000"/>
              </a:lnSpc>
              <a:defRPr/>
            </a:pPr>
            <a:r>
              <a:rPr lang="en-US" altLang="en-US" sz="2500" b="1" dirty="0"/>
              <a:t>Minor variations in body language, speech rhythms, and punctuality often cause mistrust and misperception of the situation among cross-cultural parties</a:t>
            </a:r>
          </a:p>
          <a:p>
            <a:pPr marL="457200" indent="-457200" eaLnBrk="1" hangingPunct="1">
              <a:lnSpc>
                <a:spcPct val="90000"/>
              </a:lnSpc>
              <a:defRPr/>
            </a:pPr>
            <a:endParaRPr lang="en-US" altLang="en-US" sz="2500" b="1" dirty="0"/>
          </a:p>
          <a:p>
            <a:pPr marL="457200" indent="-457200" eaLnBrk="1" hangingPunct="1">
              <a:buFont typeface="Wingdings 2" panose="05020102010507070707" pitchFamily="18" charset="2"/>
              <a:buNone/>
              <a:defRPr/>
            </a:pPr>
            <a:endParaRPr lang="en-US" altLang="en-US" sz="2500" b="1" dirty="0"/>
          </a:p>
        </p:txBody>
      </p:sp>
      <p:sp>
        <p:nvSpPr>
          <p:cNvPr id="26628" name="Slide Number Placeholder 5">
            <a:extLst>
              <a:ext uri="{FF2B5EF4-FFF2-40B4-BE49-F238E27FC236}">
                <a16:creationId xmlns:a16="http://schemas.microsoft.com/office/drawing/2014/main" id="{B950EDB2-AC20-4CE8-9F9D-EF546DF571B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FEFF55C-F4CB-46B1-A685-17FCAC13D202}" type="slidenum">
              <a:rPr lang="en-US" altLang="en-US">
                <a:solidFill>
                  <a:srgbClr val="FFFFFF"/>
                </a:solidFill>
                <a:latin typeface="Franklin Gothic Book" panose="020B0503020102020204" pitchFamily="34" charset="0"/>
              </a:rPr>
              <a:pPr/>
              <a:t>13</a:t>
            </a:fld>
            <a:endParaRPr lang="en-US" altLang="en-US">
              <a:solidFill>
                <a:srgbClr val="FFFFFF"/>
              </a:solidFill>
              <a:latin typeface="Franklin Gothic Book" panose="020B0503020102020204" pitchFamily="34" charset="0"/>
            </a:endParaRPr>
          </a:p>
        </p:txBody>
      </p:sp>
      <p:sp>
        <p:nvSpPr>
          <p:cNvPr id="26629" name="Footer Placeholder 12">
            <a:extLst>
              <a:ext uri="{FF2B5EF4-FFF2-40B4-BE49-F238E27FC236}">
                <a16:creationId xmlns:a16="http://schemas.microsoft.com/office/drawing/2014/main" id="{958E0D88-45FF-40AC-A0C3-8119948CF3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12" name="Rounded Rectangle 11">
            <a:extLst>
              <a:ext uri="{FF2B5EF4-FFF2-40B4-BE49-F238E27FC236}">
                <a16:creationId xmlns:a16="http://schemas.microsoft.com/office/drawing/2014/main" id="{CBDB5C1E-2447-4BA0-8CD0-05BF02778D28}"/>
              </a:ext>
            </a:extLst>
          </p:cNvPr>
          <p:cNvSpPr/>
          <p:nvPr/>
        </p:nvSpPr>
        <p:spPr>
          <a:xfrm>
            <a:off x="3200400" y="1676400"/>
            <a:ext cx="4114800" cy="914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sz="2800" dirty="0"/>
              <a:t>Nonverbal Communication</a:t>
            </a:r>
          </a:p>
        </p:txBody>
      </p:sp>
      <p:pic>
        <p:nvPicPr>
          <p:cNvPr id="26631" name="Picture 5">
            <a:extLst>
              <a:ext uri="{FF2B5EF4-FFF2-40B4-BE49-F238E27FC236}">
                <a16:creationId xmlns:a16="http://schemas.microsoft.com/office/drawing/2014/main" id="{8E0E04F2-DA45-4452-98D6-80B5553FCD5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07" y="3874225"/>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5634C-9DA5-4881-A4FA-89D551A2C7D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D8D45EAE-845A-4EDA-ACD6-C4FADE848EB4}"/>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7030A0"/>
                </a:solidFill>
              </a:rPr>
              <a:t>Kinesic behavior</a:t>
            </a:r>
            <a:r>
              <a:rPr lang="en-US" altLang="en-US" sz="2400" b="1">
                <a:solidFill>
                  <a:srgbClr val="000000"/>
                </a:solidFill>
              </a:rPr>
              <a:t>—communication through body movements</a:t>
            </a:r>
          </a:p>
          <a:p>
            <a:pPr marL="457200" indent="-457200" eaLnBrk="1" hangingPunct="1">
              <a:defRPr/>
            </a:pPr>
            <a:r>
              <a:rPr lang="en-US" altLang="en-US" sz="2400" b="1">
                <a:solidFill>
                  <a:srgbClr val="7030A0"/>
                </a:solidFill>
              </a:rPr>
              <a:t>Proxemics</a:t>
            </a:r>
            <a:r>
              <a:rPr lang="en-US" altLang="en-US" sz="2400" b="1">
                <a:solidFill>
                  <a:srgbClr val="000000"/>
                </a:solidFill>
              </a:rPr>
              <a:t>—the influence of proximity and space on communication—both personal space and office space or layout</a:t>
            </a:r>
          </a:p>
          <a:p>
            <a:pPr marL="1004888" lvl="2" indent="-457200" eaLnBrk="1" hangingPunct="1">
              <a:defRPr/>
            </a:pPr>
            <a:r>
              <a:rPr lang="en-US" altLang="en-US" sz="1800" b="1">
                <a:solidFill>
                  <a:srgbClr val="7030A0"/>
                </a:solidFill>
              </a:rPr>
              <a:t>High-contact cultures:</a:t>
            </a:r>
            <a:r>
              <a:rPr lang="en-US" altLang="en-US" sz="1800" b="1">
                <a:solidFill>
                  <a:srgbClr val="000000"/>
                </a:solidFill>
              </a:rPr>
              <a:t> prefer to stand close and to experience a </a:t>
            </a:r>
            <a:r>
              <a:rPr lang="ja-JP" altLang="en-US" sz="1800" b="1">
                <a:solidFill>
                  <a:srgbClr val="000000"/>
                </a:solidFill>
              </a:rPr>
              <a:t>“</a:t>
            </a:r>
            <a:r>
              <a:rPr lang="en-US" altLang="ja-JP" sz="1800" b="1">
                <a:solidFill>
                  <a:srgbClr val="000000"/>
                </a:solidFill>
              </a:rPr>
              <a:t>close</a:t>
            </a:r>
            <a:r>
              <a:rPr lang="ja-JP" altLang="en-US" sz="1800" b="1">
                <a:solidFill>
                  <a:srgbClr val="000000"/>
                </a:solidFill>
              </a:rPr>
              <a:t>”</a:t>
            </a:r>
            <a:r>
              <a:rPr lang="en-US" altLang="ja-JP" sz="1800" b="1">
                <a:solidFill>
                  <a:srgbClr val="000000"/>
                </a:solidFill>
              </a:rPr>
              <a:t> sensory involvement</a:t>
            </a:r>
          </a:p>
          <a:p>
            <a:pPr marL="1004888" lvl="2" indent="-457200" eaLnBrk="1" hangingPunct="1">
              <a:defRPr/>
            </a:pPr>
            <a:r>
              <a:rPr lang="en-US" altLang="en-US" sz="1800" b="1">
                <a:solidFill>
                  <a:srgbClr val="7030A0"/>
                </a:solidFill>
              </a:rPr>
              <a:t>Low-contact cultures: </a:t>
            </a:r>
            <a:r>
              <a:rPr lang="en-US" altLang="en-US" sz="1800" b="1">
                <a:solidFill>
                  <a:srgbClr val="000000"/>
                </a:solidFill>
              </a:rPr>
              <a:t>have a </a:t>
            </a:r>
            <a:r>
              <a:rPr lang="ja-JP" altLang="en-US" sz="1800" b="1">
                <a:solidFill>
                  <a:srgbClr val="000000"/>
                </a:solidFill>
              </a:rPr>
              <a:t>“</a:t>
            </a:r>
            <a:r>
              <a:rPr lang="en-US" altLang="ja-JP" sz="1800" b="1">
                <a:solidFill>
                  <a:srgbClr val="000000"/>
                </a:solidFill>
              </a:rPr>
              <a:t>distant</a:t>
            </a:r>
            <a:r>
              <a:rPr lang="ja-JP" altLang="en-US" sz="1800" b="1">
                <a:solidFill>
                  <a:srgbClr val="000000"/>
                </a:solidFill>
              </a:rPr>
              <a:t>”</a:t>
            </a:r>
            <a:r>
              <a:rPr lang="en-US" altLang="ja-JP" sz="1800" b="1">
                <a:solidFill>
                  <a:srgbClr val="000000"/>
                </a:solidFill>
              </a:rPr>
              <a:t> style of body language</a:t>
            </a:r>
          </a:p>
          <a:p>
            <a:pPr marL="457200" indent="-457200" eaLnBrk="1" hangingPunct="1">
              <a:defRPr/>
            </a:pPr>
            <a:r>
              <a:rPr lang="en-US" altLang="en-US" sz="2400" b="1">
                <a:solidFill>
                  <a:srgbClr val="7030A0"/>
                </a:solidFill>
              </a:rPr>
              <a:t>Paralanguage</a:t>
            </a:r>
            <a:r>
              <a:rPr lang="en-US" altLang="en-US" b="1">
                <a:solidFill>
                  <a:srgbClr val="000000"/>
                </a:solidFill>
              </a:rPr>
              <a:t>—how something is said rather than the content </a:t>
            </a:r>
          </a:p>
          <a:p>
            <a:pPr marL="457200" indent="-457200" eaLnBrk="1" hangingPunct="1">
              <a:defRPr/>
            </a:pPr>
            <a:endParaRPr lang="en-US" altLang="en-US" sz="2400" b="1"/>
          </a:p>
          <a:p>
            <a:pPr marL="457200" indent="-457200" eaLnBrk="1" hangingPunct="1">
              <a:buFont typeface="Wingdings 2" panose="05020102010507070707" pitchFamily="18" charset="2"/>
              <a:buNone/>
              <a:defRPr/>
            </a:pPr>
            <a:endParaRPr lang="en-US" altLang="en-US" sz="2400" b="1"/>
          </a:p>
        </p:txBody>
      </p:sp>
      <p:sp>
        <p:nvSpPr>
          <p:cNvPr id="27652" name="Slide Number Placeholder 5">
            <a:extLst>
              <a:ext uri="{FF2B5EF4-FFF2-40B4-BE49-F238E27FC236}">
                <a16:creationId xmlns:a16="http://schemas.microsoft.com/office/drawing/2014/main" id="{7AF3A0BA-B9AF-4205-A788-38A828E36D3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4BDB6C48-267E-405F-B44E-F5E4C1B62545}" type="slidenum">
              <a:rPr lang="en-US" altLang="en-US">
                <a:solidFill>
                  <a:srgbClr val="FFFFFF"/>
                </a:solidFill>
                <a:latin typeface="Franklin Gothic Book" panose="020B0503020102020204" pitchFamily="34" charset="0"/>
              </a:rPr>
              <a:pPr/>
              <a:t>14</a:t>
            </a:fld>
            <a:endParaRPr lang="en-US" altLang="en-US">
              <a:solidFill>
                <a:srgbClr val="FFFFFF"/>
              </a:solidFill>
              <a:latin typeface="Franklin Gothic Book" panose="020B0503020102020204" pitchFamily="34" charset="0"/>
            </a:endParaRPr>
          </a:p>
        </p:txBody>
      </p:sp>
      <p:sp>
        <p:nvSpPr>
          <p:cNvPr id="27653" name="Footer Placeholder 9">
            <a:extLst>
              <a:ext uri="{FF2B5EF4-FFF2-40B4-BE49-F238E27FC236}">
                <a16:creationId xmlns:a16="http://schemas.microsoft.com/office/drawing/2014/main" id="{958133ED-EF59-4F46-AC03-9BBA06E0489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27654" name="Picture 3" descr="C:\Users\Mohamad\AppData\Local\Microsoft\Windows\Temporary Internet Files\Content.IE5\8EUEOIBY\MMj02827370000[1].gif">
            <a:extLst>
              <a:ext uri="{FF2B5EF4-FFF2-40B4-BE49-F238E27FC236}">
                <a16:creationId xmlns:a16="http://schemas.microsoft.com/office/drawing/2014/main" id="{EC80E856-0F50-49BC-97F9-170923ACA937}"/>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4876800"/>
            <a:ext cx="121920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Picture 5">
            <a:extLst>
              <a:ext uri="{FF2B5EF4-FFF2-40B4-BE49-F238E27FC236}">
                <a16:creationId xmlns:a16="http://schemas.microsoft.com/office/drawing/2014/main" id="{C22258DB-75BB-4BB2-BF00-8DC98905AF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988" y="3962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Footer Placeholder 1">
            <a:extLst>
              <a:ext uri="{FF2B5EF4-FFF2-40B4-BE49-F238E27FC236}">
                <a16:creationId xmlns:a16="http://schemas.microsoft.com/office/drawing/2014/main" id="{642389DE-B415-40FC-B2EA-669E2C1B727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Inc</a:t>
            </a:r>
          </a:p>
        </p:txBody>
      </p:sp>
      <p:sp>
        <p:nvSpPr>
          <p:cNvPr id="28675" name="Slide Number Placeholder 2">
            <a:extLst>
              <a:ext uri="{FF2B5EF4-FFF2-40B4-BE49-F238E27FC236}">
                <a16:creationId xmlns:a16="http://schemas.microsoft.com/office/drawing/2014/main" id="{6F3B6266-FFB3-447F-BAFB-C8ECAF5E64A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1730CA10-3793-435C-BD21-DB555CCBDC95}" type="slidenum">
              <a:rPr lang="en-US" altLang="en-US">
                <a:solidFill>
                  <a:srgbClr val="FFFFFF"/>
                </a:solidFill>
                <a:latin typeface="Franklin Gothic Book" panose="020B0503020102020204" pitchFamily="34" charset="0"/>
              </a:rPr>
              <a:pPr/>
              <a:t>15</a:t>
            </a:fld>
            <a:endParaRPr lang="en-US" altLang="en-US">
              <a:solidFill>
                <a:srgbClr val="FFFFFF"/>
              </a:solidFill>
              <a:latin typeface="Franklin Gothic Book" panose="020B0503020102020204" pitchFamily="34" charset="0"/>
            </a:endParaRPr>
          </a:p>
        </p:txBody>
      </p:sp>
      <p:sp>
        <p:nvSpPr>
          <p:cNvPr id="6" name="Title 1">
            <a:extLst>
              <a:ext uri="{FF2B5EF4-FFF2-40B4-BE49-F238E27FC236}">
                <a16:creationId xmlns:a16="http://schemas.microsoft.com/office/drawing/2014/main" id="{A2780F22-80A6-4850-B6A1-E86F8FD404F0}"/>
              </a:ext>
            </a:extLst>
          </p:cNvPr>
          <p:cNvSpPr>
            <a:spLocks noGrp="1"/>
          </p:cNvSpPr>
          <p:nvPr>
            <p:ph type="title"/>
          </p:nvPr>
        </p:nvSpPr>
        <p:spPr>
          <a:xfrm>
            <a:off x="1371600" y="152400"/>
            <a:ext cx="7010400" cy="1143000"/>
          </a:xfrm>
          <a:solidFill>
            <a:srgbClr val="F9ECD2"/>
          </a:solidFill>
          <a:ln>
            <a:solidFill>
              <a:srgbClr val="A08B66"/>
            </a:solidFill>
          </a:ln>
          <a:effectLst>
            <a:outerShdw blurRad="40000" dist="20000" dir="5400000" rotWithShape="0">
              <a:srgbClr val="000000">
                <a:alpha val="37999"/>
              </a:srgbClr>
            </a:outerShdw>
          </a:effectLst>
        </p:spPr>
        <p:txBody>
          <a:bodyPr anchor="ctr">
            <a:normAutofit fontScale="90000"/>
          </a:bodyPr>
          <a:lstStyle/>
          <a:p>
            <a:pPr algn="ctr" eaLnBrk="1" hangingPunct="1">
              <a:defRPr/>
            </a:pPr>
            <a:br>
              <a:rPr lang="en-US" altLang="en-US" sz="3200" b="1">
                <a:solidFill>
                  <a:srgbClr val="996600"/>
                </a:solidFill>
                <a:latin typeface="Perpetua" pitchFamily="18" charset="0"/>
              </a:rPr>
            </a:br>
            <a:r>
              <a:rPr lang="en-US" altLang="en-US" sz="3200" b="1">
                <a:solidFill>
                  <a:srgbClr val="996600"/>
                </a:solidFill>
                <a:latin typeface="Perpetua" pitchFamily="18" charset="0"/>
              </a:rPr>
              <a:t>Under the Lens: </a:t>
            </a:r>
            <a:br>
              <a:rPr lang="en-US" altLang="en-US" sz="3200" b="1">
                <a:solidFill>
                  <a:srgbClr val="996600"/>
                </a:solidFill>
                <a:latin typeface="Perpetua" pitchFamily="18" charset="0"/>
              </a:rPr>
            </a:br>
            <a:r>
              <a:rPr lang="en-US" altLang="en-US" sz="3200" b="1">
                <a:solidFill>
                  <a:srgbClr val="996600"/>
                </a:solidFill>
                <a:latin typeface="Perpetua" pitchFamily="18" charset="0"/>
              </a:rPr>
              <a:t>Communicating Italian Style</a:t>
            </a:r>
            <a:r>
              <a:rPr lang="en-US" altLang="en-US" sz="3200">
                <a:solidFill>
                  <a:srgbClr val="000000"/>
                </a:solidFill>
                <a:latin typeface="Perpetua" pitchFamily="18" charset="0"/>
              </a:rPr>
              <a:t> </a:t>
            </a:r>
            <a:br>
              <a:rPr lang="en-US" altLang="en-US" sz="3200">
                <a:solidFill>
                  <a:srgbClr val="000000"/>
                </a:solidFill>
                <a:latin typeface="Perpetua" pitchFamily="18" charset="0"/>
              </a:rPr>
            </a:br>
            <a:endParaRPr lang="en-US" altLang="en-US" sz="3200" b="1">
              <a:solidFill>
                <a:srgbClr val="996600"/>
              </a:solidFill>
              <a:latin typeface="Perpetua" pitchFamily="18" charset="0"/>
            </a:endParaRPr>
          </a:p>
        </p:txBody>
      </p:sp>
      <p:sp>
        <p:nvSpPr>
          <p:cNvPr id="7" name="Content Placeholder 2">
            <a:extLst>
              <a:ext uri="{FF2B5EF4-FFF2-40B4-BE49-F238E27FC236}">
                <a16:creationId xmlns:a16="http://schemas.microsoft.com/office/drawing/2014/main" id="{8E245FDF-E01B-46C0-B6F5-3A277FFD1090}"/>
              </a:ext>
            </a:extLst>
          </p:cNvPr>
          <p:cNvSpPr>
            <a:spLocks noGrp="1"/>
          </p:cNvSpPr>
          <p:nvPr>
            <p:ph sz="quarter" idx="1"/>
          </p:nvPr>
        </p:nvSpPr>
        <p:spPr>
          <a:xfrm>
            <a:off x="1447800" y="1524000"/>
            <a:ext cx="7340600" cy="4572000"/>
          </a:xfrm>
          <a:solidFill>
            <a:srgbClr val="F9ECD2"/>
          </a:solidFill>
          <a:ln>
            <a:solidFill>
              <a:srgbClr val="A08B66"/>
            </a:solidFill>
          </a:ln>
          <a:effectLst>
            <a:outerShdw blurRad="40000" dist="20000" dir="5400000" rotWithShape="0">
              <a:srgbClr val="000000">
                <a:alpha val="37999"/>
              </a:srgbClr>
            </a:outerShdw>
          </a:effectLst>
        </p:spPr>
        <p:txBody>
          <a:bodyPr/>
          <a:lstStyle/>
          <a:p>
            <a:pPr marL="457200" indent="-457200" eaLnBrk="1" hangingPunct="1">
              <a:lnSpc>
                <a:spcPct val="90000"/>
              </a:lnSpc>
              <a:defRPr/>
            </a:pPr>
            <a:r>
              <a:rPr lang="en-US" altLang="en-US" sz="2900" b="1" dirty="0">
                <a:cs typeface="Arial" charset="0"/>
              </a:rPr>
              <a:t>Italians use the most body language  when communicating </a:t>
            </a:r>
          </a:p>
          <a:p>
            <a:pPr marL="457200" indent="-457200" eaLnBrk="1" hangingPunct="1">
              <a:lnSpc>
                <a:spcPct val="90000"/>
              </a:lnSpc>
              <a:defRPr/>
            </a:pPr>
            <a:r>
              <a:rPr lang="en-US" altLang="en-US" sz="2900" b="1" dirty="0">
                <a:cs typeface="Arial" charset="0"/>
              </a:rPr>
              <a:t>Italians make about 250 gestures when talking and doing other things such as conversing on the cell phone </a:t>
            </a:r>
          </a:p>
          <a:p>
            <a:pPr marL="457200" indent="-457200">
              <a:defRPr/>
            </a:pPr>
            <a:r>
              <a:rPr lang="en-US" altLang="en-US" sz="2900" b="1" dirty="0">
                <a:cs typeface="Arial" charset="0"/>
              </a:rPr>
              <a:t>Gestures are culture-specific, varying according to the area in Italy</a:t>
            </a:r>
          </a:p>
          <a:p>
            <a:pPr marL="457200" indent="-457200">
              <a:defRPr/>
            </a:pPr>
            <a:r>
              <a:rPr lang="en-US" altLang="en-US" sz="2900" b="1" dirty="0">
                <a:cs typeface="Arial" charset="0"/>
              </a:rPr>
              <a:t>Italians tend to be gregarious, loud, and interrupt one another</a:t>
            </a:r>
          </a:p>
          <a:p>
            <a:pPr marL="457200" indent="-457200">
              <a:defRPr/>
            </a:pPr>
            <a:endParaRPr lang="en-US" altLang="en-US" sz="2900" b="1" dirty="0">
              <a:cs typeface="Arial" charset="0"/>
            </a:endParaRPr>
          </a:p>
        </p:txBody>
      </p:sp>
      <p:pic>
        <p:nvPicPr>
          <p:cNvPr id="28678" name="Picture 5">
            <a:extLst>
              <a:ext uri="{FF2B5EF4-FFF2-40B4-BE49-F238E27FC236}">
                <a16:creationId xmlns:a16="http://schemas.microsoft.com/office/drawing/2014/main" id="{15E4032C-76FA-4D9D-810F-E8BD8582A1B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5425" y="4221088"/>
            <a:ext cx="1146175"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Footer Placeholder 1">
            <a:extLst>
              <a:ext uri="{FF2B5EF4-FFF2-40B4-BE49-F238E27FC236}">
                <a16:creationId xmlns:a16="http://schemas.microsoft.com/office/drawing/2014/main" id="{E91D2396-D44E-4FD7-B93E-9E644413B2ED}"/>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29699" name="Slide Number Placeholder 2">
            <a:extLst>
              <a:ext uri="{FF2B5EF4-FFF2-40B4-BE49-F238E27FC236}">
                <a16:creationId xmlns:a16="http://schemas.microsoft.com/office/drawing/2014/main" id="{1A58ACB5-F7CD-4035-95A3-974CFF55764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7174DFE9-5C64-4998-8B3D-4006E2E74E61}" type="slidenum">
              <a:rPr lang="en-US" altLang="en-US">
                <a:solidFill>
                  <a:srgbClr val="FFFFFF"/>
                </a:solidFill>
                <a:latin typeface="Franklin Gothic Book" panose="020B0503020102020204" pitchFamily="34" charset="0"/>
              </a:rPr>
              <a:pPr/>
              <a:t>16</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2308CE60-2837-43DE-9BDE-153985ABABA7}"/>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Under the Lens: How Feng Shui Affects Business</a:t>
            </a:r>
          </a:p>
        </p:txBody>
      </p:sp>
      <p:sp>
        <p:nvSpPr>
          <p:cNvPr id="6" name="Content Placeholder 2">
            <a:extLst>
              <a:ext uri="{FF2B5EF4-FFF2-40B4-BE49-F238E27FC236}">
                <a16:creationId xmlns:a16="http://schemas.microsoft.com/office/drawing/2014/main" id="{4887820D-B76F-4722-B7B5-B6789A538619}"/>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Directing </a:t>
            </a:r>
            <a:r>
              <a:rPr lang="ja-JP" altLang="en-US" sz="2600" b="1">
                <a:solidFill>
                  <a:srgbClr val="000000"/>
                </a:solidFill>
                <a:latin typeface="Perpetua" pitchFamily="18" charset="0"/>
                <a:cs typeface="Arial" charset="0"/>
              </a:rPr>
              <a:t>“</a:t>
            </a:r>
            <a:r>
              <a:rPr lang="en-US" altLang="ja-JP" sz="2600" b="1" dirty="0" err="1">
                <a:solidFill>
                  <a:srgbClr val="000000"/>
                </a:solidFill>
                <a:latin typeface="Perpetua" pitchFamily="18" charset="0"/>
                <a:cs typeface="Arial" charset="0"/>
              </a:rPr>
              <a:t>Qi</a:t>
            </a:r>
            <a:r>
              <a:rPr lang="ja-JP" altLang="en-US" sz="2600" b="1">
                <a:solidFill>
                  <a:srgbClr val="000000"/>
                </a:solidFill>
                <a:latin typeface="Perpetua" pitchFamily="18" charset="0"/>
                <a:cs typeface="Arial" charset="0"/>
              </a:rPr>
              <a:t>”</a:t>
            </a:r>
            <a:r>
              <a:rPr lang="en-US" altLang="ja-JP" sz="2600" b="1" dirty="0">
                <a:solidFill>
                  <a:srgbClr val="000000"/>
                </a:solidFill>
                <a:latin typeface="Perpetua" pitchFamily="18" charset="0"/>
                <a:cs typeface="Arial" charset="0"/>
              </a:rPr>
              <a:t> for positive results</a:t>
            </a:r>
          </a:p>
          <a:p>
            <a:pPr marL="457200" indent="-457200">
              <a:defRPr/>
            </a:pPr>
            <a:r>
              <a:rPr lang="en-US" altLang="en-US" sz="2600" b="1" dirty="0">
                <a:latin typeface="Perpetua" pitchFamily="18" charset="0"/>
                <a:cs typeface="Arial" charset="0"/>
              </a:rPr>
              <a:t>      Experts read energy patterns and face buildings in a particular direction,</a:t>
            </a:r>
          </a:p>
          <a:p>
            <a:pPr marL="457200" indent="-457200">
              <a:defRPr/>
            </a:pPr>
            <a:r>
              <a:rPr lang="en-US" altLang="en-US" sz="2600" b="1" dirty="0">
                <a:latin typeface="Perpetua" pitchFamily="18" charset="0"/>
                <a:cs typeface="Arial" charset="0"/>
              </a:rPr>
              <a:t>      design gardens in a positive way, and use </a:t>
            </a:r>
            <a:r>
              <a:rPr lang="en-US" altLang="en-US" sz="2600" b="1" dirty="0" err="1">
                <a:latin typeface="Perpetua" pitchFamily="18" charset="0"/>
                <a:cs typeface="Arial" charset="0"/>
              </a:rPr>
              <a:t>Qi</a:t>
            </a:r>
            <a:r>
              <a:rPr lang="en-US" altLang="en-US" sz="2600" b="1" dirty="0">
                <a:latin typeface="Perpetua" pitchFamily="18" charset="0"/>
                <a:cs typeface="Arial" charset="0"/>
              </a:rPr>
              <a:t> to influence an individual’s life</a:t>
            </a:r>
          </a:p>
          <a:p>
            <a:pPr marL="457200" indent="-457200">
              <a:defRPr/>
            </a:pPr>
            <a:endParaRPr lang="en-US" altLang="en-US" sz="2600" b="1" dirty="0">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Trump properties, Michael Rudder</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cs typeface="Arial" charset="0"/>
              </a:rPr>
              <a:t>Fourth floor in China, Japan, Korea</a:t>
            </a:r>
          </a:p>
        </p:txBody>
      </p:sp>
      <p:pic>
        <p:nvPicPr>
          <p:cNvPr id="29702" name="Picture 5">
            <a:extLst>
              <a:ext uri="{FF2B5EF4-FFF2-40B4-BE49-F238E27FC236}">
                <a16:creationId xmlns:a16="http://schemas.microsoft.com/office/drawing/2014/main" id="{7DC32385-FF77-47DB-BD24-1346A9429CE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4005064"/>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43C7E-A7B8-49F7-AF08-CEE82DECFEB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The Media for Nonverbal Communication</a:t>
            </a:r>
          </a:p>
        </p:txBody>
      </p:sp>
      <p:sp>
        <p:nvSpPr>
          <p:cNvPr id="3" name="Content Placeholder 2">
            <a:extLst>
              <a:ext uri="{FF2B5EF4-FFF2-40B4-BE49-F238E27FC236}">
                <a16:creationId xmlns:a16="http://schemas.microsoft.com/office/drawing/2014/main" id="{CB030368-FFA5-4181-BEF7-DCAC6C7F0CBD}"/>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altLang="en-US" sz="2400" b="1">
                <a:solidFill>
                  <a:srgbClr val="7030A0"/>
                </a:solidFill>
              </a:rPr>
              <a:t>Object language/material culture</a:t>
            </a:r>
            <a:r>
              <a:rPr lang="en-US" altLang="en-US" sz="2400" b="1">
                <a:solidFill>
                  <a:srgbClr val="000000"/>
                </a:solidFill>
              </a:rPr>
              <a:t>—the way we communicate through material artifacts</a:t>
            </a:r>
          </a:p>
          <a:p>
            <a:pPr marL="730250" lvl="1" indent="-457200" eaLnBrk="1" hangingPunct="1">
              <a:defRPr/>
            </a:pPr>
            <a:r>
              <a:rPr lang="en-US" altLang="en-US" b="1">
                <a:solidFill>
                  <a:srgbClr val="7030A0"/>
                </a:solidFill>
              </a:rPr>
              <a:t>Monochronic cultures </a:t>
            </a:r>
            <a:r>
              <a:rPr lang="en-US" altLang="en-US" b="1">
                <a:solidFill>
                  <a:srgbClr val="000000"/>
                </a:solidFill>
              </a:rPr>
              <a:t>(Switzerland, Germany, United States): time is experienced in a linear way</a:t>
            </a:r>
          </a:p>
          <a:p>
            <a:pPr marL="730250" lvl="1" indent="-457200" eaLnBrk="1" hangingPunct="1">
              <a:defRPr/>
            </a:pPr>
            <a:r>
              <a:rPr lang="en-US" altLang="en-US" b="1">
                <a:solidFill>
                  <a:srgbClr val="7030A0"/>
                </a:solidFill>
              </a:rPr>
              <a:t>Polychronic cultures </a:t>
            </a:r>
            <a:r>
              <a:rPr lang="en-US" altLang="en-US" b="1">
                <a:solidFill>
                  <a:srgbClr val="000000"/>
                </a:solidFill>
              </a:rPr>
              <a:t>(Latin Americans, Arabs): tolerate many things happening simultaneously and may focus on several things at once</a:t>
            </a:r>
          </a:p>
        </p:txBody>
      </p:sp>
      <p:sp>
        <p:nvSpPr>
          <p:cNvPr id="30724" name="Slide Number Placeholder 5">
            <a:extLst>
              <a:ext uri="{FF2B5EF4-FFF2-40B4-BE49-F238E27FC236}">
                <a16:creationId xmlns:a16="http://schemas.microsoft.com/office/drawing/2014/main" id="{5CA78AF4-C291-4E1A-A2F5-F9F0E70A08F9}"/>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C1631432-2491-4DC7-8C5F-52FEC8636911}" type="slidenum">
              <a:rPr lang="en-US" altLang="en-US">
                <a:solidFill>
                  <a:srgbClr val="FFFFFF"/>
                </a:solidFill>
                <a:latin typeface="Franklin Gothic Book" panose="020B0503020102020204" pitchFamily="34" charset="0"/>
              </a:rPr>
              <a:pPr/>
              <a:t>17</a:t>
            </a:fld>
            <a:endParaRPr lang="en-US" altLang="en-US">
              <a:solidFill>
                <a:srgbClr val="FFFFFF"/>
              </a:solidFill>
              <a:latin typeface="Franklin Gothic Book" panose="020B0503020102020204" pitchFamily="34" charset="0"/>
            </a:endParaRPr>
          </a:p>
        </p:txBody>
      </p:sp>
      <p:sp>
        <p:nvSpPr>
          <p:cNvPr id="30725" name="Footer Placeholder 9">
            <a:extLst>
              <a:ext uri="{FF2B5EF4-FFF2-40B4-BE49-F238E27FC236}">
                <a16:creationId xmlns:a16="http://schemas.microsoft.com/office/drawing/2014/main" id="{8E8B538E-7C99-420C-9A2E-043FA9FF320C}"/>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0726" name="Picture 5">
            <a:extLst>
              <a:ext uri="{FF2B5EF4-FFF2-40B4-BE49-F238E27FC236}">
                <a16:creationId xmlns:a16="http://schemas.microsoft.com/office/drawing/2014/main" id="{FD7BA7DC-1873-4246-8764-F21C60E2EDB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23528" y="386318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Footer Placeholder 1">
            <a:extLst>
              <a:ext uri="{FF2B5EF4-FFF2-40B4-BE49-F238E27FC236}">
                <a16:creationId xmlns:a16="http://schemas.microsoft.com/office/drawing/2014/main" id="{8F80D90F-0E86-42BB-B05B-CA33FCC40030}"/>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1747" name="Slide Number Placeholder 2">
            <a:extLst>
              <a:ext uri="{FF2B5EF4-FFF2-40B4-BE49-F238E27FC236}">
                <a16:creationId xmlns:a16="http://schemas.microsoft.com/office/drawing/2014/main" id="{2290925E-CD2E-4AF9-8496-5C22E3B6A23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9A4652C9-4010-4994-B9BD-69B2AF69E8F7}" type="slidenum">
              <a:rPr lang="en-US" altLang="en-US">
                <a:solidFill>
                  <a:srgbClr val="FFFFFF"/>
                </a:solidFill>
                <a:latin typeface="Franklin Gothic Book" panose="020B0503020102020204" pitchFamily="34" charset="0"/>
              </a:rPr>
              <a:pPr/>
              <a:t>18</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F553E674-5A9D-451B-9873-D2E504838013}"/>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Forms of Nonverbal Communication</a:t>
            </a:r>
          </a:p>
        </p:txBody>
      </p:sp>
      <p:sp>
        <p:nvSpPr>
          <p:cNvPr id="6" name="Content Placeholder 2">
            <a:extLst>
              <a:ext uri="{FF2B5EF4-FFF2-40B4-BE49-F238E27FC236}">
                <a16:creationId xmlns:a16="http://schemas.microsoft.com/office/drawing/2014/main" id="{517FDB3A-4F2D-462F-A004-F4C8BEA1A59F}"/>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Facial expressions; eye contact</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Body posture; interpersonal distance</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Body contact</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Clothing cosmetics; hairstyles</a:t>
            </a:r>
          </a:p>
          <a:p>
            <a:pPr marL="457200" indent="-457200" eaLnBrk="1" hangingPunct="1">
              <a:spcBef>
                <a:spcPts val="575"/>
              </a:spcBef>
              <a:buClr>
                <a:schemeClr val="accent1"/>
              </a:buClr>
              <a:buSzPct val="85000"/>
              <a:buFont typeface="Wingdings 2" pitchFamily="18" charset="2"/>
              <a:buChar char=""/>
              <a:defRPr/>
            </a:pPr>
            <a:endParaRPr lang="en-US" altLang="en-US" sz="2600" b="1" dirty="0">
              <a:solidFill>
                <a:srgbClr val="000000"/>
              </a:solidFill>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2600" b="1" dirty="0">
                <a:solidFill>
                  <a:srgbClr val="000000"/>
                </a:solidFill>
                <a:latin typeface="Perpetua" pitchFamily="18" charset="0"/>
              </a:rPr>
              <a:t>Para language</a:t>
            </a:r>
          </a:p>
        </p:txBody>
      </p:sp>
      <p:pic>
        <p:nvPicPr>
          <p:cNvPr id="31750" name="Picture 5">
            <a:extLst>
              <a:ext uri="{FF2B5EF4-FFF2-40B4-BE49-F238E27FC236}">
                <a16:creationId xmlns:a16="http://schemas.microsoft.com/office/drawing/2014/main" id="{93B0A587-502F-4620-9DCF-292B3CF0F2F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Footer Placeholder 1">
            <a:extLst>
              <a:ext uri="{FF2B5EF4-FFF2-40B4-BE49-F238E27FC236}">
                <a16:creationId xmlns:a16="http://schemas.microsoft.com/office/drawing/2014/main" id="{82CEBC73-BD9F-491B-A6F9-8AC64D14F46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4D908682-3641-4FE0-BC9C-CE7199C2086E}"/>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4-20</a:t>
            </a:r>
          </a:p>
        </p:txBody>
      </p:sp>
      <p:sp>
        <p:nvSpPr>
          <p:cNvPr id="5" name="Title 1">
            <a:extLst>
              <a:ext uri="{FF2B5EF4-FFF2-40B4-BE49-F238E27FC236}">
                <a16:creationId xmlns:a16="http://schemas.microsoft.com/office/drawing/2014/main" id="{80D60F53-2509-4255-8DE1-362873470D0C}"/>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Object Language/Material Culture</a:t>
            </a:r>
          </a:p>
        </p:txBody>
      </p:sp>
      <p:sp>
        <p:nvSpPr>
          <p:cNvPr id="6" name="Content Placeholder 2">
            <a:extLst>
              <a:ext uri="{FF2B5EF4-FFF2-40B4-BE49-F238E27FC236}">
                <a16:creationId xmlns:a16="http://schemas.microsoft.com/office/drawing/2014/main" id="{81FAB388-999B-4AC7-954E-EE265794B18D}"/>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Open displays of wealth</a:t>
            </a:r>
          </a:p>
          <a:p>
            <a:pPr marL="457200" indent="-457200" eaLnBrk="1" hangingPunct="1">
              <a:spcBef>
                <a:spcPts val="575"/>
              </a:spcBef>
              <a:buClr>
                <a:schemeClr val="accent1"/>
              </a:buClr>
              <a:buSzPct val="85000"/>
              <a:buFont typeface="Wingdings 2" pitchFamily="18" charset="2"/>
              <a:buChar char=""/>
              <a:defRPr/>
            </a:pPr>
            <a:endParaRPr lang="en-US" altLang="en-US" sz="2800" b="1">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Japanese </a:t>
            </a:r>
            <a:r>
              <a:rPr lang="ja-JP" altLang="en-US" sz="2800" b="1">
                <a:solidFill>
                  <a:srgbClr val="000000"/>
                </a:solidFill>
                <a:latin typeface="Perpetua" pitchFamily="18" charset="0"/>
                <a:cs typeface="Arial" charset="0"/>
              </a:rPr>
              <a:t>‘</a:t>
            </a:r>
            <a:r>
              <a:rPr lang="en-US" altLang="ja-JP" sz="2800" b="1">
                <a:solidFill>
                  <a:srgbClr val="000000"/>
                </a:solidFill>
                <a:latin typeface="Perpetua" pitchFamily="18" charset="0"/>
                <a:cs typeface="Arial" charset="0"/>
              </a:rPr>
              <a:t>meishi</a:t>
            </a:r>
            <a:r>
              <a:rPr lang="ja-JP" altLang="en-US" sz="2800" b="1">
                <a:solidFill>
                  <a:srgbClr val="000000"/>
                </a:solidFill>
                <a:latin typeface="Perpetua" pitchFamily="18" charset="0"/>
                <a:cs typeface="Arial" charset="0"/>
              </a:rPr>
              <a:t>’</a:t>
            </a:r>
            <a:r>
              <a:rPr lang="en-US" altLang="ja-JP" sz="2800" b="1">
                <a:solidFill>
                  <a:srgbClr val="000000"/>
                </a:solidFill>
                <a:latin typeface="Perpetua" pitchFamily="18" charset="0"/>
                <a:cs typeface="Arial" charset="0"/>
              </a:rPr>
              <a:t> or business cards</a:t>
            </a:r>
          </a:p>
          <a:p>
            <a:pPr marL="457200" indent="-457200" eaLnBrk="1" hangingPunct="1">
              <a:spcBef>
                <a:spcPts val="575"/>
              </a:spcBef>
              <a:buClr>
                <a:schemeClr val="accent1"/>
              </a:buClr>
              <a:buSzPct val="85000"/>
              <a:buFont typeface="Wingdings 2" pitchFamily="18" charset="2"/>
              <a:buChar char=""/>
              <a:defRPr/>
            </a:pPr>
            <a:endParaRPr lang="en-US" altLang="en-US" sz="2800" b="1">
              <a:solidFill>
                <a:srgbClr val="000000"/>
              </a:solidFill>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solidFill>
                  <a:srgbClr val="000000"/>
                </a:solidFill>
                <a:latin typeface="Perpetua" pitchFamily="18" charset="0"/>
                <a:cs typeface="Arial" charset="0"/>
              </a:rPr>
              <a:t>Mexico: appreciating the architecture and family photos</a:t>
            </a:r>
          </a:p>
        </p:txBody>
      </p:sp>
      <p:sp>
        <p:nvSpPr>
          <p:cNvPr id="32774" name="Picture 5">
            <a:extLst>
              <a:ext uri="{FF2B5EF4-FFF2-40B4-BE49-F238E27FC236}">
                <a16:creationId xmlns:a16="http://schemas.microsoft.com/office/drawing/2014/main" id="{F7FB010B-63E7-4DFD-BB4D-5AB888BD5BC9}"/>
              </a:ext>
            </a:extLst>
          </p:cNvPr>
          <p:cNvSpPr>
            <a:spLocks noChangeAspect="1"/>
          </p:cNvSpPr>
          <p:nvPr/>
        </p:nvSpPr>
        <p:spPr bwMode="auto">
          <a:xfrm>
            <a:off x="152400" y="42672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2775" name="Picture 5">
            <a:extLst>
              <a:ext uri="{FF2B5EF4-FFF2-40B4-BE49-F238E27FC236}">
                <a16:creationId xmlns:a16="http://schemas.microsoft.com/office/drawing/2014/main" id="{FE186A34-7D8A-4045-ADEB-E489EF7C954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386318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Footer Placeholder 1">
            <a:extLst>
              <a:ext uri="{FF2B5EF4-FFF2-40B4-BE49-F238E27FC236}">
                <a16:creationId xmlns:a16="http://schemas.microsoft.com/office/drawing/2014/main" id="{1C66115E-4890-46F5-BFE6-CA638E568096}"/>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3795" name="Slide Number Placeholder 2">
            <a:extLst>
              <a:ext uri="{FF2B5EF4-FFF2-40B4-BE49-F238E27FC236}">
                <a16:creationId xmlns:a16="http://schemas.microsoft.com/office/drawing/2014/main" id="{DFAA5B02-AFCB-491E-AE98-E57FE538CE9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FFA82EA4-5857-4585-A517-D891C6BD3FD4}" type="slidenum">
              <a:rPr lang="en-US" altLang="en-US">
                <a:solidFill>
                  <a:srgbClr val="FFFFFF"/>
                </a:solidFill>
                <a:latin typeface="Franklin Gothic Book" panose="020B0503020102020204" pitchFamily="34" charset="0"/>
              </a:rPr>
              <a:pPr/>
              <a:t>20</a:t>
            </a:fld>
            <a:endParaRPr lang="en-US" altLang="en-US">
              <a:solidFill>
                <a:srgbClr val="FFFFFF"/>
              </a:solidFill>
              <a:latin typeface="Franklin Gothic Book" panose="020B0503020102020204" pitchFamily="34" charset="0"/>
            </a:endParaRPr>
          </a:p>
        </p:txBody>
      </p:sp>
      <p:sp>
        <p:nvSpPr>
          <p:cNvPr id="5" name="Title 1">
            <a:extLst>
              <a:ext uri="{FF2B5EF4-FFF2-40B4-BE49-F238E27FC236}">
                <a16:creationId xmlns:a16="http://schemas.microsoft.com/office/drawing/2014/main" id="{3ABCB480-DB90-4CEC-9AC1-0D404B14D049}"/>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Context</a:t>
            </a:r>
          </a:p>
        </p:txBody>
      </p:sp>
      <p:sp>
        <p:nvSpPr>
          <p:cNvPr id="6" name="Rectangle 5">
            <a:extLst>
              <a:ext uri="{FF2B5EF4-FFF2-40B4-BE49-F238E27FC236}">
                <a16:creationId xmlns:a16="http://schemas.microsoft.com/office/drawing/2014/main" id="{86CB9772-B68E-4F5B-9C9E-355CC36520C7}"/>
              </a:ext>
            </a:extLst>
          </p:cNvPr>
          <p:cNvSpPr/>
          <p:nvPr/>
        </p:nvSpPr>
        <p:spPr>
          <a:xfrm>
            <a:off x="1600200" y="2362200"/>
            <a:ext cx="2971800" cy="3810000"/>
          </a:xfrm>
          <a:prstGeom prst="rect">
            <a:avLst/>
          </a:prstGeom>
          <a:solidFill>
            <a:schemeClr val="accent1">
              <a:lumMod val="7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t>Feelings and thoughts are not explicitly expressed; key information is embedded in the context</a:t>
            </a:r>
          </a:p>
        </p:txBody>
      </p:sp>
      <p:sp>
        <p:nvSpPr>
          <p:cNvPr id="7" name="Rectangle 6">
            <a:extLst>
              <a:ext uri="{FF2B5EF4-FFF2-40B4-BE49-F238E27FC236}">
                <a16:creationId xmlns:a16="http://schemas.microsoft.com/office/drawing/2014/main" id="{07C25D4C-2724-49D7-9E72-5FA8AD9EB55A}"/>
              </a:ext>
            </a:extLst>
          </p:cNvPr>
          <p:cNvSpPr/>
          <p:nvPr/>
        </p:nvSpPr>
        <p:spPr>
          <a:xfrm>
            <a:off x="4953000" y="2362200"/>
            <a:ext cx="2971800" cy="381000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000" dirty="0"/>
              <a:t>Personal and business relationships are more compartmentalized, communication has to be more explicit. Feelings and thoughts are expressed in words</a:t>
            </a:r>
          </a:p>
        </p:txBody>
      </p:sp>
      <p:sp>
        <p:nvSpPr>
          <p:cNvPr id="8" name="Rectangle 7">
            <a:extLst>
              <a:ext uri="{FF2B5EF4-FFF2-40B4-BE49-F238E27FC236}">
                <a16:creationId xmlns:a16="http://schemas.microsoft.com/office/drawing/2014/main" id="{2E9D3408-F339-438C-816D-B68695FAD06B}"/>
              </a:ext>
            </a:extLst>
          </p:cNvPr>
          <p:cNvSpPr/>
          <p:nvPr/>
        </p:nvSpPr>
        <p:spPr>
          <a:xfrm>
            <a:off x="1600200" y="1600200"/>
            <a:ext cx="297180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High Context Cultures</a:t>
            </a:r>
          </a:p>
        </p:txBody>
      </p:sp>
      <p:sp>
        <p:nvSpPr>
          <p:cNvPr id="9" name="Rectangle 8">
            <a:extLst>
              <a:ext uri="{FF2B5EF4-FFF2-40B4-BE49-F238E27FC236}">
                <a16:creationId xmlns:a16="http://schemas.microsoft.com/office/drawing/2014/main" id="{B169A97E-0A55-4F6C-9883-21555AC6CA35}"/>
              </a:ext>
            </a:extLst>
          </p:cNvPr>
          <p:cNvSpPr/>
          <p:nvPr/>
        </p:nvSpPr>
        <p:spPr>
          <a:xfrm>
            <a:off x="4953000" y="1600200"/>
            <a:ext cx="2971800"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US" sz="2400" dirty="0"/>
              <a:t>Low Context Cultures</a:t>
            </a:r>
          </a:p>
        </p:txBody>
      </p:sp>
      <p:sp>
        <p:nvSpPr>
          <p:cNvPr id="33801" name="Picture 5">
            <a:extLst>
              <a:ext uri="{FF2B5EF4-FFF2-40B4-BE49-F238E27FC236}">
                <a16:creationId xmlns:a16="http://schemas.microsoft.com/office/drawing/2014/main" id="{D3F97DCD-D8AD-46C8-85F1-F9C96D677ACB}"/>
              </a:ext>
            </a:extLst>
          </p:cNvPr>
          <p:cNvSpPr>
            <a:spLocks noChangeAspect="1"/>
          </p:cNvSpPr>
          <p:nvPr/>
        </p:nvSpPr>
        <p:spPr bwMode="auto">
          <a:xfrm>
            <a:off x="304800" y="46482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3802" name="Picture 5">
            <a:extLst>
              <a:ext uri="{FF2B5EF4-FFF2-40B4-BE49-F238E27FC236}">
                <a16:creationId xmlns:a16="http://schemas.microsoft.com/office/drawing/2014/main" id="{0C9E5319-B31B-4523-ACEC-FDC27987555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4300" y="4077072"/>
            <a:ext cx="1295400" cy="163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Footer Placeholder 10">
            <a:extLst>
              <a:ext uri="{FF2B5EF4-FFF2-40B4-BE49-F238E27FC236}">
                <a16:creationId xmlns:a16="http://schemas.microsoft.com/office/drawing/2014/main" id="{99D19789-623D-4D31-AE9D-02B943EFEA17}"/>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4819" name="Slide Number Placeholder 5">
            <a:extLst>
              <a:ext uri="{FF2B5EF4-FFF2-40B4-BE49-F238E27FC236}">
                <a16:creationId xmlns:a16="http://schemas.microsoft.com/office/drawing/2014/main" id="{FDCBE327-B48D-4B95-93BA-79C5883C9B7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E83211E5-B40A-4EFD-8292-CD5D5A4B3FE4}" type="slidenum">
              <a:rPr lang="en-US" altLang="en-US">
                <a:solidFill>
                  <a:srgbClr val="FFFFFF"/>
                </a:solidFill>
                <a:latin typeface="Franklin Gothic Book" panose="020B0503020102020204" pitchFamily="34" charset="0"/>
              </a:rPr>
              <a:pPr/>
              <a:t>21</a:t>
            </a:fld>
            <a:endParaRPr lang="en-US" altLang="en-US">
              <a:solidFill>
                <a:srgbClr val="FFFFFF"/>
              </a:solidFill>
              <a:latin typeface="Franklin Gothic Book" panose="020B0503020102020204" pitchFamily="34" charset="0"/>
            </a:endParaRPr>
          </a:p>
        </p:txBody>
      </p:sp>
      <p:sp>
        <p:nvSpPr>
          <p:cNvPr id="2" name="Title 1">
            <a:extLst>
              <a:ext uri="{FF2B5EF4-FFF2-40B4-BE49-F238E27FC236}">
                <a16:creationId xmlns:a16="http://schemas.microsoft.com/office/drawing/2014/main" id="{8C6216C6-DD58-407B-8D2A-5A5E772B9026}"/>
              </a:ext>
            </a:extLst>
          </p:cNvPr>
          <p:cNvSpPr>
            <a:spLocks noGrp="1"/>
          </p:cNvSpPr>
          <p:nvPr>
            <p:ph type="title" idx="4294967295"/>
          </p:nvPr>
        </p:nvSpPr>
        <p:spPr>
          <a:xfrm>
            <a:off x="1524000" y="381000"/>
            <a:ext cx="6858000" cy="1143000"/>
          </a:xfrm>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Cultural Context and Its Effect on Communication</a:t>
            </a:r>
          </a:p>
        </p:txBody>
      </p:sp>
      <p:sp>
        <p:nvSpPr>
          <p:cNvPr id="34821" name="Picture 5">
            <a:extLst>
              <a:ext uri="{FF2B5EF4-FFF2-40B4-BE49-F238E27FC236}">
                <a16:creationId xmlns:a16="http://schemas.microsoft.com/office/drawing/2014/main" id="{DBF0E7D0-C689-4707-92A4-883BEBC374B6}"/>
              </a:ext>
            </a:extLst>
          </p:cNvPr>
          <p:cNvSpPr>
            <a:spLocks noChangeAspect="1"/>
          </p:cNvSpPr>
          <p:nvPr/>
        </p:nvSpPr>
        <p:spPr bwMode="auto">
          <a:xfrm>
            <a:off x="25400" y="4876800"/>
            <a:ext cx="108585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4822" name="Picture 4">
            <a:extLst>
              <a:ext uri="{FF2B5EF4-FFF2-40B4-BE49-F238E27FC236}">
                <a16:creationId xmlns:a16="http://schemas.microsoft.com/office/drawing/2014/main" id="{0F16DA10-5CAE-4E22-926F-841AAB150CD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47800" y="1905000"/>
            <a:ext cx="7162800" cy="371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3" name="Picture 5">
            <a:extLst>
              <a:ext uri="{FF2B5EF4-FFF2-40B4-BE49-F238E27FC236}">
                <a16:creationId xmlns:a16="http://schemas.microsoft.com/office/drawing/2014/main" id="{6FDBF9BC-5836-4463-AB95-370603E430E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 y="4191000"/>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14A6-0EFD-497A-8F15-EAD57278B1FC}"/>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hangingPunct="1">
              <a:defRPr/>
            </a:pPr>
            <a:r>
              <a:rPr lang="en-US" altLang="en-US" sz="3200" b="1">
                <a:solidFill>
                  <a:srgbClr val="996600"/>
                </a:solidFill>
                <a:latin typeface="Perpetua" pitchFamily="18" charset="0"/>
              </a:rPr>
              <a:t>Management In Action: </a:t>
            </a:r>
            <a:br>
              <a:rPr lang="en-US" altLang="en-US" sz="2800" b="1">
                <a:solidFill>
                  <a:srgbClr val="996600"/>
                </a:solidFill>
                <a:latin typeface="Perpetua" pitchFamily="18" charset="0"/>
              </a:rPr>
            </a:br>
            <a:r>
              <a:rPr lang="en-US" altLang="en-US" sz="2800" b="1">
                <a:solidFill>
                  <a:srgbClr val="996600"/>
                </a:solidFill>
                <a:latin typeface="Perpetua" pitchFamily="18" charset="0"/>
              </a:rPr>
              <a:t>Oriental Poker Face</a:t>
            </a:r>
            <a:endParaRPr lang="en-US" altLang="en-US" sz="3200" b="1">
              <a:solidFill>
                <a:srgbClr val="996600"/>
              </a:solidFill>
              <a:latin typeface="Perpetua" pitchFamily="18" charset="0"/>
            </a:endParaRPr>
          </a:p>
        </p:txBody>
      </p:sp>
      <p:sp>
        <p:nvSpPr>
          <p:cNvPr id="3" name="Content Placeholder 2">
            <a:extLst>
              <a:ext uri="{FF2B5EF4-FFF2-40B4-BE49-F238E27FC236}">
                <a16:creationId xmlns:a16="http://schemas.microsoft.com/office/drawing/2014/main" id="{48A270DF-93E5-496A-B11C-37834389CEBC}"/>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ja-JP" altLang="en-US" sz="2800">
                <a:solidFill>
                  <a:srgbClr val="000000"/>
                </a:solidFill>
              </a:rPr>
              <a:t>“</a:t>
            </a:r>
            <a:r>
              <a:rPr lang="en-US" altLang="ja-JP" sz="2800" dirty="0">
                <a:solidFill>
                  <a:srgbClr val="000000"/>
                </a:solidFill>
              </a:rPr>
              <a:t>Oriental poker face</a:t>
            </a:r>
            <a:r>
              <a:rPr lang="ja-JP" altLang="en-US" sz="2800">
                <a:solidFill>
                  <a:srgbClr val="000000"/>
                </a:solidFill>
              </a:rPr>
              <a:t>”</a:t>
            </a:r>
            <a:r>
              <a:rPr lang="en-US" altLang="ja-JP" sz="2800" dirty="0">
                <a:solidFill>
                  <a:srgbClr val="000000"/>
                </a:solidFill>
              </a:rPr>
              <a:t> and </a:t>
            </a:r>
            <a:r>
              <a:rPr lang="ja-JP" altLang="en-US" sz="2800">
                <a:solidFill>
                  <a:srgbClr val="000000"/>
                </a:solidFill>
              </a:rPr>
              <a:t>“</a:t>
            </a:r>
            <a:r>
              <a:rPr lang="en-US" altLang="ja-JP" sz="2800" dirty="0">
                <a:solidFill>
                  <a:srgbClr val="000000"/>
                </a:solidFill>
              </a:rPr>
              <a:t>idiotic Asian smile</a:t>
            </a:r>
            <a:r>
              <a:rPr lang="ja-JP" altLang="en-US" sz="2800">
                <a:solidFill>
                  <a:srgbClr val="000000"/>
                </a:solidFill>
              </a:rPr>
              <a:t>”</a:t>
            </a:r>
            <a:endParaRPr lang="en-US" altLang="ja-JP" sz="2800" dirty="0">
              <a:solidFill>
                <a:srgbClr val="000000"/>
              </a:solidFill>
            </a:endParaRPr>
          </a:p>
          <a:p>
            <a:pPr marL="457200" indent="-457200" eaLnBrk="1" hangingPunct="1">
              <a:defRPr/>
            </a:pPr>
            <a:endParaRPr lang="en-US" altLang="en-US" sz="2800" dirty="0">
              <a:solidFill>
                <a:srgbClr val="000000"/>
              </a:solidFill>
            </a:endParaRPr>
          </a:p>
          <a:p>
            <a:pPr marL="457200" indent="-457200" eaLnBrk="1" hangingPunct="1">
              <a:buFont typeface="Wingdings 2" panose="05020102010507070707" pitchFamily="18" charset="2"/>
              <a:buNone/>
              <a:defRPr/>
            </a:pPr>
            <a:endParaRPr lang="en-US" altLang="en-US" sz="2800" dirty="0">
              <a:solidFill>
                <a:srgbClr val="000000"/>
              </a:solidFill>
            </a:endParaRPr>
          </a:p>
          <a:p>
            <a:pPr marL="457200" indent="-457200" eaLnBrk="1" hangingPunct="1">
              <a:defRPr/>
            </a:pPr>
            <a:r>
              <a:rPr lang="en-US" altLang="en-US" sz="2800" dirty="0">
                <a:solidFill>
                  <a:srgbClr val="000000"/>
                </a:solidFill>
              </a:rPr>
              <a:t>American mask of confidence</a:t>
            </a:r>
          </a:p>
          <a:p>
            <a:pPr marL="457200" indent="-457200" eaLnBrk="1" hangingPunct="1">
              <a:buFont typeface="Wingdings 2" panose="05020102010507070707" pitchFamily="18" charset="2"/>
              <a:buNone/>
              <a:defRPr/>
            </a:pPr>
            <a:endParaRPr lang="en-US" altLang="en-US" sz="2400" b="1" dirty="0"/>
          </a:p>
        </p:txBody>
      </p:sp>
      <p:sp>
        <p:nvSpPr>
          <p:cNvPr id="35844" name="Slide Number Placeholder 5">
            <a:extLst>
              <a:ext uri="{FF2B5EF4-FFF2-40B4-BE49-F238E27FC236}">
                <a16:creationId xmlns:a16="http://schemas.microsoft.com/office/drawing/2014/main" id="{65E202B1-6500-46AD-9F8F-2FF46908AEC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3245FC2-D0B1-4FF9-9EE2-63231968A8CE}" type="slidenum">
              <a:rPr lang="en-US" altLang="en-US">
                <a:solidFill>
                  <a:srgbClr val="FFFFFF"/>
                </a:solidFill>
                <a:latin typeface="Franklin Gothic Book" panose="020B0503020102020204" pitchFamily="34" charset="0"/>
              </a:rPr>
              <a:pPr/>
              <a:t>22</a:t>
            </a:fld>
            <a:endParaRPr lang="en-US" altLang="en-US">
              <a:solidFill>
                <a:srgbClr val="FFFFFF"/>
              </a:solidFill>
              <a:latin typeface="Franklin Gothic Book" panose="020B0503020102020204" pitchFamily="34" charset="0"/>
            </a:endParaRPr>
          </a:p>
        </p:txBody>
      </p:sp>
      <p:sp>
        <p:nvSpPr>
          <p:cNvPr id="35845" name="Footer Placeholder 9">
            <a:extLst>
              <a:ext uri="{FF2B5EF4-FFF2-40B4-BE49-F238E27FC236}">
                <a16:creationId xmlns:a16="http://schemas.microsoft.com/office/drawing/2014/main" id="{FC861F0F-C174-4CE0-B36C-9ABE11EBAFB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5846" name="Picture 2" descr="C:\Users\Mohamad\AppData\Local\Microsoft\Windows\Temporary Internet Files\Content.IE5\8EUEOIBY\MCj04324750000[1].wmf">
            <a:extLst>
              <a:ext uri="{FF2B5EF4-FFF2-40B4-BE49-F238E27FC236}">
                <a16:creationId xmlns:a16="http://schemas.microsoft.com/office/drawing/2014/main" id="{36206305-B147-45C1-B7EF-56BE8FDE3F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3400" y="2209800"/>
            <a:ext cx="1066800" cy="1319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7" name="Picture 4" descr="C:\Users\Mohamad\AppData\Local\Microsoft\Windows\Temporary Internet Files\Content.IE5\8EUEOIBY\MCj03343020000[1].wmf">
            <a:extLst>
              <a:ext uri="{FF2B5EF4-FFF2-40B4-BE49-F238E27FC236}">
                <a16:creationId xmlns:a16="http://schemas.microsoft.com/office/drawing/2014/main" id="{62D7BE0F-B70C-4290-8BDF-3DC8E81E26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3400" y="4114800"/>
            <a:ext cx="1176338"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8" name="Picture 5">
            <a:extLst>
              <a:ext uri="{FF2B5EF4-FFF2-40B4-BE49-F238E27FC236}">
                <a16:creationId xmlns:a16="http://schemas.microsoft.com/office/drawing/2014/main" id="{21854ABD-38E4-44C3-8BE5-9C5FE06AAEC0}"/>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5849" name="Picture 5">
            <a:extLst>
              <a:ext uri="{FF2B5EF4-FFF2-40B4-BE49-F238E27FC236}">
                <a16:creationId xmlns:a16="http://schemas.microsoft.com/office/drawing/2014/main" id="{AB462CE9-C007-41F4-B93D-FB3B855E512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52400" y="3863181"/>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B0BE4-6E64-4B6D-B66E-2484FF3A5FD4}"/>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Comparative Management in Focus: Communicating with Arabs</a:t>
            </a:r>
          </a:p>
        </p:txBody>
      </p:sp>
      <p:sp>
        <p:nvSpPr>
          <p:cNvPr id="3" name="Content Placeholder 2">
            <a:extLst>
              <a:ext uri="{FF2B5EF4-FFF2-40B4-BE49-F238E27FC236}">
                <a16:creationId xmlns:a16="http://schemas.microsoft.com/office/drawing/2014/main" id="{A67AD42E-3EA6-4F06-8BA9-7BAE631803FB}"/>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endParaRPr lang="en-US" altLang="en-US" sz="2700" b="1" dirty="0">
              <a:solidFill>
                <a:srgbClr val="000000"/>
              </a:solidFill>
            </a:endParaRPr>
          </a:p>
          <a:p>
            <a:pPr marL="457200" indent="-457200" eaLnBrk="1" hangingPunct="1">
              <a:defRPr/>
            </a:pPr>
            <a:r>
              <a:rPr lang="en-US" altLang="en-US" sz="2700" b="1" dirty="0">
                <a:solidFill>
                  <a:srgbClr val="000000"/>
                </a:solidFill>
              </a:rPr>
              <a:t>Arabs are quick to </a:t>
            </a:r>
            <a:r>
              <a:rPr lang="ja-JP" altLang="en-US" sz="2700" b="1">
                <a:solidFill>
                  <a:srgbClr val="000000"/>
                </a:solidFill>
              </a:rPr>
              <a:t>“</a:t>
            </a:r>
            <a:r>
              <a:rPr lang="en-US" altLang="ja-JP" sz="2700" b="1" dirty="0">
                <a:solidFill>
                  <a:srgbClr val="000000"/>
                </a:solidFill>
              </a:rPr>
              <a:t>sound off</a:t>
            </a:r>
            <a:r>
              <a:rPr lang="ja-JP" altLang="en-US" sz="2700" b="1">
                <a:solidFill>
                  <a:srgbClr val="000000"/>
                </a:solidFill>
              </a:rPr>
              <a:t>”</a:t>
            </a:r>
            <a:endParaRPr lang="en-US" altLang="ja-JP" sz="2700" b="1" dirty="0">
              <a:solidFill>
                <a:srgbClr val="000000"/>
              </a:solidFill>
            </a:endParaRPr>
          </a:p>
          <a:p>
            <a:pPr marL="457200" indent="-457200" eaLnBrk="1" hangingPunct="1">
              <a:defRPr/>
            </a:pPr>
            <a:r>
              <a:rPr lang="en-US" altLang="en-US" sz="2700" b="1" dirty="0"/>
              <a:t>Communication is built on friendship, honor, hospitality, religion</a:t>
            </a:r>
          </a:p>
          <a:p>
            <a:pPr marL="457200" indent="-457200" eaLnBrk="1" hangingPunct="1">
              <a:defRPr/>
            </a:pPr>
            <a:r>
              <a:rPr lang="en-US" altLang="en-US" sz="2700" b="1" dirty="0"/>
              <a:t>Arabs are high-contact communicators</a:t>
            </a:r>
          </a:p>
          <a:p>
            <a:pPr marL="457200" indent="-457200" eaLnBrk="1" hangingPunct="1">
              <a:defRPr/>
            </a:pPr>
            <a:r>
              <a:rPr lang="en-US" altLang="en-US" sz="2700" b="1" dirty="0"/>
              <a:t>Time is the key in communication process: deadlines are considered rude and pushy</a:t>
            </a:r>
          </a:p>
          <a:p>
            <a:pPr marL="457200" indent="-457200" eaLnBrk="1" hangingPunct="1">
              <a:defRPr/>
            </a:pPr>
            <a:endParaRPr lang="en-US" altLang="en-US" sz="2700" b="1" dirty="0"/>
          </a:p>
          <a:p>
            <a:pPr marL="457200" indent="-457200" eaLnBrk="1" hangingPunct="1">
              <a:buFont typeface="Wingdings 2" panose="05020102010507070707" pitchFamily="18" charset="2"/>
              <a:buNone/>
              <a:defRPr/>
            </a:pPr>
            <a:endParaRPr lang="en-US" altLang="en-US" sz="2700" b="1" dirty="0"/>
          </a:p>
        </p:txBody>
      </p:sp>
      <p:sp>
        <p:nvSpPr>
          <p:cNvPr id="36868" name="Slide Number Placeholder 5">
            <a:extLst>
              <a:ext uri="{FF2B5EF4-FFF2-40B4-BE49-F238E27FC236}">
                <a16:creationId xmlns:a16="http://schemas.microsoft.com/office/drawing/2014/main" id="{251B24F3-9D7F-4787-BD60-DC76F9AA7DE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5AF1FAD-E82B-4397-8753-8D979D2D32F3}" type="slidenum">
              <a:rPr lang="en-US" altLang="en-US">
                <a:solidFill>
                  <a:srgbClr val="FFFFFF"/>
                </a:solidFill>
                <a:latin typeface="Franklin Gothic Book" panose="020B0503020102020204" pitchFamily="34" charset="0"/>
              </a:rPr>
              <a:pPr/>
              <a:t>23</a:t>
            </a:fld>
            <a:endParaRPr lang="en-US" altLang="en-US">
              <a:solidFill>
                <a:srgbClr val="FFFFFF"/>
              </a:solidFill>
              <a:latin typeface="Franklin Gothic Book" panose="020B0503020102020204" pitchFamily="34" charset="0"/>
            </a:endParaRPr>
          </a:p>
        </p:txBody>
      </p:sp>
      <p:sp>
        <p:nvSpPr>
          <p:cNvPr id="36869" name="Footer Placeholder 9">
            <a:extLst>
              <a:ext uri="{FF2B5EF4-FFF2-40B4-BE49-F238E27FC236}">
                <a16:creationId xmlns:a16="http://schemas.microsoft.com/office/drawing/2014/main" id="{C9E55311-F5C5-4B60-9C71-E8350E45B63D}"/>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36870" name="Picture 5">
            <a:extLst>
              <a:ext uri="{FF2B5EF4-FFF2-40B4-BE49-F238E27FC236}">
                <a16:creationId xmlns:a16="http://schemas.microsoft.com/office/drawing/2014/main" id="{11A06BF0-5DE9-4C15-BCB7-F171E192F485}"/>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6871" name="Picture 5">
            <a:extLst>
              <a:ext uri="{FF2B5EF4-FFF2-40B4-BE49-F238E27FC236}">
                <a16:creationId xmlns:a16="http://schemas.microsoft.com/office/drawing/2014/main" id="{D0D866B0-40A5-4308-9556-8793D5F12C2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2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9110E-9F5A-4351-96E9-5B7D15E703DA}"/>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Communication Channels</a:t>
            </a:r>
          </a:p>
        </p:txBody>
      </p:sp>
      <p:graphicFrame>
        <p:nvGraphicFramePr>
          <p:cNvPr id="8" name="Content Placeholder 7">
            <a:extLst>
              <a:ext uri="{FF2B5EF4-FFF2-40B4-BE49-F238E27FC236}">
                <a16:creationId xmlns:a16="http://schemas.microsoft.com/office/drawing/2014/main" id="{F72B1B46-A8B8-4223-8E40-006BD50721E0}"/>
              </a:ext>
            </a:extLst>
          </p:cNvPr>
          <p:cNvGraphicFramePr>
            <a:graphicFrameLocks noGrp="1"/>
          </p:cNvGraphicFramePr>
          <p:nvPr>
            <p:ph sz="quarter" idx="1"/>
          </p:nvPr>
        </p:nvGraphicFramePr>
        <p:xfrm>
          <a:off x="0" y="0"/>
          <a:ext cx="0" cy="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9940" name="Slide Number Placeholder 5">
            <a:extLst>
              <a:ext uri="{FF2B5EF4-FFF2-40B4-BE49-F238E27FC236}">
                <a16:creationId xmlns:a16="http://schemas.microsoft.com/office/drawing/2014/main" id="{AC8EC1D0-317E-4041-A949-1D6F7BB6158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0AFD8A41-2BF6-4CE4-9C1F-85C4C9EBF7B0}" type="slidenum">
              <a:rPr lang="en-US" altLang="en-US">
                <a:solidFill>
                  <a:srgbClr val="FFFFFF"/>
                </a:solidFill>
                <a:latin typeface="Franklin Gothic Book" panose="020B0503020102020204" pitchFamily="34" charset="0"/>
              </a:rPr>
              <a:pPr/>
              <a:t>24</a:t>
            </a:fld>
            <a:endParaRPr lang="en-US" altLang="en-US">
              <a:solidFill>
                <a:srgbClr val="FFFFFF"/>
              </a:solidFill>
              <a:latin typeface="Franklin Gothic Book" panose="020B0503020102020204" pitchFamily="34" charset="0"/>
            </a:endParaRPr>
          </a:p>
        </p:txBody>
      </p:sp>
      <p:sp>
        <p:nvSpPr>
          <p:cNvPr id="39941" name="Footer Placeholder 8">
            <a:extLst>
              <a:ext uri="{FF2B5EF4-FFF2-40B4-BE49-F238E27FC236}">
                <a16:creationId xmlns:a16="http://schemas.microsoft.com/office/drawing/2014/main" id="{9336199D-80A1-40E7-A4EB-6FA14D5BBEF6}"/>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39942" name="Picture 1" descr="C:\Program Files\Microsoft Office\MEDIA\CAGCAT10\j0332268.wmf">
            <a:extLst>
              <a:ext uri="{FF2B5EF4-FFF2-40B4-BE49-F238E27FC236}">
                <a16:creationId xmlns:a16="http://schemas.microsoft.com/office/drawing/2014/main" id="{C9FF3092-65AD-43FE-AEFE-51A2C6A4FA5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886200" y="18288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3" descr="C:\Users\Mohamad\AppData\Local\Microsoft\Windows\Temporary Internet Files\Content.IE5\MWGN55O4\MPj04308350000[1].jpg">
            <a:extLst>
              <a:ext uri="{FF2B5EF4-FFF2-40B4-BE49-F238E27FC236}">
                <a16:creationId xmlns:a16="http://schemas.microsoft.com/office/drawing/2014/main" id="{683DDBB0-1A33-4C88-AB85-9EEAE606F3E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886200" y="3429000"/>
            <a:ext cx="9906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4" name="Picture 4" descr="C:\Users\Mohamad\AppData\Local\Microsoft\Windows\Temporary Internet Files\Content.IE5\IXA6BSJX\MPj04393590000[1].jpg">
            <a:extLst>
              <a:ext uri="{FF2B5EF4-FFF2-40B4-BE49-F238E27FC236}">
                <a16:creationId xmlns:a16="http://schemas.microsoft.com/office/drawing/2014/main" id="{DDDF2686-BBD2-4382-8448-003F91705B3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886200" y="4953000"/>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45" name="Picture 5">
            <a:extLst>
              <a:ext uri="{FF2B5EF4-FFF2-40B4-BE49-F238E27FC236}">
                <a16:creationId xmlns:a16="http://schemas.microsoft.com/office/drawing/2014/main" id="{9A53C3FD-53CE-4435-A205-03831BB80D54}"/>
              </a:ext>
            </a:extLst>
          </p:cNvPr>
          <p:cNvSpPr>
            <a:spLocks noChangeAspect="1"/>
          </p:cNvSpPr>
          <p:nvPr/>
        </p:nvSpPr>
        <p:spPr bwMode="auto">
          <a:xfrm>
            <a:off x="3810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39946" name="Picture 5">
            <a:extLst>
              <a:ext uri="{FF2B5EF4-FFF2-40B4-BE49-F238E27FC236}">
                <a16:creationId xmlns:a16="http://schemas.microsoft.com/office/drawing/2014/main" id="{8388EEB4-4939-44BE-BD1B-EF14B5B1EE9B}"/>
              </a:ext>
            </a:extLst>
          </p:cNvPr>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81000" y="4231481"/>
            <a:ext cx="1143000" cy="144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Footer Placeholder 1">
            <a:extLst>
              <a:ext uri="{FF2B5EF4-FFF2-40B4-BE49-F238E27FC236}">
                <a16:creationId xmlns:a16="http://schemas.microsoft.com/office/drawing/2014/main" id="{D19DF5F1-27AE-460C-B377-BD0A57B6D18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6952E003-E036-43DE-AE5E-4BF7B57BEA9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4-28</a:t>
            </a:r>
          </a:p>
        </p:txBody>
      </p:sp>
      <p:sp>
        <p:nvSpPr>
          <p:cNvPr id="5" name="Title 1">
            <a:extLst>
              <a:ext uri="{FF2B5EF4-FFF2-40B4-BE49-F238E27FC236}">
                <a16:creationId xmlns:a16="http://schemas.microsoft.com/office/drawing/2014/main" id="{AFA5920A-04DE-4EB7-A404-146928F54EB1}"/>
              </a:ext>
            </a:extLst>
          </p:cNvPr>
          <p:cNvSpPr txBox="1">
            <a:spLocks/>
          </p:cNvSpPr>
          <p:nvPr/>
        </p:nvSpPr>
        <p:spPr bwMode="auto">
          <a:xfrm>
            <a:off x="914400" y="274638"/>
            <a:ext cx="7772400" cy="1143000"/>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Information Systems</a:t>
            </a:r>
          </a:p>
        </p:txBody>
      </p:sp>
      <p:sp>
        <p:nvSpPr>
          <p:cNvPr id="6" name="Content Placeholder 2">
            <a:extLst>
              <a:ext uri="{FF2B5EF4-FFF2-40B4-BE49-F238E27FC236}">
                <a16:creationId xmlns:a16="http://schemas.microsoft.com/office/drawing/2014/main" id="{3BF08243-574E-4CFC-B962-D0CFF9145CC6}"/>
              </a:ext>
            </a:extLst>
          </p:cNvPr>
          <p:cNvSpPr txBox="1">
            <a:spLocks/>
          </p:cNvSpPr>
          <p:nvPr/>
        </p:nvSpPr>
        <p:spPr bwMode="auto">
          <a:xfrm>
            <a:off x="1828800" y="1600200"/>
            <a:ext cx="6858000" cy="4525963"/>
          </a:xfrm>
          <a:prstGeom prst="rect">
            <a:avLst/>
          </a:prstGeom>
          <a:gradFill rotWithShape="1">
            <a:gsLst>
              <a:gs pos="0">
                <a:srgbClr val="F9F3EB"/>
              </a:gs>
              <a:gs pos="64999">
                <a:srgbClr val="EDE0CD"/>
              </a:gs>
              <a:gs pos="100000">
                <a:srgbClr val="E7D4B7"/>
              </a:gs>
            </a:gsLst>
            <a:lin ang="5400000" scaled="1"/>
          </a:gra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fontAlgn="auto" hangingPunct="1">
              <a:spcBef>
                <a:spcPts val="580"/>
              </a:spcBef>
              <a:spcAft>
                <a:spcPts val="0"/>
              </a:spcAft>
              <a:defRPr/>
            </a:pPr>
            <a:r>
              <a:rPr lang="en-US" sz="2800" b="1" dirty="0">
                <a:solidFill>
                  <a:schemeClr val="tx1"/>
                </a:solidFill>
              </a:rPr>
              <a:t>In centralized organizational structures as in South America, most information originates from top managers</a:t>
            </a:r>
          </a:p>
          <a:p>
            <a:pPr eaLnBrk="1" fontAlgn="auto" hangingPunct="1">
              <a:spcBef>
                <a:spcPts val="580"/>
              </a:spcBef>
              <a:spcAft>
                <a:spcPts val="0"/>
              </a:spcAft>
              <a:defRPr/>
            </a:pPr>
            <a:r>
              <a:rPr lang="en-US" sz="2800" b="1" dirty="0">
                <a:solidFill>
                  <a:schemeClr val="tx1"/>
                </a:solidFill>
              </a:rPr>
              <a:t>In the US information flows from the staff to managers</a:t>
            </a:r>
          </a:p>
          <a:p>
            <a:pPr eaLnBrk="1" fontAlgn="auto" hangingPunct="1">
              <a:spcBef>
                <a:spcPts val="580"/>
              </a:spcBef>
              <a:spcAft>
                <a:spcPts val="0"/>
              </a:spcAft>
              <a:defRPr/>
            </a:pPr>
            <a:r>
              <a:rPr lang="en-US" sz="2800" b="1" dirty="0">
                <a:solidFill>
                  <a:schemeClr val="tx1"/>
                </a:solidFill>
              </a:rPr>
              <a:t>Japan: ringi system</a:t>
            </a:r>
          </a:p>
          <a:p>
            <a:pPr eaLnBrk="1" fontAlgn="auto" hangingPunct="1">
              <a:spcBef>
                <a:spcPts val="580"/>
              </a:spcBef>
              <a:spcAft>
                <a:spcPts val="0"/>
              </a:spcAft>
              <a:defRPr/>
            </a:pPr>
            <a:r>
              <a:rPr lang="en-US" sz="2800" b="1" dirty="0">
                <a:solidFill>
                  <a:schemeClr val="tx1"/>
                </a:solidFill>
              </a:rPr>
              <a:t>High context cultures: information spreads rapidly and freely</a:t>
            </a:r>
          </a:p>
        </p:txBody>
      </p:sp>
      <p:sp>
        <p:nvSpPr>
          <p:cNvPr id="40966" name="Picture 5">
            <a:extLst>
              <a:ext uri="{FF2B5EF4-FFF2-40B4-BE49-F238E27FC236}">
                <a16:creationId xmlns:a16="http://schemas.microsoft.com/office/drawing/2014/main" id="{44579693-39BA-4AB1-B19B-66CB973A2905}"/>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0967" name="Picture 5">
            <a:extLst>
              <a:ext uri="{FF2B5EF4-FFF2-40B4-BE49-F238E27FC236}">
                <a16:creationId xmlns:a16="http://schemas.microsoft.com/office/drawing/2014/main" id="{F9C98EA5-9505-432B-BED2-43899469C37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200" y="384680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Footer Placeholder 1">
            <a:extLst>
              <a:ext uri="{FF2B5EF4-FFF2-40B4-BE49-F238E27FC236}">
                <a16:creationId xmlns:a16="http://schemas.microsoft.com/office/drawing/2014/main" id="{3F74CDCF-4286-46B4-85BC-7C3D66255A2B}"/>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218158F0-A561-481D-A96F-E89A74D6E81B}"/>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4-29</a:t>
            </a:r>
          </a:p>
        </p:txBody>
      </p:sp>
      <p:sp>
        <p:nvSpPr>
          <p:cNvPr id="5" name="Title 1">
            <a:extLst>
              <a:ext uri="{FF2B5EF4-FFF2-40B4-BE49-F238E27FC236}">
                <a16:creationId xmlns:a16="http://schemas.microsoft.com/office/drawing/2014/main" id="{C3F92518-B553-4C94-B37A-CCC4F5AE9110}"/>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Informal Sources of Information</a:t>
            </a:r>
          </a:p>
        </p:txBody>
      </p:sp>
      <p:sp>
        <p:nvSpPr>
          <p:cNvPr id="6" name="Content Placeholder 2">
            <a:extLst>
              <a:ext uri="{FF2B5EF4-FFF2-40B4-BE49-F238E27FC236}">
                <a16:creationId xmlns:a16="http://schemas.microsoft.com/office/drawing/2014/main" id="{266B9D33-BBD5-4BBD-9B5A-EF9036F33378}"/>
              </a:ext>
            </a:extLst>
          </p:cNvPr>
          <p:cNvSpPr txBox="1">
            <a:spLocks/>
          </p:cNvSpPr>
          <p:nvPr/>
        </p:nvSpPr>
        <p:spPr bwMode="auto">
          <a:xfrm>
            <a:off x="1828800" y="16764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Employees drinking together</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en-US" altLang="en-US" sz="2800" b="1">
                <a:latin typeface="Perpetua" pitchFamily="18" charset="0"/>
                <a:cs typeface="Arial" charset="0"/>
              </a:rPr>
              <a:t>Communication based on long-term relationships</a:t>
            </a:r>
          </a:p>
          <a:p>
            <a:pPr marL="457200" indent="-457200" eaLnBrk="1" hangingPunct="1">
              <a:spcBef>
                <a:spcPts val="575"/>
              </a:spcBef>
              <a:buClr>
                <a:schemeClr val="accent1"/>
              </a:buClr>
              <a:buSzPct val="85000"/>
              <a:buFont typeface="Wingdings 2" pitchFamily="18" charset="2"/>
              <a:buChar char=""/>
              <a:defRPr/>
            </a:pPr>
            <a:endParaRPr lang="en-US" altLang="en-US" sz="2800" b="1">
              <a:latin typeface="Perpetua" pitchFamily="18" charset="0"/>
              <a:cs typeface="Arial" charset="0"/>
            </a:endParaRPr>
          </a:p>
          <a:p>
            <a:pPr marL="457200" indent="-457200" eaLnBrk="1" hangingPunct="1">
              <a:spcBef>
                <a:spcPts val="575"/>
              </a:spcBef>
              <a:buClr>
                <a:schemeClr val="accent1"/>
              </a:buClr>
              <a:buSzPct val="85000"/>
              <a:buFont typeface="Wingdings 2" pitchFamily="18" charset="2"/>
              <a:buChar char=""/>
              <a:defRPr/>
            </a:pPr>
            <a:r>
              <a:rPr lang="ja-JP" altLang="en-US" sz="2800" b="1">
                <a:latin typeface="Perpetua" pitchFamily="18" charset="0"/>
                <a:cs typeface="Arial" charset="0"/>
              </a:rPr>
              <a:t>“</a:t>
            </a:r>
            <a:r>
              <a:rPr lang="en-US" altLang="ja-JP" sz="2800" b="1">
                <a:latin typeface="Perpetua" pitchFamily="18" charset="0"/>
                <a:cs typeface="Arial" charset="0"/>
              </a:rPr>
              <a:t>Public self</a:t>
            </a:r>
            <a:r>
              <a:rPr lang="ja-JP" altLang="en-US" sz="2800" b="1">
                <a:latin typeface="Perpetua" pitchFamily="18" charset="0"/>
                <a:cs typeface="Arial" charset="0"/>
              </a:rPr>
              <a:t>”</a:t>
            </a:r>
            <a:r>
              <a:rPr lang="en-US" altLang="ja-JP" sz="2800" b="1">
                <a:latin typeface="Perpetua" pitchFamily="18" charset="0"/>
                <a:cs typeface="Arial" charset="0"/>
              </a:rPr>
              <a:t> vs. </a:t>
            </a:r>
            <a:r>
              <a:rPr lang="ja-JP" altLang="en-US" sz="2800" b="1">
                <a:latin typeface="Perpetua" pitchFamily="18" charset="0"/>
                <a:cs typeface="Arial" charset="0"/>
              </a:rPr>
              <a:t>“</a:t>
            </a:r>
            <a:r>
              <a:rPr lang="en-US" altLang="ja-JP" sz="2800" b="1">
                <a:latin typeface="Perpetua" pitchFamily="18" charset="0"/>
                <a:cs typeface="Arial" charset="0"/>
              </a:rPr>
              <a:t>Private self</a:t>
            </a:r>
            <a:r>
              <a:rPr lang="ja-JP" altLang="en-US" sz="2800" b="1">
                <a:latin typeface="Perpetua" pitchFamily="18" charset="0"/>
                <a:cs typeface="Arial" charset="0"/>
              </a:rPr>
              <a:t>”</a:t>
            </a:r>
            <a:endParaRPr lang="en-US" altLang="en-US" sz="2800" b="1">
              <a:latin typeface="Perpetua" pitchFamily="18" charset="0"/>
              <a:cs typeface="Arial" charset="0"/>
            </a:endParaRPr>
          </a:p>
        </p:txBody>
      </p:sp>
      <p:sp>
        <p:nvSpPr>
          <p:cNvPr id="41990" name="Picture 5">
            <a:extLst>
              <a:ext uri="{FF2B5EF4-FFF2-40B4-BE49-F238E27FC236}">
                <a16:creationId xmlns:a16="http://schemas.microsoft.com/office/drawing/2014/main" id="{3C661702-6C86-4DCA-99F5-B0DC159EE12A}"/>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1991" name="Picture 5">
            <a:extLst>
              <a:ext uri="{FF2B5EF4-FFF2-40B4-BE49-F238E27FC236}">
                <a16:creationId xmlns:a16="http://schemas.microsoft.com/office/drawing/2014/main" id="{D3C1E62D-1220-4390-B606-B9441BEDA3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90500" y="3764061"/>
            <a:ext cx="1447800" cy="1827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Footer Placeholder 1">
            <a:extLst>
              <a:ext uri="{FF2B5EF4-FFF2-40B4-BE49-F238E27FC236}">
                <a16:creationId xmlns:a16="http://schemas.microsoft.com/office/drawing/2014/main" id="{7D425611-5E20-47E9-BA5A-DD98FACE921E}"/>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EB0C4D12-B039-4C28-BBAF-7F5BA01873F1}"/>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4-30</a:t>
            </a:r>
          </a:p>
        </p:txBody>
      </p:sp>
      <p:sp>
        <p:nvSpPr>
          <p:cNvPr id="5" name="Title 1">
            <a:extLst>
              <a:ext uri="{FF2B5EF4-FFF2-40B4-BE49-F238E27FC236}">
                <a16:creationId xmlns:a16="http://schemas.microsoft.com/office/drawing/2014/main" id="{48E77952-47B6-46F0-8605-3DA1DF23AF3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Speed of Information</a:t>
            </a:r>
          </a:p>
        </p:txBody>
      </p:sp>
      <p:sp>
        <p:nvSpPr>
          <p:cNvPr id="6" name="Content Placeholder 2">
            <a:extLst>
              <a:ext uri="{FF2B5EF4-FFF2-40B4-BE49-F238E27FC236}">
                <a16:creationId xmlns:a16="http://schemas.microsoft.com/office/drawing/2014/main" id="{C81B5922-62FC-4309-8929-2FC7D820D1FE}"/>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Wingdings 2" pitchFamily="18" charset="2"/>
              <a:buChar char=""/>
              <a:defRPr/>
            </a:pPr>
            <a:r>
              <a:rPr lang="en-US" altLang="en-US" sz="3200" b="1">
                <a:latin typeface="Perpetua" pitchFamily="18" charset="0"/>
              </a:rPr>
              <a:t>Americans expect to give and receive information very quickly and clearly</a:t>
            </a:r>
          </a:p>
          <a:p>
            <a:pPr marL="457200" indent="-457200" eaLnBrk="1" hangingPunct="1">
              <a:spcBef>
                <a:spcPts val="575"/>
              </a:spcBef>
              <a:buClr>
                <a:schemeClr val="accent1"/>
              </a:buClr>
              <a:buSzPct val="85000"/>
              <a:buFont typeface="Wingdings 2" pitchFamily="18" charset="2"/>
              <a:buChar char=""/>
              <a:defRPr/>
            </a:pPr>
            <a:endParaRPr lang="en-US" altLang="en-US" sz="3200" b="1">
              <a:latin typeface="Perpetua" pitchFamily="18" charset="0"/>
            </a:endParaRPr>
          </a:p>
          <a:p>
            <a:pPr marL="457200" indent="-457200" eaLnBrk="1" hangingPunct="1">
              <a:spcBef>
                <a:spcPts val="575"/>
              </a:spcBef>
              <a:buClr>
                <a:schemeClr val="accent1"/>
              </a:buClr>
              <a:buSzPct val="85000"/>
              <a:buFont typeface="Wingdings 2" pitchFamily="18" charset="2"/>
              <a:buChar char=""/>
              <a:defRPr/>
            </a:pPr>
            <a:r>
              <a:rPr lang="en-US" altLang="en-US" sz="3200" b="1">
                <a:latin typeface="Perpetua" pitchFamily="18" charset="0"/>
              </a:rPr>
              <a:t>French use slower message channels of deep relationships, culture, mediators</a:t>
            </a:r>
          </a:p>
        </p:txBody>
      </p:sp>
      <p:sp>
        <p:nvSpPr>
          <p:cNvPr id="43014" name="Picture 5">
            <a:extLst>
              <a:ext uri="{FF2B5EF4-FFF2-40B4-BE49-F238E27FC236}">
                <a16:creationId xmlns:a16="http://schemas.microsoft.com/office/drawing/2014/main" id="{188EC539-0061-4B2E-AFA6-0E9672152CDC}"/>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3015" name="Picture 5">
            <a:extLst>
              <a:ext uri="{FF2B5EF4-FFF2-40B4-BE49-F238E27FC236}">
                <a16:creationId xmlns:a16="http://schemas.microsoft.com/office/drawing/2014/main" id="{07A058B4-F556-4D84-8C84-DE39B5970DE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256" y="3871542"/>
            <a:ext cx="1371600" cy="173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Footer Placeholder 1">
            <a:extLst>
              <a:ext uri="{FF2B5EF4-FFF2-40B4-BE49-F238E27FC236}">
                <a16:creationId xmlns:a16="http://schemas.microsoft.com/office/drawing/2014/main" id="{2CBF8610-C2A5-4560-9285-1C099189ED53}"/>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A99F4E1E-ABAA-469C-BC46-7BED04C47D24}"/>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4-31</a:t>
            </a:r>
          </a:p>
        </p:txBody>
      </p:sp>
      <p:sp>
        <p:nvSpPr>
          <p:cNvPr id="5" name="Title 1">
            <a:extLst>
              <a:ext uri="{FF2B5EF4-FFF2-40B4-BE49-F238E27FC236}">
                <a16:creationId xmlns:a16="http://schemas.microsoft.com/office/drawing/2014/main" id="{B8E02606-CF0F-4317-9C1A-4F49AF513C38}"/>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p>
            <a:pPr algn="ctr" eaLnBrk="1" hangingPunct="1">
              <a:defRPr/>
            </a:pPr>
            <a:r>
              <a:rPr lang="en-US" altLang="en-US" sz="3200" b="1">
                <a:solidFill>
                  <a:srgbClr val="996600"/>
                </a:solidFill>
                <a:latin typeface="Perpetua" pitchFamily="18" charset="0"/>
                <a:cs typeface="Arial" charset="0"/>
              </a:rPr>
              <a:t>Japanese </a:t>
            </a:r>
            <a:r>
              <a:rPr lang="ja-JP" altLang="en-US" sz="3200" b="1">
                <a:solidFill>
                  <a:srgbClr val="996600"/>
                </a:solidFill>
                <a:latin typeface="Perpetua" pitchFamily="18" charset="0"/>
                <a:cs typeface="Arial" charset="0"/>
              </a:rPr>
              <a:t>“</a:t>
            </a:r>
            <a:r>
              <a:rPr lang="en-US" altLang="ja-JP" sz="3200" b="1">
                <a:solidFill>
                  <a:srgbClr val="996600"/>
                </a:solidFill>
                <a:latin typeface="Perpetua" pitchFamily="18" charset="0"/>
                <a:cs typeface="Arial" charset="0"/>
              </a:rPr>
              <a:t>Ningensei</a:t>
            </a:r>
            <a:r>
              <a:rPr lang="ja-JP" altLang="en-US" sz="3200" b="1">
                <a:solidFill>
                  <a:srgbClr val="996600"/>
                </a:solidFill>
                <a:latin typeface="Perpetua" pitchFamily="18" charset="0"/>
                <a:cs typeface="Arial" charset="0"/>
              </a:rPr>
              <a:t>”</a:t>
            </a:r>
            <a:r>
              <a:rPr lang="en-US" altLang="ja-JP" sz="3200" b="1">
                <a:solidFill>
                  <a:srgbClr val="996600"/>
                </a:solidFill>
                <a:latin typeface="Perpetua" pitchFamily="18" charset="0"/>
                <a:cs typeface="Arial" charset="0"/>
              </a:rPr>
              <a:t> vs. US Adversial Style</a:t>
            </a:r>
            <a:endParaRPr lang="en-US" altLang="en-US" sz="3200" b="1">
              <a:solidFill>
                <a:srgbClr val="996600"/>
              </a:solidFill>
              <a:latin typeface="Perpetua" pitchFamily="18" charset="0"/>
              <a:cs typeface="Arial" charset="0"/>
            </a:endParaRPr>
          </a:p>
        </p:txBody>
      </p:sp>
      <p:sp>
        <p:nvSpPr>
          <p:cNvPr id="6" name="Content Placeholder 2">
            <a:extLst>
              <a:ext uri="{FF2B5EF4-FFF2-40B4-BE49-F238E27FC236}">
                <a16:creationId xmlns:a16="http://schemas.microsoft.com/office/drawing/2014/main" id="{9B1927EB-64BC-4E54-9C3B-64219E801F38}"/>
              </a:ext>
            </a:extLst>
          </p:cNvPr>
          <p:cNvSpPr txBox="1">
            <a:spLocks/>
          </p:cNvSpPr>
          <p:nvPr/>
        </p:nvSpPr>
        <p:spPr bwMode="auto">
          <a:xfrm>
            <a:off x="1524000" y="1600200"/>
            <a:ext cx="32766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Indirect verbal and non-verbal communication; non-confrontational</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Relationship communication; ambiguous</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Group orientation</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rPr>
              <a:t>Softer, sympathetic</a:t>
            </a:r>
          </a:p>
        </p:txBody>
      </p:sp>
      <p:sp>
        <p:nvSpPr>
          <p:cNvPr id="7" name="Content Placeholder 2">
            <a:extLst>
              <a:ext uri="{FF2B5EF4-FFF2-40B4-BE49-F238E27FC236}">
                <a16:creationId xmlns:a16="http://schemas.microsoft.com/office/drawing/2014/main" id="{0FEE91C2-42A7-4826-817F-7685434F176A}"/>
              </a:ext>
            </a:extLst>
          </p:cNvPr>
          <p:cNvSpPr txBox="1">
            <a:spLocks/>
          </p:cNvSpPr>
          <p:nvPr/>
        </p:nvSpPr>
        <p:spPr bwMode="auto">
          <a:xfrm>
            <a:off x="4953000" y="1600200"/>
            <a:ext cx="32766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Direct, confrontational communication accepted</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Task communication, to-the-point</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Individualistic</a:t>
            </a:r>
          </a:p>
          <a:p>
            <a:pPr marL="457200" indent="-457200" eaLnBrk="1" hangingPunct="1">
              <a:spcBef>
                <a:spcPts val="575"/>
              </a:spcBef>
              <a:buClr>
                <a:schemeClr val="accent1"/>
              </a:buClr>
              <a:buSzPct val="85000"/>
              <a:buFont typeface="Franklin Gothic Book" pitchFamily="34" charset="0"/>
              <a:buAutoNum type="arabicPeriod"/>
              <a:defRPr/>
            </a:pPr>
            <a:endParaRPr lang="en-US" altLang="en-US" sz="2000" b="1">
              <a:latin typeface="Perpetua" pitchFamily="18" charset="0"/>
              <a:cs typeface="Arial" charset="0"/>
            </a:endParaRPr>
          </a:p>
          <a:p>
            <a:pPr marL="457200" indent="-457200" eaLnBrk="1" hangingPunct="1">
              <a:spcBef>
                <a:spcPts val="575"/>
              </a:spcBef>
              <a:buClr>
                <a:schemeClr val="accent1"/>
              </a:buClr>
              <a:buSzPct val="85000"/>
              <a:buFont typeface="Franklin Gothic Book" pitchFamily="34" charset="0"/>
              <a:buAutoNum type="arabicPeriod"/>
              <a:defRPr/>
            </a:pPr>
            <a:r>
              <a:rPr lang="en-US" altLang="en-US" sz="2000" b="1">
                <a:latin typeface="Perpetua" pitchFamily="18" charset="0"/>
                <a:cs typeface="Arial" charset="0"/>
              </a:rPr>
              <a:t>Favors </a:t>
            </a:r>
            <a:r>
              <a:rPr lang="ja-JP" altLang="en-US" sz="2000" b="1">
                <a:latin typeface="Perpetua" pitchFamily="18" charset="0"/>
                <a:cs typeface="Arial" charset="0"/>
              </a:rPr>
              <a:t>“</a:t>
            </a:r>
            <a:r>
              <a:rPr lang="en-US" altLang="ja-JP" sz="2000" b="1">
                <a:latin typeface="Perpetua" pitchFamily="18" charset="0"/>
                <a:cs typeface="Arial" charset="0"/>
              </a:rPr>
              <a:t>odd</a:t>
            </a:r>
            <a:r>
              <a:rPr lang="ja-JP" altLang="en-US" sz="2000" b="1">
                <a:latin typeface="Perpetua" pitchFamily="18" charset="0"/>
                <a:cs typeface="Arial" charset="0"/>
              </a:rPr>
              <a:t>”</a:t>
            </a:r>
            <a:r>
              <a:rPr lang="en-US" altLang="ja-JP" sz="2000" b="1">
                <a:latin typeface="Perpetua" pitchFamily="18" charset="0"/>
                <a:cs typeface="Arial" charset="0"/>
              </a:rPr>
              <a:t> reason</a:t>
            </a:r>
            <a:endParaRPr lang="en-US" altLang="en-US" sz="2000" b="1">
              <a:latin typeface="Perpetua" pitchFamily="18" charset="0"/>
              <a:cs typeface="Arial" charset="0"/>
            </a:endParaRPr>
          </a:p>
        </p:txBody>
      </p:sp>
      <p:sp>
        <p:nvSpPr>
          <p:cNvPr id="44039" name="Picture 5">
            <a:extLst>
              <a:ext uri="{FF2B5EF4-FFF2-40B4-BE49-F238E27FC236}">
                <a16:creationId xmlns:a16="http://schemas.microsoft.com/office/drawing/2014/main" id="{99AD8A58-97BF-4210-9280-CC6D43523E07}"/>
              </a:ext>
            </a:extLst>
          </p:cNvPr>
          <p:cNvSpPr>
            <a:spLocks noChangeAspect="1"/>
          </p:cNvSpPr>
          <p:nvPr/>
        </p:nvSpPr>
        <p:spPr bwMode="auto">
          <a:xfrm>
            <a:off x="9525"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4040" name="Picture 5">
            <a:extLst>
              <a:ext uri="{FF2B5EF4-FFF2-40B4-BE49-F238E27FC236}">
                <a16:creationId xmlns:a16="http://schemas.microsoft.com/office/drawing/2014/main" id="{1BB9272B-CBBC-4F45-BD30-28CE62BAB1E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191000"/>
            <a:ext cx="12668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1A93D-A776-44D2-881F-CF064857D9E9}"/>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Information Technology: </a:t>
            </a:r>
            <a:br>
              <a:rPr lang="en-US" sz="3200" b="1" dirty="0">
                <a:solidFill>
                  <a:srgbClr val="996600"/>
                </a:solidFill>
                <a:latin typeface="+mn-lt"/>
                <a:ea typeface="+mn-ea"/>
                <a:cs typeface="+mn-cs"/>
              </a:rPr>
            </a:br>
            <a:r>
              <a:rPr lang="en-US" sz="3200" b="1" dirty="0">
                <a:solidFill>
                  <a:srgbClr val="996600"/>
                </a:solidFill>
                <a:latin typeface="+mn-lt"/>
                <a:ea typeface="+mn-ea"/>
                <a:cs typeface="+mn-cs"/>
              </a:rPr>
              <a:t>Going Global and Acting Local</a:t>
            </a:r>
          </a:p>
        </p:txBody>
      </p:sp>
      <p:sp>
        <p:nvSpPr>
          <p:cNvPr id="3" name="Content Placeholder 2">
            <a:extLst>
              <a:ext uri="{FF2B5EF4-FFF2-40B4-BE49-F238E27FC236}">
                <a16:creationId xmlns:a16="http://schemas.microsoft.com/office/drawing/2014/main" id="{396F56EC-5083-4576-B2E9-684E448BC2F6}"/>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lstStyle/>
          <a:p>
            <a:pPr marL="457200" indent="-457200" eaLnBrk="1" hangingPunct="1">
              <a:defRPr/>
            </a:pPr>
            <a:r>
              <a:rPr lang="en-US" sz="2800" b="1" dirty="0">
                <a:ea typeface="+mn-ea"/>
                <a:cs typeface="+mn-cs"/>
              </a:rPr>
              <a:t>Global reach does not necessarily mean global business</a:t>
            </a:r>
          </a:p>
          <a:p>
            <a:pPr marL="457200" indent="-457200" eaLnBrk="1" hangingPunct="1">
              <a:defRPr/>
            </a:pPr>
            <a:r>
              <a:rPr lang="en-US" sz="2800" b="1" dirty="0">
                <a:ea typeface="+mn-ea"/>
                <a:cs typeface="+mn-cs"/>
              </a:rPr>
              <a:t>The Web is interpersonal, but may require greater cultural sensitivity</a:t>
            </a:r>
          </a:p>
          <a:p>
            <a:pPr marL="457200" indent="-457200" eaLnBrk="1" hangingPunct="1">
              <a:defRPr/>
            </a:pPr>
            <a:r>
              <a:rPr lang="en-US" sz="2800" b="1" dirty="0">
                <a:ea typeface="+mn-ea"/>
                <a:cs typeface="+mn-cs"/>
              </a:rPr>
              <a:t>Global online strategy must also be multi-local</a:t>
            </a:r>
          </a:p>
        </p:txBody>
      </p:sp>
      <p:sp>
        <p:nvSpPr>
          <p:cNvPr id="46084" name="Slide Number Placeholder 5">
            <a:extLst>
              <a:ext uri="{FF2B5EF4-FFF2-40B4-BE49-F238E27FC236}">
                <a16:creationId xmlns:a16="http://schemas.microsoft.com/office/drawing/2014/main" id="{6DD6DAA5-CABA-41D9-8AD5-9CD939ED035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330306B3-7A41-4C47-A687-5CB7984EF590}" type="slidenum">
              <a:rPr lang="en-US" altLang="en-US">
                <a:solidFill>
                  <a:srgbClr val="FFFFFF"/>
                </a:solidFill>
                <a:latin typeface="Franklin Gothic Book" panose="020B0503020102020204" pitchFamily="34" charset="0"/>
              </a:rPr>
              <a:pPr/>
              <a:t>29</a:t>
            </a:fld>
            <a:endParaRPr lang="en-US" altLang="en-US">
              <a:solidFill>
                <a:srgbClr val="FFFFFF"/>
              </a:solidFill>
              <a:latin typeface="Franklin Gothic Book" panose="020B0503020102020204" pitchFamily="34" charset="0"/>
            </a:endParaRPr>
          </a:p>
        </p:txBody>
      </p:sp>
      <p:sp>
        <p:nvSpPr>
          <p:cNvPr id="46085" name="Footer Placeholder 8">
            <a:extLst>
              <a:ext uri="{FF2B5EF4-FFF2-40B4-BE49-F238E27FC236}">
                <a16:creationId xmlns:a16="http://schemas.microsoft.com/office/drawing/2014/main" id="{FDF3FD22-3C1E-4F5A-BC4C-314B9203F7C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pic>
        <p:nvPicPr>
          <p:cNvPr id="46086" name="Picture 2" descr="C:\Users\Mohamad\AppData\Local\Microsoft\Windows\Temporary Internet Files\Content.IE5\8EUEOIBY\MPj04331930000[1].jpg">
            <a:extLst>
              <a:ext uri="{FF2B5EF4-FFF2-40B4-BE49-F238E27FC236}">
                <a16:creationId xmlns:a16="http://schemas.microsoft.com/office/drawing/2014/main" id="{DA10D35C-09FD-446E-9A8F-511520BB00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4267200"/>
            <a:ext cx="228600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7" name="Picture 5">
            <a:extLst>
              <a:ext uri="{FF2B5EF4-FFF2-40B4-BE49-F238E27FC236}">
                <a16:creationId xmlns:a16="http://schemas.microsoft.com/office/drawing/2014/main" id="{42CDE5AB-872E-4137-8FC0-DCDF5CE3A779}"/>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6088" name="Picture 5">
            <a:extLst>
              <a:ext uri="{FF2B5EF4-FFF2-40B4-BE49-F238E27FC236}">
                <a16:creationId xmlns:a16="http://schemas.microsoft.com/office/drawing/2014/main" id="{A7122B56-3A87-4F6A-9D76-8A162F0ACAC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 y="41910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Footer Placeholder 1">
            <a:extLst>
              <a:ext uri="{FF2B5EF4-FFF2-40B4-BE49-F238E27FC236}">
                <a16:creationId xmlns:a16="http://schemas.microsoft.com/office/drawing/2014/main" id="{78A65F2E-CE01-4378-BD3A-89093C8A0608}"/>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803AE7E2-EDFD-4341-87C7-3796A6DE918F}"/>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4-34</a:t>
            </a:r>
          </a:p>
        </p:txBody>
      </p:sp>
      <p:sp>
        <p:nvSpPr>
          <p:cNvPr id="5" name="Title 1">
            <a:extLst>
              <a:ext uri="{FF2B5EF4-FFF2-40B4-BE49-F238E27FC236}">
                <a16:creationId xmlns:a16="http://schemas.microsoft.com/office/drawing/2014/main" id="{446D0874-2D4F-4519-9588-D47B60154CA6}"/>
              </a:ext>
            </a:extLst>
          </p:cNvPr>
          <p:cNvSpPr txBox="1">
            <a:spLocks/>
          </p:cNvSpPr>
          <p:nvPr/>
        </p:nvSpPr>
        <p:spPr bwMode="auto">
          <a:xfrm>
            <a:off x="1354138" y="304800"/>
            <a:ext cx="7180262" cy="8382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defRPr/>
            </a:pPr>
            <a:r>
              <a:rPr lang="en-US" sz="3200" b="1" dirty="0">
                <a:solidFill>
                  <a:srgbClr val="996600"/>
                </a:solidFill>
                <a:latin typeface="Perpetua" charset="0"/>
              </a:rPr>
              <a:t>Developing Cultural Sensitivity</a:t>
            </a:r>
          </a:p>
        </p:txBody>
      </p:sp>
      <p:sp>
        <p:nvSpPr>
          <p:cNvPr id="6" name="Content Placeholder 2">
            <a:extLst>
              <a:ext uri="{FF2B5EF4-FFF2-40B4-BE49-F238E27FC236}">
                <a16:creationId xmlns:a16="http://schemas.microsoft.com/office/drawing/2014/main" id="{EEE41099-15B8-45BC-838C-3ED18B23F429}"/>
              </a:ext>
            </a:extLst>
          </p:cNvPr>
          <p:cNvSpPr txBox="1">
            <a:spLocks/>
          </p:cNvSpPr>
          <p:nvPr/>
        </p:nvSpPr>
        <p:spPr bwMode="auto">
          <a:xfrm>
            <a:off x="1828800" y="1219200"/>
            <a:ext cx="6781800" cy="51816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Read a map: Familiarize yourself with the local geography to avoid making insulting mistakes</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Dress up: In some countries, casual dress is a sign of disrespect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Talk small: Talking about wealth, power, or status—corporate or personal—can create resentment</a:t>
            </a:r>
          </a:p>
          <a:p>
            <a:pPr marL="571500" indent="-571500">
              <a:lnSpc>
                <a:spcPct val="90000"/>
              </a:lnSpc>
              <a:buClr>
                <a:schemeClr val="accent1"/>
              </a:buCl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No slang: Even casual profanity is unacceptable</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a:p>
            <a:pPr marL="571500" indent="-571500">
              <a:lnSpc>
                <a:spcPct val="90000"/>
              </a:lnSpc>
              <a:buClr>
                <a:schemeClr val="accent1"/>
              </a:buClr>
              <a:buFont typeface="Arial" charset="0"/>
              <a:buChar char="•"/>
              <a:defRPr/>
            </a:pPr>
            <a:r>
              <a:rPr lang="en-US" altLang="en-US" sz="3300" b="1" baseline="30000" dirty="0">
                <a:latin typeface="Perpetua" pitchFamily="18" charset="0"/>
                <a:cs typeface="Arial" charset="0"/>
              </a:rPr>
              <a:t>Slow down Americans talk fast, eat fast, move fast, live fast. Many cultures do not</a:t>
            </a:r>
          </a:p>
          <a:p>
            <a:pPr marL="571500" indent="-571500">
              <a:lnSpc>
                <a:spcPct val="90000"/>
              </a:lnSpc>
              <a:buClr>
                <a:schemeClr val="accent1"/>
              </a:buClr>
              <a:buFont typeface="Arial" charset="0"/>
              <a:buChar char="•"/>
              <a:defRPr/>
            </a:pPr>
            <a:endParaRPr lang="en-US" altLang="en-US" sz="3300" b="1" baseline="30000" dirty="0">
              <a:latin typeface="Perpetua" pitchFamily="18" charset="0"/>
              <a:cs typeface="Arial" charset="0"/>
            </a:endParaRPr>
          </a:p>
        </p:txBody>
      </p:sp>
      <p:sp>
        <p:nvSpPr>
          <p:cNvPr id="47110" name="Picture 5">
            <a:extLst>
              <a:ext uri="{FF2B5EF4-FFF2-40B4-BE49-F238E27FC236}">
                <a16:creationId xmlns:a16="http://schemas.microsoft.com/office/drawing/2014/main" id="{EF3CB466-CAB2-4861-BEE0-066D9C3AE150}"/>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7111" name="Picture 5">
            <a:extLst>
              <a:ext uri="{FF2B5EF4-FFF2-40B4-BE49-F238E27FC236}">
                <a16:creationId xmlns:a16="http://schemas.microsoft.com/office/drawing/2014/main" id="{66AAC8E8-A561-4F8A-9D00-95FD9EECD9C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39624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Footer Placeholder 1">
            <a:extLst>
              <a:ext uri="{FF2B5EF4-FFF2-40B4-BE49-F238E27FC236}">
                <a16:creationId xmlns:a16="http://schemas.microsoft.com/office/drawing/2014/main" id="{8B79EA01-FD02-49F7-BDF8-1726B12B5BC2}"/>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48131" name="Slide Number Placeholder 2">
            <a:extLst>
              <a:ext uri="{FF2B5EF4-FFF2-40B4-BE49-F238E27FC236}">
                <a16:creationId xmlns:a16="http://schemas.microsoft.com/office/drawing/2014/main" id="{F8DD2731-6E0B-47E8-90A0-69AE8D1A4A3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D93C9874-FEF6-442A-AAC7-F1C533071130}" type="slidenum">
              <a:rPr lang="en-US" altLang="en-US">
                <a:solidFill>
                  <a:srgbClr val="FFFFFF"/>
                </a:solidFill>
                <a:latin typeface="Franklin Gothic Book" panose="020B0503020102020204" pitchFamily="34" charset="0"/>
              </a:rPr>
              <a:pPr/>
              <a:t>31</a:t>
            </a:fld>
            <a:endParaRPr lang="en-US" altLang="en-US">
              <a:solidFill>
                <a:srgbClr val="FFFFFF"/>
              </a:solidFill>
              <a:latin typeface="Franklin Gothic Book" panose="020B0503020102020204" pitchFamily="34" charset="0"/>
            </a:endParaRPr>
          </a:p>
        </p:txBody>
      </p:sp>
      <p:sp>
        <p:nvSpPr>
          <p:cNvPr id="4" name="Title 1">
            <a:extLst>
              <a:ext uri="{FF2B5EF4-FFF2-40B4-BE49-F238E27FC236}">
                <a16:creationId xmlns:a16="http://schemas.microsoft.com/office/drawing/2014/main" id="{67264F5B-FBEA-4299-A0A9-9E004F93A83C}"/>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Developing Cultural Sensitivity Continued</a:t>
            </a:r>
          </a:p>
        </p:txBody>
      </p:sp>
      <p:sp>
        <p:nvSpPr>
          <p:cNvPr id="5" name="Content Placeholder 2">
            <a:extLst>
              <a:ext uri="{FF2B5EF4-FFF2-40B4-BE49-F238E27FC236}">
                <a16:creationId xmlns:a16="http://schemas.microsoft.com/office/drawing/2014/main" id="{A5EC0EDA-B9E9-4FEF-BFA4-C7F2A43A7B33}"/>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p>
            <a:pPr marL="273050" indent="-273050">
              <a:spcBef>
                <a:spcPts val="575"/>
              </a:spcBef>
              <a:buClr>
                <a:schemeClr val="accent1"/>
              </a:buClr>
              <a:buSzPct val="85000"/>
              <a:buFont typeface="Wingdings 2" pitchFamily="18" charset="2"/>
              <a:buChar char=""/>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Listen as much as you talk: Ask people you’re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visiting about themselves and their way of life</a:t>
            </a: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Speak lower and slower: A loud voice is often  </a:t>
            </a:r>
            <a:r>
              <a:rPr lang="en-US" altLang="en-US" sz="3200" b="1" dirty="0">
                <a:solidFill>
                  <a:srgbClr val="000000"/>
                </a:solidFill>
                <a:latin typeface="Perpetua" pitchFamily="18" charset="0"/>
              </a:rPr>
              <a:t>   </a:t>
            </a:r>
          </a:p>
          <a:p>
            <a:pPr marL="273050" indent="-273050">
              <a:lnSpc>
                <a:spcPct val="9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perceived as bragging</a:t>
            </a:r>
          </a:p>
          <a:p>
            <a:pPr marL="273050" indent="-273050">
              <a:lnSpc>
                <a:spcPct val="9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7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 Religious restraint: In many countries, religion is  </a:t>
            </a:r>
          </a:p>
          <a:p>
            <a:pPr marL="273050" indent="-273050">
              <a:lnSpc>
                <a:spcPct val="70000"/>
              </a:lnSpc>
              <a:spcBef>
                <a:spcPts val="575"/>
              </a:spcBef>
              <a:buClr>
                <a:schemeClr val="accent1"/>
              </a:buClr>
              <a:buSzPct val="85000"/>
              <a:buFont typeface="Wingdings 2" pitchFamily="18" charset="2"/>
              <a:buNone/>
              <a:defRPr/>
            </a:pPr>
            <a:r>
              <a:rPr lang="en-US" altLang="en-US" sz="3200" b="1" baseline="30000" dirty="0">
                <a:solidFill>
                  <a:srgbClr val="000000"/>
                </a:solidFill>
                <a:latin typeface="Perpetua" pitchFamily="18" charset="0"/>
              </a:rPr>
              <a:t> </a:t>
            </a:r>
            <a:r>
              <a:rPr lang="en-US" altLang="en-US" sz="3200" b="1" dirty="0">
                <a:solidFill>
                  <a:srgbClr val="000000"/>
                </a:solidFill>
                <a:latin typeface="Perpetua" pitchFamily="18" charset="0"/>
              </a:rPr>
              <a:t>   </a:t>
            </a:r>
            <a:r>
              <a:rPr lang="en-US" altLang="en-US" sz="3200" b="1" baseline="30000" dirty="0">
                <a:solidFill>
                  <a:srgbClr val="000000"/>
                </a:solidFill>
                <a:latin typeface="Perpetua" pitchFamily="18" charset="0"/>
              </a:rPr>
              <a:t>not a subject for public discussion</a:t>
            </a:r>
          </a:p>
          <a:p>
            <a:pPr marL="273050" indent="-273050">
              <a:lnSpc>
                <a:spcPct val="70000"/>
              </a:lnSpc>
              <a:spcBef>
                <a:spcPts val="575"/>
              </a:spcBef>
              <a:buClr>
                <a:schemeClr val="accent1"/>
              </a:buClr>
              <a:buSzPct val="85000"/>
              <a:buFont typeface="Wingdings 2" pitchFamily="18" charset="2"/>
              <a:buNone/>
              <a:defRPr/>
            </a:pPr>
            <a:endParaRPr lang="en-US" altLang="en-US" sz="3200" b="1" baseline="300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r>
              <a:rPr lang="en-US" altLang="en-US" sz="3200" b="1" baseline="30000" dirty="0">
                <a:solidFill>
                  <a:srgbClr val="000000"/>
                </a:solidFill>
                <a:latin typeface="Perpetua" pitchFamily="18" charset="0"/>
              </a:rPr>
              <a:t>Political restraint:  Steer clear of this If someone is attacking U.S.</a:t>
            </a:r>
            <a:r>
              <a:rPr lang="en-US" altLang="en-US" sz="3200" baseline="30000" dirty="0">
                <a:solidFill>
                  <a:srgbClr val="000000"/>
                </a:solidFill>
                <a:latin typeface="Perpetua" pitchFamily="18" charset="0"/>
              </a:rPr>
              <a:t> </a:t>
            </a:r>
            <a:r>
              <a:rPr lang="en-US" altLang="en-US" sz="3200" b="1" baseline="30000" dirty="0">
                <a:solidFill>
                  <a:srgbClr val="000000"/>
                </a:solidFill>
                <a:latin typeface="Perpetua" pitchFamily="18" charset="0"/>
              </a:rPr>
              <a:t>policies, agree to disagree</a:t>
            </a:r>
            <a:endParaRPr lang="en-US" altLang="en-US" sz="3200" dirty="0">
              <a:solidFill>
                <a:srgbClr val="000000"/>
              </a:solidFill>
              <a:latin typeface="Perpetua" pitchFamily="18" charset="0"/>
            </a:endParaRPr>
          </a:p>
          <a:p>
            <a:pPr marL="273050" indent="-273050">
              <a:lnSpc>
                <a:spcPct val="90000"/>
              </a:lnSpc>
              <a:spcBef>
                <a:spcPts val="575"/>
              </a:spcBef>
              <a:buClr>
                <a:schemeClr val="accent1"/>
              </a:buClr>
              <a:buSzPct val="85000"/>
              <a:buFont typeface="Wingdings 2" pitchFamily="18" charset="2"/>
              <a:buChar char=""/>
              <a:defRPr/>
            </a:pPr>
            <a:endParaRPr lang="en-US" altLang="en-US" sz="3200" b="1" dirty="0">
              <a:solidFill>
                <a:srgbClr val="000000"/>
              </a:solidFill>
              <a:latin typeface="Perpetua" pitchFamily="18" charset="0"/>
            </a:endParaRPr>
          </a:p>
        </p:txBody>
      </p:sp>
      <p:sp>
        <p:nvSpPr>
          <p:cNvPr id="48134" name="Picture 5">
            <a:extLst>
              <a:ext uri="{FF2B5EF4-FFF2-40B4-BE49-F238E27FC236}">
                <a16:creationId xmlns:a16="http://schemas.microsoft.com/office/drawing/2014/main" id="{A7A63D28-FD24-4DC7-85AD-EAFBB2ABF8D6}"/>
              </a:ext>
            </a:extLst>
          </p:cNvPr>
          <p:cNvSpPr>
            <a:spLocks noChangeAspect="1"/>
          </p:cNvSpPr>
          <p:nvPr/>
        </p:nvSpPr>
        <p:spPr bwMode="auto">
          <a:xfrm>
            <a:off x="228600" y="42672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48135" name="Picture 5">
            <a:extLst>
              <a:ext uri="{FF2B5EF4-FFF2-40B4-BE49-F238E27FC236}">
                <a16:creationId xmlns:a16="http://schemas.microsoft.com/office/drawing/2014/main" id="{6236ADDC-29C1-4B79-BD1B-4373825FC4A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2400" y="41910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5F51-1D94-494D-89B5-9D084E54F2F8}"/>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Managing Cross-Cultural Communication</a:t>
            </a:r>
          </a:p>
        </p:txBody>
      </p:sp>
      <p:sp>
        <p:nvSpPr>
          <p:cNvPr id="3" name="Content Placeholder 2">
            <a:extLst>
              <a:ext uri="{FF2B5EF4-FFF2-40B4-BE49-F238E27FC236}">
                <a16:creationId xmlns:a16="http://schemas.microsoft.com/office/drawing/2014/main" id="{C6797658-E44D-4B7E-A029-C1E8E9A111F1}"/>
              </a:ext>
            </a:extLst>
          </p:cNvPr>
          <p:cNvSpPr>
            <a:spLocks noGrp="1"/>
          </p:cNvSpPr>
          <p:nvPr>
            <p:ph sz="quarter" idx="1"/>
          </p:nvPr>
        </p:nvSpPr>
        <p:spPr>
          <a:xfrm>
            <a:off x="1828800" y="1600200"/>
            <a:ext cx="6858000" cy="4525963"/>
          </a:xfrm>
          <a:solidFill>
            <a:srgbClr val="F9ECD2"/>
          </a:solidFill>
          <a:ln cap="flat">
            <a:solidFill>
              <a:srgbClr val="A08B66"/>
            </a:solidFill>
          </a:ln>
          <a:effectLst>
            <a:outerShdw blurRad="40000" dist="20000" dir="5400000" rotWithShape="0">
              <a:srgbClr val="000000">
                <a:alpha val="37999"/>
              </a:srgbClr>
            </a:outerShdw>
          </a:effectLst>
        </p:spPr>
        <p:txBody>
          <a:bodyPr>
            <a:normAutofit fontScale="92500" lnSpcReduction="10000"/>
          </a:bodyPr>
          <a:lstStyle/>
          <a:p>
            <a:pPr eaLnBrk="1" hangingPunct="1">
              <a:lnSpc>
                <a:spcPct val="90000"/>
              </a:lnSpc>
              <a:defRPr/>
            </a:pPr>
            <a:r>
              <a:rPr lang="en-US" sz="2800" b="1" dirty="0">
                <a:solidFill>
                  <a:srgbClr val="000000"/>
                </a:solidFill>
                <a:ea typeface="+mn-ea"/>
                <a:cs typeface="+mn-cs"/>
              </a:rPr>
              <a:t>Develop cultural sensitivity</a:t>
            </a:r>
          </a:p>
          <a:p>
            <a:pPr lvl="2" eaLnBrk="1" hangingPunct="1">
              <a:lnSpc>
                <a:spcPct val="90000"/>
              </a:lnSpc>
              <a:defRPr/>
            </a:pPr>
            <a:r>
              <a:rPr lang="en-US" sz="2200" b="1" dirty="0">
                <a:solidFill>
                  <a:srgbClr val="000000"/>
                </a:solidFill>
                <a:ea typeface="+mn-ea"/>
              </a:rPr>
              <a:t>Anticipate the meaning the receiver will get</a:t>
            </a:r>
          </a:p>
          <a:p>
            <a:pPr eaLnBrk="1" hangingPunct="1">
              <a:lnSpc>
                <a:spcPct val="90000"/>
              </a:lnSpc>
              <a:defRPr/>
            </a:pPr>
            <a:r>
              <a:rPr lang="en-US" sz="2800" b="1" dirty="0">
                <a:solidFill>
                  <a:srgbClr val="000000"/>
                </a:solidFill>
                <a:ea typeface="+mn-ea"/>
                <a:cs typeface="+mn-cs"/>
              </a:rPr>
              <a:t>Careful encoding</a:t>
            </a:r>
          </a:p>
          <a:p>
            <a:pPr lvl="2" eaLnBrk="1" hangingPunct="1">
              <a:lnSpc>
                <a:spcPct val="90000"/>
              </a:lnSpc>
              <a:defRPr/>
            </a:pPr>
            <a:r>
              <a:rPr lang="en-US" b="1" dirty="0">
                <a:solidFill>
                  <a:srgbClr val="000000"/>
                </a:solidFill>
                <a:ea typeface="+mn-ea"/>
              </a:rPr>
              <a:t>Use words, pictures, and gestures</a:t>
            </a:r>
          </a:p>
          <a:p>
            <a:pPr lvl="2" eaLnBrk="1" hangingPunct="1">
              <a:lnSpc>
                <a:spcPct val="90000"/>
              </a:lnSpc>
              <a:defRPr/>
            </a:pPr>
            <a:r>
              <a:rPr lang="en-US" b="1" dirty="0">
                <a:solidFill>
                  <a:srgbClr val="000000"/>
                </a:solidFill>
                <a:ea typeface="+mn-ea"/>
              </a:rPr>
              <a:t>Avoid slang, idioms, regional sayings</a:t>
            </a:r>
          </a:p>
          <a:p>
            <a:pPr eaLnBrk="1" hangingPunct="1">
              <a:lnSpc>
                <a:spcPct val="90000"/>
              </a:lnSpc>
              <a:defRPr/>
            </a:pPr>
            <a:r>
              <a:rPr lang="en-US" b="1" dirty="0">
                <a:solidFill>
                  <a:srgbClr val="000000"/>
                </a:solidFill>
                <a:ea typeface="+mn-ea"/>
                <a:cs typeface="+mn-cs"/>
              </a:rPr>
              <a:t>Selective Transmission</a:t>
            </a:r>
          </a:p>
          <a:p>
            <a:pPr lvl="2" eaLnBrk="1" hangingPunct="1">
              <a:lnSpc>
                <a:spcPct val="90000"/>
              </a:lnSpc>
              <a:defRPr/>
            </a:pPr>
            <a:r>
              <a:rPr lang="en-US" b="1" dirty="0">
                <a:solidFill>
                  <a:srgbClr val="000000"/>
                </a:solidFill>
                <a:ea typeface="+mn-ea"/>
              </a:rPr>
              <a:t>Build relationships, face-to-face if possible</a:t>
            </a:r>
          </a:p>
          <a:p>
            <a:pPr eaLnBrk="1" hangingPunct="1">
              <a:lnSpc>
                <a:spcPct val="90000"/>
              </a:lnSpc>
              <a:defRPr/>
            </a:pPr>
            <a:r>
              <a:rPr lang="en-US" b="1" dirty="0">
                <a:solidFill>
                  <a:srgbClr val="000000"/>
                </a:solidFill>
                <a:ea typeface="+mn-ea"/>
                <a:cs typeface="+mn-cs"/>
              </a:rPr>
              <a:t>Careful decoding of feedback</a:t>
            </a:r>
          </a:p>
          <a:p>
            <a:pPr lvl="2" eaLnBrk="1" hangingPunct="1">
              <a:lnSpc>
                <a:spcPct val="90000"/>
              </a:lnSpc>
              <a:defRPr/>
            </a:pPr>
            <a:r>
              <a:rPr lang="en-US" b="1" dirty="0">
                <a:solidFill>
                  <a:srgbClr val="000000"/>
                </a:solidFill>
                <a:ea typeface="+mn-ea"/>
              </a:rPr>
              <a:t>Get feedback from multiple parties</a:t>
            </a:r>
          </a:p>
          <a:p>
            <a:pPr lvl="2" eaLnBrk="1" hangingPunct="1">
              <a:lnSpc>
                <a:spcPct val="90000"/>
              </a:lnSpc>
              <a:defRPr/>
            </a:pPr>
            <a:r>
              <a:rPr lang="en-US" b="1" dirty="0">
                <a:solidFill>
                  <a:srgbClr val="000000"/>
                </a:solidFill>
                <a:ea typeface="+mn-ea"/>
              </a:rPr>
              <a:t>Improve listening and observation skills</a:t>
            </a:r>
          </a:p>
          <a:p>
            <a:pPr eaLnBrk="1" hangingPunct="1">
              <a:lnSpc>
                <a:spcPct val="90000"/>
              </a:lnSpc>
              <a:defRPr/>
            </a:pPr>
            <a:r>
              <a:rPr lang="en-US" b="1" dirty="0">
                <a:solidFill>
                  <a:srgbClr val="000000"/>
                </a:solidFill>
                <a:ea typeface="+mn-ea"/>
                <a:cs typeface="+mn-cs"/>
              </a:rPr>
              <a:t>Follow-up actions</a:t>
            </a:r>
          </a:p>
        </p:txBody>
      </p:sp>
      <p:sp>
        <p:nvSpPr>
          <p:cNvPr id="50180" name="Slide Number Placeholder 5">
            <a:extLst>
              <a:ext uri="{FF2B5EF4-FFF2-40B4-BE49-F238E27FC236}">
                <a16:creationId xmlns:a16="http://schemas.microsoft.com/office/drawing/2014/main" id="{E00A1EA9-624F-4B78-91AB-D7AE6CE7EF20}"/>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E9993CC-6B21-4CA5-96F0-151DB74B5443}" type="slidenum">
              <a:rPr lang="en-US" altLang="en-US">
                <a:solidFill>
                  <a:srgbClr val="FFFFFF"/>
                </a:solidFill>
                <a:latin typeface="Franklin Gothic Book" panose="020B0503020102020204" pitchFamily="34" charset="0"/>
              </a:rPr>
              <a:pPr/>
              <a:t>32</a:t>
            </a:fld>
            <a:endParaRPr lang="en-US" altLang="en-US">
              <a:solidFill>
                <a:srgbClr val="FFFFFF"/>
              </a:solidFill>
              <a:latin typeface="Franklin Gothic Book" panose="020B0503020102020204" pitchFamily="34" charset="0"/>
            </a:endParaRPr>
          </a:p>
        </p:txBody>
      </p:sp>
      <p:sp>
        <p:nvSpPr>
          <p:cNvPr id="50181" name="Footer Placeholder 8">
            <a:extLst>
              <a:ext uri="{FF2B5EF4-FFF2-40B4-BE49-F238E27FC236}">
                <a16:creationId xmlns:a16="http://schemas.microsoft.com/office/drawing/2014/main" id="{F346C81D-04FE-49DC-86B1-FF478BBBEE20}"/>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0182" name="Picture 5">
            <a:extLst>
              <a:ext uri="{FF2B5EF4-FFF2-40B4-BE49-F238E27FC236}">
                <a16:creationId xmlns:a16="http://schemas.microsoft.com/office/drawing/2014/main" id="{54CA8F96-504D-4783-80F6-26BDE7E3503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0183" name="Picture 5">
            <a:extLst>
              <a:ext uri="{FF2B5EF4-FFF2-40B4-BE49-F238E27FC236}">
                <a16:creationId xmlns:a16="http://schemas.microsoft.com/office/drawing/2014/main" id="{5F2CB65E-3525-452F-B130-9829119C0CE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7B6EE-AF1E-44DD-805B-D11F9968CAFD}"/>
              </a:ext>
            </a:extLst>
          </p:cNvPr>
          <p:cNvSpPr>
            <a:spLocks noGrp="1"/>
          </p:cNvSpPr>
          <p:nvPr>
            <p:ph type="title"/>
          </p:nvPr>
        </p:nvSpPr>
        <p:spPr>
          <a:solidFill>
            <a:srgbClr val="F9ECD2"/>
          </a:solidFill>
          <a:ln cap="flat">
            <a:solidFill>
              <a:srgbClr val="A08B66"/>
            </a:solidFill>
          </a:ln>
          <a:effectLst>
            <a:outerShdw blurRad="40000" dist="20000" dir="5400000" rotWithShape="0">
              <a:srgbClr val="000000">
                <a:alpha val="37999"/>
              </a:srgbClr>
            </a:outerShdw>
          </a:effectLst>
        </p:spPr>
        <p:txBody>
          <a:bodyPr anchor="ctr"/>
          <a:lstStyle/>
          <a:p>
            <a:pPr algn="ctr" eaLnBrk="1" fontAlgn="auto" hangingPunct="1">
              <a:spcAft>
                <a:spcPts val="0"/>
              </a:spcAft>
              <a:defRPr/>
            </a:pPr>
            <a:r>
              <a:rPr lang="en-US" sz="3200" b="1" dirty="0">
                <a:solidFill>
                  <a:srgbClr val="996600"/>
                </a:solidFill>
                <a:latin typeface="+mn-lt"/>
                <a:ea typeface="+mn-ea"/>
                <a:cs typeface="+mn-cs"/>
              </a:rPr>
              <a:t>Facilitating Intercultural Communication</a:t>
            </a:r>
          </a:p>
        </p:txBody>
      </p:sp>
      <p:graphicFrame>
        <p:nvGraphicFramePr>
          <p:cNvPr id="8" name="Content Placeholder 7">
            <a:extLst>
              <a:ext uri="{FF2B5EF4-FFF2-40B4-BE49-F238E27FC236}">
                <a16:creationId xmlns:a16="http://schemas.microsoft.com/office/drawing/2014/main" id="{B285C7BB-025A-428E-99DD-3F5884D719A7}"/>
              </a:ext>
            </a:extLst>
          </p:cNvPr>
          <p:cNvGraphicFramePr>
            <a:graphicFrameLocks noGrp="1"/>
          </p:cNvGraphicFramePr>
          <p:nvPr>
            <p:ph sz="quarter" idx="1"/>
          </p:nvPr>
        </p:nvGraphicFramePr>
        <p:xfrm>
          <a:off x="1828800" y="1600200"/>
          <a:ext cx="68580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1204" name="Slide Number Placeholder 5">
            <a:extLst>
              <a:ext uri="{FF2B5EF4-FFF2-40B4-BE49-F238E27FC236}">
                <a16:creationId xmlns:a16="http://schemas.microsoft.com/office/drawing/2014/main" id="{91D3D5C2-B121-4649-9406-BD539EF2024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rgbClr val="FFFFFF"/>
                </a:solidFill>
                <a:latin typeface="Franklin Gothic Book" panose="020B0503020102020204" pitchFamily="34" charset="0"/>
              </a:rPr>
              <a:t>4-</a:t>
            </a:r>
            <a:fld id="{A20E11A7-B09E-4D85-B2F7-96116010EBC2}" type="slidenum">
              <a:rPr lang="en-US" altLang="en-US">
                <a:solidFill>
                  <a:srgbClr val="FFFFFF"/>
                </a:solidFill>
                <a:latin typeface="Franklin Gothic Book" panose="020B0503020102020204" pitchFamily="34" charset="0"/>
              </a:rPr>
              <a:pPr/>
              <a:t>33</a:t>
            </a:fld>
            <a:endParaRPr lang="en-US" altLang="en-US">
              <a:solidFill>
                <a:srgbClr val="FFFFFF"/>
              </a:solidFill>
              <a:latin typeface="Franklin Gothic Book" panose="020B0503020102020204" pitchFamily="34" charset="0"/>
            </a:endParaRPr>
          </a:p>
        </p:txBody>
      </p:sp>
      <p:sp>
        <p:nvSpPr>
          <p:cNvPr id="51205" name="Footer Placeholder 8">
            <a:extLst>
              <a:ext uri="{FF2B5EF4-FFF2-40B4-BE49-F238E27FC236}">
                <a16:creationId xmlns:a16="http://schemas.microsoft.com/office/drawing/2014/main" id="{3B87756C-A75B-4E69-A320-47C8435D8C4A}"/>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r>
              <a:rPr lang="en-US" altLang="en-US">
                <a:solidFill>
                  <a:schemeClr val="tx2"/>
                </a:solidFill>
                <a:latin typeface="Perpetua" panose="02020502060401020303" pitchFamily="18" charset="0"/>
              </a:rPr>
              <a:t>Copyright ©2017 Pearson Education, Ltd. </a:t>
            </a:r>
          </a:p>
        </p:txBody>
      </p:sp>
      <p:sp>
        <p:nvSpPr>
          <p:cNvPr id="51206" name="Picture 5">
            <a:extLst>
              <a:ext uri="{FF2B5EF4-FFF2-40B4-BE49-F238E27FC236}">
                <a16:creationId xmlns:a16="http://schemas.microsoft.com/office/drawing/2014/main" id="{FE50FF40-477A-4831-8A1C-68C0F5D25FF4}"/>
              </a:ext>
            </a:extLst>
          </p:cNvPr>
          <p:cNvSpPr>
            <a:spLocks noChangeAspect="1"/>
          </p:cNvSpPr>
          <p:nvPr/>
        </p:nvSpPr>
        <p:spPr bwMode="auto">
          <a:xfrm>
            <a:off x="1524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1207" name="Picture 5">
            <a:extLst>
              <a:ext uri="{FF2B5EF4-FFF2-40B4-BE49-F238E27FC236}">
                <a16:creationId xmlns:a16="http://schemas.microsoft.com/office/drawing/2014/main" id="{0AB9E130-B151-4822-8436-02CF144FF369}"/>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6200" y="3863181"/>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Footer Placeholder 1">
            <a:extLst>
              <a:ext uri="{FF2B5EF4-FFF2-40B4-BE49-F238E27FC236}">
                <a16:creationId xmlns:a16="http://schemas.microsoft.com/office/drawing/2014/main" id="{B5853E7A-82BD-44D0-BEEC-246768231305}"/>
              </a:ext>
            </a:extLst>
          </p:cNvPr>
          <p:cNvSpPr>
            <a:spLocks noGrp="1"/>
          </p:cNvSpPr>
          <p:nvPr>
            <p:ph type="ftr" sz="quarter" idx="11"/>
          </p:nvPr>
        </p:nvSpPr>
        <p:spPr bwMode="auto">
          <a:xfrm>
            <a:off x="914400" y="6172200"/>
            <a:ext cx="39624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l" rtl="0" eaLnBrk="1" fontAlgn="base" hangingPunct="1">
              <a:spcBef>
                <a:spcPct val="0"/>
              </a:spcBef>
              <a:spcAft>
                <a:spcPct val="0"/>
              </a:spcAft>
              <a:defRPr sz="1400" kern="1200">
                <a:solidFill>
                  <a:schemeClr val="tx2"/>
                </a:solidFill>
                <a:latin typeface="Perpetua" panose="02020502060401020303" pitchFamily="18" charset="0"/>
                <a:ea typeface="MS PGothic" panose="020B0600070205080204" pitchFamily="34" charset="-128"/>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MS PGothic" panose="020B0600070205080204" pitchFamily="34" charset="-128"/>
                <a:cs typeface="+mn-cs"/>
              </a:defRPr>
            </a:lvl9pPr>
          </a:lstStyle>
          <a:p>
            <a:r>
              <a:rPr lang="en-US" altLang="en-US"/>
              <a:t>Copyright ©2014 Pearson Education, Inc. publishing as Prentice Hall </a:t>
            </a:r>
            <a:endParaRPr lang="en-US" altLang="en-US">
              <a:solidFill>
                <a:schemeClr val="tx2"/>
              </a:solidFill>
              <a:latin typeface="Perpetua" panose="02020502060401020303" pitchFamily="18" charset="0"/>
            </a:endParaRPr>
          </a:p>
        </p:txBody>
      </p:sp>
      <p:sp>
        <p:nvSpPr>
          <p:cNvPr id="3" name="Slide Number Placeholder 2">
            <a:extLst>
              <a:ext uri="{FF2B5EF4-FFF2-40B4-BE49-F238E27FC236}">
                <a16:creationId xmlns:a16="http://schemas.microsoft.com/office/drawing/2014/main" id="{FCF973E2-EF1B-4A5C-8CAD-016FABA1B820}"/>
              </a:ext>
            </a:extLst>
          </p:cNvPr>
          <p:cNvSpPr>
            <a:spLocks noGrp="1"/>
          </p:cNvSpPr>
          <p:nvPr>
            <p:ph type="sldNum" sz="quarter" idx="12"/>
          </p:nvPr>
        </p:nvSpPr>
        <p:spPr/>
        <p:txBody>
          <a:bodyPr/>
          <a:lstStyle/>
          <a:p>
            <a:pPr fontAlgn="auto">
              <a:spcBef>
                <a:spcPts val="0"/>
              </a:spcBef>
              <a:spcAft>
                <a:spcPts val="0"/>
              </a:spcAft>
              <a:defRPr/>
            </a:pPr>
            <a:r>
              <a:rPr lang="en-US" dirty="0">
                <a:latin typeface="+mj-lt"/>
                <a:ea typeface="+mj-ea"/>
                <a:cs typeface="+mj-cs"/>
              </a:rPr>
              <a:t>4-39</a:t>
            </a:r>
          </a:p>
        </p:txBody>
      </p:sp>
      <p:sp>
        <p:nvSpPr>
          <p:cNvPr id="5" name="Title 1">
            <a:extLst>
              <a:ext uri="{FF2B5EF4-FFF2-40B4-BE49-F238E27FC236}">
                <a16:creationId xmlns:a16="http://schemas.microsoft.com/office/drawing/2014/main" id="{816DE302-3359-469A-91CE-236BFAC12B34}"/>
              </a:ext>
            </a:extLst>
          </p:cNvPr>
          <p:cNvSpPr txBox="1">
            <a:spLocks/>
          </p:cNvSpPr>
          <p:nvPr/>
        </p:nvSpPr>
        <p:spPr bwMode="auto">
          <a:xfrm>
            <a:off x="914400" y="274638"/>
            <a:ext cx="7772400" cy="1143000"/>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nchor="ctr"/>
          <a:lstStyle>
            <a:lvl1pPr algn="l" rtl="0" eaLnBrk="0" fontAlgn="base" hangingPunct="0">
              <a:spcBef>
                <a:spcPct val="0"/>
              </a:spcBef>
              <a:spcAft>
                <a:spcPct val="0"/>
              </a:spcAft>
              <a:defRPr sz="4000" kern="1200">
                <a:solidFill>
                  <a:schemeClr val="dk1"/>
                </a:solidFill>
                <a:latin typeface="+mn-lt"/>
                <a:ea typeface="+mn-ea"/>
                <a:cs typeface="+mn-cs"/>
              </a:defRPr>
            </a:lvl1pPr>
            <a:lvl2pPr algn="l" rtl="0" eaLnBrk="0" fontAlgn="base" hangingPunct="0">
              <a:spcBef>
                <a:spcPct val="0"/>
              </a:spcBef>
              <a:spcAft>
                <a:spcPct val="0"/>
              </a:spcAft>
              <a:defRPr sz="4000">
                <a:solidFill>
                  <a:schemeClr val="dk1"/>
                </a:solidFill>
                <a:latin typeface="+mn-lt"/>
                <a:ea typeface="+mn-ea"/>
                <a:cs typeface="+mn-cs"/>
              </a:defRPr>
            </a:lvl2pPr>
            <a:lvl3pPr algn="l" rtl="0" eaLnBrk="0" fontAlgn="base" hangingPunct="0">
              <a:spcBef>
                <a:spcPct val="0"/>
              </a:spcBef>
              <a:spcAft>
                <a:spcPct val="0"/>
              </a:spcAft>
              <a:defRPr sz="4000">
                <a:solidFill>
                  <a:schemeClr val="dk1"/>
                </a:solidFill>
                <a:latin typeface="+mn-lt"/>
                <a:ea typeface="+mn-ea"/>
                <a:cs typeface="+mn-cs"/>
              </a:defRPr>
            </a:lvl3pPr>
            <a:lvl4pPr algn="l" rtl="0" eaLnBrk="0" fontAlgn="base" hangingPunct="0">
              <a:spcBef>
                <a:spcPct val="0"/>
              </a:spcBef>
              <a:spcAft>
                <a:spcPct val="0"/>
              </a:spcAft>
              <a:defRPr sz="4000">
                <a:solidFill>
                  <a:schemeClr val="dk1"/>
                </a:solidFill>
                <a:latin typeface="+mn-lt"/>
                <a:ea typeface="+mn-ea"/>
                <a:cs typeface="+mn-cs"/>
              </a:defRPr>
            </a:lvl4pPr>
            <a:lvl5pPr algn="l" rtl="0" eaLnBrk="0" fontAlgn="base" hangingPunct="0">
              <a:spcBef>
                <a:spcPct val="0"/>
              </a:spcBef>
              <a:spcAft>
                <a:spcPct val="0"/>
              </a:spcAft>
              <a:defRPr sz="4000">
                <a:solidFill>
                  <a:schemeClr val="dk1"/>
                </a:solidFill>
                <a:latin typeface="+mn-lt"/>
                <a:ea typeface="+mn-ea"/>
                <a:cs typeface="+mn-cs"/>
              </a:defRPr>
            </a:lvl5pPr>
            <a:lvl6pPr marL="457200" algn="l" rtl="0" fontAlgn="base">
              <a:spcBef>
                <a:spcPct val="0"/>
              </a:spcBef>
              <a:spcAft>
                <a:spcPct val="0"/>
              </a:spcAft>
              <a:defRPr sz="4000">
                <a:solidFill>
                  <a:schemeClr val="dk1"/>
                </a:solidFill>
                <a:latin typeface="+mn-lt"/>
                <a:ea typeface="+mn-ea"/>
                <a:cs typeface="+mn-cs"/>
              </a:defRPr>
            </a:lvl6pPr>
            <a:lvl7pPr marL="914400" algn="l" rtl="0" fontAlgn="base">
              <a:spcBef>
                <a:spcPct val="0"/>
              </a:spcBef>
              <a:spcAft>
                <a:spcPct val="0"/>
              </a:spcAft>
              <a:defRPr sz="4000">
                <a:solidFill>
                  <a:schemeClr val="dk1"/>
                </a:solidFill>
                <a:latin typeface="+mn-lt"/>
                <a:ea typeface="+mn-ea"/>
                <a:cs typeface="+mn-cs"/>
              </a:defRPr>
            </a:lvl7pPr>
            <a:lvl8pPr marL="1371600" algn="l" rtl="0" fontAlgn="base">
              <a:spcBef>
                <a:spcPct val="0"/>
              </a:spcBef>
              <a:spcAft>
                <a:spcPct val="0"/>
              </a:spcAft>
              <a:defRPr sz="4000">
                <a:solidFill>
                  <a:schemeClr val="dk1"/>
                </a:solidFill>
                <a:latin typeface="+mn-lt"/>
                <a:ea typeface="+mn-ea"/>
                <a:cs typeface="+mn-cs"/>
              </a:defRPr>
            </a:lvl8pPr>
            <a:lvl9pPr marL="1828800" algn="l" rtl="0" fontAlgn="base">
              <a:spcBef>
                <a:spcPct val="0"/>
              </a:spcBef>
              <a:spcAft>
                <a:spcPct val="0"/>
              </a:spcAft>
              <a:defRPr sz="4000">
                <a:solidFill>
                  <a:schemeClr val="dk1"/>
                </a:solidFill>
                <a:latin typeface="+mn-lt"/>
                <a:ea typeface="+mn-ea"/>
                <a:cs typeface="+mn-cs"/>
              </a:defRPr>
            </a:lvl9pPr>
          </a:lstStyle>
          <a:p>
            <a:pPr algn="ctr" eaLnBrk="1" fontAlgn="auto" hangingPunct="1">
              <a:spcAft>
                <a:spcPts val="0"/>
              </a:spcAft>
              <a:defRPr/>
            </a:pPr>
            <a:r>
              <a:rPr lang="en-US" sz="3200" b="1" dirty="0">
                <a:solidFill>
                  <a:srgbClr val="996600"/>
                </a:solidFill>
              </a:rPr>
              <a:t>Conclusion</a:t>
            </a:r>
          </a:p>
        </p:txBody>
      </p:sp>
      <p:sp>
        <p:nvSpPr>
          <p:cNvPr id="6" name="Content Placeholder 2">
            <a:extLst>
              <a:ext uri="{FF2B5EF4-FFF2-40B4-BE49-F238E27FC236}">
                <a16:creationId xmlns:a16="http://schemas.microsoft.com/office/drawing/2014/main" id="{5D7B2FAC-D602-487E-AF30-7B0729D1799A}"/>
              </a:ext>
            </a:extLst>
          </p:cNvPr>
          <p:cNvSpPr txBox="1">
            <a:spLocks/>
          </p:cNvSpPr>
          <p:nvPr/>
        </p:nvSpPr>
        <p:spPr bwMode="auto">
          <a:xfrm>
            <a:off x="1828800" y="1600200"/>
            <a:ext cx="6858000" cy="4525963"/>
          </a:xfrm>
          <a:prstGeom prst="rect">
            <a:avLst/>
          </a:prstGeom>
          <a:solidFill>
            <a:srgbClr val="F9ECD2"/>
          </a:solidFill>
          <a:ln w="9525">
            <a:solidFill>
              <a:srgbClr val="A08B66"/>
            </a:solidFill>
            <a:miter lim="800000"/>
            <a:headEnd/>
            <a:tailEnd/>
          </a:ln>
          <a:effectLst>
            <a:outerShdw blurRad="40000" dist="20000" dir="5400000" rotWithShape="0">
              <a:srgbClr val="808080">
                <a:alpha val="37999"/>
              </a:srgbClr>
            </a:outerShdw>
          </a:effectLst>
        </p:spPr>
        <p:txBody>
          <a:bodyPr/>
          <a:lstStyle>
            <a:lvl1pPr marL="273050" indent="-273050" algn="l" rtl="0" eaLnBrk="0" fontAlgn="base" hangingPunct="0">
              <a:spcBef>
                <a:spcPts val="575"/>
              </a:spcBef>
              <a:spcAft>
                <a:spcPct val="0"/>
              </a:spcAft>
              <a:buClr>
                <a:schemeClr val="accent1"/>
              </a:buClr>
              <a:buSzPct val="85000"/>
              <a:buFont typeface="Wingdings 2" pitchFamily="18" charset="2"/>
              <a:buChar char=""/>
              <a:defRPr sz="2600" kern="1200">
                <a:solidFill>
                  <a:schemeClr val="dk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itchFamily="18" charset="2"/>
              <a:buChar char=""/>
              <a:defRPr sz="2400" kern="1200">
                <a:solidFill>
                  <a:schemeClr val="dk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itchFamily="18" charset="2"/>
              <a:buChar char=""/>
              <a:defRPr sz="2000" kern="1200">
                <a:solidFill>
                  <a:schemeClr val="dk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itchFamily="18" charset="2"/>
              <a:buChar char=""/>
              <a:defRPr sz="2000" kern="1200">
                <a:solidFill>
                  <a:schemeClr val="dk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dk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dk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dk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dk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dk1"/>
                </a:solidFill>
                <a:latin typeface="+mn-lt"/>
                <a:ea typeface="+mn-ea"/>
                <a:cs typeface="+mn-cs"/>
              </a:defRPr>
            </a:lvl9pPr>
          </a:lstStyle>
          <a:p>
            <a:pPr eaLnBrk="1" hangingPunct="1">
              <a:lnSpc>
                <a:spcPct val="90000"/>
              </a:lnSpc>
              <a:defRPr/>
            </a:pPr>
            <a:r>
              <a:rPr lang="en-US" sz="2800" b="1" dirty="0">
                <a:solidFill>
                  <a:srgbClr val="000000"/>
                </a:solidFill>
              </a:rPr>
              <a:t>Cultural sensitivity</a:t>
            </a:r>
          </a:p>
          <a:p>
            <a:pPr eaLnBrk="1" hangingPunct="1">
              <a:lnSpc>
                <a:spcPct val="90000"/>
              </a:lnSpc>
              <a:defRPr/>
            </a:pPr>
            <a:r>
              <a:rPr lang="en-US" sz="2800" b="1" dirty="0">
                <a:solidFill>
                  <a:srgbClr val="000000"/>
                </a:solidFill>
              </a:rPr>
              <a:t>Awareness of potential sources of cultural noise</a:t>
            </a:r>
          </a:p>
          <a:p>
            <a:pPr eaLnBrk="1" hangingPunct="1">
              <a:lnSpc>
                <a:spcPct val="90000"/>
              </a:lnSpc>
              <a:defRPr/>
            </a:pPr>
            <a:r>
              <a:rPr lang="en-US" sz="2800" b="1" dirty="0">
                <a:solidFill>
                  <a:srgbClr val="000000"/>
                </a:solidFill>
              </a:rPr>
              <a:t>Culture is the foundation of communication</a:t>
            </a:r>
          </a:p>
          <a:p>
            <a:pPr lvl="1" eaLnBrk="1" hangingPunct="1">
              <a:lnSpc>
                <a:spcPct val="90000"/>
              </a:lnSpc>
              <a:defRPr/>
            </a:pPr>
            <a:r>
              <a:rPr lang="en-US" sz="2800" b="1" i="1" dirty="0">
                <a:solidFill>
                  <a:srgbClr val="000000"/>
                </a:solidFill>
              </a:rPr>
              <a:t>High-context vs. low context</a:t>
            </a:r>
          </a:p>
          <a:p>
            <a:pPr lvl="1" eaLnBrk="1" hangingPunct="1">
              <a:lnSpc>
                <a:spcPct val="90000"/>
              </a:lnSpc>
              <a:defRPr/>
            </a:pPr>
            <a:r>
              <a:rPr lang="en-US" sz="2800" b="1" i="1" dirty="0">
                <a:solidFill>
                  <a:srgbClr val="000000"/>
                </a:solidFill>
              </a:rPr>
              <a:t>Careful encoding and selective transmission</a:t>
            </a:r>
          </a:p>
          <a:p>
            <a:pPr lvl="1" eaLnBrk="1" hangingPunct="1">
              <a:lnSpc>
                <a:spcPct val="90000"/>
              </a:lnSpc>
              <a:defRPr/>
            </a:pPr>
            <a:r>
              <a:rPr lang="en-US" sz="2800" b="1" i="1" dirty="0">
                <a:solidFill>
                  <a:srgbClr val="000000"/>
                </a:solidFill>
              </a:rPr>
              <a:t>Cultural localization on the Internet</a:t>
            </a:r>
          </a:p>
        </p:txBody>
      </p:sp>
      <p:sp>
        <p:nvSpPr>
          <p:cNvPr id="52230" name="Picture 5">
            <a:extLst>
              <a:ext uri="{FF2B5EF4-FFF2-40B4-BE49-F238E27FC236}">
                <a16:creationId xmlns:a16="http://schemas.microsoft.com/office/drawing/2014/main" id="{B217820A-875E-4AB4-BBDC-C86E7087BE0F}"/>
              </a:ext>
            </a:extLst>
          </p:cNvPr>
          <p:cNvSpPr>
            <a:spLocks noChangeAspect="1"/>
          </p:cNvSpPr>
          <p:nvPr/>
        </p:nvSpPr>
        <p:spPr bwMode="auto">
          <a:xfrm>
            <a:off x="228600" y="4343400"/>
            <a:ext cx="144780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pPr eaLnBrk="1" hangingPunct="1"/>
            <a:endParaRPr lang="en-US" altLang="en-US"/>
          </a:p>
        </p:txBody>
      </p:sp>
      <p:pic>
        <p:nvPicPr>
          <p:cNvPr id="52231" name="Picture 5">
            <a:extLst>
              <a:ext uri="{FF2B5EF4-FFF2-40B4-BE49-F238E27FC236}">
                <a16:creationId xmlns:a16="http://schemas.microsoft.com/office/drawing/2014/main" id="{923539B1-B7F9-49F3-8193-5EBC3046AF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4038600"/>
            <a:ext cx="1524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A036-8662-48AB-98DF-0436D1D15350}"/>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C5DBA86E-2FB6-41E4-9F0B-23882D65BCBA}"/>
              </a:ext>
            </a:extLst>
          </p:cNvPr>
          <p:cNvSpPr>
            <a:spLocks noGrp="1"/>
          </p:cNvSpPr>
          <p:nvPr>
            <p:ph idx="1"/>
          </p:nvPr>
        </p:nvSpPr>
        <p:spPr/>
        <p:txBody>
          <a:bodyPr/>
          <a:lstStyle/>
          <a:p>
            <a:pPr marL="0" indent="0">
              <a:lnSpc>
                <a:spcPct val="107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Chapter 4: </a:t>
            </a:r>
            <a:endParaRPr lang="en-US" sz="1800" dirty="0">
              <a:effectLst/>
              <a:latin typeface="Arial" panose="020B0604020202020204" pitchFamily="34" charset="0"/>
              <a:ea typeface="Calibri" panose="020F0502020204030204" pitchFamily="34" charset="0"/>
              <a:cs typeface="Arial" panose="020B0604020202020204" pitchFamily="34" charset="0"/>
            </a:endParaRPr>
          </a:p>
          <a:p>
            <a:r>
              <a:rPr lang="en-GB" sz="1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Deresky</a:t>
            </a:r>
            <a:r>
              <a:rPr lang="en-GB"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H. (2017). International management. Harlow, Essex: Pearson.</a:t>
            </a:r>
          </a:p>
          <a:p>
            <a:endParaRPr lang="en-GB" sz="1800" i="1" dirty="0">
              <a:solidFill>
                <a:srgbClr val="000000"/>
              </a:solidFill>
              <a:latin typeface="Arial" panose="020B0604020202020204" pitchFamily="34" charset="0"/>
              <a:cs typeface="Arial" panose="020B0604020202020204" pitchFamily="34" charset="0"/>
            </a:endParaRPr>
          </a:p>
          <a:p>
            <a:pPr marL="0" indent="0">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Section 2: unit 8,9,10 </a:t>
            </a:r>
            <a:endParaRPr lang="en-US" sz="1800" dirty="0">
              <a:latin typeface="Arial" panose="020B0604020202020204" pitchFamily="34" charset="0"/>
              <a:ea typeface="Times New Roman" panose="02020603050405020304" pitchFamily="18" charset="0"/>
              <a:cs typeface="Arial" panose="020B0604020202020204" pitchFamily="34" charset="0"/>
            </a:endParaRPr>
          </a:p>
          <a:p>
            <a:r>
              <a:rPr lang="en-GB" sz="1800" dirty="0" err="1">
                <a:effectLst/>
                <a:latin typeface="Arial" panose="020B0604020202020204" pitchFamily="34" charset="0"/>
                <a:ea typeface="Times New Roman" panose="02020603050405020304" pitchFamily="18" charset="0"/>
                <a:cs typeface="Arial" panose="020B0604020202020204" pitchFamily="34" charset="0"/>
              </a:rPr>
              <a:t>Dignen</a:t>
            </a:r>
            <a:r>
              <a:rPr lang="en-GB" sz="1800" dirty="0">
                <a:effectLst/>
                <a:latin typeface="Arial" panose="020B0604020202020204" pitchFamily="34" charset="0"/>
                <a:ea typeface="Times New Roman" panose="02020603050405020304" pitchFamily="18" charset="0"/>
                <a:cs typeface="Arial" panose="020B0604020202020204" pitchFamily="34" charset="0"/>
              </a:rPr>
              <a:t>, B., McMaster, I. (2013). </a:t>
            </a:r>
            <a:r>
              <a:rPr lang="en-GB" sz="1800" i="1" dirty="0">
                <a:effectLst/>
                <a:latin typeface="Arial" panose="020B0604020202020204" pitchFamily="34" charset="0"/>
                <a:ea typeface="Times New Roman" panose="02020603050405020304" pitchFamily="18" charset="0"/>
                <a:cs typeface="Arial" panose="020B0604020202020204" pitchFamily="34" charset="0"/>
              </a:rPr>
              <a:t>Collins Effective International Business Communication</a:t>
            </a:r>
            <a:r>
              <a:rPr lang="en-GB" sz="1800" dirty="0">
                <a:effectLst/>
                <a:latin typeface="Arial" panose="020B0604020202020204" pitchFamily="34" charset="0"/>
                <a:ea typeface="Times New Roman" panose="02020603050405020304" pitchFamily="18" charset="0"/>
                <a:cs typeface="Arial" panose="020B0604020202020204" pitchFamily="34" charset="0"/>
              </a:rPr>
              <a:t>. London: Collins</a:t>
            </a:r>
            <a:endParaRPr lang="en-US" sz="1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42144929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4436</Words>
  <Application>Microsoft Office PowerPoint</Application>
  <PresentationFormat>On-screen Show (4:3)</PresentationFormat>
  <Paragraphs>411</Paragraphs>
  <Slides>35</Slides>
  <Notes>21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MS PGothic</vt:lpstr>
      <vt:lpstr>Myriad Pro</vt:lpstr>
      <vt:lpstr>Arial</vt:lpstr>
      <vt:lpstr>Arial Rounded MT Bold</vt:lpstr>
      <vt:lpstr>Calibri</vt:lpstr>
      <vt:lpstr>Franklin Gothic Book</vt:lpstr>
      <vt:lpstr>Perpetua</vt:lpstr>
      <vt:lpstr>Wingdings 2</vt:lpstr>
      <vt:lpstr>20140311PresentationUWTSDTemplate</vt:lpstr>
      <vt:lpstr>International Business Communications   Week 8: Communicating across cultures, and communication barriers</vt:lpstr>
      <vt:lpstr>PowerPoint Presentation</vt:lpstr>
      <vt:lpstr>Learning Goals</vt:lpstr>
      <vt:lpstr>Opening Profile: The Impact of Social Media on Global Business</vt:lpstr>
      <vt:lpstr>The Communication Process</vt:lpstr>
      <vt:lpstr>Cultural Noise in International  Communication </vt:lpstr>
      <vt:lpstr>The Culture-Communication Link:  Trust in Communication</vt:lpstr>
      <vt:lpstr>The Culture-Communication Link:  The Globe Project</vt:lpstr>
      <vt:lpstr>PowerPoint Presentation</vt:lpstr>
      <vt:lpstr>PowerPoint Presentation</vt:lpstr>
      <vt:lpstr>Cultural Variables in Communication</vt:lpstr>
      <vt:lpstr>Cultural Variables in Communication</vt:lpstr>
      <vt:lpstr>Cultural Variables in Communication</vt:lpstr>
      <vt:lpstr>The Media for Nonverbal Communication</vt:lpstr>
      <vt:lpstr> Under the Lens:  Communicating Italian Style  </vt:lpstr>
      <vt:lpstr>PowerPoint Presentation</vt:lpstr>
      <vt:lpstr>The Media for Nonverbal Communication</vt:lpstr>
      <vt:lpstr>PowerPoint Presentation</vt:lpstr>
      <vt:lpstr>PowerPoint Presentation</vt:lpstr>
      <vt:lpstr>PowerPoint Presentation</vt:lpstr>
      <vt:lpstr>Cultural Context and Its Effect on Communication</vt:lpstr>
      <vt:lpstr>Management In Action:  Oriental Poker Face</vt:lpstr>
      <vt:lpstr>Comparative Management in Focus: Communicating with Arabs</vt:lpstr>
      <vt:lpstr>Communication Channels</vt:lpstr>
      <vt:lpstr>PowerPoint Presentation</vt:lpstr>
      <vt:lpstr>PowerPoint Presentation</vt:lpstr>
      <vt:lpstr>PowerPoint Presentation</vt:lpstr>
      <vt:lpstr>PowerPoint Presentation</vt:lpstr>
      <vt:lpstr>Information Technology:  Going Global and Acting Local</vt:lpstr>
      <vt:lpstr>PowerPoint Presentation</vt:lpstr>
      <vt:lpstr>PowerPoint Presentation</vt:lpstr>
      <vt:lpstr>Managing Cross-Cultural Communication</vt:lpstr>
      <vt:lpstr>Facilitating Intercultural Communication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Afzal Munna</cp:lastModifiedBy>
  <cp:revision>13</cp:revision>
  <dcterms:created xsi:type="dcterms:W3CDTF">2015-04-14T15:21:28Z</dcterms:created>
  <dcterms:modified xsi:type="dcterms:W3CDTF">2026-10-25T15:06:35Z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