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notesMasterIdLst>
    <p:notesMasterId r:id="rId13"/>
  </p:notesMasterIdLst>
  <p:sldIdLst>
    <p:sldId id="257" r:id="rId2"/>
    <p:sldId id="261" r:id="rId3"/>
    <p:sldId id="262" r:id="rId4"/>
    <p:sldId id="271" r:id="rId5"/>
    <p:sldId id="259" r:id="rId6"/>
    <p:sldId id="272" r:id="rId7"/>
    <p:sldId id="266" r:id="rId8"/>
    <p:sldId id="267" r:id="rId9"/>
    <p:sldId id="268" r:id="rId10"/>
    <p:sldId id="260" r:id="rId11"/>
    <p:sldId id="27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556" autoAdjust="0"/>
    <p:restoredTop sz="94660"/>
  </p:normalViewPr>
  <p:slideViewPr>
    <p:cSldViewPr snapToGrid="0">
      <p:cViewPr varScale="1">
        <p:scale>
          <a:sx n="51" d="100"/>
          <a:sy n="51" d="100"/>
        </p:scale>
        <p:origin x="892" y="264"/>
      </p:cViewPr>
      <p:guideLst/>
    </p:cSldViewPr>
  </p:slideViewPr>
  <p:notesTextViewPr>
    <p:cViewPr>
      <p:scale>
        <a:sx n="1" d="1"/>
        <a:sy n="1" d="1"/>
      </p:scale>
      <p:origin x="0" y="-90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EA14E7-F541-4DEE-9B84-E94523A44CB5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AD3F5D-0C53-4B08-8798-DDC08F37FA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0729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1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 Name:	Mohammad Yusuf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 ID:		1807324@student.uwtsd.ac.uk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Lecturer’s Name:	Dr Fa Wang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Module Code: 	LCLM 4004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Module Name: 	Problem Solving &amp;   									Decision-Making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Component 1: 	Green Haven Florists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7958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2 </a:t>
            </a: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Good morning/afternoon. My name is </a:t>
            </a:r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Mohammad Yusif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 Haven Florists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a small florist business located in Norwich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have a good reputation for producing flower arrangements with biodegradable packaging giving their brand a unique ecofriendly ethos.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Have a diverse client base from corporate customers, wedding events and local walk in customers and have established strong community ties.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0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presentation will cover: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overview of the problems that 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 Havan Florists are facing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will show the summary of these issues in the 5W2H model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 a PESTEL framework to address the issues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will critique the application through the Cause-and-Effect fishbone model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lvl="1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will finish the presentation by giving a summary of the key findings.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2197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3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Nature of the Issues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Since other local businesses on the street have closed this had effected the business as there has been a reduction in foot traffic.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sales have dropped by 30%, this shows a underlying shift rather than a temporary fall.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Online Competition has increased as larger online florist businesses offer lower prices, quick delivery which offers convenience for customers.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is also new boutique and chain florists that have given the business competition as they offer branding and lower prices.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Green Haven florists have neglected their marketing and need to improve their website making it more user friendly and need to increase their digital presence.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Their website is very outdated, and the business lacks digital engagement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4406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50348F1-F3CD-3FA7-3936-FA5D5E8091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BAB613D-B496-B1F6-407F-28DB0696492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A49FDEB-5DB3-B147-EEDE-42712F609C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4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Strengths: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Although Green Haven Florists provide very good quality products, creativity, sustainability and a personal service.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Weaknesses: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They need to improve on their digital infrastructure and source new cheaper suppliers.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reasons contributing to this problem are: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has been a decline in shops closing down on the high street causing less foot traffic to the location of the florist shop.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Increased competition of supply chains and wholesale flower prices have increased.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Identifying their competitors: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 fashionable boutique florist with a strong social media following.</a:t>
            </a:r>
          </a:p>
          <a:p>
            <a:pPr lvl="0"/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Well-known florist chain offering low pricing and quick delivery.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F833B2-BAE8-6C1E-5FB5-7D7A1F65EE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3726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5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5W2H model for Green Haven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will be done?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Digital campaign will be launched to help promote the unique luxury lifestyle products produced in biodegradable packing to help increase sales.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 is this needed?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Help promote on social media and grow the website to promote Green Haven as a high-end sustainable luxury brand targeted towards hospitality and corporate clients.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is involved/responsible?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Content creators to create social blogs and create new content, website designers and marketing managers and sales team for lead follow‑up.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will it happen?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Creating a 3-month campaign on social media such as Tik Tok and Instagram. with weekly performance check‑ins. ​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Where will actions run?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Linkedin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reach out to the hospitality and corporate industry. Create a Green Haven Instagram, Tik Tok and update the website so its more user friendly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will it be executed?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Create a product story telling to make the products more relatable and use key messages around “sustainably luxurious”; create paid social and search campaigns.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much will it cost?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Set a total quarterly budget (e.g. split 40% paid media, 35% content/creative, 25% tools and analytics), with ROAS, cost‑per‑lead, and revenue targets agreed before launch.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369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F1CF013-A45E-EC26-3F0F-BC44A5DA0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8DF73B-1595-A8A1-DD36-DFCDA86890F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9C065D-D447-1196-0278-738952F7E0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6 </a:t>
            </a:r>
          </a:p>
          <a:p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Political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My research shows that the Governments has specialised funding and grants for small retail businesses that Green Haven can access.</a:t>
            </a:r>
          </a:p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Economic: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Rates -effect every business as we can not control business rates. </a:t>
            </a:r>
          </a:p>
          <a:p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Socio-cultural: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Eco-Friendly Demand – There is a huge demand on eco friendly packaging. Green Haven can use this at its advantage however using sustainable material can be more expensive. </a:t>
            </a:r>
          </a:p>
          <a:p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Technological: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E-commerce and Digital Platforms can help green haven to expand on serving a wider area. Integration with delivery apps will help businesses to offer same-day delivery.</a:t>
            </a:r>
          </a:p>
          <a:p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Environmental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Waste Generation – The floristry industry creates large amount of waste. This is bad for the environment.</a:t>
            </a:r>
          </a:p>
          <a:p>
            <a:r>
              <a:rPr lang="en-GB" sz="1200" b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Legal: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Health and Safety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– floristry shops use tools and equipment that need proper training so they can be used safely.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24674D-FD5A-5B7F-3B86-43690C4582E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1486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1200" dirty="0"/>
              <a:t>The main </a:t>
            </a:r>
            <a:r>
              <a:rPr lang="en-GB" sz="1200" i="1" dirty="0"/>
              <a:t>effect</a:t>
            </a:r>
            <a:r>
              <a:rPr lang="en-GB" sz="1200" dirty="0"/>
              <a:t> as declining profitability and in‑store sales over the past 12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Inflation, sustainable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Increased online and local 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Reduced high‑street footfall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Outdated website, and weak digital marketing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2461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Slide 8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Cause-and-Effect Fishbone Diagram: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diagram shows the cause and effects of the problems leading to the loss of sales.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Methods: Digital marketing needs to be updated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Environment: Sustainable Sourcing local seasonal flowers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5327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dirty="0"/>
              <a:t>Key Findings</a:t>
            </a:r>
          </a:p>
          <a:p>
            <a:r>
              <a:rPr lang="en-GB" sz="1200" dirty="0"/>
              <a:t>Root cause and strategic implication</a:t>
            </a:r>
          </a:p>
          <a:p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The main issues are that Green Haven are struggling to adapt quickly enough to a changing retail environment and evolving consumer preferences, particularly around e‑commerce, convenience, and digital engagement.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To recover, Green Haven needs to update its online presence on social media platforms.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Offer same day delivery options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200" dirty="0"/>
              <a:t>And use sustainable and community‑focused ethos as a unique selling point to target new customers.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3482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D3F5D-0C53-4B08-8798-DDC08F37FA8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13599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3854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813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373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311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2571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949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631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35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013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23477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0639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40B523A4-26C5-433B-A91A-F249D1A55012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7492ECB9-0C5D-4D89-AA58-89FF95C979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2468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7.png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Logo for University of Wales Trinity Saint David featuring a yellow and black shield">
            <a:extLst>
              <a:ext uri="{FF2B5EF4-FFF2-40B4-BE49-F238E27FC236}">
                <a16:creationId xmlns:a16="http://schemas.microsoft.com/office/drawing/2014/main" id="{4B0AD222-115A-0F79-2EC1-F172D3125C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377863"/>
            <a:ext cx="5253897" cy="219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B0F719C-B8DD-E1A0-AD7B-8B2DBC6965FB}"/>
              </a:ext>
            </a:extLst>
          </p:cNvPr>
          <p:cNvSpPr txBox="1"/>
          <p:nvPr/>
        </p:nvSpPr>
        <p:spPr>
          <a:xfrm>
            <a:off x="5060514" y="663879"/>
            <a:ext cx="7131486" cy="4939479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Student Name:	</a:t>
            </a:r>
            <a:r>
              <a:rPr lang="en-US" sz="2800" b="1"/>
              <a:t>Mohammad Yusuf</a:t>
            </a:r>
            <a:endParaRPr lang="en-US" sz="2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Student ID:		1807324@student.uwtsd.ac.uk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Lecturer’s Name:	Dr Fa Wang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Module Code: 	LCLM 4004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Module Name: 	Problem Solving &amp;   									Decision-Making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800" b="1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/>
              <a:t>Component 1: 	Green Haven Florists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BA5897E-EF13-2544-E8C0-009A124DB15A}"/>
              </a:ext>
            </a:extLst>
          </p:cNvPr>
          <p:cNvSpPr txBox="1"/>
          <p:nvPr/>
        </p:nvSpPr>
        <p:spPr>
          <a:xfrm>
            <a:off x="951911" y="3848164"/>
            <a:ext cx="3876165" cy="348273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250" dirty="0">
                <a:solidFill>
                  <a:srgbClr val="FFFFFF"/>
                </a:solidFill>
              </a:rPr>
              <a:t>(Figure 1: UWTSD Logo, 2026)</a:t>
            </a:r>
          </a:p>
        </p:txBody>
      </p:sp>
    </p:spTree>
    <p:extLst>
      <p:ext uri="{BB962C8B-B14F-4D97-AF65-F5344CB8AC3E}">
        <p14:creationId xmlns:p14="http://schemas.microsoft.com/office/powerpoint/2010/main" val="1972977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5" name="Group 2054">
            <a:extLst>
              <a:ext uri="{FF2B5EF4-FFF2-40B4-BE49-F238E27FC236}">
                <a16:creationId xmlns:a16="http://schemas.microsoft.com/office/drawing/2014/main" id="{16DBFAD4-B5FC-442B-A283-381B01B19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2056" name="Oval 2055">
              <a:extLst>
                <a:ext uri="{FF2B5EF4-FFF2-40B4-BE49-F238E27FC236}">
                  <a16:creationId xmlns:a16="http://schemas.microsoft.com/office/drawing/2014/main" id="{9B649DC7-8769-4383-A6F2-8F366BA7A1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2057" name="Oval 2056">
              <a:extLst>
                <a:ext uri="{FF2B5EF4-FFF2-40B4-BE49-F238E27FC236}">
                  <a16:creationId xmlns:a16="http://schemas.microsoft.com/office/drawing/2014/main" id="{0C67FD53-2686-4E0E-BA49-976F78F9AA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2059" name="Rectangle 2058">
            <a:extLst>
              <a:ext uri="{FF2B5EF4-FFF2-40B4-BE49-F238E27FC236}">
                <a16:creationId xmlns:a16="http://schemas.microsoft.com/office/drawing/2014/main" id="{2A0E4E09-FC02-4ADC-951A-3FFA90B6FE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Freeform: Shape 2060">
            <a:extLst>
              <a:ext uri="{FF2B5EF4-FFF2-40B4-BE49-F238E27FC236}">
                <a16:creationId xmlns:a16="http://schemas.microsoft.com/office/drawing/2014/main" id="{9453FF84-60C1-4EA8-B49B-1B8C2D0C5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5859484" cy="6857997"/>
          </a:xfrm>
          <a:custGeom>
            <a:avLst/>
            <a:gdLst>
              <a:gd name="connsiteX0" fmla="*/ 3198825 w 5859484"/>
              <a:gd name="connsiteY0" fmla="*/ 0 h 6857997"/>
              <a:gd name="connsiteX1" fmla="*/ 3962351 w 5859484"/>
              <a:gd name="connsiteY1" fmla="*/ 0 h 6857997"/>
              <a:gd name="connsiteX2" fmla="*/ 4129776 w 5859484"/>
              <a:gd name="connsiteY2" fmla="*/ 128761 h 6857997"/>
              <a:gd name="connsiteX3" fmla="*/ 5859484 w 5859484"/>
              <a:gd name="connsiteY3" fmla="*/ 3718209 h 6857997"/>
              <a:gd name="connsiteX4" fmla="*/ 4624700 w 5859484"/>
              <a:gd name="connsiteY4" fmla="*/ 6845880 h 6857997"/>
              <a:gd name="connsiteX5" fmla="*/ 4612896 w 5859484"/>
              <a:gd name="connsiteY5" fmla="*/ 6857997 h 6857997"/>
              <a:gd name="connsiteX6" fmla="*/ 4017658 w 5859484"/>
              <a:gd name="connsiteY6" fmla="*/ 6857997 h 6857997"/>
              <a:gd name="connsiteX7" fmla="*/ 4173230 w 5859484"/>
              <a:gd name="connsiteY7" fmla="*/ 6719623 h 6857997"/>
              <a:gd name="connsiteX8" fmla="*/ 5443583 w 5859484"/>
              <a:gd name="connsiteY8" fmla="*/ 3718209 h 6857997"/>
              <a:gd name="connsiteX9" fmla="*/ 3355352 w 5859484"/>
              <a:gd name="connsiteY9" fmla="*/ 88079 h 6857997"/>
              <a:gd name="connsiteX10" fmla="*/ 0 w 5859484"/>
              <a:gd name="connsiteY10" fmla="*/ 0 h 6857997"/>
              <a:gd name="connsiteX11" fmla="*/ 2941255 w 5859484"/>
              <a:gd name="connsiteY11" fmla="*/ 0 h 6857997"/>
              <a:gd name="connsiteX12" fmla="*/ 3117080 w 5859484"/>
              <a:gd name="connsiteY12" fmla="*/ 88129 h 6857997"/>
              <a:gd name="connsiteX13" fmla="*/ 5324754 w 5859484"/>
              <a:gd name="connsiteY13" fmla="*/ 3718209 h 6857997"/>
              <a:gd name="connsiteX14" fmla="*/ 4089206 w 5859484"/>
              <a:gd name="connsiteY14" fmla="*/ 6637392 h 6857997"/>
              <a:gd name="connsiteX15" fmla="*/ 3841183 w 5859484"/>
              <a:gd name="connsiteY15" fmla="*/ 6857997 h 6857997"/>
              <a:gd name="connsiteX16" fmla="*/ 0 w 5859484"/>
              <a:gd name="connsiteY16" fmla="*/ 6857997 h 685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5859484" h="6857997">
                <a:moveTo>
                  <a:pt x="3198825" y="0"/>
                </a:moveTo>
                <a:lnTo>
                  <a:pt x="3962351" y="0"/>
                </a:lnTo>
                <a:lnTo>
                  <a:pt x="4129776" y="128761"/>
                </a:lnTo>
                <a:cubicBezTo>
                  <a:pt x="5186152" y="981944"/>
                  <a:pt x="5859484" y="2273123"/>
                  <a:pt x="5859484" y="3718209"/>
                </a:cubicBezTo>
                <a:cubicBezTo>
                  <a:pt x="5859484" y="4922447"/>
                  <a:pt x="5391893" y="6019805"/>
                  <a:pt x="4624700" y="6845880"/>
                </a:cubicBezTo>
                <a:lnTo>
                  <a:pt x="4612896" y="6857997"/>
                </a:lnTo>
                <a:lnTo>
                  <a:pt x="4017658" y="6857997"/>
                </a:lnTo>
                <a:lnTo>
                  <a:pt x="4173230" y="6719623"/>
                </a:lnTo>
                <a:cubicBezTo>
                  <a:pt x="4958119" y="5951494"/>
                  <a:pt x="5443583" y="4890334"/>
                  <a:pt x="5443583" y="3718209"/>
                </a:cubicBezTo>
                <a:cubicBezTo>
                  <a:pt x="5443583" y="2179795"/>
                  <a:pt x="4607295" y="832535"/>
                  <a:pt x="3355352" y="88079"/>
                </a:cubicBezTo>
                <a:close/>
                <a:moveTo>
                  <a:pt x="0" y="0"/>
                </a:moveTo>
                <a:lnTo>
                  <a:pt x="2941255" y="0"/>
                </a:lnTo>
                <a:lnTo>
                  <a:pt x="3117080" y="88129"/>
                </a:lnTo>
                <a:cubicBezTo>
                  <a:pt x="4432070" y="787221"/>
                  <a:pt x="5324754" y="2150692"/>
                  <a:pt x="5324754" y="3718209"/>
                </a:cubicBezTo>
                <a:cubicBezTo>
                  <a:pt x="5324754" y="4858221"/>
                  <a:pt x="4852591" y="5890308"/>
                  <a:pt x="4089206" y="6637392"/>
                </a:cubicBezTo>
                <a:lnTo>
                  <a:pt x="3841183" y="6857997"/>
                </a:lnTo>
                <a:lnTo>
                  <a:pt x="0" y="6857997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 descr="image 2">
            <a:extLst>
              <a:ext uri="{FF2B5EF4-FFF2-40B4-BE49-F238E27FC236}">
                <a16:creationId xmlns:a16="http://schemas.microsoft.com/office/drawing/2014/main" id="{31E71674-2832-D4B9-C82F-EF3E8379E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42" r="27416" b="-1"/>
          <a:stretch>
            <a:fillRect/>
          </a:stretch>
        </p:blipFill>
        <p:spPr bwMode="auto">
          <a:xfrm>
            <a:off x="1" y="2"/>
            <a:ext cx="6095695" cy="6857997"/>
          </a:xfrm>
          <a:custGeom>
            <a:avLst/>
            <a:gdLst/>
            <a:ahLst/>
            <a:cxnLst/>
            <a:rect l="l" t="t" r="r" b="b"/>
            <a:pathLst>
              <a:path w="6095695" h="6857997">
                <a:moveTo>
                  <a:pt x="3435036" y="0"/>
                </a:moveTo>
                <a:lnTo>
                  <a:pt x="4198562" y="0"/>
                </a:lnTo>
                <a:lnTo>
                  <a:pt x="4365987" y="128761"/>
                </a:lnTo>
                <a:cubicBezTo>
                  <a:pt x="5422363" y="981944"/>
                  <a:pt x="6095695" y="2273123"/>
                  <a:pt x="6095695" y="3718209"/>
                </a:cubicBezTo>
                <a:cubicBezTo>
                  <a:pt x="6095695" y="4922447"/>
                  <a:pt x="5628104" y="6019805"/>
                  <a:pt x="4860911" y="6845880"/>
                </a:cubicBezTo>
                <a:lnTo>
                  <a:pt x="4849107" y="6857997"/>
                </a:lnTo>
                <a:lnTo>
                  <a:pt x="4253869" y="6857997"/>
                </a:lnTo>
                <a:lnTo>
                  <a:pt x="4409441" y="6719623"/>
                </a:lnTo>
                <a:cubicBezTo>
                  <a:pt x="5194330" y="5951494"/>
                  <a:pt x="5679794" y="4890334"/>
                  <a:pt x="5679794" y="3718209"/>
                </a:cubicBezTo>
                <a:cubicBezTo>
                  <a:pt x="5679794" y="2179795"/>
                  <a:pt x="4843506" y="832535"/>
                  <a:pt x="3591563" y="88079"/>
                </a:cubicBezTo>
                <a:close/>
                <a:moveTo>
                  <a:pt x="0" y="0"/>
                </a:moveTo>
                <a:lnTo>
                  <a:pt x="3177466" y="0"/>
                </a:lnTo>
                <a:lnTo>
                  <a:pt x="3353291" y="88129"/>
                </a:lnTo>
                <a:cubicBezTo>
                  <a:pt x="4668281" y="787221"/>
                  <a:pt x="5560965" y="2150692"/>
                  <a:pt x="5560965" y="3718209"/>
                </a:cubicBezTo>
                <a:cubicBezTo>
                  <a:pt x="5560965" y="4858221"/>
                  <a:pt x="5088802" y="5890308"/>
                  <a:pt x="4325417" y="6637392"/>
                </a:cubicBezTo>
                <a:lnTo>
                  <a:pt x="4077394" y="6857997"/>
                </a:lnTo>
                <a:lnTo>
                  <a:pt x="0" y="6857997"/>
                </a:lnTo>
                <a:close/>
              </a:path>
            </a:pathLst>
          </a:custGeom>
          <a:noFill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D51B087-589C-CE27-F185-2FE2CFA88512}"/>
              </a:ext>
            </a:extLst>
          </p:cNvPr>
          <p:cNvSpPr txBox="1"/>
          <p:nvPr/>
        </p:nvSpPr>
        <p:spPr>
          <a:xfrm>
            <a:off x="6550924" y="660400"/>
            <a:ext cx="4920019" cy="55117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1400" b="1" cap="all" dirty="0"/>
              <a:t>Green Haven Florists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1400" b="1" cap="all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small, independent flower shop located in Norwich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Reputation: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Bespoke floral arrangements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Eco-friendly packaging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Strong community ties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In my presentation I will:</a:t>
            </a:r>
          </a:p>
          <a:p>
            <a:pPr marL="800100" lvl="1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Provide an overview Green Havan Florists and the nature and scope of the problems they are encountering.</a:t>
            </a:r>
          </a:p>
          <a:p>
            <a:pPr marL="800100" lvl="1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Provide an application of the 5W2H model that </a:t>
            </a:r>
            <a:r>
              <a:rPr lang="en-US" sz="1400" cap="all" dirty="0" err="1"/>
              <a:t>summarises</a:t>
            </a:r>
            <a:r>
              <a:rPr lang="en-US" sz="1400" cap="all" dirty="0"/>
              <a:t> these issues.</a:t>
            </a:r>
          </a:p>
          <a:p>
            <a:pPr marL="800100" lvl="1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Provide a critique and application of the PESTEL framework.</a:t>
            </a:r>
          </a:p>
          <a:p>
            <a:pPr marL="800100" lvl="1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Provide a critique and application of the Cause-and-Effect model.</a:t>
            </a:r>
          </a:p>
          <a:p>
            <a:pPr marL="800100" lvl="1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US" sz="1400" cap="all" dirty="0"/>
              <a:t>And, finally, provide a summary of the key findings.</a:t>
            </a:r>
          </a:p>
          <a:p>
            <a:pPr marL="800100" lvl="1"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r>
              <a:rPr lang="en-GB" dirty="0"/>
              <a:t>(</a:t>
            </a:r>
            <a:r>
              <a:rPr lang="en-GB" dirty="0" err="1"/>
              <a:t>Gauth</a:t>
            </a:r>
            <a:r>
              <a:rPr lang="en-GB" dirty="0"/>
              <a:t>, 2016)</a:t>
            </a:r>
            <a:endParaRPr lang="en-US" sz="1400" cap="all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sz="900" cap="all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5B0E2A-162F-8F5A-A2E4-6113BBF0D261}"/>
              </a:ext>
            </a:extLst>
          </p:cNvPr>
          <p:cNvSpPr txBox="1"/>
          <p:nvPr/>
        </p:nvSpPr>
        <p:spPr>
          <a:xfrm>
            <a:off x="0" y="6172199"/>
            <a:ext cx="4925221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/>
              <a:t>(Figure 2: </a:t>
            </a:r>
            <a:r>
              <a:rPr lang="en-GB" sz="1000" cap="all"/>
              <a:t>Meet Your  Florist:</a:t>
            </a:r>
            <a:r>
              <a:rPr lang="en-GB" sz="1000"/>
              <a:t>Thegreeneryfloristbirmingham.co.uk. 2026)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364264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132FD491-28F3-42E7-AEBF-A9E3C462C9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AD016B6E-F283-4CFB-9099-05C8DA6AB3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72D0360E-345F-4790-B0A0-03ADC36B5E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C06EAFD-0C69-4B3B-BEA7-E7E11DDF9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4066C89-42FB-4624-9AFE-3A31B36491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C6AC3C-1F17-368F-8A48-BB837995747B}"/>
              </a:ext>
            </a:extLst>
          </p:cNvPr>
          <p:cNvSpPr txBox="1"/>
          <p:nvPr/>
        </p:nvSpPr>
        <p:spPr>
          <a:xfrm>
            <a:off x="4790130" y="642653"/>
            <a:ext cx="7398526" cy="55724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3600" b="1" dirty="0"/>
              <a:t>Background of </a:t>
            </a:r>
          </a:p>
          <a:p>
            <a:pPr algn="ctr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</a:pPr>
            <a:r>
              <a:rPr lang="en-US" sz="3600" b="1" dirty="0"/>
              <a:t>Green Haven Florists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b="1" dirty="0"/>
          </a:p>
          <a:p>
            <a:r>
              <a:rPr lang="en-GB" sz="2400" dirty="0"/>
              <a:t>Nature of the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Decline in Foot Traffic and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Online Competition has Increased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Rising Operational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Lack of Digital Presence and Marketing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Customer Expectation have Changed</a:t>
            </a:r>
          </a:p>
          <a:p>
            <a:r>
              <a:rPr lang="en-GB" dirty="0"/>
              <a:t>(</a:t>
            </a:r>
            <a:r>
              <a:rPr lang="en-GB" dirty="0" err="1"/>
              <a:t>Gauth</a:t>
            </a:r>
            <a:r>
              <a:rPr lang="en-GB" dirty="0"/>
              <a:t>, 2016)</a:t>
            </a:r>
            <a:endParaRPr lang="en-GB" sz="2400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BA218FBC-B2D6-48CA-9289-C4110162E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DED9084-49DA-4911-ACB7-5F9E4DEFA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050" name="Picture 2" descr="WHICH 'Norwich Wedding FLORIST' for my NORFOLK Wedding?'">
            <a:extLst>
              <a:ext uri="{FF2B5EF4-FFF2-40B4-BE49-F238E27FC236}">
                <a16:creationId xmlns:a16="http://schemas.microsoft.com/office/drawing/2014/main" id="{5017D289-8DE3-0C54-F4AE-D37A9386AE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678" y="2285869"/>
            <a:ext cx="43815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8A1BF17-621E-A1A2-BB43-C72B34E84C25}"/>
              </a:ext>
            </a:extLst>
          </p:cNvPr>
          <p:cNvSpPr txBox="1"/>
          <p:nvPr/>
        </p:nvSpPr>
        <p:spPr>
          <a:xfrm>
            <a:off x="288099" y="4910203"/>
            <a:ext cx="3945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(Figure 3: Container: 2026).</a:t>
            </a:r>
          </a:p>
        </p:txBody>
      </p:sp>
    </p:spTree>
    <p:extLst>
      <p:ext uri="{BB962C8B-B14F-4D97-AF65-F5344CB8AC3E}">
        <p14:creationId xmlns:p14="http://schemas.microsoft.com/office/powerpoint/2010/main" val="1098534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D53DB33-CCD1-FF75-56A4-CB3F130EDF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C3FB2AAA-3D0F-BAF4-47EC-AA2A83D71A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44D7D45F-CF68-F2F9-C7FC-CA56240BD8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928656A6-A35A-0360-30DE-3773708950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55E71FC-EFF0-8FBF-E336-6C3D05972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1A6CF1C-ECAB-3032-EF50-99AF99E8A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C801A21-A9CE-05D6-3685-A61690095D48}"/>
              </a:ext>
            </a:extLst>
          </p:cNvPr>
          <p:cNvSpPr txBox="1"/>
          <p:nvPr/>
        </p:nvSpPr>
        <p:spPr>
          <a:xfrm>
            <a:off x="4790130" y="642653"/>
            <a:ext cx="7398526" cy="55724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algn="ctr"/>
            <a:r>
              <a:rPr lang="en-GB" sz="3600" b="1" dirty="0"/>
              <a:t>Insight into the Problems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b="1" dirty="0"/>
          </a:p>
          <a:p>
            <a:pPr algn="ctr"/>
            <a:r>
              <a:rPr lang="en-US" sz="2400" b="1" dirty="0"/>
              <a:t>M</a:t>
            </a:r>
            <a:r>
              <a:rPr lang="en-GB" sz="2400" b="1" dirty="0"/>
              <a:t>ain/root problems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Foot traffic and sales decline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Weak Online Infrastructure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Increased Competition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Evolving Customer Expectations</a:t>
            </a:r>
          </a:p>
          <a:p>
            <a:endParaRPr lang="en-GB" sz="2400" b="1" dirty="0"/>
          </a:p>
          <a:p>
            <a:pPr algn="ctr"/>
            <a:r>
              <a:rPr lang="en-GB" sz="2400" b="1" dirty="0"/>
              <a:t>Maintaining eco friendly product </a:t>
            </a:r>
          </a:p>
          <a:p>
            <a:r>
              <a:rPr lang="en-GB" sz="2400" dirty="0"/>
              <a:t>Green Haven lacks digital visibility. Investing in consistent branding, social media engagement</a:t>
            </a:r>
          </a:p>
          <a:p>
            <a:endParaRPr lang="en-GB" sz="2400" b="1" dirty="0"/>
          </a:p>
          <a:p>
            <a:pPr algn="ctr"/>
            <a:r>
              <a:rPr lang="en-US" sz="2400" b="1" dirty="0"/>
              <a:t>T</a:t>
            </a:r>
            <a:r>
              <a:rPr lang="en-GB" sz="2400" b="1" dirty="0"/>
              <a:t>he reasons contributing to this problem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Local environment and location decline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Supply chain and flower prices</a:t>
            </a:r>
          </a:p>
          <a:p>
            <a:r>
              <a:rPr lang="en-GB" dirty="0"/>
              <a:t>(Byrne, 2025)</a:t>
            </a:r>
            <a:endParaRPr lang="en-GB" sz="2400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972EDCE9-B2FF-6FA3-0CA1-2466BAE33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8EFCE4F0-E8B6-7542-79A3-5AED53DB91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074" name="Picture 2" descr="Flower shop store graphic color sketch exterior illustration vector Stock  Vector Image &amp; Art - Alamy">
            <a:extLst>
              <a:ext uri="{FF2B5EF4-FFF2-40B4-BE49-F238E27FC236}">
                <a16:creationId xmlns:a16="http://schemas.microsoft.com/office/drawing/2014/main" id="{DB30CFDD-73F9-7849-7F07-BDD80E82C3D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080"/>
          <a:stretch>
            <a:fillRect/>
          </a:stretch>
        </p:blipFill>
        <p:spPr bwMode="auto">
          <a:xfrm>
            <a:off x="273356" y="1578281"/>
            <a:ext cx="4108143" cy="2793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4181202-6557-4E4C-D2ED-CCF14ED831BE}"/>
              </a:ext>
            </a:extLst>
          </p:cNvPr>
          <p:cNvSpPr txBox="1"/>
          <p:nvPr/>
        </p:nvSpPr>
        <p:spPr>
          <a:xfrm>
            <a:off x="273356" y="4797468"/>
            <a:ext cx="36222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Figure 4: (</a:t>
            </a:r>
            <a:r>
              <a:rPr lang="en-GB" dirty="0" err="1">
                <a:solidFill>
                  <a:schemeClr val="bg1"/>
                </a:solidFill>
              </a:rPr>
              <a:t>Alamy</a:t>
            </a:r>
            <a:r>
              <a:rPr lang="en-GB" dirty="0">
                <a:solidFill>
                  <a:schemeClr val="bg1"/>
                </a:solidFill>
              </a:rPr>
              <a:t> Limited, 2018)</a:t>
            </a:r>
          </a:p>
        </p:txBody>
      </p:sp>
    </p:spTree>
    <p:extLst>
      <p:ext uri="{BB962C8B-B14F-4D97-AF65-F5344CB8AC3E}">
        <p14:creationId xmlns:p14="http://schemas.microsoft.com/office/powerpoint/2010/main" val="3400747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5D88A-BBD3-EF95-ACDF-42A3CDEFF6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98543"/>
            <a:ext cx="10058400" cy="94333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5W2H table for Green Haven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19" name="Table 18">
            <a:extLst>
              <a:ext uri="{FF2B5EF4-FFF2-40B4-BE49-F238E27FC236}">
                <a16:creationId xmlns:a16="http://schemas.microsoft.com/office/drawing/2014/main" id="{E980368B-8F5B-EC13-E5DF-4AB2F331AD7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3083958"/>
              </p:ext>
            </p:extLst>
          </p:nvPr>
        </p:nvGraphicFramePr>
        <p:xfrm>
          <a:off x="718457" y="970211"/>
          <a:ext cx="10655176" cy="5403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22954">
                  <a:extLst>
                    <a:ext uri="{9D8B030D-6E8A-4147-A177-3AD203B41FA5}">
                      <a16:colId xmlns:a16="http://schemas.microsoft.com/office/drawing/2014/main" val="809686694"/>
                    </a:ext>
                  </a:extLst>
                </a:gridCol>
                <a:gridCol w="1958370">
                  <a:extLst>
                    <a:ext uri="{9D8B030D-6E8A-4147-A177-3AD203B41FA5}">
                      <a16:colId xmlns:a16="http://schemas.microsoft.com/office/drawing/2014/main" val="687545294"/>
                    </a:ext>
                  </a:extLst>
                </a:gridCol>
                <a:gridCol w="7273852">
                  <a:extLst>
                    <a:ext uri="{9D8B030D-6E8A-4147-A177-3AD203B41FA5}">
                      <a16:colId xmlns:a16="http://schemas.microsoft.com/office/drawing/2014/main" val="761355461"/>
                    </a:ext>
                  </a:extLst>
                </a:gridCol>
              </a:tblGrid>
              <a:tr h="420531">
                <a:tc>
                  <a:txBody>
                    <a:bodyPr/>
                    <a:lstStyle/>
                    <a:p>
                      <a:pPr algn="l" fontAlgn="t" latinLnBrk="0">
                        <a:buNone/>
                      </a:pPr>
                      <a:r>
                        <a:rPr lang="en-GB" sz="1200" b="0" dirty="0">
                          <a:effectLst/>
                        </a:rPr>
                        <a:t>5W2H element</a:t>
                      </a: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l" fontAlgn="t" latinLnBrk="0">
                        <a:buNone/>
                      </a:pPr>
                      <a:r>
                        <a:rPr lang="en-GB" sz="1200" b="0" dirty="0">
                          <a:effectLst/>
                        </a:rPr>
                        <a:t>Guiding question</a:t>
                      </a:r>
                    </a:p>
                  </a:txBody>
                  <a:tcPr marL="50800" marR="50800" marT="50800" marB="50800"/>
                </a:tc>
                <a:tc>
                  <a:txBody>
                    <a:bodyPr/>
                    <a:lstStyle/>
                    <a:p>
                      <a:pPr algn="l" fontAlgn="t" latinLnBrk="0">
                        <a:buNone/>
                      </a:pPr>
                      <a:r>
                        <a:rPr lang="en-GB" sz="1200" b="0" dirty="0">
                          <a:effectLst/>
                        </a:rPr>
                        <a:t>Green Haven marketing answer</a:t>
                      </a:r>
                    </a:p>
                  </a:txBody>
                  <a:tcPr marL="50800" marR="50800" marT="50800" marB="50800"/>
                </a:tc>
                <a:extLst>
                  <a:ext uri="{0D108BD9-81ED-4DB2-BD59-A6C34878D82A}">
                    <a16:rowId xmlns:a16="http://schemas.microsoft.com/office/drawing/2014/main" val="3142177048"/>
                  </a:ext>
                </a:extLst>
              </a:tr>
              <a:tr h="757776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What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>
                          <a:effectLst/>
                        </a:rPr>
                        <a:t>What will be done?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Digital campaign will be launched to help promote the unique luxury lifestyle products produced in biodegradable packing to help increase sales. </a:t>
                      </a:r>
                    </a:p>
                  </a:txBody>
                  <a:tcPr marL="50800" marR="50800" anchor="ctr"/>
                </a:tc>
                <a:extLst>
                  <a:ext uri="{0D108BD9-81ED-4DB2-BD59-A6C34878D82A}">
                    <a16:rowId xmlns:a16="http://schemas.microsoft.com/office/drawing/2014/main" val="699260890"/>
                  </a:ext>
                </a:extLst>
              </a:tr>
              <a:tr h="757776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>
                          <a:effectLst/>
                        </a:rPr>
                        <a:t>Why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Why is this needed?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Help promote on social media and grow the website to promote Green Haven as a high-end sustainable luxury brand targeted towards hospitality and corporate clients. </a:t>
                      </a:r>
                    </a:p>
                  </a:txBody>
                  <a:tcPr marL="50800" marR="50800" anchor="ctr"/>
                </a:tc>
                <a:extLst>
                  <a:ext uri="{0D108BD9-81ED-4DB2-BD59-A6C34878D82A}">
                    <a16:rowId xmlns:a16="http://schemas.microsoft.com/office/drawing/2014/main" val="1885485545"/>
                  </a:ext>
                </a:extLst>
              </a:tr>
              <a:tr h="757776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>
                          <a:effectLst/>
                        </a:rPr>
                        <a:t>Who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>
                          <a:effectLst/>
                        </a:rPr>
                        <a:t>Who is involved/responsible?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Content creators to create social blogs and create new content, website designers and marketing managers and sales team for lead follow‑up. </a:t>
                      </a:r>
                    </a:p>
                  </a:txBody>
                  <a:tcPr marL="50800" marR="50800" anchor="ctr"/>
                </a:tc>
                <a:extLst>
                  <a:ext uri="{0D108BD9-81ED-4DB2-BD59-A6C34878D82A}">
                    <a16:rowId xmlns:a16="http://schemas.microsoft.com/office/drawing/2014/main" val="2913002080"/>
                  </a:ext>
                </a:extLst>
              </a:tr>
              <a:tr h="591371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>
                          <a:effectLst/>
                        </a:rPr>
                        <a:t>When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When will it happen?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Creating a 3-month campaign on social media such as Tik Tok and Instagram. with weekly performance check‑ins. ​</a:t>
                      </a:r>
                    </a:p>
                  </a:txBody>
                  <a:tcPr marL="50800" marR="50800" anchor="ctr"/>
                </a:tc>
                <a:extLst>
                  <a:ext uri="{0D108BD9-81ED-4DB2-BD59-A6C34878D82A}">
                    <a16:rowId xmlns:a16="http://schemas.microsoft.com/office/drawing/2014/main" val="2910366629"/>
                  </a:ext>
                </a:extLst>
              </a:tr>
              <a:tr h="591371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>
                          <a:effectLst/>
                        </a:rPr>
                        <a:t>Where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Where will actions run?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Use </a:t>
                      </a:r>
                      <a:r>
                        <a:rPr lang="en-GB" sz="1200" dirty="0" err="1">
                          <a:effectLst/>
                        </a:rPr>
                        <a:t>Linkedin</a:t>
                      </a:r>
                      <a:r>
                        <a:rPr lang="en-GB" sz="1200" dirty="0">
                          <a:effectLst/>
                        </a:rPr>
                        <a:t> to reach out to the hospitality and corporate industry. Create a Green Haven Instagram, Tik Tok and update the website so its more user friendly.  </a:t>
                      </a:r>
                    </a:p>
                  </a:txBody>
                  <a:tcPr marL="50800" marR="50800" anchor="ctr"/>
                </a:tc>
                <a:extLst>
                  <a:ext uri="{0D108BD9-81ED-4DB2-BD59-A6C34878D82A}">
                    <a16:rowId xmlns:a16="http://schemas.microsoft.com/office/drawing/2014/main" val="1745290854"/>
                  </a:ext>
                </a:extLst>
              </a:tr>
              <a:tr h="768783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>
                          <a:effectLst/>
                        </a:rPr>
                        <a:t>How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How will it be executed?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Create a product story telling to make the products more relatable and use key messages around “sustainably luxurious”; create paid social and search campaigns.</a:t>
                      </a:r>
                    </a:p>
                  </a:txBody>
                  <a:tcPr marL="50800" marR="50800" anchor="ctr"/>
                </a:tc>
                <a:extLst>
                  <a:ext uri="{0D108BD9-81ED-4DB2-BD59-A6C34878D82A}">
                    <a16:rowId xmlns:a16="http://schemas.microsoft.com/office/drawing/2014/main" val="1510866529"/>
                  </a:ext>
                </a:extLst>
              </a:tr>
              <a:tr h="757776"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>
                          <a:effectLst/>
                        </a:rPr>
                        <a:t>How much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How much will it cost?</a:t>
                      </a:r>
                    </a:p>
                  </a:txBody>
                  <a:tcPr marL="50800" marR="50800" anchor="ctr"/>
                </a:tc>
                <a:tc>
                  <a:txBody>
                    <a:bodyPr/>
                    <a:lstStyle/>
                    <a:p>
                      <a:pPr fontAlgn="base" latinLnBrk="0">
                        <a:buNone/>
                      </a:pPr>
                      <a:r>
                        <a:rPr lang="en-GB" sz="1200" dirty="0">
                          <a:effectLst/>
                        </a:rPr>
                        <a:t>Set a total quarterly budget (e.g. split 40% paid media, 35% content/creative, 25% tools and analytics), with ROAS, cost‑per‑lead, and revenue targets agreed before launch. </a:t>
                      </a:r>
                    </a:p>
                  </a:txBody>
                  <a:tcPr marL="50800" marR="50800" anchor="ctr"/>
                </a:tc>
                <a:extLst>
                  <a:ext uri="{0D108BD9-81ED-4DB2-BD59-A6C34878D82A}">
                    <a16:rowId xmlns:a16="http://schemas.microsoft.com/office/drawing/2014/main" val="3280017908"/>
                  </a:ext>
                </a:extLst>
              </a:tr>
            </a:tbl>
          </a:graphicData>
        </a:graphic>
      </p:graphicFrame>
      <p:sp>
        <p:nvSpPr>
          <p:cNvPr id="20" name="TextBox 19">
            <a:extLst>
              <a:ext uri="{FF2B5EF4-FFF2-40B4-BE49-F238E27FC236}">
                <a16:creationId xmlns:a16="http://schemas.microsoft.com/office/drawing/2014/main" id="{430BE917-BFF0-3F43-C7A0-01CD63B13724}"/>
              </a:ext>
            </a:extLst>
          </p:cNvPr>
          <p:cNvSpPr txBox="1"/>
          <p:nvPr/>
        </p:nvSpPr>
        <p:spPr>
          <a:xfrm>
            <a:off x="801666" y="6373371"/>
            <a:ext cx="2693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(Nguyen, 2020)</a:t>
            </a:r>
          </a:p>
        </p:txBody>
      </p:sp>
    </p:spTree>
    <p:extLst>
      <p:ext uri="{BB962C8B-B14F-4D97-AF65-F5344CB8AC3E}">
        <p14:creationId xmlns:p14="http://schemas.microsoft.com/office/powerpoint/2010/main" val="11051151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47AAEFD-687B-57DE-E26F-5FE83B02FB6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BA5C821-A416-F551-D717-61BD42CAD3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2C2CFFEB-C63C-B01D-7DE1-EE1DE49CA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62754025-E500-1E6B-20ED-3494720B7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575BAD5-E47C-E94C-B1C2-6A1853AD11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CE1F3D3-DDF4-A97C-8C4D-091B89254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44" y="0"/>
            <a:ext cx="4648169" cy="6858000"/>
          </a:xfrm>
          <a:prstGeom prst="rect">
            <a:avLst/>
          </a:prstGeom>
          <a:blipFill dpi="0" rotWithShape="1">
            <a:blip r:embed="rId5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aturation sat="400000"/>
                      </a14:imgEffect>
                      <a14:imgEffect>
                        <a14:brightnessContrast bright="-40000" contrast="40000"/>
                      </a14:imgEffect>
                    </a14:imgLayer>
                  </a14:imgProps>
                </a:ext>
              </a:extLst>
            </a:blip>
            <a:srcRect/>
            <a:tile tx="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algn="ctr" defTabSz="914400"/>
            <a:endParaRPr lang="en-US" sz="2000" kern="0">
              <a:solidFill>
                <a:prstClr val="white"/>
              </a:solidFill>
              <a:latin typeface="Rockwell Extra Bold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8D4590-B8DC-CF55-EF28-698075088766}"/>
              </a:ext>
            </a:extLst>
          </p:cNvPr>
          <p:cNvSpPr txBox="1"/>
          <p:nvPr/>
        </p:nvSpPr>
        <p:spPr>
          <a:xfrm>
            <a:off x="4790130" y="642653"/>
            <a:ext cx="7398526" cy="557243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3600" b="1" dirty="0"/>
              <a:t>PESTEL ANYLASIS </a:t>
            </a:r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b="1" dirty="0"/>
          </a:p>
          <a:p>
            <a:r>
              <a:rPr lang="en-GB" sz="2400" b="1" dirty="0"/>
              <a:t>P - Political:  Government-Backed Loan Schemes and Grants</a:t>
            </a:r>
          </a:p>
          <a:p>
            <a:r>
              <a:rPr lang="en-GB" sz="2400" b="1" dirty="0"/>
              <a:t>E - Economic: Business Rates </a:t>
            </a:r>
          </a:p>
          <a:p>
            <a:r>
              <a:rPr lang="en-GB" sz="2400" b="1" dirty="0"/>
              <a:t>S - Socio-cultural: Eco-Friendly Demand </a:t>
            </a:r>
          </a:p>
          <a:p>
            <a:r>
              <a:rPr lang="en-GB" sz="2400" b="1" dirty="0"/>
              <a:t>T - Technological: E-commerce and Digital Platforms</a:t>
            </a:r>
          </a:p>
          <a:p>
            <a:r>
              <a:rPr lang="en-GB" sz="2400" b="1" dirty="0"/>
              <a:t>E - Environmental: Waste Generation </a:t>
            </a:r>
          </a:p>
          <a:p>
            <a:r>
              <a:rPr lang="en-GB" sz="2400" b="1" dirty="0"/>
              <a:t>L - Legal: Health and Safety   </a:t>
            </a:r>
          </a:p>
          <a:p>
            <a:r>
              <a:rPr lang="en-GB" dirty="0"/>
              <a:t>(Makos, 2022)</a:t>
            </a:r>
            <a:endParaRPr lang="en-GB" sz="2400" b="1" dirty="0"/>
          </a:p>
          <a:p>
            <a:pPr indent="-182880" defTabSz="914400">
              <a:lnSpc>
                <a:spcPct val="90000"/>
              </a:lnSpc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85000"/>
              <a:buFont typeface="Wingdings" pitchFamily="2" charset="2"/>
              <a:buChar char="§"/>
            </a:pPr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8E96A5AB-9CEA-7A8B-5ADD-62ECDCDD48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3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236B06E2-24AD-DFAA-7DCA-83AE296390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098" name="Picture 2" descr="PESTEL Analysis (PEST Analysis) EXPLAINED with EXAMPLES | B2U">
            <a:extLst>
              <a:ext uri="{FF2B5EF4-FFF2-40B4-BE49-F238E27FC236}">
                <a16:creationId xmlns:a16="http://schemas.microsoft.com/office/drawing/2014/main" id="{5197E616-657F-86BD-AC0C-D4C0555A3F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86" r="22013"/>
          <a:stretch>
            <a:fillRect/>
          </a:stretch>
        </p:blipFill>
        <p:spPr bwMode="auto">
          <a:xfrm>
            <a:off x="492002" y="1588587"/>
            <a:ext cx="3670852" cy="368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C7C790D-84BB-CFB8-EB6B-EDE5DDD2F0DB}"/>
              </a:ext>
            </a:extLst>
          </p:cNvPr>
          <p:cNvSpPr txBox="1"/>
          <p:nvPr/>
        </p:nvSpPr>
        <p:spPr>
          <a:xfrm>
            <a:off x="492002" y="5461348"/>
            <a:ext cx="36708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</a:rPr>
              <a:t>Figure 5:Pestal Analysis (Bruin, 2016) </a:t>
            </a:r>
          </a:p>
        </p:txBody>
      </p:sp>
    </p:spTree>
    <p:extLst>
      <p:ext uri="{BB962C8B-B14F-4D97-AF65-F5344CB8AC3E}">
        <p14:creationId xmlns:p14="http://schemas.microsoft.com/office/powerpoint/2010/main" val="20845056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669C05B-173C-5DF1-1240-B31CB782FB7B}"/>
              </a:ext>
            </a:extLst>
          </p:cNvPr>
          <p:cNvSpPr txBox="1"/>
          <p:nvPr/>
        </p:nvSpPr>
        <p:spPr>
          <a:xfrm>
            <a:off x="651354" y="701457"/>
            <a:ext cx="10083452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Critique of Cause-and-Effect</a:t>
            </a:r>
          </a:p>
          <a:p>
            <a:endParaRPr lang="en-GB" sz="32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The main </a:t>
            </a:r>
            <a:r>
              <a:rPr lang="en-GB" sz="3200" i="1" dirty="0"/>
              <a:t>effect</a:t>
            </a:r>
            <a:r>
              <a:rPr lang="en-GB" sz="3200" dirty="0"/>
              <a:t> as declining profitability and in‑store sales over the past 12 months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Inflation, sustainable materials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Increased online and local competition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Reduced high‑street footfall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Outdated website, and weak digital marketing</a:t>
            </a:r>
          </a:p>
          <a:p>
            <a:r>
              <a:rPr lang="en-GB" dirty="0"/>
              <a:t>(</a:t>
            </a:r>
            <a:r>
              <a:rPr lang="en-GB" dirty="0" err="1"/>
              <a:t>Gauth</a:t>
            </a:r>
            <a:r>
              <a:rPr lang="en-GB" dirty="0"/>
              <a:t>, 2016)</a:t>
            </a:r>
            <a:endParaRPr lang="en-GB" sz="3200" dirty="0"/>
          </a:p>
          <a:p>
            <a:endParaRPr lang="en-GB" dirty="0"/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28562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3B0E10E-CBB4-A208-71EF-E30CCAB4F491}"/>
              </a:ext>
            </a:extLst>
          </p:cNvPr>
          <p:cNvSpPr txBox="1"/>
          <p:nvPr/>
        </p:nvSpPr>
        <p:spPr>
          <a:xfrm>
            <a:off x="901874" y="926926"/>
            <a:ext cx="926926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Picture Placeholder 1">
            <a:extLst>
              <a:ext uri="{FF2B5EF4-FFF2-40B4-BE49-F238E27FC236}">
                <a16:creationId xmlns:a16="http://schemas.microsoft.com/office/drawing/2014/main" id="{16E452C8-ADA1-C84E-4061-643148BEB737}"/>
              </a:ext>
            </a:extLst>
          </p:cNvPr>
          <p:cNvSpPr txBox="1">
            <a:spLocks/>
          </p:cNvSpPr>
          <p:nvPr/>
        </p:nvSpPr>
        <p:spPr>
          <a:xfrm>
            <a:off x="388466" y="1028763"/>
            <a:ext cx="11585447" cy="4496781"/>
          </a:xfrm>
          <a:prstGeom prst="rect">
            <a:avLst/>
          </a:prstGeom>
          <a:ln w="38100">
            <a:solidFill>
              <a:schemeClr val="tx1"/>
            </a:solidFill>
          </a:ln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1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2149348-FE4D-8237-4E39-CEA044D8531B}"/>
              </a:ext>
            </a:extLst>
          </p:cNvPr>
          <p:cNvCxnSpPr/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86FADCF4-9D45-070D-58E6-9174C82D4B34}"/>
              </a:ext>
            </a:extLst>
          </p:cNvPr>
          <p:cNvCxnSpPr/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E1E2F0A7-082B-47DC-D609-5CF671A21AE9}"/>
              </a:ext>
            </a:extLst>
          </p:cNvPr>
          <p:cNvCxnSpPr/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054FB64-A586-3420-C877-8520CDCE67BA}"/>
              </a:ext>
            </a:extLst>
          </p:cNvPr>
          <p:cNvCxnSpPr/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97B9A28-64E3-3E1F-D00D-05550E0816FC}"/>
              </a:ext>
            </a:extLst>
          </p:cNvPr>
          <p:cNvCxnSpPr/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DCD352-E3E6-78C6-5EFE-8F481A58A740}"/>
              </a:ext>
            </a:extLst>
          </p:cNvPr>
          <p:cNvCxnSpPr>
            <a:endCxn id="1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381294B-1435-7BF3-1B04-CCAD09FDD91C}"/>
              </a:ext>
            </a:extLst>
          </p:cNvPr>
          <p:cNvCxnSpPr/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334D2B73-45F7-8465-E995-A2A8BA45E0AB}"/>
              </a:ext>
            </a:extLst>
          </p:cNvPr>
          <p:cNvSpPr txBox="1"/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1EDE2D0-27C3-B03A-A950-9F19C1E30812}"/>
              </a:ext>
            </a:extLst>
          </p:cNvPr>
          <p:cNvSpPr txBox="1"/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F34727A-9234-1B47-ED3F-C33E3142FD05}"/>
              </a:ext>
            </a:extLst>
          </p:cNvPr>
          <p:cNvSpPr txBox="1"/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13BC428-5625-1ADF-7979-887A3B761399}"/>
              </a:ext>
            </a:extLst>
          </p:cNvPr>
          <p:cNvSpPr txBox="1"/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D0FB530-DE89-B9E8-E4E2-6CA5D40D4B68}"/>
              </a:ext>
            </a:extLst>
          </p:cNvPr>
          <p:cNvSpPr txBox="1"/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430991B-7773-9D6A-E6BF-6082F5A08F6C}"/>
              </a:ext>
            </a:extLst>
          </p:cNvPr>
          <p:cNvSpPr txBox="1"/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AB4B9AD-D66C-9E14-ABF2-85DD56393B34}"/>
              </a:ext>
            </a:extLst>
          </p:cNvPr>
          <p:cNvSpPr txBox="1"/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Loss of sales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35AC35F-FE67-3EBE-5999-5129E4EF3528}"/>
              </a:ext>
            </a:extLst>
          </p:cNvPr>
          <p:cNvSpPr txBox="1"/>
          <p:nvPr/>
        </p:nvSpPr>
        <p:spPr>
          <a:xfrm>
            <a:off x="388465" y="274320"/>
            <a:ext cx="62043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Cause-and-Effect Fishbone Diagram: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1C4D44D0-3C47-A189-A26E-3901DB755A34}"/>
              </a:ext>
            </a:extLst>
          </p:cNvPr>
          <p:cNvSpPr txBox="1"/>
          <p:nvPr/>
        </p:nvSpPr>
        <p:spPr>
          <a:xfrm>
            <a:off x="636941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Sustainable Sourcing local seasonal flowers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766DFC4-92A7-B25F-7D47-146DC876E652}"/>
              </a:ext>
            </a:extLst>
          </p:cNvPr>
          <p:cNvSpPr txBox="1"/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More local advertising is needed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5DE7A62-AE3C-3672-3EFE-0CD559D25EEE}"/>
              </a:ext>
            </a:extLst>
          </p:cNvPr>
          <p:cNvSpPr txBox="1"/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Multi tasking in a small business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9646CF-C8DE-781E-21AB-E9CF32915149}"/>
              </a:ext>
            </a:extLst>
          </p:cNvPr>
          <p:cNvSpPr txBox="1"/>
          <p:nvPr/>
        </p:nvSpPr>
        <p:spPr>
          <a:xfrm>
            <a:off x="6405359" y="2814221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Lack of training digital marketing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D8925B5-C344-D3ED-57F8-5B4C999627C1}"/>
              </a:ext>
            </a:extLst>
          </p:cNvPr>
          <p:cNvSpPr txBox="1"/>
          <p:nvPr/>
        </p:nvSpPr>
        <p:spPr>
          <a:xfrm>
            <a:off x="3506303" y="4416742"/>
            <a:ext cx="2207594" cy="55399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Introduce subscription services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CDC78CC3-0EF6-0658-FA23-7B012C5CA429}"/>
              </a:ext>
            </a:extLst>
          </p:cNvPr>
          <p:cNvSpPr txBox="1"/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Same day delivery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A5CF52D-FF0B-F5B9-E634-D3E32CECFFD3}"/>
              </a:ext>
            </a:extLst>
          </p:cNvPr>
          <p:cNvSpPr txBox="1"/>
          <p:nvPr/>
        </p:nvSpPr>
        <p:spPr>
          <a:xfrm>
            <a:off x="614996" y="4389626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Sourcing cheaper biodegradable  packaging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FF630DC-ADCC-608F-2475-8350D42AC7A8}"/>
              </a:ext>
            </a:extLst>
          </p:cNvPr>
          <p:cNvSpPr txBox="1"/>
          <p:nvPr/>
        </p:nvSpPr>
        <p:spPr>
          <a:xfrm>
            <a:off x="614996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Source imported varieties of flowers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95C75E1-C3EA-C4B4-1016-40E9F9ACA4A0}"/>
              </a:ext>
            </a:extLst>
          </p:cNvPr>
          <p:cNvSpPr txBox="1"/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baseline="-25000" dirty="0">
                <a:latin typeface="Arial" panose="020B0604020202020204" pitchFamily="34" charset="0"/>
                <a:cs typeface="Arial" panose="020B0604020202020204" pitchFamily="34" charset="0"/>
              </a:rPr>
              <a:t>Technology/Settings -</a:t>
            </a:r>
            <a:r>
              <a:rPr lang="en-GB" sz="1200" baseline="-25000" dirty="0">
                <a:latin typeface="Arial" panose="020B0604020202020204" pitchFamily="34" charset="0"/>
                <a:cs typeface="Arial" panose="020B0604020202020204" pitchFamily="34" charset="0"/>
              </a:rPr>
              <a:t>website needs updating</a:t>
            </a:r>
          </a:p>
          <a:p>
            <a:endParaRPr lang="en-GB" sz="1200" baseline="-25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315143B-12F8-6C18-D93B-20E8431CA16A}"/>
              </a:ext>
            </a:extLst>
          </p:cNvPr>
          <p:cNvSpPr txBox="1"/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Investing in their own delivery vehicle.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D09D54F-9C42-639A-65BA-C6A9EAD9B068}"/>
              </a:ext>
            </a:extLst>
          </p:cNvPr>
          <p:cNvSpPr txBox="1"/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 commers – Selling Online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CCA4F3A-D2E2-F90A-D6E0-180CF5BC8A6C}"/>
              </a:ext>
            </a:extLst>
          </p:cNvPr>
          <p:cNvSpPr txBox="1"/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Digital marketing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E0C9A64C-CFA7-EF8A-74DD-FE6A7982996E}"/>
              </a:ext>
            </a:extLst>
          </p:cNvPr>
          <p:cNvSpPr txBox="1"/>
          <p:nvPr/>
        </p:nvSpPr>
        <p:spPr>
          <a:xfrm>
            <a:off x="5135462" y="5703748"/>
            <a:ext cx="69549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Adapted from: Super series Solving Problems and Making Decisions (2013, page 31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947859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36EA4D0-B9FF-27EC-1AB9-669F99E4B7B2}"/>
              </a:ext>
            </a:extLst>
          </p:cNvPr>
          <p:cNvSpPr txBox="1"/>
          <p:nvPr/>
        </p:nvSpPr>
        <p:spPr>
          <a:xfrm>
            <a:off x="313151" y="701458"/>
            <a:ext cx="10534389" cy="652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 Key Findings</a:t>
            </a:r>
          </a:p>
          <a:p>
            <a:r>
              <a:rPr lang="en-GB" sz="2800" dirty="0"/>
              <a:t>Root cause and strategic implication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The main issues are that Green Haven are struggling to adapt quickly enough to a changing retail environment and evolving consumer preferences, particularly around e‑commerce, convenience, and digital engagement.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To recover, Green Haven needs to update its online presence on social media platforms.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Offer same day delivery options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And use sustainable and community‑focused ethos as a unique selling point to target new customers. </a:t>
            </a:r>
          </a:p>
          <a:p>
            <a:r>
              <a:rPr lang="en-GB" dirty="0"/>
              <a:t>(Mehta, 2025)</a:t>
            </a:r>
            <a:endParaRPr lang="en-GB" sz="2800" dirty="0"/>
          </a:p>
          <a:p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3415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BF37140-DD08-ADC4-EFE9-2CCD2CAC2D4B}"/>
              </a:ext>
            </a:extLst>
          </p:cNvPr>
          <p:cNvSpPr txBox="1"/>
          <p:nvPr/>
        </p:nvSpPr>
        <p:spPr>
          <a:xfrm>
            <a:off x="839244" y="726510"/>
            <a:ext cx="10496811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Reference List:</a:t>
            </a:r>
          </a:p>
          <a:p>
            <a:r>
              <a:rPr lang="en-GB" sz="1400" dirty="0"/>
              <a:t>Figure 4: </a:t>
            </a:r>
            <a:r>
              <a:rPr lang="en-GB" sz="1400" dirty="0" err="1"/>
              <a:t>Alamy</a:t>
            </a:r>
            <a:r>
              <a:rPr lang="en-GB" sz="1400" dirty="0"/>
              <a:t> Limited (2018). </a:t>
            </a:r>
            <a:r>
              <a:rPr lang="en-GB" sz="1400" i="1" dirty="0"/>
              <a:t>Flower shop store graphic </a:t>
            </a:r>
            <a:r>
              <a:rPr lang="en-GB" sz="1400" i="1" dirty="0" err="1"/>
              <a:t>color</a:t>
            </a:r>
            <a:r>
              <a:rPr lang="en-GB" sz="1400" i="1" dirty="0"/>
              <a:t> sketch exterior illustration vector</a:t>
            </a:r>
            <a:r>
              <a:rPr lang="en-GB" sz="1400" dirty="0"/>
              <a:t>. [online] Alamy.com. Available at: https://www.alamy.com/flower-shop-store-graphic-color-sketch-exterior-illustration-vector-image369740404.html [Accessed 10 Feb. 2026].</a:t>
            </a:r>
          </a:p>
          <a:p>
            <a:endParaRPr lang="en-GB" sz="1400" dirty="0"/>
          </a:p>
          <a:p>
            <a:r>
              <a:rPr lang="en-GB" sz="1400" dirty="0"/>
              <a:t>Bruin, L. de (2016). </a:t>
            </a:r>
            <a:r>
              <a:rPr lang="en-GB" sz="1400" i="1" dirty="0"/>
              <a:t>PESTEL Analysis (PEST Analysis) EXPLAINED with EXAMPLES | B2U</a:t>
            </a:r>
            <a:r>
              <a:rPr lang="en-GB" sz="1400" dirty="0"/>
              <a:t>. [online] B2U - Business-to-you.com. Available at: https://www.business-to-you.com/scanning-the-environment-pestel-analysis/#google_vignette.</a:t>
            </a:r>
          </a:p>
          <a:p>
            <a:endParaRPr lang="en-GB" sz="1400" dirty="0"/>
          </a:p>
          <a:p>
            <a:r>
              <a:rPr lang="en-GB" sz="1400" dirty="0"/>
              <a:t>Byrne, I. (2025). </a:t>
            </a:r>
            <a:r>
              <a:rPr lang="en-GB" sz="1400" i="1" dirty="0"/>
              <a:t>Revitalizing Green Haven Florists: A Strategic Approach to Problem Solving</a:t>
            </a:r>
            <a:r>
              <a:rPr lang="en-GB" sz="1400" dirty="0"/>
              <a:t>. [online] prezi.com. Available at: https://prezi.com/p/pqkehpfpnyix/revitalizing-green-haven-florists-a-strategic-approach-to-problem-solving/. [Accessed 10 Feb. 2026].</a:t>
            </a:r>
          </a:p>
          <a:p>
            <a:endParaRPr lang="en-GB" sz="1400" dirty="0"/>
          </a:p>
          <a:p>
            <a:r>
              <a:rPr lang="en-GB" sz="1400" dirty="0"/>
              <a:t>Figure 3: Container:  (2026) Flowersnicole.uk [online]URL: https://www.flowersnicole.uk/blog/which- [Accessed on 10</a:t>
            </a:r>
            <a:r>
              <a:rPr lang="en-GB" sz="1400" baseline="30000" dirty="0"/>
              <a:t>th</a:t>
            </a:r>
            <a:r>
              <a:rPr lang="en-GB" sz="1400" dirty="0"/>
              <a:t> Feb 2026].</a:t>
            </a:r>
          </a:p>
          <a:p>
            <a:endParaRPr lang="en-GB" sz="1400" dirty="0"/>
          </a:p>
          <a:p>
            <a:r>
              <a:rPr lang="en-GB" sz="1400" dirty="0" err="1"/>
              <a:t>Gauth</a:t>
            </a:r>
            <a:r>
              <a:rPr lang="en-GB" sz="1400" dirty="0"/>
              <a:t>. (2016). </a:t>
            </a:r>
            <a:r>
              <a:rPr lang="en-GB" sz="1400" i="1" dirty="0"/>
              <a:t>Solved: Background Green Haven Florists is a small, independent flower shop located in Norwich, UK [Business]</a:t>
            </a:r>
            <a:r>
              <a:rPr lang="en-GB" sz="1400" dirty="0"/>
              <a:t>. [online] Available at: https://www.gauthmath.com/solution/1986187567673604/Background-Green-Haven-Florists-is-a-small-independent-flower-shop-located-in-No [Accessed 10 Feb. 2026].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69598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0615D51-9AFC-B072-55A8-96D299B20976}"/>
              </a:ext>
            </a:extLst>
          </p:cNvPr>
          <p:cNvSpPr txBox="1"/>
          <p:nvPr/>
        </p:nvSpPr>
        <p:spPr>
          <a:xfrm>
            <a:off x="789140" y="789140"/>
            <a:ext cx="1062207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Reference List:</a:t>
            </a:r>
          </a:p>
          <a:p>
            <a:r>
              <a:rPr lang="en-GB" sz="1400" dirty="0"/>
              <a:t>Gauthe. (2016). </a:t>
            </a:r>
            <a:r>
              <a:rPr lang="en-GB" sz="1400" i="1" dirty="0"/>
              <a:t>Solved: Background Green Haven Florists is a small, independent flower shop located in Norwich, UK [Business]</a:t>
            </a:r>
            <a:r>
              <a:rPr lang="en-GB" sz="1400" dirty="0"/>
              <a:t>. [online] Available at: https://www.gauthmath.com/solution/1986187567673604/Background-Green-Haven-Florists-is-a-small-independent-flower-shop-located-in-No. [Accessed 10 Feb. 2026].</a:t>
            </a:r>
          </a:p>
          <a:p>
            <a:endParaRPr lang="en-GB" sz="1400" dirty="0"/>
          </a:p>
          <a:p>
            <a:r>
              <a:rPr lang="en-GB" sz="1400" dirty="0"/>
              <a:t>Makos, J. (2022). </a:t>
            </a:r>
            <a:r>
              <a:rPr lang="en-GB" sz="1400" i="1" dirty="0"/>
              <a:t>PESTEL Framework: The 6 Factors of PESTEL Analysis</a:t>
            </a:r>
            <a:r>
              <a:rPr lang="en-GB" sz="1400" dirty="0"/>
              <a:t>. [online] PESTLE Analysis. Available at: https://pestleanalysis.com/pestel-framework/ . [Accessed 10 Feb. 2026].</a:t>
            </a:r>
          </a:p>
          <a:p>
            <a:endParaRPr lang="en-GB" sz="1400" dirty="0"/>
          </a:p>
          <a:p>
            <a:r>
              <a:rPr lang="en-GB" sz="1400" dirty="0"/>
              <a:t>Mehta, T. (2025). </a:t>
            </a:r>
            <a:r>
              <a:rPr lang="en-GB" sz="1400" i="1" dirty="0"/>
              <a:t>Revitalizing Green Haven Florists: Strategies for Survival and Growth</a:t>
            </a:r>
            <a:r>
              <a:rPr lang="en-GB" sz="1400" dirty="0"/>
              <a:t>. [online] prezi.com. Available at: https://prezi.com/p/cid94g7ccp8b/revitalizing-green-haven-florists-strategies-for-survival-and-growth/. [Accessed 10 Feb. 2026].</a:t>
            </a:r>
          </a:p>
          <a:p>
            <a:endParaRPr lang="en-GB" sz="1400" dirty="0"/>
          </a:p>
          <a:p>
            <a:r>
              <a:rPr lang="en-GB" sz="1400" dirty="0"/>
              <a:t>Figure 2: </a:t>
            </a:r>
            <a:r>
              <a:rPr lang="en-GB" sz="1400" cap="all" dirty="0"/>
              <a:t>Meet Your Florist: </a:t>
            </a:r>
            <a:r>
              <a:rPr lang="en-GB" sz="1400" dirty="0"/>
              <a:t>Thegreeneryfloristbirmingham.co.uk. (2026). </a:t>
            </a:r>
            <a:r>
              <a:rPr lang="en-GB" sz="1400" i="1" dirty="0"/>
              <a:t>The Greenery</a:t>
            </a:r>
            <a:r>
              <a:rPr lang="en-GB" sz="1400" dirty="0"/>
              <a:t>. [online] Available at: https://www.thegreeneryfloristbirmingham.co.uk/ [Accessed 19 Jan. 2026].</a:t>
            </a:r>
          </a:p>
          <a:p>
            <a:endParaRPr lang="en-GB" sz="1400" dirty="0"/>
          </a:p>
          <a:p>
            <a:r>
              <a:rPr lang="en-GB" sz="1400" dirty="0"/>
              <a:t>Nguyen, J. (2020). </a:t>
            </a:r>
            <a:r>
              <a:rPr lang="en-GB" sz="1400" i="1" dirty="0"/>
              <a:t>The 5W2H method: see how to put together an efficient action plan</a:t>
            </a:r>
            <a:r>
              <a:rPr lang="en-GB" sz="1400" dirty="0"/>
              <a:t>. [online] Heflo.com. Available at: https://www.heflo.com/blog/5w2h-method-examples. [Accessed 10 Feb. 2026].</a:t>
            </a:r>
          </a:p>
          <a:p>
            <a:endParaRPr lang="en-GB" sz="1400" dirty="0"/>
          </a:p>
          <a:p>
            <a:r>
              <a:rPr lang="en-GB" sz="1400" dirty="0"/>
              <a:t>Figure 1: UWTSD Logo Digital Health and Care Wales. (2022). </a:t>
            </a:r>
            <a:r>
              <a:rPr lang="en-GB" sz="1400" i="1" dirty="0"/>
              <a:t>University of Wales Trinity Saint David launches new digital healthcare course</a:t>
            </a:r>
            <a:r>
              <a:rPr lang="en-GB" sz="1400" dirty="0"/>
              <a:t>. [online] Available at: https://dhcw.nhs.wales/news/latest-news/university-of-wales-trinity-saint-david-launches-new-digital-healthcare-course/ [Accessed 19 Jan. 2026].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95999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1001</TotalTime>
  <Words>2335</Words>
  <Application>Microsoft Office PowerPoint</Application>
  <PresentationFormat>Widescreen</PresentationFormat>
  <Paragraphs>260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Aptos</vt:lpstr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PowerPoint Presentation</vt:lpstr>
      <vt:lpstr>PowerPoint Presentation</vt:lpstr>
      <vt:lpstr>PowerPoint Presentation</vt:lpstr>
      <vt:lpstr>PowerPoint Presentation</vt:lpstr>
      <vt:lpstr>5W2H table for Green Haven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naazim qureshi</dc:creator>
  <cp:lastModifiedBy>naazim qureshi</cp:lastModifiedBy>
  <cp:revision>16</cp:revision>
  <dcterms:created xsi:type="dcterms:W3CDTF">2026-01-19T14:46:12Z</dcterms:created>
  <dcterms:modified xsi:type="dcterms:W3CDTF">2026-02-14T00:29:56Z</dcterms:modified>
</cp:coreProperties>
</file>