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notesMasterIdLst>
    <p:notesMasterId r:id="rId24"/>
  </p:notesMasterIdLst>
  <p:sldIdLst>
    <p:sldId id="256" r:id="rId2"/>
    <p:sldId id="257" r:id="rId3"/>
    <p:sldId id="264" r:id="rId4"/>
    <p:sldId id="265" r:id="rId5"/>
    <p:sldId id="266" r:id="rId6"/>
    <p:sldId id="268" r:id="rId7"/>
    <p:sldId id="267" r:id="rId8"/>
    <p:sldId id="270" r:id="rId9"/>
    <p:sldId id="269" r:id="rId10"/>
    <p:sldId id="272" r:id="rId11"/>
    <p:sldId id="278" r:id="rId12"/>
    <p:sldId id="271" r:id="rId13"/>
    <p:sldId id="260" r:id="rId14"/>
    <p:sldId id="273" r:id="rId15"/>
    <p:sldId id="274" r:id="rId16"/>
    <p:sldId id="275" r:id="rId17"/>
    <p:sldId id="276" r:id="rId18"/>
    <p:sldId id="279" r:id="rId19"/>
    <p:sldId id="280" r:id="rId20"/>
    <p:sldId id="277" r:id="rId21"/>
    <p:sldId id="261" r:id="rId22"/>
    <p:sldId id="26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2992" autoAdjust="0"/>
  </p:normalViewPr>
  <p:slideViewPr>
    <p:cSldViewPr snapToGrid="0">
      <p:cViewPr varScale="1">
        <p:scale>
          <a:sx n="70" d="100"/>
          <a:sy n="70" d="100"/>
        </p:scale>
        <p:origin x="12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44B1DF-D50E-4C8F-980E-5993D8CA96AE}" type="datetimeFigureOut">
              <a:rPr lang="en-GB" smtClean="0"/>
              <a:t>05/12/2023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E1F43A-0802-42C5-B371-F25035F309AD}" type="slidenum">
              <a:rPr lang="en-GB" smtClean="0"/>
              <a:t>‹#›</a:t>
            </a:fld>
            <a:endParaRPr lang="en-GB"/>
          </a:p>
        </p:txBody>
      </p:sp>
    </p:spTree>
    <p:extLst>
      <p:ext uri="{BB962C8B-B14F-4D97-AF65-F5344CB8AC3E}">
        <p14:creationId xmlns:p14="http://schemas.microsoft.com/office/powerpoint/2010/main" val="1546212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1F43A-0802-42C5-B371-F25035F309AD}" type="slidenum">
              <a:rPr lang="en-GB" smtClean="0"/>
              <a:t>1</a:t>
            </a:fld>
            <a:endParaRPr lang="en-GB"/>
          </a:p>
        </p:txBody>
      </p:sp>
    </p:spTree>
    <p:extLst>
      <p:ext uri="{BB962C8B-B14F-4D97-AF65-F5344CB8AC3E}">
        <p14:creationId xmlns:p14="http://schemas.microsoft.com/office/powerpoint/2010/main" val="3020104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1F43A-0802-42C5-B371-F25035F309AD}" type="slidenum">
              <a:rPr lang="en-GB" smtClean="0"/>
              <a:t>6</a:t>
            </a:fld>
            <a:endParaRPr lang="en-GB"/>
          </a:p>
        </p:txBody>
      </p:sp>
    </p:spTree>
    <p:extLst>
      <p:ext uri="{BB962C8B-B14F-4D97-AF65-F5344CB8AC3E}">
        <p14:creationId xmlns:p14="http://schemas.microsoft.com/office/powerpoint/2010/main" val="314882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December 5,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34669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December 5,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01527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December 5,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048413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December 5,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729087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December 5,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86935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December 5,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54931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December 5,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86074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December 5,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27953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December 5,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69436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December 5,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40689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December 5,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635846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December 5,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53197361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4" r:id="rId7"/>
    <p:sldLayoutId id="2147483780" r:id="rId8"/>
    <p:sldLayoutId id="2147483781" r:id="rId9"/>
    <p:sldLayoutId id="2147483782" r:id="rId10"/>
    <p:sldLayoutId id="2147483783"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cRlnYnbv8a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NWF2JBb1bv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D18969DA-E869-40AF-94FC-E40F96D7D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3A106-46A1-7A8F-FAED-A1B06DF1E6A0}"/>
              </a:ext>
            </a:extLst>
          </p:cNvPr>
          <p:cNvSpPr>
            <a:spLocks noGrp="1"/>
          </p:cNvSpPr>
          <p:nvPr>
            <p:ph type="ctrTitle"/>
          </p:nvPr>
        </p:nvSpPr>
        <p:spPr>
          <a:xfrm>
            <a:off x="723900" y="1210024"/>
            <a:ext cx="4926316" cy="2361064"/>
          </a:xfrm>
        </p:spPr>
        <p:txBody>
          <a:bodyPr>
            <a:normAutofit/>
          </a:bodyPr>
          <a:lstStyle/>
          <a:p>
            <a:r>
              <a:rPr lang="en-GB" sz="3200"/>
              <a:t>Gender, Race, Religion and Crime</a:t>
            </a:r>
          </a:p>
        </p:txBody>
      </p:sp>
      <p:sp>
        <p:nvSpPr>
          <p:cNvPr id="3" name="Subtitle 2">
            <a:extLst>
              <a:ext uri="{FF2B5EF4-FFF2-40B4-BE49-F238E27FC236}">
                <a16:creationId xmlns:a16="http://schemas.microsoft.com/office/drawing/2014/main" id="{1CB03A19-20A0-602A-23FC-0E4D456DDB8C}"/>
              </a:ext>
            </a:extLst>
          </p:cNvPr>
          <p:cNvSpPr>
            <a:spLocks noGrp="1"/>
          </p:cNvSpPr>
          <p:nvPr>
            <p:ph type="subTitle" idx="1"/>
          </p:nvPr>
        </p:nvSpPr>
        <p:spPr>
          <a:xfrm>
            <a:off x="1105469" y="3907973"/>
            <a:ext cx="4210390" cy="1445077"/>
          </a:xfrm>
        </p:spPr>
        <p:txBody>
          <a:bodyPr>
            <a:noAutofit/>
          </a:bodyPr>
          <a:lstStyle/>
          <a:p>
            <a:pPr>
              <a:lnSpc>
                <a:spcPct val="90000"/>
              </a:lnSpc>
            </a:pPr>
            <a:r>
              <a:rPr lang="en-GB" sz="1800" dirty="0"/>
              <a:t>Week 9: Current Debates in Gender, Race, Religion and Crime</a:t>
            </a:r>
          </a:p>
          <a:p>
            <a:pPr>
              <a:lnSpc>
                <a:spcPct val="90000"/>
              </a:lnSpc>
            </a:pPr>
            <a:r>
              <a:rPr lang="en-GB" sz="1800" dirty="0"/>
              <a:t>Jane </a:t>
            </a:r>
          </a:p>
          <a:p>
            <a:pPr>
              <a:lnSpc>
                <a:spcPct val="90000"/>
              </a:lnSpc>
            </a:pPr>
            <a:r>
              <a:rPr lang="en-GB" sz="1800" dirty="0"/>
              <a:t>J.davies2@uwtsd.ac.uk</a:t>
            </a:r>
          </a:p>
        </p:txBody>
      </p:sp>
      <p:pic>
        <p:nvPicPr>
          <p:cNvPr id="4" name="Picture 3">
            <a:extLst>
              <a:ext uri="{FF2B5EF4-FFF2-40B4-BE49-F238E27FC236}">
                <a16:creationId xmlns:a16="http://schemas.microsoft.com/office/drawing/2014/main" id="{43F72650-8829-D64C-8429-D0AB630388FE}"/>
              </a:ext>
            </a:extLst>
          </p:cNvPr>
          <p:cNvPicPr>
            <a:picLocks noChangeAspect="1"/>
          </p:cNvPicPr>
          <p:nvPr/>
        </p:nvPicPr>
        <p:blipFill rotWithShape="1">
          <a:blip r:embed="rId3"/>
          <a:srcRect l="34244" r="-2" b="-2"/>
          <a:stretch/>
        </p:blipFill>
        <p:spPr>
          <a:xfrm>
            <a:off x="6095999" y="1071350"/>
            <a:ext cx="3754005" cy="4281700"/>
          </a:xfrm>
          <a:prstGeom prst="rect">
            <a:avLst/>
          </a:prstGeom>
        </p:spPr>
      </p:pic>
      <p:sp>
        <p:nvSpPr>
          <p:cNvPr id="53" name="Freeform: Shape 52">
            <a:extLst>
              <a:ext uri="{FF2B5EF4-FFF2-40B4-BE49-F238E27FC236}">
                <a16:creationId xmlns:a16="http://schemas.microsoft.com/office/drawing/2014/main" id="{0776B1EE-A7D1-46A3-81E9-19E58E41D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8" y="1"/>
            <a:ext cx="7602071" cy="484093"/>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5" name="Freeform: Shape 54">
            <a:extLst>
              <a:ext uri="{FF2B5EF4-FFF2-40B4-BE49-F238E27FC236}">
                <a16:creationId xmlns:a16="http://schemas.microsoft.com/office/drawing/2014/main" id="{A0A40C28-B748-4B4A-BF04-30E783CE7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04329"/>
            <a:ext cx="10680562" cy="1353672"/>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0547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A1B9-1ED1-B637-AF7D-02C549A6C9B4}"/>
              </a:ext>
            </a:extLst>
          </p:cNvPr>
          <p:cNvSpPr>
            <a:spLocks noGrp="1"/>
          </p:cNvSpPr>
          <p:nvPr>
            <p:ph type="title"/>
          </p:nvPr>
        </p:nvSpPr>
        <p:spPr/>
        <p:txBody>
          <a:bodyPr/>
          <a:lstStyle/>
          <a:p>
            <a:r>
              <a:rPr lang="en-GB" dirty="0"/>
              <a:t>Session Outline</a:t>
            </a:r>
          </a:p>
        </p:txBody>
      </p:sp>
      <p:sp>
        <p:nvSpPr>
          <p:cNvPr id="3" name="Content Placeholder 2">
            <a:extLst>
              <a:ext uri="{FF2B5EF4-FFF2-40B4-BE49-F238E27FC236}">
                <a16:creationId xmlns:a16="http://schemas.microsoft.com/office/drawing/2014/main" id="{E7F00FCB-83F1-B3B7-2C89-2E550C1B0AE8}"/>
              </a:ext>
            </a:extLst>
          </p:cNvPr>
          <p:cNvSpPr>
            <a:spLocks noGrp="1"/>
          </p:cNvSpPr>
          <p:nvPr>
            <p:ph idx="1"/>
          </p:nvPr>
        </p:nvSpPr>
        <p:spPr/>
        <p:txBody>
          <a:bodyPr/>
          <a:lstStyle/>
          <a:p>
            <a:r>
              <a:rPr lang="en-GB" dirty="0"/>
              <a:t>Investigate Current Debates:</a:t>
            </a:r>
          </a:p>
          <a:p>
            <a:pPr lvl="1"/>
            <a:r>
              <a:rPr lang="en-GB" dirty="0"/>
              <a:t>Gender</a:t>
            </a:r>
          </a:p>
          <a:p>
            <a:pPr lvl="1"/>
            <a:r>
              <a:rPr lang="en-GB" dirty="0"/>
              <a:t>Race</a:t>
            </a:r>
          </a:p>
          <a:p>
            <a:pPr lvl="1"/>
            <a:r>
              <a:rPr lang="en-GB" dirty="0"/>
              <a:t>Religion</a:t>
            </a:r>
          </a:p>
          <a:p>
            <a:r>
              <a:rPr lang="en-GB" dirty="0"/>
              <a:t>Draw together some key ideas about how we have applied our theories to real life examples</a:t>
            </a:r>
          </a:p>
        </p:txBody>
      </p:sp>
    </p:spTree>
    <p:extLst>
      <p:ext uri="{BB962C8B-B14F-4D97-AF65-F5344CB8AC3E}">
        <p14:creationId xmlns:p14="http://schemas.microsoft.com/office/powerpoint/2010/main" val="3284874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EE2CB-408B-E124-ABF8-472682A7817F}"/>
              </a:ext>
            </a:extLst>
          </p:cNvPr>
          <p:cNvSpPr>
            <a:spLocks noGrp="1"/>
          </p:cNvSpPr>
          <p:nvPr>
            <p:ph type="title"/>
          </p:nvPr>
        </p:nvSpPr>
        <p:spPr/>
        <p:txBody>
          <a:bodyPr/>
          <a:lstStyle/>
          <a:p>
            <a:r>
              <a:rPr lang="en-GB" dirty="0"/>
              <a:t>Race Current Debates </a:t>
            </a:r>
          </a:p>
        </p:txBody>
      </p:sp>
      <p:sp>
        <p:nvSpPr>
          <p:cNvPr id="3" name="Content Placeholder 2">
            <a:extLst>
              <a:ext uri="{FF2B5EF4-FFF2-40B4-BE49-F238E27FC236}">
                <a16:creationId xmlns:a16="http://schemas.microsoft.com/office/drawing/2014/main" id="{01FBECC3-A7D7-7B44-0CA9-FCED1D156073}"/>
              </a:ext>
            </a:extLst>
          </p:cNvPr>
          <p:cNvSpPr>
            <a:spLocks noGrp="1"/>
          </p:cNvSpPr>
          <p:nvPr>
            <p:ph idx="1"/>
          </p:nvPr>
        </p:nvSpPr>
        <p:spPr/>
        <p:txBody>
          <a:bodyPr/>
          <a:lstStyle/>
          <a:p>
            <a:r>
              <a:rPr lang="en-GB" dirty="0">
                <a:solidFill>
                  <a:schemeClr val="tx1"/>
                </a:solidFill>
              </a:rPr>
              <a:t>Black or White Fishing</a:t>
            </a:r>
          </a:p>
          <a:p>
            <a:r>
              <a:rPr lang="en-GB" dirty="0">
                <a:solidFill>
                  <a:schemeClr val="tx1"/>
                </a:solidFill>
              </a:rPr>
              <a:t>What is it? – DISCUSS</a:t>
            </a:r>
          </a:p>
          <a:p>
            <a:r>
              <a:rPr lang="en-GB" b="0" i="0" dirty="0">
                <a:solidFill>
                  <a:srgbClr val="000000"/>
                </a:solidFill>
                <a:effectLst/>
                <a:latin typeface="cnn_sans_display"/>
              </a:rPr>
              <a:t>Blackfishing or White Fishing is when White or Black public figures / influencers / Singers do everything in their power to appear Black / Mix-raced or white</a:t>
            </a:r>
          </a:p>
          <a:p>
            <a:r>
              <a:rPr lang="en-GB" dirty="0">
                <a:solidFill>
                  <a:srgbClr val="000000"/>
                </a:solidFill>
                <a:latin typeface="cnn_sans_display"/>
              </a:rPr>
              <a:t>How do they achieve this appearance?</a:t>
            </a:r>
          </a:p>
          <a:p>
            <a:r>
              <a:rPr lang="en-GB" dirty="0">
                <a:solidFill>
                  <a:srgbClr val="000000"/>
                </a:solidFill>
                <a:latin typeface="cnn_sans_display"/>
              </a:rPr>
              <a:t>Make up / Hair / Clothes / style of language </a:t>
            </a:r>
          </a:p>
          <a:p>
            <a:r>
              <a:rPr lang="en-GB" dirty="0">
                <a:solidFill>
                  <a:srgbClr val="000000"/>
                </a:solidFill>
                <a:latin typeface="cnn_sans_display"/>
              </a:rPr>
              <a:t>People who have ‘Fished’</a:t>
            </a:r>
          </a:p>
          <a:p>
            <a:pPr lvl="1"/>
            <a:r>
              <a:rPr lang="en-GB" dirty="0">
                <a:solidFill>
                  <a:srgbClr val="000000"/>
                </a:solidFill>
                <a:latin typeface="cnn_sans_display"/>
              </a:rPr>
              <a:t>Do we know any?</a:t>
            </a:r>
          </a:p>
          <a:p>
            <a:pPr lvl="1"/>
            <a:r>
              <a:rPr lang="en-GB" dirty="0"/>
              <a:t>The term was first used on Twitter by journalist Wanna Thompson said she noticed white celebrities "cosplaying" or dressing up as black women on social media.</a:t>
            </a:r>
            <a:endParaRPr lang="en-GB" dirty="0">
              <a:solidFill>
                <a:schemeClr val="tx1"/>
              </a:solidFill>
            </a:endParaRPr>
          </a:p>
          <a:p>
            <a:pPr lvl="1"/>
            <a:endParaRPr lang="en-GB" dirty="0"/>
          </a:p>
        </p:txBody>
      </p:sp>
    </p:spTree>
    <p:extLst>
      <p:ext uri="{BB962C8B-B14F-4D97-AF65-F5344CB8AC3E}">
        <p14:creationId xmlns:p14="http://schemas.microsoft.com/office/powerpoint/2010/main" val="2169240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1841F680-B18F-481A-8D6E-9FD77379E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7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EC236-8783-1DFD-5A73-6D12C55DB76F}"/>
              </a:ext>
            </a:extLst>
          </p:cNvPr>
          <p:cNvSpPr>
            <a:spLocks noGrp="1"/>
          </p:cNvSpPr>
          <p:nvPr>
            <p:ph type="title"/>
          </p:nvPr>
        </p:nvSpPr>
        <p:spPr>
          <a:xfrm>
            <a:off x="5282647" y="609601"/>
            <a:ext cx="5826631" cy="1216024"/>
          </a:xfrm>
        </p:spPr>
        <p:txBody>
          <a:bodyPr>
            <a:normAutofit/>
          </a:bodyPr>
          <a:lstStyle/>
          <a:p>
            <a:r>
              <a:rPr lang="en-GB" dirty="0"/>
              <a:t>People who have ‘Fished’</a:t>
            </a:r>
          </a:p>
        </p:txBody>
      </p:sp>
      <p:sp>
        <p:nvSpPr>
          <p:cNvPr id="1035" name="Freeform: Shape 1034">
            <a:extLst>
              <a:ext uri="{FF2B5EF4-FFF2-40B4-BE49-F238E27FC236}">
                <a16:creationId xmlns:a16="http://schemas.microsoft.com/office/drawing/2014/main" id="{F74CA6A1-199E-4E0D-BF66-A552C7E59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82301" cy="4882103"/>
          </a:xfrm>
          <a:custGeom>
            <a:avLst/>
            <a:gdLst>
              <a:gd name="connsiteX0" fmla="*/ 0 w 4882301"/>
              <a:gd name="connsiteY0" fmla="*/ 0 h 4882103"/>
              <a:gd name="connsiteX1" fmla="*/ 3905841 w 4882301"/>
              <a:gd name="connsiteY1" fmla="*/ 0 h 4882103"/>
              <a:gd name="connsiteX2" fmla="*/ 4882301 w 4882301"/>
              <a:gd name="connsiteY2" fmla="*/ 0 h 4882103"/>
              <a:gd name="connsiteX3" fmla="*/ 4871664 w 4882301"/>
              <a:gd name="connsiteY3" fmla="*/ 12164 h 4882103"/>
              <a:gd name="connsiteX4" fmla="*/ 4845255 w 4882301"/>
              <a:gd name="connsiteY4" fmla="*/ 53786 h 4882103"/>
              <a:gd name="connsiteX5" fmla="*/ 4832975 w 4882301"/>
              <a:gd name="connsiteY5" fmla="*/ 71441 h 4882103"/>
              <a:gd name="connsiteX6" fmla="*/ 4817370 w 4882301"/>
              <a:gd name="connsiteY6" fmla="*/ 80005 h 4882103"/>
              <a:gd name="connsiteX7" fmla="*/ 4809347 w 4882301"/>
              <a:gd name="connsiteY7" fmla="*/ 76230 h 4882103"/>
              <a:gd name="connsiteX8" fmla="*/ 4801782 w 4882301"/>
              <a:gd name="connsiteY8" fmla="*/ 84878 h 4882103"/>
              <a:gd name="connsiteX9" fmla="*/ 4798715 w 4882301"/>
              <a:gd name="connsiteY9" fmla="*/ 85797 h 4882103"/>
              <a:gd name="connsiteX10" fmla="*/ 4782182 w 4882301"/>
              <a:gd name="connsiteY10" fmla="*/ 92450 h 4882103"/>
              <a:gd name="connsiteX11" fmla="*/ 4773099 w 4882301"/>
              <a:gd name="connsiteY11" fmla="*/ 140971 h 4882103"/>
              <a:gd name="connsiteX12" fmla="*/ 4740360 w 4882301"/>
              <a:gd name="connsiteY12" fmla="*/ 172435 h 4882103"/>
              <a:gd name="connsiteX13" fmla="*/ 4736950 w 4882301"/>
              <a:gd name="connsiteY13" fmla="*/ 178679 h 4882103"/>
              <a:gd name="connsiteX14" fmla="*/ 4735838 w 4882301"/>
              <a:gd name="connsiteY14" fmla="*/ 185572 h 4882103"/>
              <a:gd name="connsiteX15" fmla="*/ 4734185 w 4882301"/>
              <a:gd name="connsiteY15" fmla="*/ 183735 h 4882103"/>
              <a:gd name="connsiteX16" fmla="*/ 4718018 w 4882301"/>
              <a:gd name="connsiteY16" fmla="*/ 213327 h 4882103"/>
              <a:gd name="connsiteX17" fmla="*/ 4688939 w 4882301"/>
              <a:gd name="connsiteY17" fmla="*/ 250886 h 4882103"/>
              <a:gd name="connsiteX18" fmla="*/ 4674425 w 4882301"/>
              <a:gd name="connsiteY18" fmla="*/ 272754 h 4882103"/>
              <a:gd name="connsiteX19" fmla="*/ 4675557 w 4882301"/>
              <a:gd name="connsiteY19" fmla="*/ 274827 h 4882103"/>
              <a:gd name="connsiteX20" fmla="*/ 4654479 w 4882301"/>
              <a:gd name="connsiteY20" fmla="*/ 396503 h 4882103"/>
              <a:gd name="connsiteX21" fmla="*/ 4590538 w 4882301"/>
              <a:gd name="connsiteY21" fmla="*/ 520441 h 4882103"/>
              <a:gd name="connsiteX22" fmla="*/ 4594889 w 4882301"/>
              <a:gd name="connsiteY22" fmla="*/ 537296 h 4882103"/>
              <a:gd name="connsiteX23" fmla="*/ 4594233 w 4882301"/>
              <a:gd name="connsiteY23" fmla="*/ 553255 h 4882103"/>
              <a:gd name="connsiteX24" fmla="*/ 4592486 w 4882301"/>
              <a:gd name="connsiteY24" fmla="*/ 554301 h 4882103"/>
              <a:gd name="connsiteX25" fmla="*/ 4586772 w 4882301"/>
              <a:gd name="connsiteY25" fmla="*/ 570157 h 4882103"/>
              <a:gd name="connsiteX26" fmla="*/ 4588850 w 4882301"/>
              <a:gd name="connsiteY26" fmla="*/ 575443 h 4882103"/>
              <a:gd name="connsiteX27" fmla="*/ 4585973 w 4882301"/>
              <a:gd name="connsiteY27" fmla="*/ 586891 h 4882103"/>
              <a:gd name="connsiteX28" fmla="*/ 4583120 w 4882301"/>
              <a:gd name="connsiteY28" fmla="*/ 610976 h 4882103"/>
              <a:gd name="connsiteX29" fmla="*/ 4579947 w 4882301"/>
              <a:gd name="connsiteY29" fmla="*/ 614045 h 4882103"/>
              <a:gd name="connsiteX30" fmla="*/ 4571535 w 4882301"/>
              <a:gd name="connsiteY30" fmla="*/ 648134 h 4882103"/>
              <a:gd name="connsiteX31" fmla="*/ 4570168 w 4882301"/>
              <a:gd name="connsiteY31" fmla="*/ 647920 h 4882103"/>
              <a:gd name="connsiteX32" fmla="*/ 4562329 w 4882301"/>
              <a:gd name="connsiteY32" fmla="*/ 654549 h 4882103"/>
              <a:gd name="connsiteX33" fmla="*/ 4550201 w 4882301"/>
              <a:gd name="connsiteY33" fmla="*/ 668771 h 4882103"/>
              <a:gd name="connsiteX34" fmla="*/ 4506750 w 4882301"/>
              <a:gd name="connsiteY34" fmla="*/ 693120 h 4882103"/>
              <a:gd name="connsiteX35" fmla="*/ 4501638 w 4882301"/>
              <a:gd name="connsiteY35" fmla="*/ 713469 h 4882103"/>
              <a:gd name="connsiteX36" fmla="*/ 4484999 w 4882301"/>
              <a:gd name="connsiteY36" fmla="*/ 723668 h 4882103"/>
              <a:gd name="connsiteX37" fmla="*/ 4431193 w 4882301"/>
              <a:gd name="connsiteY37" fmla="*/ 747977 h 4882103"/>
              <a:gd name="connsiteX38" fmla="*/ 4368110 w 4882301"/>
              <a:gd name="connsiteY38" fmla="*/ 781955 h 4882103"/>
              <a:gd name="connsiteX39" fmla="*/ 4308331 w 4882301"/>
              <a:gd name="connsiteY39" fmla="*/ 821385 h 4882103"/>
              <a:gd name="connsiteX40" fmla="*/ 4246095 w 4882301"/>
              <a:gd name="connsiteY40" fmla="*/ 838398 h 4882103"/>
              <a:gd name="connsiteX41" fmla="*/ 4201655 w 4882301"/>
              <a:gd name="connsiteY41" fmla="*/ 866799 h 4882103"/>
              <a:gd name="connsiteX42" fmla="*/ 4135014 w 4882301"/>
              <a:gd name="connsiteY42" fmla="*/ 878860 h 4882103"/>
              <a:gd name="connsiteX43" fmla="*/ 4113878 w 4882301"/>
              <a:gd name="connsiteY43" fmla="*/ 890438 h 4882103"/>
              <a:gd name="connsiteX44" fmla="*/ 4101093 w 4882301"/>
              <a:gd name="connsiteY44" fmla="*/ 895083 h 4882103"/>
              <a:gd name="connsiteX45" fmla="*/ 4099328 w 4882301"/>
              <a:gd name="connsiteY45" fmla="*/ 894380 h 4882103"/>
              <a:gd name="connsiteX46" fmla="*/ 4076403 w 4882301"/>
              <a:gd name="connsiteY46" fmla="*/ 929195 h 4882103"/>
              <a:gd name="connsiteX47" fmla="*/ 4071099 w 4882301"/>
              <a:gd name="connsiteY47" fmla="*/ 931504 h 4882103"/>
              <a:gd name="connsiteX48" fmla="*/ 4059044 w 4882301"/>
              <a:gd name="connsiteY48" fmla="*/ 957158 h 4882103"/>
              <a:gd name="connsiteX49" fmla="*/ 4051275 w 4882301"/>
              <a:gd name="connsiteY49" fmla="*/ 968833 h 4882103"/>
              <a:gd name="connsiteX50" fmla="*/ 4052262 w 4882301"/>
              <a:gd name="connsiteY50" fmla="*/ 975389 h 4882103"/>
              <a:gd name="connsiteX51" fmla="*/ 4039178 w 4882301"/>
              <a:gd name="connsiteY51" fmla="*/ 990967 h 4882103"/>
              <a:gd name="connsiteX52" fmla="*/ 4036476 w 4882301"/>
              <a:gd name="connsiteY52" fmla="*/ 991528 h 4882103"/>
              <a:gd name="connsiteX53" fmla="*/ 4030147 w 4882301"/>
              <a:gd name="connsiteY53" fmla="*/ 1008949 h 4882103"/>
              <a:gd name="connsiteX54" fmla="*/ 3791175 w 4882301"/>
              <a:gd name="connsiteY54" fmla="*/ 1112745 h 4882103"/>
              <a:gd name="connsiteX55" fmla="*/ 3468633 w 4882301"/>
              <a:gd name="connsiteY55" fmla="*/ 1357372 h 4882103"/>
              <a:gd name="connsiteX56" fmla="*/ 2349444 w 4882301"/>
              <a:gd name="connsiteY56" fmla="*/ 2665454 h 4882103"/>
              <a:gd name="connsiteX57" fmla="*/ 1644590 w 4882301"/>
              <a:gd name="connsiteY57" fmla="*/ 3444154 h 4882103"/>
              <a:gd name="connsiteX58" fmla="*/ 1250698 w 4882301"/>
              <a:gd name="connsiteY58" fmla="*/ 3827834 h 4882103"/>
              <a:gd name="connsiteX59" fmla="*/ 1131871 w 4882301"/>
              <a:gd name="connsiteY59" fmla="*/ 4121318 h 4882103"/>
              <a:gd name="connsiteX60" fmla="*/ 1051679 w 4882301"/>
              <a:gd name="connsiteY60" fmla="*/ 4348389 h 4882103"/>
              <a:gd name="connsiteX61" fmla="*/ 906982 w 4882301"/>
              <a:gd name="connsiteY61" fmla="*/ 4531597 h 4882103"/>
              <a:gd name="connsiteX62" fmla="*/ 801199 w 4882301"/>
              <a:gd name="connsiteY62" fmla="*/ 4594289 h 4882103"/>
              <a:gd name="connsiteX63" fmla="*/ 799572 w 4882301"/>
              <a:gd name="connsiteY63" fmla="*/ 4616434 h 4882103"/>
              <a:gd name="connsiteX64" fmla="*/ 793361 w 4882301"/>
              <a:gd name="connsiteY64" fmla="*/ 4632413 h 4882103"/>
              <a:gd name="connsiteX65" fmla="*/ 791288 w 4882301"/>
              <a:gd name="connsiteY65" fmla="*/ 4631684 h 4882103"/>
              <a:gd name="connsiteX66" fmla="*/ 780168 w 4882301"/>
              <a:gd name="connsiteY66" fmla="*/ 4642277 h 4882103"/>
              <a:gd name="connsiteX67" fmla="*/ 780355 w 4882301"/>
              <a:gd name="connsiteY67" fmla="*/ 4649968 h 4882103"/>
              <a:gd name="connsiteX68" fmla="*/ 773547 w 4882301"/>
              <a:gd name="connsiteY68" fmla="*/ 4658922 h 4882103"/>
              <a:gd name="connsiteX69" fmla="*/ 712980 w 4882301"/>
              <a:gd name="connsiteY69" fmla="*/ 4687109 h 4882103"/>
              <a:gd name="connsiteX70" fmla="*/ 658998 w 4882301"/>
              <a:gd name="connsiteY70" fmla="*/ 4687168 h 4882103"/>
              <a:gd name="connsiteX71" fmla="*/ 599809 w 4882301"/>
              <a:gd name="connsiteY71" fmla="*/ 4705379 h 4882103"/>
              <a:gd name="connsiteX72" fmla="*/ 558586 w 4882301"/>
              <a:gd name="connsiteY72" fmla="*/ 4701679 h 4882103"/>
              <a:gd name="connsiteX73" fmla="*/ 476867 w 4882301"/>
              <a:gd name="connsiteY73" fmla="*/ 4703401 h 4882103"/>
              <a:gd name="connsiteX74" fmla="*/ 397404 w 4882301"/>
              <a:gd name="connsiteY74" fmla="*/ 4711420 h 4882103"/>
              <a:gd name="connsiteX75" fmla="*/ 369335 w 4882301"/>
              <a:gd name="connsiteY75" fmla="*/ 4717390 h 4882103"/>
              <a:gd name="connsiteX76" fmla="*/ 316209 w 4882301"/>
              <a:gd name="connsiteY76" fmla="*/ 4714515 h 4882103"/>
              <a:gd name="connsiteX77" fmla="*/ 262859 w 4882301"/>
              <a:gd name="connsiteY77" fmla="*/ 4724281 h 4882103"/>
              <a:gd name="connsiteX78" fmla="*/ 219683 w 4882301"/>
              <a:gd name="connsiteY78" fmla="*/ 4732893 h 4882103"/>
              <a:gd name="connsiteX79" fmla="*/ 181299 w 4882301"/>
              <a:gd name="connsiteY79" fmla="*/ 4733057 h 4882103"/>
              <a:gd name="connsiteX80" fmla="*/ 158273 w 4882301"/>
              <a:gd name="connsiteY80" fmla="*/ 4732813 h 4882103"/>
              <a:gd name="connsiteX81" fmla="*/ 99338 w 4882301"/>
              <a:gd name="connsiteY81" fmla="*/ 4777324 h 4882103"/>
              <a:gd name="connsiteX82" fmla="*/ 22026 w 4882301"/>
              <a:gd name="connsiteY82" fmla="*/ 4864170 h 4882103"/>
              <a:gd name="connsiteX83" fmla="*/ 11819 w 4882301"/>
              <a:gd name="connsiteY83" fmla="*/ 4882103 h 4882103"/>
              <a:gd name="connsiteX84" fmla="*/ 0 w 4882301"/>
              <a:gd name="connsiteY84" fmla="*/ 4879437 h 488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82301" h="4882103">
                <a:moveTo>
                  <a:pt x="0" y="0"/>
                </a:moveTo>
                <a:lnTo>
                  <a:pt x="3905841" y="0"/>
                </a:lnTo>
                <a:lnTo>
                  <a:pt x="4882301" y="0"/>
                </a:lnTo>
                <a:lnTo>
                  <a:pt x="4871664" y="12164"/>
                </a:lnTo>
                <a:cubicBezTo>
                  <a:pt x="4858538" y="24444"/>
                  <a:pt x="4845228" y="35473"/>
                  <a:pt x="4845255" y="53786"/>
                </a:cubicBezTo>
                <a:cubicBezTo>
                  <a:pt x="4842155" y="61666"/>
                  <a:pt x="4837910" y="67273"/>
                  <a:pt x="4832975" y="71441"/>
                </a:cubicBezTo>
                <a:lnTo>
                  <a:pt x="4817370" y="80005"/>
                </a:lnTo>
                <a:lnTo>
                  <a:pt x="4809347" y="76230"/>
                </a:lnTo>
                <a:lnTo>
                  <a:pt x="4801782" y="84878"/>
                </a:lnTo>
                <a:lnTo>
                  <a:pt x="4798715" y="85797"/>
                </a:lnTo>
                <a:cubicBezTo>
                  <a:pt x="4792836" y="87519"/>
                  <a:pt x="4787173" y="89462"/>
                  <a:pt x="4782182" y="92450"/>
                </a:cubicBezTo>
                <a:cubicBezTo>
                  <a:pt x="4808432" y="122655"/>
                  <a:pt x="4744060" y="122852"/>
                  <a:pt x="4773099" y="140971"/>
                </a:cubicBezTo>
                <a:cubicBezTo>
                  <a:pt x="4750244" y="162644"/>
                  <a:pt x="4783879" y="174205"/>
                  <a:pt x="4740360" y="172435"/>
                </a:cubicBezTo>
                <a:lnTo>
                  <a:pt x="4736950" y="178679"/>
                </a:lnTo>
                <a:lnTo>
                  <a:pt x="4735838" y="185572"/>
                </a:lnTo>
                <a:cubicBezTo>
                  <a:pt x="4735287" y="184960"/>
                  <a:pt x="4734736" y="184347"/>
                  <a:pt x="4734185" y="183735"/>
                </a:cubicBezTo>
                <a:lnTo>
                  <a:pt x="4718018" y="213327"/>
                </a:lnTo>
                <a:cubicBezTo>
                  <a:pt x="4708900" y="226131"/>
                  <a:pt x="4698659" y="238379"/>
                  <a:pt x="4688939" y="250886"/>
                </a:cubicBezTo>
                <a:lnTo>
                  <a:pt x="4674425" y="272754"/>
                </a:lnTo>
                <a:lnTo>
                  <a:pt x="4675557" y="274827"/>
                </a:lnTo>
                <a:cubicBezTo>
                  <a:pt x="4692733" y="317553"/>
                  <a:pt x="4690330" y="399012"/>
                  <a:pt x="4654479" y="396503"/>
                </a:cubicBezTo>
                <a:cubicBezTo>
                  <a:pt x="4629917" y="439743"/>
                  <a:pt x="4630394" y="492844"/>
                  <a:pt x="4590538" y="520441"/>
                </a:cubicBezTo>
                <a:cubicBezTo>
                  <a:pt x="4593060" y="526025"/>
                  <a:pt x="4594396" y="531656"/>
                  <a:pt x="4594889" y="537296"/>
                </a:cubicBezTo>
                <a:lnTo>
                  <a:pt x="4594233" y="553255"/>
                </a:lnTo>
                <a:lnTo>
                  <a:pt x="4592486" y="554301"/>
                </a:lnTo>
                <a:cubicBezTo>
                  <a:pt x="4587288" y="560504"/>
                  <a:pt x="4586135" y="565587"/>
                  <a:pt x="4586772" y="570157"/>
                </a:cubicBezTo>
                <a:lnTo>
                  <a:pt x="4588850" y="575443"/>
                </a:lnTo>
                <a:lnTo>
                  <a:pt x="4585973" y="586891"/>
                </a:lnTo>
                <a:lnTo>
                  <a:pt x="4583120" y="610976"/>
                </a:lnTo>
                <a:lnTo>
                  <a:pt x="4579947" y="614045"/>
                </a:lnTo>
                <a:lnTo>
                  <a:pt x="4571535" y="648134"/>
                </a:lnTo>
                <a:lnTo>
                  <a:pt x="4570168" y="647920"/>
                </a:lnTo>
                <a:cubicBezTo>
                  <a:pt x="4566910" y="648223"/>
                  <a:pt x="4564144" y="649910"/>
                  <a:pt x="4562329" y="654549"/>
                </a:cubicBezTo>
                <a:cubicBezTo>
                  <a:pt x="4546774" y="637433"/>
                  <a:pt x="4554179" y="653583"/>
                  <a:pt x="4550201" y="668771"/>
                </a:cubicBezTo>
                <a:cubicBezTo>
                  <a:pt x="4525156" y="645580"/>
                  <a:pt x="4524937" y="694757"/>
                  <a:pt x="4506750" y="693120"/>
                </a:cubicBezTo>
                <a:lnTo>
                  <a:pt x="4501638" y="713469"/>
                </a:lnTo>
                <a:lnTo>
                  <a:pt x="4484999" y="723668"/>
                </a:lnTo>
                <a:cubicBezTo>
                  <a:pt x="4467842" y="731103"/>
                  <a:pt x="4449426" y="737866"/>
                  <a:pt x="4431193" y="747977"/>
                </a:cubicBezTo>
                <a:cubicBezTo>
                  <a:pt x="4393455" y="760072"/>
                  <a:pt x="4397875" y="773457"/>
                  <a:pt x="4368110" y="781955"/>
                </a:cubicBezTo>
                <a:lnTo>
                  <a:pt x="4308331" y="821385"/>
                </a:lnTo>
                <a:lnTo>
                  <a:pt x="4246095" y="838398"/>
                </a:lnTo>
                <a:lnTo>
                  <a:pt x="4201655" y="866799"/>
                </a:lnTo>
                <a:cubicBezTo>
                  <a:pt x="4177801" y="858770"/>
                  <a:pt x="4160718" y="913070"/>
                  <a:pt x="4135014" y="878860"/>
                </a:cubicBezTo>
                <a:cubicBezTo>
                  <a:pt x="4124490" y="894291"/>
                  <a:pt x="4128917" y="914682"/>
                  <a:pt x="4113878" y="890438"/>
                </a:cubicBezTo>
                <a:cubicBezTo>
                  <a:pt x="4109858" y="894945"/>
                  <a:pt x="4105569" y="895865"/>
                  <a:pt x="4101093" y="895083"/>
                </a:cubicBezTo>
                <a:lnTo>
                  <a:pt x="4099328" y="894380"/>
                </a:lnTo>
                <a:lnTo>
                  <a:pt x="4076403" y="929195"/>
                </a:lnTo>
                <a:lnTo>
                  <a:pt x="4071099" y="931504"/>
                </a:lnTo>
                <a:lnTo>
                  <a:pt x="4059044" y="957158"/>
                </a:lnTo>
                <a:lnTo>
                  <a:pt x="4051275" y="968833"/>
                </a:lnTo>
                <a:lnTo>
                  <a:pt x="4052262" y="975389"/>
                </a:lnTo>
                <a:cubicBezTo>
                  <a:pt x="4051555" y="980661"/>
                  <a:pt x="4048274" y="985887"/>
                  <a:pt x="4039178" y="990967"/>
                </a:cubicBezTo>
                <a:lnTo>
                  <a:pt x="4036476" y="991528"/>
                </a:lnTo>
                <a:lnTo>
                  <a:pt x="4030147" y="1008949"/>
                </a:lnTo>
                <a:cubicBezTo>
                  <a:pt x="4028887" y="1015351"/>
                  <a:pt x="3789695" y="1105708"/>
                  <a:pt x="3791175" y="1112745"/>
                </a:cubicBezTo>
                <a:lnTo>
                  <a:pt x="3468633" y="1357372"/>
                </a:lnTo>
                <a:cubicBezTo>
                  <a:pt x="3007916" y="1829258"/>
                  <a:pt x="2905784" y="2337003"/>
                  <a:pt x="2349444" y="2665454"/>
                </a:cubicBezTo>
                <a:lnTo>
                  <a:pt x="1644590" y="3444154"/>
                </a:lnTo>
                <a:lnTo>
                  <a:pt x="1250698" y="3827834"/>
                </a:lnTo>
                <a:cubicBezTo>
                  <a:pt x="1225290" y="3842038"/>
                  <a:pt x="1141959" y="4085899"/>
                  <a:pt x="1131871" y="4121318"/>
                </a:cubicBezTo>
                <a:cubicBezTo>
                  <a:pt x="1094841" y="4141744"/>
                  <a:pt x="1077207" y="4325829"/>
                  <a:pt x="1051679" y="4348389"/>
                </a:cubicBezTo>
                <a:cubicBezTo>
                  <a:pt x="1048682" y="4381577"/>
                  <a:pt x="956993" y="4490557"/>
                  <a:pt x="906982" y="4531597"/>
                </a:cubicBezTo>
                <a:cubicBezTo>
                  <a:pt x="867869" y="4551118"/>
                  <a:pt x="849806" y="4607070"/>
                  <a:pt x="801199" y="4594289"/>
                </a:cubicBezTo>
                <a:cubicBezTo>
                  <a:pt x="801717" y="4602753"/>
                  <a:pt x="801057" y="4610029"/>
                  <a:pt x="799572" y="4616434"/>
                </a:cubicBezTo>
                <a:lnTo>
                  <a:pt x="793361" y="4632413"/>
                </a:lnTo>
                <a:lnTo>
                  <a:pt x="791288" y="4631684"/>
                </a:lnTo>
                <a:cubicBezTo>
                  <a:pt x="784039" y="4632736"/>
                  <a:pt x="781139" y="4636841"/>
                  <a:pt x="780168" y="4642277"/>
                </a:cubicBezTo>
                <a:lnTo>
                  <a:pt x="780355" y="4649968"/>
                </a:lnTo>
                <a:lnTo>
                  <a:pt x="773547" y="4658922"/>
                </a:lnTo>
                <a:lnTo>
                  <a:pt x="712980" y="4687109"/>
                </a:lnTo>
                <a:cubicBezTo>
                  <a:pt x="693888" y="4691817"/>
                  <a:pt x="685004" y="4683329"/>
                  <a:pt x="658998" y="4687168"/>
                </a:cubicBezTo>
                <a:cubicBezTo>
                  <a:pt x="652617" y="4696903"/>
                  <a:pt x="607468" y="4696757"/>
                  <a:pt x="599809" y="4705379"/>
                </a:cubicBezTo>
                <a:lnTo>
                  <a:pt x="558586" y="4701679"/>
                </a:lnTo>
                <a:cubicBezTo>
                  <a:pt x="527600" y="4706175"/>
                  <a:pt x="499471" y="4673329"/>
                  <a:pt x="476867" y="4703401"/>
                </a:cubicBezTo>
                <a:cubicBezTo>
                  <a:pt x="447819" y="4707454"/>
                  <a:pt x="419349" y="4696441"/>
                  <a:pt x="397404" y="4711420"/>
                </a:cubicBezTo>
                <a:cubicBezTo>
                  <a:pt x="384768" y="4701219"/>
                  <a:pt x="374322" y="4698020"/>
                  <a:pt x="369335" y="4717390"/>
                </a:cubicBezTo>
                <a:cubicBezTo>
                  <a:pt x="341061" y="4716067"/>
                  <a:pt x="328725" y="4691742"/>
                  <a:pt x="316209" y="4714515"/>
                </a:cubicBezTo>
                <a:cubicBezTo>
                  <a:pt x="283497" y="4663104"/>
                  <a:pt x="280147" y="4717961"/>
                  <a:pt x="262859" y="4724281"/>
                </a:cubicBezTo>
                <a:cubicBezTo>
                  <a:pt x="246771" y="4727344"/>
                  <a:pt x="236451" y="4729844"/>
                  <a:pt x="219683" y="4732893"/>
                </a:cubicBezTo>
                <a:cubicBezTo>
                  <a:pt x="212240" y="4769464"/>
                  <a:pt x="197625" y="4722763"/>
                  <a:pt x="181299" y="4733057"/>
                </a:cubicBezTo>
                <a:cubicBezTo>
                  <a:pt x="175073" y="4746658"/>
                  <a:pt x="169278" y="4748663"/>
                  <a:pt x="158273" y="4732813"/>
                </a:cubicBezTo>
                <a:cubicBezTo>
                  <a:pt x="130214" y="4799165"/>
                  <a:pt x="131962" y="4753319"/>
                  <a:pt x="99338" y="4777324"/>
                </a:cubicBezTo>
                <a:cubicBezTo>
                  <a:pt x="72071" y="4803053"/>
                  <a:pt x="41763" y="4799596"/>
                  <a:pt x="22026" y="4864170"/>
                </a:cubicBezTo>
                <a:cubicBezTo>
                  <a:pt x="20771" y="4873425"/>
                  <a:pt x="16962" y="4879602"/>
                  <a:pt x="11819" y="4882103"/>
                </a:cubicBezTo>
                <a:lnTo>
                  <a:pt x="0" y="487943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7" name="Freeform: Shape 1036">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872" y="948519"/>
            <a:ext cx="3731986" cy="494731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8" name="Picture 4" descr="Jesy Nelson">
            <a:extLst>
              <a:ext uri="{FF2B5EF4-FFF2-40B4-BE49-F238E27FC236}">
                <a16:creationId xmlns:a16="http://schemas.microsoft.com/office/drawing/2014/main" id="{39BA5F4F-D3A2-FA97-FF24-2F3CB714A0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171" r="29420"/>
          <a:stretch/>
        </p:blipFill>
        <p:spPr bwMode="auto">
          <a:xfrm>
            <a:off x="939635" y="948518"/>
            <a:ext cx="3729968" cy="494731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53C70F-6C53-3D94-83DA-2F27726D79B1}"/>
              </a:ext>
            </a:extLst>
          </p:cNvPr>
          <p:cNvSpPr>
            <a:spLocks noGrp="1"/>
          </p:cNvSpPr>
          <p:nvPr>
            <p:ph idx="1"/>
          </p:nvPr>
        </p:nvSpPr>
        <p:spPr>
          <a:xfrm>
            <a:off x="5282647" y="2147355"/>
            <a:ext cx="5578836" cy="4107021"/>
          </a:xfrm>
        </p:spPr>
        <p:txBody>
          <a:bodyPr>
            <a:normAutofit fontScale="85000" lnSpcReduction="10000"/>
          </a:bodyPr>
          <a:lstStyle/>
          <a:p>
            <a:r>
              <a:rPr lang="en-GB" b="0" i="0" dirty="0">
                <a:effectLst/>
                <a:latin typeface="ReithSans"/>
              </a:rPr>
              <a:t>Jesy Nelson</a:t>
            </a:r>
          </a:p>
          <a:p>
            <a:r>
              <a:rPr lang="en-GB" dirty="0">
                <a:latin typeface="ReithSans"/>
              </a:rPr>
              <a:t>Music Video </a:t>
            </a:r>
          </a:p>
          <a:p>
            <a:r>
              <a:rPr lang="en-GB" dirty="0">
                <a:latin typeface="ReithSans"/>
              </a:rPr>
              <a:t>Hair was a wig</a:t>
            </a:r>
          </a:p>
          <a:p>
            <a:r>
              <a:rPr lang="en-GB" dirty="0">
                <a:latin typeface="ReithSans"/>
              </a:rPr>
              <a:t>Been on holidays 3 weeks before video</a:t>
            </a:r>
          </a:p>
          <a:p>
            <a:r>
              <a:rPr lang="en-GB" b="0" i="1" dirty="0">
                <a:effectLst/>
                <a:latin typeface="ReithSans"/>
              </a:rPr>
              <a:t>"I'm just really lucky that as a white girl, when I'm in the sun I tan so dark.</a:t>
            </a:r>
            <a:endParaRPr lang="en-GB" i="1" dirty="0"/>
          </a:p>
          <a:p>
            <a:pPr marL="0" indent="0">
              <a:buNone/>
            </a:pPr>
            <a:r>
              <a:rPr lang="en-GB" dirty="0"/>
              <a:t>Fall out – </a:t>
            </a:r>
          </a:p>
          <a:p>
            <a:pPr algn="l" fontAlgn="base"/>
            <a:r>
              <a:rPr lang="en-GB" b="0" i="0" dirty="0">
                <a:solidFill>
                  <a:srgbClr val="141414"/>
                </a:solidFill>
                <a:effectLst/>
                <a:latin typeface="ReithSans"/>
              </a:rPr>
              <a:t>Targeted as a white person making money from copying traditionally black characteristics like hairstyles.</a:t>
            </a:r>
          </a:p>
          <a:p>
            <a:pPr algn="l" fontAlgn="base"/>
            <a:r>
              <a:rPr lang="en-GB" dirty="0">
                <a:solidFill>
                  <a:srgbClr val="141414"/>
                </a:solidFill>
                <a:latin typeface="ReithSans"/>
              </a:rPr>
              <a:t>A</a:t>
            </a:r>
            <a:r>
              <a:rPr lang="en-GB" b="0" i="0" dirty="0">
                <a:solidFill>
                  <a:srgbClr val="141414"/>
                </a:solidFill>
                <a:effectLst/>
                <a:latin typeface="ReithSans"/>
              </a:rPr>
              <a:t>rgue that blackfishing allows a person to pick and choose the "cool" parts of being black, without facing any of the racism or discrimination  </a:t>
            </a:r>
            <a:endParaRPr lang="en-GB" dirty="0"/>
          </a:p>
        </p:txBody>
      </p:sp>
      <p:sp>
        <p:nvSpPr>
          <p:cNvPr id="1039" name="Rectangle 6">
            <a:extLst>
              <a:ext uri="{FF2B5EF4-FFF2-40B4-BE49-F238E27FC236}">
                <a16:creationId xmlns:a16="http://schemas.microsoft.com/office/drawing/2014/main" id="{96B5873C-FCDB-4D1E-80D6-01CF1883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5980" y="5694989"/>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8272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8FFB-246F-7CD2-5693-F7507B397AFD}"/>
              </a:ext>
            </a:extLst>
          </p:cNvPr>
          <p:cNvSpPr>
            <a:spLocks noGrp="1"/>
          </p:cNvSpPr>
          <p:nvPr>
            <p:ph type="title"/>
          </p:nvPr>
        </p:nvSpPr>
        <p:spPr>
          <a:xfrm>
            <a:off x="1050879" y="609601"/>
            <a:ext cx="9810604" cy="628890"/>
          </a:xfrm>
        </p:spPr>
        <p:txBody>
          <a:bodyPr/>
          <a:lstStyle/>
          <a:p>
            <a:r>
              <a:rPr lang="en-GB" dirty="0"/>
              <a:t>Fishing </a:t>
            </a:r>
          </a:p>
        </p:txBody>
      </p:sp>
      <p:sp>
        <p:nvSpPr>
          <p:cNvPr id="3" name="Content Placeholder 2">
            <a:extLst>
              <a:ext uri="{FF2B5EF4-FFF2-40B4-BE49-F238E27FC236}">
                <a16:creationId xmlns:a16="http://schemas.microsoft.com/office/drawing/2014/main" id="{D8BD64AF-C0AA-BA9F-99FE-CAFF16245D65}"/>
              </a:ext>
            </a:extLst>
          </p:cNvPr>
          <p:cNvSpPr>
            <a:spLocks noGrp="1"/>
          </p:cNvSpPr>
          <p:nvPr>
            <p:ph idx="1"/>
          </p:nvPr>
        </p:nvSpPr>
        <p:spPr>
          <a:xfrm>
            <a:off x="1050879" y="1481560"/>
            <a:ext cx="9810604" cy="4772818"/>
          </a:xfrm>
        </p:spPr>
        <p:txBody>
          <a:bodyPr>
            <a:normAutofit/>
          </a:bodyPr>
          <a:lstStyle/>
          <a:p>
            <a:pPr algn="l" fontAlgn="base"/>
            <a:r>
              <a:rPr lang="en-GB" b="1" i="0" u="sng" dirty="0">
                <a:solidFill>
                  <a:srgbClr val="141414"/>
                </a:solidFill>
                <a:effectLst/>
                <a:latin typeface="ReithSans"/>
              </a:rPr>
              <a:t>Kim Kardashian</a:t>
            </a:r>
            <a:r>
              <a:rPr lang="en-GB" b="0" i="0" dirty="0">
                <a:solidFill>
                  <a:srgbClr val="141414"/>
                </a:solidFill>
                <a:effectLst/>
                <a:latin typeface="ReithSans"/>
              </a:rPr>
              <a:t> Make-up tutorial video on Instagram </a:t>
            </a:r>
          </a:p>
          <a:p>
            <a:pPr algn="l" fontAlgn="base"/>
            <a:r>
              <a:rPr lang="en-GB" dirty="0">
                <a:solidFill>
                  <a:srgbClr val="141414"/>
                </a:solidFill>
                <a:latin typeface="ReithSans"/>
              </a:rPr>
              <a:t>Said </a:t>
            </a:r>
            <a:r>
              <a:rPr lang="en-GB" b="0" i="0" dirty="0">
                <a:solidFill>
                  <a:srgbClr val="141414"/>
                </a:solidFill>
                <a:effectLst/>
                <a:latin typeface="ReithSans"/>
              </a:rPr>
              <a:t>"don't judge me for my pale hands" - highlighting the difference between the shade of makeup on her face and the paler natural skin tone of her hand.</a:t>
            </a:r>
          </a:p>
          <a:p>
            <a:pPr algn="l" fontAlgn="base"/>
            <a:r>
              <a:rPr lang="en-GB" b="0" i="0" dirty="0">
                <a:solidFill>
                  <a:srgbClr val="141414"/>
                </a:solidFill>
                <a:effectLst/>
                <a:latin typeface="ReithSans"/>
              </a:rPr>
              <a:t>Social media claimed this was an example of blackfishing Kim’s heritage is American-Armenian and European, appeared to be putting on darker makeup to seem more African American.</a:t>
            </a:r>
          </a:p>
          <a:p>
            <a:pPr algn="l" fontAlgn="base"/>
            <a:r>
              <a:rPr lang="en-GB" b="1" u="sng" dirty="0">
                <a:solidFill>
                  <a:srgbClr val="141414"/>
                </a:solidFill>
                <a:latin typeface="ReithSans"/>
              </a:rPr>
              <a:t>Rita Ora </a:t>
            </a:r>
            <a:r>
              <a:rPr lang="en-GB" b="0" i="0" dirty="0">
                <a:solidFill>
                  <a:srgbClr val="141414"/>
                </a:solidFill>
                <a:effectLst/>
                <a:latin typeface="ReithSans"/>
              </a:rPr>
              <a:t>- white but born in with Albanian</a:t>
            </a:r>
          </a:p>
          <a:p>
            <a:pPr algn="l" fontAlgn="base"/>
            <a:r>
              <a:rPr lang="en-GB" b="0" i="0" dirty="0">
                <a:solidFill>
                  <a:srgbClr val="141414"/>
                </a:solidFill>
                <a:effectLst/>
                <a:latin typeface="ReithSans"/>
              </a:rPr>
              <a:t>Referenced her Albanian heritage in her music/videos</a:t>
            </a:r>
          </a:p>
          <a:p>
            <a:pPr algn="l" fontAlgn="base"/>
            <a:r>
              <a:rPr lang="en-GB" b="0" i="0" dirty="0">
                <a:solidFill>
                  <a:srgbClr val="141414"/>
                </a:solidFill>
                <a:effectLst/>
                <a:latin typeface="ReithSans"/>
              </a:rPr>
              <a:t>Has stated that she thinks she's benefited from people believing she has black heritage.</a:t>
            </a:r>
          </a:p>
          <a:p>
            <a:pPr algn="l" fontAlgn="base"/>
            <a:r>
              <a:rPr lang="en-GB" b="0" i="0" dirty="0">
                <a:solidFill>
                  <a:srgbClr val="141414"/>
                </a:solidFill>
                <a:effectLst/>
                <a:latin typeface="ReithSans"/>
              </a:rPr>
              <a:t>"A lot of people think that I have Black heritage,</a:t>
            </a:r>
            <a:r>
              <a:rPr lang="en-GB" dirty="0">
                <a:solidFill>
                  <a:srgbClr val="141414"/>
                </a:solidFill>
                <a:latin typeface="ReithSans"/>
              </a:rPr>
              <a:t> </a:t>
            </a:r>
            <a:r>
              <a:rPr lang="en-GB" b="0" i="0" dirty="0">
                <a:solidFill>
                  <a:srgbClr val="141414"/>
                </a:solidFill>
                <a:effectLst/>
                <a:latin typeface="ReithSans"/>
              </a:rPr>
              <a:t>but I like that... it gets me places,"</a:t>
            </a:r>
          </a:p>
          <a:p>
            <a:endParaRPr lang="en-GB" dirty="0"/>
          </a:p>
        </p:txBody>
      </p:sp>
    </p:spTree>
    <p:extLst>
      <p:ext uri="{BB962C8B-B14F-4D97-AF65-F5344CB8AC3E}">
        <p14:creationId xmlns:p14="http://schemas.microsoft.com/office/powerpoint/2010/main" val="1444573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C9F39-2826-8E24-71C1-EFACC2BA02A8}"/>
              </a:ext>
            </a:extLst>
          </p:cNvPr>
          <p:cNvSpPr>
            <a:spLocks noGrp="1"/>
          </p:cNvSpPr>
          <p:nvPr>
            <p:ph type="title"/>
          </p:nvPr>
        </p:nvSpPr>
        <p:spPr>
          <a:xfrm>
            <a:off x="1050879" y="609601"/>
            <a:ext cx="9810604" cy="550459"/>
          </a:xfrm>
        </p:spPr>
        <p:txBody>
          <a:bodyPr/>
          <a:lstStyle/>
          <a:p>
            <a:r>
              <a:rPr lang="en-GB" dirty="0"/>
              <a:t>Fishing</a:t>
            </a:r>
          </a:p>
        </p:txBody>
      </p:sp>
      <p:sp>
        <p:nvSpPr>
          <p:cNvPr id="3" name="Content Placeholder 2">
            <a:extLst>
              <a:ext uri="{FF2B5EF4-FFF2-40B4-BE49-F238E27FC236}">
                <a16:creationId xmlns:a16="http://schemas.microsoft.com/office/drawing/2014/main" id="{A35E7EB9-C919-332E-DA5E-71EA342D0C49}"/>
              </a:ext>
            </a:extLst>
          </p:cNvPr>
          <p:cNvSpPr>
            <a:spLocks noGrp="1"/>
          </p:cNvSpPr>
          <p:nvPr>
            <p:ph idx="1"/>
          </p:nvPr>
        </p:nvSpPr>
        <p:spPr>
          <a:xfrm>
            <a:off x="1050879" y="1269242"/>
            <a:ext cx="9810604" cy="4985135"/>
          </a:xfrm>
        </p:spPr>
        <p:txBody>
          <a:bodyPr>
            <a:normAutofit/>
          </a:bodyPr>
          <a:lstStyle/>
          <a:p>
            <a:pPr fontAlgn="base"/>
            <a:r>
              <a:rPr lang="en-GB" b="1" i="0" u="sng" dirty="0">
                <a:solidFill>
                  <a:schemeClr val="tx1"/>
                </a:solidFill>
                <a:effectLst/>
                <a:latin typeface="ReithSans"/>
              </a:rPr>
              <a:t>Bruno Mars </a:t>
            </a:r>
            <a:r>
              <a:rPr lang="en-GB" i="0" dirty="0">
                <a:solidFill>
                  <a:schemeClr val="tx1"/>
                </a:solidFill>
                <a:effectLst/>
                <a:latin typeface="ReithSans"/>
              </a:rPr>
              <a:t>from Philippines and </a:t>
            </a:r>
            <a:r>
              <a:rPr lang="en-GB" b="0" i="0" dirty="0">
                <a:solidFill>
                  <a:schemeClr val="tx1"/>
                </a:solidFill>
                <a:effectLst/>
                <a:latin typeface="ReithSans"/>
              </a:rPr>
              <a:t>Puerto Rican heritage.</a:t>
            </a:r>
          </a:p>
          <a:p>
            <a:pPr fontAlgn="base"/>
            <a:r>
              <a:rPr lang="en-GB" dirty="0">
                <a:solidFill>
                  <a:schemeClr val="tx1"/>
                </a:solidFill>
                <a:latin typeface="ReithSans"/>
              </a:rPr>
              <a:t>Accused of copying </a:t>
            </a:r>
            <a:r>
              <a:rPr lang="en-GB" b="0" i="0" dirty="0">
                <a:solidFill>
                  <a:schemeClr val="tx1"/>
                </a:solidFill>
                <a:effectLst/>
                <a:latin typeface="ReithSans"/>
              </a:rPr>
              <a:t>black culture in his music and style and uses this to his benefit.</a:t>
            </a:r>
          </a:p>
          <a:p>
            <a:pPr algn="l" fontAlgn="base"/>
            <a:r>
              <a:rPr lang="en-GB" b="0" i="0" dirty="0">
                <a:solidFill>
                  <a:schemeClr val="tx1"/>
                </a:solidFill>
                <a:effectLst/>
                <a:latin typeface="ReithSans"/>
              </a:rPr>
              <a:t>Mars – states that he is inspired by famous black music stars from past - "The only reason I'm here is because of James Brown, Prince, Michael Jackson.“</a:t>
            </a:r>
            <a:endParaRPr lang="en-GB" b="0" i="0" dirty="0">
              <a:solidFill>
                <a:schemeClr val="tx1"/>
              </a:solidFill>
              <a:effectLst/>
              <a:latin typeface="Google Sans"/>
            </a:endParaRPr>
          </a:p>
          <a:p>
            <a:pPr fontAlgn="base"/>
            <a:r>
              <a:rPr lang="en-GB" b="1" i="0" u="sng" dirty="0">
                <a:solidFill>
                  <a:schemeClr val="tx1"/>
                </a:solidFill>
                <a:effectLst/>
                <a:latin typeface="forma-djr-text"/>
              </a:rPr>
              <a:t>Ariana Grande </a:t>
            </a:r>
            <a:r>
              <a:rPr lang="en-GB" b="0" i="0" dirty="0">
                <a:solidFill>
                  <a:schemeClr val="tx1"/>
                </a:solidFill>
                <a:effectLst/>
                <a:latin typeface="Google Sans"/>
              </a:rPr>
              <a:t>ethnically fully European-American, of Italian descent</a:t>
            </a:r>
          </a:p>
          <a:p>
            <a:pPr algn="l" fontAlgn="base"/>
            <a:r>
              <a:rPr lang="en-GB" b="0" i="0" dirty="0">
                <a:solidFill>
                  <a:schemeClr val="tx1"/>
                </a:solidFill>
                <a:effectLst/>
                <a:latin typeface="Google Sans"/>
              </a:rPr>
              <a:t>Images of dark skin </a:t>
            </a:r>
            <a:r>
              <a:rPr lang="en-GB" dirty="0">
                <a:solidFill>
                  <a:schemeClr val="tx1"/>
                </a:solidFill>
                <a:latin typeface="Google Sans"/>
              </a:rPr>
              <a:t>/ accused of </a:t>
            </a:r>
            <a:r>
              <a:rPr lang="en-GB" b="0" i="0" dirty="0">
                <a:solidFill>
                  <a:schemeClr val="tx1"/>
                </a:solidFill>
                <a:effectLst/>
                <a:latin typeface="Cormorant"/>
              </a:rPr>
              <a:t>profiting off ‘non-white cultures in music and video’ </a:t>
            </a:r>
            <a:endParaRPr lang="en-GB" b="0" i="0" dirty="0">
              <a:solidFill>
                <a:schemeClr val="tx1"/>
              </a:solidFill>
              <a:effectLst/>
              <a:latin typeface="Google Sans"/>
            </a:endParaRPr>
          </a:p>
          <a:p>
            <a:pPr algn="l" fontAlgn="base"/>
            <a:r>
              <a:rPr lang="en-GB" b="0" i="0" dirty="0">
                <a:solidFill>
                  <a:schemeClr val="tx1"/>
                </a:solidFill>
                <a:effectLst/>
                <a:latin typeface="Cormorant"/>
              </a:rPr>
              <a:t>“Break Up with Your Girlfriend I’m Bored,” song/video accused of exotifying queerness and using it for shock value.</a:t>
            </a:r>
          </a:p>
          <a:p>
            <a:pPr algn="l" fontAlgn="base"/>
            <a:r>
              <a:rPr lang="en-GB" b="0" i="0" dirty="0">
                <a:solidFill>
                  <a:schemeClr val="tx1"/>
                </a:solidFill>
                <a:effectLst/>
                <a:latin typeface="Cormorant"/>
              </a:rPr>
              <a:t>“Capitalising on something she is not”. Grande is exploiting queer women's sexualities for clicks and views while actual queer women are physically and verbally assaulted for being identifiably queer in public.</a:t>
            </a:r>
            <a:endParaRPr lang="en-GB" b="1" dirty="0">
              <a:solidFill>
                <a:schemeClr val="tx1"/>
              </a:solidFill>
            </a:endParaRPr>
          </a:p>
        </p:txBody>
      </p:sp>
    </p:spTree>
    <p:extLst>
      <p:ext uri="{BB962C8B-B14F-4D97-AF65-F5344CB8AC3E}">
        <p14:creationId xmlns:p14="http://schemas.microsoft.com/office/powerpoint/2010/main" val="116121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56651B3B-2F8A-4E48-BEA0-5D35421CE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Kim Kardashian">
            <a:extLst>
              <a:ext uri="{FF2B5EF4-FFF2-40B4-BE49-F238E27FC236}">
                <a16:creationId xmlns:a16="http://schemas.microsoft.com/office/drawing/2014/main" id="{91ACC684-04CD-F5CA-FAD7-8BA79103C6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946893" y="321733"/>
            <a:ext cx="3975425" cy="2236177"/>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112839B5-6527-4FE1-B5CA-71D5FFC4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7"/>
            <a:ext cx="7566298" cy="822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F130A45-128E-3BE8-1BC4-A0917870F00E}"/>
              </a:ext>
            </a:extLst>
          </p:cNvPr>
          <p:cNvPicPr>
            <a:picLocks noChangeAspect="1"/>
          </p:cNvPicPr>
          <p:nvPr/>
        </p:nvPicPr>
        <p:blipFill>
          <a:blip r:embed="rId3"/>
          <a:stretch>
            <a:fillRect/>
          </a:stretch>
        </p:blipFill>
        <p:spPr>
          <a:xfrm>
            <a:off x="1998451" y="3006496"/>
            <a:ext cx="4923867" cy="3385159"/>
          </a:xfrm>
          <a:prstGeom prst="rect">
            <a:avLst/>
          </a:prstGeom>
        </p:spPr>
      </p:pic>
      <p:sp>
        <p:nvSpPr>
          <p:cNvPr id="2065" name="Rectangle 2064">
            <a:extLst>
              <a:ext uri="{FF2B5EF4-FFF2-40B4-BE49-F238E27FC236}">
                <a16:creationId xmlns:a16="http://schemas.microsoft.com/office/drawing/2014/main" id="{BE12D8E2-6088-4997-A8C6-1794DA9E1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82296"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Bruno Mars | Biography, Music &amp; News | Billboard">
            <a:extLst>
              <a:ext uri="{FF2B5EF4-FFF2-40B4-BE49-F238E27FC236}">
                <a16:creationId xmlns:a16="http://schemas.microsoft.com/office/drawing/2014/main" id="{2DC0ED71-22E1-376E-AD56-7576D0C8D7B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25142" y="321735"/>
            <a:ext cx="2750331" cy="3218907"/>
          </a:xfrm>
          <a:prstGeom prst="rect">
            <a:avLst/>
          </a:prstGeom>
          <a:noFill/>
          <a:extLst>
            <a:ext uri="{909E8E84-426E-40DD-AFC4-6F175D3DCCD1}">
              <a14:hiddenFill xmlns:a14="http://schemas.microsoft.com/office/drawing/2010/main">
                <a:solidFill>
                  <a:srgbClr val="FFFFFF"/>
                </a:solidFill>
              </a14:hiddenFill>
            </a:ext>
          </a:extLst>
        </p:spPr>
      </p:pic>
      <p:sp>
        <p:nvSpPr>
          <p:cNvPr id="2067" name="Rectangle 2066">
            <a:extLst>
              <a:ext uri="{FF2B5EF4-FFF2-40B4-BE49-F238E27FC236}">
                <a16:creationId xmlns:a16="http://schemas.microsoft.com/office/drawing/2014/main" id="{FAF10F47-1605-47C5-AE58-9062909AD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822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Rita has been accused of 'blackfishing'">
            <a:extLst>
              <a:ext uri="{FF2B5EF4-FFF2-40B4-BE49-F238E27FC236}">
                <a16:creationId xmlns:a16="http://schemas.microsoft.com/office/drawing/2014/main" id="{918769FD-654A-AF47-01A9-CC13ACD3D3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600537" y="4267009"/>
            <a:ext cx="2199278" cy="213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458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riah Carey attends Variety's Power of Women Presented by Lifetime, Arrivals, The Beverly Wilshire, Los Angeles, USA - 11 Oct 2019">
            <a:extLst>
              <a:ext uri="{FF2B5EF4-FFF2-40B4-BE49-F238E27FC236}">
                <a16:creationId xmlns:a16="http://schemas.microsoft.com/office/drawing/2014/main" id="{361C6A6A-779A-BD75-D57E-33035C4F80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745" y="617855"/>
            <a:ext cx="4590551" cy="581767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dele">
            <a:extLst>
              <a:ext uri="{FF2B5EF4-FFF2-40B4-BE49-F238E27FC236}">
                <a16:creationId xmlns:a16="http://schemas.microsoft.com/office/drawing/2014/main" id="{0F5FC7CC-E207-74B9-68A0-5A9E8C2C3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3705" y="775523"/>
            <a:ext cx="4757195" cy="5115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150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4A2B4A10-ABAC-4F2C-AAD3-3D932E359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00235" cy="5464636"/>
          </a:xfrm>
          <a:custGeom>
            <a:avLst/>
            <a:gdLst>
              <a:gd name="connsiteX0" fmla="*/ 0 w 6500235"/>
              <a:gd name="connsiteY0" fmla="*/ 0 h 5464636"/>
              <a:gd name="connsiteX1" fmla="*/ 6468182 w 6500235"/>
              <a:gd name="connsiteY1" fmla="*/ 0 h 5464636"/>
              <a:gd name="connsiteX2" fmla="*/ 6468122 w 6500235"/>
              <a:gd name="connsiteY2" fmla="*/ 2458 h 5464636"/>
              <a:gd name="connsiteX3" fmla="*/ 6473409 w 6500235"/>
              <a:gd name="connsiteY3" fmla="*/ 34346 h 5464636"/>
              <a:gd name="connsiteX4" fmla="*/ 6492498 w 6500235"/>
              <a:gd name="connsiteY4" fmla="*/ 123264 h 5464636"/>
              <a:gd name="connsiteX5" fmla="*/ 6453347 w 6500235"/>
              <a:gd name="connsiteY5" fmla="*/ 355483 h 5464636"/>
              <a:gd name="connsiteX6" fmla="*/ 6446278 w 6500235"/>
              <a:gd name="connsiteY6" fmla="*/ 407805 h 5464636"/>
              <a:gd name="connsiteX7" fmla="*/ 6479973 w 6500235"/>
              <a:gd name="connsiteY7" fmla="*/ 438480 h 5464636"/>
              <a:gd name="connsiteX8" fmla="*/ 6446200 w 6500235"/>
              <a:gd name="connsiteY8" fmla="*/ 483448 h 5464636"/>
              <a:gd name="connsiteX9" fmla="*/ 6455191 w 6500235"/>
              <a:gd name="connsiteY9" fmla="*/ 585156 h 5464636"/>
              <a:gd name="connsiteX10" fmla="*/ 6455578 w 6500235"/>
              <a:gd name="connsiteY10" fmla="*/ 723310 h 5464636"/>
              <a:gd name="connsiteX11" fmla="*/ 6330650 w 6500235"/>
              <a:gd name="connsiteY11" fmla="*/ 969274 h 5464636"/>
              <a:gd name="connsiteX12" fmla="*/ 6259783 w 6500235"/>
              <a:gd name="connsiteY12" fmla="*/ 1059188 h 5464636"/>
              <a:gd name="connsiteX13" fmla="*/ 6232390 w 6500235"/>
              <a:gd name="connsiteY13" fmla="*/ 1134371 h 5464636"/>
              <a:gd name="connsiteX14" fmla="*/ 6197819 w 6500235"/>
              <a:gd name="connsiteY14" fmla="*/ 1226187 h 5464636"/>
              <a:gd name="connsiteX15" fmla="*/ 6153633 w 6500235"/>
              <a:gd name="connsiteY15" fmla="*/ 1266676 h 5464636"/>
              <a:gd name="connsiteX16" fmla="*/ 6115253 w 6500235"/>
              <a:gd name="connsiteY16" fmla="*/ 1333803 h 5464636"/>
              <a:gd name="connsiteX17" fmla="*/ 6116094 w 6500235"/>
              <a:gd name="connsiteY17" fmla="*/ 1360252 h 5464636"/>
              <a:gd name="connsiteX18" fmla="*/ 6093817 w 6500235"/>
              <a:gd name="connsiteY18" fmla="*/ 1557246 h 5464636"/>
              <a:gd name="connsiteX19" fmla="*/ 6036619 w 6500235"/>
              <a:gd name="connsiteY19" fmla="*/ 1695300 h 5464636"/>
              <a:gd name="connsiteX20" fmla="*/ 6006327 w 6500235"/>
              <a:gd name="connsiteY20" fmla="*/ 1765313 h 5464636"/>
              <a:gd name="connsiteX21" fmla="*/ 5990294 w 6500235"/>
              <a:gd name="connsiteY21" fmla="*/ 1829516 h 5464636"/>
              <a:gd name="connsiteX22" fmla="*/ 5951522 w 6500235"/>
              <a:gd name="connsiteY22" fmla="*/ 1913734 h 5464636"/>
              <a:gd name="connsiteX23" fmla="*/ 5851829 w 6500235"/>
              <a:gd name="connsiteY23" fmla="*/ 2042661 h 5464636"/>
              <a:gd name="connsiteX24" fmla="*/ 5843359 w 6500235"/>
              <a:gd name="connsiteY24" fmla="*/ 2063211 h 5464636"/>
              <a:gd name="connsiteX25" fmla="*/ 5841612 w 6500235"/>
              <a:gd name="connsiteY25" fmla="*/ 2071738 h 5464636"/>
              <a:gd name="connsiteX26" fmla="*/ 5835993 w 6500235"/>
              <a:gd name="connsiteY26" fmla="*/ 2082516 h 5464636"/>
              <a:gd name="connsiteX27" fmla="*/ 5835396 w 6500235"/>
              <a:gd name="connsiteY27" fmla="*/ 2082526 h 5464636"/>
              <a:gd name="connsiteX28" fmla="*/ 5831029 w 6500235"/>
              <a:gd name="connsiteY28" fmla="*/ 2093117 h 5464636"/>
              <a:gd name="connsiteX29" fmla="*/ 5737995 w 6500235"/>
              <a:gd name="connsiteY29" fmla="*/ 2189215 h 5464636"/>
              <a:gd name="connsiteX30" fmla="*/ 5724175 w 6500235"/>
              <a:gd name="connsiteY30" fmla="*/ 2265929 h 5464636"/>
              <a:gd name="connsiteX31" fmla="*/ 5669829 w 6500235"/>
              <a:gd name="connsiteY31" fmla="*/ 2335401 h 5464636"/>
              <a:gd name="connsiteX32" fmla="*/ 5612139 w 6500235"/>
              <a:gd name="connsiteY32" fmla="*/ 2453657 h 5464636"/>
              <a:gd name="connsiteX33" fmla="*/ 5594475 w 6500235"/>
              <a:gd name="connsiteY33" fmla="*/ 2615311 h 5464636"/>
              <a:gd name="connsiteX34" fmla="*/ 5536384 w 6500235"/>
              <a:gd name="connsiteY34" fmla="*/ 2755975 h 5464636"/>
              <a:gd name="connsiteX35" fmla="*/ 5485137 w 6500235"/>
              <a:gd name="connsiteY35" fmla="*/ 2848281 h 5464636"/>
              <a:gd name="connsiteX36" fmla="*/ 5325962 w 6500235"/>
              <a:gd name="connsiteY36" fmla="*/ 3162656 h 5464636"/>
              <a:gd name="connsiteX37" fmla="*/ 5243182 w 6500235"/>
              <a:gd name="connsiteY37" fmla="*/ 3288494 h 5464636"/>
              <a:gd name="connsiteX38" fmla="*/ 5237100 w 6500235"/>
              <a:gd name="connsiteY38" fmla="*/ 3363382 h 5464636"/>
              <a:gd name="connsiteX39" fmla="*/ 5210973 w 6500235"/>
              <a:gd name="connsiteY39" fmla="*/ 3381298 h 5464636"/>
              <a:gd name="connsiteX40" fmla="*/ 5206067 w 6500235"/>
              <a:gd name="connsiteY40" fmla="*/ 3384167 h 5464636"/>
              <a:gd name="connsiteX41" fmla="*/ 5181176 w 6500235"/>
              <a:gd name="connsiteY41" fmla="*/ 3399028 h 5464636"/>
              <a:gd name="connsiteX42" fmla="*/ 5156932 w 6500235"/>
              <a:gd name="connsiteY42" fmla="*/ 3419249 h 5464636"/>
              <a:gd name="connsiteX43" fmla="*/ 5139869 w 6500235"/>
              <a:gd name="connsiteY43" fmla="*/ 3450988 h 5464636"/>
              <a:gd name="connsiteX44" fmla="*/ 5071047 w 6500235"/>
              <a:gd name="connsiteY44" fmla="*/ 3608412 h 5464636"/>
              <a:gd name="connsiteX45" fmla="*/ 5022875 w 6500235"/>
              <a:gd name="connsiteY45" fmla="*/ 3698834 h 5464636"/>
              <a:gd name="connsiteX46" fmla="*/ 4993591 w 6500235"/>
              <a:gd name="connsiteY46" fmla="*/ 3727277 h 5464636"/>
              <a:gd name="connsiteX47" fmla="*/ 4960082 w 6500235"/>
              <a:gd name="connsiteY47" fmla="*/ 3770964 h 5464636"/>
              <a:gd name="connsiteX48" fmla="*/ 4956970 w 6500235"/>
              <a:gd name="connsiteY48" fmla="*/ 3791475 h 5464636"/>
              <a:gd name="connsiteX49" fmla="*/ 4941856 w 6500235"/>
              <a:gd name="connsiteY49" fmla="*/ 3797112 h 5464636"/>
              <a:gd name="connsiteX50" fmla="*/ 4913940 w 6500235"/>
              <a:gd name="connsiteY50" fmla="*/ 3820812 h 5464636"/>
              <a:gd name="connsiteX51" fmla="*/ 4811357 w 6500235"/>
              <a:gd name="connsiteY51" fmla="*/ 3871429 h 5464636"/>
              <a:gd name="connsiteX52" fmla="*/ 4783124 w 6500235"/>
              <a:gd name="connsiteY52" fmla="*/ 3882491 h 5464636"/>
              <a:gd name="connsiteX53" fmla="*/ 4724385 w 6500235"/>
              <a:gd name="connsiteY53" fmla="*/ 3930800 h 5464636"/>
              <a:gd name="connsiteX54" fmla="*/ 4632498 w 6500235"/>
              <a:gd name="connsiteY54" fmla="*/ 4019308 h 5464636"/>
              <a:gd name="connsiteX55" fmla="*/ 4611775 w 6500235"/>
              <a:gd name="connsiteY55" fmla="*/ 4036221 h 5464636"/>
              <a:gd name="connsiteX56" fmla="*/ 4589341 w 6500235"/>
              <a:gd name="connsiteY56" fmla="*/ 4043087 h 5464636"/>
              <a:gd name="connsiteX57" fmla="*/ 4580109 w 6500235"/>
              <a:gd name="connsiteY57" fmla="*/ 4037991 h 5464636"/>
              <a:gd name="connsiteX58" fmla="*/ 4567969 w 6500235"/>
              <a:gd name="connsiteY58" fmla="*/ 4046064 h 5464636"/>
              <a:gd name="connsiteX59" fmla="*/ 4563776 w 6500235"/>
              <a:gd name="connsiteY59" fmla="*/ 4046606 h 5464636"/>
              <a:gd name="connsiteX60" fmla="*/ 4540688 w 6500235"/>
              <a:gd name="connsiteY60" fmla="*/ 4051329 h 5464636"/>
              <a:gd name="connsiteX61" fmla="*/ 4515381 w 6500235"/>
              <a:gd name="connsiteY61" fmla="*/ 4101230 h 5464636"/>
              <a:gd name="connsiteX62" fmla="*/ 4464519 w 6500235"/>
              <a:gd name="connsiteY62" fmla="*/ 4129866 h 5464636"/>
              <a:gd name="connsiteX63" fmla="*/ 4258103 w 6500235"/>
              <a:gd name="connsiteY63" fmla="*/ 4281657 h 5464636"/>
              <a:gd name="connsiteX64" fmla="*/ 4110759 w 6500235"/>
              <a:gd name="connsiteY64" fmla="*/ 4475040 h 5464636"/>
              <a:gd name="connsiteX65" fmla="*/ 3977659 w 6500235"/>
              <a:gd name="connsiteY65" fmla="*/ 4576699 h 5464636"/>
              <a:gd name="connsiteX66" fmla="*/ 3839447 w 6500235"/>
              <a:gd name="connsiteY66" fmla="*/ 4686247 h 5464636"/>
              <a:gd name="connsiteX67" fmla="*/ 3160580 w 6500235"/>
              <a:gd name="connsiteY67" fmla="*/ 4816349 h 5464636"/>
              <a:gd name="connsiteX68" fmla="*/ 2824675 w 6500235"/>
              <a:gd name="connsiteY68" fmla="*/ 4861066 h 5464636"/>
              <a:gd name="connsiteX69" fmla="*/ 2704403 w 6500235"/>
              <a:gd name="connsiteY69" fmla="*/ 4872014 h 5464636"/>
              <a:gd name="connsiteX70" fmla="*/ 2432833 w 6500235"/>
              <a:gd name="connsiteY70" fmla="*/ 5046782 h 5464636"/>
              <a:gd name="connsiteX71" fmla="*/ 1930437 w 6500235"/>
              <a:gd name="connsiteY71" fmla="*/ 5242775 h 5464636"/>
              <a:gd name="connsiteX72" fmla="*/ 1853671 w 6500235"/>
              <a:gd name="connsiteY72" fmla="*/ 5310774 h 5464636"/>
              <a:gd name="connsiteX73" fmla="*/ 1813576 w 6500235"/>
              <a:gd name="connsiteY73" fmla="*/ 5366218 h 5464636"/>
              <a:gd name="connsiteX74" fmla="*/ 1777372 w 6500235"/>
              <a:gd name="connsiteY74" fmla="*/ 5364302 h 5464636"/>
              <a:gd name="connsiteX75" fmla="*/ 1733954 w 6500235"/>
              <a:gd name="connsiteY75" fmla="*/ 5365192 h 5464636"/>
              <a:gd name="connsiteX76" fmla="*/ 1672327 w 6500235"/>
              <a:gd name="connsiteY76" fmla="*/ 5408173 h 5464636"/>
              <a:gd name="connsiteX77" fmla="*/ 1641878 w 6500235"/>
              <a:gd name="connsiteY77" fmla="*/ 5399428 h 5464636"/>
              <a:gd name="connsiteX78" fmla="*/ 1636543 w 6500235"/>
              <a:gd name="connsiteY78" fmla="*/ 5397470 h 5464636"/>
              <a:gd name="connsiteX79" fmla="*/ 1609237 w 6500235"/>
              <a:gd name="connsiteY79" fmla="*/ 5387733 h 5464636"/>
              <a:gd name="connsiteX80" fmla="*/ 1578208 w 6500235"/>
              <a:gd name="connsiteY80" fmla="*/ 5381908 h 5464636"/>
              <a:gd name="connsiteX81" fmla="*/ 1542869 w 6500235"/>
              <a:gd name="connsiteY81" fmla="*/ 5388952 h 5464636"/>
              <a:gd name="connsiteX82" fmla="*/ 1377650 w 6500235"/>
              <a:gd name="connsiteY82" fmla="*/ 5436085 h 5464636"/>
              <a:gd name="connsiteX83" fmla="*/ 1277250 w 6500235"/>
              <a:gd name="connsiteY83" fmla="*/ 5456493 h 5464636"/>
              <a:gd name="connsiteX84" fmla="*/ 1236673 w 6500235"/>
              <a:gd name="connsiteY84" fmla="*/ 5452014 h 5464636"/>
              <a:gd name="connsiteX85" fmla="*/ 1181651 w 6500235"/>
              <a:gd name="connsiteY85" fmla="*/ 5453980 h 5464636"/>
              <a:gd name="connsiteX86" fmla="*/ 1163851 w 6500235"/>
              <a:gd name="connsiteY86" fmla="*/ 5464636 h 5464636"/>
              <a:gd name="connsiteX87" fmla="*/ 1149882 w 6500235"/>
              <a:gd name="connsiteY87" fmla="*/ 5456568 h 5464636"/>
              <a:gd name="connsiteX88" fmla="*/ 1113834 w 6500235"/>
              <a:gd name="connsiteY88" fmla="*/ 5450125 h 5464636"/>
              <a:gd name="connsiteX89" fmla="*/ 1009497 w 6500235"/>
              <a:gd name="connsiteY89" fmla="*/ 5403231 h 5464636"/>
              <a:gd name="connsiteX90" fmla="*/ 982993 w 6500235"/>
              <a:gd name="connsiteY90" fmla="*/ 5388499 h 5464636"/>
              <a:gd name="connsiteX91" fmla="*/ 908345 w 6500235"/>
              <a:gd name="connsiteY91" fmla="*/ 5373950 h 5464636"/>
              <a:gd name="connsiteX92" fmla="*/ 781592 w 6500235"/>
              <a:gd name="connsiteY92" fmla="*/ 5359426 h 5464636"/>
              <a:gd name="connsiteX93" fmla="*/ 755358 w 6500235"/>
              <a:gd name="connsiteY93" fmla="*/ 5354209 h 5464636"/>
              <a:gd name="connsiteX94" fmla="*/ 735782 w 6500235"/>
              <a:gd name="connsiteY94" fmla="*/ 5341278 h 5464636"/>
              <a:gd name="connsiteX95" fmla="*/ 733835 w 6500235"/>
              <a:gd name="connsiteY95" fmla="*/ 5330914 h 5464636"/>
              <a:gd name="connsiteX96" fmla="*/ 719882 w 6500235"/>
              <a:gd name="connsiteY96" fmla="*/ 5326690 h 5464636"/>
              <a:gd name="connsiteX97" fmla="*/ 716794 w 6500235"/>
              <a:gd name="connsiteY97" fmla="*/ 5323803 h 5464636"/>
              <a:gd name="connsiteX98" fmla="*/ 698456 w 6500235"/>
              <a:gd name="connsiteY98" fmla="*/ 5309002 h 5464636"/>
              <a:gd name="connsiteX99" fmla="*/ 643860 w 6500235"/>
              <a:gd name="connsiteY99" fmla="*/ 5321249 h 5464636"/>
              <a:gd name="connsiteX100" fmla="*/ 589399 w 6500235"/>
              <a:gd name="connsiteY100" fmla="*/ 5300252 h 5464636"/>
              <a:gd name="connsiteX101" fmla="*/ 340938 w 6500235"/>
              <a:gd name="connsiteY101" fmla="*/ 5237683 h 5464636"/>
              <a:gd name="connsiteX102" fmla="*/ 98001 w 6500235"/>
              <a:gd name="connsiteY102" fmla="*/ 5247147 h 5464636"/>
              <a:gd name="connsiteX103" fmla="*/ 12611 w 6500235"/>
              <a:gd name="connsiteY103" fmla="*/ 5237471 h 5464636"/>
              <a:gd name="connsiteX104" fmla="*/ 0 w 6500235"/>
              <a:gd name="connsiteY104" fmla="*/ 5235168 h 546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6500235" h="5464636">
                <a:moveTo>
                  <a:pt x="0" y="0"/>
                </a:moveTo>
                <a:lnTo>
                  <a:pt x="6468182" y="0"/>
                </a:lnTo>
                <a:lnTo>
                  <a:pt x="6468122" y="2458"/>
                </a:lnTo>
                <a:cubicBezTo>
                  <a:pt x="6468560" y="7251"/>
                  <a:pt x="6469907" y="16220"/>
                  <a:pt x="6473409" y="34346"/>
                </a:cubicBezTo>
                <a:lnTo>
                  <a:pt x="6492498" y="123264"/>
                </a:lnTo>
                <a:cubicBezTo>
                  <a:pt x="6530248" y="162570"/>
                  <a:pt x="6415597" y="316177"/>
                  <a:pt x="6453347" y="355483"/>
                </a:cubicBezTo>
                <a:lnTo>
                  <a:pt x="6446278" y="407805"/>
                </a:lnTo>
                <a:cubicBezTo>
                  <a:pt x="6438855" y="419268"/>
                  <a:pt x="6492882" y="429673"/>
                  <a:pt x="6479973" y="438480"/>
                </a:cubicBezTo>
                <a:lnTo>
                  <a:pt x="6446200" y="483448"/>
                </a:lnTo>
                <a:lnTo>
                  <a:pt x="6455191" y="585156"/>
                </a:lnTo>
                <a:lnTo>
                  <a:pt x="6455578" y="723310"/>
                </a:lnTo>
                <a:lnTo>
                  <a:pt x="6330650" y="969274"/>
                </a:lnTo>
                <a:lnTo>
                  <a:pt x="6259783" y="1059188"/>
                </a:lnTo>
                <a:lnTo>
                  <a:pt x="6232390" y="1134371"/>
                </a:lnTo>
                <a:cubicBezTo>
                  <a:pt x="6233402" y="1144004"/>
                  <a:pt x="6201701" y="1218096"/>
                  <a:pt x="6197819" y="1226187"/>
                </a:cubicBezTo>
                <a:cubicBezTo>
                  <a:pt x="6193159" y="1247180"/>
                  <a:pt x="6164742" y="1253630"/>
                  <a:pt x="6153633" y="1266676"/>
                </a:cubicBezTo>
                <a:cubicBezTo>
                  <a:pt x="6143047" y="1294138"/>
                  <a:pt x="6121511" y="1318207"/>
                  <a:pt x="6115253" y="1333803"/>
                </a:cubicBezTo>
                <a:lnTo>
                  <a:pt x="6116094" y="1360252"/>
                </a:lnTo>
                <a:cubicBezTo>
                  <a:pt x="6112521" y="1397492"/>
                  <a:pt x="6092279" y="1498732"/>
                  <a:pt x="6093817" y="1557246"/>
                </a:cubicBezTo>
                <a:cubicBezTo>
                  <a:pt x="6112537" y="1631581"/>
                  <a:pt x="6029709" y="1634839"/>
                  <a:pt x="6036619" y="1695300"/>
                </a:cubicBezTo>
                <a:cubicBezTo>
                  <a:pt x="6031562" y="1739504"/>
                  <a:pt x="6015527" y="1737756"/>
                  <a:pt x="6006327" y="1765313"/>
                </a:cubicBezTo>
                <a:lnTo>
                  <a:pt x="5990294" y="1829516"/>
                </a:lnTo>
                <a:lnTo>
                  <a:pt x="5951522" y="1913734"/>
                </a:lnTo>
                <a:lnTo>
                  <a:pt x="5851829" y="2042661"/>
                </a:lnTo>
                <a:lnTo>
                  <a:pt x="5843359" y="2063211"/>
                </a:lnTo>
                <a:lnTo>
                  <a:pt x="5841612" y="2071738"/>
                </a:lnTo>
                <a:cubicBezTo>
                  <a:pt x="5839874" y="2077314"/>
                  <a:pt x="5838027" y="2080639"/>
                  <a:pt x="5835993" y="2082516"/>
                </a:cubicBezTo>
                <a:lnTo>
                  <a:pt x="5835396" y="2082526"/>
                </a:lnTo>
                <a:lnTo>
                  <a:pt x="5831029" y="2093117"/>
                </a:lnTo>
                <a:cubicBezTo>
                  <a:pt x="5814796" y="2110898"/>
                  <a:pt x="5755804" y="2160414"/>
                  <a:pt x="5737995" y="2189215"/>
                </a:cubicBezTo>
                <a:lnTo>
                  <a:pt x="5724175" y="2265929"/>
                </a:lnTo>
                <a:lnTo>
                  <a:pt x="5669829" y="2335401"/>
                </a:lnTo>
                <a:cubicBezTo>
                  <a:pt x="5651157" y="2366689"/>
                  <a:pt x="5624698" y="2407006"/>
                  <a:pt x="5612139" y="2453657"/>
                </a:cubicBezTo>
                <a:cubicBezTo>
                  <a:pt x="5613080" y="2462242"/>
                  <a:pt x="5589909" y="2606987"/>
                  <a:pt x="5594475" y="2615311"/>
                </a:cubicBezTo>
                <a:cubicBezTo>
                  <a:pt x="5543837" y="2727416"/>
                  <a:pt x="5569297" y="2670766"/>
                  <a:pt x="5536384" y="2755975"/>
                </a:cubicBezTo>
                <a:cubicBezTo>
                  <a:pt x="5489430" y="2846258"/>
                  <a:pt x="5525492" y="2766772"/>
                  <a:pt x="5485137" y="2848281"/>
                </a:cubicBezTo>
                <a:cubicBezTo>
                  <a:pt x="5448822" y="3003712"/>
                  <a:pt x="5363748" y="3103068"/>
                  <a:pt x="5325962" y="3162656"/>
                </a:cubicBezTo>
                <a:cubicBezTo>
                  <a:pt x="5253622" y="3181861"/>
                  <a:pt x="5277001" y="3245633"/>
                  <a:pt x="5243182" y="3288494"/>
                </a:cubicBezTo>
                <a:cubicBezTo>
                  <a:pt x="5294574" y="3300239"/>
                  <a:pt x="5188097" y="3332721"/>
                  <a:pt x="5237100" y="3363382"/>
                </a:cubicBezTo>
                <a:cubicBezTo>
                  <a:pt x="5229393" y="3370212"/>
                  <a:pt x="5220383" y="3375861"/>
                  <a:pt x="5210973" y="3381298"/>
                </a:cubicBezTo>
                <a:lnTo>
                  <a:pt x="5206067" y="3384167"/>
                </a:lnTo>
                <a:lnTo>
                  <a:pt x="5181176" y="3399028"/>
                </a:lnTo>
                <a:lnTo>
                  <a:pt x="5156932" y="3419249"/>
                </a:lnTo>
                <a:cubicBezTo>
                  <a:pt x="5149536" y="3427761"/>
                  <a:pt x="5143548" y="3438016"/>
                  <a:pt x="5139869" y="3450988"/>
                </a:cubicBezTo>
                <a:cubicBezTo>
                  <a:pt x="5146719" y="3504063"/>
                  <a:pt x="5059912" y="3541590"/>
                  <a:pt x="5071047" y="3608412"/>
                </a:cubicBezTo>
                <a:cubicBezTo>
                  <a:pt x="5070846" y="3631419"/>
                  <a:pt x="5043958" y="3693036"/>
                  <a:pt x="5022875" y="3698834"/>
                </a:cubicBezTo>
                <a:cubicBezTo>
                  <a:pt x="5013974" y="3710474"/>
                  <a:pt x="5013417" y="3727656"/>
                  <a:pt x="4993591" y="3727277"/>
                </a:cubicBezTo>
                <a:cubicBezTo>
                  <a:pt x="4968613" y="3729497"/>
                  <a:pt x="4982010" y="3786407"/>
                  <a:pt x="4960082" y="3770964"/>
                </a:cubicBezTo>
                <a:lnTo>
                  <a:pt x="4956970" y="3791475"/>
                </a:lnTo>
                <a:lnTo>
                  <a:pt x="4941856" y="3797112"/>
                </a:lnTo>
                <a:cubicBezTo>
                  <a:pt x="4926079" y="3802652"/>
                  <a:pt x="4914700" y="3807674"/>
                  <a:pt x="4913940" y="3820812"/>
                </a:cubicBezTo>
                <a:cubicBezTo>
                  <a:pt x="4892190" y="3833198"/>
                  <a:pt x="4833159" y="3861149"/>
                  <a:pt x="4811357" y="3871429"/>
                </a:cubicBezTo>
                <a:cubicBezTo>
                  <a:pt x="4797781" y="3865368"/>
                  <a:pt x="4792555" y="3877060"/>
                  <a:pt x="4783124" y="3882491"/>
                </a:cubicBezTo>
                <a:cubicBezTo>
                  <a:pt x="4766941" y="3880328"/>
                  <a:pt x="4731009" y="3914983"/>
                  <a:pt x="4724385" y="3930800"/>
                </a:cubicBezTo>
                <a:cubicBezTo>
                  <a:pt x="4713231" y="3980170"/>
                  <a:pt x="4642737" y="3980680"/>
                  <a:pt x="4632498" y="4019308"/>
                </a:cubicBezTo>
                <a:cubicBezTo>
                  <a:pt x="4626302" y="4027186"/>
                  <a:pt x="4619277" y="4032511"/>
                  <a:pt x="4611775" y="4036221"/>
                </a:cubicBezTo>
                <a:lnTo>
                  <a:pt x="4589341" y="4043087"/>
                </a:lnTo>
                <a:lnTo>
                  <a:pt x="4580109" y="4037991"/>
                </a:lnTo>
                <a:lnTo>
                  <a:pt x="4567969" y="4046064"/>
                </a:lnTo>
                <a:lnTo>
                  <a:pt x="4563776" y="4046606"/>
                </a:lnTo>
                <a:cubicBezTo>
                  <a:pt x="4555747" y="4047607"/>
                  <a:pt x="4547933" y="4048870"/>
                  <a:pt x="4540688" y="4051329"/>
                </a:cubicBezTo>
                <a:cubicBezTo>
                  <a:pt x="4565869" y="4086818"/>
                  <a:pt x="4483221" y="4078096"/>
                  <a:pt x="4515381" y="4101230"/>
                </a:cubicBezTo>
                <a:cubicBezTo>
                  <a:pt x="4479955" y="4120917"/>
                  <a:pt x="4519860" y="4137768"/>
                  <a:pt x="4464519" y="4129866"/>
                </a:cubicBezTo>
                <a:cubicBezTo>
                  <a:pt x="4421638" y="4159938"/>
                  <a:pt x="4317063" y="4224128"/>
                  <a:pt x="4258103" y="4281657"/>
                </a:cubicBezTo>
                <a:cubicBezTo>
                  <a:pt x="4226114" y="4312610"/>
                  <a:pt x="4157498" y="4425865"/>
                  <a:pt x="4110759" y="4475040"/>
                </a:cubicBezTo>
                <a:cubicBezTo>
                  <a:pt x="4061483" y="4509465"/>
                  <a:pt x="4039551" y="4565920"/>
                  <a:pt x="3977659" y="4576699"/>
                </a:cubicBezTo>
                <a:cubicBezTo>
                  <a:pt x="3932441" y="4611898"/>
                  <a:pt x="3975626" y="4646304"/>
                  <a:pt x="3839447" y="4686247"/>
                </a:cubicBezTo>
                <a:cubicBezTo>
                  <a:pt x="3580144" y="4740330"/>
                  <a:pt x="3329709" y="4787213"/>
                  <a:pt x="3160580" y="4816349"/>
                </a:cubicBezTo>
                <a:cubicBezTo>
                  <a:pt x="2991451" y="4845486"/>
                  <a:pt x="2914879" y="4858878"/>
                  <a:pt x="2824675" y="4861066"/>
                </a:cubicBezTo>
                <a:cubicBezTo>
                  <a:pt x="2734469" y="4863255"/>
                  <a:pt x="2739276" y="4877394"/>
                  <a:pt x="2704403" y="4872014"/>
                </a:cubicBezTo>
                <a:lnTo>
                  <a:pt x="2432833" y="5046782"/>
                </a:lnTo>
                <a:cubicBezTo>
                  <a:pt x="2305425" y="5066979"/>
                  <a:pt x="2054694" y="5159073"/>
                  <a:pt x="1930437" y="5242775"/>
                </a:cubicBezTo>
                <a:cubicBezTo>
                  <a:pt x="1899374" y="5263700"/>
                  <a:pt x="1874710" y="5286565"/>
                  <a:pt x="1853671" y="5310774"/>
                </a:cubicBezTo>
                <a:lnTo>
                  <a:pt x="1813576" y="5366218"/>
                </a:lnTo>
                <a:lnTo>
                  <a:pt x="1777372" y="5364302"/>
                </a:lnTo>
                <a:cubicBezTo>
                  <a:pt x="1762199" y="5364316"/>
                  <a:pt x="1747600" y="5364892"/>
                  <a:pt x="1733954" y="5365192"/>
                </a:cubicBezTo>
                <a:cubicBezTo>
                  <a:pt x="1757610" y="5412303"/>
                  <a:pt x="1664780" y="5350861"/>
                  <a:pt x="1672327" y="5408173"/>
                </a:cubicBezTo>
                <a:cubicBezTo>
                  <a:pt x="1662152" y="5406577"/>
                  <a:pt x="1652061" y="5403224"/>
                  <a:pt x="1641878" y="5399428"/>
                </a:cubicBezTo>
                <a:lnTo>
                  <a:pt x="1636543" y="5397470"/>
                </a:lnTo>
                <a:lnTo>
                  <a:pt x="1609237" y="5387733"/>
                </a:lnTo>
                <a:lnTo>
                  <a:pt x="1578208" y="5381908"/>
                </a:lnTo>
                <a:cubicBezTo>
                  <a:pt x="1566936" y="5381622"/>
                  <a:pt x="1555216" y="5383532"/>
                  <a:pt x="1542869" y="5388952"/>
                </a:cubicBezTo>
                <a:cubicBezTo>
                  <a:pt x="1506297" y="5428020"/>
                  <a:pt x="1422097" y="5384960"/>
                  <a:pt x="1377650" y="5436085"/>
                </a:cubicBezTo>
                <a:cubicBezTo>
                  <a:pt x="1359779" y="5450575"/>
                  <a:pt x="1295142" y="5469062"/>
                  <a:pt x="1277250" y="5456493"/>
                </a:cubicBezTo>
                <a:cubicBezTo>
                  <a:pt x="1262607" y="5457038"/>
                  <a:pt x="1249002" y="5467545"/>
                  <a:pt x="1236673" y="5452014"/>
                </a:cubicBezTo>
                <a:cubicBezTo>
                  <a:pt x="1219061" y="5434163"/>
                  <a:pt x="1183698" y="5480722"/>
                  <a:pt x="1181651" y="5453980"/>
                </a:cubicBezTo>
                <a:lnTo>
                  <a:pt x="1163851" y="5464636"/>
                </a:lnTo>
                <a:lnTo>
                  <a:pt x="1149882" y="5456568"/>
                </a:lnTo>
                <a:cubicBezTo>
                  <a:pt x="1135567" y="5447927"/>
                  <a:pt x="1124449" y="5442349"/>
                  <a:pt x="1113834" y="5450125"/>
                </a:cubicBezTo>
                <a:cubicBezTo>
                  <a:pt x="1090436" y="5441236"/>
                  <a:pt x="1031303" y="5413502"/>
                  <a:pt x="1009497" y="5403231"/>
                </a:cubicBezTo>
                <a:cubicBezTo>
                  <a:pt x="1005528" y="5388904"/>
                  <a:pt x="993185" y="5392315"/>
                  <a:pt x="982993" y="5388499"/>
                </a:cubicBezTo>
                <a:cubicBezTo>
                  <a:pt x="974358" y="5374641"/>
                  <a:pt x="924760" y="5368990"/>
                  <a:pt x="908345" y="5373950"/>
                </a:cubicBezTo>
                <a:cubicBezTo>
                  <a:pt x="863169" y="5396774"/>
                  <a:pt x="817902" y="5342732"/>
                  <a:pt x="781592" y="5359426"/>
                </a:cubicBezTo>
                <a:cubicBezTo>
                  <a:pt x="771573" y="5359661"/>
                  <a:pt x="762995" y="5357633"/>
                  <a:pt x="755358" y="5354209"/>
                </a:cubicBezTo>
                <a:lnTo>
                  <a:pt x="735782" y="5341278"/>
                </a:lnTo>
                <a:lnTo>
                  <a:pt x="733835" y="5330914"/>
                </a:lnTo>
                <a:lnTo>
                  <a:pt x="719882" y="5326690"/>
                </a:lnTo>
                <a:lnTo>
                  <a:pt x="716794" y="5323803"/>
                </a:lnTo>
                <a:cubicBezTo>
                  <a:pt x="710911" y="5318247"/>
                  <a:pt x="704963" y="5313024"/>
                  <a:pt x="698456" y="5309002"/>
                </a:cubicBezTo>
                <a:cubicBezTo>
                  <a:pt x="687114" y="5351013"/>
                  <a:pt x="641230" y="5281721"/>
                  <a:pt x="643860" y="5321249"/>
                </a:cubicBezTo>
                <a:cubicBezTo>
                  <a:pt x="606127" y="5306461"/>
                  <a:pt x="618532" y="5347963"/>
                  <a:pt x="589399" y="5300252"/>
                </a:cubicBezTo>
                <a:cubicBezTo>
                  <a:pt x="538911" y="5286324"/>
                  <a:pt x="422837" y="5246534"/>
                  <a:pt x="340938" y="5237683"/>
                </a:cubicBezTo>
                <a:cubicBezTo>
                  <a:pt x="296702" y="5232715"/>
                  <a:pt x="165679" y="5251892"/>
                  <a:pt x="98001" y="5247147"/>
                </a:cubicBezTo>
                <a:cubicBezTo>
                  <a:pt x="69043" y="5239103"/>
                  <a:pt x="40189" y="5239836"/>
                  <a:pt x="12611" y="5237471"/>
                </a:cubicBezTo>
                <a:lnTo>
                  <a:pt x="0" y="52351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60B81-0DA1-5A7F-9C75-49992026F000}"/>
              </a:ext>
            </a:extLst>
          </p:cNvPr>
          <p:cNvSpPr>
            <a:spLocks noGrp="1"/>
          </p:cNvSpPr>
          <p:nvPr>
            <p:ph type="title"/>
          </p:nvPr>
        </p:nvSpPr>
        <p:spPr>
          <a:xfrm>
            <a:off x="724256" y="615951"/>
            <a:ext cx="4774177" cy="2071590"/>
          </a:xfrm>
        </p:spPr>
        <p:txBody>
          <a:bodyPr anchor="b">
            <a:normAutofit/>
          </a:bodyPr>
          <a:lstStyle/>
          <a:p>
            <a:pPr algn="ctr"/>
            <a:r>
              <a:rPr lang="en-GB" dirty="0"/>
              <a:t>Fishing White / black</a:t>
            </a:r>
          </a:p>
        </p:txBody>
      </p:sp>
      <p:sp>
        <p:nvSpPr>
          <p:cNvPr id="4107" name="Freeform: Shape 4106">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1305" y="3440576"/>
            <a:ext cx="3660078" cy="250548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D13E704D-FBCA-AE0E-C64E-B307A4B7CC18}"/>
              </a:ext>
            </a:extLst>
          </p:cNvPr>
          <p:cNvSpPr>
            <a:spLocks noGrp="1"/>
          </p:cNvSpPr>
          <p:nvPr>
            <p:ph idx="1"/>
          </p:nvPr>
        </p:nvSpPr>
        <p:spPr>
          <a:xfrm>
            <a:off x="5522149" y="289366"/>
            <a:ext cx="6321508" cy="5980915"/>
          </a:xfrm>
        </p:spPr>
        <p:txBody>
          <a:bodyPr anchor="ctr">
            <a:normAutofit lnSpcReduction="10000"/>
          </a:bodyPr>
          <a:lstStyle/>
          <a:p>
            <a:pPr fontAlgn="base">
              <a:lnSpc>
                <a:spcPct val="90000"/>
              </a:lnSpc>
            </a:pPr>
            <a:r>
              <a:rPr lang="en-GB" sz="2200" b="1" i="0" dirty="0">
                <a:effectLst/>
                <a:latin typeface="-apple-system"/>
              </a:rPr>
              <a:t>Mariah Carey </a:t>
            </a:r>
            <a:r>
              <a:rPr lang="en-GB" sz="2200" i="0" dirty="0">
                <a:effectLst/>
                <a:latin typeface="-apple-system"/>
              </a:rPr>
              <a:t>- father is African-American and Venezuelan, while her mother is white Irish.</a:t>
            </a:r>
          </a:p>
          <a:p>
            <a:pPr fontAlgn="base">
              <a:lnSpc>
                <a:spcPct val="90000"/>
              </a:lnSpc>
            </a:pPr>
            <a:r>
              <a:rPr lang="en-GB" sz="2200" dirty="0">
                <a:latin typeface="-apple-system"/>
              </a:rPr>
              <a:t>Thoughts on her image?</a:t>
            </a:r>
          </a:p>
          <a:p>
            <a:pPr fontAlgn="base">
              <a:lnSpc>
                <a:spcPct val="90000"/>
              </a:lnSpc>
            </a:pPr>
            <a:r>
              <a:rPr lang="en-GB" sz="2200" i="0" dirty="0">
                <a:effectLst/>
                <a:latin typeface="-apple-system"/>
              </a:rPr>
              <a:t>Has struggled with her identity, as many people in the music industry were unaware of her ethnicity</a:t>
            </a:r>
          </a:p>
          <a:p>
            <a:pPr fontAlgn="base">
              <a:lnSpc>
                <a:spcPct val="90000"/>
              </a:lnSpc>
            </a:pPr>
            <a:r>
              <a:rPr lang="en-GB" sz="2200" dirty="0">
                <a:latin typeface="-apple-system"/>
              </a:rPr>
              <a:t>Stated - ‘Lack of understanding of her background’</a:t>
            </a:r>
          </a:p>
          <a:p>
            <a:pPr fontAlgn="base">
              <a:lnSpc>
                <a:spcPct val="90000"/>
              </a:lnSpc>
            </a:pPr>
            <a:r>
              <a:rPr lang="en-GB" sz="2200" b="1" i="0" dirty="0">
                <a:effectLst/>
                <a:latin typeface="inherit"/>
              </a:rPr>
              <a:t>Adele</a:t>
            </a:r>
            <a:r>
              <a:rPr lang="en-GB" sz="2200" i="0" dirty="0">
                <a:effectLst/>
                <a:latin typeface="inherit"/>
              </a:rPr>
              <a:t> 2020 celebrating Notting Hill Carnival - </a:t>
            </a:r>
            <a:r>
              <a:rPr lang="en-GB" sz="2200" i="0" dirty="0">
                <a:effectLst/>
                <a:latin typeface="ReithSans"/>
              </a:rPr>
              <a:t>traditional celebration of Caribbean and black culture </a:t>
            </a:r>
          </a:p>
          <a:p>
            <a:pPr fontAlgn="base">
              <a:lnSpc>
                <a:spcPct val="90000"/>
              </a:lnSpc>
            </a:pPr>
            <a:r>
              <a:rPr lang="en-GB" sz="2200" i="0" dirty="0">
                <a:effectLst/>
                <a:latin typeface="ReithSans"/>
              </a:rPr>
              <a:t>Hair in Bantu knots / bikini with the Jamaican flag on it.</a:t>
            </a:r>
          </a:p>
          <a:p>
            <a:pPr fontAlgn="base">
              <a:lnSpc>
                <a:spcPct val="90000"/>
              </a:lnSpc>
            </a:pPr>
            <a:r>
              <a:rPr lang="en-GB" sz="2200" i="0" dirty="0">
                <a:effectLst/>
                <a:latin typeface="ReithSans"/>
              </a:rPr>
              <a:t>Many black people defended Adele by claiming that Notting Hill Carnival is about celebrating Jamaican culture and all she's done has done that respectfully.</a:t>
            </a:r>
          </a:p>
          <a:p>
            <a:pPr fontAlgn="base">
              <a:lnSpc>
                <a:spcPct val="90000"/>
              </a:lnSpc>
            </a:pPr>
            <a:endParaRPr lang="en-GB" sz="1700" i="0" dirty="0">
              <a:effectLst/>
              <a:latin typeface="-apple-system"/>
            </a:endParaRPr>
          </a:p>
          <a:p>
            <a:pPr>
              <a:lnSpc>
                <a:spcPct val="90000"/>
              </a:lnSpc>
            </a:pPr>
            <a:endParaRPr lang="en-GB" sz="1700" dirty="0"/>
          </a:p>
        </p:txBody>
      </p:sp>
      <p:pic>
        <p:nvPicPr>
          <p:cNvPr id="4098" name="Picture 2" descr="Adele">
            <a:extLst>
              <a:ext uri="{FF2B5EF4-FFF2-40B4-BE49-F238E27FC236}">
                <a16:creationId xmlns:a16="http://schemas.microsoft.com/office/drawing/2014/main" id="{03FEA59B-FAE2-53D8-657A-8E8480A9C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538"/>
          <a:stretch/>
        </p:blipFill>
        <p:spPr bwMode="auto">
          <a:xfrm>
            <a:off x="724255" y="3555468"/>
            <a:ext cx="4717534" cy="2287123"/>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57469" y="575332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5708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E3D705D9-7390-4F7B-9D62-039F3DCA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46" name="Picture 2" descr="Photos from Beyoncé's Star-Studded Renaissance Tour Film Premiere">
            <a:extLst>
              <a:ext uri="{FF2B5EF4-FFF2-40B4-BE49-F238E27FC236}">
                <a16:creationId xmlns:a16="http://schemas.microsoft.com/office/drawing/2014/main" id="{D7AE6909-6B5C-3C0E-ACE0-B459C5DFFA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11"/>
          <a:stretch/>
        </p:blipFill>
        <p:spPr bwMode="auto">
          <a:xfrm>
            <a:off x="7590808" y="10"/>
            <a:ext cx="4601192" cy="6857990"/>
          </a:xfrm>
          <a:custGeom>
            <a:avLst/>
            <a:gdLst/>
            <a:ahLst/>
            <a:cxnLst/>
            <a:rect l="l" t="t" r="r" b="b"/>
            <a:pathLst>
              <a:path w="4601192" h="6858000">
                <a:moveTo>
                  <a:pt x="738252" y="0"/>
                </a:moveTo>
                <a:lnTo>
                  <a:pt x="4601192" y="0"/>
                </a:lnTo>
                <a:lnTo>
                  <a:pt x="4601192" y="6858000"/>
                </a:lnTo>
                <a:lnTo>
                  <a:pt x="26600" y="6858000"/>
                </a:lnTo>
                <a:cubicBezTo>
                  <a:pt x="26892" y="6848886"/>
                  <a:pt x="27183" y="6839772"/>
                  <a:pt x="27474" y="6830658"/>
                </a:cubicBezTo>
                <a:cubicBezTo>
                  <a:pt x="26407" y="6820509"/>
                  <a:pt x="23746" y="6812097"/>
                  <a:pt x="18997" y="6807120"/>
                </a:cubicBezTo>
                <a:cubicBezTo>
                  <a:pt x="17525" y="6790325"/>
                  <a:pt x="29162" y="6774261"/>
                  <a:pt x="7137" y="6760865"/>
                </a:cubicBezTo>
                <a:cubicBezTo>
                  <a:pt x="-18690" y="6741525"/>
                  <a:pt x="36582" y="6698874"/>
                  <a:pt x="1509" y="6697766"/>
                </a:cubicBezTo>
                <a:cubicBezTo>
                  <a:pt x="39664" y="6667189"/>
                  <a:pt x="16022" y="6652694"/>
                  <a:pt x="8215" y="6616463"/>
                </a:cubicBezTo>
                <a:cubicBezTo>
                  <a:pt x="-6748" y="6590470"/>
                  <a:pt x="28879" y="6504828"/>
                  <a:pt x="36391" y="6432223"/>
                </a:cubicBezTo>
                <a:cubicBezTo>
                  <a:pt x="48645" y="6390313"/>
                  <a:pt x="62897" y="6411448"/>
                  <a:pt x="63226" y="6361482"/>
                </a:cubicBezTo>
                <a:cubicBezTo>
                  <a:pt x="58956" y="6358292"/>
                  <a:pt x="79553" y="6313235"/>
                  <a:pt x="84789" y="6290409"/>
                </a:cubicBezTo>
                <a:cubicBezTo>
                  <a:pt x="90026" y="6267583"/>
                  <a:pt x="70411" y="6240753"/>
                  <a:pt x="94648" y="6224529"/>
                </a:cubicBezTo>
                <a:cubicBezTo>
                  <a:pt x="175790" y="6142756"/>
                  <a:pt x="124488" y="6086153"/>
                  <a:pt x="150795" y="6009109"/>
                </a:cubicBezTo>
                <a:cubicBezTo>
                  <a:pt x="170315" y="5931813"/>
                  <a:pt x="154171" y="5972490"/>
                  <a:pt x="162963" y="5933293"/>
                </a:cubicBezTo>
                <a:lnTo>
                  <a:pt x="160072" y="5876809"/>
                </a:lnTo>
                <a:lnTo>
                  <a:pt x="145227" y="5835476"/>
                </a:lnTo>
                <a:cubicBezTo>
                  <a:pt x="134911" y="5801040"/>
                  <a:pt x="143825" y="5789510"/>
                  <a:pt x="148142" y="5777976"/>
                </a:cubicBezTo>
                <a:cubicBezTo>
                  <a:pt x="148142" y="5777862"/>
                  <a:pt x="148143" y="5777748"/>
                  <a:pt x="148143" y="5777634"/>
                </a:cubicBezTo>
                <a:lnTo>
                  <a:pt x="140074" y="5767522"/>
                </a:lnTo>
                <a:cubicBezTo>
                  <a:pt x="132636" y="5758605"/>
                  <a:pt x="127887" y="5750074"/>
                  <a:pt x="135915" y="5738405"/>
                </a:cubicBezTo>
                <a:lnTo>
                  <a:pt x="136567" y="5737743"/>
                </a:lnTo>
                <a:lnTo>
                  <a:pt x="123490" y="5720450"/>
                </a:lnTo>
                <a:cubicBezTo>
                  <a:pt x="137298" y="5702285"/>
                  <a:pt x="135593" y="5690529"/>
                  <a:pt x="123832" y="5675478"/>
                </a:cubicBezTo>
                <a:cubicBezTo>
                  <a:pt x="121625" y="5666952"/>
                  <a:pt x="122504" y="5659387"/>
                  <a:pt x="124569" y="5652490"/>
                </a:cubicBezTo>
                <a:lnTo>
                  <a:pt x="127524" y="5645356"/>
                </a:lnTo>
                <a:lnTo>
                  <a:pt x="115687" y="5603540"/>
                </a:lnTo>
                <a:cubicBezTo>
                  <a:pt x="116187" y="5593593"/>
                  <a:pt x="116685" y="5583645"/>
                  <a:pt x="117185" y="5573698"/>
                </a:cubicBezTo>
                <a:lnTo>
                  <a:pt x="128187" y="5578724"/>
                </a:lnTo>
                <a:lnTo>
                  <a:pt x="132990" y="5580535"/>
                </a:lnTo>
                <a:lnTo>
                  <a:pt x="133470" y="5580018"/>
                </a:lnTo>
                <a:lnTo>
                  <a:pt x="132923" y="5578485"/>
                </a:lnTo>
                <a:lnTo>
                  <a:pt x="132746" y="5563711"/>
                </a:lnTo>
                <a:cubicBezTo>
                  <a:pt x="132951" y="5549489"/>
                  <a:pt x="135516" y="5507940"/>
                  <a:pt x="134153" y="5493153"/>
                </a:cubicBezTo>
                <a:lnTo>
                  <a:pt x="124566" y="5474991"/>
                </a:lnTo>
                <a:cubicBezTo>
                  <a:pt x="119073" y="5461062"/>
                  <a:pt x="126245" y="5443046"/>
                  <a:pt x="123118" y="5430764"/>
                </a:cubicBezTo>
                <a:lnTo>
                  <a:pt x="127731" y="5390706"/>
                </a:lnTo>
                <a:lnTo>
                  <a:pt x="122359" y="5329235"/>
                </a:lnTo>
                <a:cubicBezTo>
                  <a:pt x="102663" y="5299213"/>
                  <a:pt x="95991" y="5269553"/>
                  <a:pt x="85293" y="5241830"/>
                </a:cubicBezTo>
                <a:cubicBezTo>
                  <a:pt x="72658" y="5199576"/>
                  <a:pt x="114666" y="5223439"/>
                  <a:pt x="73923" y="5173808"/>
                </a:cubicBezTo>
                <a:cubicBezTo>
                  <a:pt x="85313" y="5166518"/>
                  <a:pt x="84547" y="5159670"/>
                  <a:pt x="76238" y="5148983"/>
                </a:cubicBezTo>
                <a:cubicBezTo>
                  <a:pt x="80247" y="5132464"/>
                  <a:pt x="94902" y="5092755"/>
                  <a:pt x="97978" y="5074694"/>
                </a:cubicBezTo>
                <a:cubicBezTo>
                  <a:pt x="110731" y="5059292"/>
                  <a:pt x="83944" y="5055678"/>
                  <a:pt x="94694" y="5040617"/>
                </a:cubicBezTo>
                <a:cubicBezTo>
                  <a:pt x="94802" y="5025081"/>
                  <a:pt x="78298" y="5051506"/>
                  <a:pt x="73697" y="5034877"/>
                </a:cubicBezTo>
                <a:cubicBezTo>
                  <a:pt x="71814" y="5019478"/>
                  <a:pt x="53847" y="5017763"/>
                  <a:pt x="60452" y="5009251"/>
                </a:cubicBezTo>
                <a:cubicBezTo>
                  <a:pt x="62654" y="5006415"/>
                  <a:pt x="67586" y="5002823"/>
                  <a:pt x="76752" y="4997718"/>
                </a:cubicBezTo>
                <a:cubicBezTo>
                  <a:pt x="63037" y="4977564"/>
                  <a:pt x="80093" y="4971299"/>
                  <a:pt x="83605" y="4941112"/>
                </a:cubicBezTo>
                <a:cubicBezTo>
                  <a:pt x="71413" y="4930089"/>
                  <a:pt x="74481" y="4919724"/>
                  <a:pt x="82334" y="4909026"/>
                </a:cubicBezTo>
                <a:cubicBezTo>
                  <a:pt x="74598" y="4880945"/>
                  <a:pt x="84463" y="4853361"/>
                  <a:pt x="84533" y="4820775"/>
                </a:cubicBezTo>
                <a:cubicBezTo>
                  <a:pt x="66992" y="4787591"/>
                  <a:pt x="91097" y="4766727"/>
                  <a:pt x="91061" y="4731916"/>
                </a:cubicBezTo>
                <a:cubicBezTo>
                  <a:pt x="97317" y="4695770"/>
                  <a:pt x="116230" y="4627327"/>
                  <a:pt x="122071" y="4603897"/>
                </a:cubicBezTo>
                <a:cubicBezTo>
                  <a:pt x="117440" y="4600264"/>
                  <a:pt x="120402" y="4591022"/>
                  <a:pt x="126106" y="4591335"/>
                </a:cubicBezTo>
                <a:cubicBezTo>
                  <a:pt x="123756" y="4586933"/>
                  <a:pt x="111571" y="4577124"/>
                  <a:pt x="120368" y="4575090"/>
                </a:cubicBezTo>
                <a:lnTo>
                  <a:pt x="116699" y="4558891"/>
                </a:lnTo>
                <a:lnTo>
                  <a:pt x="117721" y="4555518"/>
                </a:lnTo>
                <a:cubicBezTo>
                  <a:pt x="123273" y="4548594"/>
                  <a:pt x="135291" y="4542181"/>
                  <a:pt x="121288" y="4532201"/>
                </a:cubicBezTo>
                <a:cubicBezTo>
                  <a:pt x="136928" y="4512310"/>
                  <a:pt x="128725" y="4502391"/>
                  <a:pt x="147711" y="4486617"/>
                </a:cubicBezTo>
                <a:cubicBezTo>
                  <a:pt x="158484" y="4463542"/>
                  <a:pt x="122280" y="4473495"/>
                  <a:pt x="144056" y="4443395"/>
                </a:cubicBezTo>
                <a:cubicBezTo>
                  <a:pt x="140912" y="4425979"/>
                  <a:pt x="142547" y="4407926"/>
                  <a:pt x="148799" y="4390977"/>
                </a:cubicBezTo>
                <a:cubicBezTo>
                  <a:pt x="155595" y="4391868"/>
                  <a:pt x="150366" y="4381694"/>
                  <a:pt x="150189" y="4377953"/>
                </a:cubicBezTo>
                <a:cubicBezTo>
                  <a:pt x="154054" y="4379688"/>
                  <a:pt x="159180" y="4373931"/>
                  <a:pt x="157161" y="4370129"/>
                </a:cubicBezTo>
                <a:cubicBezTo>
                  <a:pt x="168992" y="4355089"/>
                  <a:pt x="204839" y="4311648"/>
                  <a:pt x="221172" y="4287716"/>
                </a:cubicBezTo>
                <a:cubicBezTo>
                  <a:pt x="232682" y="4263059"/>
                  <a:pt x="256375" y="4254679"/>
                  <a:pt x="255165" y="4226534"/>
                </a:cubicBezTo>
                <a:cubicBezTo>
                  <a:pt x="266015" y="4203483"/>
                  <a:pt x="282023" y="4186568"/>
                  <a:pt x="285944" y="4164636"/>
                </a:cubicBezTo>
                <a:cubicBezTo>
                  <a:pt x="294955" y="4159143"/>
                  <a:pt x="300526" y="4152620"/>
                  <a:pt x="295693" y="4141582"/>
                </a:cubicBezTo>
                <a:cubicBezTo>
                  <a:pt x="308142" y="4121141"/>
                  <a:pt x="322089" y="4121228"/>
                  <a:pt x="319223" y="4103323"/>
                </a:cubicBezTo>
                <a:cubicBezTo>
                  <a:pt x="351512" y="4098587"/>
                  <a:pt x="328609" y="4093027"/>
                  <a:pt x="333663" y="4077824"/>
                </a:cubicBezTo>
                <a:cubicBezTo>
                  <a:pt x="335974" y="4064831"/>
                  <a:pt x="315731" y="4079163"/>
                  <a:pt x="320953" y="4068192"/>
                </a:cubicBezTo>
                <a:cubicBezTo>
                  <a:pt x="333427" y="4060380"/>
                  <a:pt x="315984" y="4050720"/>
                  <a:pt x="329962" y="4043196"/>
                </a:cubicBezTo>
                <a:cubicBezTo>
                  <a:pt x="341100" y="4053666"/>
                  <a:pt x="341751" y="4018950"/>
                  <a:pt x="353517" y="4024856"/>
                </a:cubicBezTo>
                <a:cubicBezTo>
                  <a:pt x="343556" y="4005479"/>
                  <a:pt x="366490" y="4012360"/>
                  <a:pt x="369715" y="3996365"/>
                </a:cubicBezTo>
                <a:cubicBezTo>
                  <a:pt x="367475" y="3986595"/>
                  <a:pt x="369211" y="3981543"/>
                  <a:pt x="379555" y="3979401"/>
                </a:cubicBezTo>
                <a:cubicBezTo>
                  <a:pt x="367646" y="3933458"/>
                  <a:pt x="388974" y="3961494"/>
                  <a:pt x="394185" y="3928228"/>
                </a:cubicBezTo>
                <a:cubicBezTo>
                  <a:pt x="396507" y="3898275"/>
                  <a:pt x="404954" y="3867782"/>
                  <a:pt x="390160" y="3828676"/>
                </a:cubicBezTo>
                <a:cubicBezTo>
                  <a:pt x="384585" y="3819798"/>
                  <a:pt x="387756" y="3808027"/>
                  <a:pt x="397237" y="3802385"/>
                </a:cubicBezTo>
                <a:cubicBezTo>
                  <a:pt x="398869" y="3801415"/>
                  <a:pt x="400632" y="3800665"/>
                  <a:pt x="402468" y="3800163"/>
                </a:cubicBezTo>
                <a:cubicBezTo>
                  <a:pt x="406187" y="3784407"/>
                  <a:pt x="412833" y="3729161"/>
                  <a:pt x="419553" y="3707849"/>
                </a:cubicBezTo>
                <a:cubicBezTo>
                  <a:pt x="427191" y="3696536"/>
                  <a:pt x="450857" y="3687984"/>
                  <a:pt x="442791" y="3672289"/>
                </a:cubicBezTo>
                <a:cubicBezTo>
                  <a:pt x="454321" y="3676732"/>
                  <a:pt x="442406" y="3654553"/>
                  <a:pt x="453506" y="3651490"/>
                </a:cubicBezTo>
                <a:cubicBezTo>
                  <a:pt x="462536" y="3649938"/>
                  <a:pt x="461024" y="3642848"/>
                  <a:pt x="463867" y="3637308"/>
                </a:cubicBezTo>
                <a:cubicBezTo>
                  <a:pt x="472833" y="3633114"/>
                  <a:pt x="478706" y="3605537"/>
                  <a:pt x="476438" y="3596088"/>
                </a:cubicBezTo>
                <a:cubicBezTo>
                  <a:pt x="464530" y="3569650"/>
                  <a:pt x="500049" y="3546790"/>
                  <a:pt x="491497" y="3525619"/>
                </a:cubicBezTo>
                <a:cubicBezTo>
                  <a:pt x="491833" y="3519984"/>
                  <a:pt x="493497" y="3515264"/>
                  <a:pt x="495979" y="3511139"/>
                </a:cubicBezTo>
                <a:lnTo>
                  <a:pt x="504897" y="3500760"/>
                </a:lnTo>
                <a:lnTo>
                  <a:pt x="511383" y="3500156"/>
                </a:lnTo>
                <a:lnTo>
                  <a:pt x="514661" y="3492522"/>
                </a:lnTo>
                <a:lnTo>
                  <a:pt x="516591" y="3490924"/>
                </a:lnTo>
                <a:cubicBezTo>
                  <a:pt x="520304" y="3487883"/>
                  <a:pt x="523811" y="3484792"/>
                  <a:pt x="526604" y="3481328"/>
                </a:cubicBezTo>
                <a:cubicBezTo>
                  <a:pt x="501233" y="3472978"/>
                  <a:pt x="546190" y="3450491"/>
                  <a:pt x="521677" y="3450102"/>
                </a:cubicBezTo>
                <a:cubicBezTo>
                  <a:pt x="532617" y="3429618"/>
                  <a:pt x="506415" y="3434623"/>
                  <a:pt x="537252" y="3420520"/>
                </a:cubicBezTo>
                <a:cubicBezTo>
                  <a:pt x="538177" y="3379165"/>
                  <a:pt x="597072" y="3324511"/>
                  <a:pt x="584418" y="3284165"/>
                </a:cubicBezTo>
                <a:cubicBezTo>
                  <a:pt x="595839" y="3253336"/>
                  <a:pt x="600583" y="3260142"/>
                  <a:pt x="605777" y="3235544"/>
                </a:cubicBezTo>
                <a:cubicBezTo>
                  <a:pt x="616179" y="3195982"/>
                  <a:pt x="622759" y="3088699"/>
                  <a:pt x="624913" y="3057384"/>
                </a:cubicBezTo>
                <a:cubicBezTo>
                  <a:pt x="621988" y="3054365"/>
                  <a:pt x="620005" y="3051091"/>
                  <a:pt x="618697" y="3047652"/>
                </a:cubicBezTo>
                <a:lnTo>
                  <a:pt x="616644" y="3037529"/>
                </a:lnTo>
                <a:lnTo>
                  <a:pt x="617876" y="3036541"/>
                </a:lnTo>
                <a:cubicBezTo>
                  <a:pt x="621043" y="3031669"/>
                  <a:pt x="621147" y="3028266"/>
                  <a:pt x="619896" y="3025524"/>
                </a:cubicBezTo>
                <a:lnTo>
                  <a:pt x="617374" y="3022606"/>
                </a:lnTo>
                <a:cubicBezTo>
                  <a:pt x="617526" y="3020033"/>
                  <a:pt x="617679" y="3017460"/>
                  <a:pt x="617831" y="3014887"/>
                </a:cubicBezTo>
                <a:lnTo>
                  <a:pt x="616227" y="2999257"/>
                </a:lnTo>
                <a:lnTo>
                  <a:pt x="618274" y="2996732"/>
                </a:lnTo>
                <a:cubicBezTo>
                  <a:pt x="618686" y="2989081"/>
                  <a:pt x="619099" y="2981431"/>
                  <a:pt x="619511" y="2973780"/>
                </a:cubicBezTo>
                <a:lnTo>
                  <a:pt x="620642" y="2973655"/>
                </a:lnTo>
                <a:cubicBezTo>
                  <a:pt x="623208" y="2972846"/>
                  <a:pt x="625154" y="2971263"/>
                  <a:pt x="625859" y="2968014"/>
                </a:cubicBezTo>
                <a:cubicBezTo>
                  <a:pt x="641104" y="2975784"/>
                  <a:pt x="632553" y="2967071"/>
                  <a:pt x="633290" y="2956801"/>
                </a:cubicBezTo>
                <a:cubicBezTo>
                  <a:pt x="657130" y="2966578"/>
                  <a:pt x="649356" y="2935726"/>
                  <a:pt x="664209" y="2933298"/>
                </a:cubicBezTo>
                <a:cubicBezTo>
                  <a:pt x="664212" y="2925534"/>
                  <a:pt x="664649" y="2917501"/>
                  <a:pt x="665622" y="2909390"/>
                </a:cubicBezTo>
                <a:lnTo>
                  <a:pt x="666516" y="2904671"/>
                </a:lnTo>
                <a:lnTo>
                  <a:pt x="666785" y="2904615"/>
                </a:lnTo>
                <a:cubicBezTo>
                  <a:pt x="667515" y="2903671"/>
                  <a:pt x="668011" y="2902150"/>
                  <a:pt x="668228" y="2899714"/>
                </a:cubicBezTo>
                <a:cubicBezTo>
                  <a:pt x="668200" y="2898499"/>
                  <a:pt x="668172" y="2897282"/>
                  <a:pt x="668144" y="2896066"/>
                </a:cubicBezTo>
                <a:lnTo>
                  <a:pt x="669877" y="2886912"/>
                </a:lnTo>
                <a:lnTo>
                  <a:pt x="672144" y="2884014"/>
                </a:lnTo>
                <a:lnTo>
                  <a:pt x="675452" y="2883229"/>
                </a:lnTo>
                <a:cubicBezTo>
                  <a:pt x="675391" y="2882933"/>
                  <a:pt x="675329" y="2882639"/>
                  <a:pt x="675268" y="2882343"/>
                </a:cubicBezTo>
                <a:cubicBezTo>
                  <a:pt x="671128" y="2875325"/>
                  <a:pt x="663714" y="2872524"/>
                  <a:pt x="687009" y="2866529"/>
                </a:cubicBezTo>
                <a:cubicBezTo>
                  <a:pt x="681161" y="2850828"/>
                  <a:pt x="694937" y="2849285"/>
                  <a:pt x="703772" y="2829536"/>
                </a:cubicBezTo>
                <a:cubicBezTo>
                  <a:pt x="697142" y="2820214"/>
                  <a:pt x="701540" y="2813723"/>
                  <a:pt x="709503" y="2807759"/>
                </a:cubicBezTo>
                <a:cubicBezTo>
                  <a:pt x="709675" y="2787664"/>
                  <a:pt x="722617" y="2770658"/>
                  <a:pt x="729434" y="2748755"/>
                </a:cubicBezTo>
                <a:cubicBezTo>
                  <a:pt x="723495" y="2723695"/>
                  <a:pt x="745457" y="2713438"/>
                  <a:pt x="752657" y="2690022"/>
                </a:cubicBezTo>
                <a:cubicBezTo>
                  <a:pt x="738132" y="2667595"/>
                  <a:pt x="772440" y="2674802"/>
                  <a:pt x="782299" y="2663439"/>
                </a:cubicBezTo>
                <a:lnTo>
                  <a:pt x="783672" y="2660083"/>
                </a:lnTo>
                <a:cubicBezTo>
                  <a:pt x="783367" y="2657010"/>
                  <a:pt x="783060" y="2653937"/>
                  <a:pt x="782755" y="2650864"/>
                </a:cubicBezTo>
                <a:lnTo>
                  <a:pt x="781641" y="2647388"/>
                </a:lnTo>
                <a:cubicBezTo>
                  <a:pt x="781160" y="2644997"/>
                  <a:pt x="781208" y="2643412"/>
                  <a:pt x="781648" y="2642321"/>
                </a:cubicBezTo>
                <a:lnTo>
                  <a:pt x="781893" y="2642199"/>
                </a:lnTo>
                <a:cubicBezTo>
                  <a:pt x="781736" y="2640614"/>
                  <a:pt x="781577" y="2639031"/>
                  <a:pt x="781420" y="2637446"/>
                </a:cubicBezTo>
                <a:cubicBezTo>
                  <a:pt x="780062" y="2629421"/>
                  <a:pt x="778210" y="2621608"/>
                  <a:pt x="776013" y="2614161"/>
                </a:cubicBezTo>
                <a:cubicBezTo>
                  <a:pt x="789698" y="2608058"/>
                  <a:pt x="773433" y="2580448"/>
                  <a:pt x="799274" y="2583767"/>
                </a:cubicBezTo>
                <a:cubicBezTo>
                  <a:pt x="797076" y="2573730"/>
                  <a:pt x="786332" y="2567549"/>
                  <a:pt x="803286" y="2571126"/>
                </a:cubicBezTo>
                <a:lnTo>
                  <a:pt x="804150" y="2569441"/>
                </a:lnTo>
                <a:lnTo>
                  <a:pt x="800301" y="2563632"/>
                </a:lnTo>
                <a:cubicBezTo>
                  <a:pt x="798670" y="2557453"/>
                  <a:pt x="797071" y="2551799"/>
                  <a:pt x="793576" y="2556344"/>
                </a:cubicBezTo>
                <a:cubicBezTo>
                  <a:pt x="785387" y="2548895"/>
                  <a:pt x="796146" y="2540807"/>
                  <a:pt x="788869" y="2533157"/>
                </a:cubicBezTo>
                <a:cubicBezTo>
                  <a:pt x="786041" y="2522927"/>
                  <a:pt x="797801" y="2536851"/>
                  <a:pt x="796781" y="2524899"/>
                </a:cubicBezTo>
                <a:cubicBezTo>
                  <a:pt x="796934" y="2523879"/>
                  <a:pt x="797088" y="2522860"/>
                  <a:pt x="797241" y="2521840"/>
                </a:cubicBezTo>
                <a:lnTo>
                  <a:pt x="796029" y="2516618"/>
                </a:lnTo>
                <a:lnTo>
                  <a:pt x="792761" y="2514462"/>
                </a:lnTo>
                <a:cubicBezTo>
                  <a:pt x="790774" y="2512148"/>
                  <a:pt x="789910" y="2508859"/>
                  <a:pt x="791595" y="2503381"/>
                </a:cubicBezTo>
                <a:lnTo>
                  <a:pt x="792181" y="2502571"/>
                </a:lnTo>
                <a:lnTo>
                  <a:pt x="788824" y="2501027"/>
                </a:lnTo>
                <a:lnTo>
                  <a:pt x="787270" y="2492600"/>
                </a:lnTo>
                <a:lnTo>
                  <a:pt x="778877" y="2485183"/>
                </a:lnTo>
                <a:lnTo>
                  <a:pt x="780557" y="2480669"/>
                </a:lnTo>
                <a:lnTo>
                  <a:pt x="783964" y="2480825"/>
                </a:lnTo>
                <a:lnTo>
                  <a:pt x="775765" y="2465130"/>
                </a:lnTo>
                <a:cubicBezTo>
                  <a:pt x="778982" y="2455259"/>
                  <a:pt x="775818" y="2449073"/>
                  <a:pt x="770558" y="2443685"/>
                </a:cubicBezTo>
                <a:cubicBezTo>
                  <a:pt x="768821" y="2423506"/>
                  <a:pt x="759680" y="2407402"/>
                  <a:pt x="753813" y="2385914"/>
                </a:cubicBezTo>
                <a:cubicBezTo>
                  <a:pt x="755336" y="2360280"/>
                  <a:pt x="741334" y="2351643"/>
                  <a:pt x="735113" y="2328662"/>
                </a:cubicBezTo>
                <a:cubicBezTo>
                  <a:pt x="742984" y="2301647"/>
                  <a:pt x="715756" y="2318371"/>
                  <a:pt x="713172" y="2298217"/>
                </a:cubicBezTo>
                <a:cubicBezTo>
                  <a:pt x="718425" y="2262517"/>
                  <a:pt x="703833" y="2301922"/>
                  <a:pt x="698974" y="2250782"/>
                </a:cubicBezTo>
                <a:cubicBezTo>
                  <a:pt x="700296" y="2247398"/>
                  <a:pt x="697378" y="2241930"/>
                  <a:pt x="695006" y="2243352"/>
                </a:cubicBezTo>
                <a:cubicBezTo>
                  <a:pt x="695218" y="2239945"/>
                  <a:pt x="698649" y="2230878"/>
                  <a:pt x="694540" y="2231409"/>
                </a:cubicBezTo>
                <a:cubicBezTo>
                  <a:pt x="691262" y="2215680"/>
                  <a:pt x="690791" y="2199138"/>
                  <a:pt x="693174" y="2183375"/>
                </a:cubicBezTo>
                <a:cubicBezTo>
                  <a:pt x="680938" y="2154998"/>
                  <a:pt x="702415" y="2165592"/>
                  <a:pt x="696594" y="2144085"/>
                </a:cubicBezTo>
                <a:cubicBezTo>
                  <a:pt x="685630" y="2128897"/>
                  <a:pt x="690840" y="2120189"/>
                  <a:pt x="682003" y="2101383"/>
                </a:cubicBezTo>
                <a:cubicBezTo>
                  <a:pt x="690702" y="2092860"/>
                  <a:pt x="683661" y="2086506"/>
                  <a:pt x="680520" y="2079956"/>
                </a:cubicBezTo>
                <a:lnTo>
                  <a:pt x="680002" y="2076836"/>
                </a:lnTo>
                <a:lnTo>
                  <a:pt x="682664" y="2062205"/>
                </a:lnTo>
                <a:cubicBezTo>
                  <a:pt x="677435" y="2059982"/>
                  <a:pt x="685036" y="2051541"/>
                  <a:pt x="686574" y="2047621"/>
                </a:cubicBezTo>
                <a:cubicBezTo>
                  <a:pt x="683137" y="2047669"/>
                  <a:pt x="681618" y="2039112"/>
                  <a:pt x="684505" y="2035989"/>
                </a:cubicBezTo>
                <a:cubicBezTo>
                  <a:pt x="697744" y="1971545"/>
                  <a:pt x="665102" y="2008454"/>
                  <a:pt x="684926" y="1969476"/>
                </a:cubicBezTo>
                <a:cubicBezTo>
                  <a:pt x="689323" y="1943615"/>
                  <a:pt x="649725" y="1944656"/>
                  <a:pt x="669491" y="1917869"/>
                </a:cubicBezTo>
                <a:cubicBezTo>
                  <a:pt x="670499" y="1886102"/>
                  <a:pt x="656602" y="1866056"/>
                  <a:pt x="668084" y="1836507"/>
                </a:cubicBezTo>
                <a:cubicBezTo>
                  <a:pt x="668964" y="1806766"/>
                  <a:pt x="663816" y="1781182"/>
                  <a:pt x="669261" y="1755879"/>
                </a:cubicBezTo>
                <a:cubicBezTo>
                  <a:pt x="664845" y="1745788"/>
                  <a:pt x="663293" y="1736202"/>
                  <a:pt x="670934" y="1726651"/>
                </a:cubicBezTo>
                <a:cubicBezTo>
                  <a:pt x="669678" y="1698957"/>
                  <a:pt x="659604" y="1692528"/>
                  <a:pt x="668418" y="1674709"/>
                </a:cubicBezTo>
                <a:cubicBezTo>
                  <a:pt x="663052" y="1669668"/>
                  <a:pt x="660191" y="1666183"/>
                  <a:pt x="658947" y="1663502"/>
                </a:cubicBezTo>
                <a:cubicBezTo>
                  <a:pt x="655218" y="1655460"/>
                  <a:pt x="666065" y="1654644"/>
                  <a:pt x="667634" y="1640672"/>
                </a:cubicBezTo>
                <a:cubicBezTo>
                  <a:pt x="670870" y="1625689"/>
                  <a:pt x="680041" y="1650492"/>
                  <a:pt x="680416" y="1636309"/>
                </a:cubicBezTo>
                <a:cubicBezTo>
                  <a:pt x="674381" y="1622116"/>
                  <a:pt x="690581" y="1619938"/>
                  <a:pt x="683355" y="1605349"/>
                </a:cubicBezTo>
                <a:cubicBezTo>
                  <a:pt x="671388" y="1611345"/>
                  <a:pt x="684009" y="1573894"/>
                  <a:pt x="673311" y="1574712"/>
                </a:cubicBezTo>
                <a:cubicBezTo>
                  <a:pt x="687788" y="1558635"/>
                  <a:pt x="668681" y="1555273"/>
                  <a:pt x="672392" y="1536647"/>
                </a:cubicBezTo>
                <a:cubicBezTo>
                  <a:pt x="677688" y="1527242"/>
                  <a:pt x="678342" y="1521025"/>
                  <a:pt x="671702" y="1513896"/>
                </a:cubicBezTo>
                <a:cubicBezTo>
                  <a:pt x="697596" y="1470305"/>
                  <a:pt x="671673" y="1490329"/>
                  <a:pt x="680462" y="1452296"/>
                </a:cubicBezTo>
                <a:cubicBezTo>
                  <a:pt x="690082" y="1419160"/>
                  <a:pt x="695497" y="1382582"/>
                  <a:pt x="720892" y="1347657"/>
                </a:cubicBezTo>
                <a:cubicBezTo>
                  <a:pt x="728252" y="1340763"/>
                  <a:pt x="730408" y="1326684"/>
                  <a:pt x="725707" y="1316214"/>
                </a:cubicBezTo>
                <a:cubicBezTo>
                  <a:pt x="724898" y="1314411"/>
                  <a:pt x="723913" y="1312787"/>
                  <a:pt x="722781" y="1311390"/>
                </a:cubicBezTo>
                <a:cubicBezTo>
                  <a:pt x="740925" y="1290091"/>
                  <a:pt x="731077" y="1279232"/>
                  <a:pt x="743580" y="1268952"/>
                </a:cubicBezTo>
                <a:cubicBezTo>
                  <a:pt x="747716" y="1237645"/>
                  <a:pt x="734341" y="1214150"/>
                  <a:pt x="745282" y="1204622"/>
                </a:cubicBezTo>
                <a:cubicBezTo>
                  <a:pt x="744051" y="1188944"/>
                  <a:pt x="730234" y="1168727"/>
                  <a:pt x="741960" y="1155703"/>
                </a:cubicBezTo>
                <a:cubicBezTo>
                  <a:pt x="731985" y="1155066"/>
                  <a:pt x="748925" y="1136907"/>
                  <a:pt x="742087" y="1128440"/>
                </a:cubicBezTo>
                <a:cubicBezTo>
                  <a:pt x="736171" y="1122556"/>
                  <a:pt x="739932" y="1115674"/>
                  <a:pt x="739973" y="1108417"/>
                </a:cubicBezTo>
                <a:cubicBezTo>
                  <a:pt x="735099" y="1099737"/>
                  <a:pt x="741268" y="1067483"/>
                  <a:pt x="746465" y="1058433"/>
                </a:cubicBezTo>
                <a:cubicBezTo>
                  <a:pt x="765005" y="1035713"/>
                  <a:pt x="748052" y="994640"/>
                  <a:pt x="762191" y="975987"/>
                </a:cubicBezTo>
                <a:cubicBezTo>
                  <a:pt x="764072" y="969800"/>
                  <a:pt x="764654" y="963971"/>
                  <a:pt x="764423" y="958395"/>
                </a:cubicBezTo>
                <a:lnTo>
                  <a:pt x="761915" y="943118"/>
                </a:lnTo>
                <a:lnTo>
                  <a:pt x="757474" y="939439"/>
                </a:lnTo>
                <a:cubicBezTo>
                  <a:pt x="757647" y="936206"/>
                  <a:pt x="757819" y="932972"/>
                  <a:pt x="757991" y="929739"/>
                </a:cubicBezTo>
                <a:lnTo>
                  <a:pt x="757204" y="927127"/>
                </a:lnTo>
                <a:cubicBezTo>
                  <a:pt x="755678" y="922138"/>
                  <a:pt x="754319" y="917190"/>
                  <a:pt x="753613" y="912177"/>
                </a:cubicBezTo>
                <a:cubicBezTo>
                  <a:pt x="775028" y="915106"/>
                  <a:pt x="751138" y="870019"/>
                  <a:pt x="768933" y="881067"/>
                </a:cubicBezTo>
                <a:cubicBezTo>
                  <a:pt x="768780" y="854032"/>
                  <a:pt x="782103" y="846928"/>
                  <a:pt x="765219" y="817416"/>
                </a:cubicBezTo>
                <a:cubicBezTo>
                  <a:pt x="780144" y="772732"/>
                  <a:pt x="762831" y="740070"/>
                  <a:pt x="787152" y="702815"/>
                </a:cubicBezTo>
                <a:cubicBezTo>
                  <a:pt x="777404" y="708645"/>
                  <a:pt x="779667" y="685431"/>
                  <a:pt x="783947" y="672401"/>
                </a:cubicBezTo>
                <a:cubicBezTo>
                  <a:pt x="745609" y="693593"/>
                  <a:pt x="816557" y="618072"/>
                  <a:pt x="789277" y="612154"/>
                </a:cubicBezTo>
                <a:cubicBezTo>
                  <a:pt x="814029" y="607196"/>
                  <a:pt x="790950" y="545243"/>
                  <a:pt x="816705" y="516197"/>
                </a:cubicBezTo>
                <a:cubicBezTo>
                  <a:pt x="818115" y="496236"/>
                  <a:pt x="819907" y="464307"/>
                  <a:pt x="823696" y="446558"/>
                </a:cubicBezTo>
                <a:lnTo>
                  <a:pt x="819138" y="402046"/>
                </a:lnTo>
                <a:cubicBezTo>
                  <a:pt x="813660" y="377878"/>
                  <a:pt x="816214" y="373884"/>
                  <a:pt x="809089" y="322733"/>
                </a:cubicBezTo>
                <a:cubicBezTo>
                  <a:pt x="809391" y="257376"/>
                  <a:pt x="793760" y="267420"/>
                  <a:pt x="798307" y="204587"/>
                </a:cubicBezTo>
                <a:cubicBezTo>
                  <a:pt x="791298" y="201120"/>
                  <a:pt x="789378" y="133016"/>
                  <a:pt x="784841" y="127724"/>
                </a:cubicBezTo>
                <a:lnTo>
                  <a:pt x="774543" y="110945"/>
                </a:lnTo>
                <a:lnTo>
                  <a:pt x="775980" y="108356"/>
                </a:lnTo>
                <a:cubicBezTo>
                  <a:pt x="778096" y="97517"/>
                  <a:pt x="775985" y="91347"/>
                  <a:pt x="772015" y="87265"/>
                </a:cubicBezTo>
                <a:lnTo>
                  <a:pt x="765760" y="83713"/>
                </a:lnTo>
                <a:lnTo>
                  <a:pt x="761352" y="69573"/>
                </a:lnTo>
                <a:lnTo>
                  <a:pt x="748123" y="42623"/>
                </a:lnTo>
                <a:lnTo>
                  <a:pt x="749910" y="36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4E807BA-1298-E205-2065-2177AF0CD8C0}"/>
              </a:ext>
            </a:extLst>
          </p:cNvPr>
          <p:cNvSpPr>
            <a:spLocks noGrp="1"/>
          </p:cNvSpPr>
          <p:nvPr>
            <p:ph type="title"/>
          </p:nvPr>
        </p:nvSpPr>
        <p:spPr>
          <a:xfrm>
            <a:off x="1050879" y="609601"/>
            <a:ext cx="6721521" cy="1216024"/>
          </a:xfrm>
        </p:spPr>
        <p:txBody>
          <a:bodyPr>
            <a:normAutofit/>
          </a:bodyPr>
          <a:lstStyle/>
          <a:p>
            <a:r>
              <a:rPr lang="en-GB" dirty="0"/>
              <a:t>Beyonce - Whiteness</a:t>
            </a:r>
          </a:p>
        </p:txBody>
      </p:sp>
      <p:sp>
        <p:nvSpPr>
          <p:cNvPr id="3" name="Content Placeholder 2">
            <a:extLst>
              <a:ext uri="{FF2B5EF4-FFF2-40B4-BE49-F238E27FC236}">
                <a16:creationId xmlns:a16="http://schemas.microsoft.com/office/drawing/2014/main" id="{2BD91A9F-BCA7-9A16-5171-7CEC0ACDE38A}"/>
              </a:ext>
            </a:extLst>
          </p:cNvPr>
          <p:cNvSpPr>
            <a:spLocks noGrp="1"/>
          </p:cNvSpPr>
          <p:nvPr>
            <p:ph idx="1"/>
          </p:nvPr>
        </p:nvSpPr>
        <p:spPr>
          <a:xfrm>
            <a:off x="1050879" y="2135875"/>
            <a:ext cx="5670643" cy="4118502"/>
          </a:xfrm>
        </p:spPr>
        <p:txBody>
          <a:bodyPr>
            <a:normAutofit/>
          </a:bodyPr>
          <a:lstStyle/>
          <a:p>
            <a:r>
              <a:rPr lang="en-GB" dirty="0">
                <a:latin typeface="cnn_sans_display"/>
              </a:rPr>
              <a:t>Recent appearance in Los Angeles premiere of her new film questions about racism and colourism in America.</a:t>
            </a:r>
          </a:p>
          <a:p>
            <a:r>
              <a:rPr lang="en-GB" dirty="0">
                <a:latin typeface="cnn_sans_display"/>
              </a:rPr>
              <a:t>Images of her in a silver gown, with platinum hair and what many perceived to be a lighter skin tone.</a:t>
            </a:r>
          </a:p>
          <a:p>
            <a:r>
              <a:rPr lang="en-GB" dirty="0">
                <a:latin typeface="cnn_sans_display"/>
              </a:rPr>
              <a:t>Social Media – goes mad!</a:t>
            </a:r>
          </a:p>
          <a:p>
            <a:endParaRPr lang="en-GB" dirty="0">
              <a:latin typeface="cnn_sans_display"/>
            </a:endParaRPr>
          </a:p>
          <a:p>
            <a:endParaRPr lang="en-GB" dirty="0"/>
          </a:p>
        </p:txBody>
      </p:sp>
      <p:sp>
        <p:nvSpPr>
          <p:cNvPr id="6153" name="Freeform: Shape 6152">
            <a:extLst>
              <a:ext uri="{FF2B5EF4-FFF2-40B4-BE49-F238E27FC236}">
                <a16:creationId xmlns:a16="http://schemas.microsoft.com/office/drawing/2014/main" id="{588716B6-19BA-4C13-A3E6-380170A88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6364" y="2259463"/>
            <a:ext cx="2311233" cy="295642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Beyoncé Is The Most Nominated Artist At The 2023 GRAMMYs: A Breakdown Of  Her Record-Setting History At Music's Biggest Night | GRAMMY.com">
            <a:extLst>
              <a:ext uri="{FF2B5EF4-FFF2-40B4-BE49-F238E27FC236}">
                <a16:creationId xmlns:a16="http://schemas.microsoft.com/office/drawing/2014/main" id="{D73056BB-0A13-07F6-6495-5E81DF71A4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13" r="10694" b="3"/>
          <a:stretch/>
        </p:blipFill>
        <p:spPr bwMode="auto">
          <a:xfrm>
            <a:off x="7281505" y="2351786"/>
            <a:ext cx="2106092" cy="2771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408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378D-B5E9-0435-7DE9-C2A7918B11C6}"/>
              </a:ext>
            </a:extLst>
          </p:cNvPr>
          <p:cNvSpPr>
            <a:spLocks noGrp="1"/>
          </p:cNvSpPr>
          <p:nvPr>
            <p:ph type="title"/>
          </p:nvPr>
        </p:nvSpPr>
        <p:spPr/>
        <p:txBody>
          <a:bodyPr/>
          <a:lstStyle/>
          <a:p>
            <a:r>
              <a:rPr lang="en-GB" dirty="0"/>
              <a:t>Asia – Skin Bleaching </a:t>
            </a:r>
          </a:p>
        </p:txBody>
      </p:sp>
      <p:sp>
        <p:nvSpPr>
          <p:cNvPr id="3" name="Content Placeholder 2">
            <a:extLst>
              <a:ext uri="{FF2B5EF4-FFF2-40B4-BE49-F238E27FC236}">
                <a16:creationId xmlns:a16="http://schemas.microsoft.com/office/drawing/2014/main" id="{0D5F6D4D-592D-8B75-AA84-6F43B1718A90}"/>
              </a:ext>
            </a:extLst>
          </p:cNvPr>
          <p:cNvSpPr>
            <a:spLocks noGrp="1"/>
          </p:cNvSpPr>
          <p:nvPr>
            <p:ph idx="1"/>
          </p:nvPr>
        </p:nvSpPr>
        <p:spPr/>
        <p:txBody>
          <a:bodyPr/>
          <a:lstStyle/>
          <a:p>
            <a:r>
              <a:rPr lang="en-GB" dirty="0">
                <a:hlinkClick r:id="rId2"/>
              </a:rPr>
              <a:t>The Normalization of Skin Bleaching in Asia - YouTube</a:t>
            </a:r>
            <a:endParaRPr lang="en-GB" dirty="0"/>
          </a:p>
        </p:txBody>
      </p:sp>
      <p:pic>
        <p:nvPicPr>
          <p:cNvPr id="5" name="Picture 4">
            <a:extLst>
              <a:ext uri="{FF2B5EF4-FFF2-40B4-BE49-F238E27FC236}">
                <a16:creationId xmlns:a16="http://schemas.microsoft.com/office/drawing/2014/main" id="{99AC6EC8-80B1-0AF4-CFE9-81CC7AF7DD21}"/>
              </a:ext>
            </a:extLst>
          </p:cNvPr>
          <p:cNvPicPr>
            <a:picLocks noChangeAspect="1"/>
          </p:cNvPicPr>
          <p:nvPr/>
        </p:nvPicPr>
        <p:blipFill>
          <a:blip r:embed="rId3"/>
          <a:stretch>
            <a:fillRect/>
          </a:stretch>
        </p:blipFill>
        <p:spPr>
          <a:xfrm>
            <a:off x="3183730" y="2663637"/>
            <a:ext cx="6677025" cy="2752725"/>
          </a:xfrm>
          <a:prstGeom prst="rect">
            <a:avLst/>
          </a:prstGeom>
        </p:spPr>
      </p:pic>
    </p:spTree>
    <p:extLst>
      <p:ext uri="{BB962C8B-B14F-4D97-AF65-F5344CB8AC3E}">
        <p14:creationId xmlns:p14="http://schemas.microsoft.com/office/powerpoint/2010/main" val="3313315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F185-3080-5106-8F7A-68665B6D5713}"/>
              </a:ext>
            </a:extLst>
          </p:cNvPr>
          <p:cNvSpPr>
            <a:spLocks noGrp="1"/>
          </p:cNvSpPr>
          <p:nvPr>
            <p:ph type="title"/>
          </p:nvPr>
        </p:nvSpPr>
        <p:spPr/>
        <p:txBody>
          <a:bodyPr/>
          <a:lstStyle/>
          <a:p>
            <a:r>
              <a:rPr lang="en-GB" dirty="0"/>
              <a:t>https://twitter.com/i/status/1597626503432671233</a:t>
            </a:r>
          </a:p>
        </p:txBody>
      </p:sp>
      <p:pic>
        <p:nvPicPr>
          <p:cNvPr id="4" name="Content Placeholder 3">
            <a:extLst>
              <a:ext uri="{FF2B5EF4-FFF2-40B4-BE49-F238E27FC236}">
                <a16:creationId xmlns:a16="http://schemas.microsoft.com/office/drawing/2014/main" id="{7D69A4C1-897C-1DC3-C90D-42E80A1B3CAB}"/>
              </a:ext>
            </a:extLst>
          </p:cNvPr>
          <p:cNvPicPr>
            <a:picLocks noGrp="1" noChangeAspect="1"/>
          </p:cNvPicPr>
          <p:nvPr>
            <p:ph idx="1"/>
          </p:nvPr>
        </p:nvPicPr>
        <p:blipFill>
          <a:blip r:embed="rId2"/>
          <a:stretch>
            <a:fillRect/>
          </a:stretch>
        </p:blipFill>
        <p:spPr>
          <a:xfrm>
            <a:off x="6863977" y="2057119"/>
            <a:ext cx="3462702" cy="4429125"/>
          </a:xfrm>
          <a:prstGeom prst="rect">
            <a:avLst/>
          </a:prstGeom>
        </p:spPr>
      </p:pic>
      <p:sp>
        <p:nvSpPr>
          <p:cNvPr id="6" name="TextBox 5">
            <a:extLst>
              <a:ext uri="{FF2B5EF4-FFF2-40B4-BE49-F238E27FC236}">
                <a16:creationId xmlns:a16="http://schemas.microsoft.com/office/drawing/2014/main" id="{5A48BF38-40C0-CAE6-99FE-BAE48F84B204}"/>
              </a:ext>
            </a:extLst>
          </p:cNvPr>
          <p:cNvSpPr txBox="1"/>
          <p:nvPr/>
        </p:nvSpPr>
        <p:spPr>
          <a:xfrm>
            <a:off x="1050879" y="3108728"/>
            <a:ext cx="4701739" cy="1754326"/>
          </a:xfrm>
          <a:prstGeom prst="rect">
            <a:avLst/>
          </a:prstGeom>
          <a:noFill/>
        </p:spPr>
        <p:txBody>
          <a:bodyPr wrap="square">
            <a:spAutoFit/>
          </a:bodyPr>
          <a:lstStyle/>
          <a:p>
            <a:pPr marL="285750" indent="-285750">
              <a:buFont typeface="Arial" panose="020B0604020202020204" pitchFamily="34" charset="0"/>
              <a:buChar char="•"/>
            </a:pPr>
            <a:r>
              <a:rPr lang="en-GB" sz="1800" b="0" i="0" dirty="0">
                <a:effectLst/>
                <a:latin typeface="Source Sans Pro" panose="020B0503030403020204" pitchFamily="34" charset="0"/>
              </a:rPr>
              <a:t>London, Birmingham and Manchester are all now minority white cities</a:t>
            </a:r>
          </a:p>
          <a:p>
            <a:pPr marL="285750" indent="-285750">
              <a:buFont typeface="Arial" panose="020B0604020202020204" pitchFamily="34" charset="0"/>
              <a:buChar char="•"/>
            </a:pPr>
            <a:r>
              <a:rPr lang="en-GB" sz="1800" b="0" i="0" dirty="0">
                <a:effectLst/>
                <a:latin typeface="Source Sans Pro" panose="020B0503030403020204" pitchFamily="34" charset="0"/>
              </a:rPr>
              <a:t>massive demographic changes taking place in our country.</a:t>
            </a:r>
          </a:p>
          <a:p>
            <a:pPr marL="285750" indent="-285750">
              <a:buFont typeface="Arial" panose="020B0604020202020204" pitchFamily="34" charset="0"/>
              <a:buChar char="•"/>
            </a:pPr>
            <a:r>
              <a:rPr lang="en-GB" sz="1800" b="0" i="0" dirty="0">
                <a:effectLst/>
                <a:latin typeface="Source Sans Pro" panose="020B0503030403020204" pitchFamily="34" charset="0"/>
              </a:rPr>
              <a:t>change in the identity of this country</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69304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D4CEB-B213-F363-DE84-8F49E08CEC2C}"/>
              </a:ext>
            </a:extLst>
          </p:cNvPr>
          <p:cNvSpPr>
            <a:spLocks noGrp="1"/>
          </p:cNvSpPr>
          <p:nvPr>
            <p:ph type="title"/>
          </p:nvPr>
        </p:nvSpPr>
        <p:spPr/>
        <p:txBody>
          <a:bodyPr/>
          <a:lstStyle/>
          <a:p>
            <a:r>
              <a:rPr lang="en-GB" dirty="0"/>
              <a:t>Debate 2: Race – UK Census</a:t>
            </a:r>
          </a:p>
        </p:txBody>
      </p:sp>
      <p:sp>
        <p:nvSpPr>
          <p:cNvPr id="3" name="Content Placeholder 2">
            <a:extLst>
              <a:ext uri="{FF2B5EF4-FFF2-40B4-BE49-F238E27FC236}">
                <a16:creationId xmlns:a16="http://schemas.microsoft.com/office/drawing/2014/main" id="{5386F651-10C6-F988-6126-2222AA4D0768}"/>
              </a:ext>
            </a:extLst>
          </p:cNvPr>
          <p:cNvSpPr>
            <a:spLocks noGrp="1"/>
          </p:cNvSpPr>
          <p:nvPr>
            <p:ph idx="1"/>
          </p:nvPr>
        </p:nvSpPr>
        <p:spPr/>
        <p:txBody>
          <a:bodyPr/>
          <a:lstStyle/>
          <a:p>
            <a:r>
              <a:rPr lang="en-GB" dirty="0"/>
              <a:t>What identity work does Farage do here?</a:t>
            </a:r>
          </a:p>
          <a:p>
            <a:r>
              <a:rPr lang="en-GB" dirty="0"/>
              <a:t>Is what he says racist? Is it nationalistic?</a:t>
            </a:r>
          </a:p>
          <a:p>
            <a:r>
              <a:rPr lang="en-GB" dirty="0"/>
              <a:t>What is the implication around changes in demographics?</a:t>
            </a:r>
          </a:p>
          <a:p>
            <a:r>
              <a:rPr lang="en-GB" dirty="0"/>
              <a:t>Why is it important to know about the racial make up of our country? How is race tied to national identity?</a:t>
            </a:r>
          </a:p>
          <a:p>
            <a:r>
              <a:rPr lang="en-GB" dirty="0"/>
              <a:t>Do the changes to the census, not asking about nationality or birthplace matter?</a:t>
            </a:r>
          </a:p>
        </p:txBody>
      </p:sp>
    </p:spTree>
    <p:extLst>
      <p:ext uri="{BB962C8B-B14F-4D97-AF65-F5344CB8AC3E}">
        <p14:creationId xmlns:p14="http://schemas.microsoft.com/office/powerpoint/2010/main" val="3308336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BB4AE-4B03-6E2A-3F59-8AD7292304B8}"/>
              </a:ext>
            </a:extLst>
          </p:cNvPr>
          <p:cNvSpPr>
            <a:spLocks noGrp="1"/>
          </p:cNvSpPr>
          <p:nvPr>
            <p:ph type="title"/>
          </p:nvPr>
        </p:nvSpPr>
        <p:spPr>
          <a:xfrm>
            <a:off x="1050879" y="690622"/>
            <a:ext cx="9810604" cy="513145"/>
          </a:xfrm>
        </p:spPr>
        <p:txBody>
          <a:bodyPr>
            <a:normAutofit fontScale="90000"/>
          </a:bodyPr>
          <a:lstStyle/>
          <a:p>
            <a:br>
              <a:rPr lang="en-GB" dirty="0"/>
            </a:br>
            <a:r>
              <a:rPr lang="en-GB" sz="2000" b="1" i="0" dirty="0">
                <a:solidFill>
                  <a:srgbClr val="000000"/>
                </a:solidFill>
                <a:effectLst/>
                <a:latin typeface="Roboto" panose="02000000000000000000" pitchFamily="2" charset="0"/>
              </a:rPr>
              <a:t>Nella and Nigel Farag- </a:t>
            </a:r>
            <a:r>
              <a:rPr lang="en-GB" sz="2000" dirty="0"/>
              <a:t> </a:t>
            </a:r>
            <a:r>
              <a:rPr lang="en-GB" sz="2000" i="0" dirty="0">
                <a:solidFill>
                  <a:srgbClr val="000000"/>
                </a:solidFill>
                <a:effectLst/>
                <a:latin typeface="Roboto" panose="02000000000000000000" pitchFamily="2" charset="0"/>
              </a:rPr>
              <a:t>I’m A Celeb</a:t>
            </a:r>
            <a:br>
              <a:rPr lang="en-GB" sz="2000" b="1" i="0" dirty="0">
                <a:solidFill>
                  <a:srgbClr val="000000"/>
                </a:solidFill>
                <a:effectLst/>
                <a:latin typeface="Roboto" panose="02000000000000000000" pitchFamily="2" charset="0"/>
              </a:rPr>
            </a:br>
            <a:endParaRPr lang="en-GB" sz="2000" dirty="0"/>
          </a:p>
        </p:txBody>
      </p:sp>
      <p:sp>
        <p:nvSpPr>
          <p:cNvPr id="3" name="Content Placeholder 2">
            <a:extLst>
              <a:ext uri="{FF2B5EF4-FFF2-40B4-BE49-F238E27FC236}">
                <a16:creationId xmlns:a16="http://schemas.microsoft.com/office/drawing/2014/main" id="{7A50B686-E44B-E5E5-0F6B-71F782664583}"/>
              </a:ext>
            </a:extLst>
          </p:cNvPr>
          <p:cNvSpPr>
            <a:spLocks noGrp="1"/>
          </p:cNvSpPr>
          <p:nvPr>
            <p:ph idx="1"/>
          </p:nvPr>
        </p:nvSpPr>
        <p:spPr>
          <a:xfrm>
            <a:off x="1050879" y="1400537"/>
            <a:ext cx="9810604" cy="4853841"/>
          </a:xfrm>
        </p:spPr>
        <p:txBody>
          <a:bodyPr>
            <a:normAutofit/>
          </a:bodyPr>
          <a:lstStyle/>
          <a:p>
            <a:pPr algn="l" fontAlgn="base"/>
            <a:r>
              <a:rPr lang="en-GB" b="0" i="0" dirty="0">
                <a:solidFill>
                  <a:srgbClr val="000000"/>
                </a:solidFill>
                <a:effectLst/>
                <a:latin typeface="-apple-system"/>
              </a:rPr>
              <a:t>Former UKIP leader couldn’t wrap his head around the idea of cultural appropriation.</a:t>
            </a:r>
          </a:p>
          <a:p>
            <a:pPr algn="l" fontAlgn="base"/>
            <a:r>
              <a:rPr lang="en-GB" b="0" i="0" dirty="0">
                <a:solidFill>
                  <a:srgbClr val="000000"/>
                </a:solidFill>
                <a:effectLst/>
                <a:latin typeface="-apple-system"/>
              </a:rPr>
              <a:t>Nella explained continued </a:t>
            </a:r>
            <a:r>
              <a:rPr lang="en-GB" dirty="0">
                <a:solidFill>
                  <a:srgbClr val="000000"/>
                </a:solidFill>
                <a:latin typeface="-apple-system"/>
              </a:rPr>
              <a:t>he didn’t get it! Nella </a:t>
            </a:r>
            <a:r>
              <a:rPr lang="en-GB" b="0" i="0" dirty="0">
                <a:solidFill>
                  <a:srgbClr val="000000"/>
                </a:solidFill>
                <a:effectLst/>
                <a:latin typeface="-apple-system"/>
              </a:rPr>
              <a:t>‘can’t win’</a:t>
            </a:r>
          </a:p>
          <a:p>
            <a:pPr algn="l" fontAlgn="base"/>
            <a:r>
              <a:rPr lang="en-GB" b="0" i="0" dirty="0">
                <a:solidFill>
                  <a:srgbClr val="000000"/>
                </a:solidFill>
                <a:effectLst/>
                <a:latin typeface="-apple-system"/>
              </a:rPr>
              <a:t>Jamaican pronunciation of water involving Fred – if they were to sing it, ‘they’ would call it ‘cultural appropriation’</a:t>
            </a:r>
          </a:p>
          <a:p>
            <a:pPr algn="l" fontAlgn="base"/>
            <a:r>
              <a:rPr lang="en-GB" b="0" i="0" dirty="0">
                <a:solidFill>
                  <a:srgbClr val="000000"/>
                </a:solidFill>
                <a:effectLst/>
                <a:latin typeface="-apple-system"/>
              </a:rPr>
              <a:t>Nella explained ‘I just feel like you were very dismissive about cultural appropriation yesterday. </a:t>
            </a:r>
          </a:p>
          <a:p>
            <a:pPr algn="l" fontAlgn="base"/>
            <a:r>
              <a:rPr lang="en-GB" b="0" i="0" dirty="0">
                <a:solidFill>
                  <a:srgbClr val="000000"/>
                </a:solidFill>
                <a:effectLst/>
                <a:latin typeface="-apple-system"/>
              </a:rPr>
              <a:t>Nella stated</a:t>
            </a:r>
            <a:r>
              <a:rPr lang="en-GB" dirty="0">
                <a:solidFill>
                  <a:srgbClr val="000000"/>
                </a:solidFill>
                <a:latin typeface="-apple-system"/>
              </a:rPr>
              <a:t>: </a:t>
            </a:r>
            <a:r>
              <a:rPr lang="en-GB" b="0" i="0" dirty="0">
                <a:solidFill>
                  <a:srgbClr val="000000"/>
                </a:solidFill>
                <a:effectLst/>
                <a:latin typeface="-apple-system"/>
              </a:rPr>
              <a:t>‘you are always going to have your opinions and I’m always going to have my opinions and we can agree to disagree, but let’s just not be the best of buds, because clearly we’re just from two different sides of the world and you’ll never understand my issues and struggles.’</a:t>
            </a:r>
          </a:p>
          <a:p>
            <a:pPr algn="l" fontAlgn="base"/>
            <a:r>
              <a:rPr lang="en-GB" b="0" i="0" dirty="0">
                <a:solidFill>
                  <a:srgbClr val="000000"/>
                </a:solidFill>
                <a:effectLst/>
                <a:latin typeface="-apple-system"/>
              </a:rPr>
              <a:t>Fred suggested people were doing his own French accent, and asked whether that was cultural appropriation, and Nigel replied: ‘It’s when suits. They criticise when suits.’ – talk about black accidents / clothing from </a:t>
            </a:r>
            <a:r>
              <a:rPr lang="en-GB" b="0" i="0" dirty="0" err="1">
                <a:solidFill>
                  <a:srgbClr val="000000"/>
                </a:solidFill>
                <a:effectLst/>
                <a:latin typeface="-apple-system"/>
              </a:rPr>
              <a:t>Mexco</a:t>
            </a:r>
            <a:r>
              <a:rPr lang="en-GB" b="0" i="0" dirty="0">
                <a:solidFill>
                  <a:srgbClr val="000000"/>
                </a:solidFill>
                <a:effectLst/>
                <a:latin typeface="-apple-system"/>
              </a:rPr>
              <a:t>…….</a:t>
            </a:r>
          </a:p>
          <a:p>
            <a:pPr algn="l" fontAlgn="base"/>
            <a:endParaRPr lang="en-GB" b="0" i="0" dirty="0">
              <a:solidFill>
                <a:srgbClr val="000000"/>
              </a:solidFill>
              <a:effectLst/>
              <a:latin typeface="-apple-system"/>
            </a:endParaRPr>
          </a:p>
        </p:txBody>
      </p:sp>
    </p:spTree>
    <p:extLst>
      <p:ext uri="{BB962C8B-B14F-4D97-AF65-F5344CB8AC3E}">
        <p14:creationId xmlns:p14="http://schemas.microsoft.com/office/powerpoint/2010/main" val="2113163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45F8-D7D1-F6D5-14C9-8D695E3C0614}"/>
              </a:ext>
            </a:extLst>
          </p:cNvPr>
          <p:cNvSpPr>
            <a:spLocks noGrp="1"/>
          </p:cNvSpPr>
          <p:nvPr>
            <p:ph type="title"/>
          </p:nvPr>
        </p:nvSpPr>
        <p:spPr>
          <a:xfrm>
            <a:off x="1050879" y="609601"/>
            <a:ext cx="9810604" cy="420546"/>
          </a:xfrm>
        </p:spPr>
        <p:txBody>
          <a:bodyPr>
            <a:normAutofit fontScale="90000"/>
          </a:bodyPr>
          <a:lstStyle/>
          <a:p>
            <a:r>
              <a:rPr lang="en-GB" dirty="0"/>
              <a:t>Nella</a:t>
            </a:r>
          </a:p>
        </p:txBody>
      </p:sp>
      <p:sp>
        <p:nvSpPr>
          <p:cNvPr id="3" name="Content Placeholder 2">
            <a:extLst>
              <a:ext uri="{FF2B5EF4-FFF2-40B4-BE49-F238E27FC236}">
                <a16:creationId xmlns:a16="http://schemas.microsoft.com/office/drawing/2014/main" id="{81BFBD03-28D6-A852-7645-D33C2AE105B6}"/>
              </a:ext>
            </a:extLst>
          </p:cNvPr>
          <p:cNvSpPr>
            <a:spLocks noGrp="1"/>
          </p:cNvSpPr>
          <p:nvPr>
            <p:ph idx="1"/>
          </p:nvPr>
        </p:nvSpPr>
        <p:spPr>
          <a:xfrm>
            <a:off x="1050879" y="1354238"/>
            <a:ext cx="9810604" cy="4900139"/>
          </a:xfrm>
        </p:spPr>
        <p:txBody>
          <a:bodyPr>
            <a:normAutofit/>
          </a:bodyPr>
          <a:lstStyle/>
          <a:p>
            <a:r>
              <a:rPr lang="en-GB" dirty="0">
                <a:solidFill>
                  <a:srgbClr val="000000"/>
                </a:solidFill>
                <a:latin typeface="Calibri" panose="020F0502020204030204" pitchFamily="34" charset="0"/>
                <a:cs typeface="Calibri" panose="020F0502020204030204" pitchFamily="34" charset="0"/>
              </a:rPr>
              <a:t>P</a:t>
            </a:r>
            <a:r>
              <a:rPr lang="en-GB" b="0" i="0" dirty="0">
                <a:solidFill>
                  <a:srgbClr val="000000"/>
                </a:solidFill>
                <a:effectLst/>
                <a:latin typeface="Calibri" panose="020F0502020204030204" pitchFamily="34" charset="0"/>
                <a:cs typeface="Calibri" panose="020F0502020204030204" pitchFamily="34" charset="0"/>
              </a:rPr>
              <a:t>hrase </a:t>
            </a:r>
            <a:r>
              <a:rPr lang="en-GB" b="0" i="1" dirty="0">
                <a:solidFill>
                  <a:srgbClr val="000000"/>
                </a:solidFill>
                <a:effectLst/>
                <a:latin typeface="Calibri" panose="020F0502020204030204" pitchFamily="34" charset="0"/>
                <a:cs typeface="Calibri" panose="020F0502020204030204" pitchFamily="34" charset="0"/>
              </a:rPr>
              <a:t>'I'm just a girl’</a:t>
            </a:r>
          </a:p>
          <a:p>
            <a:r>
              <a:rPr lang="en-GB" b="0" i="1" dirty="0">
                <a:solidFill>
                  <a:srgbClr val="000000"/>
                </a:solidFill>
                <a:effectLst/>
                <a:latin typeface="Calibri" panose="020F0502020204030204" pitchFamily="34" charset="0"/>
                <a:cs typeface="Calibri" panose="020F0502020204030204" pitchFamily="34" charset="0"/>
              </a:rPr>
              <a:t>"We're like Charlie's Angels gone wrong,“</a:t>
            </a:r>
            <a:endParaRPr lang="en-GB" i="1" dirty="0">
              <a:solidFill>
                <a:srgbClr val="000000"/>
              </a:solidFill>
              <a:latin typeface="Calibri" panose="020F0502020204030204" pitchFamily="34" charset="0"/>
              <a:cs typeface="Calibri" panose="020F0502020204030204" pitchFamily="34" charset="0"/>
            </a:endParaRPr>
          </a:p>
          <a:p>
            <a:r>
              <a:rPr lang="en-GB" b="0" i="1" dirty="0">
                <a:solidFill>
                  <a:srgbClr val="000000"/>
                </a:solidFill>
                <a:effectLst/>
                <a:latin typeface="Calibri" panose="020F0502020204030204" pitchFamily="34" charset="0"/>
                <a:cs typeface="Calibri" panose="020F0502020204030204" pitchFamily="34" charset="0"/>
              </a:rPr>
              <a:t> "My sisters look around we are surrounded by men! Treacherous beings! We must stay alive!“</a:t>
            </a:r>
          </a:p>
          <a:p>
            <a:r>
              <a:rPr lang="en-GB" b="0" i="1" dirty="0">
                <a:solidFill>
                  <a:srgbClr val="000000"/>
                </a:solidFill>
                <a:effectLst/>
                <a:latin typeface="Calibri" panose="020F0502020204030204" pitchFamily="34" charset="0"/>
                <a:cs typeface="Calibri" panose="020F0502020204030204" pitchFamily="34" charset="0"/>
              </a:rPr>
              <a:t>"The girls are outnumbered. Obviously, we are not complaining because we get to kick our feet up whilst the men do the manly things."</a:t>
            </a:r>
          </a:p>
          <a:p>
            <a:pPr algn="l"/>
            <a:r>
              <a:rPr lang="en-GB" b="0" i="0" dirty="0">
                <a:solidFill>
                  <a:srgbClr val="000000"/>
                </a:solidFill>
                <a:effectLst/>
                <a:latin typeface="Calibri" panose="020F0502020204030204" pitchFamily="34" charset="0"/>
                <a:cs typeface="Calibri" panose="020F0502020204030204" pitchFamily="34" charset="0"/>
              </a:rPr>
              <a:t>#nellarose out for sexist comments. She'd be crying if we said women belong in the kitchen."</a:t>
            </a:r>
          </a:p>
          <a:p>
            <a:pPr algn="l"/>
            <a:r>
              <a:rPr lang="en-GB" dirty="0">
                <a:solidFill>
                  <a:srgbClr val="000000"/>
                </a:solidFill>
                <a:latin typeface="Calibri" panose="020F0502020204030204" pitchFamily="34" charset="0"/>
                <a:cs typeface="Calibri" panose="020F0502020204030204" pitchFamily="34" charset="0"/>
              </a:rPr>
              <a:t>#</a:t>
            </a:r>
            <a:r>
              <a:rPr lang="en-GB" b="0" i="0" dirty="0">
                <a:solidFill>
                  <a:srgbClr val="000000"/>
                </a:solidFill>
                <a:effectLst/>
                <a:latin typeface="Calibri" panose="020F0502020204030204" pitchFamily="34" charset="0"/>
                <a:cs typeface="Calibri" panose="020F0502020204030204" pitchFamily="34" charset="0"/>
              </a:rPr>
              <a:t>"Why's Nella Rose acting like she's living in 1912, the men don't have to do everything u know, </a:t>
            </a:r>
            <a:r>
              <a:rPr lang="en-GB" b="0" i="0" dirty="0" err="1">
                <a:solidFill>
                  <a:srgbClr val="000000"/>
                </a:solidFill>
                <a:effectLst/>
                <a:latin typeface="Calibri" panose="020F0502020204030204" pitchFamily="34" charset="0"/>
                <a:cs typeface="Calibri" panose="020F0502020204030204" pitchFamily="34" charset="0"/>
              </a:rPr>
              <a:t>ur</a:t>
            </a:r>
            <a:r>
              <a:rPr lang="en-GB" b="0" i="0" dirty="0">
                <a:solidFill>
                  <a:srgbClr val="000000"/>
                </a:solidFill>
                <a:effectLst/>
                <a:latin typeface="Calibri" panose="020F0502020204030204" pitchFamily="34" charset="0"/>
                <a:cs typeface="Calibri" panose="020F0502020204030204" pitchFamily="34" charset="0"/>
              </a:rPr>
              <a:t> just lazy."</a:t>
            </a:r>
          </a:p>
          <a:p>
            <a:pPr algn="l"/>
            <a:r>
              <a:rPr lang="en-GB" b="0" i="0" dirty="0">
                <a:solidFill>
                  <a:srgbClr val="000000"/>
                </a:solidFill>
                <a:effectLst/>
                <a:latin typeface="Calibri" panose="020F0502020204030204" pitchFamily="34" charset="0"/>
                <a:cs typeface="Calibri" panose="020F0502020204030204" pitchFamily="34" charset="0"/>
              </a:rPr>
              <a:t>"#</a:t>
            </a:r>
            <a:r>
              <a:rPr lang="en-GB" b="0" i="0" dirty="0" err="1">
                <a:solidFill>
                  <a:srgbClr val="000000"/>
                </a:solidFill>
                <a:effectLst/>
                <a:latin typeface="Calibri" panose="020F0502020204030204" pitchFamily="34" charset="0"/>
                <a:cs typeface="Calibri" panose="020F0502020204030204" pitchFamily="34" charset="0"/>
              </a:rPr>
              <a:t>nella</a:t>
            </a:r>
            <a:r>
              <a:rPr lang="en-GB" b="0" i="0" dirty="0">
                <a:solidFill>
                  <a:srgbClr val="000000"/>
                </a:solidFill>
                <a:effectLst/>
                <a:latin typeface="Calibri" panose="020F0502020204030204" pitchFamily="34" charset="0"/>
                <a:cs typeface="Calibri" panose="020F0502020204030204" pitchFamily="34" charset="0"/>
              </a:rPr>
              <a:t> Why is it acceptable for Nella to sit back and let the men do the 'men' stuff."</a:t>
            </a:r>
          </a:p>
        </p:txBody>
      </p:sp>
    </p:spTree>
    <p:extLst>
      <p:ext uri="{BB962C8B-B14F-4D97-AF65-F5344CB8AC3E}">
        <p14:creationId xmlns:p14="http://schemas.microsoft.com/office/powerpoint/2010/main" val="3127186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12AE7-B302-74DE-E14B-92B1F358B46E}"/>
              </a:ext>
            </a:extLst>
          </p:cNvPr>
          <p:cNvSpPr>
            <a:spLocks noGrp="1"/>
          </p:cNvSpPr>
          <p:nvPr>
            <p:ph type="title"/>
          </p:nvPr>
        </p:nvSpPr>
        <p:spPr/>
        <p:txBody>
          <a:bodyPr/>
          <a:lstStyle/>
          <a:p>
            <a:r>
              <a:rPr lang="en-GB" dirty="0"/>
              <a:t>Gaza  / Israel</a:t>
            </a:r>
          </a:p>
        </p:txBody>
      </p:sp>
      <p:sp>
        <p:nvSpPr>
          <p:cNvPr id="3" name="Content Placeholder 2">
            <a:extLst>
              <a:ext uri="{FF2B5EF4-FFF2-40B4-BE49-F238E27FC236}">
                <a16:creationId xmlns:a16="http://schemas.microsoft.com/office/drawing/2014/main" id="{F5088CC1-FC7B-77A1-0A97-B9A106223F1D}"/>
              </a:ext>
            </a:extLst>
          </p:cNvPr>
          <p:cNvSpPr>
            <a:spLocks noGrp="1"/>
          </p:cNvSpPr>
          <p:nvPr>
            <p:ph idx="1"/>
          </p:nvPr>
        </p:nvSpPr>
        <p:spPr/>
        <p:txBody>
          <a:bodyPr/>
          <a:lstStyle/>
          <a:p>
            <a:r>
              <a:rPr lang="en-GB" dirty="0">
                <a:solidFill>
                  <a:schemeClr val="tx1"/>
                </a:solidFill>
                <a:latin typeface="Calibri" panose="020F0502020204030204" pitchFamily="34" charset="0"/>
                <a:cs typeface="Calibri" panose="020F0502020204030204" pitchFamily="34" charset="0"/>
              </a:rPr>
              <a:t>UN Office &amp; </a:t>
            </a:r>
            <a:r>
              <a:rPr lang="en-GB" b="0" i="0" dirty="0">
                <a:solidFill>
                  <a:schemeClr val="tx1"/>
                </a:solidFill>
                <a:effectLst/>
                <a:latin typeface="Calibri" panose="020F0502020204030204" pitchFamily="34" charset="0"/>
                <a:cs typeface="Calibri" panose="020F0502020204030204" pitchFamily="34" charset="0"/>
              </a:rPr>
              <a:t>Gaza Health Ministry  as of 1/12/23 15,000 Palestinians (including 6,150 children) have been killed</a:t>
            </a:r>
            <a:endParaRPr lang="en-GB" dirty="0">
              <a:solidFill>
                <a:schemeClr val="tx1"/>
              </a:solidFill>
              <a:latin typeface="Calibri" panose="020F0502020204030204" pitchFamily="34" charset="0"/>
              <a:cs typeface="Calibri" panose="020F0502020204030204" pitchFamily="34" charset="0"/>
            </a:endParaRPr>
          </a:p>
          <a:p>
            <a:r>
              <a:rPr lang="en-GB" b="0" i="0" dirty="0">
                <a:solidFill>
                  <a:schemeClr val="tx1"/>
                </a:solidFill>
                <a:effectLst/>
                <a:latin typeface="Calibri" panose="020F0502020204030204" pitchFamily="34" charset="0"/>
                <a:cs typeface="Calibri" panose="020F0502020204030204" pitchFamily="34" charset="0"/>
              </a:rPr>
              <a:t>36,000 injured and estimate of 7,000 missing under rubble = over 58,000 casualties since the war began</a:t>
            </a:r>
          </a:p>
          <a:p>
            <a:r>
              <a:rPr lang="en-GB" dirty="0">
                <a:solidFill>
                  <a:schemeClr val="tx1"/>
                </a:solidFill>
                <a:latin typeface="Calibri" panose="020F0502020204030204" pitchFamily="34" charset="0"/>
                <a:cs typeface="Calibri" panose="020F0502020204030204" pitchFamily="34" charset="0"/>
              </a:rPr>
              <a:t>A</a:t>
            </a:r>
            <a:r>
              <a:rPr lang="en-GB" b="0" i="0" dirty="0">
                <a:solidFill>
                  <a:schemeClr val="tx1"/>
                </a:solidFill>
                <a:effectLst/>
                <a:latin typeface="Calibri" panose="020F0502020204030204" pitchFamily="34" charset="0"/>
                <a:cs typeface="Calibri" panose="020F0502020204030204" pitchFamily="34" charset="0"/>
              </a:rPr>
              <a:t>bout 2.4% of Gaza's 2.3 million people.</a:t>
            </a:r>
          </a:p>
          <a:p>
            <a:r>
              <a:rPr lang="en-GB" b="0" i="0" dirty="0">
                <a:solidFill>
                  <a:schemeClr val="tx1"/>
                </a:solidFill>
                <a:effectLst/>
                <a:latin typeface="Calibri" panose="020F0502020204030204" pitchFamily="34" charset="0"/>
                <a:cs typeface="Calibri" panose="020F0502020204030204" pitchFamily="34" charset="0"/>
              </a:rPr>
              <a:t>Israel, the official death toll stands at about 1,200.</a:t>
            </a:r>
          </a:p>
          <a:p>
            <a:r>
              <a:rPr lang="en-GB" b="0" i="0" dirty="0">
                <a:solidFill>
                  <a:schemeClr val="tx1"/>
                </a:solidFill>
                <a:effectLst/>
                <a:latin typeface="Apercu"/>
              </a:rPr>
              <a:t>Pro-Israel #NoHostageLeftBehind famous supporters: Katy Perry, Amy Schemer, Orlando Bloom, Justin Timberlake Ewan McGregor Sacha Baron Cohen</a:t>
            </a:r>
          </a:p>
          <a:p>
            <a:r>
              <a:rPr lang="en-GB" dirty="0">
                <a:solidFill>
                  <a:schemeClr val="tx1"/>
                </a:solidFill>
                <a:latin typeface="Apercu"/>
              </a:rPr>
              <a:t>Pro-Gaza </a:t>
            </a:r>
            <a:r>
              <a:rPr lang="en-GB" dirty="0">
                <a:solidFill>
                  <a:schemeClr val="tx1"/>
                </a:solidFill>
                <a:latin typeface="Calibri" panose="020F0502020204030204" pitchFamily="34" charset="0"/>
                <a:cs typeface="Calibri" panose="020F0502020204030204" pitchFamily="34" charset="0"/>
              </a:rPr>
              <a:t>– Justin Bieber, </a:t>
            </a:r>
            <a:r>
              <a:rPr lang="en-GB" b="0" i="0" dirty="0">
                <a:solidFill>
                  <a:schemeClr val="tx1"/>
                </a:solidFill>
                <a:effectLst/>
                <a:latin typeface="Calibri" panose="020F0502020204030204" pitchFamily="34" charset="0"/>
                <a:cs typeface="Calibri" panose="020F0502020204030204" pitchFamily="34" charset="0"/>
              </a:rPr>
              <a:t>Bella Hadid  Selena Gomez Natalie Portman Zayn Malik</a:t>
            </a:r>
          </a:p>
          <a:p>
            <a:pPr marL="0" indent="0">
              <a:buNone/>
            </a:pPr>
            <a:endParaRPr lang="en-GB" b="0" i="0" dirty="0">
              <a:solidFill>
                <a:schemeClr val="tx1"/>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92543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C1169-6283-FEA6-08AA-7FEABC014D3E}"/>
              </a:ext>
            </a:extLst>
          </p:cNvPr>
          <p:cNvSpPr>
            <a:spLocks noGrp="1"/>
          </p:cNvSpPr>
          <p:nvPr>
            <p:ph type="title"/>
          </p:nvPr>
        </p:nvSpPr>
        <p:spPr>
          <a:xfrm>
            <a:off x="1050879" y="609601"/>
            <a:ext cx="9810604" cy="513143"/>
          </a:xfrm>
        </p:spPr>
        <p:txBody>
          <a:bodyPr>
            <a:normAutofit fontScale="90000"/>
          </a:bodyPr>
          <a:lstStyle/>
          <a:p>
            <a:r>
              <a:rPr lang="en-GB" dirty="0"/>
              <a:t>Gaza  / Israel</a:t>
            </a:r>
          </a:p>
        </p:txBody>
      </p:sp>
      <p:sp>
        <p:nvSpPr>
          <p:cNvPr id="3" name="Content Placeholder 2">
            <a:extLst>
              <a:ext uri="{FF2B5EF4-FFF2-40B4-BE49-F238E27FC236}">
                <a16:creationId xmlns:a16="http://schemas.microsoft.com/office/drawing/2014/main" id="{1ECA46F7-CCEA-D2F8-04B7-5CE494BB4BC4}"/>
              </a:ext>
            </a:extLst>
          </p:cNvPr>
          <p:cNvSpPr>
            <a:spLocks noGrp="1"/>
          </p:cNvSpPr>
          <p:nvPr>
            <p:ph idx="1"/>
          </p:nvPr>
        </p:nvSpPr>
        <p:spPr/>
        <p:txBody>
          <a:bodyPr/>
          <a:lstStyle/>
          <a:p>
            <a:r>
              <a:rPr lang="en-GB" b="0" i="0" dirty="0">
                <a:solidFill>
                  <a:schemeClr val="tx1"/>
                </a:solidFill>
                <a:effectLst/>
                <a:latin typeface="Calibri" panose="020F0502020204030204" pitchFamily="34" charset="0"/>
                <a:cs typeface="Calibri" panose="020F0502020204030204" pitchFamily="34" charset="0"/>
              </a:rPr>
              <a:t>Amnesty International found that Israeli forces carried out attacks that violated international humanitarian law - take feasible precautions to spare civilians, carrying out indiscriminate attacks that failed to distinguish between civilians and military </a:t>
            </a:r>
          </a:p>
          <a:p>
            <a:r>
              <a:rPr lang="en-GB" b="0" i="0" dirty="0">
                <a:solidFill>
                  <a:schemeClr val="tx1"/>
                </a:solidFill>
                <a:effectLst/>
                <a:latin typeface="Calibri" panose="020F0502020204030204" pitchFamily="34" charset="0"/>
                <a:cs typeface="Calibri" panose="020F0502020204030204" pitchFamily="34" charset="0"/>
              </a:rPr>
              <a:t>The International Committee of the Red Cross (ICRC) stated that Israeli is violating  </a:t>
            </a:r>
            <a:r>
              <a:rPr lang="en-GB" dirty="0">
                <a:solidFill>
                  <a:schemeClr val="tx1"/>
                </a:solidFill>
                <a:latin typeface="Calibri" panose="020F0502020204030204" pitchFamily="34" charset="0"/>
                <a:cs typeface="Calibri" panose="020F0502020204030204" pitchFamily="34" charset="0"/>
              </a:rPr>
              <a:t>the </a:t>
            </a:r>
            <a:r>
              <a:rPr lang="en-GB" b="0" i="0" dirty="0">
                <a:solidFill>
                  <a:schemeClr val="tx1"/>
                </a:solidFill>
                <a:effectLst/>
                <a:latin typeface="Calibri" panose="020F0502020204030204" pitchFamily="34" charset="0"/>
                <a:cs typeface="Calibri" panose="020F0502020204030204" pitchFamily="34" charset="0"/>
              </a:rPr>
              <a:t>Geneva Convention Laws especially  Article 49 of the Fourth Geneva Convention.</a:t>
            </a:r>
          </a:p>
          <a:p>
            <a:r>
              <a:rPr lang="en-GB" b="0" i="0" dirty="0">
                <a:solidFill>
                  <a:schemeClr val="tx1"/>
                </a:solidFill>
                <a:effectLst/>
                <a:latin typeface="Calibri" panose="020F0502020204030204" pitchFamily="34" charset="0"/>
                <a:cs typeface="Calibri" panose="020F0502020204030204" pitchFamily="34" charset="0"/>
              </a:rPr>
              <a:t>Civilians in areas of armed conflict and occupied territories are protected by the 159 articles of the Fourth Geneva Convention. Civilians are to be protected from murder, torture or brutality, and from discrimination on the basis of race, nationality, religion or political opinion.</a:t>
            </a:r>
            <a:endParaRPr lang="en-GB"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13515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30460-AF26-9A71-DA86-892BC032A49C}"/>
              </a:ext>
            </a:extLst>
          </p:cNvPr>
          <p:cNvSpPr>
            <a:spLocks noGrp="1"/>
          </p:cNvSpPr>
          <p:nvPr>
            <p:ph type="title"/>
          </p:nvPr>
        </p:nvSpPr>
        <p:spPr>
          <a:xfrm>
            <a:off x="1050879" y="609601"/>
            <a:ext cx="9810604" cy="709913"/>
          </a:xfrm>
        </p:spPr>
        <p:txBody>
          <a:bodyPr/>
          <a:lstStyle/>
          <a:p>
            <a:r>
              <a:rPr lang="en-GB" dirty="0"/>
              <a:t>Gaza  / Israel</a:t>
            </a:r>
          </a:p>
        </p:txBody>
      </p:sp>
      <p:sp>
        <p:nvSpPr>
          <p:cNvPr id="3" name="Content Placeholder 2">
            <a:extLst>
              <a:ext uri="{FF2B5EF4-FFF2-40B4-BE49-F238E27FC236}">
                <a16:creationId xmlns:a16="http://schemas.microsoft.com/office/drawing/2014/main" id="{AD696CBD-3749-13E6-DBDC-A6D334081BFE}"/>
              </a:ext>
            </a:extLst>
          </p:cNvPr>
          <p:cNvSpPr>
            <a:spLocks noGrp="1"/>
          </p:cNvSpPr>
          <p:nvPr>
            <p:ph idx="1"/>
          </p:nvPr>
        </p:nvSpPr>
        <p:spPr/>
        <p:txBody>
          <a:bodyPr/>
          <a:lstStyle/>
          <a:p>
            <a:r>
              <a:rPr lang="en-GB" b="0" i="0" dirty="0">
                <a:solidFill>
                  <a:srgbClr val="121212"/>
                </a:solidFill>
                <a:effectLst/>
                <a:latin typeface="GuardianTextEgyptian"/>
              </a:rPr>
              <a:t>The Hague, the permanent court with jurisdiction over war crimes and other crimes against humanity such as genocide – sending investigators to seek ‘war crimes’</a:t>
            </a:r>
          </a:p>
          <a:p>
            <a:r>
              <a:rPr lang="en-GB" b="0" i="0" dirty="0">
                <a:solidFill>
                  <a:srgbClr val="121212"/>
                </a:solidFill>
                <a:effectLst/>
                <a:latin typeface="GuardianTextEgyptian"/>
              </a:rPr>
              <a:t>Reports that armed groups from Gaza have gunned down hundreds of unarmed civilians</a:t>
            </a:r>
          </a:p>
          <a:p>
            <a:r>
              <a:rPr lang="en-GB" b="0" i="0" dirty="0">
                <a:solidFill>
                  <a:srgbClr val="121212"/>
                </a:solidFill>
                <a:effectLst/>
                <a:latin typeface="GuardianTextEgyptian"/>
              </a:rPr>
              <a:t>Taking civilian hostages and using civilians as human shields are war crimes</a:t>
            </a:r>
          </a:p>
          <a:p>
            <a:r>
              <a:rPr lang="en-GB" b="0" i="0" dirty="0">
                <a:solidFill>
                  <a:schemeClr val="tx1"/>
                </a:solidFill>
                <a:effectLst/>
                <a:latin typeface="Calibri" panose="020F0502020204030204" pitchFamily="34" charset="0"/>
                <a:cs typeface="Calibri" panose="020F0502020204030204" pitchFamily="34" charset="0"/>
              </a:rPr>
              <a:t>Hamas has fired thousands of rockets at Israeli towns and cities</a:t>
            </a:r>
          </a:p>
          <a:p>
            <a:r>
              <a:rPr lang="en-GB" b="0" i="0" dirty="0">
                <a:solidFill>
                  <a:schemeClr val="tx1"/>
                </a:solidFill>
                <a:effectLst/>
                <a:latin typeface="Calibri" panose="020F0502020204030204" pitchFamily="34" charset="0"/>
                <a:cs typeface="Calibri" panose="020F0502020204030204" pitchFamily="34" charset="0"/>
              </a:rPr>
              <a:t>Israeli military has pounded Hamas-ruled Gaza with airstrikes- Killed many civilians</a:t>
            </a:r>
          </a:p>
          <a:p>
            <a:r>
              <a:rPr lang="en-GB" b="0" i="0" dirty="0">
                <a:solidFill>
                  <a:schemeClr val="tx1"/>
                </a:solidFill>
                <a:effectLst/>
                <a:latin typeface="Calibri" panose="020F0502020204030204" pitchFamily="34" charset="0"/>
                <a:cs typeface="Calibri" panose="020F0502020204030204" pitchFamily="34" charset="0"/>
              </a:rPr>
              <a:t>blocked deliveries of food, water, fuel and electricity</a:t>
            </a:r>
          </a:p>
          <a:p>
            <a:r>
              <a:rPr lang="en-GB" dirty="0">
                <a:solidFill>
                  <a:schemeClr val="tx1"/>
                </a:solidFill>
                <a:latin typeface="Calibri" panose="020F0502020204030204" pitchFamily="34" charset="0"/>
                <a:cs typeface="Calibri" panose="020F0502020204030204" pitchFamily="34" charset="0"/>
              </a:rPr>
              <a:t>T</a:t>
            </a:r>
            <a:r>
              <a:rPr lang="en-GB" b="0" i="0" dirty="0">
                <a:solidFill>
                  <a:schemeClr val="tx1"/>
                </a:solidFill>
                <a:effectLst/>
                <a:latin typeface="Calibri" panose="020F0502020204030204" pitchFamily="34" charset="0"/>
                <a:cs typeface="Calibri" panose="020F0502020204030204" pitchFamily="34" charset="0"/>
              </a:rPr>
              <a:t>old people to leave the northern half of the strip ahead of a possible ground invasion</a:t>
            </a:r>
          </a:p>
          <a:p>
            <a:pPr lvl="1"/>
            <a:r>
              <a:rPr lang="en-GB" dirty="0">
                <a:solidFill>
                  <a:schemeClr val="tx1"/>
                </a:solidFill>
                <a:latin typeface="Calibri" panose="020F0502020204030204" pitchFamily="34" charset="0"/>
                <a:cs typeface="Calibri" panose="020F0502020204030204" pitchFamily="34" charset="0"/>
              </a:rPr>
              <a:t>Flyers dropped by air</a:t>
            </a:r>
            <a:endParaRPr lang="en-GB" b="0" i="0" dirty="0">
              <a:solidFill>
                <a:schemeClr val="tx1"/>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5173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6B49E-67B4-1BC5-6C66-953F81FFDBCE}"/>
              </a:ext>
            </a:extLst>
          </p:cNvPr>
          <p:cNvSpPr>
            <a:spLocks noGrp="1"/>
          </p:cNvSpPr>
          <p:nvPr>
            <p:ph type="title"/>
          </p:nvPr>
        </p:nvSpPr>
        <p:spPr>
          <a:xfrm>
            <a:off x="1050879" y="609601"/>
            <a:ext cx="9810604" cy="976131"/>
          </a:xfrm>
        </p:spPr>
        <p:txBody>
          <a:bodyPr>
            <a:normAutofit fontScale="90000"/>
          </a:bodyPr>
          <a:lstStyle/>
          <a:p>
            <a:r>
              <a:rPr lang="en-GB" dirty="0"/>
              <a:t>Debate 3: Religion – The War on Christmas</a:t>
            </a:r>
          </a:p>
        </p:txBody>
      </p:sp>
      <p:sp>
        <p:nvSpPr>
          <p:cNvPr id="3" name="Content Placeholder 2">
            <a:extLst>
              <a:ext uri="{FF2B5EF4-FFF2-40B4-BE49-F238E27FC236}">
                <a16:creationId xmlns:a16="http://schemas.microsoft.com/office/drawing/2014/main" id="{F08839EB-77E5-788F-62F2-C6F444C7CE64}"/>
              </a:ext>
            </a:extLst>
          </p:cNvPr>
          <p:cNvSpPr>
            <a:spLocks noGrp="1"/>
          </p:cNvSpPr>
          <p:nvPr>
            <p:ph idx="1"/>
          </p:nvPr>
        </p:nvSpPr>
        <p:spPr>
          <a:xfrm>
            <a:off x="1050879" y="1585732"/>
            <a:ext cx="9810604" cy="4668645"/>
          </a:xfrm>
        </p:spPr>
        <p:txBody>
          <a:bodyPr/>
          <a:lstStyle/>
          <a:p>
            <a:r>
              <a:rPr lang="en-GB" dirty="0">
                <a:solidFill>
                  <a:schemeClr val="tx1"/>
                </a:solidFill>
                <a:latin typeface="Calibri" panose="020F0502020204030204" pitchFamily="34" charset="0"/>
                <a:cs typeface="Calibri" panose="020F0502020204030204" pitchFamily="34" charset="0"/>
              </a:rPr>
              <a:t>Is it important that we say “Merry Christmas” instead of “Happy holidays”?</a:t>
            </a:r>
          </a:p>
          <a:p>
            <a:pPr lvl="1"/>
            <a:r>
              <a:rPr lang="en-GB" b="0" i="0" dirty="0">
                <a:solidFill>
                  <a:schemeClr val="tx1"/>
                </a:solidFill>
                <a:effectLst/>
                <a:latin typeface="Calibri" panose="020F0502020204030204" pitchFamily="34" charset="0"/>
                <a:cs typeface="Calibri" panose="020F0502020204030204" pitchFamily="34" charset="0"/>
              </a:rPr>
              <a:t>Saying “Merry Christmas” to someone who does not celebrate could make them feel marginalized</a:t>
            </a:r>
            <a:r>
              <a:rPr lang="en-GB" dirty="0">
                <a:solidFill>
                  <a:schemeClr val="tx1"/>
                </a:solidFill>
                <a:latin typeface="Calibri" panose="020F0502020204030204" pitchFamily="34" charset="0"/>
                <a:cs typeface="Calibri" panose="020F0502020204030204" pitchFamily="34" charset="0"/>
              </a:rPr>
              <a:t>. Their b</a:t>
            </a:r>
            <a:r>
              <a:rPr lang="en-GB" b="0" i="0" dirty="0">
                <a:solidFill>
                  <a:schemeClr val="tx1"/>
                </a:solidFill>
                <a:effectLst/>
                <a:latin typeface="Calibri" panose="020F0502020204030204" pitchFamily="34" charset="0"/>
                <a:cs typeface="Calibri" panose="020F0502020204030204" pitchFamily="34" charset="0"/>
              </a:rPr>
              <a:t>eliefs aren't valued or respected by society. </a:t>
            </a:r>
          </a:p>
          <a:p>
            <a:r>
              <a:rPr lang="en-GB" dirty="0">
                <a:solidFill>
                  <a:schemeClr val="tx1"/>
                </a:solidFill>
                <a:latin typeface="Calibri" panose="020F0502020204030204" pitchFamily="34" charset="0"/>
                <a:cs typeface="Calibri" panose="020F0502020204030204" pitchFamily="34" charset="0"/>
              </a:rPr>
              <a:t>Does Christmas have a religious connection in the modern day?</a:t>
            </a:r>
          </a:p>
          <a:p>
            <a:pPr lvl="1"/>
            <a:r>
              <a:rPr lang="en-GB" dirty="0">
                <a:solidFill>
                  <a:schemeClr val="tx1"/>
                </a:solidFill>
                <a:latin typeface="Calibri" panose="020F0502020204030204" pitchFamily="34" charset="0"/>
                <a:cs typeface="Calibri" panose="020F0502020204030204" pitchFamily="34" charset="0"/>
              </a:rPr>
              <a:t>Mid-night Mass (Catholics) now held 10pm to fit with society</a:t>
            </a:r>
          </a:p>
          <a:p>
            <a:r>
              <a:rPr lang="en-GB" dirty="0">
                <a:solidFill>
                  <a:schemeClr val="tx1"/>
                </a:solidFill>
                <a:latin typeface="Calibri" panose="020F0502020204030204" pitchFamily="34" charset="0"/>
                <a:cs typeface="Calibri" panose="020F0502020204030204" pitchFamily="34" charset="0"/>
              </a:rPr>
              <a:t>Greed over Christmas</a:t>
            </a:r>
          </a:p>
          <a:p>
            <a:pPr lvl="1"/>
            <a:r>
              <a:rPr lang="en-GB" dirty="0">
                <a:solidFill>
                  <a:schemeClr val="tx1"/>
                </a:solidFill>
                <a:latin typeface="Calibri" panose="020F0502020204030204" pitchFamily="34" charset="0"/>
                <a:cs typeface="Calibri" panose="020F0502020204030204" pitchFamily="34" charset="0"/>
              </a:rPr>
              <a:t>Watch the advert - </a:t>
            </a:r>
            <a:r>
              <a:rPr lang="en-GB" dirty="0">
                <a:hlinkClick r:id="rId2"/>
              </a:rPr>
              <a:t>1914 | Sainsbury's Ad | Christmas 2014 - YouTube</a:t>
            </a:r>
            <a:endParaRPr lang="en-GB" dirty="0">
              <a:solidFill>
                <a:schemeClr val="tx1"/>
              </a:solidFill>
              <a:latin typeface="Calibri" panose="020F0502020204030204" pitchFamily="34" charset="0"/>
              <a:cs typeface="Calibri" panose="020F0502020204030204" pitchFamily="34" charset="0"/>
            </a:endParaRPr>
          </a:p>
          <a:p>
            <a:endParaRPr lang="en-GB" b="0" i="0" dirty="0">
              <a:solidFill>
                <a:srgbClr val="4D5156"/>
              </a:solidFill>
              <a:effectLst/>
              <a:latin typeface="Google Sans"/>
            </a:endParaRPr>
          </a:p>
          <a:p>
            <a:r>
              <a:rPr lang="en-GB" dirty="0"/>
              <a:t>Identity of those who do and don’t celebrate? </a:t>
            </a:r>
          </a:p>
        </p:txBody>
      </p:sp>
    </p:spTree>
    <p:extLst>
      <p:ext uri="{BB962C8B-B14F-4D97-AF65-F5344CB8AC3E}">
        <p14:creationId xmlns:p14="http://schemas.microsoft.com/office/powerpoint/2010/main" val="1848472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0A5B8-8CC2-5A12-116C-1B8C35E72E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702C649-6BF2-539E-561A-5FAB4F526B6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169785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28454C-3D79-9271-9EA3-2382C07B6408}"/>
              </a:ext>
            </a:extLst>
          </p:cNvPr>
          <p:cNvSpPr>
            <a:spLocks noGrp="1"/>
          </p:cNvSpPr>
          <p:nvPr>
            <p:ph type="title"/>
          </p:nvPr>
        </p:nvSpPr>
        <p:spPr>
          <a:xfrm>
            <a:off x="1050879" y="609601"/>
            <a:ext cx="9810604" cy="1216024"/>
          </a:xfrm>
        </p:spPr>
        <p:txBody>
          <a:bodyPr>
            <a:normAutofit/>
          </a:bodyPr>
          <a:lstStyle/>
          <a:p>
            <a:endParaRPr lang="en-GB" dirty="0"/>
          </a:p>
        </p:txBody>
      </p:sp>
      <p:sp>
        <p:nvSpPr>
          <p:cNvPr id="3" name="Content Placeholder 2">
            <a:extLst>
              <a:ext uri="{FF2B5EF4-FFF2-40B4-BE49-F238E27FC236}">
                <a16:creationId xmlns:a16="http://schemas.microsoft.com/office/drawing/2014/main" id="{CEBF0195-93A2-C2DE-B4EF-DC8ADB4761E4}"/>
              </a:ext>
            </a:extLst>
          </p:cNvPr>
          <p:cNvSpPr>
            <a:spLocks noGrp="1"/>
          </p:cNvSpPr>
          <p:nvPr>
            <p:ph idx="1"/>
          </p:nvPr>
        </p:nvSpPr>
        <p:spPr>
          <a:xfrm>
            <a:off x="1050879" y="2296161"/>
            <a:ext cx="4788505" cy="3846012"/>
          </a:xfrm>
        </p:spPr>
        <p:txBody>
          <a:bodyPr>
            <a:normAutofit/>
          </a:bodyPr>
          <a:lstStyle/>
          <a:p>
            <a:endParaRPr lang="en-GB" dirty="0"/>
          </a:p>
        </p:txBody>
      </p:sp>
      <p:sp>
        <p:nvSpPr>
          <p:cNvPr id="1035" name="Freeform: Shape 1034">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1473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D70FD-B453-FF95-5A1D-1FBDB408BF21}"/>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5BF58F88-66C9-F410-7743-9E8FBDD0D827}"/>
              </a:ext>
            </a:extLst>
          </p:cNvPr>
          <p:cNvSpPr>
            <a:spLocks noGrp="1"/>
          </p:cNvSpPr>
          <p:nvPr>
            <p:ph idx="1"/>
          </p:nvPr>
        </p:nvSpPr>
        <p:spPr/>
        <p:txBody>
          <a:bodyPr/>
          <a:lstStyle/>
          <a:p>
            <a:r>
              <a:rPr lang="en-GB" dirty="0"/>
              <a:t>About today’s discussions?</a:t>
            </a:r>
          </a:p>
          <a:p>
            <a:endParaRPr lang="en-GB" dirty="0"/>
          </a:p>
          <a:p>
            <a:r>
              <a:rPr lang="en-GB" dirty="0"/>
              <a:t>About the assignment?</a:t>
            </a:r>
          </a:p>
          <a:p>
            <a:endParaRPr lang="en-GB" dirty="0"/>
          </a:p>
          <a:p>
            <a:r>
              <a:rPr lang="en-GB" dirty="0"/>
              <a:t>About anything else?</a:t>
            </a:r>
          </a:p>
          <a:p>
            <a:r>
              <a:rPr lang="en-GB" dirty="0"/>
              <a:t>Thank you !</a:t>
            </a:r>
          </a:p>
          <a:p>
            <a:r>
              <a:rPr lang="en-GB" dirty="0"/>
              <a:t>Friday Online</a:t>
            </a:r>
          </a:p>
          <a:p>
            <a:r>
              <a:rPr lang="en-GB" dirty="0"/>
              <a:t>Tuesday 12</a:t>
            </a:r>
            <a:r>
              <a:rPr lang="en-GB" baseline="30000" dirty="0"/>
              <a:t>th</a:t>
            </a:r>
            <a:r>
              <a:rPr lang="en-GB" dirty="0"/>
              <a:t> drop-in session here at 10.00am</a:t>
            </a:r>
          </a:p>
          <a:p>
            <a:r>
              <a:rPr lang="en-GB" dirty="0"/>
              <a:t>Friday 15</a:t>
            </a:r>
            <a:r>
              <a:rPr lang="en-GB" baseline="30000" dirty="0"/>
              <a:t>th</a:t>
            </a:r>
            <a:r>
              <a:rPr lang="en-GB" dirty="0"/>
              <a:t> No class/lesson/work – appointment by email please. </a:t>
            </a:r>
          </a:p>
        </p:txBody>
      </p:sp>
    </p:spTree>
    <p:extLst>
      <p:ext uri="{BB962C8B-B14F-4D97-AF65-F5344CB8AC3E}">
        <p14:creationId xmlns:p14="http://schemas.microsoft.com/office/powerpoint/2010/main" val="2521770842"/>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423</TotalTime>
  <Words>1543</Words>
  <Application>Microsoft Office PowerPoint</Application>
  <PresentationFormat>Widescreen</PresentationFormat>
  <Paragraphs>124</Paragraphs>
  <Slides>22</Slides>
  <Notes>2</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22</vt:i4>
      </vt:variant>
    </vt:vector>
  </HeadingPairs>
  <TitlesOfParts>
    <vt:vector size="37" baseType="lpstr">
      <vt:lpstr>Apercu</vt:lpstr>
      <vt:lpstr>-apple-system</vt:lpstr>
      <vt:lpstr>cnn_sans_display</vt:lpstr>
      <vt:lpstr>Cormorant</vt:lpstr>
      <vt:lpstr>forma-djr-text</vt:lpstr>
      <vt:lpstr>Google Sans</vt:lpstr>
      <vt:lpstr>GuardianTextEgyptian</vt:lpstr>
      <vt:lpstr>inherit</vt:lpstr>
      <vt:lpstr>ReithSans</vt:lpstr>
      <vt:lpstr>Arial</vt:lpstr>
      <vt:lpstr>Bembo</vt:lpstr>
      <vt:lpstr>Calibri</vt:lpstr>
      <vt:lpstr>Roboto</vt:lpstr>
      <vt:lpstr>Source Sans Pro</vt:lpstr>
      <vt:lpstr>ArchiveVTI</vt:lpstr>
      <vt:lpstr>Gender, Race, Religion and Crime</vt:lpstr>
      <vt:lpstr>Session Outline</vt:lpstr>
      <vt:lpstr>Race Current Debates </vt:lpstr>
      <vt:lpstr>People who have ‘Fished’</vt:lpstr>
      <vt:lpstr>Fishing </vt:lpstr>
      <vt:lpstr>Fishing</vt:lpstr>
      <vt:lpstr>PowerPoint Presentation</vt:lpstr>
      <vt:lpstr>PowerPoint Presentation</vt:lpstr>
      <vt:lpstr>Fishing White / black</vt:lpstr>
      <vt:lpstr>Beyonce - Whiteness</vt:lpstr>
      <vt:lpstr>Asia – Skin Bleaching </vt:lpstr>
      <vt:lpstr>https://twitter.com/i/status/1597626503432671233</vt:lpstr>
      <vt:lpstr>Debate 2: Race – UK Census</vt:lpstr>
      <vt:lpstr> Nella and Nigel Farag-  I’m A Celeb </vt:lpstr>
      <vt:lpstr>Nella</vt:lpstr>
      <vt:lpstr>Gaza  / Israel</vt:lpstr>
      <vt:lpstr>Gaza  / Israel</vt:lpstr>
      <vt:lpstr>Gaza  / Israel</vt:lpstr>
      <vt:lpstr>Debate 3: Religion – The War on Christmas</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4</cp:revision>
  <dcterms:created xsi:type="dcterms:W3CDTF">2022-12-04T16:44:52Z</dcterms:created>
  <dcterms:modified xsi:type="dcterms:W3CDTF">2023-12-05T09:24:55Z</dcterms:modified>
</cp:coreProperties>
</file>