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96" r:id="rId1"/>
  </p:sldMasterIdLst>
  <p:notesMasterIdLst>
    <p:notesMasterId r:id="rId26"/>
  </p:notesMasterIdLst>
  <p:handoutMasterIdLst>
    <p:handoutMasterId r:id="rId27"/>
  </p:handoutMasterIdLst>
  <p:sldIdLst>
    <p:sldId id="315" r:id="rId2"/>
    <p:sldId id="277" r:id="rId3"/>
    <p:sldId id="278" r:id="rId4"/>
    <p:sldId id="286" r:id="rId5"/>
    <p:sldId id="279" r:id="rId6"/>
    <p:sldId id="262" r:id="rId7"/>
    <p:sldId id="295" r:id="rId8"/>
    <p:sldId id="299" r:id="rId9"/>
    <p:sldId id="307" r:id="rId10"/>
    <p:sldId id="300" r:id="rId11"/>
    <p:sldId id="308" r:id="rId12"/>
    <p:sldId id="302" r:id="rId13"/>
    <p:sldId id="305" r:id="rId14"/>
    <p:sldId id="306" r:id="rId15"/>
    <p:sldId id="309" r:id="rId16"/>
    <p:sldId id="310" r:id="rId17"/>
    <p:sldId id="311" r:id="rId18"/>
    <p:sldId id="290" r:id="rId19"/>
    <p:sldId id="291" r:id="rId20"/>
    <p:sldId id="284" r:id="rId21"/>
    <p:sldId id="292" r:id="rId22"/>
    <p:sldId id="285" r:id="rId23"/>
    <p:sldId id="313" r:id="rId24"/>
    <p:sldId id="314" r:id="rId25"/>
  </p:sldIdLst>
  <p:sldSz cx="9144000" cy="6858000" type="screen4x3"/>
  <p:notesSz cx="6794500" cy="9931400"/>
  <p:custDataLst>
    <p:tags r:id="rId28"/>
  </p:custDataLst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orient="horz" pos="4065" userDrawn="1">
          <p15:clr>
            <a:srgbClr val="A4A3A4"/>
          </p15:clr>
        </p15:guide>
        <p15:guide id="9" pos="5520">
          <p15:clr>
            <a:srgbClr val="A4A3A4"/>
          </p15:clr>
        </p15:guide>
        <p15:guide id="10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8">
          <p15:clr>
            <a:srgbClr val="A4A3A4"/>
          </p15:clr>
        </p15:guide>
        <p15:guide id="2" pos="214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005948" initials="S" lastIdx="3" clrIdx="0">
    <p:extLst>
      <p:ext uri="{19B8F6BF-5375-455C-9EA6-DF929625EA0E}">
        <p15:presenceInfo xmlns:p15="http://schemas.microsoft.com/office/powerpoint/2012/main" userId="005948" providerId="None"/>
      </p:ext>
    </p:extLst>
  </p:cmAuthor>
  <p:cmAuthor id="2" name="Vivekan G" initials="VG" lastIdx="1" clrIdx="1">
    <p:extLst>
      <p:ext uri="{19B8F6BF-5375-455C-9EA6-DF929625EA0E}">
        <p15:presenceInfo xmlns:p15="http://schemas.microsoft.com/office/powerpoint/2012/main" userId="S-1-5-21-2752970185-40930380-1894245210-3162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7C5D"/>
    <a:srgbClr val="FAF0D2"/>
    <a:srgbClr val="D9EB6B"/>
    <a:srgbClr val="FF6666"/>
    <a:srgbClr val="667AFF"/>
    <a:srgbClr val="E37900"/>
    <a:srgbClr val="0000FF"/>
    <a:srgbClr val="E3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800" autoAdjust="0"/>
    <p:restoredTop sz="93372" autoAdjust="0"/>
  </p:normalViewPr>
  <p:slideViewPr>
    <p:cSldViewPr>
      <p:cViewPr varScale="1">
        <p:scale>
          <a:sx n="100" d="100"/>
          <a:sy n="100" d="100"/>
        </p:scale>
        <p:origin x="992" y="60"/>
      </p:cViewPr>
      <p:guideLst>
        <p:guide orient="horz" pos="4065"/>
        <p:guide pos="552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1752" y="-84"/>
      </p:cViewPr>
      <p:guideLst>
        <p:guide orient="horz" pos="3128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gs" Target="tags/tag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2">
            <a:extLst>
              <a:ext uri="{FF2B5EF4-FFF2-40B4-BE49-F238E27FC236}">
                <a16:creationId xmlns:a16="http://schemas.microsoft.com/office/drawing/2014/main" id="{9377F3A5-60F2-4976-ACA3-0CDECCC2EC2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813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" pitchFamily="18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8243" name="Rectangle 3">
            <a:extLst>
              <a:ext uri="{FF2B5EF4-FFF2-40B4-BE49-F238E27FC236}">
                <a16:creationId xmlns:a16="http://schemas.microsoft.com/office/drawing/2014/main" id="{0C3D34B8-1721-413A-8510-5FBC474F0862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4812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" pitchFamily="18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8244" name="Rectangle 4">
            <a:extLst>
              <a:ext uri="{FF2B5EF4-FFF2-40B4-BE49-F238E27FC236}">
                <a16:creationId xmlns:a16="http://schemas.microsoft.com/office/drawing/2014/main" id="{6389F3A0-948A-4235-AACB-1EBF4EFFDE78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34513"/>
            <a:ext cx="2944813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" pitchFamily="18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8245" name="Rectangle 5">
            <a:extLst>
              <a:ext uri="{FF2B5EF4-FFF2-40B4-BE49-F238E27FC236}">
                <a16:creationId xmlns:a16="http://schemas.microsoft.com/office/drawing/2014/main" id="{9789DE71-D86F-4705-83A9-9161EFAA9397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34513"/>
            <a:ext cx="2944812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ADC1AE7D-4AA5-4453-BDFE-6F0ADFE5EAC0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5AA8CFFF-CEA8-4B7D-A95D-BF2FD8CCE74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813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C55063A2-B412-4EBB-809B-2BC4FF65DCA9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4812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8676" name="Rectangle 4">
            <a:extLst>
              <a:ext uri="{FF2B5EF4-FFF2-40B4-BE49-F238E27FC236}">
                <a16:creationId xmlns:a16="http://schemas.microsoft.com/office/drawing/2014/main" id="{BA1DB2C8-AF93-467C-9E29-32F986D975B3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4400" y="744538"/>
            <a:ext cx="4965700" cy="37242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9" name="Rectangle 5">
            <a:extLst>
              <a:ext uri="{FF2B5EF4-FFF2-40B4-BE49-F238E27FC236}">
                <a16:creationId xmlns:a16="http://schemas.microsoft.com/office/drawing/2014/main" id="{0083E4EE-A580-4640-A7D7-A7B8464E140E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463" y="4718050"/>
            <a:ext cx="4981575" cy="4468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36870" name="Rectangle 6">
            <a:extLst>
              <a:ext uri="{FF2B5EF4-FFF2-40B4-BE49-F238E27FC236}">
                <a16:creationId xmlns:a16="http://schemas.microsoft.com/office/drawing/2014/main" id="{E75C6E5D-106F-4253-8F3D-FC4B1221B3AB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4513"/>
            <a:ext cx="2944813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6871" name="Rectangle 7">
            <a:extLst>
              <a:ext uri="{FF2B5EF4-FFF2-40B4-BE49-F238E27FC236}">
                <a16:creationId xmlns:a16="http://schemas.microsoft.com/office/drawing/2014/main" id="{C9D5C7BD-60CA-4F05-AE6D-3A1FC2D50BC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34513"/>
            <a:ext cx="2944812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32053892-3155-4306-B69C-424EA28A713B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MS PGothic" pitchFamily="34" charset="-128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MS PGothic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MS PGothic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MS PGothic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MS PGothic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>
            <a:extLst>
              <a:ext uri="{FF2B5EF4-FFF2-40B4-BE49-F238E27FC236}">
                <a16:creationId xmlns:a16="http://schemas.microsoft.com/office/drawing/2014/main" id="{40BED23F-3E61-45F7-9E78-00B5B7DDC02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3" name="Notes Placeholder 2">
            <a:extLst>
              <a:ext uri="{FF2B5EF4-FFF2-40B4-BE49-F238E27FC236}">
                <a16:creationId xmlns:a16="http://schemas.microsoft.com/office/drawing/2014/main" id="{97DE9647-10A5-43DC-A04F-D6C1902157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0724" name="Slide Number Placeholder 3">
            <a:extLst>
              <a:ext uri="{FF2B5EF4-FFF2-40B4-BE49-F238E27FC236}">
                <a16:creationId xmlns:a16="http://schemas.microsoft.com/office/drawing/2014/main" id="{59A8487A-2B29-443A-98FF-5C4848C1BBA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CA93BCF0-9999-4AE7-9D79-E6AEE4562BD3}" type="slidenum">
              <a:rPr lang="en-GB" altLang="en-US" sz="1200"/>
              <a:pPr/>
              <a:t>2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9769B3E5-3C16-4096-AD07-3719C94106A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0ED198C3-0ADE-4B58-8C9E-7EE9C2AC4C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FF8E79BC-C30B-4E0B-B629-8186ED61C1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95AA9625-09BD-4947-B9FC-4C7E4A0B9CCF}" type="slidenum">
              <a:rPr lang="en-GB" altLang="en-US" sz="1200"/>
              <a:pPr/>
              <a:t>3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>
            <a:extLst>
              <a:ext uri="{FF2B5EF4-FFF2-40B4-BE49-F238E27FC236}">
                <a16:creationId xmlns:a16="http://schemas.microsoft.com/office/drawing/2014/main" id="{C26F899B-650A-4E93-82D8-29B7FD73966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>
            <a:extLst>
              <a:ext uri="{FF2B5EF4-FFF2-40B4-BE49-F238E27FC236}">
                <a16:creationId xmlns:a16="http://schemas.microsoft.com/office/drawing/2014/main" id="{DB6CF468-9A80-4EB8-9DC5-FAD63E4208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2772" name="Slide Number Placeholder 3">
            <a:extLst>
              <a:ext uri="{FF2B5EF4-FFF2-40B4-BE49-F238E27FC236}">
                <a16:creationId xmlns:a16="http://schemas.microsoft.com/office/drawing/2014/main" id="{273CF299-B8E5-4C03-A989-FD14F37E08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19666962-8022-439A-8A14-53372DFC4BD0}" type="slidenum">
              <a:rPr lang="en-GB" altLang="en-US" sz="1200"/>
              <a:pPr/>
              <a:t>4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>
            <a:extLst>
              <a:ext uri="{FF2B5EF4-FFF2-40B4-BE49-F238E27FC236}">
                <a16:creationId xmlns:a16="http://schemas.microsoft.com/office/drawing/2014/main" id="{1FB1C336-4789-45FF-9C11-2865F8A82BB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>
            <a:extLst>
              <a:ext uri="{FF2B5EF4-FFF2-40B4-BE49-F238E27FC236}">
                <a16:creationId xmlns:a16="http://schemas.microsoft.com/office/drawing/2014/main" id="{AEFADC7A-BF6E-4062-B369-BD64E64156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3796" name="Slide Number Placeholder 3">
            <a:extLst>
              <a:ext uri="{FF2B5EF4-FFF2-40B4-BE49-F238E27FC236}">
                <a16:creationId xmlns:a16="http://schemas.microsoft.com/office/drawing/2014/main" id="{1BC4F986-6614-48E9-AC02-0C9E6127B4D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ACBD9D0B-5C36-4EF6-ABA1-BC88C90BE525}" type="slidenum">
              <a:rPr lang="en-GB" altLang="en-US" sz="1200"/>
              <a:pPr/>
              <a:t>5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>
            <a:extLst>
              <a:ext uri="{FF2B5EF4-FFF2-40B4-BE49-F238E27FC236}">
                <a16:creationId xmlns:a16="http://schemas.microsoft.com/office/drawing/2014/main" id="{81597010-7F45-4669-90E8-8088E1E0464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>
            <a:extLst>
              <a:ext uri="{FF2B5EF4-FFF2-40B4-BE49-F238E27FC236}">
                <a16:creationId xmlns:a16="http://schemas.microsoft.com/office/drawing/2014/main" id="{4EDAFA24-197C-4A80-8A72-3F6E258509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4820" name="Slide Number Placeholder 3">
            <a:extLst>
              <a:ext uri="{FF2B5EF4-FFF2-40B4-BE49-F238E27FC236}">
                <a16:creationId xmlns:a16="http://schemas.microsoft.com/office/drawing/2014/main" id="{112B2E87-432A-448C-AE99-285EA07445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1CC7D946-A7DE-4C63-92C0-DF585934B911}" type="slidenum">
              <a:rPr lang="en-GB" altLang="en-US" sz="1200"/>
              <a:pPr/>
              <a:t>6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9A20B9B9-06F3-46FD-ACE5-1B4F3BCC805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ADADFAF9-C7D1-4153-8931-1A85E6B3A9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9E5526C8-77F3-4074-88CE-F0C5AF57E0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75C83CC6-ACB1-4432-B2EE-EC348ECB518E}" type="slidenum">
              <a:rPr lang="en-GB" altLang="en-US" sz="1200"/>
              <a:pPr/>
              <a:t>7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DFE91F8A-89CC-4FFB-9327-799E5967976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AD81B345-02F8-4C0A-871F-1CAB0B0A43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452462A1-5260-4770-846B-0494566B4C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CEFAB72B-73CD-44FD-A76A-0F6BE9ABCC51}" type="slidenum">
              <a:rPr lang="en-GB" altLang="en-US" sz="1200"/>
              <a:pPr/>
              <a:t>8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>
            <a:extLst>
              <a:ext uri="{FF2B5EF4-FFF2-40B4-BE49-F238E27FC236}">
                <a16:creationId xmlns:a16="http://schemas.microsoft.com/office/drawing/2014/main" id="{B59643BC-D460-4299-AF93-88A9423B42D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>
            <a:extLst>
              <a:ext uri="{FF2B5EF4-FFF2-40B4-BE49-F238E27FC236}">
                <a16:creationId xmlns:a16="http://schemas.microsoft.com/office/drawing/2014/main" id="{8E9AD891-406A-4B5B-B705-DA8022E656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5FC002B6-6CE0-4E31-B7A8-D0C2F16D511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CB907508-38D4-40F7-94DF-786D0C2E7C94}" type="slidenum">
              <a:rPr lang="en-GB" altLang="en-US" sz="1200"/>
              <a:pPr/>
              <a:t>9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>
            <a:extLst>
              <a:ext uri="{FF2B5EF4-FFF2-40B4-BE49-F238E27FC236}">
                <a16:creationId xmlns:a16="http://schemas.microsoft.com/office/drawing/2014/main" id="{0C98CCA4-857B-4FC1-AEAD-4C3F55F1FB6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9" name="Notes Placeholder 2">
            <a:extLst>
              <a:ext uri="{FF2B5EF4-FFF2-40B4-BE49-F238E27FC236}">
                <a16:creationId xmlns:a16="http://schemas.microsoft.com/office/drawing/2014/main" id="{A83649DA-37AA-433B-8A67-4414FB4759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9940" name="Slide Number Placeholder 3">
            <a:extLst>
              <a:ext uri="{FF2B5EF4-FFF2-40B4-BE49-F238E27FC236}">
                <a16:creationId xmlns:a16="http://schemas.microsoft.com/office/drawing/2014/main" id="{B4E8EFE5-B626-40AD-8E1E-AE29ACB829E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11D38136-D90D-4D93-AE82-E8C6A8B8108B}" type="slidenum">
              <a:rPr lang="en-GB" altLang="en-US" sz="1200"/>
              <a:pPr/>
              <a:t>10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053892-3155-4306-B69C-424EA28A713B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74381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>
            <a:extLst>
              <a:ext uri="{FF2B5EF4-FFF2-40B4-BE49-F238E27FC236}">
                <a16:creationId xmlns:a16="http://schemas.microsoft.com/office/drawing/2014/main" id="{855A60B4-AA98-4664-92E9-A7D5EF897FA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0963" name="Notes Placeholder 2">
            <a:extLst>
              <a:ext uri="{FF2B5EF4-FFF2-40B4-BE49-F238E27FC236}">
                <a16:creationId xmlns:a16="http://schemas.microsoft.com/office/drawing/2014/main" id="{027B24A3-FDBC-4DFC-9907-63E8DED224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0964" name="Slide Number Placeholder 3">
            <a:extLst>
              <a:ext uri="{FF2B5EF4-FFF2-40B4-BE49-F238E27FC236}">
                <a16:creationId xmlns:a16="http://schemas.microsoft.com/office/drawing/2014/main" id="{6E4094D2-9553-4D3A-9372-7E9D9C53326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A4E2EC50-3F1B-469B-AEB8-C6C15FDA66A1}" type="slidenum">
              <a:rPr lang="en-GB" altLang="en-US" sz="1200"/>
              <a:pPr/>
              <a:t>12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>
            <a:extLst>
              <a:ext uri="{FF2B5EF4-FFF2-40B4-BE49-F238E27FC236}">
                <a16:creationId xmlns:a16="http://schemas.microsoft.com/office/drawing/2014/main" id="{1439DC56-F383-4BC5-BC21-02F3D04516A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>
            <a:extLst>
              <a:ext uri="{FF2B5EF4-FFF2-40B4-BE49-F238E27FC236}">
                <a16:creationId xmlns:a16="http://schemas.microsoft.com/office/drawing/2014/main" id="{9117C1AB-E831-4DC4-BBF5-2BED71001F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1988" name="Slide Number Placeholder 3">
            <a:extLst>
              <a:ext uri="{FF2B5EF4-FFF2-40B4-BE49-F238E27FC236}">
                <a16:creationId xmlns:a16="http://schemas.microsoft.com/office/drawing/2014/main" id="{397B41B0-F36C-454A-B9BA-ED90CCF61D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955678F9-BEE4-4BB0-971B-DE4CE654680F}" type="slidenum">
              <a:rPr lang="en-GB" altLang="en-US" sz="1200"/>
              <a:pPr/>
              <a:t>13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>
            <a:extLst>
              <a:ext uri="{FF2B5EF4-FFF2-40B4-BE49-F238E27FC236}">
                <a16:creationId xmlns:a16="http://schemas.microsoft.com/office/drawing/2014/main" id="{DE2F3775-C834-415E-B871-068E5644963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3011" name="Notes Placeholder 2">
            <a:extLst>
              <a:ext uri="{FF2B5EF4-FFF2-40B4-BE49-F238E27FC236}">
                <a16:creationId xmlns:a16="http://schemas.microsoft.com/office/drawing/2014/main" id="{1E5C9FB9-1EEB-4D5B-85E1-5B5C22AA1A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3012" name="Slide Number Placeholder 3">
            <a:extLst>
              <a:ext uri="{FF2B5EF4-FFF2-40B4-BE49-F238E27FC236}">
                <a16:creationId xmlns:a16="http://schemas.microsoft.com/office/drawing/2014/main" id="{02A9DE1B-37DE-4D38-93D3-9826C153C95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2331974A-D3BE-4790-876D-B71E743AAF45}" type="slidenum">
              <a:rPr lang="en-GB" altLang="en-US" sz="1200"/>
              <a:pPr/>
              <a:t>14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6BFF63B8-9AA0-4259-B744-321FA012101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4157439B-BCF1-4C7E-87E2-67E43EE52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0EAEF6DC-46A5-4A92-8DDB-366CDDB87FC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BF40A521-716F-46C2-A6F3-5BAFC148E860}" type="slidenum">
              <a:rPr lang="en-GB" altLang="en-US" sz="1200"/>
              <a:pPr/>
              <a:t>15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>
            <a:extLst>
              <a:ext uri="{FF2B5EF4-FFF2-40B4-BE49-F238E27FC236}">
                <a16:creationId xmlns:a16="http://schemas.microsoft.com/office/drawing/2014/main" id="{615F6DFC-37B2-46EF-9A3E-E8E20AA2975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3" name="Notes Placeholder 2">
            <a:extLst>
              <a:ext uri="{FF2B5EF4-FFF2-40B4-BE49-F238E27FC236}">
                <a16:creationId xmlns:a16="http://schemas.microsoft.com/office/drawing/2014/main" id="{DAF3F8F5-D4A4-4C7B-9944-55D5747541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0724" name="Slide Number Placeholder 3">
            <a:extLst>
              <a:ext uri="{FF2B5EF4-FFF2-40B4-BE49-F238E27FC236}">
                <a16:creationId xmlns:a16="http://schemas.microsoft.com/office/drawing/2014/main" id="{F0CF6C08-9A26-4386-A606-4745AA8F221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449CE796-BF22-4AF7-9E06-B9D100026120}" type="slidenum">
              <a:rPr lang="en-GB" altLang="en-US" sz="1200"/>
              <a:pPr/>
              <a:t>16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410E2F71-D281-47D5-973D-ADBCA09E02C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3438EC1C-F58F-44C3-9C94-874CE9A7A2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B63AD2E6-ABFE-4DF1-9F13-035EFFDAFB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E3D1317A-3B96-4CB3-93E9-CF1842D93C99}" type="slidenum">
              <a:rPr lang="en-GB" altLang="en-US" sz="1200"/>
              <a:pPr/>
              <a:t>17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>
            <a:extLst>
              <a:ext uri="{FF2B5EF4-FFF2-40B4-BE49-F238E27FC236}">
                <a16:creationId xmlns:a16="http://schemas.microsoft.com/office/drawing/2014/main" id="{70EC496F-5B92-411E-90D4-35588F755BC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>
            <a:extLst>
              <a:ext uri="{FF2B5EF4-FFF2-40B4-BE49-F238E27FC236}">
                <a16:creationId xmlns:a16="http://schemas.microsoft.com/office/drawing/2014/main" id="{4AFB6BAC-B399-448E-92BD-4D13D31F79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/>
          </a:p>
        </p:txBody>
      </p:sp>
      <p:sp>
        <p:nvSpPr>
          <p:cNvPr id="32772" name="Slide Number Placeholder 3">
            <a:extLst>
              <a:ext uri="{FF2B5EF4-FFF2-40B4-BE49-F238E27FC236}">
                <a16:creationId xmlns:a16="http://schemas.microsoft.com/office/drawing/2014/main" id="{B0F8F160-F212-4C21-BC4F-18B0EF29B03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BB81F9E3-F090-4056-AE85-4192A6A0BBA7}" type="slidenum">
              <a:rPr lang="en-GB" altLang="en-US" sz="1200"/>
              <a:pPr/>
              <a:t>18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>
            <a:extLst>
              <a:ext uri="{FF2B5EF4-FFF2-40B4-BE49-F238E27FC236}">
                <a16:creationId xmlns:a16="http://schemas.microsoft.com/office/drawing/2014/main" id="{590587A6-4AD3-4338-AD76-9AA85218EF7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>
            <a:extLst>
              <a:ext uri="{FF2B5EF4-FFF2-40B4-BE49-F238E27FC236}">
                <a16:creationId xmlns:a16="http://schemas.microsoft.com/office/drawing/2014/main" id="{3B8DB36B-02AF-4F7A-BB63-FFC981F797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/>
          </a:p>
        </p:txBody>
      </p:sp>
      <p:sp>
        <p:nvSpPr>
          <p:cNvPr id="33796" name="Slide Number Placeholder 3">
            <a:extLst>
              <a:ext uri="{FF2B5EF4-FFF2-40B4-BE49-F238E27FC236}">
                <a16:creationId xmlns:a16="http://schemas.microsoft.com/office/drawing/2014/main" id="{1935522D-FCB6-49A1-997D-BFF96FCAE6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CC9E7168-1000-4051-BE82-B0E7ADD92732}" type="slidenum">
              <a:rPr lang="en-GB" altLang="en-US" sz="1200"/>
              <a:pPr/>
              <a:t>19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>
            <a:extLst>
              <a:ext uri="{FF2B5EF4-FFF2-40B4-BE49-F238E27FC236}">
                <a16:creationId xmlns:a16="http://schemas.microsoft.com/office/drawing/2014/main" id="{ADFD2F94-EC77-433E-AF02-A109B328A34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>
            <a:extLst>
              <a:ext uri="{FF2B5EF4-FFF2-40B4-BE49-F238E27FC236}">
                <a16:creationId xmlns:a16="http://schemas.microsoft.com/office/drawing/2014/main" id="{4EACEF17-4343-4B5B-B099-31E8357C68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4820" name="Slide Number Placeholder 3">
            <a:extLst>
              <a:ext uri="{FF2B5EF4-FFF2-40B4-BE49-F238E27FC236}">
                <a16:creationId xmlns:a16="http://schemas.microsoft.com/office/drawing/2014/main" id="{D5FA2F34-1EC0-4D17-866D-DC88DFAA59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CD502902-55FD-49FF-911E-9984CA8056C4}" type="slidenum">
              <a:rPr lang="en-GB" altLang="en-US" sz="1200"/>
              <a:pPr/>
              <a:t>20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>
            <a:extLst>
              <a:ext uri="{FF2B5EF4-FFF2-40B4-BE49-F238E27FC236}">
                <a16:creationId xmlns:a16="http://schemas.microsoft.com/office/drawing/2014/main" id="{20E05EC7-9A94-469A-B916-E855C0ED95B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5843" name="Notes Placeholder 2">
            <a:extLst>
              <a:ext uri="{FF2B5EF4-FFF2-40B4-BE49-F238E27FC236}">
                <a16:creationId xmlns:a16="http://schemas.microsoft.com/office/drawing/2014/main" id="{B1034525-4A69-4B48-9314-E696901983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5844" name="Slide Number Placeholder 3">
            <a:extLst>
              <a:ext uri="{FF2B5EF4-FFF2-40B4-BE49-F238E27FC236}">
                <a16:creationId xmlns:a16="http://schemas.microsoft.com/office/drawing/2014/main" id="{745D31E6-F57E-4467-BB70-6CCCDFBCD695}"/>
              </a:ext>
            </a:extLst>
          </p:cNvPr>
          <p:cNvSpPr txBox="1">
            <a:spLocks noGrp="1"/>
          </p:cNvSpPr>
          <p:nvPr/>
        </p:nvSpPr>
        <p:spPr bwMode="auto">
          <a:xfrm>
            <a:off x="3849688" y="9434513"/>
            <a:ext cx="2944812" cy="496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r"/>
            <a:fld id="{BBA0BEC2-5B93-4C51-B595-F0DE986760FC}" type="slidenum">
              <a:rPr lang="en-GB" altLang="en-US" sz="1200"/>
              <a:pPr algn="r"/>
              <a:t>21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B8C33E87-5809-4102-AA26-B1B3ADF0ABD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EAA24C53-7A76-4270-9D53-3FDB04C23B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1135D94D-E3BB-4269-8638-6D6CDC878C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926402D5-D661-4315-B40E-162AAD652E63}" type="slidenum">
              <a:rPr lang="en-GB" altLang="en-US" sz="1200"/>
              <a:pPr/>
              <a:t>22</a:t>
            </a:fld>
            <a:endParaRPr lang="en-GB" altLang="en-US" sz="120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333127"/>
            <a:ext cx="7772400" cy="1470025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2061319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1115616" y="4149551"/>
            <a:ext cx="3528392" cy="1944216"/>
          </a:xfrm>
        </p:spPr>
        <p:txBody>
          <a:bodyPr/>
          <a:lstStyle/>
          <a:p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4"/>
          </p:nvPr>
        </p:nvSpPr>
        <p:spPr>
          <a:xfrm>
            <a:off x="5003800" y="4005287"/>
            <a:ext cx="3240088" cy="223202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76279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4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0" indent="0">
              <a:buNone/>
              <a:defRPr sz="2400"/>
            </a:lvl1pPr>
            <a:lvl2pPr>
              <a:defRPr sz="2000"/>
            </a:lvl2pPr>
            <a:lvl3pPr>
              <a:buClr>
                <a:srgbClr val="EA5633"/>
              </a:buClr>
              <a:defRPr sz="20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2436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7816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22/11/2019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6729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22/11/2019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995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22/11/2019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8212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22/11/2019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05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22/11/2019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3660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22/11/2019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242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213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411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e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</a:t>
            </a:r>
            <a:r>
              <a:rPr lang="en-US" dirty="0" smtClean="0"/>
              <a:t>title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6" name="TextBox 5"/>
          <p:cNvSpPr txBox="1"/>
          <p:nvPr userDrawn="1"/>
        </p:nvSpPr>
        <p:spPr>
          <a:xfrm>
            <a:off x="1600200" y="6429345"/>
            <a:ext cx="71628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buClrTx/>
              <a:defRPr/>
            </a:pPr>
            <a:r>
              <a:rPr lang="en-IN" sz="1200" b="0" i="0" u="none" strike="noStrike" kern="1200" baseline="0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Copyright © </a:t>
            </a:r>
            <a:r>
              <a:rPr lang="en-IN" sz="1200" b="0" i="0" u="none" strike="noStrike" kern="1200" baseline="0" dirty="0" smtClean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2019, 2015, 2011</a:t>
            </a:r>
            <a:r>
              <a:rPr lang="en-US" altLang="en-US" sz="1200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alt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Pearson Education, Inc. All Rights Reserved</a:t>
            </a:r>
          </a:p>
        </p:txBody>
      </p:sp>
      <p:pic>
        <p:nvPicPr>
          <p:cNvPr id="8" name="Picture 7" descr="Pearson Logo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6376789"/>
            <a:ext cx="918000" cy="27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5007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7" r:id="rId1"/>
    <p:sldLayoutId id="2147483898" r:id="rId2"/>
    <p:sldLayoutId id="2147483899" r:id="rId3"/>
    <p:sldLayoutId id="2147483900" r:id="rId4"/>
    <p:sldLayoutId id="2147483901" r:id="rId5"/>
    <p:sldLayoutId id="2147483902" r:id="rId6"/>
    <p:sldLayoutId id="2147483903" r:id="rId7"/>
    <p:sldLayoutId id="2147483904" r:id="rId8"/>
    <p:sldLayoutId id="2147483905" r:id="rId9"/>
    <p:sldLayoutId id="2147483906" r:id="rId10"/>
    <p:sldLayoutId id="21474839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000" b="1" kern="1200">
          <a:solidFill>
            <a:srgbClr val="007BA4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Clr>
          <a:srgbClr val="007BA4"/>
        </a:buClr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rgbClr val="007BA4"/>
        </a:buClr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rgbClr val="007BA4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rgbClr val="007BA4"/>
        </a:buClr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rgbClr val="007BA4"/>
        </a:buClr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3860">
          <p15:clr>
            <a:srgbClr val="F26B43"/>
          </p15:clr>
        </p15:guide>
        <p15:guide id="2" pos="824">
          <p15:clr>
            <a:srgbClr val="F26B43"/>
          </p15:clr>
        </p15:guide>
        <p15:guide id="3" orient="horz" pos="646">
          <p15:clr>
            <a:srgbClr val="F26B43"/>
          </p15:clr>
        </p15:guide>
        <p15:guide id="4" pos="355">
          <p15:clr>
            <a:srgbClr val="F26B43"/>
          </p15:clr>
        </p15:guide>
        <p15:guide id="5" orient="horz" pos="1162">
          <p15:clr>
            <a:srgbClr val="F26B43"/>
          </p15:clr>
        </p15:guide>
        <p15:guide id="6" pos="630">
          <p15:clr>
            <a:srgbClr val="F26B43"/>
          </p15:clr>
        </p15:guide>
        <p15:guide id="7" pos="576">
          <p15:clr>
            <a:srgbClr val="F26B43"/>
          </p15:clr>
        </p15:guide>
        <p15:guide id="8" orient="horz" pos="1093">
          <p15:clr>
            <a:srgbClr val="F26B43"/>
          </p15:clr>
        </p15:guide>
        <p15:guide id="9" orient="horz" pos="420">
          <p15:clr>
            <a:srgbClr val="F26B43"/>
          </p15:clr>
        </p15:guide>
        <p15:guide id="10" orient="horz" pos="23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908720"/>
            <a:ext cx="7772400" cy="894432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Lecture 6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7584" y="2636912"/>
            <a:ext cx="7704856" cy="1368152"/>
          </a:xfrm>
        </p:spPr>
        <p:txBody>
          <a:bodyPr/>
          <a:lstStyle/>
          <a:p>
            <a:r>
              <a:rPr lang="en-GB" altLang="en-US" b="1" dirty="0" smtClean="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Technology to </a:t>
            </a:r>
            <a:r>
              <a:rPr lang="en-GB" altLang="en-US" b="1" dirty="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support supply chain management and e-procurement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46596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032B6555-09D2-4B25-AD3A-404B5ADC664C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381000" y="526818"/>
            <a:ext cx="8382000" cy="641350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b="1" dirty="0"/>
              <a:t>Learning outcomes</a:t>
            </a:r>
            <a:endParaRPr lang="en-US" altLang="en-US" b="1" dirty="0"/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09224C96-8B53-4CF6-81C9-D78A483D13D9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64387" y="1637113"/>
            <a:ext cx="8281987" cy="3756025"/>
          </a:xfrm>
        </p:spPr>
        <p:txBody>
          <a:bodyPr/>
          <a:lstStyle/>
          <a:p>
            <a:pPr marL="354013" indent="-354013" eaLnBrk="1" hangingPunct="1">
              <a:buClr>
                <a:srgbClr val="007CA3"/>
              </a:buClr>
              <a:buSzTx/>
              <a:buFontTx/>
              <a:buChar char="•"/>
            </a:pPr>
            <a:r>
              <a:rPr lang="en-GB" altLang="en-US" sz="2800" dirty="0"/>
              <a:t>Identify the main elements of supply chain management and e-procurement</a:t>
            </a:r>
          </a:p>
          <a:p>
            <a:pPr marL="354013" indent="-354013" eaLnBrk="1" hangingPunct="1">
              <a:buClr>
                <a:srgbClr val="007CA3"/>
              </a:buClr>
              <a:buSzTx/>
              <a:buFontTx/>
              <a:buChar char="•"/>
            </a:pPr>
            <a:r>
              <a:rPr lang="en-GB" altLang="en-US" sz="2800" dirty="0"/>
              <a:t>Assess the potential of information systems to support supply chain management and e-procurement</a:t>
            </a:r>
          </a:p>
          <a:p>
            <a:pPr marL="354013" indent="-354013" eaLnBrk="1" hangingPunct="1">
              <a:buClr>
                <a:srgbClr val="007CA3"/>
              </a:buClr>
              <a:buSzTx/>
              <a:buFontTx/>
              <a:buChar char="•"/>
            </a:pPr>
            <a:r>
              <a:rPr lang="en-GB" altLang="en-US" sz="2800" dirty="0"/>
              <a:t>Analyse procurement methods to evaluate cost savings</a:t>
            </a:r>
            <a:endParaRPr lang="en-US" alt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C4098C78-00DF-40A7-9A06-08F9D46251C2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381000" y="519802"/>
            <a:ext cx="8382000" cy="641350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b="1" dirty="0"/>
              <a:t>Management issues</a:t>
            </a:r>
            <a:endParaRPr lang="en-US" altLang="en-US" b="1" dirty="0"/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C6DB3BC3-0F56-4F9D-BE51-AFB798A5860E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65510" y="1668030"/>
            <a:ext cx="8281987" cy="4835525"/>
          </a:xfrm>
        </p:spPr>
        <p:txBody>
          <a:bodyPr>
            <a:normAutofit lnSpcReduction="10000"/>
          </a:bodyPr>
          <a:lstStyle/>
          <a:p>
            <a:pPr marL="354013" indent="-354013" eaLnBrk="1" hangingPunct="1">
              <a:buClr>
                <a:srgbClr val="007CA3"/>
              </a:buClr>
              <a:buSzTx/>
              <a:buFontTx/>
              <a:buChar char="•"/>
            </a:pPr>
            <a:r>
              <a:rPr lang="en-GB" altLang="en-US" sz="2800" dirty="0"/>
              <a:t>Which technologies should we deploy for supply chain management </a:t>
            </a:r>
            <a:r>
              <a:rPr lang="en-GB" altLang="en-US" sz="2800" dirty="0" smtClean="0"/>
              <a:t>e-procurement </a:t>
            </a:r>
            <a:r>
              <a:rPr lang="en-GB" altLang="en-US" sz="2800" dirty="0"/>
              <a:t>and how should they be prioritised?</a:t>
            </a:r>
          </a:p>
          <a:p>
            <a:pPr marL="354013" indent="-354013" eaLnBrk="1" hangingPunct="1">
              <a:buClr>
                <a:srgbClr val="007CA3"/>
              </a:buClr>
              <a:buSzTx/>
              <a:buFontTx/>
              <a:buChar char="•"/>
            </a:pPr>
            <a:r>
              <a:rPr lang="en-GB" altLang="en-US" sz="2800" dirty="0" smtClean="0"/>
              <a:t>Which elements of the supply chain should be managed within and beyond the organisation and how can technology be used to facilitate this?</a:t>
            </a:r>
            <a:endParaRPr lang="en-GB" altLang="en-US" sz="2800" dirty="0"/>
          </a:p>
          <a:p>
            <a:pPr marL="354013" indent="-354013" eaLnBrk="1" hangingPunct="1">
              <a:buClr>
                <a:srgbClr val="007CA3"/>
              </a:buClr>
              <a:buSzTx/>
              <a:buFontTx/>
              <a:buChar char="•"/>
            </a:pPr>
            <a:r>
              <a:rPr lang="en-GB" altLang="en-US" sz="2800" dirty="0"/>
              <a:t>Which method(s) of e-procurement should we adopt?</a:t>
            </a:r>
          </a:p>
          <a:p>
            <a:pPr marL="354013" indent="-354013" eaLnBrk="1" hangingPunct="1">
              <a:buClr>
                <a:srgbClr val="007CA3"/>
              </a:buClr>
              <a:buSzTx/>
              <a:buFontTx/>
              <a:buChar char="•"/>
            </a:pPr>
            <a:r>
              <a:rPr lang="en-US" altLang="en-US" sz="2800" dirty="0"/>
              <a:t>What are the practical issues with online supply chain management and e-procurement?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7" name="Picture 6" descr="Z:\Graphics\Powerpoint\PE_UK\PE217-Chaffey\Final files\GIF\CH06\M06NF002.gif">
            <a:extLst>
              <a:ext uri="{FF2B5EF4-FFF2-40B4-BE49-F238E27FC236}">
                <a16:creationId xmlns:a16="http://schemas.microsoft.com/office/drawing/2014/main" id="{9302D00E-D95D-4AFD-80CA-4D904C81FD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507" y="1333606"/>
            <a:ext cx="7438987" cy="49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C4098C78-00DF-40A7-9A06-08F9D46251C2}"/>
              </a:ext>
            </a:extLst>
          </p:cNvPr>
          <p:cNvSpPr txBox="1">
            <a:spLocks noChangeArrowheads="1"/>
          </p:cNvSpPr>
          <p:nvPr/>
        </p:nvSpPr>
        <p:spPr>
          <a:xfrm>
            <a:off x="381000" y="401232"/>
            <a:ext cx="8382000" cy="6413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000" b="1" kern="1200">
                <a:solidFill>
                  <a:srgbClr val="007BA4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US" altLang="en-US" sz="3000" dirty="0"/>
              <a:t>Figure 6.3 Members of the supply chain: (a) simplified view; (b) </a:t>
            </a:r>
            <a:r>
              <a:rPr lang="en-US" altLang="en-US" sz="3000" dirty="0" smtClean="0"/>
              <a:t>including intermediaries</a:t>
            </a:r>
            <a:endParaRPr lang="en-US" alt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D5271172-C3A0-4231-ACB8-2E16C38C9DD5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381000" y="518826"/>
            <a:ext cx="8382000" cy="641350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b="1" dirty="0"/>
              <a:t>SCM </a:t>
            </a:r>
            <a:r>
              <a:rPr lang="en-GB" altLang="en-US" b="1" dirty="0">
                <a:cs typeface="Arial" panose="020B0604020202020204" pitchFamily="34" charset="0"/>
              </a:rPr>
              <a:t>– some definitions</a:t>
            </a:r>
            <a:endParaRPr lang="en-US" altLang="en-US" b="1" dirty="0">
              <a:cs typeface="Arial" panose="020B0604020202020204" pitchFamily="34" charset="0"/>
            </a:endParaRP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A4AA8AFD-F55E-4BF6-8FFB-29F9995CF504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67544" y="1647088"/>
            <a:ext cx="8470900" cy="4302192"/>
          </a:xfrm>
        </p:spPr>
        <p:txBody>
          <a:bodyPr/>
          <a:lstStyle/>
          <a:p>
            <a:pPr marL="347663" indent="-347663" eaLnBrk="1" hangingPunct="1">
              <a:spcBef>
                <a:spcPct val="10000"/>
              </a:spcBef>
              <a:buClr>
                <a:srgbClr val="007CA3"/>
              </a:buClr>
              <a:buSzTx/>
              <a:buFontTx/>
              <a:buChar char="•"/>
            </a:pPr>
            <a:r>
              <a:rPr lang="en-US" altLang="en-US" sz="2600" b="1" dirty="0"/>
              <a:t>Supply chain management (SCM)</a:t>
            </a:r>
            <a:r>
              <a:rPr lang="en-US" altLang="en-US" sz="2600" dirty="0"/>
              <a:t> The coordination of all supply activities of an </a:t>
            </a:r>
            <a:r>
              <a:rPr lang="en-US" altLang="en-US" sz="2600" dirty="0" err="1"/>
              <a:t>organisation</a:t>
            </a:r>
            <a:r>
              <a:rPr lang="en-US" altLang="en-US" sz="2600" dirty="0"/>
              <a:t> from its suppliers and partners to its </a:t>
            </a:r>
            <a:r>
              <a:rPr lang="en-US" altLang="en-US" sz="2600" dirty="0" smtClean="0"/>
              <a:t>customers</a:t>
            </a:r>
            <a:endParaRPr lang="en-US" altLang="en-US" sz="2600" dirty="0"/>
          </a:p>
          <a:p>
            <a:pPr marL="347663" indent="-347663" eaLnBrk="1" hangingPunct="1">
              <a:spcBef>
                <a:spcPct val="10000"/>
              </a:spcBef>
              <a:buClr>
                <a:srgbClr val="007CA3"/>
              </a:buClr>
              <a:buSzTx/>
              <a:buFontTx/>
              <a:buChar char="•"/>
            </a:pPr>
            <a:r>
              <a:rPr lang="en-US" altLang="en-US" sz="2600" b="1" dirty="0"/>
              <a:t>Upstream supply chain</a:t>
            </a:r>
            <a:r>
              <a:rPr lang="en-US" altLang="en-US" sz="2600" dirty="0"/>
              <a:t> Transactions between an </a:t>
            </a:r>
            <a:r>
              <a:rPr lang="en-US" altLang="en-US" sz="2600" dirty="0" err="1"/>
              <a:t>organisation</a:t>
            </a:r>
            <a:r>
              <a:rPr lang="en-US" altLang="en-US" sz="2600" dirty="0"/>
              <a:t> and its suppliers and intermediaries, equivalent to buy-side </a:t>
            </a:r>
            <a:r>
              <a:rPr lang="en-US" altLang="en-US" sz="2600" dirty="0" smtClean="0"/>
              <a:t>e-commerce</a:t>
            </a:r>
            <a:endParaRPr lang="en-US" altLang="en-US" sz="2600" dirty="0"/>
          </a:p>
          <a:p>
            <a:pPr marL="347663" indent="-347663" eaLnBrk="1" hangingPunct="1">
              <a:spcBef>
                <a:spcPct val="10000"/>
              </a:spcBef>
              <a:buClr>
                <a:srgbClr val="007CA3"/>
              </a:buClr>
              <a:buSzTx/>
              <a:buFontTx/>
              <a:buChar char="•"/>
            </a:pPr>
            <a:r>
              <a:rPr lang="en-US" altLang="en-US" sz="2600" b="1" dirty="0"/>
              <a:t>Downstream supply chain</a:t>
            </a:r>
            <a:r>
              <a:rPr lang="en-US" altLang="en-US" sz="2600" dirty="0"/>
              <a:t> Transactions between </a:t>
            </a:r>
            <a:br>
              <a:rPr lang="en-US" altLang="en-US" sz="2600" dirty="0"/>
            </a:br>
            <a:r>
              <a:rPr lang="en-US" altLang="en-US" sz="2600" dirty="0"/>
              <a:t>an </a:t>
            </a:r>
            <a:r>
              <a:rPr lang="en-US" altLang="en-US" sz="2600" dirty="0" err="1"/>
              <a:t>organisation</a:t>
            </a:r>
            <a:r>
              <a:rPr lang="en-US" altLang="en-US" sz="2600" dirty="0"/>
              <a:t> and its customers and intermediaries, equivalent to sell-side </a:t>
            </a:r>
            <a:r>
              <a:rPr lang="en-US" altLang="en-US" sz="2600" dirty="0" smtClean="0"/>
              <a:t>e-commerce</a:t>
            </a:r>
            <a:endParaRPr lang="en-US" alt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5" name="Picture 6" descr="Z:\Graphics\Powerpoint\PE_UK\PE217-Chaffey\Final files\GIF\CH06\M06NT002.gif">
            <a:extLst>
              <a:ext uri="{FF2B5EF4-FFF2-40B4-BE49-F238E27FC236}">
                <a16:creationId xmlns:a16="http://schemas.microsoft.com/office/drawing/2014/main" id="{A97A5F55-9EF4-4192-A1FF-98804225D6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384" y="1973770"/>
            <a:ext cx="7893232" cy="33678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D5271172-C3A0-4231-ACB8-2E16C38C9DD5}"/>
              </a:ext>
            </a:extLst>
          </p:cNvPr>
          <p:cNvSpPr txBox="1">
            <a:spLocks noChangeArrowheads="1"/>
          </p:cNvSpPr>
          <p:nvPr/>
        </p:nvSpPr>
        <p:spPr>
          <a:xfrm>
            <a:off x="381000" y="463962"/>
            <a:ext cx="8382000" cy="6413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000" b="1" kern="1200">
                <a:solidFill>
                  <a:srgbClr val="007BA4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US" altLang="en-US" sz="3400" dirty="0"/>
              <a:t>Table 6.2 Objectives and strategies for effective consumer response (ECR)</a:t>
            </a:r>
            <a:endParaRPr lang="en-US" altLang="en-US" sz="3400"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3" name="Picture 6" descr="Z:\Graphics\Powerpoint\PE_UK\PE217-Chaffey\Final files\GIF\CH06\M06NF005.gif">
            <a:extLst>
              <a:ext uri="{FF2B5EF4-FFF2-40B4-BE49-F238E27FC236}">
                <a16:creationId xmlns:a16="http://schemas.microsoft.com/office/drawing/2014/main" id="{41BB6752-13C2-473E-B671-EB4C8FF8C0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1460" y="1603911"/>
            <a:ext cx="6141081" cy="46883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D5271172-C3A0-4231-ACB8-2E16C38C9DD5}"/>
              </a:ext>
            </a:extLst>
          </p:cNvPr>
          <p:cNvSpPr txBox="1">
            <a:spLocks noChangeArrowheads="1"/>
          </p:cNvSpPr>
          <p:nvPr/>
        </p:nvSpPr>
        <p:spPr>
          <a:xfrm>
            <a:off x="381000" y="527970"/>
            <a:ext cx="8382000" cy="6413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000" b="1" kern="1200">
                <a:solidFill>
                  <a:srgbClr val="007BA4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US" altLang="en-US" dirty="0"/>
              <a:t>Figure 6.5 A typical supply chain for a B2B company</a:t>
            </a:r>
            <a:endParaRPr lang="en-US" altLang="en-US"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7" name="Picture 2052" descr="M06NF007A">
            <a:extLst>
              <a:ext uri="{FF2B5EF4-FFF2-40B4-BE49-F238E27FC236}">
                <a16:creationId xmlns:a16="http://schemas.microsoft.com/office/drawing/2014/main" id="{AD5401BE-3DE5-4554-9D90-8CD64C71C0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350" y="1735138"/>
            <a:ext cx="8369300" cy="429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D5271172-C3A0-4231-ACB8-2E16C38C9DD5}"/>
              </a:ext>
            </a:extLst>
          </p:cNvPr>
          <p:cNvSpPr txBox="1">
            <a:spLocks noChangeArrowheads="1"/>
          </p:cNvSpPr>
          <p:nvPr/>
        </p:nvSpPr>
        <p:spPr>
          <a:xfrm>
            <a:off x="296761" y="473106"/>
            <a:ext cx="8550478" cy="6413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000" b="1" kern="1200">
                <a:solidFill>
                  <a:srgbClr val="007BA4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US" altLang="en-US" sz="3600" dirty="0"/>
              <a:t>Figure </a:t>
            </a:r>
            <a:r>
              <a:rPr lang="en-US" altLang="en-US" sz="3600" dirty="0" smtClean="0"/>
              <a:t>6.6 </a:t>
            </a:r>
            <a:r>
              <a:rPr lang="en-US" altLang="en-US" sz="3600" dirty="0"/>
              <a:t>Push and pull approaches to supply chain management</a:t>
            </a:r>
            <a:endParaRPr lang="en-US" altLang="en-US" sz="3600"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1" name="Picture 4" descr="M06NF007B">
            <a:extLst>
              <a:ext uri="{FF2B5EF4-FFF2-40B4-BE49-F238E27FC236}">
                <a16:creationId xmlns:a16="http://schemas.microsoft.com/office/drawing/2014/main" id="{75BDE52A-6533-4D47-8D6D-DB5C2BCCDF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176" y="2103205"/>
            <a:ext cx="7966123" cy="413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D5271172-C3A0-4231-ACB8-2E16C38C9DD5}"/>
              </a:ext>
            </a:extLst>
          </p:cNvPr>
          <p:cNvSpPr txBox="1">
            <a:spLocks noChangeArrowheads="1"/>
          </p:cNvSpPr>
          <p:nvPr/>
        </p:nvSpPr>
        <p:spPr>
          <a:xfrm>
            <a:off x="296761" y="753138"/>
            <a:ext cx="8550478" cy="6413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000" b="1" kern="1200">
                <a:solidFill>
                  <a:srgbClr val="007BA4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US" altLang="en-US" sz="3600" dirty="0"/>
              <a:t>Figure </a:t>
            </a:r>
            <a:r>
              <a:rPr lang="en-US" altLang="en-US" sz="3600" dirty="0" smtClean="0"/>
              <a:t>6.6 </a:t>
            </a:r>
            <a:r>
              <a:rPr lang="en-US" altLang="en-US" sz="3600" dirty="0"/>
              <a:t>Push and pull approaches to supply chain </a:t>
            </a:r>
            <a:r>
              <a:rPr lang="en-US" altLang="en-US" sz="3600" dirty="0" smtClean="0"/>
              <a:t>management</a:t>
            </a:r>
          </a:p>
          <a:p>
            <a:pPr fontAlgn="auto">
              <a:spcAft>
                <a:spcPts val="0"/>
              </a:spcAft>
            </a:pPr>
            <a:r>
              <a:rPr lang="en-US" altLang="en-US" sz="3600" dirty="0" smtClean="0">
                <a:cs typeface="Arial" panose="020B0604020202020204" pitchFamily="34" charset="0"/>
              </a:rPr>
              <a:t>(Continued)</a:t>
            </a:r>
            <a:endParaRPr lang="en-US" altLang="en-US" sz="3600" dirty="0"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 Box 4">
            <a:extLst>
              <a:ext uri="{FF2B5EF4-FFF2-40B4-BE49-F238E27FC236}">
                <a16:creationId xmlns:a16="http://schemas.microsoft.com/office/drawing/2014/main" id="{2368C52F-9F1C-4683-A3D3-7F1A445912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4676" y="6058444"/>
            <a:ext cx="8278787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800" i="1" dirty="0" smtClean="0">
                <a:latin typeface="Arial" panose="020B0604020202020204" pitchFamily="34" charset="0"/>
              </a:rPr>
              <a:t>Source</a:t>
            </a:r>
            <a:r>
              <a:rPr lang="en-US" altLang="en-US" sz="800" dirty="0">
                <a:latin typeface="Arial" panose="020B0604020202020204" pitchFamily="34" charset="0"/>
              </a:rPr>
              <a:t>: Adapted from </a:t>
            </a:r>
            <a:r>
              <a:rPr lang="en-US" altLang="en-US" sz="800" dirty="0" err="1">
                <a:latin typeface="Arial" panose="020B0604020202020204" pitchFamily="34" charset="0"/>
              </a:rPr>
              <a:t>Deise</a:t>
            </a:r>
            <a:r>
              <a:rPr lang="en-US" altLang="en-US" sz="800" dirty="0">
                <a:latin typeface="Arial" panose="020B0604020202020204" pitchFamily="34" charset="0"/>
              </a:rPr>
              <a:t> </a:t>
            </a:r>
            <a:r>
              <a:rPr lang="en-US" altLang="en-US" sz="800" i="1" dirty="0">
                <a:latin typeface="Arial" panose="020B0604020202020204" pitchFamily="34" charset="0"/>
              </a:rPr>
              <a:t>et al</a:t>
            </a:r>
            <a:r>
              <a:rPr lang="en-US" altLang="en-US" sz="800" dirty="0">
                <a:latin typeface="Arial" panose="020B0604020202020204" pitchFamily="34" charset="0"/>
              </a:rPr>
              <a:t>. (2000) Figure 6.4(b).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D5271172-C3A0-4231-ACB8-2E16C38C9DD5}"/>
              </a:ext>
            </a:extLst>
          </p:cNvPr>
          <p:cNvSpPr txBox="1">
            <a:spLocks noChangeArrowheads="1"/>
          </p:cNvSpPr>
          <p:nvPr/>
        </p:nvSpPr>
        <p:spPr>
          <a:xfrm>
            <a:off x="296761" y="123984"/>
            <a:ext cx="8550478" cy="177034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000" b="1" kern="1200">
                <a:solidFill>
                  <a:srgbClr val="007BA4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US" altLang="en-US" sz="3200" dirty="0"/>
              <a:t>Figure 6.7 Two alternative models of the value chain: (a) traditional value </a:t>
            </a:r>
            <a:r>
              <a:rPr lang="en-US" altLang="en-US" sz="3200" dirty="0" smtClean="0"/>
              <a:t>chain </a:t>
            </a:r>
            <a:r>
              <a:rPr lang="en-US" altLang="en-US" sz="3200" dirty="0"/>
              <a:t>model; (b) revised value chain model</a:t>
            </a:r>
            <a:endParaRPr lang="en-US" altLang="en-US" sz="3200" dirty="0">
              <a:cs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597" y="1872532"/>
            <a:ext cx="7266806" cy="40850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1">
            <a:extLst>
              <a:ext uri="{FF2B5EF4-FFF2-40B4-BE49-F238E27FC236}">
                <a16:creationId xmlns:a16="http://schemas.microsoft.com/office/drawing/2014/main" id="{2259BBE3-551B-4EDB-AF64-7B0A5D4C08B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9904" y="1625593"/>
            <a:ext cx="6224192" cy="4323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79" name="Text Box 4">
            <a:extLst>
              <a:ext uri="{FF2B5EF4-FFF2-40B4-BE49-F238E27FC236}">
                <a16:creationId xmlns:a16="http://schemas.microsoft.com/office/drawing/2014/main" id="{A2682EDF-186C-4BEC-A22F-3003627EDC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9642" y="6063361"/>
            <a:ext cx="8115662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800" i="1" dirty="0" smtClean="0">
                <a:latin typeface="Arial" panose="020B0604020202020204" pitchFamily="34" charset="0"/>
              </a:rPr>
              <a:t>Source</a:t>
            </a:r>
            <a:r>
              <a:rPr lang="en-US" altLang="en-US" sz="800" dirty="0">
                <a:latin typeface="Arial" panose="020B0604020202020204" pitchFamily="34" charset="0"/>
              </a:rPr>
              <a:t>: Adapted from </a:t>
            </a:r>
            <a:r>
              <a:rPr lang="en-US" altLang="en-US" sz="800" dirty="0" err="1">
                <a:latin typeface="Arial" panose="020B0604020202020204" pitchFamily="34" charset="0"/>
              </a:rPr>
              <a:t>Deise</a:t>
            </a:r>
            <a:r>
              <a:rPr lang="en-US" altLang="en-US" sz="800" dirty="0">
                <a:latin typeface="Arial" panose="020B0604020202020204" pitchFamily="34" charset="0"/>
              </a:rPr>
              <a:t> </a:t>
            </a:r>
            <a:r>
              <a:rPr lang="en-US" altLang="en-US" sz="800" i="1" dirty="0">
                <a:latin typeface="Arial" panose="020B0604020202020204" pitchFamily="34" charset="0"/>
              </a:rPr>
              <a:t>et al</a:t>
            </a:r>
            <a:r>
              <a:rPr lang="en-US" altLang="en-US" sz="800" dirty="0">
                <a:latin typeface="Arial" panose="020B0604020202020204" pitchFamily="34" charset="0"/>
              </a:rPr>
              <a:t>. (2000).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D5271172-C3A0-4231-ACB8-2E16C38C9DD5}"/>
              </a:ext>
            </a:extLst>
          </p:cNvPr>
          <p:cNvSpPr txBox="1">
            <a:spLocks noChangeArrowheads="1"/>
          </p:cNvSpPr>
          <p:nvPr/>
        </p:nvSpPr>
        <p:spPr>
          <a:xfrm>
            <a:off x="296761" y="530392"/>
            <a:ext cx="8550478" cy="6413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000" b="1" kern="1200">
                <a:solidFill>
                  <a:srgbClr val="007BA4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US" altLang="en-US" dirty="0"/>
              <a:t>Figure 6.8 </a:t>
            </a:r>
            <a:r>
              <a:rPr lang="en-US" altLang="en-US" dirty="0" smtClean="0"/>
              <a:t>Members </a:t>
            </a:r>
            <a:r>
              <a:rPr lang="en-US" altLang="en-US" dirty="0"/>
              <a:t>of the value network of an </a:t>
            </a:r>
            <a:r>
              <a:rPr lang="en-US" altLang="en-US" dirty="0" err="1"/>
              <a:t>organisation</a:t>
            </a:r>
            <a:endParaRPr lang="en-US" altLang="en-US" dirty="0"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3" name="Picture 4" descr="M06NF010">
            <a:extLst>
              <a:ext uri="{FF2B5EF4-FFF2-40B4-BE49-F238E27FC236}">
                <a16:creationId xmlns:a16="http://schemas.microsoft.com/office/drawing/2014/main" id="{657B9128-0F82-4602-907E-033F6C8B17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269" y="1867592"/>
            <a:ext cx="7847462" cy="44286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D5271172-C3A0-4231-ACB8-2E16C38C9DD5}"/>
              </a:ext>
            </a:extLst>
          </p:cNvPr>
          <p:cNvSpPr txBox="1">
            <a:spLocks noChangeArrowheads="1"/>
          </p:cNvSpPr>
          <p:nvPr/>
        </p:nvSpPr>
        <p:spPr>
          <a:xfrm>
            <a:off x="296761" y="671986"/>
            <a:ext cx="8550478" cy="6413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000" b="1" kern="1200">
                <a:solidFill>
                  <a:srgbClr val="007BA4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US" altLang="en-US" sz="3200" dirty="0"/>
              <a:t>Figure 6.9 </a:t>
            </a:r>
            <a:r>
              <a:rPr lang="en-US" altLang="en-US" sz="3200" dirty="0" smtClean="0"/>
              <a:t>The </a:t>
            </a:r>
            <a:r>
              <a:rPr lang="en-US" altLang="en-US" sz="3200" dirty="0"/>
              <a:t>characteristics of vertical integration, vertical disintegration and virtual integration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7" name="Picture 4" descr="C06NF013">
            <a:extLst>
              <a:ext uri="{FF2B5EF4-FFF2-40B4-BE49-F238E27FC236}">
                <a16:creationId xmlns:a16="http://schemas.microsoft.com/office/drawing/2014/main" id="{FC204121-2C2B-45B8-AFFF-C4B465C5C4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9891" y="1340670"/>
            <a:ext cx="5964219" cy="48966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D5271172-C3A0-4231-ACB8-2E16C38C9DD5}"/>
              </a:ext>
            </a:extLst>
          </p:cNvPr>
          <p:cNvSpPr txBox="1">
            <a:spLocks noChangeArrowheads="1"/>
          </p:cNvSpPr>
          <p:nvPr/>
        </p:nvSpPr>
        <p:spPr>
          <a:xfrm>
            <a:off x="296761" y="428530"/>
            <a:ext cx="8550478" cy="6413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000" b="1" kern="1200">
                <a:solidFill>
                  <a:srgbClr val="007BA4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US" altLang="en-US" sz="3200" dirty="0"/>
              <a:t>Figure 6.10 A typical IS infrastructure for supply chain management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1" name="Picture 4">
            <a:extLst>
              <a:ext uri="{FF2B5EF4-FFF2-40B4-BE49-F238E27FC236}">
                <a16:creationId xmlns:a16="http://schemas.microsoft.com/office/drawing/2014/main" id="{CE63A218-EE3E-455F-B560-E37D3AD649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1809" y="1268760"/>
            <a:ext cx="5840382" cy="4995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D5271172-C3A0-4231-ACB8-2E16C38C9DD5}"/>
              </a:ext>
            </a:extLst>
          </p:cNvPr>
          <p:cNvSpPr txBox="1">
            <a:spLocks noChangeArrowheads="1"/>
          </p:cNvSpPr>
          <p:nvPr/>
        </p:nvSpPr>
        <p:spPr>
          <a:xfrm>
            <a:off x="296761" y="382810"/>
            <a:ext cx="8550478" cy="6413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000" b="1" kern="1200">
                <a:solidFill>
                  <a:srgbClr val="007BA4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US" altLang="en-US" sz="2800" dirty="0"/>
              <a:t>Figure </a:t>
            </a:r>
            <a:r>
              <a:rPr lang="en-US" altLang="en-US" sz="2800" dirty="0" smtClean="0"/>
              <a:t>6.11 </a:t>
            </a:r>
            <a:r>
              <a:rPr lang="en-US" altLang="en-US" sz="2800" dirty="0"/>
              <a:t>Alternative strategies for modification of the digital business </a:t>
            </a:r>
            <a:r>
              <a:rPr lang="en-US" altLang="en-US" sz="2800" dirty="0" smtClean="0"/>
              <a:t>supply chain</a:t>
            </a:r>
            <a:endParaRPr lang="en-US" alt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9173E04F-13D7-4C79-915E-60528C70A20E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381000" y="518826"/>
            <a:ext cx="8382000" cy="641350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b="1" dirty="0"/>
              <a:t>How important is procurement?</a:t>
            </a:r>
            <a:endParaRPr lang="en-US" altLang="en-US" b="1" dirty="0"/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DB262FF4-C019-4594-AD0A-3B191AB9DB18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67587" y="1725994"/>
            <a:ext cx="8294687" cy="3976688"/>
          </a:xfrm>
        </p:spPr>
        <p:txBody>
          <a:bodyPr/>
          <a:lstStyle/>
          <a:p>
            <a:pPr>
              <a:lnSpc>
                <a:spcPct val="80000"/>
              </a:lnSpc>
              <a:buClr>
                <a:srgbClr val="007CA3"/>
              </a:buClr>
            </a:pPr>
            <a:r>
              <a:rPr lang="en-US" altLang="en-US" sz="2800" dirty="0" smtClean="0"/>
              <a:t>‘</a:t>
            </a:r>
            <a:r>
              <a:rPr lang="en-US" altLang="ja-JP" sz="2800" i="1" dirty="0"/>
              <a:t>We estimate that for every dollar a company earns in revenue, 50 cents to 55 cents is spent on indirect goods and services </a:t>
            </a:r>
            <a:r>
              <a:rPr lang="en-US" altLang="ja-JP" sz="2800" i="1" dirty="0">
                <a:cs typeface="Arial" panose="020B0604020202020204" pitchFamily="34" charset="0"/>
              </a:rPr>
              <a:t>– </a:t>
            </a:r>
            <a:r>
              <a:rPr lang="en-US" altLang="ja-JP" sz="2800" i="1" dirty="0"/>
              <a:t>things like office supplies and computer equipment. </a:t>
            </a:r>
          </a:p>
          <a:p>
            <a:pPr eaLnBrk="1" hangingPunct="1">
              <a:lnSpc>
                <a:spcPct val="80000"/>
              </a:lnSpc>
              <a:buClr>
                <a:srgbClr val="007CA3"/>
              </a:buClr>
              <a:buSzTx/>
              <a:buFontTx/>
              <a:buNone/>
            </a:pPr>
            <a:r>
              <a:rPr lang="en-US" altLang="en-US" sz="2800" i="1" dirty="0"/>
              <a:t>	</a:t>
            </a:r>
          </a:p>
          <a:p>
            <a:pPr>
              <a:lnSpc>
                <a:spcPct val="80000"/>
              </a:lnSpc>
              <a:buClr>
                <a:srgbClr val="007CA3"/>
              </a:buClr>
            </a:pPr>
            <a:r>
              <a:rPr lang="en-US" altLang="en-US" sz="2800" i="1" dirty="0" smtClean="0"/>
              <a:t>That </a:t>
            </a:r>
            <a:r>
              <a:rPr lang="en-US" altLang="en-US" sz="2800" i="1" dirty="0"/>
              <a:t>half dollar represents an opportunity: By driving costs out of the purchasing process, companies can increase profits without having </a:t>
            </a:r>
            <a:br>
              <a:rPr lang="en-US" altLang="en-US" sz="2800" i="1" dirty="0"/>
            </a:br>
            <a:r>
              <a:rPr lang="en-US" altLang="en-US" sz="2800" i="1" dirty="0"/>
              <a:t>to sell more goods</a:t>
            </a:r>
            <a:r>
              <a:rPr lang="en-US" altLang="en-US" sz="2800" dirty="0"/>
              <a:t>.’ Hildebrand (2002)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541AA6D2-AD8B-46F2-A3AA-0AC435A2631A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381000" y="527970"/>
            <a:ext cx="8382000" cy="641350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b="1" dirty="0"/>
              <a:t>The </a:t>
            </a:r>
            <a:r>
              <a:rPr lang="en-GB" altLang="en-US" b="1" dirty="0" smtClean="0"/>
              <a:t>five </a:t>
            </a:r>
            <a:r>
              <a:rPr lang="en-GB" altLang="en-US" b="1" dirty="0"/>
              <a:t>rights of e-procurement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59995964-32C2-4930-9505-8080255E1400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67106" y="1637944"/>
            <a:ext cx="8286750" cy="3844925"/>
          </a:xfrm>
        </p:spPr>
        <p:txBody>
          <a:bodyPr/>
          <a:lstStyle/>
          <a:p>
            <a:pPr marL="381000" indent="-381000" eaLnBrk="1" hangingPunct="1">
              <a:buClr>
                <a:srgbClr val="007CA3"/>
              </a:buClr>
              <a:buSzTx/>
              <a:buFontTx/>
              <a:buChar char="•"/>
              <a:defRPr/>
            </a:pPr>
            <a:r>
              <a:rPr lang="en-US" sz="2800" dirty="0"/>
              <a:t>At the right price</a:t>
            </a:r>
          </a:p>
          <a:p>
            <a:pPr marL="381000" indent="-381000" eaLnBrk="1" hangingPunct="1">
              <a:buClr>
                <a:srgbClr val="007CA3"/>
              </a:buClr>
              <a:buSzTx/>
              <a:buFontTx/>
              <a:buChar char="•"/>
              <a:defRPr/>
            </a:pPr>
            <a:r>
              <a:rPr lang="en-US" sz="2800" dirty="0"/>
              <a:t>Delivered at the right time</a:t>
            </a:r>
          </a:p>
          <a:p>
            <a:pPr marL="381000" indent="-381000" eaLnBrk="1" hangingPunct="1">
              <a:buClr>
                <a:srgbClr val="007CA3"/>
              </a:buClr>
              <a:buSzTx/>
              <a:buFontTx/>
              <a:buChar char="•"/>
              <a:defRPr/>
            </a:pPr>
            <a:r>
              <a:rPr lang="en-US" sz="2800" dirty="0"/>
              <a:t>Are of the right quality</a:t>
            </a:r>
          </a:p>
          <a:p>
            <a:pPr marL="381000" indent="-381000" eaLnBrk="1" hangingPunct="1">
              <a:buClr>
                <a:srgbClr val="007CA3"/>
              </a:buClr>
              <a:buSzTx/>
              <a:buFontTx/>
              <a:buChar char="•"/>
              <a:defRPr/>
            </a:pPr>
            <a:r>
              <a:rPr lang="en-US" sz="2800" dirty="0"/>
              <a:t>Of the right quantity</a:t>
            </a:r>
          </a:p>
          <a:p>
            <a:pPr marL="381000" indent="-381000" eaLnBrk="1" hangingPunct="1">
              <a:buClr>
                <a:srgbClr val="007CA3"/>
              </a:buClr>
              <a:buSzTx/>
              <a:buFontTx/>
              <a:buChar char="•"/>
              <a:defRPr/>
            </a:pPr>
            <a:r>
              <a:rPr lang="en-US" sz="2800" dirty="0"/>
              <a:t>From the right </a:t>
            </a:r>
            <a:r>
              <a:rPr lang="en-US" sz="2800" dirty="0" smtClean="0"/>
              <a:t>source</a:t>
            </a:r>
            <a:endParaRPr lang="en-US" sz="2800" dirty="0"/>
          </a:p>
          <a:p>
            <a:pPr marL="406400" indent="-406400" eaLnBrk="1" hangingPunct="1">
              <a:buClr>
                <a:srgbClr val="007CA3"/>
              </a:buClr>
              <a:buSzTx/>
              <a:buFontTx/>
              <a:buChar char="•"/>
              <a:defRPr/>
            </a:pPr>
            <a:endParaRPr lang="en-US" sz="2800" dirty="0"/>
          </a:p>
          <a:p>
            <a:pPr marL="406400" indent="-406400" eaLnBrk="1" hangingPunct="1">
              <a:buClr>
                <a:srgbClr val="007CA3"/>
              </a:buClr>
              <a:buSzTx/>
              <a:buFontTx/>
              <a:buNone/>
              <a:defRPr/>
            </a:pPr>
            <a:r>
              <a:rPr lang="en-US" sz="2800" dirty="0" err="1"/>
              <a:t>Baily</a:t>
            </a:r>
            <a:r>
              <a:rPr lang="en-US" sz="2800" dirty="0"/>
              <a:t> </a:t>
            </a:r>
            <a:r>
              <a:rPr lang="en-US" sz="2800" i="1" dirty="0"/>
              <a:t>et al.</a:t>
            </a:r>
            <a:r>
              <a:rPr lang="en-US" sz="2800" dirty="0"/>
              <a:t> (1994)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5" name="Picture 6" descr="Z:\Graphics\Powerpoint\PE_UK\PE217-Chaffey\Final files\GIF\CH07\M07NF001.gif">
            <a:extLst>
              <a:ext uri="{FF2B5EF4-FFF2-40B4-BE49-F238E27FC236}">
                <a16:creationId xmlns:a16="http://schemas.microsoft.com/office/drawing/2014/main" id="{C42EA2AD-2981-445E-887C-006DB57DD6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3630" y="1601072"/>
            <a:ext cx="6656740" cy="4636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541AA6D2-AD8B-46F2-A3AA-0AC435A2631A}"/>
              </a:ext>
            </a:extLst>
          </p:cNvPr>
          <p:cNvSpPr txBox="1">
            <a:spLocks noChangeArrowheads="1"/>
          </p:cNvSpPr>
          <p:nvPr/>
        </p:nvSpPr>
        <p:spPr>
          <a:xfrm>
            <a:off x="381000" y="260648"/>
            <a:ext cx="8382000" cy="11759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000" b="1" kern="1200">
                <a:solidFill>
                  <a:srgbClr val="007BA4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US" altLang="en-US" dirty="0"/>
              <a:t>Figure 6.2 Key procurement activities within an </a:t>
            </a:r>
            <a:r>
              <a:rPr lang="en-US" altLang="en-US" dirty="0" err="1"/>
              <a:t>organisation</a:t>
            </a:r>
            <a:endParaRPr lang="en-GB" altLang="en-US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541AA6D2-AD8B-46F2-A3AA-0AC435A2631A}"/>
              </a:ext>
            </a:extLst>
          </p:cNvPr>
          <p:cNvSpPr txBox="1">
            <a:spLocks noChangeArrowheads="1"/>
          </p:cNvSpPr>
          <p:nvPr/>
        </p:nvSpPr>
        <p:spPr>
          <a:xfrm>
            <a:off x="381000" y="393098"/>
            <a:ext cx="8382000" cy="6413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000" b="1" kern="1200">
                <a:solidFill>
                  <a:srgbClr val="007BA4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US" altLang="en-US" sz="2800" dirty="0"/>
              <a:t>Table 6.5 Process flow analysis for traditional procurement (typical cycle time</a:t>
            </a:r>
            <a:r>
              <a:rPr lang="en-US" altLang="en-US" sz="2800" dirty="0" smtClean="0"/>
              <a:t>, 5.5 </a:t>
            </a:r>
            <a:r>
              <a:rPr lang="en-US" altLang="en-US" sz="2800" dirty="0"/>
              <a:t>days)</a:t>
            </a:r>
            <a:endParaRPr lang="en-GB" altLang="en-US" sz="2800" dirty="0"/>
          </a:p>
        </p:txBody>
      </p:sp>
      <p:pic>
        <p:nvPicPr>
          <p:cNvPr id="11" name="Picture 5">
            <a:extLst>
              <a:ext uri="{FF2B5EF4-FFF2-40B4-BE49-F238E27FC236}">
                <a16:creationId xmlns:a16="http://schemas.microsoft.com/office/drawing/2014/main" id="{940DCA5E-F781-40DC-A73C-15B410C898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37107" y="1350108"/>
            <a:ext cx="6869786" cy="45242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 Box 4">
            <a:extLst>
              <a:ext uri="{FF2B5EF4-FFF2-40B4-BE49-F238E27FC236}">
                <a16:creationId xmlns:a16="http://schemas.microsoft.com/office/drawing/2014/main" id="{A2682EDF-186C-4BEC-A22F-3003627EDC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7639" y="5980234"/>
            <a:ext cx="8115662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800" i="1" dirty="0" smtClean="0">
                <a:latin typeface="Arial" panose="020B0604020202020204" pitchFamily="34" charset="0"/>
              </a:rPr>
              <a:t>Note</a:t>
            </a:r>
            <a:r>
              <a:rPr lang="en-US" altLang="en-US" sz="800" dirty="0" smtClean="0">
                <a:latin typeface="Arial" panose="020B0604020202020204" pitchFamily="34" charset="0"/>
              </a:rPr>
              <a:t>: See Table 6.6 on p. 285 for key to symbols</a:t>
            </a:r>
            <a:endParaRPr lang="en-US" altLang="en-US" sz="8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3" name="Picture 6">
            <a:extLst>
              <a:ext uri="{FF2B5EF4-FFF2-40B4-BE49-F238E27FC236}">
                <a16:creationId xmlns:a16="http://schemas.microsoft.com/office/drawing/2014/main" id="{5457652B-F8BD-429F-A6B0-A516B51AFD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0075" y="1705000"/>
            <a:ext cx="8183428" cy="413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541AA6D2-AD8B-46F2-A3AA-0AC435A2631A}"/>
              </a:ext>
            </a:extLst>
          </p:cNvPr>
          <p:cNvSpPr txBox="1">
            <a:spLocks noChangeArrowheads="1"/>
          </p:cNvSpPr>
          <p:nvPr/>
        </p:nvSpPr>
        <p:spPr>
          <a:xfrm>
            <a:off x="210829" y="438818"/>
            <a:ext cx="8722343" cy="6413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000" b="1" kern="1200">
                <a:solidFill>
                  <a:srgbClr val="007BA4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US" altLang="en-US" sz="3200" dirty="0"/>
              <a:t>Table 6.6 Process flow analysis for new </a:t>
            </a:r>
            <a:endParaRPr lang="en-US" altLang="en-US" sz="3200" dirty="0" smtClean="0"/>
          </a:p>
          <a:p>
            <a:pPr fontAlgn="auto">
              <a:spcAft>
                <a:spcPts val="0"/>
              </a:spcAft>
            </a:pPr>
            <a:r>
              <a:rPr lang="en-US" altLang="en-US" sz="3200" dirty="0" smtClean="0"/>
              <a:t>e-procurement </a:t>
            </a:r>
            <a:r>
              <a:rPr lang="en-US" altLang="en-US" sz="3200" dirty="0"/>
              <a:t>(typical cycle time, 1.5 days)</a:t>
            </a:r>
            <a:endParaRPr lang="en-GB" alt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7" name="Picture 6" descr="M07NF004">
            <a:extLst>
              <a:ext uri="{FF2B5EF4-FFF2-40B4-BE49-F238E27FC236}">
                <a16:creationId xmlns:a16="http://schemas.microsoft.com/office/drawing/2014/main" id="{264D370E-E202-466A-9781-D4B6611139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3480" y="1340768"/>
            <a:ext cx="5597041" cy="4839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541AA6D2-AD8B-46F2-A3AA-0AC435A2631A}"/>
              </a:ext>
            </a:extLst>
          </p:cNvPr>
          <p:cNvSpPr txBox="1">
            <a:spLocks noChangeArrowheads="1"/>
          </p:cNvSpPr>
          <p:nvPr/>
        </p:nvSpPr>
        <p:spPr>
          <a:xfrm>
            <a:off x="210829" y="393098"/>
            <a:ext cx="8722343" cy="6413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000" b="1" kern="1200">
                <a:solidFill>
                  <a:srgbClr val="007BA4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US" altLang="en-US" sz="2800" dirty="0"/>
              <a:t>Figure 6.14 Use of different information systems for different aspects of </a:t>
            </a:r>
            <a:r>
              <a:rPr lang="en-US" altLang="en-US" sz="2800" dirty="0" smtClean="0"/>
              <a:t>the Fulfilment cycle</a:t>
            </a:r>
            <a:endParaRPr lang="en-GB" altLang="en-US" sz="28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1" name="Picture 6" descr="M07NF007">
            <a:extLst>
              <a:ext uri="{FF2B5EF4-FFF2-40B4-BE49-F238E27FC236}">
                <a16:creationId xmlns:a16="http://schemas.microsoft.com/office/drawing/2014/main" id="{203086EC-7540-47FB-8431-617FE0181B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8217" y="1354932"/>
            <a:ext cx="5247566" cy="4954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541AA6D2-AD8B-46F2-A3AA-0AC435A2631A}"/>
              </a:ext>
            </a:extLst>
          </p:cNvPr>
          <p:cNvSpPr txBox="1">
            <a:spLocks noChangeArrowheads="1"/>
          </p:cNvSpPr>
          <p:nvPr/>
        </p:nvSpPr>
        <p:spPr>
          <a:xfrm>
            <a:off x="210829" y="429674"/>
            <a:ext cx="8722343" cy="6413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000" b="1" kern="1200">
                <a:solidFill>
                  <a:srgbClr val="007BA4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US" altLang="en-US" sz="3200" dirty="0"/>
              <a:t>Figure 6.15 The three main e-procurement model alternatives for buyers</a:t>
            </a:r>
            <a:endParaRPr lang="en-GB" altLang="en-US" sz="32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5" name="Picture 6" descr="Z:\Graphics\Powerpoint\PE_UK\PE217-Chaffey\Final files\GIF\CH07\M07NF008.gif">
            <a:extLst>
              <a:ext uri="{FF2B5EF4-FFF2-40B4-BE49-F238E27FC236}">
                <a16:creationId xmlns:a16="http://schemas.microsoft.com/office/drawing/2014/main" id="{C7FBC39E-D7F3-4273-A5C3-3CFEF587A8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588" y="1595438"/>
            <a:ext cx="8378825" cy="4291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541AA6D2-AD8B-46F2-A3AA-0AC435A2631A}"/>
              </a:ext>
            </a:extLst>
          </p:cNvPr>
          <p:cNvSpPr txBox="1">
            <a:spLocks noChangeArrowheads="1"/>
          </p:cNvSpPr>
          <p:nvPr/>
        </p:nvSpPr>
        <p:spPr>
          <a:xfrm>
            <a:off x="210829" y="429674"/>
            <a:ext cx="8722343" cy="6413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000" b="1" kern="1200">
                <a:solidFill>
                  <a:srgbClr val="007BA4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US" altLang="en-US" sz="3200" dirty="0"/>
              <a:t>Figure 6.16 Integration between </a:t>
            </a:r>
            <a:endParaRPr lang="en-US" altLang="en-US" sz="3200" dirty="0" smtClean="0"/>
          </a:p>
          <a:p>
            <a:pPr fontAlgn="auto">
              <a:spcAft>
                <a:spcPts val="0"/>
              </a:spcAft>
            </a:pPr>
            <a:r>
              <a:rPr lang="en-US" altLang="en-US" sz="3200" dirty="0" smtClean="0"/>
              <a:t>e-procurement </a:t>
            </a:r>
            <a:r>
              <a:rPr lang="en-US" altLang="en-US" sz="3200" dirty="0"/>
              <a:t>systems and catalogue data</a:t>
            </a:r>
            <a:endParaRPr lang="en-GB" altLang="en-US" sz="32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2AABB-6BC2-7944-B35A-82E81B90F4B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28650" y="167381"/>
            <a:ext cx="7886700" cy="1325563"/>
          </a:xfrm>
        </p:spPr>
        <p:txBody>
          <a:bodyPr/>
          <a:lstStyle/>
          <a:p>
            <a:r>
              <a:rPr lang="en-US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CBD3B-74A7-204D-9244-53EF55548586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67139" y="1644574"/>
            <a:ext cx="7777269" cy="4541072"/>
          </a:xfrm>
        </p:spPr>
        <p:txBody>
          <a:bodyPr>
            <a:noAutofit/>
          </a:bodyPr>
          <a:lstStyle/>
          <a:p>
            <a:r>
              <a:rPr lang="en-US" sz="2800" dirty="0"/>
              <a:t>You should be able to identify the main elements of supply chain management </a:t>
            </a:r>
            <a:r>
              <a:rPr lang="en-US" sz="2800" dirty="0" smtClean="0"/>
              <a:t>and  e-procurement</a:t>
            </a:r>
            <a:endParaRPr lang="en-US" sz="2800" dirty="0"/>
          </a:p>
          <a:p>
            <a:r>
              <a:rPr lang="en-US" sz="2800" dirty="0"/>
              <a:t>You should be able to assess the potential of information systems to support supply chain management and e-procurement</a:t>
            </a:r>
          </a:p>
          <a:p>
            <a:r>
              <a:rPr lang="en-US" sz="2800" dirty="0"/>
              <a:t>You should be able to </a:t>
            </a:r>
            <a:r>
              <a:rPr lang="en-US" sz="2800" dirty="0" err="1"/>
              <a:t>analyse</a:t>
            </a:r>
            <a:r>
              <a:rPr lang="en-US" sz="2800" dirty="0"/>
              <a:t> procurement methods to evaluate cost </a:t>
            </a:r>
            <a:r>
              <a:rPr lang="en-US" sz="2800" dirty="0" smtClean="0"/>
              <a:t>savings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228896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Text Placeholder 4">
            <a:extLst>
              <a:ext uri="{FF2B5EF4-FFF2-40B4-BE49-F238E27FC236}">
                <a16:creationId xmlns:a16="http://schemas.microsoft.com/office/drawing/2014/main" id="{1F7EB6F3-A41E-4D17-8801-90AAAD8F406A}"/>
              </a:ext>
            </a:extLst>
          </p:cNvPr>
          <p:cNvSpPr txBox="1">
            <a:spLocks/>
          </p:cNvSpPr>
          <p:nvPr/>
        </p:nvSpPr>
        <p:spPr bwMode="auto">
          <a:xfrm>
            <a:off x="4522682" y="2013894"/>
            <a:ext cx="4148701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Part 2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Strategy 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and applications</a:t>
            </a:r>
          </a:p>
        </p:txBody>
      </p:sp>
      <p:sp>
        <p:nvSpPr>
          <p:cNvPr id="50" name="Text Placeholder 4">
            <a:extLst>
              <a:ext uri="{FF2B5EF4-FFF2-40B4-BE49-F238E27FC236}">
                <a16:creationId xmlns:a16="http://schemas.microsoft.com/office/drawing/2014/main" id="{1F7EB6F3-A41E-4D17-8801-90AAAD8F406A}"/>
              </a:ext>
            </a:extLst>
          </p:cNvPr>
          <p:cNvSpPr txBox="1">
            <a:spLocks/>
          </p:cNvSpPr>
          <p:nvPr/>
        </p:nvSpPr>
        <p:spPr bwMode="auto">
          <a:xfrm>
            <a:off x="4522682" y="3189289"/>
            <a:ext cx="4160837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Chapter 6</a:t>
            </a:r>
          </a:p>
          <a:p>
            <a:pPr marL="0" indent="0">
              <a:spcBef>
                <a:spcPts val="1200"/>
              </a:spcBef>
              <a:buNone/>
              <a:defRPr/>
            </a:pPr>
            <a:r>
              <a:rPr lang="en-US" sz="2200" dirty="0">
                <a:solidFill>
                  <a:srgbClr val="000000"/>
                </a:solidFill>
              </a:rPr>
              <a:t>Supply chain and </a:t>
            </a:r>
            <a:r>
              <a:rPr lang="en-US" sz="2200" dirty="0" smtClean="0">
                <a:solidFill>
                  <a:srgbClr val="000000"/>
                </a:solidFill>
              </a:rPr>
              <a:t>demand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4512EE04-D7F7-4B0B-A262-15B8D37988F6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563" y="1668307"/>
            <a:ext cx="3534527" cy="450389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460576" y="51335"/>
            <a:ext cx="7772400" cy="1470025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 smtClean="0"/>
              <a:t>Digital Business and E-Commerce Management</a:t>
            </a:r>
            <a:br>
              <a:rPr lang="en-US" dirty="0" smtClean="0"/>
            </a:br>
            <a:r>
              <a:rPr lang="en-GB" sz="2700" dirty="0" smtClean="0">
                <a:solidFill>
                  <a:srgbClr val="007BA4"/>
                </a:solidFill>
              </a:rPr>
              <a:t>Seventh Edition</a:t>
            </a:r>
            <a:endParaRPr lang="en-GB" sz="2700" b="1" dirty="0">
              <a:solidFill>
                <a:srgbClr val="007BA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576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10"/>
  <p:tag name="MMPROD_UIDATA" val="&lt;database version=&quot;6.0&quot;&gt;&lt;object type=&quot;1&quot; unique_id=&quot;10001&quot;&gt;&lt;object type=&quot;8&quot; unique_id=&quot;11698&quot;&gt;&lt;/object&gt;&lt;object type=&quot;2&quot; unique_id=&quot;11699&quot;&gt;&lt;object type=&quot;3&quot; unique_id=&quot;11700&quot;&gt;&lt;property id=&quot;20148&quot; value=&quot;5&quot;/&gt;&lt;property id=&quot;20300&quot; value=&quot;Slide 1&quot;/&gt;&lt;property id=&quot;20307&quot; value=&quot;276&quot;/&gt;&lt;/object&gt;&lt;object type=&quot;3&quot; unique_id=&quot;11701&quot;&gt;&lt;property id=&quot;20148&quot; value=&quot;5&quot;/&gt;&lt;property id=&quot;20300&quot; value=&quot;Slide 2 - &amp;quot;Learning outcomes&amp;quot;&quot;/&gt;&lt;property id=&quot;20307&quot; value=&quot;277&quot;/&gt;&lt;/object&gt;&lt;object type=&quot;3&quot; unique_id=&quot;11702&quot;&gt;&lt;property id=&quot;20148&quot; value=&quot;5&quot;/&gt;&lt;property id=&quot;20300&quot; value=&quot;Slide 3 - &amp;quot;Management issues&amp;quot;&quot;/&gt;&lt;property id=&quot;20307&quot; value=&quot;278&quot;/&gt;&lt;/object&gt;&lt;object type=&quot;3&quot; unique_id=&quot;11705&quot;&gt;&lt;property id=&quot;20148&quot; value=&quot;5&quot;/&gt;&lt;property id=&quot;20300&quot; value=&quot;Slide 4&quot;/&gt;&lt;property id=&quot;20307&quot; value=&quot;286&quot;/&gt;&lt;/object&gt;&lt;object type=&quot;3&quot; unique_id=&quot;11706&quot;&gt;&lt;property id=&quot;20148&quot; value=&quot;5&quot;/&gt;&lt;property id=&quot;20300&quot; value=&quot;Slide 5 - &amp;quot;SCM – some definitions&amp;quot;&quot;/&gt;&lt;property id=&quot;20307&quot; value=&quot;279&quot;/&gt;&lt;/object&gt;&lt;object type=&quot;3&quot; unique_id=&quot;11707&quot;&gt;&lt;property id=&quot;20148&quot; value=&quot;5&quot;/&gt;&lt;property id=&quot;20300&quot; value=&quot;Slide 6&quot;/&gt;&lt;property id=&quot;20307&quot; value=&quot;262&quot;/&gt;&lt;/object&gt;&lt;object type=&quot;3&quot; unique_id=&quot;11708&quot;&gt;&lt;property id=&quot;20148&quot; value=&quot;5&quot;/&gt;&lt;property id=&quot;20300&quot; value=&quot;Slide 7&quot;/&gt;&lt;property id=&quot;20307&quot; value=&quot;287&quot;/&gt;&lt;/object&gt;&lt;object type=&quot;3&quot; unique_id=&quot;11710&quot;&gt;&lt;property id=&quot;20148&quot; value=&quot;5&quot;/&gt;&lt;property id=&quot;20300&quot; value=&quot;Slide 8&quot;/&gt;&lt;property id=&quot;20307&quot; value=&quot;295&quot;/&gt;&lt;/object&gt;&lt;object type=&quot;3&quot; unique_id=&quot;11712&quot;&gt;&lt;property id=&quot;20148&quot; value=&quot;5&quot;/&gt;&lt;property id=&quot;20300&quot; value=&quot;Slide 9&quot;/&gt;&lt;property id=&quot;20307&quot; value=&quot;299&quot;/&gt;&lt;/object&gt;&lt;object type=&quot;3&quot; unique_id=&quot;11713&quot;&gt;&lt;property id=&quot;20148&quot; value=&quot;5&quot;/&gt;&lt;property id=&quot;20300&quot; value=&quot;Slide 10&quot;/&gt;&lt;property id=&quot;20307&quot; value=&quot;307&quot;/&gt;&lt;/object&gt;&lt;object type=&quot;3&quot; unique_id=&quot;11714&quot;&gt;&lt;property id=&quot;20148&quot; value=&quot;5&quot;/&gt;&lt;property id=&quot;20300&quot; value=&quot;Slide 11&quot;/&gt;&lt;property id=&quot;20307&quot; value=&quot;300&quot;/&gt;&lt;/object&gt;&lt;object type=&quot;3&quot; unique_id=&quot;11715&quot;&gt;&lt;property id=&quot;20148&quot; value=&quot;5&quot;/&gt;&lt;property id=&quot;20300&quot; value=&quot;Slide 13&quot;/&gt;&lt;property id=&quot;20307&quot; value=&quot;302&quot;/&gt;&lt;/object&gt;&lt;object type=&quot;3&quot; unique_id=&quot;11718&quot;&gt;&lt;property id=&quot;20148&quot; value=&quot;5&quot;/&gt;&lt;property id=&quot;20300&quot; value=&quot;Slide 14&quot;/&gt;&lt;property id=&quot;20307&quot; value=&quot;305&quot;/&gt;&lt;/object&gt;&lt;object type=&quot;3&quot; unique_id=&quot;11719&quot;&gt;&lt;property id=&quot;20148&quot; value=&quot;5&quot;/&gt;&lt;property id=&quot;20300&quot; value=&quot;Slide 15&quot;/&gt;&lt;property id=&quot;20307&quot; value=&quot;306&quot;/&gt;&lt;/object&gt;&lt;object type=&quot;3&quot; unique_id=&quot;170465&quot;&gt;&lt;property id=&quot;20148&quot; value=&quot;5&quot;/&gt;&lt;property id=&quot;20300&quot; value=&quot;Slide 12&quot;/&gt;&lt;property id=&quot;20307&quot; value=&quot;308&quot;/&gt;&lt;/object&gt;&lt;/object&gt;&lt;/object&gt;&lt;/database&gt;"/>
</p:tagLst>
</file>

<file path=ppt/theme/theme1.xml><?xml version="1.0" encoding="utf-8"?>
<a:theme xmlns:a="http://schemas.openxmlformats.org/drawingml/2006/main" name="2_Office Theme">
  <a:themeElements>
    <a:clrScheme name="Digital Marketing">
      <a:dk1>
        <a:sysClr val="windowText" lastClr="000000"/>
      </a:dk1>
      <a:lt1>
        <a:srgbClr val="FFFFFF"/>
      </a:lt1>
      <a:dk2>
        <a:srgbClr val="18293A"/>
      </a:dk2>
      <a:lt2>
        <a:srgbClr val="EEECE1"/>
      </a:lt2>
      <a:accent1>
        <a:srgbClr val="00A4B7"/>
      </a:accent1>
      <a:accent2>
        <a:srgbClr val="EA5633"/>
      </a:accent2>
      <a:accent3>
        <a:srgbClr val="18293A"/>
      </a:accent3>
      <a:accent4>
        <a:srgbClr val="00A4B7"/>
      </a:accent4>
      <a:accent5>
        <a:srgbClr val="18293A"/>
      </a:accent5>
      <a:accent6>
        <a:srgbClr val="EA5633"/>
      </a:accent6>
      <a:hlink>
        <a:srgbClr val="00A4B7"/>
      </a:hlink>
      <a:folHlink>
        <a:srgbClr val="EA5633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3074</TotalTime>
  <Words>555</Words>
  <Application>Microsoft Office PowerPoint</Application>
  <PresentationFormat>On-screen Show (4:3)</PresentationFormat>
  <Paragraphs>79</Paragraphs>
  <Slides>24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MS PGothic</vt:lpstr>
      <vt:lpstr>MS PGothic</vt:lpstr>
      <vt:lpstr>Arial</vt:lpstr>
      <vt:lpstr>Times</vt:lpstr>
      <vt:lpstr>Verdana</vt:lpstr>
      <vt:lpstr>2_Office Theme</vt:lpstr>
      <vt:lpstr> Lecture 6</vt:lpstr>
      <vt:lpstr>Learning outcomes</vt:lpstr>
      <vt:lpstr>Management issues</vt:lpstr>
      <vt:lpstr>PowerPoint Presentation</vt:lpstr>
      <vt:lpstr>SCM – some definitions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How important is procurement?</vt:lpstr>
      <vt:lpstr>The five rights of e-procurement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Summary</vt:lpstr>
      <vt:lpstr>Digital Business and E-Commerce Management Seventh Edition</vt:lpstr>
    </vt:vector>
  </TitlesOfParts>
  <Company>FP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RB</dc:creator>
  <cp:lastModifiedBy>Irina Neaga</cp:lastModifiedBy>
  <cp:revision>177</cp:revision>
  <cp:lastPrinted>2002-12-31T10:27:27Z</cp:lastPrinted>
  <dcterms:created xsi:type="dcterms:W3CDTF">2002-01-09T07:28:14Z</dcterms:created>
  <dcterms:modified xsi:type="dcterms:W3CDTF">2019-11-22T09:50:05Z</dcterms:modified>
</cp:coreProperties>
</file>