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0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9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heme/themeOverride15.xml" ContentType="application/vnd.openxmlformats-officedocument.themeOverride+xml"/>
  <Override PartName="/ppt/notesSlides/notesSlide24.xml" ContentType="application/vnd.openxmlformats-officedocument.presentationml.notesSlide+xml"/>
  <Override PartName="/ppt/theme/themeOverride16.xml" ContentType="application/vnd.openxmlformats-officedocument.themeOverride+xml"/>
  <Override PartName="/ppt/notesSlides/notesSlide25.xml" ContentType="application/vnd.openxmlformats-officedocument.presentationml.notesSlide+xml"/>
  <Override PartName="/ppt/theme/themeOverride17.xml" ContentType="application/vnd.openxmlformats-officedocument.themeOverride+xml"/>
  <Override PartName="/ppt/notesSlides/notesSlide26.xml" ContentType="application/vnd.openxmlformats-officedocument.presentationml.notesSlide+xml"/>
  <Override PartName="/ppt/theme/themeOverride18.xml" ContentType="application/vnd.openxmlformats-officedocument.themeOverride+xml"/>
  <Override PartName="/ppt/notesSlides/notesSlide27.xml" ContentType="application/vnd.openxmlformats-officedocument.presentationml.notesSlide+xml"/>
  <Override PartName="/ppt/theme/themeOverride19.xml" ContentType="application/vnd.openxmlformats-officedocument.themeOverride+xml"/>
  <Override PartName="/ppt/notesSlides/notesSlide28.xml" ContentType="application/vnd.openxmlformats-officedocument.presentationml.notesSlide+xml"/>
  <Override PartName="/ppt/theme/themeOverride20.xml" ContentType="application/vnd.openxmlformats-officedocument.themeOverride+xml"/>
  <Override PartName="/ppt/notesSlides/notesSlide29.xml" ContentType="application/vnd.openxmlformats-officedocument.presentationml.notesSlide+xml"/>
  <Override PartName="/ppt/theme/themeOverride21.xml" ContentType="application/vnd.openxmlformats-officedocument.themeOverride+xml"/>
  <Override PartName="/ppt/notesSlides/notesSlide30.xml" ContentType="application/vnd.openxmlformats-officedocument.presentationml.notesSlide+xml"/>
  <Override PartName="/ppt/theme/themeOverride22.xml" ContentType="application/vnd.openxmlformats-officedocument.themeOverride+xml"/>
  <Override PartName="/ppt/notesSlides/notesSlide31.xml" ContentType="application/vnd.openxmlformats-officedocument.presentationml.notesSlide+xml"/>
  <Override PartName="/ppt/theme/themeOverride23.xml" ContentType="application/vnd.openxmlformats-officedocument.themeOverride+xml"/>
  <Override PartName="/ppt/notesSlides/notesSlide32.xml" ContentType="application/vnd.openxmlformats-officedocument.presentationml.notesSlide+xml"/>
  <Override PartName="/ppt/theme/themeOverride24.xml" ContentType="application/vnd.openxmlformats-officedocument.themeOverride+xml"/>
  <Override PartName="/ppt/notesSlides/notesSlide33.xml" ContentType="application/vnd.openxmlformats-officedocument.presentationml.notesSlide+xml"/>
  <Override PartName="/ppt/theme/themeOverride25.xml" ContentType="application/vnd.openxmlformats-officedocument.themeOverride+xml"/>
  <Override PartName="/ppt/notesSlides/notesSlide34.xml" ContentType="application/vnd.openxmlformats-officedocument.presentationml.notesSlide+xml"/>
  <Override PartName="/ppt/theme/themeOverride26.xml" ContentType="application/vnd.openxmlformats-officedocument.themeOverride+xml"/>
  <Override PartName="/ppt/notesSlides/notesSlide35.xml" ContentType="application/vnd.openxmlformats-officedocument.presentationml.notesSlide+xml"/>
  <Override PartName="/ppt/theme/themeOverride27.xml" ContentType="application/vnd.openxmlformats-officedocument.themeOverride+xml"/>
  <Override PartName="/ppt/notesSlides/notesSlide36.xml" ContentType="application/vnd.openxmlformats-officedocument.presentationml.notesSlide+xml"/>
  <Override PartName="/ppt/theme/themeOverride28.xml" ContentType="application/vnd.openxmlformats-officedocument.themeOverr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1.xml" ContentType="application/vnd.openxmlformats-officedocument.customXmlProperties+xml"/>
</Types>
</file>

<file path=_rels/.rels>&#65279;<?xml version="1.0" encoding="utf-8"?><Relationships xmlns="http://schemas.openxmlformats.org/package/2006/relationships"><Relationship Type="http://schemas.openxmlformats.org/package/2006/relationships/metadata/core-properties" Target="docProps/core.xml" Id="rId3" /><Relationship Type="http://schemas.openxmlformats.org/package/2006/relationships/metadata/thumbnail" Target="docProps/thumbnail.jpeg" Id="rId2" /><Relationship Type="http://schemas.openxmlformats.org/officeDocument/2006/relationships/officeDocument" Target="ppt/presentation.xml" Id="rId1" /><Relationship Type="http://schemas.openxmlformats.org/officeDocument/2006/relationships/extended-properties" Target="docProps/app.xml" Id="rId4" /><Relationship Type="http://schemas.openxmlformats.org/officeDocument/2006/relationships/custom-properties" Target="/docProps/custom.xml" Id="R839ef669e5fe42ab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257" r:id="rId3"/>
    <p:sldId id="296" r:id="rId4"/>
    <p:sldId id="317" r:id="rId5"/>
    <p:sldId id="259" r:id="rId6"/>
    <p:sldId id="326" r:id="rId7"/>
    <p:sldId id="318" r:id="rId8"/>
    <p:sldId id="297" r:id="rId9"/>
    <p:sldId id="319" r:id="rId10"/>
    <p:sldId id="303" r:id="rId11"/>
    <p:sldId id="304" r:id="rId12"/>
    <p:sldId id="307" r:id="rId13"/>
    <p:sldId id="308" r:id="rId14"/>
    <p:sldId id="309" r:id="rId15"/>
    <p:sldId id="310" r:id="rId16"/>
    <p:sldId id="327" r:id="rId17"/>
    <p:sldId id="328" r:id="rId18"/>
    <p:sldId id="330" r:id="rId19"/>
    <p:sldId id="341" r:id="rId20"/>
    <p:sldId id="331" r:id="rId21"/>
    <p:sldId id="314" r:id="rId22"/>
    <p:sldId id="342" r:id="rId23"/>
    <p:sldId id="315" r:id="rId24"/>
    <p:sldId id="333" r:id="rId25"/>
    <p:sldId id="316" r:id="rId26"/>
    <p:sldId id="334" r:id="rId27"/>
    <p:sldId id="320" r:id="rId28"/>
    <p:sldId id="262" r:id="rId29"/>
    <p:sldId id="335" r:id="rId30"/>
    <p:sldId id="279" r:id="rId31"/>
    <p:sldId id="321" r:id="rId32"/>
    <p:sldId id="322" r:id="rId33"/>
    <p:sldId id="337" r:id="rId34"/>
    <p:sldId id="323" r:id="rId35"/>
    <p:sldId id="324" r:id="rId36"/>
    <p:sldId id="291" r:id="rId37"/>
    <p:sldId id="275" r:id="rId38"/>
    <p:sldId id="325" r:id="rId39"/>
    <p:sldId id="27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E416D3B-4BDE-B38C-C30C-DD8394AB6670}" name="Howarth, Stephanie (COOG - DDAT - KAS - Statistical Services)" initials="HS(DKSS" userId="S::Stephanie.Howarth001@gov.wales::bdfed806-4457-4b55-9c85-0affb34a0f47" providerId="AD"/>
  <p188:author id="{3255A156-64A4-BFF9-3250-03F9865A27F9}" name="Parry, Martin (COOG - DDAT - KAS - HSS and Population Statistics)" initials="PM(DKHaPS" userId="S::Martin.Parry@gov.wales::18119e21-29c1-4271-a3b2-0685e318421b" providerId="AD"/>
  <p188:author id="{D951F4E1-387A-29D6-80F2-B7C5F3D3287F}" name="Owen, Llio (COOG - DDAT - KAS - HSS and Population Statistics)" initials="OL(DKHaPS" userId="S::Llio.Owen014@gov.wales::bc1bd6fe-d6a9-46e9-a011-4857aa275133" providerId="AD"/>
  <p188:author id="{8A347BE8-4264-0D58-9628-CDE7895C5AD2}" name="Jones, Luned (COOG - DDAT - KAS - ESNR Statistics)" initials="JL(DKES" userId="S::Luned.Jones@gov.wales::5de066b7-9d2d-49d6-959f-0c1d9929f0a2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41" autoAdjust="0"/>
    <p:restoredTop sz="70175" autoAdjust="0"/>
  </p:normalViewPr>
  <p:slideViewPr>
    <p:cSldViewPr>
      <p:cViewPr varScale="1">
        <p:scale>
          <a:sx n="77" d="100"/>
          <a:sy n="77" d="100"/>
        </p:scale>
        <p:origin x="304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slide" Target="slides/slide38.xml" Id="rId39" /><Relationship Type="http://schemas.openxmlformats.org/officeDocument/2006/relationships/slide" Target="slides/slide20.xml" Id="rId21" /><Relationship Type="http://schemas.openxmlformats.org/officeDocument/2006/relationships/slide" Target="slides/slide33.xml" Id="rId34" /><Relationship Type="http://schemas.openxmlformats.org/officeDocument/2006/relationships/presProps" Target="presProps.xml" Id="rId42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28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openxmlformats.org/officeDocument/2006/relationships/slide" Target="slides/slide31.xml" Id="rId32" /><Relationship Type="http://schemas.openxmlformats.org/officeDocument/2006/relationships/slide" Target="slides/slide36.xml" Id="rId37" /><Relationship Type="http://schemas.openxmlformats.org/officeDocument/2006/relationships/slide" Target="slides/slide39.xml" Id="rId40" /><Relationship Type="http://schemas.openxmlformats.org/officeDocument/2006/relationships/tableStyles" Target="tableStyles.xml" Id="rId45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slide" Target="slides/slide27.xml" Id="rId28" /><Relationship Type="http://schemas.openxmlformats.org/officeDocument/2006/relationships/slide" Target="slides/slide35.xml" Id="rId36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0.xml" Id="rId31" /><Relationship Type="http://schemas.openxmlformats.org/officeDocument/2006/relationships/theme" Target="theme/theme1.xml" Id="rId44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slide" Target="slides/slide26.xml" Id="rId27" /><Relationship Type="http://schemas.openxmlformats.org/officeDocument/2006/relationships/slide" Target="slides/slide29.xml" Id="rId30" /><Relationship Type="http://schemas.openxmlformats.org/officeDocument/2006/relationships/slide" Target="slides/slide34.xml" Id="rId35" /><Relationship Type="http://schemas.openxmlformats.org/officeDocument/2006/relationships/viewProps" Target="viewProps.xml" Id="rId43" /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slide" Target="slides/slide32.xml" Id="rId33" /><Relationship Type="http://schemas.openxmlformats.org/officeDocument/2006/relationships/slide" Target="slides/slide37.xml" Id="rId38" /><Relationship Type="http://schemas.microsoft.com/office/2018/10/relationships/authors" Target="authors.xml" Id="rId46" /><Relationship Type="http://schemas.openxmlformats.org/officeDocument/2006/relationships/slide" Target="slides/slide19.xml" Id="rId20" /><Relationship Type="http://schemas.openxmlformats.org/officeDocument/2006/relationships/notesMaster" Target="notesMasters/notesMaster1.xml" Id="rId41" /><Relationship Type="http://schemas.openxmlformats.org/officeDocument/2006/relationships/customXml" Target="/customXml/item.xml" Id="R9d8ac4fbebc745d7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CB6CD-F81D-4757-AD4E-F4DC3F6ADCA3}" type="datetimeFigureOut">
              <a:rPr lang="cy-GB" smtClean="0"/>
              <a:t>15/12/2022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DF0E4-4189-473D-BE21-D2510F651B6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8075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13552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2593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2095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endParaRPr lang="cy-GB" b="0" i="0" noProof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3798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0142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37722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9707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473082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noProof="0" dirty="0">
              <a:solidFill>
                <a:srgbClr val="1F1F1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0270F-E807-4723-82FB-31EBA794B2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2162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noProof="0" dirty="0">
              <a:solidFill>
                <a:srgbClr val="1F1F1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0270F-E807-4723-82FB-31EBA794B24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5553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451824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70373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cy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87038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y-GB" sz="18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567444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noProof="0" dirty="0">
              <a:solidFill>
                <a:srgbClr val="1F1F1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0270F-E807-4723-82FB-31EBA794B24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326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noProof="0" dirty="0">
              <a:solidFill>
                <a:srgbClr val="1F1F1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D0270F-E807-4723-82FB-31EBA794B24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548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8339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016340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21709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ts val="19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94049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ts val="195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18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553309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sz="1200" noProof="0" dirty="0">
              <a:solidFill>
                <a:srgbClr val="00206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62662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9977946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87464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6849495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702455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627040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solidFill>
                <a:srgbClr val="222222"/>
              </a:solidFill>
              <a:effectLst/>
              <a:latin typeface="Open Sans" panose="020B0606030504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29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11519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33793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880542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17B04-3695-4201-85B8-28625D3396F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6145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17B04-3695-4201-85B8-28625D3396F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72434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sz="1200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717B04-3695-4201-85B8-28625D3396F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4531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36159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363611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6046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7539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cy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t>39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851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1" descr="stats PowerPoint title slide_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050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75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48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09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245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45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06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56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78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78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481DB6-995D-4C45-AD67-87930BDAB40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0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4" Type="http://schemas.openxmlformats.org/officeDocument/2006/relationships/image" Target="../media/image1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4" Type="http://schemas.openxmlformats.org/officeDocument/2006/relationships/image" Target="../media/image2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4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Relationship Id="rId4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Relationship Id="rId4" Type="http://schemas.openxmlformats.org/officeDocument/2006/relationships/image" Target="../media/image2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Relationship Id="rId4" Type="http://schemas.openxmlformats.org/officeDocument/2006/relationships/image" Target="../media/image2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doladata.blog.llyw.cymru/2022/12/06/chief-statisticians-update-understanding-census-2021-data-about-the-welsh-language/" TargetMode="External"/><Relationship Id="rId13" Type="http://schemas.openxmlformats.org/officeDocument/2006/relationships/hyperlink" Target="https://twitter.com/Census2021" TargetMode="External"/><Relationship Id="rId18" Type="http://schemas.openxmlformats.org/officeDocument/2006/relationships/hyperlink" Target="https://www.ons.gov.uk/" TargetMode="External"/><Relationship Id="rId3" Type="http://schemas.openxmlformats.org/officeDocument/2006/relationships/notesSlide" Target="../notesSlides/notesSlide35.xml"/><Relationship Id="rId7" Type="http://schemas.openxmlformats.org/officeDocument/2006/relationships/hyperlink" Target="https://twitter.com/statisticswales" TargetMode="External"/><Relationship Id="rId12" Type="http://schemas.openxmlformats.org/officeDocument/2006/relationships/hyperlink" Target="https://twitter.com/Cyfrifiad2021" TargetMode="External"/><Relationship Id="rId17" Type="http://schemas.openxmlformats.org/officeDocument/2006/relationships/hyperlink" Target="https://datamap.gov.wales/" TargetMode="External"/><Relationship Id="rId2" Type="http://schemas.openxmlformats.org/officeDocument/2006/relationships/slideLayout" Target="../slideLayouts/slideLayout2.xml"/><Relationship Id="rId16" Type="http://schemas.openxmlformats.org/officeDocument/2006/relationships/hyperlink" Target="https://eur01.safelinks.protection.outlook.com/?url=https%3A%2F%2Fdigitalanddata.blog.gov.wales%2F2022%2F12%2F06%2Fchief-statisticians-update-understanding-census-2021-data-about-the-welsh-language%2F&amp;data=05%7C01%7CLlio.Owen014%40llyw.cymru%7Cf6e3110320b24454c70308dad391d06f%7Ca2cc36c592804ae78887d06dab89216b%7C0%7C0%7C638054920458196214%7CUnknown%7CTWFpbGZsb3d8eyJWIjoiMC4wLjAwMDAiLCJQIjoiV2luMzIiLCJBTiI6Ik1haWwiLCJXVCI6Mn0%3D%7C3000%7C%7C%7C&amp;sdata=gBuGOK3W4oH5XOuvD9MIiGBrJsrG5P2y74TM3%2F74csI%3D&amp;reserved=0" TargetMode="External"/><Relationship Id="rId1" Type="http://schemas.openxmlformats.org/officeDocument/2006/relationships/themeOverride" Target="../theme/themeOverride26.xml"/><Relationship Id="rId6" Type="http://schemas.openxmlformats.org/officeDocument/2006/relationships/hyperlink" Target="https://twitter.com/ystadegaucymru" TargetMode="External"/><Relationship Id="rId11" Type="http://schemas.openxmlformats.org/officeDocument/2006/relationships/hyperlink" Target="https://twitter.com/ONS" TargetMode="External"/><Relationship Id="rId5" Type="http://schemas.openxmlformats.org/officeDocument/2006/relationships/hyperlink" Target="https://statscymru.llyw.cymru/Catalogue/Welsh-Language/Census-Welsh-Language" TargetMode="External"/><Relationship Id="rId15" Type="http://schemas.openxmlformats.org/officeDocument/2006/relationships/hyperlink" Target="https://statswales.gov.wales/Catalogue/Welsh-Language/Census-Welsh-Language" TargetMode="External"/><Relationship Id="rId10" Type="http://schemas.openxmlformats.org/officeDocument/2006/relationships/hyperlink" Target="https://cy.ons.gov.uk/" TargetMode="External"/><Relationship Id="rId4" Type="http://schemas.openxmlformats.org/officeDocument/2006/relationships/hyperlink" Target="https://eur01.safelinks.protection.outlook.com/?url=https%3A%2F%2Fllyw.cymru%2Fy-gymraeg-yng-nghymru-cyfrifiad-2021&amp;data=05%7C01%7CLlio.Owen014%40llyw.cymru%7C43774643005b402b560808dacc58e475%7Ca2cc36c592804ae78887d06dab89216b%7C0%7C0%7C638046979395545563%7CUnknown%7CTWFpbGZsb3d8eyJWIjoiMC4wLjAwMDAiLCJQIjoiV2luMzIiLCJBTiI6Ik1haWwiLCJXVCI6Mn0%3D%7C3000%7C%7C%7C&amp;sdata=d08576QhCEYCITVnXEvrssb%2B5mYw%2FkzXVWmaQBIXiFI%3D&amp;reserved=0" TargetMode="External"/><Relationship Id="rId9" Type="http://schemas.openxmlformats.org/officeDocument/2006/relationships/hyperlink" Target="https://mapdata.llyw.cymru/" TargetMode="External"/><Relationship Id="rId14" Type="http://schemas.openxmlformats.org/officeDocument/2006/relationships/hyperlink" Target="https://eur01.safelinks.protection.outlook.com/?url=https%3A%2F%2Fgov.wales%2Fwelsh-language-wales-census-2021&amp;data=05%7C01%7CLlio.Owen014%40llyw.cymru%7C43774643005b402b560808dacc58e475%7Ca2cc36c592804ae78887d06dab89216b%7C0%7C0%7C638046979395545563%7CUnknown%7CTWFpbGZsb3d8eyJWIjoiMC4wLjAwMDAiLCJQIjoiV2luMzIiLCJBTiI6Ik1haWwiLCJXVCI6Mn0%3D%7C3000%7C%7C%7C&amp;sdata=WtLNuIDPBxslZf5tnGNeQ7OQF9NF3rkW%2BSAGBD%2B5Y2A%3D&amp;reserved=0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mailto:DataIaithGymraeg@llyw.cymru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WelshLanguageData@gov.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463031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dirty="0"/>
              <a:t>Y Gymraeg yng Nghymru, Cyfrifiad 2021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Welsh language in Wales, Census 2021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D6DFC64-A5F1-3EA7-9BE5-6BC36127CF3B}"/>
              </a:ext>
            </a:extLst>
          </p:cNvPr>
          <p:cNvSpPr txBox="1">
            <a:spLocks/>
          </p:cNvSpPr>
          <p:nvPr/>
        </p:nvSpPr>
        <p:spPr>
          <a:xfrm>
            <a:off x="1524000" y="4853136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Llio Owen</a:t>
            </a:r>
          </a:p>
          <a:p>
            <a:r>
              <a:rPr lang="cy-GB" dirty="0"/>
              <a:t>Gwasanaethau Gwybodaeth a Dadansoddi </a:t>
            </a:r>
            <a:r>
              <a:rPr lang="en-GB" dirty="0"/>
              <a:t>| Knowledge and Analytical Services</a:t>
            </a:r>
          </a:p>
          <a:p>
            <a:r>
              <a:rPr lang="cy-GB" dirty="0"/>
              <a:t>15 Rhagfyr | </a:t>
            </a:r>
            <a:r>
              <a:rPr lang="en-GB" dirty="0"/>
              <a:t>December</a:t>
            </a:r>
            <a:r>
              <a:rPr lang="cy-GB" dirty="0"/>
              <a:t> 2022</a:t>
            </a:r>
          </a:p>
        </p:txBody>
      </p:sp>
    </p:spTree>
    <p:extLst>
      <p:ext uri="{BB962C8B-B14F-4D97-AF65-F5344CB8AC3E}">
        <p14:creationId xmlns:p14="http://schemas.microsoft.com/office/powerpoint/2010/main" val="3710753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Trosolwg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fontScale="92500" lnSpcReduction="20000"/>
          </a:bodyPr>
          <a:lstStyle/>
          <a:p>
            <a:r>
              <a:rPr lang="cy-GB" dirty="0"/>
              <a:t>Cyfrifiad 2011</a:t>
            </a:r>
          </a:p>
          <a:p>
            <a:r>
              <a:rPr lang="cy-GB" dirty="0"/>
              <a:t>Cynnal Cyfrifiad 2021</a:t>
            </a:r>
          </a:p>
          <a:p>
            <a:r>
              <a:rPr lang="cy-GB" dirty="0"/>
              <a:t>Canlyniadau Cyfrifiad 2021 am y Gymraeg</a:t>
            </a:r>
          </a:p>
          <a:p>
            <a:r>
              <a:rPr lang="cy-GB" dirty="0"/>
              <a:t>Canlyniadau eraill Cyfrifiad 2021</a:t>
            </a:r>
          </a:p>
          <a:p>
            <a:r>
              <a:rPr lang="cy-GB" dirty="0"/>
              <a:t>Ffynonellau data eraill</a:t>
            </a:r>
          </a:p>
          <a:p>
            <a:r>
              <a:rPr lang="cy-GB" dirty="0"/>
              <a:t>Ble i ddod o hyd i’r data</a:t>
            </a:r>
          </a:p>
          <a:p>
            <a:r>
              <a:rPr lang="cy-GB" dirty="0"/>
              <a:t>Cwestiynau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4572000" y="1586144"/>
            <a:ext cx="411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2060"/>
                </a:solidFill>
              </a:rPr>
              <a:t>Census 2011</a:t>
            </a:r>
          </a:p>
          <a:p>
            <a:r>
              <a:rPr lang="en-GB" dirty="0">
                <a:solidFill>
                  <a:srgbClr val="002060"/>
                </a:solidFill>
              </a:rPr>
              <a:t>Conduct of Census 2021</a:t>
            </a:r>
          </a:p>
          <a:p>
            <a:r>
              <a:rPr lang="en-GB" dirty="0">
                <a:solidFill>
                  <a:srgbClr val="002060"/>
                </a:solidFill>
              </a:rPr>
              <a:t>Census 2021 results about the Welsh language</a:t>
            </a:r>
          </a:p>
          <a:p>
            <a:r>
              <a:rPr lang="en-GB" dirty="0">
                <a:solidFill>
                  <a:srgbClr val="002060"/>
                </a:solidFill>
              </a:rPr>
              <a:t>Other Census 2021 results</a:t>
            </a:r>
          </a:p>
          <a:p>
            <a:r>
              <a:rPr lang="en-GB" dirty="0">
                <a:solidFill>
                  <a:srgbClr val="002060"/>
                </a:solidFill>
              </a:rPr>
              <a:t>Other data sources</a:t>
            </a:r>
          </a:p>
          <a:p>
            <a:r>
              <a:rPr lang="en-GB" dirty="0">
                <a:solidFill>
                  <a:srgbClr val="002060"/>
                </a:solidFill>
              </a:rPr>
              <a:t>Where to find the data</a:t>
            </a:r>
          </a:p>
          <a:p>
            <a:r>
              <a:rPr lang="en-GB" dirty="0">
                <a:solidFill>
                  <a:srgbClr val="002060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448208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Cyfrifiad 2011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Census 2011</a:t>
            </a:r>
          </a:p>
        </p:txBody>
      </p:sp>
    </p:spTree>
    <p:extLst>
      <p:ext uri="{BB962C8B-B14F-4D97-AF65-F5344CB8AC3E}">
        <p14:creationId xmlns:p14="http://schemas.microsoft.com/office/powerpoint/2010/main" val="4065289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Y Gymraeg yng Nghyfrifiad 2011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The Welsh language in Census 2011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4114800" cy="452596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b="1" dirty="0"/>
              <a:t>562,000</a:t>
            </a:r>
            <a:r>
              <a:rPr lang="cy-GB" dirty="0"/>
              <a:t> o bobl tair oed neu’n hŷn yn gallu siarad Cymraeg yn 2011, </a:t>
            </a:r>
            <a:r>
              <a:rPr lang="cy-GB" b="1" dirty="0"/>
              <a:t>19.0%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b="1" dirty="0"/>
              <a:t>I lawr 20,400 ers 2001</a:t>
            </a:r>
            <a:r>
              <a:rPr lang="cy-GB" dirty="0"/>
              <a:t>, o 582,400, neu 20.8%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dirty="0"/>
              <a:t>Ond cynnydd ar gyfer plant tair i bedair oed, a chynnydd bach ar gyfer oedolion 20 i 44 oed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4438328" y="1628800"/>
            <a:ext cx="4454152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000" b="1" dirty="0">
                <a:solidFill>
                  <a:srgbClr val="002060"/>
                </a:solidFill>
              </a:rPr>
              <a:t>562,000</a:t>
            </a:r>
            <a:r>
              <a:rPr lang="en-GB" sz="3000" dirty="0">
                <a:solidFill>
                  <a:srgbClr val="002060"/>
                </a:solidFill>
              </a:rPr>
              <a:t> people aged three or older able to speak Welsh in 2011, </a:t>
            </a:r>
            <a:r>
              <a:rPr lang="en-GB" sz="3000" b="1" dirty="0">
                <a:solidFill>
                  <a:srgbClr val="002060"/>
                </a:solidFill>
              </a:rPr>
              <a:t>19.0%</a:t>
            </a:r>
          </a:p>
          <a:p>
            <a:pPr>
              <a:lnSpc>
                <a:spcPct val="8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000" b="1" dirty="0">
                <a:solidFill>
                  <a:srgbClr val="002060"/>
                </a:solidFill>
              </a:rPr>
              <a:t>Down 20,400 since 2001</a:t>
            </a:r>
            <a:r>
              <a:rPr lang="en-GB" sz="3000" dirty="0">
                <a:solidFill>
                  <a:srgbClr val="002060"/>
                </a:solidFill>
              </a:rPr>
              <a:t>, from 582,400, or 20.8%</a:t>
            </a:r>
          </a:p>
          <a:p>
            <a:pPr>
              <a:lnSpc>
                <a:spcPct val="8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000" dirty="0">
                <a:solidFill>
                  <a:srgbClr val="002060"/>
                </a:solidFill>
              </a:rPr>
              <a:t>But increases for children aged three to four years, and small increase for adults aged 20 to 44 years old</a:t>
            </a:r>
          </a:p>
        </p:txBody>
      </p:sp>
    </p:spTree>
    <p:extLst>
      <p:ext uri="{BB962C8B-B14F-4D97-AF65-F5344CB8AC3E}">
        <p14:creationId xmlns:p14="http://schemas.microsoft.com/office/powerpoint/2010/main" val="34360402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Newid rhwng 2001 a 2011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Change between 2001 and 2011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AFA2DF-B7D1-7D5D-F3EF-529CF499BB9C}"/>
              </a:ext>
            </a:extLst>
          </p:cNvPr>
          <p:cNvSpPr txBox="1"/>
          <p:nvPr/>
        </p:nvSpPr>
        <p:spPr>
          <a:xfrm>
            <a:off x="457200" y="5890046"/>
            <a:ext cx="4042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Gostyngiadau mwyaf yn Sir Gaerfyrddin, Ceredigion, Gwynedd ac Ynys Môn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4652392" y="5901140"/>
            <a:ext cx="4042792" cy="762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Largest decreases in Carmarthenshire, Ceredigion, Gwynedd and the Isle of Anglesey</a:t>
            </a:r>
          </a:p>
        </p:txBody>
      </p:sp>
      <p:pic>
        <p:nvPicPr>
          <p:cNvPr id="6" name="Dalfan Cynnwys 5" descr="Llun yn cynnwys map&#10;&#10;Wedi cynhyrchu’r disgrifiad yn awtomatig">
            <a:extLst>
              <a:ext uri="{FF2B5EF4-FFF2-40B4-BE49-F238E27FC236}">
                <a16:creationId xmlns:a16="http://schemas.microsoft.com/office/drawing/2014/main" id="{5FC110EC-58EE-DA65-092A-86E413A280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2737" y="1545530"/>
            <a:ext cx="2875612" cy="4063124"/>
          </a:xfrm>
        </p:spPr>
      </p:pic>
      <p:pic>
        <p:nvPicPr>
          <p:cNvPr id="8" name="Llun 7" descr="Llun yn cynnwys map&#10;&#10;Wedi cynhyrchu’r disgrifiad yn awtomatig">
            <a:extLst>
              <a:ext uri="{FF2B5EF4-FFF2-40B4-BE49-F238E27FC236}">
                <a16:creationId xmlns:a16="http://schemas.microsoft.com/office/drawing/2014/main" id="{1C5E082D-1978-83CA-42E3-0A3254191D0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25592"/>
            <a:ext cx="2875613" cy="4063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81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r>
              <a:rPr lang="cy-GB" b="1" dirty="0"/>
              <a:t>Sir Gaerfyrddin | </a:t>
            </a:r>
            <a:r>
              <a:rPr lang="en-GB" b="1" dirty="0"/>
              <a:t>Carmarthenshire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EF3BC516-0AE3-1CB5-C191-70B99957A7E4}"/>
              </a:ext>
            </a:extLst>
          </p:cNvPr>
          <p:cNvSpPr txBox="1"/>
          <p:nvPr/>
        </p:nvSpPr>
        <p:spPr>
          <a:xfrm>
            <a:off x="683568" y="1700808"/>
            <a:ext cx="410445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Gostyngiad mwyaf ar draws yr holl awdurdodau lleol rhwng 2001 a 2011.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Pobl yn y carfan hŷn yn gyrru’r newid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Dim un adran etholiadol lle roedd dros 70% yn gallu siarad Cymraeg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O blith yr ugain ACEHI a welodd y gostyngiad mwyaf ledled Cymru, roedd 11 yn Sir Gaerfyrddin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</p:txBody>
      </p:sp>
      <p:sp>
        <p:nvSpPr>
          <p:cNvPr id="5" name="Blwch Testun 4">
            <a:extLst>
              <a:ext uri="{FF2B5EF4-FFF2-40B4-BE49-F238E27FC236}">
                <a16:creationId xmlns:a16="http://schemas.microsoft.com/office/drawing/2014/main" id="{70A05B4E-692B-77BC-C383-E19D62CF40E6}"/>
              </a:ext>
            </a:extLst>
          </p:cNvPr>
          <p:cNvSpPr txBox="1"/>
          <p:nvPr/>
        </p:nvSpPr>
        <p:spPr>
          <a:xfrm>
            <a:off x="4788024" y="1700808"/>
            <a:ext cx="3898776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Largest decrease for all local authorities between 2001 and 2011.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People in the older cohort were driving the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Not a single electoral division where over 70% could speak Welsh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Of the twenty LSOAs that saw the biggest decrease across Wales, 11 were in Carmarthenshire</a:t>
            </a:r>
          </a:p>
        </p:txBody>
      </p:sp>
    </p:spTree>
    <p:extLst>
      <p:ext uri="{BB962C8B-B14F-4D97-AF65-F5344CB8AC3E}">
        <p14:creationId xmlns:p14="http://schemas.microsoft.com/office/powerpoint/2010/main" val="12433893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Cyfrifiad 2021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Census 2021</a:t>
            </a:r>
          </a:p>
        </p:txBody>
      </p:sp>
    </p:spTree>
    <p:extLst>
      <p:ext uri="{BB962C8B-B14F-4D97-AF65-F5344CB8AC3E}">
        <p14:creationId xmlns:p14="http://schemas.microsoft.com/office/powerpoint/2010/main" val="210911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Cynnal Cyfrifiad 2021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Conduct of Census 2021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029" y="1628799"/>
            <a:ext cx="4114800" cy="5040561"/>
          </a:xfrm>
        </p:spPr>
        <p:txBody>
          <a:bodyPr>
            <a:normAutofit/>
          </a:bodyPr>
          <a:lstStyle/>
          <a:p>
            <a:r>
              <a:rPr lang="cy-GB" dirty="0"/>
              <a:t>Diwrnod y Cyfrifiad,  21 Mawrth 2021</a:t>
            </a:r>
          </a:p>
          <a:p>
            <a:r>
              <a:rPr lang="cy-GB" dirty="0"/>
              <a:t>COVID-19</a:t>
            </a:r>
          </a:p>
          <a:p>
            <a:r>
              <a:rPr lang="cy-GB" dirty="0"/>
              <a:t>Hunan-asesiad</a:t>
            </a:r>
          </a:p>
          <a:p>
            <a:r>
              <a:rPr lang="cy-GB" dirty="0"/>
              <a:t>Adrodd ar ran eraill, gan gynnwys plant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4438328" y="1700808"/>
            <a:ext cx="4454152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3100" dirty="0">
                <a:solidFill>
                  <a:srgbClr val="002060"/>
                </a:solidFill>
              </a:rPr>
              <a:t>Census Day,                   21 March 2021</a:t>
            </a:r>
          </a:p>
          <a:p>
            <a:pPr>
              <a:lnSpc>
                <a:spcPct val="80000"/>
              </a:lnSpc>
            </a:pPr>
            <a:r>
              <a:rPr lang="en-GB" sz="3100" dirty="0">
                <a:solidFill>
                  <a:srgbClr val="002060"/>
                </a:solidFill>
              </a:rPr>
              <a:t>COVID-19</a:t>
            </a:r>
          </a:p>
          <a:p>
            <a:pPr>
              <a:lnSpc>
                <a:spcPct val="80000"/>
              </a:lnSpc>
            </a:pPr>
            <a:r>
              <a:rPr lang="en-GB" sz="3100" dirty="0">
                <a:solidFill>
                  <a:srgbClr val="002060"/>
                </a:solidFill>
              </a:rPr>
              <a:t>Self-assessment</a:t>
            </a:r>
          </a:p>
          <a:p>
            <a:pPr>
              <a:lnSpc>
                <a:spcPct val="80000"/>
              </a:lnSpc>
            </a:pPr>
            <a:r>
              <a:rPr lang="en-GB" sz="3100" dirty="0">
                <a:solidFill>
                  <a:srgbClr val="002060"/>
                </a:solidFill>
              </a:rPr>
              <a:t>Reporting on behalf of others, including children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BD78A7-0086-ECF6-5760-0EB9585954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481" y="4879047"/>
            <a:ext cx="3347896" cy="186604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CFFBFE-4AD7-EED6-7A4B-3738C977DC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5923" y="4880653"/>
            <a:ext cx="3358962" cy="185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590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Y Gymraeg yng Nghyfrifiad 2021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Welsh language in Census 2021</a:t>
            </a:r>
          </a:p>
        </p:txBody>
      </p:sp>
    </p:spTree>
    <p:extLst>
      <p:ext uri="{BB962C8B-B14F-4D97-AF65-F5344CB8AC3E}">
        <p14:creationId xmlns:p14="http://schemas.microsoft.com/office/powerpoint/2010/main" val="1513637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tryal 4"/>
          <p:cNvSpPr/>
          <p:nvPr/>
        </p:nvSpPr>
        <p:spPr>
          <a:xfrm>
            <a:off x="335103" y="417060"/>
            <a:ext cx="2282400" cy="61206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r>
              <a:rPr lang="cy-GB" sz="3200" dirty="0">
                <a:solidFill>
                  <a:schemeClr val="bg1"/>
                </a:solidFill>
              </a:rPr>
              <a:t>Nifer a chanran sy’n gallu siarad Cymraeg, 2021</a:t>
            </a:r>
          </a:p>
          <a:p>
            <a:pPr lvl="0" algn="r"/>
            <a:endParaRPr lang="cy-GB" sz="3200" dirty="0">
              <a:solidFill>
                <a:schemeClr val="bg1"/>
              </a:solidFill>
            </a:endParaRPr>
          </a:p>
          <a:p>
            <a:pPr lvl="0" algn="r"/>
            <a:r>
              <a:rPr lang="en-GB" sz="3200" i="1" dirty="0">
                <a:solidFill>
                  <a:schemeClr val="bg1"/>
                </a:solidFill>
              </a:rPr>
              <a:t>Number and percentage able to speak Welsh, 2021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10F6716-F30D-BF38-4F91-F3FED16BA680}"/>
              </a:ext>
            </a:extLst>
          </p:cNvPr>
          <p:cNvSpPr/>
          <p:nvPr/>
        </p:nvSpPr>
        <p:spPr>
          <a:xfrm>
            <a:off x="4798307" y="1916832"/>
            <a:ext cx="1728192" cy="2363867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27AE6C-C3E1-BF97-038B-0D12BF7734AE}"/>
              </a:ext>
            </a:extLst>
          </p:cNvPr>
          <p:cNvSpPr txBox="1"/>
          <p:nvPr/>
        </p:nvSpPr>
        <p:spPr>
          <a:xfrm>
            <a:off x="6876256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538,300</a:t>
            </a:r>
          </a:p>
          <a:p>
            <a:r>
              <a:rPr lang="en-GB" sz="4400" b="1" dirty="0"/>
              <a:t>17.8%</a:t>
            </a:r>
            <a:endParaRPr lang="cy-GB" sz="4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0349AD-AB6A-EA4B-C544-A6163A87C337}"/>
              </a:ext>
            </a:extLst>
          </p:cNvPr>
          <p:cNvSpPr txBox="1"/>
          <p:nvPr/>
        </p:nvSpPr>
        <p:spPr>
          <a:xfrm>
            <a:off x="6372200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2021</a:t>
            </a:r>
            <a:endParaRPr lang="cy-GB" sz="4400" b="1" u="sng" dirty="0"/>
          </a:p>
        </p:txBody>
      </p:sp>
    </p:spTree>
    <p:extLst>
      <p:ext uri="{BB962C8B-B14F-4D97-AF65-F5344CB8AC3E}">
        <p14:creationId xmlns:p14="http://schemas.microsoft.com/office/powerpoint/2010/main" val="2882676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tryal 4"/>
          <p:cNvSpPr/>
          <p:nvPr/>
        </p:nvSpPr>
        <p:spPr>
          <a:xfrm>
            <a:off x="335103" y="417060"/>
            <a:ext cx="2282400" cy="61206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r>
              <a:rPr lang="cy-GB" sz="3200" dirty="0">
                <a:solidFill>
                  <a:schemeClr val="bg1"/>
                </a:solidFill>
              </a:rPr>
              <a:t>Nifer a chanran sy’n gallu siarad Cymraeg, 2011 a 2021</a:t>
            </a:r>
          </a:p>
          <a:p>
            <a:pPr lvl="0" algn="r"/>
            <a:endParaRPr lang="cy-GB" sz="3200" dirty="0">
              <a:solidFill>
                <a:schemeClr val="bg1"/>
              </a:solidFill>
            </a:endParaRPr>
          </a:p>
          <a:p>
            <a:pPr lvl="0" algn="r"/>
            <a:r>
              <a:rPr lang="en-GB" sz="3200" i="1" dirty="0">
                <a:solidFill>
                  <a:schemeClr val="bg1"/>
                </a:solidFill>
              </a:rPr>
              <a:t>Number and percentage able to speak Welsh, 2011 and 2021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10F6716-F30D-BF38-4F91-F3FED16BA680}"/>
              </a:ext>
            </a:extLst>
          </p:cNvPr>
          <p:cNvSpPr/>
          <p:nvPr/>
        </p:nvSpPr>
        <p:spPr>
          <a:xfrm>
            <a:off x="4798307" y="1916832"/>
            <a:ext cx="1728192" cy="2363867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27AE6C-C3E1-BF97-038B-0D12BF7734AE}"/>
              </a:ext>
            </a:extLst>
          </p:cNvPr>
          <p:cNvSpPr txBox="1"/>
          <p:nvPr/>
        </p:nvSpPr>
        <p:spPr>
          <a:xfrm>
            <a:off x="6876256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538,300</a:t>
            </a:r>
          </a:p>
          <a:p>
            <a:r>
              <a:rPr lang="en-GB" sz="4400" b="1" dirty="0"/>
              <a:t>17.8%</a:t>
            </a:r>
            <a:endParaRPr lang="cy-GB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1BEC56-4165-3373-982B-09C4B2395359}"/>
              </a:ext>
            </a:extLst>
          </p:cNvPr>
          <p:cNvSpPr txBox="1"/>
          <p:nvPr/>
        </p:nvSpPr>
        <p:spPr>
          <a:xfrm>
            <a:off x="2795583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</a:rPr>
              <a:t>562,000</a:t>
            </a:r>
          </a:p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</a:rPr>
              <a:t>19.0%</a:t>
            </a:r>
            <a:endParaRPr lang="cy-GB" sz="4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5824E6-90FC-7D38-470D-1E286F7E92EF}"/>
              </a:ext>
            </a:extLst>
          </p:cNvPr>
          <p:cNvSpPr txBox="1"/>
          <p:nvPr/>
        </p:nvSpPr>
        <p:spPr>
          <a:xfrm>
            <a:off x="2495014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u="sng" dirty="0">
                <a:solidFill>
                  <a:schemeClr val="bg1">
                    <a:lumMod val="50000"/>
                  </a:schemeClr>
                </a:solidFill>
              </a:rPr>
              <a:t>2011</a:t>
            </a:r>
            <a:endParaRPr lang="cy-GB" sz="4400" u="sng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0349AD-AB6A-EA4B-C544-A6163A87C337}"/>
              </a:ext>
            </a:extLst>
          </p:cNvPr>
          <p:cNvSpPr txBox="1"/>
          <p:nvPr/>
        </p:nvSpPr>
        <p:spPr>
          <a:xfrm>
            <a:off x="6372200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2021</a:t>
            </a:r>
            <a:endParaRPr lang="cy-GB" sz="4400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0A8B65-B36D-DB0C-3851-61E2457A1E4C}"/>
              </a:ext>
            </a:extLst>
          </p:cNvPr>
          <p:cNvSpPr txBox="1"/>
          <p:nvPr/>
        </p:nvSpPr>
        <p:spPr>
          <a:xfrm>
            <a:off x="2795583" y="4509120"/>
            <a:ext cx="6180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-23,700</a:t>
            </a:r>
          </a:p>
          <a:p>
            <a:pPr algn="ctr"/>
            <a:r>
              <a:rPr lang="cy-GB" sz="4000" dirty="0"/>
              <a:t>-1.2 pwynt canran</a:t>
            </a:r>
            <a:br>
              <a:rPr lang="cy-GB" sz="4000" dirty="0"/>
            </a:br>
            <a:r>
              <a:rPr lang="cy-GB" sz="4000" dirty="0">
                <a:solidFill>
                  <a:srgbClr val="002060"/>
                </a:solidFill>
              </a:rPr>
              <a:t>-1.2 </a:t>
            </a:r>
            <a:r>
              <a:rPr lang="en-GB" sz="4000" dirty="0">
                <a:solidFill>
                  <a:srgbClr val="002060"/>
                </a:solidFill>
              </a:rPr>
              <a:t>percentage point</a:t>
            </a:r>
            <a:endParaRPr lang="cy-GB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171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cy-GB" sz="3200" dirty="0"/>
              <a:t>Y gallu i siarad Cymraeg yn ôl oedran, 2011 a 2021</a:t>
            </a:r>
            <a:br>
              <a:rPr lang="en-GB" sz="3200" dirty="0"/>
            </a:br>
            <a:r>
              <a:rPr lang="en-GB" sz="3200" dirty="0">
                <a:solidFill>
                  <a:srgbClr val="002060"/>
                </a:solidFill>
              </a:rPr>
              <a:t>Ability to speak Welsh by age, 2011 and 2021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CA3B589-09E3-CFAC-C333-ADDBF8576F4D}"/>
              </a:ext>
            </a:extLst>
          </p:cNvPr>
          <p:cNvSpPr txBox="1"/>
          <p:nvPr/>
        </p:nvSpPr>
        <p:spPr>
          <a:xfrm>
            <a:off x="293736" y="5429601"/>
            <a:ext cx="4278264" cy="1135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ts val="1950"/>
              </a:lnSpc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Plant a phobl ifanc 5 i 15 oed sydd fwyaf tebygol o fod wedi eu nodi yn gallu siarad Cymraeg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49EFC8-2AA0-E5C9-9271-F2102D88C726}"/>
              </a:ext>
            </a:extLst>
          </p:cNvPr>
          <p:cNvSpPr txBox="1"/>
          <p:nvPr/>
        </p:nvSpPr>
        <p:spPr>
          <a:xfrm>
            <a:off x="4758232" y="5429601"/>
            <a:ext cx="4278264" cy="1135375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85750" indent="-28575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 sz="1700">
                <a:solidFill>
                  <a:srgbClr val="002060"/>
                </a:solidFill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ts val="1950"/>
              </a:lnSpc>
              <a:spcAft>
                <a:spcPts val="1500"/>
              </a:spcAft>
            </a:pPr>
            <a:r>
              <a:rPr lang="en-GB" sz="2400" dirty="0">
                <a:solidFill>
                  <a:schemeClr val="tx2"/>
                </a:solidFill>
              </a:rPr>
              <a:t>Children and young people aged 5 to 15 years old most likely to be reported as being able to speak Welsh</a:t>
            </a:r>
          </a:p>
        </p:txBody>
      </p:sp>
      <p:pic>
        <p:nvPicPr>
          <p:cNvPr id="4" name="Picture 3" descr="Chart&#10;&#10;Description automatically generated">
            <a:extLst>
              <a:ext uri="{FF2B5EF4-FFF2-40B4-BE49-F238E27FC236}">
                <a16:creationId xmlns:a16="http://schemas.microsoft.com/office/drawing/2014/main" id="{9CA35438-FA17-46ED-0DF9-35F9C2CFF6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1416" y="1449944"/>
            <a:ext cx="5213632" cy="385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653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cy-GB" sz="3300" dirty="0"/>
              <a:t>Y gallu i siarad Cymraeg yn ôl oedran, 2011 a 2021</a:t>
            </a:r>
            <a:br>
              <a:rPr lang="en-GB" sz="3300" dirty="0"/>
            </a:br>
            <a:r>
              <a:rPr lang="en-GB" sz="3300" dirty="0">
                <a:solidFill>
                  <a:srgbClr val="002060"/>
                </a:solidFill>
              </a:rPr>
              <a:t>Ability to speak Welsh by age, 2011 and 2021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CA3B589-09E3-CFAC-C333-ADDBF8576F4D}"/>
              </a:ext>
            </a:extLst>
          </p:cNvPr>
          <p:cNvSpPr txBox="1"/>
          <p:nvPr/>
        </p:nvSpPr>
        <p:spPr>
          <a:xfrm>
            <a:off x="293736" y="5429601"/>
            <a:ext cx="4278264" cy="1391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ts val="1950"/>
              </a:lnSpc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Gostyngiad sylweddol yng nghanran y plant a phobl ifanc y nodwyd eu bod yn gallu siarad Cymraeg rhwng 2011 a 2021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49EFC8-2AA0-E5C9-9271-F2102D88C726}"/>
              </a:ext>
            </a:extLst>
          </p:cNvPr>
          <p:cNvSpPr txBox="1"/>
          <p:nvPr/>
        </p:nvSpPr>
        <p:spPr>
          <a:xfrm>
            <a:off x="4758232" y="5429601"/>
            <a:ext cx="4278264" cy="1391856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85750" indent="-28575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 sz="1700">
                <a:solidFill>
                  <a:srgbClr val="002060"/>
                </a:solidFill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ts val="1950"/>
              </a:lnSpc>
              <a:spcAft>
                <a:spcPts val="1500"/>
              </a:spcAft>
            </a:pPr>
            <a:r>
              <a:rPr lang="en-GB" sz="2400" dirty="0">
                <a:solidFill>
                  <a:schemeClr val="tx2"/>
                </a:solidFill>
              </a:rPr>
              <a:t>Substantial decrease in the percentage of children and young people able to speak Welsh between 2011 and 2021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E32DCC72-A37B-90F1-5778-55B048885C8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168" y="1343950"/>
            <a:ext cx="5501664" cy="4064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621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76A023E3-7DB6-8A96-CD27-8E6413A2BC1D}"/>
              </a:ext>
            </a:extLst>
          </p:cNvPr>
          <p:cNvSpPr txBox="1"/>
          <p:nvPr/>
        </p:nvSpPr>
        <p:spPr>
          <a:xfrm>
            <a:off x="107504" y="5085184"/>
            <a:ext cx="4289136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Canrannau uchaf yn y gogledd-orllewin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Canrannau isaf yn y de-ddwyrain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40D4B9A7-BF7B-AB1B-506F-05F06A49D17C}"/>
              </a:ext>
            </a:extLst>
          </p:cNvPr>
          <p:cNvSpPr txBox="1"/>
          <p:nvPr/>
        </p:nvSpPr>
        <p:spPr>
          <a:xfrm>
            <a:off x="4427984" y="5085184"/>
            <a:ext cx="4722694" cy="164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ea typeface="+mj-ea"/>
                <a:cs typeface="+mj-cs"/>
              </a:rPr>
              <a:t>Highest percentages in north-west Wales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ea typeface="+mj-ea"/>
                <a:cs typeface="+mj-cs"/>
              </a:rPr>
              <a:t>Lowest percentage in south-east Wales</a:t>
            </a:r>
          </a:p>
        </p:txBody>
      </p:sp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9DEDCD38-3873-887B-6AF2-DAA7B3BD4B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121" y="260648"/>
            <a:ext cx="6333757" cy="467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115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4572000" y="5038144"/>
            <a:ext cx="46085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Decrease in all local authorities except Cardiff, Vale of Glamorgan, Rhondda Cynon </a:t>
            </a:r>
            <a:r>
              <a:rPr lang="en-GB" sz="2000" dirty="0" err="1">
                <a:solidFill>
                  <a:srgbClr val="002060"/>
                </a:solidFill>
              </a:rPr>
              <a:t>Taf</a:t>
            </a:r>
            <a:r>
              <a:rPr lang="en-GB" sz="2000" dirty="0">
                <a:solidFill>
                  <a:srgbClr val="002060"/>
                </a:solidFill>
              </a:rPr>
              <a:t> and Merthyr Tydfil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Largest decrease in Carmarthenshire, for the second successive census</a:t>
            </a: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53C0FE43-87D1-1A2F-1D8F-2428C367D53E}"/>
              </a:ext>
            </a:extLst>
          </p:cNvPr>
          <p:cNvSpPr txBox="1"/>
          <p:nvPr/>
        </p:nvSpPr>
        <p:spPr>
          <a:xfrm>
            <a:off x="107504" y="5038144"/>
            <a:ext cx="456185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Gostyngiad ym mhob awdurdod lleol ar wahân i Gaerdydd, Bro Morgannwg, Rhondda Cynon Taf a Merthyr Tudful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000" dirty="0"/>
              <a:t>Gostyngiad mwyaf yn Sir Gaerfyrddin, yr ail gyfrifiad yn olynol</a:t>
            </a:r>
          </a:p>
        </p:txBody>
      </p:sp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2637C7E3-E8F7-47B1-AF6A-131D22D32B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121" y="182560"/>
            <a:ext cx="6333757" cy="467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37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tryal 4"/>
          <p:cNvSpPr/>
          <p:nvPr/>
        </p:nvSpPr>
        <p:spPr>
          <a:xfrm>
            <a:off x="335103" y="417060"/>
            <a:ext cx="2282400" cy="61206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r>
              <a:rPr lang="cy-GB" sz="3200" dirty="0">
                <a:solidFill>
                  <a:schemeClr val="bg1"/>
                </a:solidFill>
              </a:rPr>
              <a:t>Nifer a chanran sy’n gallu siarad Cymraeg, 2021</a:t>
            </a:r>
          </a:p>
          <a:p>
            <a:pPr lvl="0" algn="r"/>
            <a:endParaRPr lang="cy-GB" sz="3200" dirty="0">
              <a:solidFill>
                <a:schemeClr val="bg1"/>
              </a:solidFill>
            </a:endParaRPr>
          </a:p>
          <a:p>
            <a:pPr lvl="0" algn="r"/>
            <a:r>
              <a:rPr lang="en-GB" sz="3200" i="1" dirty="0">
                <a:solidFill>
                  <a:schemeClr val="bg1"/>
                </a:solidFill>
              </a:rPr>
              <a:t>Number and percentage able to speak Welsh, 2021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10F6716-F30D-BF38-4F91-F3FED16BA680}"/>
              </a:ext>
            </a:extLst>
          </p:cNvPr>
          <p:cNvSpPr/>
          <p:nvPr/>
        </p:nvSpPr>
        <p:spPr>
          <a:xfrm>
            <a:off x="4798307" y="1916832"/>
            <a:ext cx="1728192" cy="2363867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27AE6C-C3E1-BF97-038B-0D12BF7734AE}"/>
              </a:ext>
            </a:extLst>
          </p:cNvPr>
          <p:cNvSpPr txBox="1"/>
          <p:nvPr/>
        </p:nvSpPr>
        <p:spPr>
          <a:xfrm>
            <a:off x="6876256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72,800</a:t>
            </a:r>
          </a:p>
          <a:p>
            <a:r>
              <a:rPr lang="en-GB" sz="4400" b="1" dirty="0"/>
              <a:t>39.9%</a:t>
            </a:r>
            <a:endParaRPr lang="cy-GB" sz="4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0349AD-AB6A-EA4B-C544-A6163A87C337}"/>
              </a:ext>
            </a:extLst>
          </p:cNvPr>
          <p:cNvSpPr txBox="1"/>
          <p:nvPr/>
        </p:nvSpPr>
        <p:spPr>
          <a:xfrm>
            <a:off x="6372200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2021</a:t>
            </a:r>
            <a:endParaRPr lang="cy-GB" sz="4400" b="1" u="sng" dirty="0"/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F52B52E2-759A-5B33-42C5-DF905524AA6E}"/>
              </a:ext>
            </a:extLst>
          </p:cNvPr>
          <p:cNvSpPr txBox="1"/>
          <p:nvPr/>
        </p:nvSpPr>
        <p:spPr>
          <a:xfrm>
            <a:off x="3089968" y="417060"/>
            <a:ext cx="5144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i="1" dirty="0"/>
              <a:t>Sir Gaerfyrddin | </a:t>
            </a:r>
            <a:r>
              <a:rPr lang="en-GB" sz="2800" i="1" dirty="0">
                <a:solidFill>
                  <a:srgbClr val="002060"/>
                </a:solidFill>
              </a:rPr>
              <a:t>Carmarthenshire</a:t>
            </a:r>
          </a:p>
        </p:txBody>
      </p:sp>
    </p:spTree>
    <p:extLst>
      <p:ext uri="{BB962C8B-B14F-4D97-AF65-F5344CB8AC3E}">
        <p14:creationId xmlns:p14="http://schemas.microsoft.com/office/powerpoint/2010/main" val="4120672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tryal 4"/>
          <p:cNvSpPr/>
          <p:nvPr/>
        </p:nvSpPr>
        <p:spPr>
          <a:xfrm>
            <a:off x="335103" y="417060"/>
            <a:ext cx="2282400" cy="61206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r>
              <a:rPr lang="cy-GB" sz="3200" dirty="0">
                <a:solidFill>
                  <a:schemeClr val="bg1"/>
                </a:solidFill>
              </a:rPr>
              <a:t>Nifer a chanran sy’n gallu siarad Cymraeg, 2011 a 2021</a:t>
            </a:r>
          </a:p>
          <a:p>
            <a:pPr lvl="0" algn="r"/>
            <a:endParaRPr lang="cy-GB" sz="3200" dirty="0">
              <a:solidFill>
                <a:schemeClr val="bg1"/>
              </a:solidFill>
            </a:endParaRPr>
          </a:p>
          <a:p>
            <a:pPr lvl="0" algn="r"/>
            <a:r>
              <a:rPr lang="en-GB" sz="3200" i="1" dirty="0">
                <a:solidFill>
                  <a:schemeClr val="bg1"/>
                </a:solidFill>
              </a:rPr>
              <a:t>Number and percentage able to speak Welsh, 2011 and 2021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10F6716-F30D-BF38-4F91-F3FED16BA680}"/>
              </a:ext>
            </a:extLst>
          </p:cNvPr>
          <p:cNvSpPr/>
          <p:nvPr/>
        </p:nvSpPr>
        <p:spPr>
          <a:xfrm>
            <a:off x="4798307" y="1916832"/>
            <a:ext cx="1728192" cy="2363867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1BEC56-4165-3373-982B-09C4B2395359}"/>
              </a:ext>
            </a:extLst>
          </p:cNvPr>
          <p:cNvSpPr txBox="1"/>
          <p:nvPr/>
        </p:nvSpPr>
        <p:spPr>
          <a:xfrm>
            <a:off x="2795583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</a:rPr>
              <a:t>78,000</a:t>
            </a:r>
          </a:p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</a:rPr>
              <a:t>43.9%</a:t>
            </a:r>
            <a:endParaRPr lang="cy-GB" sz="44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5824E6-90FC-7D38-470D-1E286F7E92EF}"/>
              </a:ext>
            </a:extLst>
          </p:cNvPr>
          <p:cNvSpPr txBox="1"/>
          <p:nvPr/>
        </p:nvSpPr>
        <p:spPr>
          <a:xfrm>
            <a:off x="2495014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u="sng" dirty="0">
                <a:solidFill>
                  <a:schemeClr val="bg1">
                    <a:lumMod val="50000"/>
                  </a:schemeClr>
                </a:solidFill>
              </a:rPr>
              <a:t>2011</a:t>
            </a:r>
            <a:endParaRPr lang="cy-GB" sz="4400" u="sng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0349AD-AB6A-EA4B-C544-A6163A87C337}"/>
              </a:ext>
            </a:extLst>
          </p:cNvPr>
          <p:cNvSpPr txBox="1"/>
          <p:nvPr/>
        </p:nvSpPr>
        <p:spPr>
          <a:xfrm>
            <a:off x="6372200" y="1196752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2021</a:t>
            </a:r>
            <a:endParaRPr lang="cy-GB" sz="4400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0A8B65-B36D-DB0C-3851-61E2457A1E4C}"/>
              </a:ext>
            </a:extLst>
          </p:cNvPr>
          <p:cNvSpPr txBox="1"/>
          <p:nvPr/>
        </p:nvSpPr>
        <p:spPr>
          <a:xfrm>
            <a:off x="2795583" y="4509120"/>
            <a:ext cx="6180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-5,200</a:t>
            </a:r>
          </a:p>
          <a:p>
            <a:pPr algn="ctr"/>
            <a:r>
              <a:rPr lang="cy-GB" sz="4000" dirty="0"/>
              <a:t>-4.1 pwynt canran</a:t>
            </a:r>
            <a:br>
              <a:rPr lang="cy-GB" sz="4000" dirty="0"/>
            </a:br>
            <a:r>
              <a:rPr lang="cy-GB" sz="4000" dirty="0">
                <a:solidFill>
                  <a:srgbClr val="002060"/>
                </a:solidFill>
              </a:rPr>
              <a:t>-4.1 </a:t>
            </a:r>
            <a:r>
              <a:rPr lang="en-GB" sz="4000" dirty="0">
                <a:solidFill>
                  <a:srgbClr val="002060"/>
                </a:solidFill>
              </a:rPr>
              <a:t>percentage point</a:t>
            </a:r>
            <a:endParaRPr lang="cy-GB" sz="4000" dirty="0">
              <a:solidFill>
                <a:srgbClr val="002060"/>
              </a:solidFill>
            </a:endParaRP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3A1B7CA5-7A4D-E3E1-4BBE-38A9D9B8083D}"/>
              </a:ext>
            </a:extLst>
          </p:cNvPr>
          <p:cNvSpPr txBox="1"/>
          <p:nvPr/>
        </p:nvSpPr>
        <p:spPr>
          <a:xfrm>
            <a:off x="6948264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72,800</a:t>
            </a:r>
          </a:p>
          <a:p>
            <a:r>
              <a:rPr lang="en-GB" sz="4400" b="1" dirty="0"/>
              <a:t>39.9%</a:t>
            </a:r>
            <a:endParaRPr lang="cy-GB" sz="4400" b="1" dirty="0"/>
          </a:p>
        </p:txBody>
      </p:sp>
      <p:sp>
        <p:nvSpPr>
          <p:cNvPr id="4" name="Blwch Testun 3">
            <a:extLst>
              <a:ext uri="{FF2B5EF4-FFF2-40B4-BE49-F238E27FC236}">
                <a16:creationId xmlns:a16="http://schemas.microsoft.com/office/drawing/2014/main" id="{8946C98C-677D-E802-EDC2-1DC9506980A2}"/>
              </a:ext>
            </a:extLst>
          </p:cNvPr>
          <p:cNvSpPr txBox="1"/>
          <p:nvPr/>
        </p:nvSpPr>
        <p:spPr>
          <a:xfrm>
            <a:off x="3089968" y="417060"/>
            <a:ext cx="5144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800" i="1" dirty="0"/>
              <a:t>Sir Gaerfyrddin | </a:t>
            </a:r>
            <a:r>
              <a:rPr lang="en-GB" sz="2800" i="1" dirty="0">
                <a:solidFill>
                  <a:srgbClr val="002060"/>
                </a:solidFill>
              </a:rPr>
              <a:t>Carmarthenshire</a:t>
            </a:r>
          </a:p>
        </p:txBody>
      </p:sp>
    </p:spTree>
    <p:extLst>
      <p:ext uri="{BB962C8B-B14F-4D97-AF65-F5344CB8AC3E}">
        <p14:creationId xmlns:p14="http://schemas.microsoft.com/office/powerpoint/2010/main" val="10008934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cy-GB" sz="3200" dirty="0"/>
              <a:t>Y gallu i siarad Cymraeg yn ôl oedran, 2011 a 2021</a:t>
            </a:r>
            <a:br>
              <a:rPr lang="en-GB" sz="3200" dirty="0"/>
            </a:br>
            <a:r>
              <a:rPr lang="en-GB" sz="3200" dirty="0">
                <a:solidFill>
                  <a:srgbClr val="002060"/>
                </a:solidFill>
              </a:rPr>
              <a:t>Ability to speak Welsh by age, 2011 and 2021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CA3B589-09E3-CFAC-C333-ADDBF8576F4D}"/>
              </a:ext>
            </a:extLst>
          </p:cNvPr>
          <p:cNvSpPr txBox="1"/>
          <p:nvPr/>
        </p:nvSpPr>
        <p:spPr>
          <a:xfrm>
            <a:off x="293736" y="5429601"/>
            <a:ext cx="4278264" cy="1135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ts val="1950"/>
              </a:lnSpc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Plant a phobl ifanc 5 i 15 oed sydd fwyaf tebygol o fod wedi eu nodi yn gallu siarad Cymraeg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49EFC8-2AA0-E5C9-9271-F2102D88C726}"/>
              </a:ext>
            </a:extLst>
          </p:cNvPr>
          <p:cNvSpPr txBox="1"/>
          <p:nvPr/>
        </p:nvSpPr>
        <p:spPr>
          <a:xfrm>
            <a:off x="4758232" y="5429601"/>
            <a:ext cx="4278264" cy="1135375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85750" indent="-28575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 sz="1700">
                <a:solidFill>
                  <a:srgbClr val="002060"/>
                </a:solidFill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ts val="1950"/>
              </a:lnSpc>
              <a:spcAft>
                <a:spcPts val="1500"/>
              </a:spcAft>
            </a:pPr>
            <a:r>
              <a:rPr lang="en-GB" sz="2400" dirty="0">
                <a:solidFill>
                  <a:schemeClr val="tx2"/>
                </a:solidFill>
              </a:rPr>
              <a:t>Children and young people aged 5 to 15 years old most likely to be reported as being able to speak Welsh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646DCF98-931A-343D-3216-8BA3378A7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4628" y="1377965"/>
            <a:ext cx="5934744" cy="4034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780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Autofit/>
          </a:bodyPr>
          <a:lstStyle/>
          <a:p>
            <a:r>
              <a:rPr lang="cy-GB" sz="3300" dirty="0"/>
              <a:t>Y gallu i siarad Cymraeg yn ôl oedran, 2011 a 2021</a:t>
            </a:r>
            <a:br>
              <a:rPr lang="en-GB" sz="3300" dirty="0"/>
            </a:br>
            <a:r>
              <a:rPr lang="en-GB" sz="3300" dirty="0">
                <a:solidFill>
                  <a:srgbClr val="002060"/>
                </a:solidFill>
              </a:rPr>
              <a:t>Ability to speak Welsh by age, 2011 and 2021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CA3B589-09E3-CFAC-C333-ADDBF8576F4D}"/>
              </a:ext>
            </a:extLst>
          </p:cNvPr>
          <p:cNvSpPr txBox="1"/>
          <p:nvPr/>
        </p:nvSpPr>
        <p:spPr>
          <a:xfrm>
            <a:off x="293736" y="5429601"/>
            <a:ext cx="4278264" cy="1135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ts val="1950"/>
              </a:lnSpc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Gostyngiad yng nghanran y bobl hŷn y nodwyd eu bod yn gallu siarad Cymraeg rhwng 2011 a 2021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49EFC8-2AA0-E5C9-9271-F2102D88C726}"/>
              </a:ext>
            </a:extLst>
          </p:cNvPr>
          <p:cNvSpPr txBox="1"/>
          <p:nvPr/>
        </p:nvSpPr>
        <p:spPr>
          <a:xfrm>
            <a:off x="4758232" y="5429601"/>
            <a:ext cx="4278264" cy="1135375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85750" indent="-28575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 sz="1700">
                <a:solidFill>
                  <a:srgbClr val="002060"/>
                </a:solidFill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ts val="1950"/>
              </a:lnSpc>
              <a:spcAft>
                <a:spcPts val="1500"/>
              </a:spcAft>
            </a:pPr>
            <a:r>
              <a:rPr lang="en-GB" sz="2400" dirty="0">
                <a:solidFill>
                  <a:schemeClr val="tx2"/>
                </a:solidFill>
              </a:rPr>
              <a:t>Decrease in the percentage of older people able to speak Welsh between 2011 and 2021</a:t>
            </a:r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D4073502-9C12-8F7C-72FC-52C1FF2C85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6804" y="1561911"/>
            <a:ext cx="5040560" cy="372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8925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>
            <a:extLst>
              <a:ext uri="{FF2B5EF4-FFF2-40B4-BE49-F238E27FC236}">
                <a16:creationId xmlns:a16="http://schemas.microsoft.com/office/drawing/2014/main" id="{803525D8-67C9-5B3A-D0CF-9D1D174A20C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332656"/>
            <a:ext cx="5040560" cy="3723417"/>
          </a:xfrm>
          <a:prstGeom prst="rect">
            <a:avLst/>
          </a:prstGeom>
        </p:spPr>
      </p:pic>
      <p:pic>
        <p:nvPicPr>
          <p:cNvPr id="9" name="Llun 8">
            <a:extLst>
              <a:ext uri="{FF2B5EF4-FFF2-40B4-BE49-F238E27FC236}">
                <a16:creationId xmlns:a16="http://schemas.microsoft.com/office/drawing/2014/main" id="{7598552E-0212-8299-8D3A-2A980D5CB08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015" y="2944168"/>
            <a:ext cx="3166879" cy="2339346"/>
          </a:xfrm>
          <a:prstGeom prst="rect">
            <a:avLst/>
          </a:prstGeom>
        </p:spPr>
      </p:pic>
      <p:pic>
        <p:nvPicPr>
          <p:cNvPr id="13" name="Llun 12">
            <a:extLst>
              <a:ext uri="{FF2B5EF4-FFF2-40B4-BE49-F238E27FC236}">
                <a16:creationId xmlns:a16="http://schemas.microsoft.com/office/drawing/2014/main" id="{C101D675-1420-3BE3-A83E-8C20A23D7EE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015" y="458736"/>
            <a:ext cx="3166879" cy="2339346"/>
          </a:xfrm>
          <a:prstGeom prst="rect">
            <a:avLst/>
          </a:prstGeom>
        </p:spPr>
      </p:pic>
      <p:pic>
        <p:nvPicPr>
          <p:cNvPr id="17" name="Llun 16">
            <a:extLst>
              <a:ext uri="{FF2B5EF4-FFF2-40B4-BE49-F238E27FC236}">
                <a16:creationId xmlns:a16="http://schemas.microsoft.com/office/drawing/2014/main" id="{2C15660A-69EE-6B11-A013-47F79BF1057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676" y="4293096"/>
            <a:ext cx="3166880" cy="2339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697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lwch Testun 8">
            <a:extLst>
              <a:ext uri="{FF2B5EF4-FFF2-40B4-BE49-F238E27FC236}">
                <a16:creationId xmlns:a16="http://schemas.microsoft.com/office/drawing/2014/main" id="{4F2F9037-5A68-22AE-2287-6B712BC2FE9F}"/>
              </a:ext>
            </a:extLst>
          </p:cNvPr>
          <p:cNvSpPr txBox="1"/>
          <p:nvPr/>
        </p:nvSpPr>
        <p:spPr>
          <a:xfrm>
            <a:off x="4571968" y="5013176"/>
            <a:ext cx="45720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Of the 1,917 small areas in Wales, the percentage of people aged three years or older able to speak Welsh ranged from 86.3% (an area in Gwynedd) to 3.8% (an area in Blaenau Gwent)</a:t>
            </a:r>
            <a:endParaRPr lang="cy-GB" sz="2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11" name="Blwch Testun 10">
            <a:extLst>
              <a:ext uri="{FF2B5EF4-FFF2-40B4-BE49-F238E27FC236}">
                <a16:creationId xmlns:a16="http://schemas.microsoft.com/office/drawing/2014/main" id="{407EFB43-0088-F47C-8184-E254B9BB4F5E}"/>
              </a:ext>
            </a:extLst>
          </p:cNvPr>
          <p:cNvSpPr txBox="1"/>
          <p:nvPr/>
        </p:nvSpPr>
        <p:spPr>
          <a:xfrm>
            <a:off x="145654" y="5013176"/>
            <a:ext cx="444095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+mj-lt"/>
                <a:cs typeface="Arial" panose="020B0604020202020204" pitchFamily="34" charset="0"/>
              </a:rPr>
              <a:t>O'r 1,917 o ardaloedd bach yng Nghymru, roedd y ganran o bobl tair oed neu hŷn a oedd yn gallu siarad Cymraeg yn amrywio o 86.3% (ardal yng Ngwynedd) i 3.8% (ardal ym Mlaenau Gwent)</a:t>
            </a:r>
          </a:p>
        </p:txBody>
      </p:sp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C507EDB9-718F-49E6-2359-1E5CA68719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725" y="213608"/>
            <a:ext cx="6333757" cy="467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1385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lwch Testun 8">
            <a:extLst>
              <a:ext uri="{FF2B5EF4-FFF2-40B4-BE49-F238E27FC236}">
                <a16:creationId xmlns:a16="http://schemas.microsoft.com/office/drawing/2014/main" id="{4F2F9037-5A68-22AE-2287-6B712BC2FE9F}"/>
              </a:ext>
            </a:extLst>
          </p:cNvPr>
          <p:cNvSpPr txBox="1"/>
          <p:nvPr/>
        </p:nvSpPr>
        <p:spPr>
          <a:xfrm>
            <a:off x="4571968" y="5013176"/>
            <a:ext cx="4572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Of the 112 small areas in Carmarthenshire, the percentage of people aged three or over who could speak Welsh varied from 62.2% (area around </a:t>
            </a:r>
            <a:r>
              <a:rPr lang="en-GB" sz="2000" dirty="0" err="1">
                <a:solidFill>
                  <a:srgbClr val="00206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Brynaman</a:t>
            </a:r>
            <a:r>
              <a:rPr lang="en-GB" sz="2000" dirty="0">
                <a:solidFill>
                  <a:srgbClr val="00206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 to 15.0% (area close to Llanelli)</a:t>
            </a:r>
            <a:endParaRPr lang="cy-GB" sz="2000" dirty="0">
              <a:solidFill>
                <a:srgbClr val="002060"/>
              </a:solidFill>
              <a:latin typeface="+mj-lt"/>
            </a:endParaRPr>
          </a:p>
        </p:txBody>
      </p:sp>
      <p:sp>
        <p:nvSpPr>
          <p:cNvPr id="11" name="Blwch Testun 10">
            <a:extLst>
              <a:ext uri="{FF2B5EF4-FFF2-40B4-BE49-F238E27FC236}">
                <a16:creationId xmlns:a16="http://schemas.microsoft.com/office/drawing/2014/main" id="{407EFB43-0088-F47C-8184-E254B9BB4F5E}"/>
              </a:ext>
            </a:extLst>
          </p:cNvPr>
          <p:cNvSpPr txBox="1"/>
          <p:nvPr/>
        </p:nvSpPr>
        <p:spPr>
          <a:xfrm>
            <a:off x="145654" y="5013176"/>
            <a:ext cx="444095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>
                <a:latin typeface="+mj-lt"/>
                <a:cs typeface="Arial" panose="020B0604020202020204" pitchFamily="34" charset="0"/>
              </a:rPr>
              <a:t>O’r 112 o ardaloedd bach yn Sir Gaerfyrddin, roedd y ganran o bobl tair oed neu’n hŷn a oedd yn gallu siarad Cymraeg yn amrywio o 62.2% (ardal o amgylch Brynaman) i 15.0% (ardal cyfagos i Llanelli)</a:t>
            </a:r>
          </a:p>
        </p:txBody>
      </p:sp>
      <p:pic>
        <p:nvPicPr>
          <p:cNvPr id="3" name="Llun 2">
            <a:extLst>
              <a:ext uri="{FF2B5EF4-FFF2-40B4-BE49-F238E27FC236}">
                <a16:creationId xmlns:a16="http://schemas.microsoft.com/office/drawing/2014/main" id="{B94EDAB2-DB57-EF75-50C2-2160C8D08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55" y="183835"/>
            <a:ext cx="6921805" cy="479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5927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E01EF1C6-3D16-45A3-43B9-2343520A72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7" y="404664"/>
            <a:ext cx="7910606" cy="5843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77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4FA6DF91-9DB8-AB53-EFB6-489B47894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4412" y="876300"/>
            <a:ext cx="7115175" cy="510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532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4563484" y="4674039"/>
            <a:ext cx="44644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Almost three quarters of the population had no Welsh language skills in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Percentage of people able to speak, read and write Welsh saw a considerably smaller decrease than was seen for the percentage of people aged three or older who can speak Welsh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9D92D442-E3CC-53FF-B020-BB2F6779890C}"/>
              </a:ext>
            </a:extLst>
          </p:cNvPr>
          <p:cNvSpPr txBox="1"/>
          <p:nvPr/>
        </p:nvSpPr>
        <p:spPr>
          <a:xfrm>
            <a:off x="98988" y="4781760"/>
            <a:ext cx="446449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Bron i dri chwarter o’r boblogaeth heb unrhyw sgiliau Cymraeg yn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Canran y bobl sy’n gallu siarad, darllen ac ysgrifennu Cymraeg wedi gostwng yn llai nag ar gyfer y ganran o bobl tair oed neu’n hŷn sy’n gallu siarad Cymraeg</a:t>
            </a:r>
          </a:p>
        </p:txBody>
      </p:sp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1EE72385-CAC9-FFC9-7DB7-BCCAA86A223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605" y="54944"/>
            <a:ext cx="6333757" cy="467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505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4563484" y="4549676"/>
            <a:ext cx="4464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Almost half of the population have reported that they can understand spoken Welsh in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</a:rPr>
              <a:t>Percentage of people able to speak, read and write Welsh saw a considerably smaller decrease than was seen for the percentage of people aged three or older who can speak Welsh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9D92D442-E3CC-53FF-B020-BB2F6779890C}"/>
              </a:ext>
            </a:extLst>
          </p:cNvPr>
          <p:cNvSpPr txBox="1"/>
          <p:nvPr/>
        </p:nvSpPr>
        <p:spPr>
          <a:xfrm>
            <a:off x="116020" y="4549676"/>
            <a:ext cx="446449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Bron hanner y boblogaeth yn nodi eu bod yn gallu deall Cymraeg llafar yn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Canran y bobl sy’n gallu siarad, darllen ac ysgrifennu Cymraeg wedi gostwng yn llai nag ar gyfer y ganran o bobl tair oed neu’n hŷn sy’n gallu siarad Cymraeg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2DEED1B3-0D49-0BC2-10CC-4EA54CE963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268" y="164930"/>
            <a:ext cx="6408712" cy="4299312"/>
          </a:xfrm>
          <a:prstGeom prst="rect">
            <a:avLst/>
          </a:prstGeom>
        </p:spPr>
      </p:pic>
      <p:sp>
        <p:nvSpPr>
          <p:cNvPr id="2" name="Blwch Testun 1">
            <a:extLst>
              <a:ext uri="{FF2B5EF4-FFF2-40B4-BE49-F238E27FC236}">
                <a16:creationId xmlns:a16="http://schemas.microsoft.com/office/drawing/2014/main" id="{C8534CD8-BD72-13F9-6D89-8428B9781C03}"/>
              </a:ext>
            </a:extLst>
          </p:cNvPr>
          <p:cNvSpPr txBox="1"/>
          <p:nvPr/>
        </p:nvSpPr>
        <p:spPr>
          <a:xfrm>
            <a:off x="0" y="1174329"/>
            <a:ext cx="2685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i="1" dirty="0"/>
              <a:t>Sir Gaerfyrddin | </a:t>
            </a:r>
            <a:r>
              <a:rPr lang="en-GB" sz="2800" i="1" dirty="0">
                <a:solidFill>
                  <a:srgbClr val="002060"/>
                </a:solidFill>
              </a:rPr>
              <a:t>Carmarthenshire</a:t>
            </a:r>
          </a:p>
        </p:txBody>
      </p:sp>
    </p:spTree>
    <p:extLst>
      <p:ext uri="{BB962C8B-B14F-4D97-AF65-F5344CB8AC3E}">
        <p14:creationId xmlns:p14="http://schemas.microsoft.com/office/powerpoint/2010/main" val="4198328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Data eraill o Gyfrifiad 2021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Other Census 2021 data</a:t>
            </a:r>
          </a:p>
        </p:txBody>
      </p:sp>
    </p:spTree>
    <p:extLst>
      <p:ext uri="{BB962C8B-B14F-4D97-AF65-F5344CB8AC3E}">
        <p14:creationId xmlns:p14="http://schemas.microsoft.com/office/powerpoint/2010/main" val="3860898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EAFA2DF-B7D1-7D5D-F3EF-529CF499BB9C}"/>
              </a:ext>
            </a:extLst>
          </p:cNvPr>
          <p:cNvSpPr txBox="1"/>
          <p:nvPr/>
        </p:nvSpPr>
        <p:spPr>
          <a:xfrm>
            <a:off x="326476" y="4673168"/>
            <a:ext cx="4245523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000" b="1" dirty="0"/>
              <a:t>3,107,500</a:t>
            </a:r>
            <a:r>
              <a:rPr lang="cy-GB" sz="2000" dirty="0"/>
              <a:t> amcangyfrif maint poblogaeth breswyl arferol yng Nghymru, cynnydd o 1.4% ers 2011.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000" dirty="0"/>
              <a:t>Mudo net o oddeutu 55,000 o bobl yn gyfrifol am dwf yn y boblogaeth.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4788024" y="4673168"/>
            <a:ext cx="4261765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2060"/>
                </a:solidFill>
              </a:rPr>
              <a:t>3,107,500</a:t>
            </a:r>
            <a:r>
              <a:rPr lang="en-GB" sz="2000" dirty="0">
                <a:solidFill>
                  <a:srgbClr val="002060"/>
                </a:solidFill>
              </a:rPr>
              <a:t> estimated size of the usual resident population in Wales, increase of 1.4% since 2011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2060"/>
                </a:solidFill>
              </a:rPr>
              <a:t>Population growth driven by net migration of around 55,000 people since 2011</a:t>
            </a:r>
          </a:p>
        </p:txBody>
      </p:sp>
      <p:pic>
        <p:nvPicPr>
          <p:cNvPr id="2" name="Llun 1">
            <a:extLst>
              <a:ext uri="{FF2B5EF4-FFF2-40B4-BE49-F238E27FC236}">
                <a16:creationId xmlns:a16="http://schemas.microsoft.com/office/drawing/2014/main" id="{8ACADC78-D93B-356D-07AB-F19260EC73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8874" y="131743"/>
            <a:ext cx="5086252" cy="4252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271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Blwch Testun 5">
            <a:extLst>
              <a:ext uri="{FF2B5EF4-FFF2-40B4-BE49-F238E27FC236}">
                <a16:creationId xmlns:a16="http://schemas.microsoft.com/office/drawing/2014/main" id="{D9BA23EB-AD8A-263C-4EDB-F0667462472B}"/>
              </a:ext>
            </a:extLst>
          </p:cNvPr>
          <p:cNvSpPr txBox="1"/>
          <p:nvPr/>
        </p:nvSpPr>
        <p:spPr>
          <a:xfrm>
            <a:off x="467544" y="3823036"/>
            <a:ext cx="363589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2000" b="1">
                <a:solidFill>
                  <a:srgbClr val="002060"/>
                </a:solidFill>
              </a:defRPr>
            </a:lvl1pPr>
          </a:lstStyle>
          <a:p>
            <a:r>
              <a:rPr lang="en-GB" b="0" dirty="0"/>
              <a:t>In Carmarthenshire, the population size has increased by 2.2%, from around 183,800 in 2011 to 187,900 in 2021.</a:t>
            </a:r>
          </a:p>
          <a:p>
            <a:endParaRPr lang="en-GB" b="0" dirty="0"/>
          </a:p>
          <a:p>
            <a:r>
              <a:rPr lang="en-GB" b="0" dirty="0"/>
              <a:t>Aging population</a:t>
            </a:r>
          </a:p>
        </p:txBody>
      </p:sp>
      <p:sp>
        <p:nvSpPr>
          <p:cNvPr id="8" name="Blwch Testun 7">
            <a:extLst>
              <a:ext uri="{FF2B5EF4-FFF2-40B4-BE49-F238E27FC236}">
                <a16:creationId xmlns:a16="http://schemas.microsoft.com/office/drawing/2014/main" id="{E18CC741-FBEA-E3D1-A80D-1B7B653F8C94}"/>
              </a:ext>
            </a:extLst>
          </p:cNvPr>
          <p:cNvSpPr txBox="1"/>
          <p:nvPr/>
        </p:nvSpPr>
        <p:spPr>
          <a:xfrm>
            <a:off x="467545" y="942083"/>
            <a:ext cx="363589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Yn Sir Gaerfyrddin, mae maint y boblogaeth wedi cynyddu 2.2%, o tua 183,800 yn 2011 i 187,900 yn 2021.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dirty="0"/>
              <a:t>Poblogaeth yn heneiddio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87120578-580C-AD1C-1F51-779B711CE2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8543" y="183580"/>
            <a:ext cx="4514990" cy="6490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2136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Blwch Testun 4">
            <a:extLst>
              <a:ext uri="{FF2B5EF4-FFF2-40B4-BE49-F238E27FC236}">
                <a16:creationId xmlns:a16="http://schemas.microsoft.com/office/drawing/2014/main" id="{AF3E66D2-F0F8-BB6B-1BEC-9B6F71CD734B}"/>
              </a:ext>
            </a:extLst>
          </p:cNvPr>
          <p:cNvSpPr txBox="1"/>
          <p:nvPr/>
        </p:nvSpPr>
        <p:spPr>
          <a:xfrm>
            <a:off x="5975648" y="3861048"/>
            <a:ext cx="31683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>
              <a:lnSpc>
                <a:spcPct val="80000"/>
              </a:lnSpc>
              <a:buFont typeface="Arial" panose="020B0604020202020204" pitchFamily="34" charset="0"/>
              <a:buChar char="•"/>
              <a:defRPr sz="1700" b="1">
                <a:solidFill>
                  <a:srgbClr val="002060"/>
                </a:solidFill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2400" b="0" dirty="0"/>
              <a:t>In 2021, </a:t>
            </a:r>
            <a:r>
              <a:rPr lang="en-GB" sz="2400" dirty="0"/>
              <a:t>29.1%</a:t>
            </a:r>
            <a:r>
              <a:rPr lang="en-GB" sz="2400" b="0" dirty="0"/>
              <a:t> born outside of Wales, ranging from 12.0% in Blaenau Gwent to 53.0% in Powys</a:t>
            </a: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FFA42AA2-ACAC-B585-CA03-AAA11D11B6BE}"/>
              </a:ext>
            </a:extLst>
          </p:cNvPr>
          <p:cNvSpPr txBox="1"/>
          <p:nvPr/>
        </p:nvSpPr>
        <p:spPr>
          <a:xfrm>
            <a:off x="5993904" y="980728"/>
            <a:ext cx="3042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/>
              <a:t>Yn 2021, </a:t>
            </a:r>
            <a:r>
              <a:rPr lang="cy-GB" sz="2400" b="1" dirty="0"/>
              <a:t>29.1%</a:t>
            </a:r>
            <a:r>
              <a:rPr lang="cy-GB" sz="2400" dirty="0"/>
              <a:t> wedi’u geni y tu allan i Gymru, gan amrywio o 12.0% ym Mlaenau Gwent i 53.0% ym Mhowys</a:t>
            </a:r>
          </a:p>
        </p:txBody>
      </p:sp>
      <p:pic>
        <p:nvPicPr>
          <p:cNvPr id="8" name="Llun 7">
            <a:extLst>
              <a:ext uri="{FF2B5EF4-FFF2-40B4-BE49-F238E27FC236}">
                <a16:creationId xmlns:a16="http://schemas.microsoft.com/office/drawing/2014/main" id="{33DCFE9E-EB59-D317-AEB0-9E3C53F5A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80728"/>
            <a:ext cx="5597638" cy="4773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2424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Rhai ffynonellau data eraill am y Gymraeg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Other data sources about the Welsh language</a:t>
            </a:r>
          </a:p>
        </p:txBody>
      </p:sp>
    </p:spTree>
    <p:extLst>
      <p:ext uri="{BB962C8B-B14F-4D97-AF65-F5344CB8AC3E}">
        <p14:creationId xmlns:p14="http://schemas.microsoft.com/office/powerpoint/2010/main" val="31027793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06487"/>
          </a:xfrm>
        </p:spPr>
        <p:txBody>
          <a:bodyPr>
            <a:noAutofit/>
          </a:bodyPr>
          <a:lstStyle/>
          <a:p>
            <a:r>
              <a:rPr lang="cy-GB" sz="2800" dirty="0"/>
              <a:t>Nifer y bobl tair oed neu’n hŷn sy'n gallu siarad Cymraeg, o 2001 i fis Rhagfyr 2021 | </a:t>
            </a:r>
            <a:r>
              <a:rPr lang="en-GB" sz="2800" dirty="0">
                <a:solidFill>
                  <a:srgbClr val="002060"/>
                </a:solidFill>
              </a:rPr>
              <a:t>Number of people aged three years or older who can speak Welsh, from 2001 to December 2021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63FD3D-36B2-941E-44D4-8AEE005E2C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297" y="1556792"/>
            <a:ext cx="7299893" cy="5129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2964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0" y="24117"/>
            <a:ext cx="8964488" cy="1106487"/>
          </a:xfrm>
        </p:spPr>
        <p:txBody>
          <a:bodyPr>
            <a:noAutofit/>
          </a:bodyPr>
          <a:lstStyle/>
          <a:p>
            <a:r>
              <a:rPr lang="cy-GB" sz="2800" dirty="0"/>
              <a:t>Nifer y bobl tair oed neu’n hŷn sy'n gallu siarad Cymraeg, o 2001 i fis Rhagfyr 2021 | </a:t>
            </a:r>
            <a:r>
              <a:rPr lang="en-GB" sz="2800" dirty="0">
                <a:solidFill>
                  <a:srgbClr val="002060"/>
                </a:solidFill>
              </a:rPr>
              <a:t>Number of people aged three years or older who can speak Welsh, from 2001 to December 2021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FB0D8E58-9DB6-323E-ADC9-AA4758E70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616" y="1658937"/>
            <a:ext cx="7077075" cy="4924425"/>
          </a:xfrm>
          <a:prstGeom prst="rect">
            <a:avLst/>
          </a:prstGeom>
        </p:spPr>
      </p:pic>
      <p:sp>
        <p:nvSpPr>
          <p:cNvPr id="3" name="Blwch Testun 2">
            <a:extLst>
              <a:ext uri="{FF2B5EF4-FFF2-40B4-BE49-F238E27FC236}">
                <a16:creationId xmlns:a16="http://schemas.microsoft.com/office/drawing/2014/main" id="{9070EB42-0985-CD86-CBAB-16A1D240D24C}"/>
              </a:ext>
            </a:extLst>
          </p:cNvPr>
          <p:cNvSpPr txBox="1"/>
          <p:nvPr/>
        </p:nvSpPr>
        <p:spPr>
          <a:xfrm>
            <a:off x="1090830" y="1265709"/>
            <a:ext cx="3393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Sir Gaerfyrddin | </a:t>
            </a:r>
            <a:r>
              <a:rPr lang="en-GB" dirty="0">
                <a:solidFill>
                  <a:srgbClr val="002060"/>
                </a:solidFill>
              </a:rPr>
              <a:t>Carmarthenshire</a:t>
            </a:r>
          </a:p>
        </p:txBody>
      </p:sp>
    </p:spTree>
    <p:extLst>
      <p:ext uri="{BB962C8B-B14F-4D97-AF65-F5344CB8AC3E}">
        <p14:creationId xmlns:p14="http://schemas.microsoft.com/office/powerpoint/2010/main" val="1347169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06487"/>
          </a:xfrm>
        </p:spPr>
        <p:txBody>
          <a:bodyPr>
            <a:noAutofit/>
          </a:bodyPr>
          <a:lstStyle/>
          <a:p>
            <a:r>
              <a:rPr lang="cy-GB" sz="2800" dirty="0"/>
              <a:t>Gallu yn y Gymraeg a gofnodwyd ar gyfer oedolion 16 oed neu’n hŷn, 2012-13 i 2021-22 | </a:t>
            </a:r>
            <a:r>
              <a:rPr lang="en-GB" sz="2800" dirty="0">
                <a:solidFill>
                  <a:srgbClr val="002060"/>
                </a:solidFill>
              </a:rPr>
              <a:t>Reported Welsh-speaking ability for adults aged 16 years or older, 2012-13 to 2021-22</a:t>
            </a: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4304F96D-E6CE-19A7-5C60-450150ACC5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533" y="1479525"/>
            <a:ext cx="7676933" cy="5103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7204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575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Sut i ddod o hyd i ddata Cyfrifiad 2021 am y Gymraeg</a:t>
            </a:r>
            <a:br>
              <a:rPr lang="en-GB" b="1" dirty="0"/>
            </a:br>
            <a:r>
              <a:rPr lang="en-GB" b="1" dirty="0">
                <a:solidFill>
                  <a:srgbClr val="002060"/>
                </a:solidFill>
              </a:rPr>
              <a:t>How to find Census 2021 data about the Welsh language</a:t>
            </a:r>
          </a:p>
        </p:txBody>
      </p:sp>
    </p:spTree>
    <p:extLst>
      <p:ext uri="{BB962C8B-B14F-4D97-AF65-F5344CB8AC3E}">
        <p14:creationId xmlns:p14="http://schemas.microsoft.com/office/powerpoint/2010/main" val="20170827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6D2C4-E229-A24B-9410-121247B5C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04664"/>
            <a:ext cx="4644008" cy="6384376"/>
          </a:xfrm>
        </p:spPr>
        <p:txBody>
          <a:bodyPr>
            <a:noAutofit/>
          </a:bodyPr>
          <a:lstStyle/>
          <a:p>
            <a:pPr marL="0" lvl="0" indent="0">
              <a:lnSpc>
                <a:spcPct val="107000"/>
              </a:lnSpc>
              <a:buNone/>
            </a:pP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Cyhoeddiadau Llywodraeth Cymru</a:t>
            </a:r>
          </a:p>
          <a:p>
            <a:pPr lvl="1">
              <a:lnSpc>
                <a:spcPct val="107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Bwletin ystadegol ar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wefan y Llywodraeth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Tablau data Excel ar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wefan y Llywodraeth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Tablau data agored ar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wefan </a:t>
            </a:r>
            <a:r>
              <a:rPr lang="cy-GB" sz="1600" b="1" u="sng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StatsCymru</a:t>
            </a: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Llywodraeth</a:t>
            </a:r>
            <a:endParaRPr lang="cy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Tweets</a:t>
            </a: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gyfrifon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@YstadegauCymru</a:t>
            </a: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@StatisticsWales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Diweddariad gan y Prif Ystadegydd ar y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Blog Digidol a Data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Sleidiau o’r prif bwyntiau ar</a:t>
            </a: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wefan y Llywodraeth</a:t>
            </a:r>
            <a:endParaRPr lang="cy-GB" sz="1600" b="1" u="sng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Map Data Cymru</a:t>
            </a:r>
            <a:endParaRPr lang="cy-GB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buNone/>
            </a:pP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Cyhoeddiadau’r Swyddfa Ystadegau Gwladol</a:t>
            </a: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Pennawd ystadegol byr ar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wefan yr ONS</a:t>
            </a:r>
            <a:r>
              <a:rPr lang="cy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 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Tablau data cynhwysfawr ar </a:t>
            </a:r>
            <a:r>
              <a:rPr lang="cy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wefan yr ONS</a:t>
            </a:r>
            <a:r>
              <a:rPr lang="cy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 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y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Tweets</a:t>
            </a: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 gyfrifon </a:t>
            </a:r>
            <a:r>
              <a:rPr lang="cy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@ONS</a:t>
            </a: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@Cyfrifiad2021</a:t>
            </a:r>
            <a:r>
              <a:rPr lang="cy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cy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@Census2021</a:t>
            </a:r>
            <a:endParaRPr lang="cy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B40782-4C26-DF77-1098-1FFE8F388C35}"/>
              </a:ext>
            </a:extLst>
          </p:cNvPr>
          <p:cNvSpPr txBox="1"/>
          <p:nvPr/>
        </p:nvSpPr>
        <p:spPr>
          <a:xfrm>
            <a:off x="4840018" y="446471"/>
            <a:ext cx="4176464" cy="67369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</a:pP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Publications</a:t>
            </a: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statistical bulletin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Government’s website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Excel data tables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Government’s website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 data tables on the Government’s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StatsWales website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Tweets from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@StatisticsWales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@YstadegauCymru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Chief Statistician’s update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6"/>
              </a:rPr>
              <a:t>Digital and Data Blog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Slides of the main findings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Government’s website</a:t>
            </a:r>
            <a:endParaRPr lang="en-GB" sz="1600" b="1" u="sng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Data Map Wales</a:t>
            </a:r>
            <a:endParaRPr lang="en-GB" sz="16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publications: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short statistical headline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ONS website</a:t>
            </a:r>
            <a:r>
              <a:rPr lang="cy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 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complete set of data tables on the </a:t>
            </a:r>
            <a:r>
              <a:rPr lang="en-GB" sz="16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ONS website</a:t>
            </a:r>
            <a:r>
              <a:rPr lang="cy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8"/>
              </a:rPr>
              <a:t> </a:t>
            </a:r>
            <a:endParaRPr lang="en-GB" sz="16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Tweets from the </a:t>
            </a:r>
            <a:r>
              <a:rPr lang="en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@ONS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@Census2021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sz="1600" b="1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@Cyfrifiad2021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account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7718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Cyhoeddiadau i ddod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Future publication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r>
              <a:rPr lang="cy-GB" dirty="0"/>
              <a:t>Trosglwyddo’r Gymraeg o fewn y cartref</a:t>
            </a:r>
          </a:p>
          <a:p>
            <a:r>
              <a:rPr lang="cy-GB" dirty="0"/>
              <a:t>Dadansoddiad yn ôl nodweddion eraill</a:t>
            </a:r>
          </a:p>
          <a:p>
            <a:r>
              <a:rPr lang="cy-GB" dirty="0"/>
              <a:t>Daearyddiaeth ychwanegol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4993704" y="1586144"/>
            <a:ext cx="411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2060"/>
                </a:solidFill>
              </a:rPr>
              <a:t>Intergenerational transmission of the Welsh language in the household</a:t>
            </a:r>
          </a:p>
          <a:p>
            <a:r>
              <a:rPr lang="en-GB" dirty="0">
                <a:solidFill>
                  <a:srgbClr val="002060"/>
                </a:solidFill>
              </a:rPr>
              <a:t>Analysis by other characteristics</a:t>
            </a:r>
          </a:p>
          <a:p>
            <a:r>
              <a:rPr lang="en-GB" dirty="0">
                <a:solidFill>
                  <a:srgbClr val="002060"/>
                </a:solidFill>
              </a:rPr>
              <a:t>Additional geographies</a:t>
            </a:r>
          </a:p>
        </p:txBody>
      </p:sp>
    </p:spTree>
    <p:extLst>
      <p:ext uri="{BB962C8B-B14F-4D97-AF65-F5344CB8AC3E}">
        <p14:creationId xmlns:p14="http://schemas.microsoft.com/office/powerpoint/2010/main" val="38346131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I grynhoi...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To summarise…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lnSpcReduction="10000"/>
          </a:bodyPr>
          <a:lstStyle/>
          <a:p>
            <a:r>
              <a:rPr lang="cy-GB" sz="2400" dirty="0"/>
              <a:t>Canran a nifer y bobl sy’n gallu siarad Cymraeg yn Sir Gar wedi gostwng ers 2011</a:t>
            </a:r>
          </a:p>
          <a:p>
            <a:r>
              <a:rPr lang="cy-GB" sz="2400" dirty="0"/>
              <a:t>Gostyngiad mwyaf yng nghanran y bobl 65 oed neu’n hŷn sy’n gallu siarad Cymraeg</a:t>
            </a:r>
          </a:p>
          <a:p>
            <a:r>
              <a:rPr lang="cy-GB" sz="2400" dirty="0"/>
              <a:t>Gostyngiad mwyaf ymhlith awdurdodau lleol am yr ail gyfrifiad yn olynol</a:t>
            </a:r>
          </a:p>
          <a:p>
            <a:r>
              <a:rPr lang="cy-GB" sz="2400" dirty="0"/>
              <a:t>Poblogaeth hŷn Sir Gar yn parhau i gynyddu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4993704" y="1586144"/>
            <a:ext cx="411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002060"/>
                </a:solidFill>
              </a:rPr>
              <a:t>Decrease in the number and percentage of people able to speak Welsh in Carmarthenshire since 2011</a:t>
            </a:r>
          </a:p>
          <a:p>
            <a:r>
              <a:rPr lang="en-GB" sz="2400" dirty="0">
                <a:solidFill>
                  <a:srgbClr val="002060"/>
                </a:solidFill>
              </a:rPr>
              <a:t>Largest decrease in the percentage of people aged 65 or older able to speak Welsh</a:t>
            </a:r>
          </a:p>
          <a:p>
            <a:r>
              <a:rPr lang="en-GB" sz="2400" dirty="0">
                <a:solidFill>
                  <a:srgbClr val="002060"/>
                </a:solidFill>
              </a:rPr>
              <a:t>Largest decrease among local authorities for the second consecutive census</a:t>
            </a:r>
          </a:p>
          <a:p>
            <a:r>
              <a:rPr lang="en-GB" sz="2400" dirty="0">
                <a:solidFill>
                  <a:srgbClr val="002060"/>
                </a:solidFill>
              </a:rPr>
              <a:t>Carmarthenshire’s older population continues to increase</a:t>
            </a:r>
          </a:p>
        </p:txBody>
      </p:sp>
    </p:spTree>
    <p:extLst>
      <p:ext uri="{BB962C8B-B14F-4D97-AF65-F5344CB8AC3E}">
        <p14:creationId xmlns:p14="http://schemas.microsoft.com/office/powerpoint/2010/main" val="2967042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463031"/>
            <a:ext cx="7772400" cy="1470025"/>
          </a:xfrm>
        </p:spPr>
        <p:txBody>
          <a:bodyPr>
            <a:normAutofit/>
          </a:bodyPr>
          <a:lstStyle/>
          <a:p>
            <a:r>
              <a:rPr lang="cy-GB" dirty="0"/>
              <a:t>Unrhyw gwestiynau?</a:t>
            </a:r>
            <a:br>
              <a:rPr lang="en-GB" dirty="0"/>
            </a:br>
            <a:r>
              <a:rPr lang="en-GB" dirty="0">
                <a:solidFill>
                  <a:srgbClr val="002060"/>
                </a:solidFill>
              </a:rPr>
              <a:t>Any questions?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00736"/>
            <a:ext cx="6400800" cy="1752600"/>
          </a:xfrm>
        </p:spPr>
        <p:txBody>
          <a:bodyPr>
            <a:normAutofit/>
          </a:bodyPr>
          <a:lstStyle/>
          <a:p>
            <a:r>
              <a:rPr lang="cy-GB" dirty="0"/>
              <a:t>Llio Owen, Martin Parry</a:t>
            </a:r>
          </a:p>
          <a:p>
            <a:r>
              <a:rPr lang="cy-GB" dirty="0" err="1">
                <a:hlinkClick r:id="rId3"/>
              </a:rPr>
              <a:t>DataIaithGymraeg@llyw.cymru</a:t>
            </a:r>
            <a:endParaRPr lang="cy-GB" dirty="0"/>
          </a:p>
          <a:p>
            <a:r>
              <a:rPr lang="cy-GB" dirty="0" err="1">
                <a:hlinkClick r:id="rId4"/>
              </a:rPr>
              <a:t>WelshLanguageData@gov.wales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65098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.xml.rels>&#65279;<?xml version="1.0" encoding="utf-8"?><Relationships xmlns="http://schemas.openxmlformats.org/package/2006/relationships"><Relationship Type="http://schemas.openxmlformats.org/officeDocument/2006/relationships/customXmlProps" Target="/customXml/itemProps1.xml" Id="Rd3c4172d526e4b2384ade4b889302c76" /></Relationships>
</file>

<file path=customXml/item.xml><?xml version="1.0" encoding="utf-8"?>
<metadata xmlns="http://www.objective.com/ecm/document/metadata/FF3C5B18883D4E21973B57C2EEED7FD1" version="1.0.0">
  <systemFields>
    <field name="Objective-Id">
      <value order="0">A43348029</value>
    </field>
    <field name="Objective-Title">
      <value order="0">Cyflwyniad - Y Gymraeg yng Nghymru Cyfrifiad 2021 - Fforwm iaith Caerfyrddin - 20221215 - heb nodiadau</value>
    </field>
    <field name="Objective-Description">
      <value order="0"/>
    </field>
    <field name="Objective-CreationStamp">
      <value order="0">2022-12-15T14:48:12Z</value>
    </field>
    <field name="Objective-IsApproved">
      <value order="0">false</value>
    </field>
    <field name="Objective-IsPublished">
      <value order="0">true</value>
    </field>
    <field name="Objective-DatePublished">
      <value order="0">2023-01-05T11:30:54Z</value>
    </field>
    <field name="Objective-ModificationStamp">
      <value order="0">2023-01-05T11:30:54Z</value>
    </field>
    <field name="Objective-Owner">
      <value order="0">Daglish, Llio (CSI - Statistical Services Division)</value>
    </field>
    <field name="Objective-Path">
      <value order="0">Objective Global Folder:#Business File Plan:WG Organisational Groups:Post April 2024 - Corporate Services &amp; Inspectorates:Corporate Services &amp; Inspectorates (CSI) - KAS - Chief Statistician:1 - Save:Ystadegau'r Gymraeg | Welsh Language Statistics:03 Cyfrifiad | Census:03 Cyfrifiad 2021 | 2021 Census:Welsh Language Statistics - 2021 Census - 2021-2025:Cyflwyniadau | Presentations</value>
    </field>
    <field name="Objective-Parent">
      <value order="0">Cyflwyniadau | Presentations</value>
    </field>
    <field name="Objective-State">
      <value order="0">Published</value>
    </field>
    <field name="Objective-VersionId">
      <value order="0">vA82717322</value>
    </field>
    <field name="Objective-Version">
      <value order="0">1.0</value>
    </field>
    <field name="Objective-VersionNumber">
      <value order="0">1</value>
    </field>
    <field name="Objective-VersionComment">
      <value order="0">First version</value>
    </field>
    <field name="Objective-FileNumber">
      <value order="0">qA1509939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Date Acquired">
        <value order="0"/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1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5342</TotalTime>
  <Words>1886</Words>
  <Application>Microsoft Office PowerPoint</Application>
  <PresentationFormat>Sioe Ar-sgrin (4:3)</PresentationFormat>
  <Paragraphs>227</Paragraphs>
  <Slides>39</Slides>
  <Notes>38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39</vt:i4>
      </vt:variant>
    </vt:vector>
  </HeadingPairs>
  <TitlesOfParts>
    <vt:vector size="44" baseType="lpstr">
      <vt:lpstr>Arial</vt:lpstr>
      <vt:lpstr>Calibri</vt:lpstr>
      <vt:lpstr>Open Sans</vt:lpstr>
      <vt:lpstr>Roboto</vt:lpstr>
      <vt:lpstr>Office Theme</vt:lpstr>
      <vt:lpstr>Y Gymraeg yng Nghymru, Cyfrifiad 2021 Welsh language in Wales, Census 2021</vt:lpstr>
      <vt:lpstr>Trosolwg Overview</vt:lpstr>
      <vt:lpstr>Cyfrifiad 2011 Census 2011</vt:lpstr>
      <vt:lpstr>Y Gymraeg yng Nghyfrifiad 2011 The Welsh language in Census 2011</vt:lpstr>
      <vt:lpstr>Newid rhwng 2001 a 2011 Change between 2001 and 2011</vt:lpstr>
      <vt:lpstr>Sir Gaerfyrddin | Carmarthenshire</vt:lpstr>
      <vt:lpstr>Cyfrifiad 2021 Census 2021</vt:lpstr>
      <vt:lpstr>Cynnal Cyfrifiad 2021 Conduct of Census 2021</vt:lpstr>
      <vt:lpstr>Y Gymraeg yng Nghyfrifiad 2021 Welsh language in Census 2021</vt:lpstr>
      <vt:lpstr>Cyflwyniad PowerPoint</vt:lpstr>
      <vt:lpstr>Cyflwyniad PowerPoint</vt:lpstr>
      <vt:lpstr>Y gallu i siarad Cymraeg yn ôl oedran, 2011 a 2021 Ability to speak Welsh by age, 2011 and 2021</vt:lpstr>
      <vt:lpstr>Y gallu i siarad Cymraeg yn ôl oedran, 2011 a 2021 Ability to speak Welsh by age, 2011 and 2021</vt:lpstr>
      <vt:lpstr>Cyflwyniad PowerPoint</vt:lpstr>
      <vt:lpstr>Cyflwyniad PowerPoint</vt:lpstr>
      <vt:lpstr>Cyflwyniad PowerPoint</vt:lpstr>
      <vt:lpstr>Cyflwyniad PowerPoint</vt:lpstr>
      <vt:lpstr>Y gallu i siarad Cymraeg yn ôl oedran, 2011 a 2021 Ability to speak Welsh by age, 2011 and 2021</vt:lpstr>
      <vt:lpstr>Y gallu i siarad Cymraeg yn ôl oedran, 2011 a 2021 Ability to speak Welsh by age, 2011 and 2021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Data eraill o Gyfrifiad 2021 Other Census 2021 data</vt:lpstr>
      <vt:lpstr>Cyflwyniad PowerPoint</vt:lpstr>
      <vt:lpstr>Cyflwyniad PowerPoint</vt:lpstr>
      <vt:lpstr>Cyflwyniad PowerPoint</vt:lpstr>
      <vt:lpstr>Rhai ffynonellau data eraill am y Gymraeg Other data sources about the Welsh language</vt:lpstr>
      <vt:lpstr>Nifer y bobl tair oed neu’n hŷn sy'n gallu siarad Cymraeg, o 2001 i fis Rhagfyr 2021 | Number of people aged three years or older who can speak Welsh, from 2001 to December 2021</vt:lpstr>
      <vt:lpstr>Nifer y bobl tair oed neu’n hŷn sy'n gallu siarad Cymraeg, o 2001 i fis Rhagfyr 2021 | Number of people aged three years or older who can speak Welsh, from 2001 to December 2021</vt:lpstr>
      <vt:lpstr>Gallu yn y Gymraeg a gofnodwyd ar gyfer oedolion 16 oed neu’n hŷn, 2012-13 i 2021-22 | Reported Welsh-speaking ability for adults aged 16 years or older, 2012-13 to 2021-22</vt:lpstr>
      <vt:lpstr>Sut i ddod o hyd i ddata Cyfrifiad 2021 am y Gymraeg How to find Census 2021 data about the Welsh language</vt:lpstr>
      <vt:lpstr>Cyflwyniad PowerPoint</vt:lpstr>
      <vt:lpstr>Cyhoeddiadau i ddod Future publication</vt:lpstr>
      <vt:lpstr>I grynhoi... To summarise…</vt:lpstr>
      <vt:lpstr>Unrhyw gwestiynau? Any questions?</vt:lpstr>
    </vt:vector>
  </TitlesOfParts>
  <Company>Welsh Government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James, Sarah (KAS)</dc:creator>
  <cp:lastModifiedBy>Owen, Llio (COOG - DDAT - KAS - HSS and Population Statistics)</cp:lastModifiedBy>
  <cp:revision>98</cp:revision>
  <dcterms:created xsi:type="dcterms:W3CDTF">2017-06-06T08:17:38Z</dcterms:created>
  <dcterms:modified xsi:type="dcterms:W3CDTF">2022-12-15T14:44:15Z</dcterms:modified>
</cp:coreProperties>
</file>

<file path=docProps/custom.xml><?xml version="1.0" encoding="utf-8"?>
<op:Properties xmlns:op="http://schemas.openxmlformats.org/officeDocument/2006/custom-properties">
  <op:property fmtid="{D5CDD505-2E9C-101B-9397-08002B2CF9AE}" pid="2" name="Customer-Id">
    <vt:lpwstr xmlns:vt="http://schemas.openxmlformats.org/officeDocument/2006/docPropsVTypes">FF3C5B18883D4E21973B57C2EEED7FD1</vt:lpwstr>
  </op:property>
  <op:property fmtid="{D5CDD505-2E9C-101B-9397-08002B2CF9AE}" pid="3" name="Objective-Id">
    <vt:lpwstr xmlns:vt="http://schemas.openxmlformats.org/officeDocument/2006/docPropsVTypes">A43348029</vt:lpwstr>
  </op:property>
  <op:property fmtid="{D5CDD505-2E9C-101B-9397-08002B2CF9AE}" pid="4" name="Objective-Title">
    <vt:lpwstr xmlns:vt="http://schemas.openxmlformats.org/officeDocument/2006/docPropsVTypes">Cyflwyniad - Y Gymraeg yng Nghymru Cyfrifiad 2021 - Fforwm iaith Caerfyrddin - 20221215 - heb nodiadau</vt:lpwstr>
  </op:property>
  <op:property fmtid="{D5CDD505-2E9C-101B-9397-08002B2CF9AE}" pid="5" name="Objective-Description">
    <vt:lpwstr xmlns:vt="http://schemas.openxmlformats.org/officeDocument/2006/docPropsVTypes"/>
  </op:property>
  <op:property fmtid="{D5CDD505-2E9C-101B-9397-08002B2CF9AE}" pid="6" name="Objective-CreationStamp">
    <vt:filetime xmlns:vt="http://schemas.openxmlformats.org/officeDocument/2006/docPropsVTypes">2022-12-15T14:48:12Z</vt:filetime>
  </op:property>
  <op:property fmtid="{D5CDD505-2E9C-101B-9397-08002B2CF9AE}" pid="7" name="Objective-IsApproved">
    <vt:bool xmlns:vt="http://schemas.openxmlformats.org/officeDocument/2006/docPropsVTypes">false</vt:bool>
  </op:property>
  <op:property fmtid="{D5CDD505-2E9C-101B-9397-08002B2CF9AE}" pid="8" name="Objective-IsPublished">
    <vt:bool xmlns:vt="http://schemas.openxmlformats.org/officeDocument/2006/docPropsVTypes">true</vt:bool>
  </op:property>
  <op:property fmtid="{D5CDD505-2E9C-101B-9397-08002B2CF9AE}" pid="9" name="Objective-DatePublished">
    <vt:filetime xmlns:vt="http://schemas.openxmlformats.org/officeDocument/2006/docPropsVTypes">2023-01-05T11:30:54Z</vt:filetime>
  </op:property>
  <op:property fmtid="{D5CDD505-2E9C-101B-9397-08002B2CF9AE}" pid="10" name="Objective-ModificationStamp">
    <vt:filetime xmlns:vt="http://schemas.openxmlformats.org/officeDocument/2006/docPropsVTypes">2023-01-05T11:30:54Z</vt:filetime>
  </op:property>
  <op:property fmtid="{D5CDD505-2E9C-101B-9397-08002B2CF9AE}" pid="11" name="Objective-Owner">
    <vt:lpwstr xmlns:vt="http://schemas.openxmlformats.org/officeDocument/2006/docPropsVTypes">Daglish, Llio (CSI - Statistical Services Division)</vt:lpwstr>
  </op:property>
  <op:property fmtid="{D5CDD505-2E9C-101B-9397-08002B2CF9AE}" pid="12" name="Objective-Path">
    <vt:lpwstr xmlns:vt="http://schemas.openxmlformats.org/officeDocument/2006/docPropsVTypes">Objective Global Folder:#Business File Plan:WG Organisational Groups:Post April 2024 - Corporate Services &amp; Inspectorates:Corporate Services &amp; Inspectorates (CSI) - KAS - Chief Statistician:1 - Save:Ystadegau'r Gymraeg | Welsh Language Statistics:03 Cyfrifiad | Census:03 Cyfrifiad 2021 | 2021 Census:Welsh Language Statistics - 2021 Census - 2021-2025:Cyflwyniadau | Presentations:</vt:lpwstr>
  </op:property>
  <op:property fmtid="{D5CDD505-2E9C-101B-9397-08002B2CF9AE}" pid="13" name="Objective-Parent">
    <vt:lpwstr xmlns:vt="http://schemas.openxmlformats.org/officeDocument/2006/docPropsVTypes">Cyflwyniadau | Presentations</vt:lpwstr>
  </op:property>
  <op:property fmtid="{D5CDD505-2E9C-101B-9397-08002B2CF9AE}" pid="14" name="Objective-State">
    <vt:lpwstr xmlns:vt="http://schemas.openxmlformats.org/officeDocument/2006/docPropsVTypes">Published</vt:lpwstr>
  </op:property>
  <op:property fmtid="{D5CDD505-2E9C-101B-9397-08002B2CF9AE}" pid="15" name="Objective-VersionId">
    <vt:lpwstr xmlns:vt="http://schemas.openxmlformats.org/officeDocument/2006/docPropsVTypes">vA82717322</vt:lpwstr>
  </op:property>
  <op:property fmtid="{D5CDD505-2E9C-101B-9397-08002B2CF9AE}" pid="16" name="Objective-Version">
    <vt:lpwstr xmlns:vt="http://schemas.openxmlformats.org/officeDocument/2006/docPropsVTypes">1.0</vt:lpwstr>
  </op:property>
  <op:property fmtid="{D5CDD505-2E9C-101B-9397-08002B2CF9AE}" pid="17" name="Objective-VersionNumber">
    <vt:r8 xmlns:vt="http://schemas.openxmlformats.org/officeDocument/2006/docPropsVTypes">1</vt:r8>
  </op:property>
  <op:property fmtid="{D5CDD505-2E9C-101B-9397-08002B2CF9AE}" pid="18" name="Objective-VersionComment">
    <vt:lpwstr xmlns:vt="http://schemas.openxmlformats.org/officeDocument/2006/docPropsVTypes">First version</vt:lpwstr>
  </op:property>
  <op:property fmtid="{D5CDD505-2E9C-101B-9397-08002B2CF9AE}" pid="19" name="Objective-FileNumber">
    <vt:lpwstr xmlns:vt="http://schemas.openxmlformats.org/officeDocument/2006/docPropsVTypes">qA1509939</vt:lpwstr>
  </op:property>
  <op:property fmtid="{D5CDD505-2E9C-101B-9397-08002B2CF9AE}" pid="20" name="Objective-Classification">
    <vt:lpwstr xmlns:vt="http://schemas.openxmlformats.org/officeDocument/2006/docPropsVTypes">[Inherited - Official]</vt:lpwstr>
  </op:property>
  <op:property fmtid="{D5CDD505-2E9C-101B-9397-08002B2CF9AE}" pid="21" name="Objective-Caveats">
    <vt:lpwstr xmlns:vt="http://schemas.openxmlformats.org/officeDocument/2006/docPropsVTypes"/>
  </op:property>
  <op:property fmtid="{D5CDD505-2E9C-101B-9397-08002B2CF9AE}" pid="22" name="Objective-Date Acquired">
    <vt:lpwstr xmlns:vt="http://schemas.openxmlformats.org/officeDocument/2006/docPropsVTypes"/>
  </op:property>
  <op:property fmtid="{D5CDD505-2E9C-101B-9397-08002B2CF9AE}" pid="23" name="Objective-Official Translation">
    <vt:lpwstr xmlns:vt="http://schemas.openxmlformats.org/officeDocument/2006/docPropsVTypes"/>
  </op:property>
  <op:property fmtid="{D5CDD505-2E9C-101B-9397-08002B2CF9AE}" pid="24" name="Objective-Connect Creator">
    <vt:lpwstr xmlns:vt="http://schemas.openxmlformats.org/officeDocument/2006/docPropsVTypes"/>
  </op:property>
  <op:property fmtid="{D5CDD505-2E9C-101B-9397-08002B2CF9AE}" pid="25" name="Objective-Comment">
    <vt:lpwstr xmlns:vt="http://schemas.openxmlformats.org/officeDocument/2006/docPropsVTypes"/>
  </op:property>
</op:Properties>
</file>