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11/30/2019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641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11/30/2019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738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11/30/2019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911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08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28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250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11/30/2019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01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71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57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11/30/2019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04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26807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8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gressive-charlestown.com/2012/11/thank-you-progressive-charlestown.html" TargetMode="External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creativecommons.org/licenses/by-sa/3.0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EA2DC21-E0AF-40D8-B5CC-1F09F360C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4610099"/>
            <a:ext cx="10993549" cy="1066801"/>
          </a:xfrm>
        </p:spPr>
        <p:txBody>
          <a:bodyPr>
            <a:normAutofit/>
          </a:bodyPr>
          <a:lstStyle/>
          <a:p>
            <a:r>
              <a:rPr lang="en-US"/>
              <a:t>Student name: Andreea Suciu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5697215"/>
            <a:ext cx="10993546" cy="525565"/>
          </a:xfrm>
        </p:spPr>
        <p:txBody>
          <a:bodyPr>
            <a:normAutofit/>
          </a:bodyPr>
          <a:lstStyle/>
          <a:p>
            <a:r>
              <a:rPr lang="en-US"/>
              <a:t>Student number: 1816340</a:t>
            </a:r>
          </a:p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1B00EC-2A63-48AE-A5DD-6DA6FB7E2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E4057D-EAC3-4537-95F1-BAECA5945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B44B6CB-4352-43A0-A5FE-AD317DD5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2AC069F-DCA5-4951-ACAF-D0BD2E797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4933" y="867612"/>
            <a:ext cx="6488053" cy="342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42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44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20014-9B1E-40BB-B3DA-72666A9C7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 fontScale="90000"/>
          </a:bodyPr>
          <a:lstStyle/>
          <a:p>
            <a:br>
              <a:rPr lang="en-US">
                <a:solidFill>
                  <a:srgbClr val="FFFFFF"/>
                </a:solidFill>
              </a:rPr>
            </a:br>
            <a:br>
              <a:rPr lang="en-US"/>
            </a:br>
            <a:r>
              <a:rPr lang="en-US">
                <a:solidFill>
                  <a:srgbClr val="FFFFFF"/>
                </a:solidFill>
              </a:rPr>
              <a:t>introduction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DD286-1DB7-4233-A4D2-B2C3BCEA8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916712"/>
            <a:ext cx="3409782" cy="4084037"/>
          </a:xfrm>
        </p:spPr>
        <p:txBody>
          <a:bodyPr>
            <a:normAutofit/>
          </a:bodyPr>
          <a:lstStyle/>
          <a:p>
            <a:pPr marL="305435" indent="-305435"/>
            <a:endParaRPr lang="en-US">
              <a:solidFill>
                <a:srgbClr val="FFFFFF"/>
              </a:solidFill>
            </a:endParaRP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About Forest of Arden</a:t>
            </a: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Definition of food and beverage</a:t>
            </a:r>
            <a:endParaRPr lang="en-US"/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Departments where we found food and beverage at Forest and Arden</a:t>
            </a: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Issues found &amp; solution</a:t>
            </a: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Conclusion</a:t>
            </a:r>
          </a:p>
          <a:p>
            <a:pPr marL="305435" indent="-305435"/>
            <a:endParaRPr lang="en-US">
              <a:solidFill>
                <a:srgbClr val="FFFFFF"/>
              </a:solidFill>
            </a:endParaRPr>
          </a:p>
          <a:p>
            <a:pPr marL="305435" indent="-305435"/>
            <a:endParaRPr lang="en-US">
              <a:solidFill>
                <a:srgbClr val="FFFFFF"/>
              </a:solidFill>
            </a:endParaRPr>
          </a:p>
          <a:p>
            <a:pPr marL="305435" indent="-305435"/>
            <a:endParaRPr lang="en-US">
              <a:solidFill>
                <a:srgbClr val="FFFFFF"/>
              </a:solidFill>
            </a:endParaRPr>
          </a:p>
        </p:txBody>
      </p:sp>
      <p:pic>
        <p:nvPicPr>
          <p:cNvPr id="38" name="Picture 46" descr="A close up of a logo&#10;&#10;Description generated with high confidence">
            <a:extLst>
              <a:ext uri="{FF2B5EF4-FFF2-40B4-BE49-F238E27FC236}">
                <a16:creationId xmlns:a16="http://schemas.microsoft.com/office/drawing/2014/main" id="{435426EF-5391-4335-9447-305F75177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231" y="1712418"/>
            <a:ext cx="6831503" cy="3415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102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11E9E-BB78-4737-998F-7E7826226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US">
                <a:latin typeface="Arial Black"/>
              </a:rPr>
              <a:t>                         </a:t>
            </a:r>
            <a:r>
              <a:rPr lang="en-US">
                <a:latin typeface="Lucida Handwriting"/>
              </a:rPr>
              <a:t>Forest of Arden</a:t>
            </a:r>
            <a:br>
              <a:rPr lang="en-US">
                <a:latin typeface="Lucida Handwriting"/>
              </a:rPr>
            </a:br>
            <a:r>
              <a:rPr lang="en-US"/>
              <a:t>                                               </a:t>
            </a:r>
            <a:r>
              <a:rPr lang="en-US">
                <a:latin typeface="Avenir Next LT Pro"/>
                <a:cs typeface="Angsana New"/>
              </a:rPr>
              <a:t>     </a:t>
            </a:r>
            <a:r>
              <a:rPr lang="en-US">
                <a:latin typeface="Angsana New"/>
                <a:cs typeface="Angsana New"/>
              </a:rPr>
              <a:t>Marriott Hotel &amp; Country Club </a:t>
            </a:r>
          </a:p>
        </p:txBody>
      </p:sp>
      <p:sp>
        <p:nvSpPr>
          <p:cNvPr id="37" name="Rectangle 18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0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22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4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2" descr="A large white house&#10;&#10;Description generated with very high confidence">
            <a:extLst>
              <a:ext uri="{FF2B5EF4-FFF2-40B4-BE49-F238E27FC236}">
                <a16:creationId xmlns:a16="http://schemas.microsoft.com/office/drawing/2014/main" id="{55A40185-CBCE-497D-B946-7304E9ADCA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30" r="26787" b="2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41" name="Content Placeholder 15">
            <a:extLst>
              <a:ext uri="{FF2B5EF4-FFF2-40B4-BE49-F238E27FC236}">
                <a16:creationId xmlns:a16="http://schemas.microsoft.com/office/drawing/2014/main" id="{CE7CB665-AD07-4CA9-A1A2-C41053B34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i="1">
                <a:latin typeface="Arial Nova"/>
              </a:rPr>
              <a:t>  T</a:t>
            </a:r>
            <a:r>
              <a:rPr lang="en-US" sz="1400" i="1">
                <a:latin typeface="Arial Nova"/>
              </a:rPr>
              <a:t>he Marriott Forest of Arden Hotel &amp; Country Club is well in peaceful Warwickshire countryside and is well placed for access to Birmingham, Coventry and other major centers.</a:t>
            </a:r>
          </a:p>
          <a:p>
            <a:pPr marL="0" indent="0">
              <a:buNone/>
            </a:pPr>
            <a:r>
              <a:rPr lang="en-US" sz="1400" i="1">
                <a:latin typeface="Arial Nova"/>
              </a:rPr>
              <a:t>  Services: </a:t>
            </a:r>
          </a:p>
          <a:p>
            <a:pPr marL="285750" indent="-285750">
              <a:buFont typeface="Arial" panose="05020102010507070707" pitchFamily="18" charset="2"/>
              <a:buChar char="•"/>
            </a:pPr>
            <a:r>
              <a:rPr lang="en-US" sz="1400" i="1">
                <a:latin typeface="Arial Nova"/>
              </a:rPr>
              <a:t>Golf club</a:t>
            </a:r>
          </a:p>
          <a:p>
            <a:pPr marL="285750" indent="-285750">
              <a:buFont typeface="Arial" panose="05020102010507070707" pitchFamily="18" charset="2"/>
              <a:buChar char="•"/>
            </a:pPr>
            <a:r>
              <a:rPr lang="en-US" sz="1400" i="1">
                <a:latin typeface="Arial Nova"/>
              </a:rPr>
              <a:t>Spa</a:t>
            </a:r>
          </a:p>
          <a:p>
            <a:pPr marL="285750" indent="-285750">
              <a:buFont typeface="Arial" panose="05020102010507070707" pitchFamily="18" charset="2"/>
              <a:buChar char="•"/>
            </a:pPr>
            <a:r>
              <a:rPr lang="en-US" sz="1400" i="1">
                <a:latin typeface="Arial Nova"/>
              </a:rPr>
              <a:t>Indoor pool</a:t>
            </a:r>
          </a:p>
          <a:p>
            <a:pPr marL="285750" indent="-285750">
              <a:buFont typeface="Arial" panose="05020102010507070707" pitchFamily="18" charset="2"/>
              <a:buChar char="•"/>
            </a:pPr>
            <a:r>
              <a:rPr lang="en-US" sz="1400" i="1">
                <a:latin typeface="Arial Nova"/>
              </a:rPr>
              <a:t>British dishes</a:t>
            </a:r>
          </a:p>
          <a:p>
            <a:pPr marL="285750" indent="-285750">
              <a:buFont typeface="Arial" panose="05020102010507070707" pitchFamily="18" charset="2"/>
              <a:buChar char="•"/>
            </a:pPr>
            <a:r>
              <a:rPr lang="en-US" sz="1400" i="1">
                <a:latin typeface="Arial Nova"/>
              </a:rPr>
              <a:t>Intuitively designed hotel rooms</a:t>
            </a:r>
          </a:p>
          <a:p>
            <a:pPr marL="285750" indent="-285750">
              <a:buFont typeface="Arial" panose="05020102010507070707" pitchFamily="18" charset="2"/>
              <a:buChar char="•"/>
            </a:pPr>
            <a:r>
              <a:rPr lang="en-US" sz="1400" i="1">
                <a:latin typeface="Arial Nova"/>
              </a:rPr>
              <a:t>Room service</a:t>
            </a:r>
          </a:p>
          <a:p>
            <a:pPr marL="285750" indent="-285750">
              <a:buFont typeface="Arial" panose="05020102010507070707" pitchFamily="18" charset="2"/>
              <a:buChar char="•"/>
            </a:pPr>
            <a:endParaRPr lang="en-US" sz="1400" i="1">
              <a:latin typeface="Arial Nova"/>
            </a:endParaRPr>
          </a:p>
          <a:p>
            <a:pPr marL="0" indent="0">
              <a:buNone/>
            </a:pPr>
            <a:r>
              <a:rPr lang="en-US" sz="1400" i="1">
                <a:latin typeface="Arial Nova"/>
              </a:rPr>
              <a:t>  </a:t>
            </a:r>
          </a:p>
        </p:txBody>
      </p:sp>
    </p:spTree>
    <p:extLst>
      <p:ext uri="{BB962C8B-B14F-4D97-AF65-F5344CB8AC3E}">
        <p14:creationId xmlns:p14="http://schemas.microsoft.com/office/powerpoint/2010/main" val="209978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late of food and a glass of wine&#10;&#10;Description generated with very high confidence">
            <a:extLst>
              <a:ext uri="{FF2B5EF4-FFF2-40B4-BE49-F238E27FC236}">
                <a16:creationId xmlns:a16="http://schemas.microsoft.com/office/drawing/2014/main" id="{293EC704-D2C4-4D4E-9848-2DFB94157E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133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AA2D22-17F8-4D02-BB72-B51533A6C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                                 What is 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                                     Food and beverage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484BA-320F-463F-AB84-C0A688708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Is...</a:t>
            </a:r>
          </a:p>
          <a:p>
            <a:pPr marL="0" indent="0">
              <a:buNone/>
            </a:pPr>
            <a:r>
              <a:rPr lang="en-US"/>
              <a:t>  A vital part of everiday life of any sector of hospitality industry.</a:t>
            </a:r>
          </a:p>
          <a:p>
            <a:pPr marL="0" indent="0">
              <a:buNone/>
            </a:pPr>
            <a:r>
              <a:rPr lang="en-US"/>
              <a:t>Is...</a:t>
            </a:r>
          </a:p>
          <a:p>
            <a:pPr marL="0" indent="0">
              <a:buNone/>
            </a:pPr>
            <a:r>
              <a:rPr lang="en-US"/>
              <a:t>  One of the department in hotel which is serve food and beverage during the guest stay.</a:t>
            </a:r>
          </a:p>
          <a:p>
            <a:pPr marL="0" indent="0">
              <a:buNone/>
            </a:pPr>
            <a:r>
              <a:rPr lang="en-US"/>
              <a:t>Is...</a:t>
            </a:r>
          </a:p>
          <a:p>
            <a:pPr marL="0" indent="0">
              <a:buNone/>
            </a:pPr>
            <a:r>
              <a:rPr lang="en-US"/>
              <a:t>  The largest department on board comprising of various areas working together to cater our guest's food and beverage needs.</a:t>
            </a:r>
          </a:p>
        </p:txBody>
      </p:sp>
    </p:spTree>
    <p:extLst>
      <p:ext uri="{BB962C8B-B14F-4D97-AF65-F5344CB8AC3E}">
        <p14:creationId xmlns:p14="http://schemas.microsoft.com/office/powerpoint/2010/main" val="229116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5" descr="A plate of food on a wooden table&#10;&#10;Description generated with very high confidence">
            <a:extLst>
              <a:ext uri="{FF2B5EF4-FFF2-40B4-BE49-F238E27FC236}">
                <a16:creationId xmlns:a16="http://schemas.microsoft.com/office/drawing/2014/main" id="{81F62FE6-BDBE-4FE5-A399-06C6529E23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475" b="52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849057"/>
            <a:ext cx="3703320" cy="94997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1012371"/>
            <a:ext cx="3702134" cy="4202862"/>
          </a:xfrm>
          <a:prstGeom prst="rect">
            <a:avLst/>
          </a:prstGeom>
          <a:solidFill>
            <a:schemeClr val="bg1">
              <a:alpha val="95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0BCC9-95F9-4FD4-8E5D-CE5FDB429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227" y="1153886"/>
            <a:ext cx="3374265" cy="971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>
                <a:solidFill>
                  <a:schemeClr val="tx1"/>
                </a:solidFill>
              </a:rPr>
              <a:t>Food and beverage department at Forest of Arden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4CC636-6537-4A41-917A-C46CD0D521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7226" y="2266683"/>
            <a:ext cx="3374265" cy="27045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Kitchen</a:t>
            </a:r>
          </a:p>
          <a:p>
            <a:pPr marL="342900" indent="-342900"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Cast and Iron Restaurant – Room service</a:t>
            </a:r>
          </a:p>
          <a:p>
            <a:pPr marL="342900" indent="-342900"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Zest Restaurant</a:t>
            </a:r>
          </a:p>
          <a:p>
            <a:pPr marL="342900" indent="-342900"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Conference and Banqueting</a:t>
            </a:r>
          </a:p>
          <a:p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buFont typeface="Wingdings 2" panose="05020102010507070707" pitchFamily="18" charset="2"/>
              <a:buChar char="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buFont typeface="Wingdings 2" panose="05020102010507070707" pitchFamily="18" charset="2"/>
              <a:buChar char="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747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14BCF-7046-4715-B356-553351475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02898"/>
          </a:xfrm>
        </p:spPr>
        <p:txBody>
          <a:bodyPr/>
          <a:lstStyle/>
          <a:p>
            <a:r>
              <a:rPr lang="en-US"/>
              <a:t>                         Issues  found and solution</a:t>
            </a: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41B0DF49-E61C-4ECD-A171-67C29E1007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0250773"/>
              </p:ext>
            </p:extLst>
          </p:nvPr>
        </p:nvGraphicFramePr>
        <p:xfrm>
          <a:off x="472632" y="1697620"/>
          <a:ext cx="9167858" cy="50484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88919">
                  <a:extLst>
                    <a:ext uri="{9D8B030D-6E8A-4147-A177-3AD203B41FA5}">
                      <a16:colId xmlns:a16="http://schemas.microsoft.com/office/drawing/2014/main" val="3966217738"/>
                    </a:ext>
                  </a:extLst>
                </a:gridCol>
                <a:gridCol w="4578939">
                  <a:extLst>
                    <a:ext uri="{9D8B030D-6E8A-4147-A177-3AD203B41FA5}">
                      <a16:colId xmlns:a16="http://schemas.microsoft.com/office/drawing/2014/main" val="2107409223"/>
                    </a:ext>
                  </a:extLst>
                </a:gridCol>
              </a:tblGrid>
              <a:tr h="855661">
                <a:tc>
                  <a:txBody>
                    <a:bodyPr/>
                    <a:lstStyle/>
                    <a:p>
                      <a:r>
                        <a:rPr lang="en-US"/>
                        <a:t>                                    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                                   Issues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                                         </a:t>
                      </a:r>
                    </a:p>
                    <a:p>
                      <a:pPr lvl="0">
                        <a:buNone/>
                      </a:pPr>
                      <a:r>
                        <a:rPr lang="en-US"/>
                        <a:t>                            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86360"/>
                  </a:ext>
                </a:extLst>
              </a:tr>
              <a:tr h="278756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/>
                        <a:t>Kitchen department: 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/>
                        <a:t>Using the same tools from one product to another =&gt; taste transfer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/>
                        <a:t>Insufficient storage space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/>
                        <a:t>Lost food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/>
                        <a:t>Highlighted rules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      Proper staff training 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2.  Organize of new storage spaces 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3.  Donation to poor people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     Offering to the staff, free or at promotional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     price.</a:t>
                      </a:r>
                    </a:p>
                    <a:p>
                      <a:pPr marL="342900" lvl="0" indent="-342900">
                        <a:buAutoNum type="arabicPeriod"/>
                      </a:pPr>
                      <a:endParaRPr lang="en-US"/>
                    </a:p>
                    <a:p>
                      <a:pPr marL="0" lvl="0" indent="0">
                        <a:buNone/>
                      </a:pPr>
                      <a:endParaRPr lang="en-US"/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     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4656101"/>
                  </a:ext>
                </a:extLst>
              </a:tr>
              <a:tr h="108383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Cast and Iron Restaurant: 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/>
                        <a:t>mod to serve meals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/>
                        <a:t>Changing plates with some compartment plats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/>
                        <a:t>Adding some trays to put more plates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5372123"/>
                  </a:ext>
                </a:extLst>
              </a:tr>
            </a:tbl>
          </a:graphicData>
        </a:graphic>
      </p:graphicFrame>
      <p:pic>
        <p:nvPicPr>
          <p:cNvPr id="3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A97B7E0E-C575-45C3-AEDD-EAFCB113F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5767" y="446587"/>
            <a:ext cx="2666036" cy="640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88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late of food on a table&#10;&#10;Description generated with very high confidence">
            <a:extLst>
              <a:ext uri="{FF2B5EF4-FFF2-40B4-BE49-F238E27FC236}">
                <a16:creationId xmlns:a16="http://schemas.microsoft.com/office/drawing/2014/main" id="{6A8BBB0E-1DA6-4934-9B5E-2D4A577BCD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623" b="101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870A22-E6E1-4D97-868D-FF6778DEF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                                               conclusion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4B7DF53-BB68-487B-A302-73AA27343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pPr marL="305435" indent="-305435"/>
            <a:r>
              <a:rPr lang="en-US"/>
              <a:t>Food and beverage is very important on hospitality industry.</a:t>
            </a:r>
          </a:p>
          <a:p>
            <a:pPr marL="305435" indent="-305435"/>
            <a:r>
              <a:rPr lang="en-US"/>
              <a:t>Any issues found about food and beverage should be analyzed and if it helps to satisfy guests, a solution  must be found.</a:t>
            </a:r>
          </a:p>
          <a:p>
            <a:pPr marL="305435" indent="-305435"/>
            <a:r>
              <a:rPr lang="en-US"/>
              <a:t>Sometimes small details can make the difference.</a:t>
            </a:r>
          </a:p>
        </p:txBody>
      </p:sp>
    </p:spTree>
    <p:extLst>
      <p:ext uri="{BB962C8B-B14F-4D97-AF65-F5344CB8AC3E}">
        <p14:creationId xmlns:p14="http://schemas.microsoft.com/office/powerpoint/2010/main" val="31437889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879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birthday cake&#10;&#10;Description generated with high confidence">
            <a:extLst>
              <a:ext uri="{FF2B5EF4-FFF2-40B4-BE49-F238E27FC236}">
                <a16:creationId xmlns:a16="http://schemas.microsoft.com/office/drawing/2014/main" id="{C3A18F49-C25E-44D2-87BC-A86403106F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84613" y="643467"/>
            <a:ext cx="602277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F8BEFA-27D3-463F-9B8D-3C4B961A002D}"/>
              </a:ext>
            </a:extLst>
          </p:cNvPr>
          <p:cNvSpPr txBox="1"/>
          <p:nvPr/>
        </p:nvSpPr>
        <p:spPr>
          <a:xfrm>
            <a:off x="6490966" y="6014478"/>
            <a:ext cx="261642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3780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DividendVTI">
  <a:themeElements>
    <a:clrScheme name="AnalogousFromDarkSeedLeftStep">
      <a:dk1>
        <a:srgbClr val="000000"/>
      </a:dk1>
      <a:lt1>
        <a:srgbClr val="FFFFFF"/>
      </a:lt1>
      <a:dk2>
        <a:srgbClr val="242641"/>
      </a:dk2>
      <a:lt2>
        <a:srgbClr val="E2E8E3"/>
      </a:lt2>
      <a:accent1>
        <a:srgbClr val="C34DAE"/>
      </a:accent1>
      <a:accent2>
        <a:srgbClr val="963BB1"/>
      </a:accent2>
      <a:accent3>
        <a:srgbClr val="764DC3"/>
      </a:accent3>
      <a:accent4>
        <a:srgbClr val="434BB5"/>
      </a:accent4>
      <a:accent5>
        <a:srgbClr val="4D86C3"/>
      </a:accent5>
      <a:accent6>
        <a:srgbClr val="3BA6B1"/>
      </a:accent6>
      <a:hlink>
        <a:srgbClr val="496FC2"/>
      </a:hlink>
      <a:folHlink>
        <a:srgbClr val="7F7F7F"/>
      </a:folHlink>
    </a:clrScheme>
    <a:fontScheme name="Dividend">
      <a:majorFont>
        <a:latin typeface="Avenir Next LT Pro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DividendVTI</vt:lpstr>
      <vt:lpstr>Student name: Andreea Suciu</vt:lpstr>
      <vt:lpstr>  introduction </vt:lpstr>
      <vt:lpstr>                         Forest of Arden                                                     Marriott Hotel &amp; Country Club </vt:lpstr>
      <vt:lpstr>                                 What is                                       Food and beverage ?</vt:lpstr>
      <vt:lpstr>Food and beverage department at Forest of Arden</vt:lpstr>
      <vt:lpstr>                         Issues  found and solution</vt:lpstr>
      <vt:lpstr>                                               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andreea cazaciuc</cp:lastModifiedBy>
  <cp:revision>2</cp:revision>
  <dcterms:created xsi:type="dcterms:W3CDTF">2019-11-24T12:48:23Z</dcterms:created>
  <dcterms:modified xsi:type="dcterms:W3CDTF">2019-11-30T04:08:43Z</dcterms:modified>
</cp:coreProperties>
</file>