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5"/>
  </p:notesMasterIdLst>
  <p:sldIdLst>
    <p:sldId id="256" r:id="rId2"/>
    <p:sldId id="257" r:id="rId3"/>
    <p:sldId id="258" r:id="rId4"/>
    <p:sldId id="259" r:id="rId5"/>
    <p:sldId id="260" r:id="rId6"/>
    <p:sldId id="263" r:id="rId7"/>
    <p:sldId id="264" r:id="rId8"/>
    <p:sldId id="265" r:id="rId9"/>
    <p:sldId id="266" r:id="rId10"/>
    <p:sldId id="267" r:id="rId11"/>
    <p:sldId id="268" r:id="rId12"/>
    <p:sldId id="261" r:id="rId13"/>
    <p:sldId id="26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5CFBEF-6A50-B63F-E462-64A8E1E8C589}" v="58" dt="2024-10-14T14:22:26.014"/>
    <p1510:client id="{6C5AD4F9-DD0D-466A-9662-94A886FF8221}" v="166" dt="2024-10-14T14:42:26.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108"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18CA20-F378-4B4D-BF46-6CE1C2ECC3B1}" type="datetimeFigureOut">
              <a:t>10/20/2025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8B6EA5-C75B-4B89-A3A6-82F759C82B6C}" type="slidenum">
              <a:t>‹#›</a:t>
            </a:fld>
            <a:endParaRPr lang="en-US"/>
          </a:p>
        </p:txBody>
      </p:sp>
    </p:spTree>
    <p:extLst>
      <p:ext uri="{BB962C8B-B14F-4D97-AF65-F5344CB8AC3E}">
        <p14:creationId xmlns:p14="http://schemas.microsoft.com/office/powerpoint/2010/main" val="524786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We'll watch this video together and then I'll pass around some examples of sources that we might consider to be opportunities for evidence in our writing and judge whether we thing they are CRAPP or not? As I pass them around make a note of what </a:t>
            </a:r>
            <a:r>
              <a:rPr lang="en-US" err="1"/>
              <a:t>what</a:t>
            </a:r>
            <a:r>
              <a:rPr lang="en-US"/>
              <a:t> type of evidence this is and how it performs on the CRAPP test.</a:t>
            </a:r>
          </a:p>
        </p:txBody>
      </p:sp>
      <p:sp>
        <p:nvSpPr>
          <p:cNvPr id="4" name="Slide Number Placeholder 3"/>
          <p:cNvSpPr>
            <a:spLocks noGrp="1"/>
          </p:cNvSpPr>
          <p:nvPr>
            <p:ph type="sldNum" sz="quarter" idx="5"/>
          </p:nvPr>
        </p:nvSpPr>
        <p:spPr/>
        <p:txBody>
          <a:bodyPr/>
          <a:lstStyle/>
          <a:p>
            <a:fld id="{8D8B6EA5-C75B-4B89-A3A6-82F759C82B6C}" type="slidenum">
              <a:t>4</a:t>
            </a:fld>
            <a:endParaRPr lang="en-US"/>
          </a:p>
        </p:txBody>
      </p:sp>
    </p:spTree>
    <p:extLst>
      <p:ext uri="{BB962C8B-B14F-4D97-AF65-F5344CB8AC3E}">
        <p14:creationId xmlns:p14="http://schemas.microsoft.com/office/powerpoint/2010/main" val="2217670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10/20/2025</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57153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10/20/2025</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12692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10/20/2025</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598750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10/20/2025</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278615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10/20/2025</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3307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10/20/2025</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9542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10/20/2025</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76888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10/20/2025</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78678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10/20/2025</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95699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10/20/2025</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63215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10/20/2025</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564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10/20/2025</a:t>
            </a:fld>
            <a:endParaRPr lang="en-US"/>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69856875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moodle.uwtsd.ac.uk/mod/resource/view.php?id=517191"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EyMT08mD7Ds?feature=oembed" TargetMode="Externa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6.xml"/><Relationship Id="rId1" Type="http://schemas.openxmlformats.org/officeDocument/2006/relationships/video" Target="https://www.youtube.com/embed/zC8BC0RQGiw?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FBAA32-A972-4299-98FA-631C80F4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95715"/>
            <a:ext cx="6095999" cy="456228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4554" y="2687996"/>
            <a:ext cx="5073408" cy="3662545"/>
          </a:xfrm>
        </p:spPr>
        <p:txBody>
          <a:bodyPr anchor="ctr">
            <a:normAutofit/>
          </a:bodyPr>
          <a:lstStyle/>
          <a:p>
            <a:r>
              <a:rPr lang="en-US"/>
              <a:t>Sources of Secondary Knowledge and Evidence</a:t>
            </a:r>
          </a:p>
        </p:txBody>
      </p:sp>
      <p:sp>
        <p:nvSpPr>
          <p:cNvPr id="3" name="Subtitle 2"/>
          <p:cNvSpPr>
            <a:spLocks noGrp="1"/>
          </p:cNvSpPr>
          <p:nvPr>
            <p:ph type="subTitle" idx="1"/>
          </p:nvPr>
        </p:nvSpPr>
        <p:spPr>
          <a:xfrm>
            <a:off x="351182" y="331645"/>
            <a:ext cx="10677277" cy="1638260"/>
          </a:xfrm>
        </p:spPr>
        <p:txBody>
          <a:bodyPr vert="horz" lIns="91440" tIns="45720" rIns="91440" bIns="45720" rtlCol="0" anchor="ctr">
            <a:normAutofit/>
          </a:bodyPr>
          <a:lstStyle/>
          <a:p>
            <a:r>
              <a:rPr lang="en-US"/>
              <a:t>Learning and Collaboration for Global Citizenship</a:t>
            </a:r>
          </a:p>
        </p:txBody>
      </p:sp>
      <p:pic>
        <p:nvPicPr>
          <p:cNvPr id="4" name="Picture 3">
            <a:extLst>
              <a:ext uri="{FF2B5EF4-FFF2-40B4-BE49-F238E27FC236}">
                <a16:creationId xmlns:a16="http://schemas.microsoft.com/office/drawing/2014/main" id="{18F307D6-5860-30F7-97AF-74BB075B7C61}"/>
              </a:ext>
            </a:extLst>
          </p:cNvPr>
          <p:cNvPicPr>
            <a:picLocks noChangeAspect="1"/>
          </p:cNvPicPr>
          <p:nvPr/>
        </p:nvPicPr>
        <p:blipFill>
          <a:blip r:embed="rId2"/>
          <a:srcRect r="15" b="25170"/>
          <a:stretch/>
        </p:blipFill>
        <p:spPr>
          <a:xfrm>
            <a:off x="6095999" y="2295715"/>
            <a:ext cx="6096001" cy="456228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F3583-699D-A289-C1FF-B59A4D12602C}"/>
              </a:ext>
            </a:extLst>
          </p:cNvPr>
          <p:cNvSpPr>
            <a:spLocks noGrp="1"/>
          </p:cNvSpPr>
          <p:nvPr>
            <p:ph type="title"/>
          </p:nvPr>
        </p:nvSpPr>
        <p:spPr/>
        <p:txBody>
          <a:bodyPr/>
          <a:lstStyle/>
          <a:p>
            <a:r>
              <a:rPr lang="en-US"/>
              <a:t>Learning Objectives </a:t>
            </a:r>
          </a:p>
        </p:txBody>
      </p:sp>
      <p:sp>
        <p:nvSpPr>
          <p:cNvPr id="3" name="Content Placeholder 2">
            <a:extLst>
              <a:ext uri="{FF2B5EF4-FFF2-40B4-BE49-F238E27FC236}">
                <a16:creationId xmlns:a16="http://schemas.microsoft.com/office/drawing/2014/main" id="{1532E7E7-C049-BA99-9A97-A958A6E38FC4}"/>
              </a:ext>
            </a:extLst>
          </p:cNvPr>
          <p:cNvSpPr>
            <a:spLocks noGrp="1"/>
          </p:cNvSpPr>
          <p:nvPr>
            <p:ph idx="1"/>
          </p:nvPr>
        </p:nvSpPr>
        <p:spPr/>
        <p:txBody>
          <a:bodyPr vert="horz" lIns="91440" tIns="45720" rIns="91440" bIns="45720" rtlCol="0" anchor="t">
            <a:normAutofit/>
          </a:bodyPr>
          <a:lstStyle/>
          <a:p>
            <a:pPr marL="342900" indent="-342900">
              <a:buFont typeface="Arial" panose="020B0604020202020204" pitchFamily="34" charset="0"/>
              <a:buChar char="•"/>
            </a:pPr>
            <a:r>
              <a:rPr lang="en-US" sz="2400" dirty="0">
                <a:solidFill>
                  <a:srgbClr val="57495C"/>
                </a:solidFill>
                <a:latin typeface="Univers"/>
              </a:rPr>
              <a:t>Further develop your understanding of sources of secondary knowledge</a:t>
            </a:r>
          </a:p>
          <a:p>
            <a:pPr marL="342900" indent="-342900">
              <a:buFont typeface="Arial" panose="020B0604020202020204" pitchFamily="34" charset="0"/>
              <a:buChar char="•"/>
            </a:pPr>
            <a:r>
              <a:rPr lang="en-US" sz="2400">
                <a:solidFill>
                  <a:srgbClr val="57495C"/>
                </a:solidFill>
                <a:latin typeface="Univers"/>
              </a:rPr>
              <a:t>Visit </a:t>
            </a:r>
            <a:r>
              <a:rPr lang="en-US" sz="2400" dirty="0">
                <a:solidFill>
                  <a:srgbClr val="57495C"/>
                </a:solidFill>
                <a:latin typeface="Univers"/>
              </a:rPr>
              <a:t>the CRAPP test and consider how we really judge if evidence is CRAPP</a:t>
            </a:r>
          </a:p>
          <a:p>
            <a:pPr marL="342900" indent="-342900">
              <a:buFont typeface="Arial" panose="020B0604020202020204" pitchFamily="34" charset="0"/>
              <a:buChar char="•"/>
            </a:pPr>
            <a:r>
              <a:rPr lang="en-US" sz="2400" dirty="0">
                <a:solidFill>
                  <a:srgbClr val="57495C"/>
                </a:solidFill>
                <a:latin typeface="Univers"/>
              </a:rPr>
              <a:t>Think critically about evidence in argument </a:t>
            </a:r>
            <a:endParaRPr lang="en-US" dirty="0"/>
          </a:p>
        </p:txBody>
      </p:sp>
    </p:spTree>
    <p:extLst>
      <p:ext uri="{BB962C8B-B14F-4D97-AF65-F5344CB8AC3E}">
        <p14:creationId xmlns:p14="http://schemas.microsoft.com/office/powerpoint/2010/main" val="13921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7C201-BE5F-F5FD-AE9D-D6307980FABC}"/>
              </a:ext>
            </a:extLst>
          </p:cNvPr>
          <p:cNvSpPr>
            <a:spLocks noGrp="1"/>
          </p:cNvSpPr>
          <p:nvPr>
            <p:ph type="title"/>
          </p:nvPr>
        </p:nvSpPr>
        <p:spPr/>
        <p:txBody>
          <a:bodyPr/>
          <a:lstStyle/>
          <a:p>
            <a:r>
              <a:rPr lang="en-US" sz="4800" b="1">
                <a:latin typeface="Univers"/>
              </a:rPr>
              <a:t>Task A - Discussing the preparation work (30 minutes)</a:t>
            </a:r>
            <a:endParaRPr lang="en-US"/>
          </a:p>
        </p:txBody>
      </p:sp>
      <p:sp>
        <p:nvSpPr>
          <p:cNvPr id="3" name="Content Placeholder 2">
            <a:extLst>
              <a:ext uri="{FF2B5EF4-FFF2-40B4-BE49-F238E27FC236}">
                <a16:creationId xmlns:a16="http://schemas.microsoft.com/office/drawing/2014/main" id="{C961219C-9230-446B-768E-A9F2FA65DA06}"/>
              </a:ext>
            </a:extLst>
          </p:cNvPr>
          <p:cNvSpPr>
            <a:spLocks noGrp="1"/>
          </p:cNvSpPr>
          <p:nvPr>
            <p:ph idx="1"/>
          </p:nvPr>
        </p:nvSpPr>
        <p:spPr/>
        <p:txBody>
          <a:bodyPr vert="horz" lIns="91440" tIns="45720" rIns="91440" bIns="45720" rtlCol="0" anchor="t">
            <a:noAutofit/>
          </a:bodyPr>
          <a:lstStyle/>
          <a:p>
            <a:pPr>
              <a:lnSpc>
                <a:spcPct val="90000"/>
              </a:lnSpc>
            </a:pPr>
            <a:r>
              <a:rPr lang="en-US" sz="1400">
                <a:solidFill>
                  <a:srgbClr val="57495C"/>
                </a:solidFill>
                <a:latin typeface="Univers"/>
              </a:rPr>
              <a:t>Having read </a:t>
            </a:r>
            <a:r>
              <a:rPr lang="en-US" sz="1400">
                <a:latin typeface="Univers"/>
                <a:hlinkClick r:id="rId2"/>
              </a:rPr>
              <a:t>Student Business Sustainability Investigation</a:t>
            </a:r>
            <a:r>
              <a:rPr lang="en-US" sz="1400">
                <a:solidFill>
                  <a:srgbClr val="57495C"/>
                </a:solidFill>
                <a:latin typeface="Univers"/>
              </a:rPr>
              <a:t> by A. N. Other (2016) and having taken notes on the following questions.  I will put you into groups of 3 or less.  Taking one question at a time. Share your answers with each other discussing any similarities or differences you find.</a:t>
            </a:r>
            <a:endParaRPr lang="en-US" sz="1400">
              <a:latin typeface="Univers"/>
            </a:endParaRPr>
          </a:p>
          <a:p>
            <a:pPr marL="285750" indent="-285750">
              <a:lnSpc>
                <a:spcPct val="90000"/>
              </a:lnSpc>
              <a:buFont typeface="Arial"/>
              <a:buChar char="•"/>
            </a:pPr>
            <a:r>
              <a:rPr lang="en-US" sz="1400">
                <a:solidFill>
                  <a:srgbClr val="57495C"/>
                </a:solidFill>
                <a:latin typeface="Univers"/>
              </a:rPr>
              <a:t>What </a:t>
            </a:r>
            <a:r>
              <a:rPr lang="en-US" sz="1400" u="sng">
                <a:solidFill>
                  <a:srgbClr val="57495C"/>
                </a:solidFill>
                <a:latin typeface="Univers"/>
              </a:rPr>
              <a:t>evidence</a:t>
            </a:r>
            <a:r>
              <a:rPr lang="en-US" sz="1400">
                <a:solidFill>
                  <a:srgbClr val="57495C"/>
                </a:solidFill>
                <a:latin typeface="Univers"/>
              </a:rPr>
              <a:t> can you find in the paper?</a:t>
            </a:r>
            <a:endParaRPr lang="en-US" sz="1400">
              <a:latin typeface="Univers"/>
            </a:endParaRPr>
          </a:p>
          <a:p>
            <a:pPr marL="285750" indent="-285750">
              <a:lnSpc>
                <a:spcPct val="90000"/>
              </a:lnSpc>
              <a:buFont typeface="Arial"/>
              <a:buChar char="•"/>
            </a:pPr>
            <a:r>
              <a:rPr lang="en-US" sz="1400">
                <a:solidFill>
                  <a:srgbClr val="57495C"/>
                </a:solidFill>
                <a:latin typeface="Univers"/>
              </a:rPr>
              <a:t>What source (kind) of </a:t>
            </a:r>
            <a:r>
              <a:rPr lang="en-US" sz="1400" u="sng">
                <a:solidFill>
                  <a:srgbClr val="57495C"/>
                </a:solidFill>
                <a:latin typeface="Univers"/>
              </a:rPr>
              <a:t>evidence</a:t>
            </a:r>
            <a:r>
              <a:rPr lang="en-US" sz="1400">
                <a:solidFill>
                  <a:srgbClr val="57495C"/>
                </a:solidFill>
                <a:latin typeface="Univers"/>
              </a:rPr>
              <a:t> is it and where did it come from?</a:t>
            </a:r>
            <a:endParaRPr lang="en-US" sz="1400">
              <a:latin typeface="Univers"/>
            </a:endParaRPr>
          </a:p>
          <a:p>
            <a:pPr marL="285750" indent="-285750">
              <a:lnSpc>
                <a:spcPct val="90000"/>
              </a:lnSpc>
              <a:buFont typeface="Arial"/>
              <a:buChar char="•"/>
            </a:pPr>
            <a:r>
              <a:rPr lang="en-US" sz="1400">
                <a:solidFill>
                  <a:srgbClr val="57495C"/>
                </a:solidFill>
                <a:latin typeface="Univers"/>
              </a:rPr>
              <a:t>Which source do you think is the most </a:t>
            </a:r>
            <a:r>
              <a:rPr lang="en-US" sz="1400" u="sng">
                <a:solidFill>
                  <a:srgbClr val="57495C"/>
                </a:solidFill>
                <a:latin typeface="Univers"/>
              </a:rPr>
              <a:t>credible</a:t>
            </a:r>
            <a:r>
              <a:rPr lang="en-US" sz="1400">
                <a:solidFill>
                  <a:srgbClr val="57495C"/>
                </a:solidFill>
                <a:latin typeface="Univers"/>
              </a:rPr>
              <a:t> and which is the least in your mind?</a:t>
            </a:r>
            <a:endParaRPr lang="en-US" sz="1400">
              <a:latin typeface="Univers"/>
            </a:endParaRPr>
          </a:p>
          <a:p>
            <a:pPr marL="285750" indent="-285750">
              <a:lnSpc>
                <a:spcPct val="90000"/>
              </a:lnSpc>
              <a:buFont typeface="Arial"/>
              <a:buChar char="•"/>
            </a:pPr>
            <a:r>
              <a:rPr lang="en-US" sz="1400">
                <a:solidFill>
                  <a:srgbClr val="57495C"/>
                </a:solidFill>
                <a:latin typeface="Univers"/>
              </a:rPr>
              <a:t>Does the author seem to know what they are taking about? Do they demonstrate to you a clear understanding of the concepts issues that are discussed?</a:t>
            </a:r>
            <a:endParaRPr lang="en-US" sz="1400">
              <a:latin typeface="Univers"/>
            </a:endParaRPr>
          </a:p>
          <a:p>
            <a:pPr marL="285750" indent="-285750">
              <a:lnSpc>
                <a:spcPct val="90000"/>
              </a:lnSpc>
              <a:buFont typeface="Arial"/>
              <a:buChar char="•"/>
            </a:pPr>
            <a:r>
              <a:rPr lang="en-US" sz="1400">
                <a:solidFill>
                  <a:srgbClr val="57495C"/>
                </a:solidFill>
                <a:latin typeface="Univers"/>
              </a:rPr>
              <a:t>What is the authors primary </a:t>
            </a:r>
            <a:r>
              <a:rPr lang="en-US" sz="1400" u="sng">
                <a:solidFill>
                  <a:srgbClr val="57495C"/>
                </a:solidFill>
                <a:latin typeface="Univers"/>
              </a:rPr>
              <a:t>arguments</a:t>
            </a:r>
            <a:r>
              <a:rPr lang="en-US" sz="1400">
                <a:solidFill>
                  <a:srgbClr val="57495C"/>
                </a:solidFill>
                <a:latin typeface="Univers"/>
              </a:rPr>
              <a:t> or key aspects of what they are trying to convince you of. Try to find at least one but others if you can?</a:t>
            </a:r>
            <a:endParaRPr lang="en-US" sz="1400">
              <a:latin typeface="Univers"/>
            </a:endParaRPr>
          </a:p>
          <a:p>
            <a:pPr marL="285750" indent="-285750">
              <a:lnSpc>
                <a:spcPct val="90000"/>
              </a:lnSpc>
              <a:buFont typeface="Arial"/>
              <a:buChar char="•"/>
            </a:pPr>
            <a:r>
              <a:rPr lang="en-US" sz="1400">
                <a:solidFill>
                  <a:srgbClr val="57495C"/>
                </a:solidFill>
                <a:latin typeface="Univers"/>
              </a:rPr>
              <a:t>Do you think the </a:t>
            </a:r>
            <a:r>
              <a:rPr lang="en-US" sz="1400" u="sng">
                <a:solidFill>
                  <a:srgbClr val="57495C"/>
                </a:solidFill>
                <a:latin typeface="Univers"/>
              </a:rPr>
              <a:t>evidence</a:t>
            </a:r>
            <a:r>
              <a:rPr lang="en-US" sz="1400">
                <a:solidFill>
                  <a:srgbClr val="57495C"/>
                </a:solidFill>
                <a:latin typeface="Univers"/>
              </a:rPr>
              <a:t> in the </a:t>
            </a:r>
            <a:r>
              <a:rPr lang="en-US" sz="1400" u="sng">
                <a:solidFill>
                  <a:srgbClr val="57495C"/>
                </a:solidFill>
                <a:latin typeface="Univers"/>
              </a:rPr>
              <a:t>argument</a:t>
            </a:r>
            <a:r>
              <a:rPr lang="en-US" sz="1400">
                <a:solidFill>
                  <a:srgbClr val="57495C"/>
                </a:solidFill>
                <a:latin typeface="Univers"/>
              </a:rPr>
              <a:t> is used well to underpin them? Is the </a:t>
            </a:r>
            <a:r>
              <a:rPr lang="en-US" sz="1400" u="sng">
                <a:solidFill>
                  <a:srgbClr val="57495C"/>
                </a:solidFill>
                <a:latin typeface="Univers"/>
              </a:rPr>
              <a:t>evidence</a:t>
            </a:r>
            <a:r>
              <a:rPr lang="en-US" sz="1400">
                <a:solidFill>
                  <a:srgbClr val="57495C"/>
                </a:solidFill>
                <a:latin typeface="Univers"/>
              </a:rPr>
              <a:t> given some explanation (or quotation) that supports the </a:t>
            </a:r>
            <a:r>
              <a:rPr lang="en-US" sz="1400" u="sng">
                <a:solidFill>
                  <a:srgbClr val="57495C"/>
                </a:solidFill>
                <a:latin typeface="Univers"/>
              </a:rPr>
              <a:t>argument</a:t>
            </a:r>
            <a:r>
              <a:rPr lang="en-US" sz="1400">
                <a:solidFill>
                  <a:srgbClr val="57495C"/>
                </a:solidFill>
                <a:latin typeface="Univers"/>
              </a:rPr>
              <a:t>.</a:t>
            </a:r>
            <a:endParaRPr lang="en-US" sz="1400">
              <a:latin typeface="Univers"/>
            </a:endParaRPr>
          </a:p>
          <a:p>
            <a:pPr marL="285750" indent="-285750">
              <a:lnSpc>
                <a:spcPct val="90000"/>
              </a:lnSpc>
              <a:buFont typeface="Arial"/>
              <a:buChar char="•"/>
            </a:pPr>
            <a:r>
              <a:rPr lang="en-US" sz="1400">
                <a:solidFill>
                  <a:srgbClr val="57495C"/>
                </a:solidFill>
                <a:latin typeface="Univers"/>
              </a:rPr>
              <a:t>Do they make any judgements or </a:t>
            </a:r>
            <a:r>
              <a:rPr lang="en-US" sz="1400" u="sng">
                <a:solidFill>
                  <a:srgbClr val="57495C"/>
                </a:solidFill>
                <a:latin typeface="Univers"/>
              </a:rPr>
              <a:t>claims</a:t>
            </a:r>
            <a:r>
              <a:rPr lang="en-US" sz="1400">
                <a:solidFill>
                  <a:srgbClr val="57495C"/>
                </a:solidFill>
                <a:latin typeface="Univers"/>
              </a:rPr>
              <a:t> or </a:t>
            </a:r>
            <a:r>
              <a:rPr lang="en-US" sz="1400" u="sng">
                <a:solidFill>
                  <a:srgbClr val="57495C"/>
                </a:solidFill>
                <a:latin typeface="Univers"/>
              </a:rPr>
              <a:t>assumptions</a:t>
            </a:r>
            <a:r>
              <a:rPr lang="en-US" sz="1400">
                <a:solidFill>
                  <a:srgbClr val="57495C"/>
                </a:solidFill>
                <a:latin typeface="Univers"/>
              </a:rPr>
              <a:t>?  Try to find 1 or 2 that you feel sound plausible and perhaps 1 or 2 not so convincing in your mind?</a:t>
            </a:r>
            <a:endParaRPr lang="en-US" sz="1400">
              <a:latin typeface="Univers"/>
            </a:endParaRPr>
          </a:p>
          <a:p>
            <a:pPr marL="285750" indent="-285750">
              <a:lnSpc>
                <a:spcPct val="90000"/>
              </a:lnSpc>
              <a:buFont typeface="Arial"/>
              <a:buChar char="•"/>
            </a:pPr>
            <a:r>
              <a:rPr lang="en-US" sz="1400">
                <a:solidFill>
                  <a:srgbClr val="57495C"/>
                </a:solidFill>
                <a:latin typeface="Univers"/>
              </a:rPr>
              <a:t>Did you find it easy to read and understand.  Why do you think that was? Or perhaps why you think it wasn't?</a:t>
            </a:r>
            <a:endParaRPr lang="en-US" sz="1400"/>
          </a:p>
        </p:txBody>
      </p:sp>
    </p:spTree>
    <p:extLst>
      <p:ext uri="{BB962C8B-B14F-4D97-AF65-F5344CB8AC3E}">
        <p14:creationId xmlns:p14="http://schemas.microsoft.com/office/powerpoint/2010/main" val="224727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6A2B6FF-98AF-4A0F-AAA9-F291A7D2D5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29000"/>
            <a:ext cx="6083644" cy="3429000"/>
            <a:chOff x="6096002" y="-9073"/>
            <a:chExt cx="6095998" cy="6867073"/>
          </a:xfrm>
        </p:grpSpPr>
        <p:sp>
          <p:nvSpPr>
            <p:cNvPr id="21" name="Rectangle 20">
              <a:extLst>
                <a:ext uri="{FF2B5EF4-FFF2-40B4-BE49-F238E27FC236}">
                  <a16:creationId xmlns:a16="http://schemas.microsoft.com/office/drawing/2014/main" id="{53A2D870-BA00-4DBB-BF6E-782BAFEDC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FD376E6-424C-4887-B673-6B4126758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9A1DC-4838-9383-20BD-6333732DBEEC}"/>
              </a:ext>
            </a:extLst>
          </p:cNvPr>
          <p:cNvSpPr>
            <a:spLocks noGrp="1"/>
          </p:cNvSpPr>
          <p:nvPr>
            <p:ph type="title"/>
          </p:nvPr>
        </p:nvSpPr>
        <p:spPr>
          <a:xfrm>
            <a:off x="484552" y="365125"/>
            <a:ext cx="5022630" cy="2430030"/>
          </a:xfrm>
        </p:spPr>
        <p:txBody>
          <a:bodyPr vert="horz" lIns="91440" tIns="45720" rIns="91440" bIns="45720" rtlCol="0" anchor="b">
            <a:normAutofit/>
          </a:bodyPr>
          <a:lstStyle/>
          <a:p>
            <a:pPr>
              <a:lnSpc>
                <a:spcPct val="90000"/>
              </a:lnSpc>
            </a:pPr>
            <a:r>
              <a:rPr lang="en-US" sz="4200" b="1"/>
              <a:t>Task B - How do we really judge if evidence is CRAPP? (25 minutes)</a:t>
            </a:r>
            <a:endParaRPr lang="en-US" sz="4200"/>
          </a:p>
        </p:txBody>
      </p:sp>
      <p:sp>
        <p:nvSpPr>
          <p:cNvPr id="5" name="TextBox 4">
            <a:extLst>
              <a:ext uri="{FF2B5EF4-FFF2-40B4-BE49-F238E27FC236}">
                <a16:creationId xmlns:a16="http://schemas.microsoft.com/office/drawing/2014/main" id="{AF41E908-66D4-1AFC-B77D-A3BBC5B7A938}"/>
              </a:ext>
            </a:extLst>
          </p:cNvPr>
          <p:cNvSpPr txBox="1"/>
          <p:nvPr/>
        </p:nvSpPr>
        <p:spPr>
          <a:xfrm>
            <a:off x="484552" y="3870613"/>
            <a:ext cx="5022630" cy="2306349"/>
          </a:xfrm>
          <a:prstGeom prst="rect">
            <a:avLst/>
          </a:prstGeom>
        </p:spPr>
        <p:txBody>
          <a:bodyPr vert="horz" lIns="91440" tIns="45720" rIns="91440" bIns="45720" rtlCol="0">
            <a:normAutofit/>
          </a:bodyPr>
          <a:lstStyle/>
          <a:p>
            <a:pPr>
              <a:lnSpc>
                <a:spcPct val="110000"/>
              </a:lnSpc>
              <a:spcAft>
                <a:spcPts val="600"/>
              </a:spcAft>
            </a:pPr>
            <a:r>
              <a:rPr lang="en-US" b="0" i="0">
                <a:effectLst/>
              </a:rPr>
              <a:t>We'll watch this video together and then I'll pass around some examples of sources that we might consider to be opportunities for evidence in our writing and judge whether we thing they are CRAPP or not? As I pass them around make a note of what type of evidence this is and how it performs on the CRAPP test.</a:t>
            </a:r>
            <a:endParaRPr lang="en-US"/>
          </a:p>
        </p:txBody>
      </p:sp>
      <p:pic>
        <p:nvPicPr>
          <p:cNvPr id="6" name="Online Media 5" title="Evaluating Sources">
            <a:hlinkClick r:id="" action="ppaction://media"/>
            <a:extLst>
              <a:ext uri="{FF2B5EF4-FFF2-40B4-BE49-F238E27FC236}">
                <a16:creationId xmlns:a16="http://schemas.microsoft.com/office/drawing/2014/main" id="{A3BB1A81-1878-F053-D68B-06F168D37484}"/>
              </a:ext>
            </a:extLst>
          </p:cNvPr>
          <p:cNvPicPr>
            <a:picLocks noRot="1" noChangeAspect="1"/>
          </p:cNvPicPr>
          <p:nvPr>
            <a:videoFile r:link="rId1"/>
          </p:nvPr>
        </p:nvPicPr>
        <p:blipFill>
          <a:blip r:embed="rId4"/>
          <a:stretch>
            <a:fillRect/>
          </a:stretch>
        </p:blipFill>
        <p:spPr>
          <a:xfrm>
            <a:off x="5507182" y="1425781"/>
            <a:ext cx="6580035" cy="3717719"/>
          </a:xfrm>
          <a:prstGeom prst="rect">
            <a:avLst/>
          </a:prstGeom>
        </p:spPr>
      </p:pic>
    </p:spTree>
    <p:extLst>
      <p:ext uri="{BB962C8B-B14F-4D97-AF65-F5344CB8AC3E}">
        <p14:creationId xmlns:p14="http://schemas.microsoft.com/office/powerpoint/2010/main" val="1791038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Search in sidebar query">
            <a:extLst>
              <a:ext uri="{FF2B5EF4-FFF2-40B4-BE49-F238E27FC236}">
                <a16:creationId xmlns:a16="http://schemas.microsoft.com/office/drawing/2014/main" id="{6B9A38C1-AC1D-7A58-9C91-68EF708B62D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D1031B90-0510-9791-A18A-0B65BC7C2085}"/>
              </a:ext>
            </a:extLst>
          </p:cNvPr>
          <p:cNvPicPr>
            <a:picLocks noChangeAspect="1"/>
          </p:cNvPicPr>
          <p:nvPr/>
        </p:nvPicPr>
        <p:blipFill>
          <a:blip r:embed="rId2"/>
          <a:stretch>
            <a:fillRect/>
          </a:stretch>
        </p:blipFill>
        <p:spPr>
          <a:xfrm>
            <a:off x="2200275" y="621506"/>
            <a:ext cx="7486650" cy="5614988"/>
          </a:xfrm>
          <a:prstGeom prst="rect">
            <a:avLst/>
          </a:prstGeom>
        </p:spPr>
      </p:pic>
    </p:spTree>
    <p:extLst>
      <p:ext uri="{BB962C8B-B14F-4D97-AF65-F5344CB8AC3E}">
        <p14:creationId xmlns:p14="http://schemas.microsoft.com/office/powerpoint/2010/main" val="2426390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BFC6EA2-A878-462E-B250-A0FFE1F53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8" cy="22832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894DC4-C00B-3B0E-75D9-AABA801E7278}"/>
              </a:ext>
            </a:extLst>
          </p:cNvPr>
          <p:cNvSpPr>
            <a:spLocks noGrp="1"/>
          </p:cNvSpPr>
          <p:nvPr>
            <p:ph type="title"/>
          </p:nvPr>
        </p:nvSpPr>
        <p:spPr>
          <a:xfrm>
            <a:off x="220749" y="397275"/>
            <a:ext cx="2554257" cy="1617199"/>
          </a:xfrm>
        </p:spPr>
        <p:txBody>
          <a:bodyPr vert="horz" lIns="91440" tIns="45720" rIns="91440" bIns="45720" rtlCol="0" anchor="ctr">
            <a:normAutofit/>
          </a:bodyPr>
          <a:lstStyle/>
          <a:p>
            <a:r>
              <a:rPr lang="en-US" sz="3200"/>
              <a:t>Wikipedia Article</a:t>
            </a:r>
          </a:p>
        </p:txBody>
      </p:sp>
      <p:grpSp>
        <p:nvGrpSpPr>
          <p:cNvPr id="15" name="Group 14">
            <a:extLst>
              <a:ext uri="{FF2B5EF4-FFF2-40B4-BE49-F238E27FC236}">
                <a16:creationId xmlns:a16="http://schemas.microsoft.com/office/drawing/2014/main" id="{8E6AE698-618A-40C4-9717-024A2EABCE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283224"/>
            <a:ext cx="3048003" cy="4574776"/>
            <a:chOff x="6096002" y="-9073"/>
            <a:chExt cx="6095998" cy="6867073"/>
          </a:xfrm>
        </p:grpSpPr>
        <p:sp>
          <p:nvSpPr>
            <p:cNvPr id="16" name="Rectangle 15">
              <a:extLst>
                <a:ext uri="{FF2B5EF4-FFF2-40B4-BE49-F238E27FC236}">
                  <a16:creationId xmlns:a16="http://schemas.microsoft.com/office/drawing/2014/main" id="{1A6C384B-B15B-49B2-A765-4CC92348C6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2C100C-6575-40D1-B4BD-4BC6CC523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8C8E59E3-962F-3C46-D674-EF164CC24F4A}"/>
              </a:ext>
            </a:extLst>
          </p:cNvPr>
          <p:cNvPicPr>
            <a:picLocks noChangeAspect="1"/>
          </p:cNvPicPr>
          <p:nvPr/>
        </p:nvPicPr>
        <p:blipFill>
          <a:blip r:embed="rId2"/>
          <a:stretch>
            <a:fillRect/>
          </a:stretch>
        </p:blipFill>
        <p:spPr>
          <a:xfrm>
            <a:off x="4895790" y="609600"/>
            <a:ext cx="5409627" cy="5562600"/>
          </a:xfrm>
          <a:prstGeom prst="rect">
            <a:avLst/>
          </a:prstGeom>
        </p:spPr>
      </p:pic>
    </p:spTree>
    <p:extLst>
      <p:ext uri="{BB962C8B-B14F-4D97-AF65-F5344CB8AC3E}">
        <p14:creationId xmlns:p14="http://schemas.microsoft.com/office/powerpoint/2010/main" val="4209832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BFC6EA2-A878-462E-B250-A0FFE1F53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8" cy="22832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E95B1A-E415-1CA5-A1B5-9C50F0A49928}"/>
              </a:ext>
            </a:extLst>
          </p:cNvPr>
          <p:cNvSpPr>
            <a:spLocks noGrp="1"/>
          </p:cNvSpPr>
          <p:nvPr>
            <p:ph type="title"/>
          </p:nvPr>
        </p:nvSpPr>
        <p:spPr>
          <a:xfrm>
            <a:off x="220749" y="397275"/>
            <a:ext cx="2554257" cy="1617199"/>
          </a:xfrm>
        </p:spPr>
        <p:txBody>
          <a:bodyPr vert="horz" lIns="91440" tIns="45720" rIns="91440" bIns="45720" rtlCol="0" anchor="ctr">
            <a:normAutofit/>
          </a:bodyPr>
          <a:lstStyle/>
          <a:p>
            <a:pPr>
              <a:lnSpc>
                <a:spcPct val="90000"/>
              </a:lnSpc>
            </a:pPr>
            <a:r>
              <a:rPr lang="en-US" sz="2700"/>
              <a:t>Peer Reviewed Journal Article</a:t>
            </a:r>
          </a:p>
        </p:txBody>
      </p:sp>
      <p:grpSp>
        <p:nvGrpSpPr>
          <p:cNvPr id="15" name="Group 14">
            <a:extLst>
              <a:ext uri="{FF2B5EF4-FFF2-40B4-BE49-F238E27FC236}">
                <a16:creationId xmlns:a16="http://schemas.microsoft.com/office/drawing/2014/main" id="{8E6AE698-618A-40C4-9717-024A2EABCE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283224"/>
            <a:ext cx="3048003" cy="4574776"/>
            <a:chOff x="6096002" y="-9073"/>
            <a:chExt cx="6095998" cy="6867073"/>
          </a:xfrm>
        </p:grpSpPr>
        <p:sp>
          <p:nvSpPr>
            <p:cNvPr id="16" name="Rectangle 15">
              <a:extLst>
                <a:ext uri="{FF2B5EF4-FFF2-40B4-BE49-F238E27FC236}">
                  <a16:creationId xmlns:a16="http://schemas.microsoft.com/office/drawing/2014/main" id="{1A6C384B-B15B-49B2-A765-4CC92348C6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2C100C-6575-40D1-B4BD-4BC6CC523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B9A02E5B-1673-1C49-3E04-C4D3273091FD}"/>
              </a:ext>
            </a:extLst>
          </p:cNvPr>
          <p:cNvPicPr>
            <a:picLocks noChangeAspect="1"/>
          </p:cNvPicPr>
          <p:nvPr/>
        </p:nvPicPr>
        <p:blipFill>
          <a:blip r:embed="rId2"/>
          <a:stretch>
            <a:fillRect/>
          </a:stretch>
        </p:blipFill>
        <p:spPr>
          <a:xfrm>
            <a:off x="3803608" y="609600"/>
            <a:ext cx="7593992" cy="5562600"/>
          </a:xfrm>
          <a:prstGeom prst="rect">
            <a:avLst/>
          </a:prstGeom>
        </p:spPr>
      </p:pic>
    </p:spTree>
    <p:extLst>
      <p:ext uri="{BB962C8B-B14F-4D97-AF65-F5344CB8AC3E}">
        <p14:creationId xmlns:p14="http://schemas.microsoft.com/office/powerpoint/2010/main" val="571769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BFC6EA2-A878-462E-B250-A0FFE1F53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8" cy="22832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BA23F5-8020-2CC9-2F48-D62C0A3B1208}"/>
              </a:ext>
            </a:extLst>
          </p:cNvPr>
          <p:cNvSpPr>
            <a:spLocks noGrp="1"/>
          </p:cNvSpPr>
          <p:nvPr>
            <p:ph type="title"/>
          </p:nvPr>
        </p:nvSpPr>
        <p:spPr>
          <a:xfrm>
            <a:off x="220749" y="397275"/>
            <a:ext cx="2554257" cy="1617199"/>
          </a:xfrm>
        </p:spPr>
        <p:txBody>
          <a:bodyPr vert="horz" lIns="91440" tIns="45720" rIns="91440" bIns="45720" rtlCol="0" anchor="ctr">
            <a:normAutofit/>
          </a:bodyPr>
          <a:lstStyle/>
          <a:p>
            <a:r>
              <a:rPr lang="en-US" sz="3200"/>
              <a:t>Daily Mail News Article</a:t>
            </a:r>
          </a:p>
        </p:txBody>
      </p:sp>
      <p:grpSp>
        <p:nvGrpSpPr>
          <p:cNvPr id="15" name="Group 14">
            <a:extLst>
              <a:ext uri="{FF2B5EF4-FFF2-40B4-BE49-F238E27FC236}">
                <a16:creationId xmlns:a16="http://schemas.microsoft.com/office/drawing/2014/main" id="{8E6AE698-618A-40C4-9717-024A2EABCE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283224"/>
            <a:ext cx="3048003" cy="4574776"/>
            <a:chOff x="6096002" y="-9073"/>
            <a:chExt cx="6095998" cy="6867073"/>
          </a:xfrm>
        </p:grpSpPr>
        <p:sp>
          <p:nvSpPr>
            <p:cNvPr id="16" name="Rectangle 15">
              <a:extLst>
                <a:ext uri="{FF2B5EF4-FFF2-40B4-BE49-F238E27FC236}">
                  <a16:creationId xmlns:a16="http://schemas.microsoft.com/office/drawing/2014/main" id="{1A6C384B-B15B-49B2-A765-4CC92348C6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2C100C-6575-40D1-B4BD-4BC6CC523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62395DD5-BBEC-6BA7-3AAA-475AB4AC50E6}"/>
              </a:ext>
            </a:extLst>
          </p:cNvPr>
          <p:cNvPicPr>
            <a:picLocks noChangeAspect="1"/>
          </p:cNvPicPr>
          <p:nvPr/>
        </p:nvPicPr>
        <p:blipFill>
          <a:blip r:embed="rId2"/>
          <a:stretch>
            <a:fillRect/>
          </a:stretch>
        </p:blipFill>
        <p:spPr>
          <a:xfrm>
            <a:off x="4560932" y="609600"/>
            <a:ext cx="6079343" cy="5562600"/>
          </a:xfrm>
          <a:prstGeom prst="rect">
            <a:avLst/>
          </a:prstGeom>
        </p:spPr>
      </p:pic>
    </p:spTree>
    <p:extLst>
      <p:ext uri="{BB962C8B-B14F-4D97-AF65-F5344CB8AC3E}">
        <p14:creationId xmlns:p14="http://schemas.microsoft.com/office/powerpoint/2010/main" val="3046993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BFC6EA2-A878-462E-B250-A0FFE1F53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8" cy="22832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122F4-CCF4-8029-2B37-87E02FC5C9BE}"/>
              </a:ext>
            </a:extLst>
          </p:cNvPr>
          <p:cNvSpPr>
            <a:spLocks noGrp="1"/>
          </p:cNvSpPr>
          <p:nvPr>
            <p:ph type="title"/>
          </p:nvPr>
        </p:nvSpPr>
        <p:spPr>
          <a:xfrm>
            <a:off x="220749" y="397275"/>
            <a:ext cx="2554257" cy="1617199"/>
          </a:xfrm>
        </p:spPr>
        <p:txBody>
          <a:bodyPr vert="horz" lIns="91440" tIns="45720" rIns="91440" bIns="45720" rtlCol="0" anchor="ctr">
            <a:normAutofit/>
          </a:bodyPr>
          <a:lstStyle/>
          <a:p>
            <a:r>
              <a:rPr lang="en-US" sz="3200"/>
              <a:t>Personal Blog Post</a:t>
            </a:r>
          </a:p>
        </p:txBody>
      </p:sp>
      <p:grpSp>
        <p:nvGrpSpPr>
          <p:cNvPr id="15" name="Group 14">
            <a:extLst>
              <a:ext uri="{FF2B5EF4-FFF2-40B4-BE49-F238E27FC236}">
                <a16:creationId xmlns:a16="http://schemas.microsoft.com/office/drawing/2014/main" id="{8E6AE698-618A-40C4-9717-024A2EABCE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283224"/>
            <a:ext cx="3048003" cy="4574776"/>
            <a:chOff x="6096002" y="-9073"/>
            <a:chExt cx="6095998" cy="6867073"/>
          </a:xfrm>
        </p:grpSpPr>
        <p:sp>
          <p:nvSpPr>
            <p:cNvPr id="16" name="Rectangle 15">
              <a:extLst>
                <a:ext uri="{FF2B5EF4-FFF2-40B4-BE49-F238E27FC236}">
                  <a16:creationId xmlns:a16="http://schemas.microsoft.com/office/drawing/2014/main" id="{1A6C384B-B15B-49B2-A765-4CC92348C6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2C100C-6575-40D1-B4BD-4BC6CC523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5B9C105B-E5E4-F425-0C19-1A177D99619B}"/>
              </a:ext>
            </a:extLst>
          </p:cNvPr>
          <p:cNvPicPr>
            <a:picLocks noChangeAspect="1"/>
          </p:cNvPicPr>
          <p:nvPr/>
        </p:nvPicPr>
        <p:blipFill>
          <a:blip r:embed="rId2"/>
          <a:stretch>
            <a:fillRect/>
          </a:stretch>
        </p:blipFill>
        <p:spPr>
          <a:xfrm>
            <a:off x="4091076" y="609600"/>
            <a:ext cx="7019055" cy="5562600"/>
          </a:xfrm>
          <a:prstGeom prst="rect">
            <a:avLst/>
          </a:prstGeom>
        </p:spPr>
      </p:pic>
    </p:spTree>
    <p:extLst>
      <p:ext uri="{BB962C8B-B14F-4D97-AF65-F5344CB8AC3E}">
        <p14:creationId xmlns:p14="http://schemas.microsoft.com/office/powerpoint/2010/main" val="2304630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BFC6EA2-A878-462E-B250-A0FFE1F53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8" cy="22832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AA1AF-5D7A-AC85-8E43-9892E536917E}"/>
              </a:ext>
            </a:extLst>
          </p:cNvPr>
          <p:cNvSpPr>
            <a:spLocks noGrp="1"/>
          </p:cNvSpPr>
          <p:nvPr>
            <p:ph type="title"/>
          </p:nvPr>
        </p:nvSpPr>
        <p:spPr>
          <a:xfrm>
            <a:off x="220749" y="397275"/>
            <a:ext cx="2554257" cy="1617199"/>
          </a:xfrm>
        </p:spPr>
        <p:txBody>
          <a:bodyPr vert="horz" lIns="91440" tIns="45720" rIns="91440" bIns="45720" rtlCol="0" anchor="ctr">
            <a:normAutofit/>
          </a:bodyPr>
          <a:lstStyle/>
          <a:p>
            <a:r>
              <a:rPr lang="en-US" sz="3200"/>
              <a:t>Government Report</a:t>
            </a:r>
          </a:p>
        </p:txBody>
      </p:sp>
      <p:grpSp>
        <p:nvGrpSpPr>
          <p:cNvPr id="15" name="Group 14">
            <a:extLst>
              <a:ext uri="{FF2B5EF4-FFF2-40B4-BE49-F238E27FC236}">
                <a16:creationId xmlns:a16="http://schemas.microsoft.com/office/drawing/2014/main" id="{8E6AE698-618A-40C4-9717-024A2EABCE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283224"/>
            <a:ext cx="3048003" cy="4574776"/>
            <a:chOff x="6096002" y="-9073"/>
            <a:chExt cx="6095998" cy="6867073"/>
          </a:xfrm>
        </p:grpSpPr>
        <p:sp>
          <p:nvSpPr>
            <p:cNvPr id="16" name="Rectangle 15">
              <a:extLst>
                <a:ext uri="{FF2B5EF4-FFF2-40B4-BE49-F238E27FC236}">
                  <a16:creationId xmlns:a16="http://schemas.microsoft.com/office/drawing/2014/main" id="{1A6C384B-B15B-49B2-A765-4CC92348C6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2C100C-6575-40D1-B4BD-4BC6CC523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C34042E6-0808-4CC0-EAE7-87951CCBBAAA}"/>
              </a:ext>
            </a:extLst>
          </p:cNvPr>
          <p:cNvPicPr>
            <a:picLocks noChangeAspect="1"/>
          </p:cNvPicPr>
          <p:nvPr/>
        </p:nvPicPr>
        <p:blipFill>
          <a:blip r:embed="rId2"/>
          <a:stretch>
            <a:fillRect/>
          </a:stretch>
        </p:blipFill>
        <p:spPr>
          <a:xfrm>
            <a:off x="4259703" y="609600"/>
            <a:ext cx="6681801" cy="5562600"/>
          </a:xfrm>
          <a:prstGeom prst="rect">
            <a:avLst/>
          </a:prstGeom>
        </p:spPr>
      </p:pic>
    </p:spTree>
    <p:extLst>
      <p:ext uri="{BB962C8B-B14F-4D97-AF65-F5344CB8AC3E}">
        <p14:creationId xmlns:p14="http://schemas.microsoft.com/office/powerpoint/2010/main" val="1138391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DFCFA-85B5-420F-CEA8-C57C2CFD6646}"/>
              </a:ext>
            </a:extLst>
          </p:cNvPr>
          <p:cNvSpPr>
            <a:spLocks noGrp="1"/>
          </p:cNvSpPr>
          <p:nvPr>
            <p:ph type="title"/>
          </p:nvPr>
        </p:nvSpPr>
        <p:spPr/>
        <p:txBody>
          <a:bodyPr/>
          <a:lstStyle/>
          <a:p>
            <a:r>
              <a:rPr lang="en-GB" dirty="0"/>
              <a:t>Text Book</a:t>
            </a:r>
          </a:p>
        </p:txBody>
      </p:sp>
      <p:pic>
        <p:nvPicPr>
          <p:cNvPr id="4" name="Picture 3">
            <a:extLst>
              <a:ext uri="{FF2B5EF4-FFF2-40B4-BE49-F238E27FC236}">
                <a16:creationId xmlns:a16="http://schemas.microsoft.com/office/drawing/2014/main" id="{FCAA4196-1E62-C15A-10F1-45F2A53C2447}"/>
              </a:ext>
            </a:extLst>
          </p:cNvPr>
          <p:cNvPicPr>
            <a:picLocks noChangeAspect="1"/>
          </p:cNvPicPr>
          <p:nvPr/>
        </p:nvPicPr>
        <p:blipFill>
          <a:blip r:embed="rId2"/>
          <a:stretch>
            <a:fillRect/>
          </a:stretch>
        </p:blipFill>
        <p:spPr>
          <a:xfrm>
            <a:off x="7056180" y="1183744"/>
            <a:ext cx="3031095" cy="4490512"/>
          </a:xfrm>
          <a:prstGeom prst="rect">
            <a:avLst/>
          </a:prstGeom>
        </p:spPr>
      </p:pic>
    </p:spTree>
    <p:extLst>
      <p:ext uri="{BB962C8B-B14F-4D97-AF65-F5344CB8AC3E}">
        <p14:creationId xmlns:p14="http://schemas.microsoft.com/office/powerpoint/2010/main" val="2464049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76CCDF-E090-B494-594C-B39277365AE6}"/>
              </a:ext>
            </a:extLst>
          </p:cNvPr>
          <p:cNvSpPr>
            <a:spLocks noGrp="1"/>
          </p:cNvSpPr>
          <p:nvPr>
            <p:ph type="title"/>
          </p:nvPr>
        </p:nvSpPr>
        <p:spPr>
          <a:xfrm>
            <a:off x="484552" y="365125"/>
            <a:ext cx="5022630" cy="2430030"/>
          </a:xfrm>
        </p:spPr>
        <p:txBody>
          <a:bodyPr vert="horz" lIns="91440" tIns="45720" rIns="91440" bIns="45720" rtlCol="0" anchor="b">
            <a:normAutofit/>
          </a:bodyPr>
          <a:lstStyle/>
          <a:p>
            <a:pPr>
              <a:lnSpc>
                <a:spcPct val="90000"/>
              </a:lnSpc>
            </a:pPr>
            <a:r>
              <a:rPr lang="en-US" sz="3800" b="1" i="0">
                <a:effectLst/>
              </a:rPr>
              <a:t>TASK C - Thinking critically about evidence in argument (40 Minutes)</a:t>
            </a:r>
            <a:endParaRPr lang="en-US" sz="3800"/>
          </a:p>
        </p:txBody>
      </p:sp>
      <p:sp>
        <p:nvSpPr>
          <p:cNvPr id="4" name="TextBox 3">
            <a:extLst>
              <a:ext uri="{FF2B5EF4-FFF2-40B4-BE49-F238E27FC236}">
                <a16:creationId xmlns:a16="http://schemas.microsoft.com/office/drawing/2014/main" id="{FCB6CE1C-8C99-F33C-2154-426C8DF82458}"/>
              </a:ext>
            </a:extLst>
          </p:cNvPr>
          <p:cNvSpPr txBox="1"/>
          <p:nvPr/>
        </p:nvSpPr>
        <p:spPr>
          <a:xfrm>
            <a:off x="484552" y="3054927"/>
            <a:ext cx="5022630" cy="3122036"/>
          </a:xfrm>
          <a:prstGeom prst="rect">
            <a:avLst/>
          </a:prstGeom>
        </p:spPr>
        <p:txBody>
          <a:bodyPr vert="horz" lIns="91440" tIns="45720" rIns="91440" bIns="45720" rtlCol="0">
            <a:normAutofit/>
          </a:bodyPr>
          <a:lstStyle/>
          <a:p>
            <a:pPr>
              <a:lnSpc>
                <a:spcPct val="110000"/>
              </a:lnSpc>
              <a:spcAft>
                <a:spcPts val="600"/>
              </a:spcAft>
            </a:pPr>
            <a:r>
              <a:rPr lang="en-US" sz="1500" b="0" i="0">
                <a:solidFill>
                  <a:schemeClr val="bg1"/>
                </a:solidFill>
                <a:effectLst/>
              </a:rPr>
              <a:t>In this last task of today we'll watch a case study of a debate being put forward for the closure of zoos.  Before we begin lets have our own argument for 10 minutes (without evidence). I'll divide you into 3 group. The first group has to come up with 2 or 3 arguments to close zoos in 5 minutes.  Then the second group has 5 minutes to come up with evidence to keep zoos open.  The third group then has five minutes to discuss and come up with which group they think has the strongest </a:t>
            </a:r>
            <a:r>
              <a:rPr lang="en-US" sz="1500" b="1" i="0">
                <a:solidFill>
                  <a:schemeClr val="bg1"/>
                </a:solidFill>
                <a:effectLst/>
              </a:rPr>
              <a:t>argument</a:t>
            </a:r>
            <a:r>
              <a:rPr lang="en-US" sz="1500" b="0" i="0">
                <a:solidFill>
                  <a:schemeClr val="bg1"/>
                </a:solidFill>
                <a:effectLst/>
              </a:rPr>
              <a:t>. It's just for fun and to get you into listening to arguments.</a:t>
            </a:r>
            <a:endParaRPr lang="en-US" sz="1500">
              <a:solidFill>
                <a:schemeClr val="bg1"/>
              </a:solidFill>
            </a:endParaRPr>
          </a:p>
        </p:txBody>
      </p:sp>
      <p:pic>
        <p:nvPicPr>
          <p:cNvPr id="6" name="Picture 5" descr="Heads of two giraffes in front of green trees">
            <a:extLst>
              <a:ext uri="{FF2B5EF4-FFF2-40B4-BE49-F238E27FC236}">
                <a16:creationId xmlns:a16="http://schemas.microsoft.com/office/drawing/2014/main" id="{387252B9-AF68-84F2-3C2C-2247234CD5C1}"/>
              </a:ext>
            </a:extLst>
          </p:cNvPr>
          <p:cNvPicPr>
            <a:picLocks noChangeAspect="1"/>
          </p:cNvPicPr>
          <p:nvPr/>
        </p:nvPicPr>
        <p:blipFill>
          <a:blip r:embed="rId2"/>
          <a:srcRect l="13606" r="27163"/>
          <a:stretch/>
        </p:blipFill>
        <p:spPr>
          <a:xfrm>
            <a:off x="6083644" y="10"/>
            <a:ext cx="6108356" cy="6857990"/>
          </a:xfrm>
          <a:prstGeom prst="rect">
            <a:avLst/>
          </a:prstGeom>
        </p:spPr>
      </p:pic>
    </p:spTree>
    <p:extLst>
      <p:ext uri="{BB962C8B-B14F-4D97-AF65-F5344CB8AC3E}">
        <p14:creationId xmlns:p14="http://schemas.microsoft.com/office/powerpoint/2010/main" val="1236311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ABFC6EA2-A878-462E-B250-A0FFE1F53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8" cy="22832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FC5ADE-24CD-133F-D441-1C470FEBD15F}"/>
              </a:ext>
            </a:extLst>
          </p:cNvPr>
          <p:cNvSpPr>
            <a:spLocks noGrp="1"/>
          </p:cNvSpPr>
          <p:nvPr>
            <p:ph type="title"/>
          </p:nvPr>
        </p:nvSpPr>
        <p:spPr>
          <a:xfrm>
            <a:off x="220749" y="397275"/>
            <a:ext cx="2554257" cy="1617199"/>
          </a:xfrm>
        </p:spPr>
        <p:txBody>
          <a:bodyPr vert="horz" lIns="91440" tIns="45720" rIns="91440" bIns="45720" rtlCol="0" anchor="ctr">
            <a:normAutofit/>
          </a:bodyPr>
          <a:lstStyle/>
          <a:p>
            <a:r>
              <a:rPr lang="en-US" sz="3200"/>
              <a:t>DEBATE</a:t>
            </a:r>
          </a:p>
        </p:txBody>
      </p:sp>
      <p:grpSp>
        <p:nvGrpSpPr>
          <p:cNvPr id="14" name="Group 13">
            <a:extLst>
              <a:ext uri="{FF2B5EF4-FFF2-40B4-BE49-F238E27FC236}">
                <a16:creationId xmlns:a16="http://schemas.microsoft.com/office/drawing/2014/main" id="{8E6AE698-618A-40C4-9717-024A2EABCE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283224"/>
            <a:ext cx="3048003" cy="4574776"/>
            <a:chOff x="6096002" y="-9073"/>
            <a:chExt cx="6095998" cy="6867073"/>
          </a:xfrm>
        </p:grpSpPr>
        <p:sp>
          <p:nvSpPr>
            <p:cNvPr id="15" name="Rectangle 14">
              <a:extLst>
                <a:ext uri="{FF2B5EF4-FFF2-40B4-BE49-F238E27FC236}">
                  <a16:creationId xmlns:a16="http://schemas.microsoft.com/office/drawing/2014/main" id="{1A6C384B-B15B-49B2-A765-4CC92348C6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2C100C-6575-40D1-B4BD-4BC6CC523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Online Media 2" title="Zoos should be banned (Debate)">
            <a:hlinkClick r:id="" action="ppaction://media"/>
            <a:extLst>
              <a:ext uri="{FF2B5EF4-FFF2-40B4-BE49-F238E27FC236}">
                <a16:creationId xmlns:a16="http://schemas.microsoft.com/office/drawing/2014/main" id="{FAC59E9D-5C8F-A11E-95E8-89D71F42115F}"/>
              </a:ext>
            </a:extLst>
          </p:cNvPr>
          <p:cNvPicPr>
            <a:picLocks noRot="1" noChangeAspect="1"/>
          </p:cNvPicPr>
          <p:nvPr>
            <a:videoFile r:link="rId1"/>
          </p:nvPr>
        </p:nvPicPr>
        <p:blipFill>
          <a:blip r:embed="rId3"/>
          <a:stretch>
            <a:fillRect/>
          </a:stretch>
        </p:blipFill>
        <p:spPr>
          <a:xfrm>
            <a:off x="3892204" y="609600"/>
            <a:ext cx="7416800" cy="5562600"/>
          </a:xfrm>
          <a:prstGeom prst="rect">
            <a:avLst/>
          </a:prstGeom>
        </p:spPr>
      </p:pic>
    </p:spTree>
    <p:extLst>
      <p:ext uri="{BB962C8B-B14F-4D97-AF65-F5344CB8AC3E}">
        <p14:creationId xmlns:p14="http://schemas.microsoft.com/office/powerpoint/2010/main" val="3802681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theme/theme1.xml><?xml version="1.0" encoding="utf-8"?>
<a:theme xmlns:a="http://schemas.openxmlformats.org/drawingml/2006/main" name="MatrixVTI">
  <a:themeElements>
    <a:clrScheme name="AnalogousFromLightSeedRightStep">
      <a:dk1>
        <a:srgbClr val="000000"/>
      </a:dk1>
      <a:lt1>
        <a:srgbClr val="FFFFFF"/>
      </a:lt1>
      <a:dk2>
        <a:srgbClr val="383620"/>
      </a:dk2>
      <a:lt2>
        <a:srgbClr val="E2E8E5"/>
      </a:lt2>
      <a:accent1>
        <a:srgbClr val="D389B3"/>
      </a:accent1>
      <a:accent2>
        <a:srgbClr val="CA6F7C"/>
      </a:accent2>
      <a:accent3>
        <a:srgbClr val="D0957F"/>
      </a:accent3>
      <a:accent4>
        <a:srgbClr val="B89F66"/>
      </a:accent4>
      <a:accent5>
        <a:srgbClr val="A2A86D"/>
      </a:accent5>
      <a:accent6>
        <a:srgbClr val="85AF60"/>
      </a:accent6>
      <a:hlink>
        <a:srgbClr val="558D6E"/>
      </a:hlink>
      <a:folHlink>
        <a:srgbClr val="7F7F7F"/>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588</Words>
  <Application>Microsoft Office PowerPoint</Application>
  <PresentationFormat>Widescreen</PresentationFormat>
  <Paragraphs>29</Paragraphs>
  <Slides>13</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Avenir Next LT Pro</vt:lpstr>
      <vt:lpstr>Bahnschrift</vt:lpstr>
      <vt:lpstr>Calibri</vt:lpstr>
      <vt:lpstr>Univers</vt:lpstr>
      <vt:lpstr>MatrixVTI</vt:lpstr>
      <vt:lpstr>Sources of Secondary Knowledge and Evidence</vt:lpstr>
      <vt:lpstr>Learning Objectives </vt:lpstr>
      <vt:lpstr>Task A - Discussing the preparation work (30 minutes)</vt:lpstr>
      <vt:lpstr>Task B - How do we really judge if evidence is CRAPP? (25 minutes)</vt:lpstr>
      <vt:lpstr>PowerPoint Presentation</vt:lpstr>
      <vt:lpstr>Wikipedia Article</vt:lpstr>
      <vt:lpstr>Peer Reviewed Journal Article</vt:lpstr>
      <vt:lpstr>Daily Mail News Article</vt:lpstr>
      <vt:lpstr>Personal Blog Post</vt:lpstr>
      <vt:lpstr>Government Report</vt:lpstr>
      <vt:lpstr>Text Book</vt:lpstr>
      <vt:lpstr>TASK C - Thinking critically about evidence in argument (40 Minutes)</vt:lpstr>
      <vt:lpstr>DEBATE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Laura James</cp:lastModifiedBy>
  <cp:revision>2</cp:revision>
  <dcterms:created xsi:type="dcterms:W3CDTF">2024-10-14T14:18:44Z</dcterms:created>
  <dcterms:modified xsi:type="dcterms:W3CDTF">2025-10-20T07:39:14Z</dcterms:modified>
</cp:coreProperties>
</file>