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8288000" cy="10287000"/>
  <p:notesSz cx="6858000" cy="9144000"/>
  <p:embeddedFontLst>
    <p:embeddedFont>
      <p:font typeface="Proxima Nova Bold" panose="020B0604020202020204" charset="0"/>
      <p:regular r:id="rId15"/>
    </p:embeddedFont>
    <p:embeddedFont>
      <p:font typeface="Proxima Nova Heavy" panose="020B0604020202020204" charset="0"/>
      <p:regular r:id="rId16"/>
    </p:embeddedFont>
    <p:embeddedFont>
      <p:font typeface="Public Sans" panose="020B0604020202020204" charset="0"/>
      <p:regular r:id="rId17"/>
    </p:embeddedFont>
    <p:embeddedFont>
      <p:font typeface="Public Sans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57908" autoAdjust="0"/>
  </p:normalViewPr>
  <p:slideViewPr>
    <p:cSldViewPr>
      <p:cViewPr varScale="1">
        <p:scale>
          <a:sx n="23" d="100"/>
          <a:sy n="23" d="100"/>
        </p:scale>
        <p:origin x="1860" y="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31226-349A-43C9-BC36-F5C8B14ABA4E}"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1DBFD-1248-4030-9403-FD51C8C071B7}" type="slidenum">
              <a:rPr lang="en-GB" smtClean="0"/>
              <a:t>‹#›</a:t>
            </a:fld>
            <a:endParaRPr lang="en-GB"/>
          </a:p>
        </p:txBody>
      </p:sp>
    </p:spTree>
    <p:extLst>
      <p:ext uri="{BB962C8B-B14F-4D97-AF65-F5344CB8AC3E}">
        <p14:creationId xmlns:p14="http://schemas.microsoft.com/office/powerpoint/2010/main" val="1795128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E861DBFD-1248-4030-9403-FD51C8C071B7}" type="slidenum">
              <a:rPr lang="en-GB" smtClean="0"/>
              <a:t>3</a:t>
            </a:fld>
            <a:endParaRPr lang="en-GB"/>
          </a:p>
        </p:txBody>
      </p:sp>
    </p:spTree>
    <p:extLst>
      <p:ext uri="{BB962C8B-B14F-4D97-AF65-F5344CB8AC3E}">
        <p14:creationId xmlns:p14="http://schemas.microsoft.com/office/powerpoint/2010/main" val="648740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4</a:t>
            </a:fld>
            <a:endParaRPr lang="en-GB"/>
          </a:p>
        </p:txBody>
      </p:sp>
    </p:spTree>
    <p:extLst>
      <p:ext uri="{BB962C8B-B14F-4D97-AF65-F5344CB8AC3E}">
        <p14:creationId xmlns:p14="http://schemas.microsoft.com/office/powerpoint/2010/main" val="663981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E861DBFD-1248-4030-9403-FD51C8C071B7}" type="slidenum">
              <a:rPr lang="en-GB" smtClean="0"/>
              <a:t>5</a:t>
            </a:fld>
            <a:endParaRPr lang="en-GB"/>
          </a:p>
        </p:txBody>
      </p:sp>
    </p:spTree>
    <p:extLst>
      <p:ext uri="{BB962C8B-B14F-4D97-AF65-F5344CB8AC3E}">
        <p14:creationId xmlns:p14="http://schemas.microsoft.com/office/powerpoint/2010/main" val="1353030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E861DBFD-1248-4030-9403-FD51C8C071B7}" type="slidenum">
              <a:rPr lang="en-GB" smtClean="0"/>
              <a:t>6</a:t>
            </a:fld>
            <a:endParaRPr lang="en-GB"/>
          </a:p>
        </p:txBody>
      </p:sp>
    </p:spTree>
    <p:extLst>
      <p:ext uri="{BB962C8B-B14F-4D97-AF65-F5344CB8AC3E}">
        <p14:creationId xmlns:p14="http://schemas.microsoft.com/office/powerpoint/2010/main" val="2250804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7</a:t>
            </a:fld>
            <a:endParaRPr lang="en-GB"/>
          </a:p>
        </p:txBody>
      </p:sp>
    </p:spTree>
    <p:extLst>
      <p:ext uri="{BB962C8B-B14F-4D97-AF65-F5344CB8AC3E}">
        <p14:creationId xmlns:p14="http://schemas.microsoft.com/office/powerpoint/2010/main" val="3982382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8</a:t>
            </a:fld>
            <a:endParaRPr lang="en-GB"/>
          </a:p>
        </p:txBody>
      </p:sp>
    </p:spTree>
    <p:extLst>
      <p:ext uri="{BB962C8B-B14F-4D97-AF65-F5344CB8AC3E}">
        <p14:creationId xmlns:p14="http://schemas.microsoft.com/office/powerpoint/2010/main" val="141407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E861DBFD-1248-4030-9403-FD51C8C071B7}" type="slidenum">
              <a:rPr lang="en-GB" smtClean="0"/>
              <a:t>9</a:t>
            </a:fld>
            <a:endParaRPr lang="en-GB"/>
          </a:p>
        </p:txBody>
      </p:sp>
    </p:spTree>
    <p:extLst>
      <p:ext uri="{BB962C8B-B14F-4D97-AF65-F5344CB8AC3E}">
        <p14:creationId xmlns:p14="http://schemas.microsoft.com/office/powerpoint/2010/main" val="3848126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10</a:t>
            </a:fld>
            <a:endParaRPr lang="en-GB"/>
          </a:p>
        </p:txBody>
      </p:sp>
    </p:spTree>
    <p:extLst>
      <p:ext uri="{BB962C8B-B14F-4D97-AF65-F5344CB8AC3E}">
        <p14:creationId xmlns:p14="http://schemas.microsoft.com/office/powerpoint/2010/main" val="971754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11</a:t>
            </a:fld>
            <a:endParaRPr lang="en-GB"/>
          </a:p>
        </p:txBody>
      </p:sp>
    </p:spTree>
    <p:extLst>
      <p:ext uri="{BB962C8B-B14F-4D97-AF65-F5344CB8AC3E}">
        <p14:creationId xmlns:p14="http://schemas.microsoft.com/office/powerpoint/2010/main" val="2265790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61DBFD-1248-4030-9403-FD51C8C071B7}" type="slidenum">
              <a:rPr lang="en-GB" smtClean="0"/>
              <a:t>12</a:t>
            </a:fld>
            <a:endParaRPr lang="en-GB"/>
          </a:p>
        </p:txBody>
      </p:sp>
    </p:spTree>
    <p:extLst>
      <p:ext uri="{BB962C8B-B14F-4D97-AF65-F5344CB8AC3E}">
        <p14:creationId xmlns:p14="http://schemas.microsoft.com/office/powerpoint/2010/main" val="1944745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sv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3.sv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0.jpe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1.jpe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 Id="rId9" Type="http://schemas.openxmlformats.org/officeDocument/2006/relationships/image" Target="../media/image20.jpeg"/></Relationships>
</file>

<file path=ppt/slides/_rels/slide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svg"/><Relationship Id="rId11" Type="http://schemas.openxmlformats.org/officeDocument/2006/relationships/image" Target="../media/image27.png"/><Relationship Id="rId5" Type="http://schemas.openxmlformats.org/officeDocument/2006/relationships/image" Target="../media/image16.png"/><Relationship Id="rId10" Type="http://schemas.openxmlformats.org/officeDocument/2006/relationships/image" Target="../media/image26.svg"/><Relationship Id="rId4" Type="http://schemas.openxmlformats.org/officeDocument/2006/relationships/image" Target="../media/image22.svg"/><Relationship Id="rId9"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png"/><Relationship Id="rId7" Type="http://schemas.openxmlformats.org/officeDocument/2006/relationships/image" Target="../media/image8.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0.jpeg"/><Relationship Id="rId4" Type="http://schemas.openxmlformats.org/officeDocument/2006/relationships/image" Target="../media/image3.svg"/><Relationship Id="rId9" Type="http://schemas.openxmlformats.org/officeDocument/2006/relationships/image" Target="../media/image32.sv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agine 2" descr="3D face graphic">
            <a:extLst>
              <a:ext uri="{FF2B5EF4-FFF2-40B4-BE49-F238E27FC236}">
                <a16:creationId xmlns:a16="http://schemas.microsoft.com/office/drawing/2014/main" id="{DCA9A77B-C170-7953-385D-2729CEB556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859" y="2241"/>
            <a:ext cx="18288000" cy="10287000"/>
          </a:xfrm>
          <a:prstGeom prst="rect">
            <a:avLst/>
          </a:prstGeom>
          <a:noFill/>
        </p:spPr>
      </p:pic>
      <p:sp>
        <p:nvSpPr>
          <p:cNvPr id="6" name="CasetăText 5">
            <a:extLst>
              <a:ext uri="{FF2B5EF4-FFF2-40B4-BE49-F238E27FC236}">
                <a16:creationId xmlns:a16="http://schemas.microsoft.com/office/drawing/2014/main" id="{8C1CE1E5-1203-FAE6-E3F2-F015188FDE8E}"/>
              </a:ext>
            </a:extLst>
          </p:cNvPr>
          <p:cNvSpPr txBox="1"/>
          <p:nvPr/>
        </p:nvSpPr>
        <p:spPr>
          <a:xfrm>
            <a:off x="533400" y="1866900"/>
            <a:ext cx="6781800" cy="5748369"/>
          </a:xfrm>
          <a:prstGeom prst="rect">
            <a:avLst/>
          </a:prstGeom>
          <a:noFill/>
        </p:spPr>
        <p:txBody>
          <a:bodyPr wrap="square" rtlCol="0">
            <a:spAutoFit/>
          </a:bodyPr>
          <a:lstStyle/>
          <a:p>
            <a:pPr algn="ctr">
              <a:lnSpc>
                <a:spcPct val="150000"/>
              </a:lnSpc>
              <a:spcBef>
                <a:spcPts val="1000"/>
              </a:spcBef>
              <a:spcAft>
                <a:spcPts val="1000"/>
              </a:spcAft>
              <a:buNone/>
            </a:pPr>
            <a:r>
              <a:rPr lang="en-GB" sz="6000" b="1" kern="0" dirty="0">
                <a:effectLst/>
                <a:latin typeface="Times New Roman" panose="02020603050405020304" pitchFamily="18" charset="0"/>
                <a:ea typeface="Arial" panose="020B0604020202020204" pitchFamily="34" charset="0"/>
                <a:cs typeface="Times New Roman" panose="02020603050405020304" pitchFamily="18" charset="0"/>
              </a:rPr>
              <a:t>Student Name: Iulian Bugaciu</a:t>
            </a:r>
            <a:endParaRPr lang="en-GB" sz="60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50000"/>
              </a:lnSpc>
              <a:spcBef>
                <a:spcPts val="1000"/>
              </a:spcBef>
              <a:spcAft>
                <a:spcPts val="1000"/>
              </a:spcAft>
              <a:buNone/>
            </a:pPr>
            <a:r>
              <a:rPr lang="en-GB" sz="6000" b="1" kern="0" dirty="0">
                <a:effectLst/>
                <a:latin typeface="Times New Roman" panose="02020603050405020304" pitchFamily="18" charset="0"/>
                <a:ea typeface="Arial" panose="020B0604020202020204" pitchFamily="34" charset="0"/>
                <a:cs typeface="Times New Roman" panose="02020603050405020304" pitchFamily="18" charset="0"/>
              </a:rPr>
              <a:t>Student ID: 2229782</a:t>
            </a:r>
            <a:endParaRPr lang="en-GB" sz="6000" b="1"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65950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1349665" y="7950325"/>
            <a:ext cx="7340344" cy="3459137"/>
          </a:xfrm>
          <a:custGeom>
            <a:avLst/>
            <a:gdLst/>
            <a:ahLst/>
            <a:cxnLst/>
            <a:rect l="l" t="t" r="r" b="b"/>
            <a:pathLst>
              <a:path w="7340344" h="3459137">
                <a:moveTo>
                  <a:pt x="7340343" y="0"/>
                </a:moveTo>
                <a:lnTo>
                  <a:pt x="0" y="0"/>
                </a:lnTo>
                <a:lnTo>
                  <a:pt x="0" y="3459137"/>
                </a:lnTo>
                <a:lnTo>
                  <a:pt x="7340343" y="3459137"/>
                </a:lnTo>
                <a:lnTo>
                  <a:pt x="7340343"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5400000">
            <a:off x="13379393" y="571076"/>
            <a:ext cx="7505109" cy="3536783"/>
          </a:xfrm>
          <a:custGeom>
            <a:avLst/>
            <a:gdLst/>
            <a:ahLst/>
            <a:cxnLst/>
            <a:rect l="l" t="t" r="r" b="b"/>
            <a:pathLst>
              <a:path w="7505109" h="3536783">
                <a:moveTo>
                  <a:pt x="0" y="0"/>
                </a:moveTo>
                <a:lnTo>
                  <a:pt x="7505109" y="0"/>
                </a:lnTo>
                <a:lnTo>
                  <a:pt x="7505109" y="3536783"/>
                </a:lnTo>
                <a:lnTo>
                  <a:pt x="0" y="35367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8617305" y="7504794"/>
            <a:ext cx="3119093" cy="814863"/>
          </a:xfrm>
          <a:custGeom>
            <a:avLst/>
            <a:gdLst/>
            <a:ahLst/>
            <a:cxnLst/>
            <a:rect l="l" t="t" r="r" b="b"/>
            <a:pathLst>
              <a:path w="3119093" h="814863">
                <a:moveTo>
                  <a:pt x="0" y="0"/>
                </a:moveTo>
                <a:lnTo>
                  <a:pt x="3119093" y="0"/>
                </a:lnTo>
                <a:lnTo>
                  <a:pt x="3119093" y="814863"/>
                </a:lnTo>
                <a:lnTo>
                  <a:pt x="0" y="81486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5" name="Group 5"/>
          <p:cNvGrpSpPr/>
          <p:nvPr/>
        </p:nvGrpSpPr>
        <p:grpSpPr>
          <a:xfrm>
            <a:off x="11182587" y="1862547"/>
            <a:ext cx="6076713" cy="7292676"/>
            <a:chOff x="0" y="0"/>
            <a:chExt cx="1562343" cy="1874972"/>
          </a:xfrm>
        </p:grpSpPr>
        <p:sp>
          <p:nvSpPr>
            <p:cNvPr id="6" name="Freeform 6"/>
            <p:cNvSpPr/>
            <p:nvPr/>
          </p:nvSpPr>
          <p:spPr>
            <a:xfrm>
              <a:off x="0" y="0"/>
              <a:ext cx="1562349" cy="1874972"/>
            </a:xfrm>
            <a:custGeom>
              <a:avLst/>
              <a:gdLst/>
              <a:ahLst/>
              <a:cxnLst/>
              <a:rect l="l" t="t" r="r" b="b"/>
              <a:pathLst>
                <a:path w="1562349" h="1874972">
                  <a:moveTo>
                    <a:pt x="1562347" y="1259374"/>
                  </a:moveTo>
                  <a:lnTo>
                    <a:pt x="1562347" y="561989"/>
                  </a:lnTo>
                  <a:cubicBezTo>
                    <a:pt x="1562349" y="522853"/>
                    <a:pt x="1547925" y="485089"/>
                    <a:pt x="1521834" y="455919"/>
                  </a:cubicBezTo>
                  <a:lnTo>
                    <a:pt x="1148082" y="38122"/>
                  </a:lnTo>
                  <a:cubicBezTo>
                    <a:pt x="1126383" y="13865"/>
                    <a:pt x="1095377" y="0"/>
                    <a:pt x="1062831" y="0"/>
                  </a:cubicBezTo>
                  <a:lnTo>
                    <a:pt x="114384" y="0"/>
                  </a:lnTo>
                  <a:cubicBezTo>
                    <a:pt x="51211" y="0"/>
                    <a:pt x="0" y="51211"/>
                    <a:pt x="0" y="114384"/>
                  </a:cubicBezTo>
                  <a:lnTo>
                    <a:pt x="0" y="501214"/>
                  </a:lnTo>
                  <a:lnTo>
                    <a:pt x="0" y="1304716"/>
                  </a:lnTo>
                  <a:cubicBezTo>
                    <a:pt x="0" y="1349182"/>
                    <a:pt x="16390" y="1392087"/>
                    <a:pt x="46036" y="1425227"/>
                  </a:cubicBezTo>
                  <a:lnTo>
                    <a:pt x="414263" y="1836850"/>
                  </a:lnTo>
                  <a:cubicBezTo>
                    <a:pt x="435962" y="1861107"/>
                    <a:pt x="466967" y="1874972"/>
                    <a:pt x="499514" y="1874972"/>
                  </a:cubicBezTo>
                  <a:lnTo>
                    <a:pt x="1046459" y="1874972"/>
                  </a:lnTo>
                  <a:cubicBezTo>
                    <a:pt x="1076796" y="1874972"/>
                    <a:pt x="1105890" y="1862921"/>
                    <a:pt x="1127342" y="1841470"/>
                  </a:cubicBezTo>
                  <a:cubicBezTo>
                    <a:pt x="1148793" y="1820019"/>
                    <a:pt x="1160844" y="1790925"/>
                    <a:pt x="1160844" y="1760588"/>
                  </a:cubicBezTo>
                  <a:lnTo>
                    <a:pt x="1160844" y="1488142"/>
                  </a:lnTo>
                  <a:cubicBezTo>
                    <a:pt x="1160844" y="1424969"/>
                    <a:pt x="1212056" y="1373757"/>
                    <a:pt x="1275229" y="1373757"/>
                  </a:cubicBezTo>
                  <a:lnTo>
                    <a:pt x="1447961" y="1373757"/>
                  </a:lnTo>
                  <a:cubicBezTo>
                    <a:pt x="1478298" y="1373758"/>
                    <a:pt x="1507392" y="1361707"/>
                    <a:pt x="1528844" y="1340256"/>
                  </a:cubicBezTo>
                  <a:cubicBezTo>
                    <a:pt x="1550296" y="1318805"/>
                    <a:pt x="1562347" y="1289710"/>
                    <a:pt x="1562347" y="1259374"/>
                  </a:cubicBezTo>
                  <a:close/>
                </a:path>
              </a:pathLst>
            </a:custGeom>
            <a:blipFill>
              <a:blip r:embed="rId6"/>
              <a:stretch>
                <a:fillRect l="-65864" r="-46542"/>
              </a:stretch>
            </a:blipFill>
          </p:spPr>
          <p:txBody>
            <a:bodyPr/>
            <a:lstStyle/>
            <a:p>
              <a:endParaRPr lang="en-GB"/>
            </a:p>
          </p:txBody>
        </p:sp>
      </p:grpSp>
      <p:sp>
        <p:nvSpPr>
          <p:cNvPr id="7" name="Freeform 7"/>
          <p:cNvSpPr/>
          <p:nvPr/>
        </p:nvSpPr>
        <p:spPr>
          <a:xfrm rot="5400000">
            <a:off x="1239024" y="805264"/>
            <a:ext cx="566209" cy="986857"/>
          </a:xfrm>
          <a:custGeom>
            <a:avLst/>
            <a:gdLst/>
            <a:ahLst/>
            <a:cxnLst/>
            <a:rect l="l" t="t" r="r" b="b"/>
            <a:pathLst>
              <a:path w="566209" h="986857">
                <a:moveTo>
                  <a:pt x="0" y="0"/>
                </a:moveTo>
                <a:lnTo>
                  <a:pt x="566209" y="0"/>
                </a:lnTo>
                <a:lnTo>
                  <a:pt x="566209" y="986856"/>
                </a:lnTo>
                <a:lnTo>
                  <a:pt x="0" y="98685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1028700" y="2394845"/>
            <a:ext cx="10153887" cy="3188970"/>
          </a:xfrm>
          <a:prstGeom prst="rect">
            <a:avLst/>
          </a:prstGeom>
        </p:spPr>
        <p:txBody>
          <a:bodyPr lIns="0" tIns="0" rIns="0" bIns="0" rtlCol="0" anchor="t">
            <a:spAutoFit/>
          </a:bodyPr>
          <a:lstStyle/>
          <a:p>
            <a:pPr algn="l">
              <a:lnSpc>
                <a:spcPts val="5039"/>
              </a:lnSpc>
            </a:pPr>
            <a:r>
              <a:rPr lang="en-US" sz="3999" b="1" spc="-31" dirty="0">
                <a:solidFill>
                  <a:srgbClr val="98D9FF"/>
                </a:solidFill>
                <a:latin typeface="Proxima Nova Heavy"/>
                <a:ea typeface="Proxima Nova Heavy"/>
                <a:cs typeface="Proxima Nova Heavy"/>
                <a:sym typeface="Proxima Nova Heavy"/>
              </a:rPr>
              <a:t>BALANCING INNOVATION AND HUMANITY: AI INTEGRATION AND HUMAN COLLABORATION IN THE CONTEMPORARY HOTEL AND HOSPITALITY SECTOR</a:t>
            </a:r>
          </a:p>
        </p:txBody>
      </p:sp>
      <p:sp>
        <p:nvSpPr>
          <p:cNvPr id="9" name="TextBox 9"/>
          <p:cNvSpPr txBox="1"/>
          <p:nvPr/>
        </p:nvSpPr>
        <p:spPr>
          <a:xfrm>
            <a:off x="1028700" y="6373944"/>
            <a:ext cx="6177869" cy="711200"/>
          </a:xfrm>
          <a:prstGeom prst="rect">
            <a:avLst/>
          </a:prstGeom>
        </p:spPr>
        <p:txBody>
          <a:bodyPr lIns="0" tIns="0" rIns="0" bIns="0" rtlCol="0" anchor="t">
            <a:spAutoFit/>
          </a:bodyPr>
          <a:lstStyle/>
          <a:p>
            <a:pPr algn="l">
              <a:lnSpc>
                <a:spcPts val="2800"/>
              </a:lnSpc>
            </a:pPr>
            <a:r>
              <a:rPr lang="en-US" sz="2000" b="1" dirty="0">
                <a:solidFill>
                  <a:srgbClr val="FFFFFF"/>
                </a:solidFill>
                <a:latin typeface="Public Sans Bold"/>
                <a:ea typeface="Public Sans Bold"/>
                <a:cs typeface="Public Sans Bold"/>
                <a:sym typeface="Public Sans Bold"/>
              </a:rPr>
              <a:t>Student Name: Iulian Bugaciu	</a:t>
            </a:r>
          </a:p>
          <a:p>
            <a:pPr algn="l">
              <a:lnSpc>
                <a:spcPts val="2800"/>
              </a:lnSpc>
            </a:pPr>
            <a:r>
              <a:rPr lang="en-US" sz="2000" b="1" dirty="0">
                <a:solidFill>
                  <a:srgbClr val="FFFFFF"/>
                </a:solidFill>
                <a:latin typeface="Public Sans Bold"/>
                <a:ea typeface="Public Sans Bold"/>
                <a:cs typeface="Public Sans Bold"/>
                <a:sym typeface="Public Sans Bold"/>
              </a:rPr>
              <a:t>Student ID: 2229782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714831" y="4351595"/>
            <a:ext cx="11174173" cy="4529758"/>
            <a:chOff x="0" y="0"/>
            <a:chExt cx="2942992" cy="1193023"/>
          </a:xfrm>
        </p:grpSpPr>
        <p:sp>
          <p:nvSpPr>
            <p:cNvPr id="3" name="Freeform 3"/>
            <p:cNvSpPr/>
            <p:nvPr/>
          </p:nvSpPr>
          <p:spPr>
            <a:xfrm>
              <a:off x="0" y="0"/>
              <a:ext cx="2942992" cy="1193023"/>
            </a:xfrm>
            <a:custGeom>
              <a:avLst/>
              <a:gdLst/>
              <a:ahLst/>
              <a:cxnLst/>
              <a:rect l="l" t="t" r="r" b="b"/>
              <a:pathLst>
                <a:path w="2942992" h="1193023">
                  <a:moveTo>
                    <a:pt x="0" y="0"/>
                  </a:moveTo>
                  <a:lnTo>
                    <a:pt x="2942992" y="0"/>
                  </a:lnTo>
                  <a:lnTo>
                    <a:pt x="2942992" y="1193023"/>
                  </a:lnTo>
                  <a:lnTo>
                    <a:pt x="0" y="1193023"/>
                  </a:lnTo>
                  <a:close/>
                </a:path>
              </a:pathLst>
            </a:custGeom>
            <a:solidFill>
              <a:srgbClr val="97D9FF"/>
            </a:solidFill>
          </p:spPr>
          <p:txBody>
            <a:bodyPr/>
            <a:lstStyle/>
            <a:p>
              <a:endParaRPr lang="en-GB"/>
            </a:p>
          </p:txBody>
        </p:sp>
        <p:sp>
          <p:nvSpPr>
            <p:cNvPr id="4" name="TextBox 4"/>
            <p:cNvSpPr txBox="1"/>
            <p:nvPr/>
          </p:nvSpPr>
          <p:spPr>
            <a:xfrm>
              <a:off x="0" y="-38100"/>
              <a:ext cx="2942992" cy="123112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5400000" flipH="1">
            <a:off x="-2351732" y="286492"/>
            <a:ext cx="7979130" cy="3760165"/>
          </a:xfrm>
          <a:custGeom>
            <a:avLst/>
            <a:gdLst/>
            <a:ahLst/>
            <a:cxnLst/>
            <a:rect l="l" t="t" r="r" b="b"/>
            <a:pathLst>
              <a:path w="7979130" h="3760165">
                <a:moveTo>
                  <a:pt x="7979131" y="0"/>
                </a:moveTo>
                <a:lnTo>
                  <a:pt x="0" y="0"/>
                </a:lnTo>
                <a:lnTo>
                  <a:pt x="0" y="3760165"/>
                </a:lnTo>
                <a:lnTo>
                  <a:pt x="7979131" y="3760165"/>
                </a:lnTo>
                <a:lnTo>
                  <a:pt x="7979131"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430311" y="2038248"/>
            <a:ext cx="5431075" cy="7220052"/>
            <a:chOff x="0" y="0"/>
            <a:chExt cx="1287580" cy="1711705"/>
          </a:xfrm>
        </p:grpSpPr>
        <p:sp>
          <p:nvSpPr>
            <p:cNvPr id="7" name="Freeform 7"/>
            <p:cNvSpPr/>
            <p:nvPr/>
          </p:nvSpPr>
          <p:spPr>
            <a:xfrm>
              <a:off x="0" y="0"/>
              <a:ext cx="1287584" cy="1711706"/>
            </a:xfrm>
            <a:custGeom>
              <a:avLst/>
              <a:gdLst/>
              <a:ahLst/>
              <a:cxnLst/>
              <a:rect l="l" t="t" r="r" b="b"/>
              <a:pathLst>
                <a:path w="1287584" h="1711706">
                  <a:moveTo>
                    <a:pt x="873319" y="38122"/>
                  </a:moveTo>
                  <a:cubicBezTo>
                    <a:pt x="851619" y="13865"/>
                    <a:pt x="820614" y="0"/>
                    <a:pt x="788068" y="0"/>
                  </a:cubicBezTo>
                  <a:lnTo>
                    <a:pt x="114385" y="0"/>
                  </a:lnTo>
                  <a:cubicBezTo>
                    <a:pt x="51213" y="1"/>
                    <a:pt x="1" y="51211"/>
                    <a:pt x="0" y="114384"/>
                  </a:cubicBezTo>
                  <a:lnTo>
                    <a:pt x="0" y="501214"/>
                  </a:lnTo>
                  <a:lnTo>
                    <a:pt x="0" y="1263219"/>
                  </a:lnTo>
                  <a:cubicBezTo>
                    <a:pt x="0" y="1326392"/>
                    <a:pt x="51211" y="1377603"/>
                    <a:pt x="114384" y="1377603"/>
                  </a:cubicBezTo>
                  <a:lnTo>
                    <a:pt x="414543" y="1377603"/>
                  </a:lnTo>
                  <a:cubicBezTo>
                    <a:pt x="447089" y="1377603"/>
                    <a:pt x="478095" y="1391468"/>
                    <a:pt x="499794" y="1415725"/>
                  </a:cubicBezTo>
                  <a:lnTo>
                    <a:pt x="730458" y="1673583"/>
                  </a:lnTo>
                  <a:cubicBezTo>
                    <a:pt x="752158" y="1697840"/>
                    <a:pt x="783163" y="1711705"/>
                    <a:pt x="815710" y="1711705"/>
                  </a:cubicBezTo>
                  <a:lnTo>
                    <a:pt x="1173196" y="1711705"/>
                  </a:lnTo>
                  <a:cubicBezTo>
                    <a:pt x="1203533" y="1711706"/>
                    <a:pt x="1232627" y="1699656"/>
                    <a:pt x="1254079" y="1678205"/>
                  </a:cubicBezTo>
                  <a:cubicBezTo>
                    <a:pt x="1275531" y="1656755"/>
                    <a:pt x="1287583" y="1627661"/>
                    <a:pt x="1287584" y="1597325"/>
                  </a:cubicBezTo>
                  <a:lnTo>
                    <a:pt x="1287584" y="562247"/>
                  </a:lnTo>
                  <a:cubicBezTo>
                    <a:pt x="1287584" y="522943"/>
                    <a:pt x="1273097" y="485019"/>
                    <a:pt x="1246892" y="455726"/>
                  </a:cubicBezTo>
                  <a:close/>
                </a:path>
              </a:pathLst>
            </a:custGeom>
            <a:blipFill>
              <a:blip r:embed="rId5"/>
              <a:stretch>
                <a:fillRect l="-49613" r="-49613"/>
              </a:stretch>
            </a:blipFill>
          </p:spPr>
          <p:txBody>
            <a:bodyPr/>
            <a:lstStyle/>
            <a:p>
              <a:endParaRPr lang="en-GB"/>
            </a:p>
          </p:txBody>
        </p:sp>
      </p:grpSp>
      <p:sp>
        <p:nvSpPr>
          <p:cNvPr id="8" name="Freeform 8"/>
          <p:cNvSpPr/>
          <p:nvPr/>
        </p:nvSpPr>
        <p:spPr>
          <a:xfrm>
            <a:off x="-396797" y="8508942"/>
            <a:ext cx="2850993" cy="744822"/>
          </a:xfrm>
          <a:custGeom>
            <a:avLst/>
            <a:gdLst/>
            <a:ahLst/>
            <a:cxnLst/>
            <a:rect l="l" t="t" r="r" b="b"/>
            <a:pathLst>
              <a:path w="2850993" h="744822">
                <a:moveTo>
                  <a:pt x="0" y="0"/>
                </a:moveTo>
                <a:lnTo>
                  <a:pt x="2850994" y="0"/>
                </a:lnTo>
                <a:lnTo>
                  <a:pt x="2850994" y="744822"/>
                </a:lnTo>
                <a:lnTo>
                  <a:pt x="0" y="74482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TextBox 9"/>
          <p:cNvSpPr txBox="1"/>
          <p:nvPr/>
        </p:nvSpPr>
        <p:spPr>
          <a:xfrm>
            <a:off x="7744304" y="2665082"/>
            <a:ext cx="8788023" cy="1298704"/>
          </a:xfrm>
          <a:prstGeom prst="rect">
            <a:avLst/>
          </a:prstGeom>
        </p:spPr>
        <p:txBody>
          <a:bodyPr lIns="0" tIns="0" rIns="0" bIns="0" rtlCol="0" anchor="t">
            <a:spAutoFit/>
          </a:bodyPr>
          <a:lstStyle/>
          <a:p>
            <a:pPr algn="l">
              <a:lnSpc>
                <a:spcPts val="10413"/>
              </a:lnSpc>
            </a:pPr>
            <a:r>
              <a:rPr lang="en-US" sz="8199" b="1" spc="-65">
                <a:solidFill>
                  <a:srgbClr val="FFFFFF"/>
                </a:solidFill>
                <a:latin typeface="Proxima Nova Heavy"/>
                <a:ea typeface="Proxima Nova Heavy"/>
                <a:cs typeface="Proxima Nova Heavy"/>
                <a:sym typeface="Proxima Nova Heavy"/>
              </a:rPr>
              <a:t>INTRODUCTION</a:t>
            </a:r>
          </a:p>
        </p:txBody>
      </p:sp>
      <p:sp>
        <p:nvSpPr>
          <p:cNvPr id="10" name="TextBox 10"/>
          <p:cNvSpPr txBox="1"/>
          <p:nvPr/>
        </p:nvSpPr>
        <p:spPr>
          <a:xfrm>
            <a:off x="7744304" y="4658603"/>
            <a:ext cx="8754410" cy="3898900"/>
          </a:xfrm>
          <a:prstGeom prst="rect">
            <a:avLst/>
          </a:prstGeom>
        </p:spPr>
        <p:txBody>
          <a:bodyPr lIns="0" tIns="0" rIns="0" bIns="0" rtlCol="0" anchor="t">
            <a:spAutoFit/>
          </a:bodyPr>
          <a:lstStyle/>
          <a:p>
            <a:pPr algn="just">
              <a:lnSpc>
                <a:spcPts val="2600"/>
              </a:lnSpc>
            </a:pPr>
            <a:r>
              <a:rPr lang="en-US" sz="2000" dirty="0">
                <a:solidFill>
                  <a:srgbClr val="000000"/>
                </a:solidFill>
                <a:latin typeface="Public Sans"/>
                <a:ea typeface="Public Sans"/>
                <a:cs typeface="Public Sans"/>
                <a:sym typeface="Public Sans"/>
              </a:rPr>
              <a:t>This presentation looks at the radical modern theme of artificial intelligence and how people in the hotel and hospitality industry can work together. Most hotels, about 80%, use or plan to use AI and data analytics (Andre, 2024), which means the industry is in a crisis.</a:t>
            </a:r>
          </a:p>
          <a:p>
            <a:pPr algn="just">
              <a:lnSpc>
                <a:spcPts val="2600"/>
              </a:lnSpc>
            </a:pPr>
            <a:r>
              <a:rPr lang="en-US" sz="2000" b="1" dirty="0">
                <a:solidFill>
                  <a:srgbClr val="000000"/>
                </a:solidFill>
                <a:latin typeface="Public Sans Bold"/>
                <a:ea typeface="Public Sans Bold"/>
                <a:cs typeface="Public Sans Bold"/>
                <a:sym typeface="Public Sans Bold"/>
              </a:rPr>
              <a:t>Industry Growth:</a:t>
            </a:r>
            <a:r>
              <a:rPr lang="en-US" sz="2000" dirty="0">
                <a:solidFill>
                  <a:srgbClr val="000000"/>
                </a:solidFill>
                <a:latin typeface="Public Sans"/>
                <a:ea typeface="Public Sans"/>
                <a:cs typeface="Public Sans"/>
                <a:sym typeface="Public Sans"/>
              </a:rPr>
              <a:t> The hospitality industry's use of AI is expected to grow rapidly, from $90 million in 2023 to $8.1 billion in 2033 (We Market Research, 2024). This new dawn in paradigm necessitates a strategic equilibrium between technological and interpersonal elements.</a:t>
            </a:r>
          </a:p>
          <a:p>
            <a:pPr algn="just">
              <a:lnSpc>
                <a:spcPts val="2600"/>
              </a:lnSpc>
            </a:pPr>
            <a:r>
              <a:rPr lang="en-US" sz="2000" dirty="0">
                <a:solidFill>
                  <a:srgbClr val="000000"/>
                </a:solidFill>
                <a:latin typeface="Public Sans"/>
                <a:ea typeface="Public Sans"/>
                <a:cs typeface="Public Sans"/>
                <a:sym typeface="Public Sans"/>
              </a:rPr>
              <a:t>The example of Rossington Hall, a Grade II listed Victorian luxury wedding venue, will help the research explain how heritage-related businesses can keep their competitive edge while still providing personalised services and being open to new ideas.</a:t>
            </a:r>
          </a:p>
        </p:txBody>
      </p:sp>
      <p:sp>
        <p:nvSpPr>
          <p:cNvPr id="11" name="Freeform 11"/>
          <p:cNvSpPr/>
          <p:nvPr/>
        </p:nvSpPr>
        <p:spPr>
          <a:xfrm rot="5400000" flipV="1">
            <a:off x="15735216" y="1177920"/>
            <a:ext cx="841284" cy="1466291"/>
          </a:xfrm>
          <a:custGeom>
            <a:avLst/>
            <a:gdLst/>
            <a:ahLst/>
            <a:cxnLst/>
            <a:rect l="l" t="t" r="r" b="b"/>
            <a:pathLst>
              <a:path w="841284" h="1466291">
                <a:moveTo>
                  <a:pt x="0" y="1466291"/>
                </a:moveTo>
                <a:lnTo>
                  <a:pt x="841285" y="1466291"/>
                </a:lnTo>
                <a:lnTo>
                  <a:pt x="841285" y="0"/>
                </a:lnTo>
                <a:lnTo>
                  <a:pt x="0" y="0"/>
                </a:lnTo>
                <a:lnTo>
                  <a:pt x="0" y="1466291"/>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1460291" y="1293465"/>
            <a:ext cx="8800155" cy="4147073"/>
          </a:xfrm>
          <a:custGeom>
            <a:avLst/>
            <a:gdLst/>
            <a:ahLst/>
            <a:cxnLst/>
            <a:rect l="l" t="t" r="r" b="b"/>
            <a:pathLst>
              <a:path w="8800155" h="4147073">
                <a:moveTo>
                  <a:pt x="0" y="0"/>
                </a:moveTo>
                <a:lnTo>
                  <a:pt x="8800156" y="0"/>
                </a:lnTo>
                <a:lnTo>
                  <a:pt x="8800156" y="4147073"/>
                </a:lnTo>
                <a:lnTo>
                  <a:pt x="0" y="414707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9144000" y="5243464"/>
            <a:ext cx="10330951" cy="3779885"/>
            <a:chOff x="0" y="0"/>
            <a:chExt cx="1909097" cy="698500"/>
          </a:xfrm>
        </p:grpSpPr>
        <p:sp>
          <p:nvSpPr>
            <p:cNvPr id="4" name="Freeform 4"/>
            <p:cNvSpPr/>
            <p:nvPr/>
          </p:nvSpPr>
          <p:spPr>
            <a:xfrm>
              <a:off x="0" y="0"/>
              <a:ext cx="1909097" cy="698500"/>
            </a:xfrm>
            <a:custGeom>
              <a:avLst/>
              <a:gdLst/>
              <a:ahLst/>
              <a:cxnLst/>
              <a:rect l="l" t="t" r="r" b="b"/>
              <a:pathLst>
                <a:path w="1909097" h="698500">
                  <a:moveTo>
                    <a:pt x="1909097" y="349250"/>
                  </a:moveTo>
                  <a:lnTo>
                    <a:pt x="1705897" y="698500"/>
                  </a:lnTo>
                  <a:lnTo>
                    <a:pt x="203200" y="698500"/>
                  </a:lnTo>
                  <a:lnTo>
                    <a:pt x="0" y="349250"/>
                  </a:lnTo>
                  <a:lnTo>
                    <a:pt x="203200" y="0"/>
                  </a:lnTo>
                  <a:lnTo>
                    <a:pt x="1705897" y="0"/>
                  </a:lnTo>
                  <a:lnTo>
                    <a:pt x="1909097" y="349250"/>
                  </a:lnTo>
                  <a:close/>
                </a:path>
              </a:pathLst>
            </a:custGeom>
            <a:blipFill>
              <a:blip r:embed="rId5"/>
              <a:stretch>
                <a:fillRect t="-40442" b="-40442"/>
              </a:stretch>
            </a:blipFill>
          </p:spPr>
          <p:txBody>
            <a:bodyPr/>
            <a:lstStyle/>
            <a:p>
              <a:endParaRPr lang="en-GB"/>
            </a:p>
          </p:txBody>
        </p:sp>
      </p:grpSp>
      <p:sp>
        <p:nvSpPr>
          <p:cNvPr id="5" name="TextBox 5"/>
          <p:cNvSpPr txBox="1"/>
          <p:nvPr/>
        </p:nvSpPr>
        <p:spPr>
          <a:xfrm>
            <a:off x="1028700" y="2386225"/>
            <a:ext cx="11333996" cy="1918335"/>
          </a:xfrm>
          <a:prstGeom prst="rect">
            <a:avLst/>
          </a:prstGeom>
        </p:spPr>
        <p:txBody>
          <a:bodyPr lIns="0" tIns="0" rIns="0" bIns="0" rtlCol="0" anchor="t">
            <a:spAutoFit/>
          </a:bodyPr>
          <a:lstStyle/>
          <a:p>
            <a:pPr algn="l">
              <a:lnSpc>
                <a:spcPts val="7620"/>
              </a:lnSpc>
            </a:pPr>
            <a:r>
              <a:rPr lang="en-US" sz="6000" b="1" spc="-48">
                <a:solidFill>
                  <a:srgbClr val="FFFFFF"/>
                </a:solidFill>
                <a:latin typeface="Proxima Nova Heavy"/>
                <a:ea typeface="Proxima Nova Heavy"/>
                <a:cs typeface="Proxima Nova Heavy"/>
                <a:sym typeface="Proxima Nova Heavy"/>
              </a:rPr>
              <a:t>LITERATURE REVIEW -</a:t>
            </a:r>
            <a:r>
              <a:rPr lang="en-US" sz="6000" b="1" spc="-48">
                <a:solidFill>
                  <a:srgbClr val="98D9FF"/>
                </a:solidFill>
                <a:latin typeface="Proxima Nova Heavy"/>
                <a:ea typeface="Proxima Nova Heavy"/>
                <a:cs typeface="Proxima Nova Heavy"/>
                <a:sym typeface="Proxima Nova Heavy"/>
              </a:rPr>
              <a:t> AI TRANSFORMATION</a:t>
            </a:r>
          </a:p>
        </p:txBody>
      </p:sp>
      <p:sp>
        <p:nvSpPr>
          <p:cNvPr id="6" name="TextBox 6"/>
          <p:cNvSpPr txBox="1"/>
          <p:nvPr/>
        </p:nvSpPr>
        <p:spPr>
          <a:xfrm>
            <a:off x="1028700" y="4436969"/>
            <a:ext cx="7959659" cy="4637103"/>
          </a:xfrm>
          <a:prstGeom prst="rect">
            <a:avLst/>
          </a:prstGeom>
        </p:spPr>
        <p:txBody>
          <a:bodyPr lIns="0" tIns="0" rIns="0" bIns="0" rtlCol="0" anchor="t">
            <a:spAutoFit/>
          </a:bodyPr>
          <a:lstStyle/>
          <a:p>
            <a:pPr algn="just">
              <a:lnSpc>
                <a:spcPts val="2800"/>
              </a:lnSpc>
            </a:pPr>
            <a:r>
              <a:rPr lang="en-US" sz="2000" dirty="0">
                <a:solidFill>
                  <a:srgbClr val="FFFFFF"/>
                </a:solidFill>
                <a:latin typeface="Public Sans"/>
                <a:ea typeface="Public Sans"/>
                <a:cs typeface="Public Sans"/>
                <a:sym typeface="Public Sans"/>
              </a:rPr>
              <a:t>Contemporary literature reveals the significant transformations in AI operations within the hospitality sector. Starkov (2025) predicts that by 2030, about 70% of more traditional customer service, housekeeping, and administrative tasks will have been automated. This will completely change the way we think about the workforce.</a:t>
            </a:r>
          </a:p>
          <a:p>
            <a:pPr algn="just">
              <a:lnSpc>
                <a:spcPts val="2800"/>
              </a:lnSpc>
            </a:pPr>
            <a:endParaRPr lang="en-US" sz="2000" dirty="0">
              <a:solidFill>
                <a:srgbClr val="FFFFFF"/>
              </a:solidFill>
              <a:latin typeface="Public Sans"/>
              <a:ea typeface="Public Sans"/>
              <a:cs typeface="Public Sans"/>
              <a:sym typeface="Public Sans"/>
            </a:endParaRPr>
          </a:p>
          <a:p>
            <a:pPr algn="just">
              <a:lnSpc>
                <a:spcPts val="2800"/>
              </a:lnSpc>
            </a:pPr>
            <a:r>
              <a:rPr lang="en-US" sz="2000" b="1" dirty="0">
                <a:solidFill>
                  <a:srgbClr val="FFFFFF"/>
                </a:solidFill>
                <a:latin typeface="Public Sans Bold"/>
                <a:ea typeface="Public Sans Bold"/>
                <a:cs typeface="Public Sans Bold"/>
                <a:sym typeface="Public Sans Bold"/>
              </a:rPr>
              <a:t>Dualistic Characteristics:</a:t>
            </a:r>
          </a:p>
          <a:p>
            <a:pPr marL="431801" lvl="1" indent="-215900" algn="just">
              <a:lnSpc>
                <a:spcPts val="2800"/>
              </a:lnSpc>
              <a:buFont typeface="Arial"/>
              <a:buChar char="•"/>
            </a:pPr>
            <a:r>
              <a:rPr lang="en-US" sz="2000" dirty="0">
                <a:solidFill>
                  <a:srgbClr val="FFFFFF"/>
                </a:solidFill>
                <a:latin typeface="Public Sans"/>
                <a:ea typeface="Public Sans"/>
                <a:cs typeface="Public Sans"/>
                <a:sym typeface="Public Sans"/>
              </a:rPr>
              <a:t>Enhances productivity, optimises costs, and fosters competitive differentiation (Rydzik and Kissoon, 2021; Zirar, Ali, and Islam, 2023)</a:t>
            </a:r>
          </a:p>
          <a:p>
            <a:pPr marL="431801" lvl="1" indent="-215900" algn="just">
              <a:lnSpc>
                <a:spcPts val="2800"/>
              </a:lnSpc>
              <a:buFont typeface="Arial"/>
              <a:buChar char="•"/>
            </a:pPr>
            <a:r>
              <a:rPr lang="en-US" sz="2000" dirty="0">
                <a:solidFill>
                  <a:srgbClr val="FFFFFF"/>
                </a:solidFill>
                <a:latin typeface="Public Sans"/>
                <a:ea typeface="Public Sans"/>
                <a:cs typeface="Public Sans"/>
                <a:sym typeface="Public Sans"/>
              </a:rPr>
              <a:t>A balanced approach of high-tech and high-touch strategies can elevate customer satisfaction and repeat patronage by 30 per cent (McKinsey, 2024)</a:t>
            </a:r>
          </a:p>
        </p:txBody>
      </p:sp>
      <p:sp>
        <p:nvSpPr>
          <p:cNvPr id="7" name="Freeform 7"/>
          <p:cNvSpPr/>
          <p:nvPr/>
        </p:nvSpPr>
        <p:spPr>
          <a:xfrm rot="5400000">
            <a:off x="1239024" y="818376"/>
            <a:ext cx="566209" cy="986857"/>
          </a:xfrm>
          <a:custGeom>
            <a:avLst/>
            <a:gdLst/>
            <a:ahLst/>
            <a:cxnLst/>
            <a:rect l="l" t="t" r="r" b="b"/>
            <a:pathLst>
              <a:path w="566209" h="986857">
                <a:moveTo>
                  <a:pt x="0" y="0"/>
                </a:moveTo>
                <a:lnTo>
                  <a:pt x="566209" y="0"/>
                </a:lnTo>
                <a:lnTo>
                  <a:pt x="566209" y="986857"/>
                </a:lnTo>
                <a:lnTo>
                  <a:pt x="0" y="98685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1349665" y="7797006"/>
            <a:ext cx="7665690" cy="3612456"/>
          </a:xfrm>
          <a:custGeom>
            <a:avLst/>
            <a:gdLst/>
            <a:ahLst/>
            <a:cxnLst/>
            <a:rect l="l" t="t" r="r" b="b"/>
            <a:pathLst>
              <a:path w="7665690" h="3612456">
                <a:moveTo>
                  <a:pt x="7665690" y="0"/>
                </a:moveTo>
                <a:lnTo>
                  <a:pt x="0" y="0"/>
                </a:lnTo>
                <a:lnTo>
                  <a:pt x="0" y="3612456"/>
                </a:lnTo>
                <a:lnTo>
                  <a:pt x="7665690" y="3612456"/>
                </a:lnTo>
                <a:lnTo>
                  <a:pt x="766569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1629333" y="4895850"/>
            <a:ext cx="6313499" cy="4114800"/>
            <a:chOff x="0" y="0"/>
            <a:chExt cx="978126" cy="637490"/>
          </a:xfrm>
        </p:grpSpPr>
        <p:sp>
          <p:nvSpPr>
            <p:cNvPr id="4" name="Freeform 4"/>
            <p:cNvSpPr/>
            <p:nvPr/>
          </p:nvSpPr>
          <p:spPr>
            <a:xfrm>
              <a:off x="0" y="0"/>
              <a:ext cx="978126" cy="637490"/>
            </a:xfrm>
            <a:custGeom>
              <a:avLst/>
              <a:gdLst/>
              <a:ahLst/>
              <a:cxnLst/>
              <a:rect l="l" t="t" r="r" b="b"/>
              <a:pathLst>
                <a:path w="978126" h="637490">
                  <a:moveTo>
                    <a:pt x="0" y="0"/>
                  </a:moveTo>
                  <a:lnTo>
                    <a:pt x="978126" y="0"/>
                  </a:lnTo>
                  <a:lnTo>
                    <a:pt x="978126" y="637490"/>
                  </a:lnTo>
                  <a:lnTo>
                    <a:pt x="0" y="637490"/>
                  </a:lnTo>
                  <a:close/>
                </a:path>
              </a:pathLst>
            </a:custGeom>
            <a:blipFill>
              <a:blip r:embed="rId5"/>
              <a:stretch>
                <a:fillRect t="-1144" b="-1144"/>
              </a:stretch>
            </a:blipFill>
          </p:spPr>
          <p:txBody>
            <a:bodyPr/>
            <a:lstStyle/>
            <a:p>
              <a:endParaRPr lang="en-GB"/>
            </a:p>
          </p:txBody>
        </p:sp>
      </p:grpSp>
      <p:sp>
        <p:nvSpPr>
          <p:cNvPr id="5" name="TextBox 5"/>
          <p:cNvSpPr txBox="1"/>
          <p:nvPr/>
        </p:nvSpPr>
        <p:spPr>
          <a:xfrm>
            <a:off x="2315678" y="1682621"/>
            <a:ext cx="13656644" cy="1751330"/>
          </a:xfrm>
          <a:prstGeom prst="rect">
            <a:avLst/>
          </a:prstGeom>
        </p:spPr>
        <p:txBody>
          <a:bodyPr lIns="0" tIns="0" rIns="0" bIns="0" rtlCol="0" anchor="t">
            <a:spAutoFit/>
          </a:bodyPr>
          <a:lstStyle/>
          <a:p>
            <a:pPr algn="ctr">
              <a:lnSpc>
                <a:spcPts val="6985"/>
              </a:lnSpc>
            </a:pPr>
            <a:r>
              <a:rPr lang="en-US" sz="5500" b="1" spc="-44">
                <a:solidFill>
                  <a:srgbClr val="FFFFFF"/>
                </a:solidFill>
                <a:latin typeface="Proxima Nova Heavy"/>
                <a:ea typeface="Proxima Nova Heavy"/>
                <a:cs typeface="Proxima Nova Heavy"/>
                <a:sym typeface="Proxima Nova Heavy"/>
              </a:rPr>
              <a:t>LITERATURE REVIEW</a:t>
            </a:r>
            <a:r>
              <a:rPr lang="en-US" sz="5500" b="1" spc="-44">
                <a:solidFill>
                  <a:srgbClr val="98D9FF"/>
                </a:solidFill>
                <a:latin typeface="Proxima Nova Heavy"/>
                <a:ea typeface="Proxima Nova Heavy"/>
                <a:cs typeface="Proxima Nova Heavy"/>
                <a:sym typeface="Proxima Nova Heavy"/>
              </a:rPr>
              <a:t> - WORKFORCE IMPLICATIONS</a:t>
            </a:r>
          </a:p>
        </p:txBody>
      </p:sp>
      <p:sp>
        <p:nvSpPr>
          <p:cNvPr id="6" name="TextBox 6"/>
          <p:cNvSpPr txBox="1"/>
          <p:nvPr/>
        </p:nvSpPr>
        <p:spPr>
          <a:xfrm>
            <a:off x="8876281" y="3611207"/>
            <a:ext cx="7782386" cy="2825749"/>
          </a:xfrm>
          <a:prstGeom prst="rect">
            <a:avLst/>
          </a:prstGeom>
        </p:spPr>
        <p:txBody>
          <a:bodyPr lIns="0" tIns="0" rIns="0" bIns="0" rtlCol="0" anchor="t">
            <a:spAutoFit/>
          </a:bodyPr>
          <a:lstStyle/>
          <a:p>
            <a:pPr algn="just">
              <a:lnSpc>
                <a:spcPts val="2800"/>
              </a:lnSpc>
            </a:pPr>
            <a:r>
              <a:rPr lang="en-US" sz="2000">
                <a:solidFill>
                  <a:srgbClr val="FFFFFF"/>
                </a:solidFill>
                <a:latin typeface="Public Sans"/>
                <a:ea typeface="Public Sans"/>
                <a:cs typeface="Public Sans"/>
                <a:sym typeface="Public Sans"/>
              </a:rPr>
              <a:t>Despite this, there is an implication of a large workforce as it is critically analysed. AI use is linked to job insecurity and higher turnover rates (Dogru et al., 2023), which is especially bad for an industry that has already been having trouble keeping employees.</a:t>
            </a:r>
          </a:p>
          <a:p>
            <a:pPr algn="just">
              <a:lnSpc>
                <a:spcPts val="2800"/>
              </a:lnSpc>
            </a:pPr>
            <a:r>
              <a:rPr lang="en-US" sz="2000">
                <a:solidFill>
                  <a:srgbClr val="FFFFFF"/>
                </a:solidFill>
                <a:latin typeface="Public Sans"/>
                <a:ea typeface="Public Sans"/>
                <a:cs typeface="Public Sans"/>
                <a:sym typeface="Public Sans"/>
              </a:rPr>
              <a:t>Ford and Sturman (2023) employ the Conservation of Resources theory to analyse the employee anxiety induced by technological displacement; paradoxically, AI presents opportunities for job crafting and skill enhancement.</a:t>
            </a:r>
          </a:p>
        </p:txBody>
      </p:sp>
      <p:grpSp>
        <p:nvGrpSpPr>
          <p:cNvPr id="7" name="Group 7"/>
          <p:cNvGrpSpPr/>
          <p:nvPr/>
        </p:nvGrpSpPr>
        <p:grpSpPr>
          <a:xfrm>
            <a:off x="8876281" y="6633263"/>
            <a:ext cx="4876205" cy="639975"/>
            <a:chOff x="0" y="0"/>
            <a:chExt cx="6501606" cy="853300"/>
          </a:xfrm>
        </p:grpSpPr>
        <p:grpSp>
          <p:nvGrpSpPr>
            <p:cNvPr id="8" name="Group 8"/>
            <p:cNvGrpSpPr/>
            <p:nvPr/>
          </p:nvGrpSpPr>
          <p:grpSpPr>
            <a:xfrm>
              <a:off x="0" y="0"/>
              <a:ext cx="6501606" cy="853300"/>
              <a:chOff x="0" y="0"/>
              <a:chExt cx="1284268" cy="168553"/>
            </a:xfrm>
          </p:grpSpPr>
          <p:sp>
            <p:nvSpPr>
              <p:cNvPr id="9" name="Freeform 9"/>
              <p:cNvSpPr/>
              <p:nvPr/>
            </p:nvSpPr>
            <p:spPr>
              <a:xfrm>
                <a:off x="0" y="0"/>
                <a:ext cx="1284268" cy="168553"/>
              </a:xfrm>
              <a:custGeom>
                <a:avLst/>
                <a:gdLst/>
                <a:ahLst/>
                <a:cxnLst/>
                <a:rect l="l" t="t" r="r" b="b"/>
                <a:pathLst>
                  <a:path w="1284268" h="168553">
                    <a:moveTo>
                      <a:pt x="0" y="0"/>
                    </a:moveTo>
                    <a:lnTo>
                      <a:pt x="1284268" y="0"/>
                    </a:lnTo>
                    <a:lnTo>
                      <a:pt x="1284268" y="168553"/>
                    </a:lnTo>
                    <a:lnTo>
                      <a:pt x="0" y="168553"/>
                    </a:lnTo>
                    <a:close/>
                  </a:path>
                </a:pathLst>
              </a:custGeom>
              <a:solidFill>
                <a:srgbClr val="FFFFFF"/>
              </a:solidFill>
            </p:spPr>
            <p:txBody>
              <a:bodyPr/>
              <a:lstStyle/>
              <a:p>
                <a:endParaRPr lang="en-GB"/>
              </a:p>
            </p:txBody>
          </p:sp>
          <p:sp>
            <p:nvSpPr>
              <p:cNvPr id="10" name="TextBox 10"/>
              <p:cNvSpPr txBox="1"/>
              <p:nvPr/>
            </p:nvSpPr>
            <p:spPr>
              <a:xfrm>
                <a:off x="0" y="-38100"/>
                <a:ext cx="1284268" cy="206653"/>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418311" y="146404"/>
              <a:ext cx="5664985" cy="503343"/>
            </a:xfrm>
            <a:prstGeom prst="rect">
              <a:avLst/>
            </a:prstGeom>
          </p:spPr>
          <p:txBody>
            <a:bodyPr lIns="0" tIns="0" rIns="0" bIns="0" rtlCol="0" anchor="t">
              <a:spAutoFit/>
            </a:bodyPr>
            <a:lstStyle/>
            <a:p>
              <a:pPr algn="ctr">
                <a:lnSpc>
                  <a:spcPts val="3080"/>
                </a:lnSpc>
              </a:pPr>
              <a:r>
                <a:rPr lang="en-US" sz="2200" b="1">
                  <a:solidFill>
                    <a:srgbClr val="000000"/>
                  </a:solidFill>
                  <a:latin typeface="Public Sans Bold"/>
                  <a:ea typeface="Public Sans Bold"/>
                  <a:cs typeface="Public Sans Bold"/>
                  <a:sym typeface="Public Sans Bold"/>
                </a:rPr>
                <a:t>Contradictory Findings:</a:t>
              </a:r>
            </a:p>
          </p:txBody>
        </p:sp>
      </p:grpSp>
      <p:sp>
        <p:nvSpPr>
          <p:cNvPr id="12" name="Freeform 12"/>
          <p:cNvSpPr/>
          <p:nvPr/>
        </p:nvSpPr>
        <p:spPr>
          <a:xfrm>
            <a:off x="-856479" y="1874543"/>
            <a:ext cx="3172157" cy="828726"/>
          </a:xfrm>
          <a:custGeom>
            <a:avLst/>
            <a:gdLst/>
            <a:ahLst/>
            <a:cxnLst/>
            <a:rect l="l" t="t" r="r" b="b"/>
            <a:pathLst>
              <a:path w="3172157" h="828726">
                <a:moveTo>
                  <a:pt x="0" y="0"/>
                </a:moveTo>
                <a:lnTo>
                  <a:pt x="3172157" y="0"/>
                </a:lnTo>
                <a:lnTo>
                  <a:pt x="3172157" y="828726"/>
                </a:lnTo>
                <a:lnTo>
                  <a:pt x="0" y="8287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Freeform 13"/>
          <p:cNvSpPr/>
          <p:nvPr/>
        </p:nvSpPr>
        <p:spPr>
          <a:xfrm flipH="1">
            <a:off x="15795531" y="1874543"/>
            <a:ext cx="3172157" cy="828726"/>
          </a:xfrm>
          <a:custGeom>
            <a:avLst/>
            <a:gdLst/>
            <a:ahLst/>
            <a:cxnLst/>
            <a:rect l="l" t="t" r="r" b="b"/>
            <a:pathLst>
              <a:path w="3172157" h="828726">
                <a:moveTo>
                  <a:pt x="3172157" y="0"/>
                </a:moveTo>
                <a:lnTo>
                  <a:pt x="0" y="0"/>
                </a:lnTo>
                <a:lnTo>
                  <a:pt x="0" y="828726"/>
                </a:lnTo>
                <a:lnTo>
                  <a:pt x="3172157" y="828726"/>
                </a:lnTo>
                <a:lnTo>
                  <a:pt x="3172157"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TextBox 14"/>
          <p:cNvSpPr txBox="1"/>
          <p:nvPr/>
        </p:nvSpPr>
        <p:spPr>
          <a:xfrm>
            <a:off x="8876281" y="7511362"/>
            <a:ext cx="7782386" cy="1416049"/>
          </a:xfrm>
          <a:prstGeom prst="rect">
            <a:avLst/>
          </a:prstGeom>
        </p:spPr>
        <p:txBody>
          <a:bodyPr lIns="0" tIns="0" rIns="0" bIns="0" rtlCol="0" anchor="t">
            <a:spAutoFit/>
          </a:bodyPr>
          <a:lstStyle/>
          <a:p>
            <a:pPr algn="just">
              <a:lnSpc>
                <a:spcPts val="2800"/>
              </a:lnSpc>
            </a:pPr>
            <a:r>
              <a:rPr lang="en-US" sz="2000">
                <a:solidFill>
                  <a:srgbClr val="FFFFFF"/>
                </a:solidFill>
                <a:latin typeface="Public Sans"/>
                <a:ea typeface="Public Sans"/>
                <a:cs typeface="Public Sans"/>
                <a:sym typeface="Public Sans"/>
              </a:rPr>
              <a:t>The research presents contradictory findings; Bakir et al. (2025) indicate reduced turnover among AI-adopting employees, whereas Li, Bonn, and Ye (2019) report the contrary, attributing it to implementation complexity.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91420"/>
        </a:solidFill>
        <a:effectLst/>
      </p:bgPr>
    </p:bg>
    <p:spTree>
      <p:nvGrpSpPr>
        <p:cNvPr id="1" name=""/>
        <p:cNvGrpSpPr/>
        <p:nvPr/>
      </p:nvGrpSpPr>
      <p:grpSpPr>
        <a:xfrm>
          <a:off x="0" y="0"/>
          <a:ext cx="0" cy="0"/>
          <a:chOff x="0" y="0"/>
          <a:chExt cx="0" cy="0"/>
        </a:xfrm>
      </p:grpSpPr>
      <p:sp>
        <p:nvSpPr>
          <p:cNvPr id="2" name="Freeform 2"/>
          <p:cNvSpPr/>
          <p:nvPr/>
        </p:nvSpPr>
        <p:spPr>
          <a:xfrm>
            <a:off x="-3424545" y="6030502"/>
            <a:ext cx="10301091" cy="10301091"/>
          </a:xfrm>
          <a:custGeom>
            <a:avLst/>
            <a:gdLst/>
            <a:ahLst/>
            <a:cxnLst/>
            <a:rect l="l" t="t" r="r" b="b"/>
            <a:pathLst>
              <a:path w="10301091" h="10301091">
                <a:moveTo>
                  <a:pt x="0" y="0"/>
                </a:moveTo>
                <a:lnTo>
                  <a:pt x="10301091" y="0"/>
                </a:lnTo>
                <a:lnTo>
                  <a:pt x="10301091" y="10301091"/>
                </a:lnTo>
                <a:lnTo>
                  <a:pt x="0" y="103010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9485973" y="-5952919"/>
            <a:ext cx="10301091" cy="10301091"/>
          </a:xfrm>
          <a:custGeom>
            <a:avLst/>
            <a:gdLst/>
            <a:ahLst/>
            <a:cxnLst/>
            <a:rect l="l" t="t" r="r" b="b"/>
            <a:pathLst>
              <a:path w="10301091" h="10301091">
                <a:moveTo>
                  <a:pt x="0" y="0"/>
                </a:moveTo>
                <a:lnTo>
                  <a:pt x="10301092" y="0"/>
                </a:lnTo>
                <a:lnTo>
                  <a:pt x="10301092" y="10301092"/>
                </a:lnTo>
                <a:lnTo>
                  <a:pt x="0" y="103010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3173487" y="2219869"/>
            <a:ext cx="11941027" cy="995498"/>
          </a:xfrm>
          <a:prstGeom prst="rect">
            <a:avLst/>
          </a:prstGeom>
        </p:spPr>
        <p:txBody>
          <a:bodyPr lIns="0" tIns="0" rIns="0" bIns="0" rtlCol="0" anchor="t">
            <a:spAutoFit/>
          </a:bodyPr>
          <a:lstStyle/>
          <a:p>
            <a:pPr algn="ctr">
              <a:lnSpc>
                <a:spcPts val="8130"/>
              </a:lnSpc>
              <a:spcBef>
                <a:spcPct val="0"/>
              </a:spcBef>
            </a:pPr>
            <a:r>
              <a:rPr lang="en-US" sz="5807" b="1" spc="-46">
                <a:solidFill>
                  <a:srgbClr val="FFFFFF"/>
                </a:solidFill>
                <a:latin typeface="Proxima Nova Bold"/>
                <a:ea typeface="Proxima Nova Bold"/>
                <a:cs typeface="Proxima Nova Bold"/>
                <a:sym typeface="Proxima Nova Bold"/>
              </a:rPr>
              <a:t> LITERATURE REVIEW</a:t>
            </a:r>
          </a:p>
        </p:txBody>
      </p:sp>
      <p:sp>
        <p:nvSpPr>
          <p:cNvPr id="5" name="TextBox 5"/>
          <p:cNvSpPr txBox="1"/>
          <p:nvPr/>
        </p:nvSpPr>
        <p:spPr>
          <a:xfrm>
            <a:off x="3173487" y="3098558"/>
            <a:ext cx="11941027" cy="995498"/>
          </a:xfrm>
          <a:prstGeom prst="rect">
            <a:avLst/>
          </a:prstGeom>
        </p:spPr>
        <p:txBody>
          <a:bodyPr lIns="0" tIns="0" rIns="0" bIns="0" rtlCol="0" anchor="t">
            <a:spAutoFit/>
          </a:bodyPr>
          <a:lstStyle/>
          <a:p>
            <a:pPr algn="ctr">
              <a:lnSpc>
                <a:spcPts val="8130"/>
              </a:lnSpc>
              <a:spcBef>
                <a:spcPct val="0"/>
              </a:spcBef>
            </a:pPr>
            <a:r>
              <a:rPr lang="en-US" sz="5807" b="1" spc="-46">
                <a:solidFill>
                  <a:srgbClr val="FFFFFF"/>
                </a:solidFill>
                <a:latin typeface="Proxima Nova Bold"/>
                <a:ea typeface="Proxima Nova Bold"/>
                <a:cs typeface="Proxima Nova Bold"/>
                <a:sym typeface="Proxima Nova Bold"/>
              </a:rPr>
              <a:t>GUEST EXPECTATIONS</a:t>
            </a:r>
          </a:p>
        </p:txBody>
      </p:sp>
      <p:sp>
        <p:nvSpPr>
          <p:cNvPr id="6" name="Freeform 6"/>
          <p:cNvSpPr/>
          <p:nvPr/>
        </p:nvSpPr>
        <p:spPr>
          <a:xfrm>
            <a:off x="-4578889" y="-4379186"/>
            <a:ext cx="9362985" cy="7513795"/>
          </a:xfrm>
          <a:custGeom>
            <a:avLst/>
            <a:gdLst/>
            <a:ahLst/>
            <a:cxnLst/>
            <a:rect l="l" t="t" r="r" b="b"/>
            <a:pathLst>
              <a:path w="9362985" h="7513795">
                <a:moveTo>
                  <a:pt x="0" y="0"/>
                </a:moveTo>
                <a:lnTo>
                  <a:pt x="9362985" y="0"/>
                </a:lnTo>
                <a:lnTo>
                  <a:pt x="9362985" y="7513795"/>
                </a:lnTo>
                <a:lnTo>
                  <a:pt x="0" y="7513795"/>
                </a:lnTo>
                <a:lnTo>
                  <a:pt x="0" y="0"/>
                </a:lnTo>
                <a:close/>
              </a:path>
            </a:pathLst>
          </a:custGeom>
          <a:blipFill>
            <a:blip r:embed="rId5">
              <a:alphaModFix amt="60000"/>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7" name="Group 7"/>
          <p:cNvGrpSpPr/>
          <p:nvPr/>
        </p:nvGrpSpPr>
        <p:grpSpPr>
          <a:xfrm>
            <a:off x="1028007" y="5143500"/>
            <a:ext cx="5245562" cy="3669511"/>
            <a:chOff x="0" y="0"/>
            <a:chExt cx="1018544" cy="712518"/>
          </a:xfrm>
        </p:grpSpPr>
        <p:sp>
          <p:nvSpPr>
            <p:cNvPr id="8" name="Freeform 8"/>
            <p:cNvSpPr/>
            <p:nvPr/>
          </p:nvSpPr>
          <p:spPr>
            <a:xfrm>
              <a:off x="0" y="0"/>
              <a:ext cx="1018544" cy="712518"/>
            </a:xfrm>
            <a:custGeom>
              <a:avLst/>
              <a:gdLst/>
              <a:ahLst/>
              <a:cxnLst/>
              <a:rect l="l" t="t" r="r" b="b"/>
              <a:pathLst>
                <a:path w="1018544" h="712518">
                  <a:moveTo>
                    <a:pt x="815344" y="0"/>
                  </a:moveTo>
                  <a:cubicBezTo>
                    <a:pt x="927568" y="0"/>
                    <a:pt x="1018544" y="159503"/>
                    <a:pt x="1018544" y="356259"/>
                  </a:cubicBezTo>
                  <a:cubicBezTo>
                    <a:pt x="1018544" y="553016"/>
                    <a:pt x="927568" y="712518"/>
                    <a:pt x="815344" y="712518"/>
                  </a:cubicBezTo>
                  <a:lnTo>
                    <a:pt x="203200" y="712518"/>
                  </a:lnTo>
                  <a:cubicBezTo>
                    <a:pt x="90976" y="712518"/>
                    <a:pt x="0" y="553016"/>
                    <a:pt x="0" y="356259"/>
                  </a:cubicBezTo>
                  <a:cubicBezTo>
                    <a:pt x="0" y="159503"/>
                    <a:pt x="90976" y="0"/>
                    <a:pt x="203200" y="0"/>
                  </a:cubicBezTo>
                  <a:close/>
                </a:path>
              </a:pathLst>
            </a:custGeom>
            <a:solidFill>
              <a:srgbClr val="073869"/>
            </a:solidFill>
            <a:ln w="19050" cap="sq">
              <a:gradFill>
                <a:gsLst>
                  <a:gs pos="0">
                    <a:srgbClr val="FFFFFF">
                      <a:alpha val="0"/>
                    </a:srgbClr>
                  </a:gs>
                  <a:gs pos="100000">
                    <a:srgbClr val="FFFFFF">
                      <a:alpha val="100000"/>
                    </a:srgbClr>
                  </a:gs>
                </a:gsLst>
                <a:lin ang="0"/>
              </a:gradFill>
              <a:prstDash val="solid"/>
              <a:miter/>
            </a:ln>
          </p:spPr>
          <p:txBody>
            <a:bodyPr/>
            <a:lstStyle/>
            <a:p>
              <a:endParaRPr lang="en-GB"/>
            </a:p>
          </p:txBody>
        </p:sp>
        <p:sp>
          <p:nvSpPr>
            <p:cNvPr id="9" name="TextBox 9"/>
            <p:cNvSpPr txBox="1"/>
            <p:nvPr/>
          </p:nvSpPr>
          <p:spPr>
            <a:xfrm>
              <a:off x="0" y="-57150"/>
              <a:ext cx="1018544" cy="769668"/>
            </a:xfrm>
            <a:prstGeom prst="rect">
              <a:avLst/>
            </a:prstGeom>
          </p:spPr>
          <p:txBody>
            <a:bodyPr lIns="50800" tIns="50800" rIns="50800" bIns="50800" rtlCol="0" anchor="ctr"/>
            <a:lstStyle/>
            <a:p>
              <a:pPr algn="ctr">
                <a:lnSpc>
                  <a:spcPts val="3204"/>
                </a:lnSpc>
              </a:pPr>
              <a:endParaRPr/>
            </a:p>
          </p:txBody>
        </p:sp>
      </p:grpSp>
      <p:sp>
        <p:nvSpPr>
          <p:cNvPr id="10" name="TextBox 10"/>
          <p:cNvSpPr txBox="1"/>
          <p:nvPr/>
        </p:nvSpPr>
        <p:spPr>
          <a:xfrm>
            <a:off x="1477756" y="5605787"/>
            <a:ext cx="4346064" cy="2716361"/>
          </a:xfrm>
          <a:prstGeom prst="rect">
            <a:avLst/>
          </a:prstGeom>
        </p:spPr>
        <p:txBody>
          <a:bodyPr lIns="0" tIns="0" rIns="0" bIns="0" rtlCol="0" anchor="t">
            <a:spAutoFit/>
          </a:bodyPr>
          <a:lstStyle/>
          <a:p>
            <a:pPr marL="0" lvl="0" indent="0" algn="ctr">
              <a:lnSpc>
                <a:spcPts val="2174"/>
              </a:lnSpc>
              <a:spcBef>
                <a:spcPct val="0"/>
              </a:spcBef>
            </a:pPr>
            <a:r>
              <a:rPr lang="en-US" sz="1673" b="1">
                <a:solidFill>
                  <a:srgbClr val="FFFFFF"/>
                </a:solidFill>
                <a:latin typeface="Public Sans Bold"/>
                <a:ea typeface="Public Sans Bold"/>
                <a:cs typeface="Public Sans Bold"/>
                <a:sym typeface="Public Sans Bold"/>
              </a:rPr>
              <a:t>The difficulty of guests' expectations is similar. Guests also really want technological currency because they like services that don't require contact and an online concierge. But the last two-thirds of the travel technology investment in the last few years has been on AI and machine learning features, and AI-based personalisation is having serious privacy problems.</a:t>
            </a:r>
          </a:p>
        </p:txBody>
      </p:sp>
      <p:grpSp>
        <p:nvGrpSpPr>
          <p:cNvPr id="11" name="Group 11"/>
          <p:cNvGrpSpPr/>
          <p:nvPr/>
        </p:nvGrpSpPr>
        <p:grpSpPr>
          <a:xfrm>
            <a:off x="6863192" y="5143500"/>
            <a:ext cx="5245562" cy="3669511"/>
            <a:chOff x="0" y="0"/>
            <a:chExt cx="1018544" cy="712518"/>
          </a:xfrm>
        </p:grpSpPr>
        <p:sp>
          <p:nvSpPr>
            <p:cNvPr id="12" name="Freeform 12"/>
            <p:cNvSpPr/>
            <p:nvPr/>
          </p:nvSpPr>
          <p:spPr>
            <a:xfrm>
              <a:off x="0" y="0"/>
              <a:ext cx="1018544" cy="712518"/>
            </a:xfrm>
            <a:custGeom>
              <a:avLst/>
              <a:gdLst/>
              <a:ahLst/>
              <a:cxnLst/>
              <a:rect l="l" t="t" r="r" b="b"/>
              <a:pathLst>
                <a:path w="1018544" h="712518">
                  <a:moveTo>
                    <a:pt x="815344" y="0"/>
                  </a:moveTo>
                  <a:cubicBezTo>
                    <a:pt x="927568" y="0"/>
                    <a:pt x="1018544" y="159503"/>
                    <a:pt x="1018544" y="356259"/>
                  </a:cubicBezTo>
                  <a:cubicBezTo>
                    <a:pt x="1018544" y="553016"/>
                    <a:pt x="927568" y="712518"/>
                    <a:pt x="815344" y="712518"/>
                  </a:cubicBezTo>
                  <a:lnTo>
                    <a:pt x="203200" y="712518"/>
                  </a:lnTo>
                  <a:cubicBezTo>
                    <a:pt x="90976" y="712518"/>
                    <a:pt x="0" y="553016"/>
                    <a:pt x="0" y="356259"/>
                  </a:cubicBezTo>
                  <a:cubicBezTo>
                    <a:pt x="0" y="159503"/>
                    <a:pt x="90976" y="0"/>
                    <a:pt x="203200" y="0"/>
                  </a:cubicBezTo>
                  <a:close/>
                </a:path>
              </a:pathLst>
            </a:custGeom>
            <a:solidFill>
              <a:srgbClr val="073869"/>
            </a:solidFill>
            <a:ln w="19050" cap="sq">
              <a:gradFill>
                <a:gsLst>
                  <a:gs pos="0">
                    <a:srgbClr val="FFFFFF">
                      <a:alpha val="0"/>
                    </a:srgbClr>
                  </a:gs>
                  <a:gs pos="100000">
                    <a:srgbClr val="FFFFFF">
                      <a:alpha val="100000"/>
                    </a:srgbClr>
                  </a:gs>
                </a:gsLst>
                <a:lin ang="0"/>
              </a:gradFill>
              <a:prstDash val="solid"/>
              <a:miter/>
            </a:ln>
          </p:spPr>
          <p:txBody>
            <a:bodyPr/>
            <a:lstStyle/>
            <a:p>
              <a:endParaRPr lang="en-GB"/>
            </a:p>
          </p:txBody>
        </p:sp>
        <p:sp>
          <p:nvSpPr>
            <p:cNvPr id="13" name="TextBox 13"/>
            <p:cNvSpPr txBox="1"/>
            <p:nvPr/>
          </p:nvSpPr>
          <p:spPr>
            <a:xfrm>
              <a:off x="0" y="-57150"/>
              <a:ext cx="1018544" cy="769668"/>
            </a:xfrm>
            <a:prstGeom prst="rect">
              <a:avLst/>
            </a:prstGeom>
          </p:spPr>
          <p:txBody>
            <a:bodyPr lIns="50800" tIns="50800" rIns="50800" bIns="50800" rtlCol="0" anchor="ctr"/>
            <a:lstStyle/>
            <a:p>
              <a:pPr algn="ctr">
                <a:lnSpc>
                  <a:spcPts val="3204"/>
                </a:lnSpc>
              </a:pPr>
              <a:endParaRPr/>
            </a:p>
          </p:txBody>
        </p:sp>
      </p:grpSp>
      <p:sp>
        <p:nvSpPr>
          <p:cNvPr id="14" name="TextBox 14"/>
          <p:cNvSpPr txBox="1"/>
          <p:nvPr/>
        </p:nvSpPr>
        <p:spPr>
          <a:xfrm>
            <a:off x="7312941" y="6001927"/>
            <a:ext cx="4346064" cy="1632748"/>
          </a:xfrm>
          <a:prstGeom prst="rect">
            <a:avLst/>
          </a:prstGeom>
        </p:spPr>
        <p:txBody>
          <a:bodyPr lIns="0" tIns="0" rIns="0" bIns="0" rtlCol="0" anchor="t">
            <a:spAutoFit/>
          </a:bodyPr>
          <a:lstStyle/>
          <a:p>
            <a:pPr marL="0" lvl="0" indent="0" algn="ctr">
              <a:lnSpc>
                <a:spcPts val="2174"/>
              </a:lnSpc>
              <a:spcBef>
                <a:spcPct val="0"/>
              </a:spcBef>
            </a:pPr>
            <a:r>
              <a:rPr lang="en-US" sz="1673" b="1">
                <a:solidFill>
                  <a:srgbClr val="FFFFFF"/>
                </a:solidFill>
                <a:latin typeface="Public Sans Bold"/>
                <a:ea typeface="Public Sans Bold"/>
                <a:cs typeface="Public Sans Bold"/>
                <a:sym typeface="Public Sans Bold"/>
              </a:rPr>
              <a:t>When abuse is found, customers are not willing to give personal information (Chin et al., 2012). This is a problem for places like Rossington Hall, where authenticity and personalised wedding services are two of the value propositions.</a:t>
            </a:r>
          </a:p>
        </p:txBody>
      </p:sp>
      <p:grpSp>
        <p:nvGrpSpPr>
          <p:cNvPr id="15" name="Group 15"/>
          <p:cNvGrpSpPr/>
          <p:nvPr/>
        </p:nvGrpSpPr>
        <p:grpSpPr>
          <a:xfrm>
            <a:off x="12546904" y="5143500"/>
            <a:ext cx="5245562" cy="3669511"/>
            <a:chOff x="0" y="0"/>
            <a:chExt cx="1018544" cy="712518"/>
          </a:xfrm>
        </p:grpSpPr>
        <p:sp>
          <p:nvSpPr>
            <p:cNvPr id="16" name="Freeform 16"/>
            <p:cNvSpPr/>
            <p:nvPr/>
          </p:nvSpPr>
          <p:spPr>
            <a:xfrm>
              <a:off x="0" y="0"/>
              <a:ext cx="1018544" cy="712518"/>
            </a:xfrm>
            <a:custGeom>
              <a:avLst/>
              <a:gdLst/>
              <a:ahLst/>
              <a:cxnLst/>
              <a:rect l="l" t="t" r="r" b="b"/>
              <a:pathLst>
                <a:path w="1018544" h="712518">
                  <a:moveTo>
                    <a:pt x="815344" y="0"/>
                  </a:moveTo>
                  <a:cubicBezTo>
                    <a:pt x="927568" y="0"/>
                    <a:pt x="1018544" y="159503"/>
                    <a:pt x="1018544" y="356259"/>
                  </a:cubicBezTo>
                  <a:cubicBezTo>
                    <a:pt x="1018544" y="553016"/>
                    <a:pt x="927568" y="712518"/>
                    <a:pt x="815344" y="712518"/>
                  </a:cubicBezTo>
                  <a:lnTo>
                    <a:pt x="203200" y="712518"/>
                  </a:lnTo>
                  <a:cubicBezTo>
                    <a:pt x="90976" y="712518"/>
                    <a:pt x="0" y="553016"/>
                    <a:pt x="0" y="356259"/>
                  </a:cubicBezTo>
                  <a:cubicBezTo>
                    <a:pt x="0" y="159503"/>
                    <a:pt x="90976" y="0"/>
                    <a:pt x="203200" y="0"/>
                  </a:cubicBezTo>
                  <a:close/>
                </a:path>
              </a:pathLst>
            </a:custGeom>
            <a:solidFill>
              <a:srgbClr val="073869"/>
            </a:solidFill>
            <a:ln w="19050" cap="sq">
              <a:gradFill>
                <a:gsLst>
                  <a:gs pos="0">
                    <a:srgbClr val="FFFFFF">
                      <a:alpha val="0"/>
                    </a:srgbClr>
                  </a:gs>
                  <a:gs pos="100000">
                    <a:srgbClr val="FFFFFF">
                      <a:alpha val="100000"/>
                    </a:srgbClr>
                  </a:gs>
                </a:gsLst>
                <a:lin ang="0"/>
              </a:gradFill>
              <a:prstDash val="solid"/>
              <a:miter/>
            </a:ln>
          </p:spPr>
          <p:txBody>
            <a:bodyPr/>
            <a:lstStyle/>
            <a:p>
              <a:endParaRPr lang="en-GB"/>
            </a:p>
          </p:txBody>
        </p:sp>
        <p:sp>
          <p:nvSpPr>
            <p:cNvPr id="17" name="TextBox 17"/>
            <p:cNvSpPr txBox="1"/>
            <p:nvPr/>
          </p:nvSpPr>
          <p:spPr>
            <a:xfrm>
              <a:off x="0" y="-57150"/>
              <a:ext cx="1018544" cy="769668"/>
            </a:xfrm>
            <a:prstGeom prst="rect">
              <a:avLst/>
            </a:prstGeom>
          </p:spPr>
          <p:txBody>
            <a:bodyPr lIns="50800" tIns="50800" rIns="50800" bIns="50800" rtlCol="0" anchor="ctr"/>
            <a:lstStyle/>
            <a:p>
              <a:pPr algn="ctr">
                <a:lnSpc>
                  <a:spcPts val="3204"/>
                </a:lnSpc>
              </a:pPr>
              <a:endParaRPr/>
            </a:p>
          </p:txBody>
        </p:sp>
      </p:grpSp>
      <p:sp>
        <p:nvSpPr>
          <p:cNvPr id="18" name="TextBox 18"/>
          <p:cNvSpPr txBox="1"/>
          <p:nvPr/>
        </p:nvSpPr>
        <p:spPr>
          <a:xfrm>
            <a:off x="12996653" y="5605787"/>
            <a:ext cx="4346064" cy="2716361"/>
          </a:xfrm>
          <a:prstGeom prst="rect">
            <a:avLst/>
          </a:prstGeom>
        </p:spPr>
        <p:txBody>
          <a:bodyPr lIns="0" tIns="0" rIns="0" bIns="0" rtlCol="0" anchor="t">
            <a:spAutoFit/>
          </a:bodyPr>
          <a:lstStyle/>
          <a:p>
            <a:pPr marL="0" lvl="0" indent="0" algn="ctr">
              <a:lnSpc>
                <a:spcPts val="2174"/>
              </a:lnSpc>
              <a:spcBef>
                <a:spcPct val="0"/>
              </a:spcBef>
            </a:pPr>
            <a:r>
              <a:rPr lang="en-US" sz="1673" b="1">
                <a:solidFill>
                  <a:srgbClr val="FFFFFF"/>
                </a:solidFill>
                <a:latin typeface="Public Sans Bold"/>
                <a:ea typeface="Public Sans Bold"/>
                <a:cs typeface="Public Sans Bold"/>
                <a:sym typeface="Public Sans Bold"/>
              </a:rPr>
              <a:t>McKnight et al. (2011) assert that the effectiveness of personalisation is fundamentally contingent upon guest trust in the technological system, thereby rendering privacy protection a pivotal consideration for reputation-orientated establishments seeking to attain competitive advantage through the provision of genuine and emotionally resonant service delivery.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91420"/>
        </a:solidFill>
        <a:effectLst/>
      </p:bgPr>
    </p:bg>
    <p:spTree>
      <p:nvGrpSpPr>
        <p:cNvPr id="1" name=""/>
        <p:cNvGrpSpPr/>
        <p:nvPr/>
      </p:nvGrpSpPr>
      <p:grpSpPr>
        <a:xfrm>
          <a:off x="0" y="0"/>
          <a:ext cx="0" cy="0"/>
          <a:chOff x="0" y="0"/>
          <a:chExt cx="0" cy="0"/>
        </a:xfrm>
      </p:grpSpPr>
      <p:sp>
        <p:nvSpPr>
          <p:cNvPr id="2" name="Freeform 2"/>
          <p:cNvSpPr/>
          <p:nvPr/>
        </p:nvSpPr>
        <p:spPr>
          <a:xfrm rot="-3155626">
            <a:off x="14802018" y="-3680627"/>
            <a:ext cx="9362985" cy="7513795"/>
          </a:xfrm>
          <a:custGeom>
            <a:avLst/>
            <a:gdLst/>
            <a:ahLst/>
            <a:cxnLst/>
            <a:rect l="l" t="t" r="r" b="b"/>
            <a:pathLst>
              <a:path w="9362985" h="7513795">
                <a:moveTo>
                  <a:pt x="0" y="0"/>
                </a:moveTo>
                <a:lnTo>
                  <a:pt x="9362984" y="0"/>
                </a:lnTo>
                <a:lnTo>
                  <a:pt x="9362984" y="7513795"/>
                </a:lnTo>
                <a:lnTo>
                  <a:pt x="0" y="7513795"/>
                </a:lnTo>
                <a:lnTo>
                  <a:pt x="0" y="0"/>
                </a:lnTo>
                <a:close/>
              </a:path>
            </a:pathLst>
          </a:custGeom>
          <a:blipFill>
            <a:blip r:embed="rId3">
              <a:alphaModFix amt="52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5825499" y="1373801"/>
            <a:ext cx="10301091" cy="10301091"/>
          </a:xfrm>
          <a:custGeom>
            <a:avLst/>
            <a:gdLst/>
            <a:ahLst/>
            <a:cxnLst/>
            <a:rect l="l" t="t" r="r" b="b"/>
            <a:pathLst>
              <a:path w="10301091" h="10301091">
                <a:moveTo>
                  <a:pt x="0" y="0"/>
                </a:moveTo>
                <a:lnTo>
                  <a:pt x="10301092" y="0"/>
                </a:lnTo>
                <a:lnTo>
                  <a:pt x="10301092" y="10301092"/>
                </a:lnTo>
                <a:lnTo>
                  <a:pt x="0" y="103010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11076896" y="6524347"/>
            <a:ext cx="9553435" cy="9529551"/>
          </a:xfrm>
          <a:custGeom>
            <a:avLst/>
            <a:gdLst/>
            <a:ahLst/>
            <a:cxnLst/>
            <a:rect l="l" t="t" r="r" b="b"/>
            <a:pathLst>
              <a:path w="9553435" h="9529551">
                <a:moveTo>
                  <a:pt x="0" y="0"/>
                </a:moveTo>
                <a:lnTo>
                  <a:pt x="9553435" y="0"/>
                </a:lnTo>
                <a:lnTo>
                  <a:pt x="9553435" y="9529551"/>
                </a:lnTo>
                <a:lnTo>
                  <a:pt x="0" y="9529551"/>
                </a:lnTo>
                <a:lnTo>
                  <a:pt x="0" y="0"/>
                </a:lnTo>
                <a:close/>
              </a:path>
            </a:pathLst>
          </a:custGeom>
          <a:blipFill>
            <a:blip r:embed="rId7">
              <a:alphaModFix amt="19999"/>
            </a:blip>
            <a:stretch>
              <a:fillRect/>
            </a:stretch>
          </a:blipFill>
        </p:spPr>
        <p:txBody>
          <a:bodyPr/>
          <a:lstStyle/>
          <a:p>
            <a:endParaRPr lang="en-GB"/>
          </a:p>
        </p:txBody>
      </p:sp>
      <p:grpSp>
        <p:nvGrpSpPr>
          <p:cNvPr id="5" name="Group 5"/>
          <p:cNvGrpSpPr/>
          <p:nvPr/>
        </p:nvGrpSpPr>
        <p:grpSpPr>
          <a:xfrm>
            <a:off x="1028700" y="2748828"/>
            <a:ext cx="7399019" cy="3412289"/>
            <a:chOff x="0" y="0"/>
            <a:chExt cx="1146302" cy="528653"/>
          </a:xfrm>
        </p:grpSpPr>
        <p:sp>
          <p:nvSpPr>
            <p:cNvPr id="6" name="Freeform 6"/>
            <p:cNvSpPr/>
            <p:nvPr/>
          </p:nvSpPr>
          <p:spPr>
            <a:xfrm>
              <a:off x="0" y="0"/>
              <a:ext cx="1146302" cy="528653"/>
            </a:xfrm>
            <a:custGeom>
              <a:avLst/>
              <a:gdLst/>
              <a:ahLst/>
              <a:cxnLst/>
              <a:rect l="l" t="t" r="r" b="b"/>
              <a:pathLst>
                <a:path w="1146302" h="528653">
                  <a:moveTo>
                    <a:pt x="63827" y="0"/>
                  </a:moveTo>
                  <a:lnTo>
                    <a:pt x="1082475" y="0"/>
                  </a:lnTo>
                  <a:cubicBezTo>
                    <a:pt x="1117725" y="0"/>
                    <a:pt x="1146302" y="28576"/>
                    <a:pt x="1146302" y="63827"/>
                  </a:cubicBezTo>
                  <a:lnTo>
                    <a:pt x="1146302" y="464826"/>
                  </a:lnTo>
                  <a:cubicBezTo>
                    <a:pt x="1146302" y="500077"/>
                    <a:pt x="1117725" y="528653"/>
                    <a:pt x="1082475" y="528653"/>
                  </a:cubicBezTo>
                  <a:lnTo>
                    <a:pt x="63827" y="528653"/>
                  </a:lnTo>
                  <a:cubicBezTo>
                    <a:pt x="28576" y="528653"/>
                    <a:pt x="0" y="500077"/>
                    <a:pt x="0" y="464826"/>
                  </a:cubicBezTo>
                  <a:lnTo>
                    <a:pt x="0" y="63827"/>
                  </a:lnTo>
                  <a:cubicBezTo>
                    <a:pt x="0" y="28576"/>
                    <a:pt x="28576" y="0"/>
                    <a:pt x="63827" y="0"/>
                  </a:cubicBezTo>
                  <a:close/>
                </a:path>
              </a:pathLst>
            </a:custGeom>
            <a:blipFill>
              <a:blip r:embed="rId8"/>
              <a:stretch>
                <a:fillRect l="-3782" r="-3782"/>
              </a:stretch>
            </a:blipFill>
            <a:ln w="19050" cap="rnd">
              <a:gradFill>
                <a:gsLst>
                  <a:gs pos="0">
                    <a:srgbClr val="FFFFFF">
                      <a:alpha val="0"/>
                    </a:srgbClr>
                  </a:gs>
                  <a:gs pos="100000">
                    <a:srgbClr val="FFFFFF">
                      <a:alpha val="100000"/>
                    </a:srgbClr>
                  </a:gs>
                </a:gsLst>
                <a:lin ang="0"/>
              </a:gradFill>
              <a:prstDash val="solid"/>
              <a:round/>
            </a:ln>
          </p:spPr>
          <p:txBody>
            <a:bodyPr/>
            <a:lstStyle/>
            <a:p>
              <a:endParaRPr lang="en-GB"/>
            </a:p>
          </p:txBody>
        </p:sp>
      </p:grpSp>
      <p:grpSp>
        <p:nvGrpSpPr>
          <p:cNvPr id="7" name="Group 7"/>
          <p:cNvGrpSpPr/>
          <p:nvPr/>
        </p:nvGrpSpPr>
        <p:grpSpPr>
          <a:xfrm>
            <a:off x="1028700" y="6524347"/>
            <a:ext cx="7399019" cy="4298165"/>
            <a:chOff x="0" y="0"/>
            <a:chExt cx="1146302" cy="665898"/>
          </a:xfrm>
        </p:grpSpPr>
        <p:sp>
          <p:nvSpPr>
            <p:cNvPr id="8" name="Freeform 8"/>
            <p:cNvSpPr/>
            <p:nvPr/>
          </p:nvSpPr>
          <p:spPr>
            <a:xfrm>
              <a:off x="0" y="0"/>
              <a:ext cx="1146302" cy="665898"/>
            </a:xfrm>
            <a:custGeom>
              <a:avLst/>
              <a:gdLst/>
              <a:ahLst/>
              <a:cxnLst/>
              <a:rect l="l" t="t" r="r" b="b"/>
              <a:pathLst>
                <a:path w="1146302" h="665898">
                  <a:moveTo>
                    <a:pt x="63827" y="0"/>
                  </a:moveTo>
                  <a:lnTo>
                    <a:pt x="1082475" y="0"/>
                  </a:lnTo>
                  <a:cubicBezTo>
                    <a:pt x="1117725" y="0"/>
                    <a:pt x="1146302" y="28576"/>
                    <a:pt x="1146302" y="63827"/>
                  </a:cubicBezTo>
                  <a:lnTo>
                    <a:pt x="1146302" y="602071"/>
                  </a:lnTo>
                  <a:cubicBezTo>
                    <a:pt x="1146302" y="637322"/>
                    <a:pt x="1117725" y="665898"/>
                    <a:pt x="1082475" y="665898"/>
                  </a:cubicBezTo>
                  <a:lnTo>
                    <a:pt x="63827" y="665898"/>
                  </a:lnTo>
                  <a:cubicBezTo>
                    <a:pt x="28576" y="665898"/>
                    <a:pt x="0" y="637322"/>
                    <a:pt x="0" y="602071"/>
                  </a:cubicBezTo>
                  <a:lnTo>
                    <a:pt x="0" y="63827"/>
                  </a:lnTo>
                  <a:cubicBezTo>
                    <a:pt x="0" y="28576"/>
                    <a:pt x="28576" y="0"/>
                    <a:pt x="63827" y="0"/>
                  </a:cubicBezTo>
                  <a:close/>
                </a:path>
              </a:pathLst>
            </a:custGeom>
            <a:blipFill>
              <a:blip r:embed="rId9"/>
              <a:stretch>
                <a:fillRect t="-7345" b="-7345"/>
              </a:stretch>
            </a:blipFill>
            <a:ln w="19050" cap="rnd">
              <a:gradFill>
                <a:gsLst>
                  <a:gs pos="0">
                    <a:srgbClr val="FFFFFF">
                      <a:alpha val="0"/>
                    </a:srgbClr>
                  </a:gs>
                  <a:gs pos="100000">
                    <a:srgbClr val="FFFFFF">
                      <a:alpha val="100000"/>
                    </a:srgbClr>
                  </a:gs>
                </a:gsLst>
                <a:lin ang="0"/>
              </a:gradFill>
              <a:prstDash val="solid"/>
              <a:round/>
            </a:ln>
          </p:spPr>
          <p:txBody>
            <a:bodyPr/>
            <a:lstStyle/>
            <a:p>
              <a:endParaRPr lang="en-GB"/>
            </a:p>
          </p:txBody>
        </p:sp>
      </p:grpSp>
      <p:sp>
        <p:nvSpPr>
          <p:cNvPr id="9" name="Freeform 9"/>
          <p:cNvSpPr/>
          <p:nvPr/>
        </p:nvSpPr>
        <p:spPr>
          <a:xfrm>
            <a:off x="13789613" y="-4121846"/>
            <a:ext cx="10301091" cy="10301091"/>
          </a:xfrm>
          <a:custGeom>
            <a:avLst/>
            <a:gdLst/>
            <a:ahLst/>
            <a:cxnLst/>
            <a:rect l="l" t="t" r="r" b="b"/>
            <a:pathLst>
              <a:path w="10301091" h="10301091">
                <a:moveTo>
                  <a:pt x="0" y="0"/>
                </a:moveTo>
                <a:lnTo>
                  <a:pt x="10301092" y="0"/>
                </a:lnTo>
                <a:lnTo>
                  <a:pt x="10301092" y="10301092"/>
                </a:lnTo>
                <a:lnTo>
                  <a:pt x="0" y="103010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TextBox 10"/>
          <p:cNvSpPr txBox="1"/>
          <p:nvPr/>
        </p:nvSpPr>
        <p:spPr>
          <a:xfrm>
            <a:off x="9536181" y="1765364"/>
            <a:ext cx="7519693" cy="945272"/>
          </a:xfrm>
          <a:prstGeom prst="rect">
            <a:avLst/>
          </a:prstGeom>
        </p:spPr>
        <p:txBody>
          <a:bodyPr lIns="0" tIns="0" rIns="0" bIns="0" rtlCol="0" anchor="t">
            <a:spAutoFit/>
          </a:bodyPr>
          <a:lstStyle/>
          <a:p>
            <a:pPr algn="l">
              <a:lnSpc>
                <a:spcPts val="7748"/>
              </a:lnSpc>
              <a:spcBef>
                <a:spcPct val="0"/>
              </a:spcBef>
            </a:pPr>
            <a:r>
              <a:rPr lang="en-US" sz="5534" b="1" spc="-44">
                <a:solidFill>
                  <a:srgbClr val="FFFFFF"/>
                </a:solidFill>
                <a:latin typeface="Proxima Nova Bold"/>
                <a:ea typeface="Proxima Nova Bold"/>
                <a:cs typeface="Proxima Nova Bold"/>
                <a:sym typeface="Proxima Nova Bold"/>
              </a:rPr>
              <a:t>METHOD -</a:t>
            </a:r>
          </a:p>
        </p:txBody>
      </p:sp>
      <p:sp>
        <p:nvSpPr>
          <p:cNvPr id="11" name="TextBox 11"/>
          <p:cNvSpPr txBox="1"/>
          <p:nvPr/>
        </p:nvSpPr>
        <p:spPr>
          <a:xfrm>
            <a:off x="9536181" y="2644053"/>
            <a:ext cx="7973229" cy="945272"/>
          </a:xfrm>
          <a:prstGeom prst="rect">
            <a:avLst/>
          </a:prstGeom>
        </p:spPr>
        <p:txBody>
          <a:bodyPr lIns="0" tIns="0" rIns="0" bIns="0" rtlCol="0" anchor="t">
            <a:spAutoFit/>
          </a:bodyPr>
          <a:lstStyle/>
          <a:p>
            <a:pPr algn="l">
              <a:lnSpc>
                <a:spcPts val="7748"/>
              </a:lnSpc>
              <a:spcBef>
                <a:spcPct val="0"/>
              </a:spcBef>
            </a:pPr>
            <a:r>
              <a:rPr lang="en-US" sz="5534" b="1" spc="-44">
                <a:solidFill>
                  <a:srgbClr val="FFFFFF"/>
                </a:solidFill>
                <a:latin typeface="Proxima Nova Bold"/>
                <a:ea typeface="Proxima Nova Bold"/>
                <a:cs typeface="Proxima Nova Bold"/>
                <a:sym typeface="Proxima Nova Bold"/>
              </a:rPr>
              <a:t>RESEARCH APPROACH</a:t>
            </a:r>
          </a:p>
        </p:txBody>
      </p:sp>
      <p:sp>
        <p:nvSpPr>
          <p:cNvPr id="12" name="TextBox 12"/>
          <p:cNvSpPr txBox="1"/>
          <p:nvPr/>
        </p:nvSpPr>
        <p:spPr>
          <a:xfrm>
            <a:off x="9536180" y="3716611"/>
            <a:ext cx="7973229" cy="5170646"/>
          </a:xfrm>
          <a:prstGeom prst="rect">
            <a:avLst/>
          </a:prstGeom>
        </p:spPr>
        <p:txBody>
          <a:bodyPr wrap="square" lIns="0" tIns="0" rIns="0" bIns="0" rtlCol="0" anchor="t">
            <a:spAutoFit/>
          </a:bodyPr>
          <a:lstStyle/>
          <a:p>
            <a:pPr>
              <a:buNone/>
            </a:pPr>
            <a:r>
              <a:rPr lang="en-GB" sz="2400" b="1" dirty="0">
                <a:solidFill>
                  <a:schemeClr val="bg1"/>
                </a:solidFill>
              </a:rPr>
              <a:t>Research Approach:</a:t>
            </a: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Systematic literature review methodology</a:t>
            </a:r>
          </a:p>
          <a:p>
            <a:pPr marL="342900" indent="-342900">
              <a:buFont typeface="Arial" panose="020B0604020202020204" pitchFamily="34" charset="0"/>
              <a:buChar char="•"/>
            </a:pPr>
            <a:r>
              <a:rPr lang="en-GB" sz="2400" dirty="0">
                <a:solidFill>
                  <a:schemeClr val="bg1"/>
                </a:solidFill>
              </a:rPr>
              <a:t>PEAS (Problem-Evidence-Analysis-Solution) analytical framework</a:t>
            </a:r>
          </a:p>
          <a:p>
            <a:pPr marL="342900" indent="-342900">
              <a:buFont typeface="Arial" panose="020B0604020202020204" pitchFamily="34" charset="0"/>
              <a:buChar char="•"/>
            </a:pPr>
            <a:r>
              <a:rPr lang="en-GB" sz="2400" dirty="0">
                <a:solidFill>
                  <a:schemeClr val="bg1"/>
                </a:solidFill>
              </a:rPr>
              <a:t>Critical evaluation of AI-human collaboration impact</a:t>
            </a:r>
          </a:p>
          <a:p>
            <a:pPr>
              <a:buNone/>
            </a:pPr>
            <a:r>
              <a:rPr lang="en-GB" sz="2400" b="1" dirty="0">
                <a:solidFill>
                  <a:schemeClr val="bg1"/>
                </a:solidFill>
              </a:rPr>
              <a:t>Data Sources:</a:t>
            </a: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Peer-reviewed academic articles</a:t>
            </a:r>
          </a:p>
          <a:p>
            <a:pPr marL="342900" indent="-342900">
              <a:buFont typeface="Arial" panose="020B0604020202020204" pitchFamily="34" charset="0"/>
              <a:buChar char="•"/>
            </a:pPr>
            <a:r>
              <a:rPr lang="en-GB" sz="2400" dirty="0">
                <a:solidFill>
                  <a:schemeClr val="bg1"/>
                </a:solidFill>
              </a:rPr>
              <a:t>Databases: ScienceDirect, Emerald Insight, Taylor &amp; Francis</a:t>
            </a:r>
          </a:p>
          <a:p>
            <a:pPr marL="342900" indent="-342900">
              <a:buFont typeface="Arial" panose="020B0604020202020204" pitchFamily="34" charset="0"/>
              <a:buChar char="•"/>
            </a:pPr>
            <a:r>
              <a:rPr lang="en-GB" sz="2400" dirty="0">
                <a:solidFill>
                  <a:schemeClr val="bg1"/>
                </a:solidFill>
              </a:rPr>
              <a:t>Publication period: 2015-2025</a:t>
            </a:r>
          </a:p>
          <a:p>
            <a:pPr>
              <a:buNone/>
            </a:pPr>
            <a:r>
              <a:rPr lang="en-GB" sz="2400" b="1" dirty="0">
                <a:solidFill>
                  <a:schemeClr val="bg1"/>
                </a:solidFill>
              </a:rPr>
              <a:t>Search Terms:</a:t>
            </a:r>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Artificial intelligence in hospitality</a:t>
            </a:r>
          </a:p>
          <a:p>
            <a:pPr marL="342900" indent="-342900">
              <a:buFont typeface="Arial" panose="020B0604020202020204" pitchFamily="34" charset="0"/>
              <a:buChar char="•"/>
            </a:pPr>
            <a:r>
              <a:rPr lang="en-GB" sz="2400" dirty="0">
                <a:solidFill>
                  <a:schemeClr val="bg1"/>
                </a:solidFill>
              </a:rPr>
              <a:t>AI-human collaboration in hotels</a:t>
            </a:r>
          </a:p>
          <a:p>
            <a:pPr marL="342900" indent="-342900">
              <a:buFont typeface="Arial" panose="020B0604020202020204" pitchFamily="34" charset="0"/>
              <a:buChar char="•"/>
            </a:pPr>
            <a:r>
              <a:rPr lang="en-GB" sz="2400" dirty="0">
                <a:solidFill>
                  <a:schemeClr val="bg1"/>
                </a:solidFill>
              </a:rPr>
              <a:t>Guest experience technology balance</a:t>
            </a:r>
          </a:p>
          <a:p>
            <a:pPr marL="342900" indent="-342900">
              <a:buFont typeface="Arial" panose="020B0604020202020204" pitchFamily="34" charset="0"/>
              <a:buChar char="•"/>
            </a:pPr>
            <a:r>
              <a:rPr lang="en-GB" sz="2400" dirty="0">
                <a:solidFill>
                  <a:schemeClr val="bg1"/>
                </a:solidFill>
              </a:rPr>
              <a:t>Employee AI adoption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91420"/>
        </a:solidFill>
        <a:effectLst/>
      </p:bgPr>
    </p:bg>
    <p:spTree>
      <p:nvGrpSpPr>
        <p:cNvPr id="1" name=""/>
        <p:cNvGrpSpPr/>
        <p:nvPr/>
      </p:nvGrpSpPr>
      <p:grpSpPr>
        <a:xfrm>
          <a:off x="0" y="0"/>
          <a:ext cx="0" cy="0"/>
          <a:chOff x="0" y="0"/>
          <a:chExt cx="0" cy="0"/>
        </a:xfrm>
      </p:grpSpPr>
      <p:sp>
        <p:nvSpPr>
          <p:cNvPr id="2" name="AutoShape 2"/>
          <p:cNvSpPr/>
          <p:nvPr/>
        </p:nvSpPr>
        <p:spPr>
          <a:xfrm>
            <a:off x="7621540" y="4101349"/>
            <a:ext cx="3044921" cy="0"/>
          </a:xfrm>
          <a:prstGeom prst="line">
            <a:avLst/>
          </a:prstGeom>
          <a:ln w="76200" cap="flat">
            <a:solidFill>
              <a:srgbClr val="97D9FF"/>
            </a:solidFill>
            <a:prstDash val="solid"/>
            <a:headEnd type="none" w="sm" len="sm"/>
            <a:tailEnd type="none" w="sm" len="sm"/>
          </a:ln>
        </p:spPr>
        <p:txBody>
          <a:bodyPr/>
          <a:lstStyle/>
          <a:p>
            <a:endParaRPr lang="en-GB"/>
          </a:p>
        </p:txBody>
      </p:sp>
      <p:grpSp>
        <p:nvGrpSpPr>
          <p:cNvPr id="3" name="Group 3"/>
          <p:cNvGrpSpPr/>
          <p:nvPr/>
        </p:nvGrpSpPr>
        <p:grpSpPr>
          <a:xfrm>
            <a:off x="2077712" y="5335914"/>
            <a:ext cx="1985269" cy="1214581"/>
            <a:chOff x="0" y="0"/>
            <a:chExt cx="522869" cy="319890"/>
          </a:xfrm>
        </p:grpSpPr>
        <p:sp>
          <p:nvSpPr>
            <p:cNvPr id="4" name="Freeform 4"/>
            <p:cNvSpPr/>
            <p:nvPr/>
          </p:nvSpPr>
          <p:spPr>
            <a:xfrm>
              <a:off x="0" y="0"/>
              <a:ext cx="522869" cy="319890"/>
            </a:xfrm>
            <a:custGeom>
              <a:avLst/>
              <a:gdLst/>
              <a:ahLst/>
              <a:cxnLst/>
              <a:rect l="l" t="t" r="r" b="b"/>
              <a:pathLst>
                <a:path w="522869" h="319890">
                  <a:moveTo>
                    <a:pt x="0" y="0"/>
                  </a:moveTo>
                  <a:lnTo>
                    <a:pt x="522869" y="0"/>
                  </a:lnTo>
                  <a:lnTo>
                    <a:pt x="522869" y="319890"/>
                  </a:lnTo>
                  <a:lnTo>
                    <a:pt x="0" y="319890"/>
                  </a:lnTo>
                  <a:close/>
                </a:path>
              </a:pathLst>
            </a:custGeom>
            <a:solidFill>
              <a:srgbClr val="97D9FF"/>
            </a:solidFill>
          </p:spPr>
          <p:txBody>
            <a:bodyPr/>
            <a:lstStyle/>
            <a:p>
              <a:endParaRPr lang="en-GB"/>
            </a:p>
          </p:txBody>
        </p:sp>
        <p:sp>
          <p:nvSpPr>
            <p:cNvPr id="5" name="TextBox 5"/>
            <p:cNvSpPr txBox="1"/>
            <p:nvPr/>
          </p:nvSpPr>
          <p:spPr>
            <a:xfrm>
              <a:off x="0" y="-38100"/>
              <a:ext cx="522869" cy="35799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8310753" y="5093156"/>
            <a:ext cx="1985269" cy="1214581"/>
            <a:chOff x="0" y="0"/>
            <a:chExt cx="522869" cy="319890"/>
          </a:xfrm>
        </p:grpSpPr>
        <p:sp>
          <p:nvSpPr>
            <p:cNvPr id="7" name="Freeform 7"/>
            <p:cNvSpPr/>
            <p:nvPr/>
          </p:nvSpPr>
          <p:spPr>
            <a:xfrm>
              <a:off x="0" y="0"/>
              <a:ext cx="522869" cy="319890"/>
            </a:xfrm>
            <a:custGeom>
              <a:avLst/>
              <a:gdLst/>
              <a:ahLst/>
              <a:cxnLst/>
              <a:rect l="l" t="t" r="r" b="b"/>
              <a:pathLst>
                <a:path w="522869" h="319890">
                  <a:moveTo>
                    <a:pt x="0" y="0"/>
                  </a:moveTo>
                  <a:lnTo>
                    <a:pt x="522869" y="0"/>
                  </a:lnTo>
                  <a:lnTo>
                    <a:pt x="522869" y="319890"/>
                  </a:lnTo>
                  <a:lnTo>
                    <a:pt x="0" y="319890"/>
                  </a:lnTo>
                  <a:close/>
                </a:path>
              </a:pathLst>
            </a:custGeom>
            <a:solidFill>
              <a:srgbClr val="97D9FF"/>
            </a:solidFill>
          </p:spPr>
          <p:txBody>
            <a:bodyPr/>
            <a:lstStyle/>
            <a:p>
              <a:endParaRPr lang="en-GB"/>
            </a:p>
          </p:txBody>
        </p:sp>
        <p:sp>
          <p:nvSpPr>
            <p:cNvPr id="8" name="TextBox 8"/>
            <p:cNvSpPr txBox="1"/>
            <p:nvPr/>
          </p:nvSpPr>
          <p:spPr>
            <a:xfrm>
              <a:off x="0" y="-38100"/>
              <a:ext cx="522869" cy="357990"/>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rot="-10800000" flipH="1">
            <a:off x="1028700" y="1028700"/>
            <a:ext cx="667194" cy="667194"/>
          </a:xfrm>
          <a:custGeom>
            <a:avLst/>
            <a:gdLst/>
            <a:ahLst/>
            <a:cxnLst/>
            <a:rect l="l" t="t" r="r" b="b"/>
            <a:pathLst>
              <a:path w="667194" h="667194">
                <a:moveTo>
                  <a:pt x="667194" y="0"/>
                </a:moveTo>
                <a:lnTo>
                  <a:pt x="0" y="0"/>
                </a:lnTo>
                <a:lnTo>
                  <a:pt x="0" y="667194"/>
                </a:lnTo>
                <a:lnTo>
                  <a:pt x="667194" y="667194"/>
                </a:lnTo>
                <a:lnTo>
                  <a:pt x="667194"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1028700" y="6862506"/>
            <a:ext cx="4539089" cy="1266825"/>
          </a:xfrm>
          <a:prstGeom prst="rect">
            <a:avLst/>
          </a:prstGeom>
        </p:spPr>
        <p:txBody>
          <a:bodyPr lIns="0" tIns="0" rIns="0" bIns="0" rtlCol="0" anchor="t">
            <a:spAutoFit/>
          </a:bodyPr>
          <a:lstStyle/>
          <a:p>
            <a:pPr algn="ctr">
              <a:lnSpc>
                <a:spcPts val="1650"/>
              </a:lnSpc>
              <a:spcBef>
                <a:spcPct val="0"/>
              </a:spcBef>
            </a:pPr>
            <a:r>
              <a:rPr lang="en-US" sz="1500">
                <a:solidFill>
                  <a:srgbClr val="FFFFFF"/>
                </a:solidFill>
                <a:latin typeface="Public Sans"/>
                <a:ea typeface="Public Sans"/>
                <a:cs typeface="Public Sans"/>
                <a:sym typeface="Public Sans"/>
              </a:rPr>
              <a:t>The inclusion criteria prioritised empirical studies examining the effects of AI implementation across three critical dimensions: operational efficiency metrics, employee wellbeing indicators, and the impact of AI implementation on guest satisfaction levels within the hotel context.</a:t>
            </a:r>
          </a:p>
        </p:txBody>
      </p:sp>
      <p:sp>
        <p:nvSpPr>
          <p:cNvPr id="11" name="Freeform 11"/>
          <p:cNvSpPr/>
          <p:nvPr/>
        </p:nvSpPr>
        <p:spPr>
          <a:xfrm>
            <a:off x="-6448738" y="2235835"/>
            <a:ext cx="10301091" cy="10301091"/>
          </a:xfrm>
          <a:custGeom>
            <a:avLst/>
            <a:gdLst/>
            <a:ahLst/>
            <a:cxnLst/>
            <a:rect l="l" t="t" r="r" b="b"/>
            <a:pathLst>
              <a:path w="10301091" h="10301091">
                <a:moveTo>
                  <a:pt x="0" y="0"/>
                </a:moveTo>
                <a:lnTo>
                  <a:pt x="10301092" y="0"/>
                </a:lnTo>
                <a:lnTo>
                  <a:pt x="10301092" y="10301092"/>
                </a:lnTo>
                <a:lnTo>
                  <a:pt x="0" y="1030109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2" name="Group 12"/>
          <p:cNvGrpSpPr/>
          <p:nvPr/>
        </p:nvGrpSpPr>
        <p:grpSpPr>
          <a:xfrm>
            <a:off x="14084012" y="5335914"/>
            <a:ext cx="1985269" cy="1214581"/>
            <a:chOff x="0" y="0"/>
            <a:chExt cx="522869" cy="319890"/>
          </a:xfrm>
        </p:grpSpPr>
        <p:sp>
          <p:nvSpPr>
            <p:cNvPr id="13" name="Freeform 13"/>
            <p:cNvSpPr/>
            <p:nvPr/>
          </p:nvSpPr>
          <p:spPr>
            <a:xfrm>
              <a:off x="0" y="0"/>
              <a:ext cx="522869" cy="319890"/>
            </a:xfrm>
            <a:custGeom>
              <a:avLst/>
              <a:gdLst/>
              <a:ahLst/>
              <a:cxnLst/>
              <a:rect l="l" t="t" r="r" b="b"/>
              <a:pathLst>
                <a:path w="522869" h="319890">
                  <a:moveTo>
                    <a:pt x="0" y="0"/>
                  </a:moveTo>
                  <a:lnTo>
                    <a:pt x="522869" y="0"/>
                  </a:lnTo>
                  <a:lnTo>
                    <a:pt x="522869" y="319890"/>
                  </a:lnTo>
                  <a:lnTo>
                    <a:pt x="0" y="319890"/>
                  </a:lnTo>
                  <a:close/>
                </a:path>
              </a:pathLst>
            </a:custGeom>
            <a:solidFill>
              <a:srgbClr val="97D9FF"/>
            </a:solidFill>
          </p:spPr>
          <p:txBody>
            <a:bodyPr/>
            <a:lstStyle/>
            <a:p>
              <a:endParaRPr lang="en-GB"/>
            </a:p>
          </p:txBody>
        </p:sp>
        <p:sp>
          <p:nvSpPr>
            <p:cNvPr id="14" name="TextBox 14"/>
            <p:cNvSpPr txBox="1"/>
            <p:nvPr/>
          </p:nvSpPr>
          <p:spPr>
            <a:xfrm>
              <a:off x="0" y="-38100"/>
              <a:ext cx="522869" cy="357990"/>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a:off x="2446003" y="4845343"/>
            <a:ext cx="1248687" cy="1425036"/>
          </a:xfrm>
          <a:custGeom>
            <a:avLst/>
            <a:gdLst/>
            <a:ahLst/>
            <a:cxnLst/>
            <a:rect l="l" t="t" r="r" b="b"/>
            <a:pathLst>
              <a:path w="1248687" h="1425036">
                <a:moveTo>
                  <a:pt x="0" y="0"/>
                </a:moveTo>
                <a:lnTo>
                  <a:pt x="1248687" y="0"/>
                </a:lnTo>
                <a:lnTo>
                  <a:pt x="1248687" y="1425035"/>
                </a:lnTo>
                <a:lnTo>
                  <a:pt x="0" y="142503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a:off x="8712249" y="4845343"/>
            <a:ext cx="1182278" cy="1182278"/>
          </a:xfrm>
          <a:custGeom>
            <a:avLst/>
            <a:gdLst/>
            <a:ahLst/>
            <a:cxnLst/>
            <a:rect l="l" t="t" r="r" b="b"/>
            <a:pathLst>
              <a:path w="1182278" h="1182278">
                <a:moveTo>
                  <a:pt x="0" y="0"/>
                </a:moveTo>
                <a:lnTo>
                  <a:pt x="1182278" y="0"/>
                </a:lnTo>
                <a:lnTo>
                  <a:pt x="1182278" y="1182277"/>
                </a:lnTo>
                <a:lnTo>
                  <a:pt x="0" y="118227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7" name="Freeform 17"/>
          <p:cNvSpPr/>
          <p:nvPr/>
        </p:nvSpPr>
        <p:spPr>
          <a:xfrm>
            <a:off x="14543794" y="5119024"/>
            <a:ext cx="1151355" cy="1151355"/>
          </a:xfrm>
          <a:custGeom>
            <a:avLst/>
            <a:gdLst/>
            <a:ahLst/>
            <a:cxnLst/>
            <a:rect l="l" t="t" r="r" b="b"/>
            <a:pathLst>
              <a:path w="1151355" h="1151355">
                <a:moveTo>
                  <a:pt x="0" y="0"/>
                </a:moveTo>
                <a:lnTo>
                  <a:pt x="1151355" y="0"/>
                </a:lnTo>
                <a:lnTo>
                  <a:pt x="1151355" y="1151354"/>
                </a:lnTo>
                <a:lnTo>
                  <a:pt x="0" y="115135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8" name="TextBox 18"/>
          <p:cNvSpPr txBox="1"/>
          <p:nvPr/>
        </p:nvSpPr>
        <p:spPr>
          <a:xfrm>
            <a:off x="3852354" y="1939289"/>
            <a:ext cx="10583292" cy="1704975"/>
          </a:xfrm>
          <a:prstGeom prst="rect">
            <a:avLst/>
          </a:prstGeom>
        </p:spPr>
        <p:txBody>
          <a:bodyPr lIns="0" tIns="0" rIns="0" bIns="0" rtlCol="0" anchor="t">
            <a:spAutoFit/>
          </a:bodyPr>
          <a:lstStyle/>
          <a:p>
            <a:pPr algn="ctr">
              <a:lnSpc>
                <a:spcPts val="6600"/>
              </a:lnSpc>
            </a:pPr>
            <a:r>
              <a:rPr lang="en-US" sz="6000" b="1" spc="-48" dirty="0">
                <a:solidFill>
                  <a:srgbClr val="FFFFFF"/>
                </a:solidFill>
                <a:latin typeface="Proxima Nova Bold"/>
                <a:ea typeface="Proxima Nova Bold"/>
                <a:cs typeface="Proxima Nova Bold"/>
                <a:sym typeface="Proxima Nova Bold"/>
              </a:rPr>
              <a:t>METHOD - ANALYTICAL FRAMEWORK-PEAS</a:t>
            </a:r>
          </a:p>
        </p:txBody>
      </p:sp>
      <p:sp>
        <p:nvSpPr>
          <p:cNvPr id="19" name="TextBox 19"/>
          <p:cNvSpPr txBox="1"/>
          <p:nvPr/>
        </p:nvSpPr>
        <p:spPr>
          <a:xfrm>
            <a:off x="6663898" y="6619748"/>
            <a:ext cx="5278979" cy="1969770"/>
          </a:xfrm>
          <a:prstGeom prst="rect">
            <a:avLst/>
          </a:prstGeom>
        </p:spPr>
        <p:txBody>
          <a:bodyPr lIns="0" tIns="0" rIns="0" bIns="0" rtlCol="0" anchor="t">
            <a:spAutoFit/>
          </a:bodyPr>
          <a:lstStyle/>
          <a:p>
            <a:pPr algn="ctr">
              <a:buNone/>
            </a:pPr>
            <a:r>
              <a:rPr lang="en-GB" sz="2000" b="1" dirty="0">
                <a:solidFill>
                  <a:schemeClr val="bg1"/>
                </a:solidFill>
              </a:rPr>
              <a:t>Analytical Framework</a:t>
            </a:r>
            <a:endParaRPr lang="en-GB" b="1" dirty="0">
              <a:solidFill>
                <a:schemeClr val="bg1"/>
              </a:solidFill>
            </a:endParaRPr>
          </a:p>
          <a:p>
            <a:pPr algn="ctr">
              <a:buNone/>
            </a:pPr>
            <a:r>
              <a:rPr lang="en-GB" b="1" dirty="0">
                <a:solidFill>
                  <a:schemeClr val="bg1"/>
                </a:solidFill>
              </a:rPr>
              <a:t>PEAS Analysis Components:</a:t>
            </a:r>
            <a:endParaRPr lang="en-GB" dirty="0">
              <a:solidFill>
                <a:schemeClr val="bg1"/>
              </a:solidFill>
            </a:endParaRPr>
          </a:p>
          <a:p>
            <a:pPr algn="ctr">
              <a:buNone/>
            </a:pPr>
            <a:r>
              <a:rPr lang="en-GB" b="1" dirty="0">
                <a:solidFill>
                  <a:schemeClr val="bg1"/>
                </a:solidFill>
              </a:rPr>
              <a:t>Problem</a:t>
            </a:r>
            <a:r>
              <a:rPr lang="en-GB" dirty="0">
                <a:solidFill>
                  <a:schemeClr val="bg1"/>
                </a:solidFill>
              </a:rPr>
              <a:t> → Define the central challenge to be solved</a:t>
            </a:r>
          </a:p>
          <a:p>
            <a:pPr algn="ctr">
              <a:buNone/>
            </a:pPr>
            <a:r>
              <a:rPr lang="en-GB" b="1" dirty="0">
                <a:solidFill>
                  <a:schemeClr val="bg1"/>
                </a:solidFill>
              </a:rPr>
              <a:t>Evidence</a:t>
            </a:r>
            <a:r>
              <a:rPr lang="en-GB" dirty="0">
                <a:solidFill>
                  <a:schemeClr val="bg1"/>
                </a:solidFill>
              </a:rPr>
              <a:t> → Identify relevant facts and empirical data</a:t>
            </a:r>
          </a:p>
          <a:p>
            <a:pPr algn="ctr">
              <a:buNone/>
            </a:pPr>
            <a:r>
              <a:rPr lang="en-GB" b="1" dirty="0">
                <a:solidFill>
                  <a:schemeClr val="bg1"/>
                </a:solidFill>
              </a:rPr>
              <a:t>Analysis</a:t>
            </a:r>
            <a:r>
              <a:rPr lang="en-GB" dirty="0">
                <a:solidFill>
                  <a:schemeClr val="bg1"/>
                </a:solidFill>
              </a:rPr>
              <a:t> → Generate and evaluate alternative solutions</a:t>
            </a:r>
          </a:p>
          <a:p>
            <a:pPr algn="ctr">
              <a:buNone/>
            </a:pPr>
            <a:r>
              <a:rPr lang="en-GB" b="1" dirty="0">
                <a:solidFill>
                  <a:schemeClr val="bg1"/>
                </a:solidFill>
              </a:rPr>
              <a:t>Solution</a:t>
            </a:r>
            <a:r>
              <a:rPr lang="en-GB" dirty="0">
                <a:solidFill>
                  <a:schemeClr val="bg1"/>
                </a:solidFill>
              </a:rPr>
              <a:t> → Choose the optimal evidence-based approach</a:t>
            </a:r>
          </a:p>
        </p:txBody>
      </p:sp>
      <p:sp>
        <p:nvSpPr>
          <p:cNvPr id="20" name="TextBox 20"/>
          <p:cNvSpPr txBox="1"/>
          <p:nvPr/>
        </p:nvSpPr>
        <p:spPr>
          <a:xfrm>
            <a:off x="12437158" y="6862506"/>
            <a:ext cx="5278979" cy="1415772"/>
          </a:xfrm>
          <a:prstGeom prst="rect">
            <a:avLst/>
          </a:prstGeom>
        </p:spPr>
        <p:txBody>
          <a:bodyPr lIns="0" tIns="0" rIns="0" bIns="0" rtlCol="0" anchor="t">
            <a:spAutoFit/>
          </a:bodyPr>
          <a:lstStyle/>
          <a:p>
            <a:pPr algn="ctr">
              <a:buNone/>
            </a:pPr>
            <a:r>
              <a:rPr lang="en-US" sz="2000" b="1" dirty="0">
                <a:solidFill>
                  <a:schemeClr val="bg1"/>
                </a:solidFill>
              </a:rPr>
              <a:t>Application:</a:t>
            </a:r>
            <a:endParaRPr lang="en-US" dirty="0">
              <a:solidFill>
                <a:schemeClr val="bg1"/>
              </a:solidFill>
            </a:endParaRPr>
          </a:p>
          <a:p>
            <a:pPr algn="ctr"/>
            <a:r>
              <a:rPr lang="en-US" dirty="0">
                <a:solidFill>
                  <a:schemeClr val="bg1"/>
                </a:solidFill>
              </a:rPr>
              <a:t>Balances technological efficiency with human-</a:t>
            </a:r>
            <a:r>
              <a:rPr lang="en-US" dirty="0" err="1">
                <a:solidFill>
                  <a:schemeClr val="bg1"/>
                </a:solidFill>
              </a:rPr>
              <a:t>centred</a:t>
            </a:r>
            <a:r>
              <a:rPr lang="en-US" dirty="0">
                <a:solidFill>
                  <a:schemeClr val="bg1"/>
                </a:solidFill>
              </a:rPr>
              <a:t> service</a:t>
            </a:r>
          </a:p>
          <a:p>
            <a:pPr algn="ctr"/>
            <a:r>
              <a:rPr lang="en-US" dirty="0">
                <a:solidFill>
                  <a:schemeClr val="bg1"/>
                </a:solidFill>
              </a:rPr>
              <a:t>Applicable across diverse hospitality settings</a:t>
            </a:r>
          </a:p>
          <a:p>
            <a:pPr algn="ctr"/>
            <a:r>
              <a:rPr lang="en-US" dirty="0">
                <a:solidFill>
                  <a:schemeClr val="bg1"/>
                </a:solidFill>
              </a:rPr>
              <a:t>Enables strategic decision-making for AI integration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7848132" y="2177887"/>
            <a:ext cx="9325443" cy="1298704"/>
          </a:xfrm>
          <a:prstGeom prst="rect">
            <a:avLst/>
          </a:prstGeom>
        </p:spPr>
        <p:txBody>
          <a:bodyPr lIns="0" tIns="0" rIns="0" bIns="0" rtlCol="0" anchor="t">
            <a:spAutoFit/>
          </a:bodyPr>
          <a:lstStyle/>
          <a:p>
            <a:pPr algn="r">
              <a:lnSpc>
                <a:spcPts val="10413"/>
              </a:lnSpc>
            </a:pPr>
            <a:r>
              <a:rPr lang="en-US" sz="8199" b="1" spc="-65">
                <a:solidFill>
                  <a:srgbClr val="98D9FF"/>
                </a:solidFill>
                <a:latin typeface="Proxima Nova Heavy"/>
                <a:ea typeface="Proxima Nova Heavy"/>
                <a:cs typeface="Proxima Nova Heavy"/>
                <a:sym typeface="Proxima Nova Heavy"/>
              </a:rPr>
              <a:t>CONCLUSION</a:t>
            </a:r>
          </a:p>
        </p:txBody>
      </p:sp>
      <p:sp>
        <p:nvSpPr>
          <p:cNvPr id="3" name="TextBox 3"/>
          <p:cNvSpPr txBox="1"/>
          <p:nvPr/>
        </p:nvSpPr>
        <p:spPr>
          <a:xfrm>
            <a:off x="8765267" y="3947483"/>
            <a:ext cx="8494033" cy="4384675"/>
          </a:xfrm>
          <a:prstGeom prst="rect">
            <a:avLst/>
          </a:prstGeom>
        </p:spPr>
        <p:txBody>
          <a:bodyPr lIns="0" tIns="0" rIns="0" bIns="0" rtlCol="0" anchor="t">
            <a:spAutoFit/>
          </a:bodyPr>
          <a:lstStyle/>
          <a:p>
            <a:pPr algn="just">
              <a:lnSpc>
                <a:spcPts val="3500"/>
              </a:lnSpc>
            </a:pPr>
            <a:r>
              <a:rPr lang="en-US" sz="2500" dirty="0">
                <a:solidFill>
                  <a:srgbClr val="FFFFFF"/>
                </a:solidFill>
                <a:latin typeface="Public Sans"/>
                <a:ea typeface="Public Sans"/>
                <a:cs typeface="Public Sans"/>
                <a:sym typeface="Public Sans"/>
              </a:rPr>
              <a:t>This study substantiates that AI-human interaction represents a pivotal juncture in strategy, necessitating a deliberate integration of authentic human attributes within exceptional hospitality experiences.</a:t>
            </a:r>
          </a:p>
          <a:p>
            <a:pPr algn="just">
              <a:lnSpc>
                <a:spcPts val="3500"/>
              </a:lnSpc>
            </a:pPr>
            <a:r>
              <a:rPr lang="en-US" sz="2500" dirty="0">
                <a:solidFill>
                  <a:srgbClr val="FFFFFF"/>
                </a:solidFill>
                <a:latin typeface="Public Sans"/>
                <a:ea typeface="Public Sans"/>
                <a:cs typeface="Public Sans"/>
                <a:sym typeface="Public Sans"/>
              </a:rPr>
              <a:t>It has been demonstrated that while AI provides quantifiable advantages, including cost reduction, enhanced personalisation, and improved productivity, to attain a sustainable competitive edge, the technology must be employed to augment human intelligence rather than replace it (Nguyen and Elbanna, 2025).</a:t>
            </a:r>
          </a:p>
        </p:txBody>
      </p:sp>
      <p:grpSp>
        <p:nvGrpSpPr>
          <p:cNvPr id="4" name="Group 4"/>
          <p:cNvGrpSpPr/>
          <p:nvPr/>
        </p:nvGrpSpPr>
        <p:grpSpPr>
          <a:xfrm>
            <a:off x="-468850" y="-971109"/>
            <a:ext cx="4941653" cy="4828550"/>
            <a:chOff x="0" y="0"/>
            <a:chExt cx="1301505" cy="1271717"/>
          </a:xfrm>
        </p:grpSpPr>
        <p:sp>
          <p:nvSpPr>
            <p:cNvPr id="5" name="Freeform 5"/>
            <p:cNvSpPr/>
            <p:nvPr/>
          </p:nvSpPr>
          <p:spPr>
            <a:xfrm>
              <a:off x="0" y="0"/>
              <a:ext cx="1301505" cy="1271717"/>
            </a:xfrm>
            <a:custGeom>
              <a:avLst/>
              <a:gdLst/>
              <a:ahLst/>
              <a:cxnLst/>
              <a:rect l="l" t="t" r="r" b="b"/>
              <a:pathLst>
                <a:path w="1301505" h="1271717">
                  <a:moveTo>
                    <a:pt x="0" y="0"/>
                  </a:moveTo>
                  <a:lnTo>
                    <a:pt x="1301505" y="0"/>
                  </a:lnTo>
                  <a:lnTo>
                    <a:pt x="1301505" y="1271717"/>
                  </a:lnTo>
                  <a:lnTo>
                    <a:pt x="0" y="1271717"/>
                  </a:lnTo>
                  <a:close/>
                </a:path>
              </a:pathLst>
            </a:custGeom>
            <a:solidFill>
              <a:srgbClr val="97D9FF"/>
            </a:solidFill>
          </p:spPr>
          <p:txBody>
            <a:bodyPr/>
            <a:lstStyle/>
            <a:p>
              <a:endParaRPr lang="en-GB"/>
            </a:p>
          </p:txBody>
        </p:sp>
        <p:sp>
          <p:nvSpPr>
            <p:cNvPr id="6" name="TextBox 6"/>
            <p:cNvSpPr txBox="1"/>
            <p:nvPr/>
          </p:nvSpPr>
          <p:spPr>
            <a:xfrm>
              <a:off x="0" y="-38100"/>
              <a:ext cx="1301505" cy="1309817"/>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251639" y="1985624"/>
            <a:ext cx="6338042" cy="2805418"/>
            <a:chOff x="0" y="0"/>
            <a:chExt cx="981929" cy="434633"/>
          </a:xfrm>
        </p:grpSpPr>
        <p:sp>
          <p:nvSpPr>
            <p:cNvPr id="8" name="Freeform 8"/>
            <p:cNvSpPr/>
            <p:nvPr/>
          </p:nvSpPr>
          <p:spPr>
            <a:xfrm>
              <a:off x="0" y="0"/>
              <a:ext cx="981929" cy="434633"/>
            </a:xfrm>
            <a:custGeom>
              <a:avLst/>
              <a:gdLst/>
              <a:ahLst/>
              <a:cxnLst/>
              <a:rect l="l" t="t" r="r" b="b"/>
              <a:pathLst>
                <a:path w="981929" h="434633">
                  <a:moveTo>
                    <a:pt x="0" y="0"/>
                  </a:moveTo>
                  <a:lnTo>
                    <a:pt x="981929" y="0"/>
                  </a:lnTo>
                  <a:lnTo>
                    <a:pt x="981929" y="434633"/>
                  </a:lnTo>
                  <a:lnTo>
                    <a:pt x="0" y="434633"/>
                  </a:lnTo>
                  <a:close/>
                </a:path>
              </a:pathLst>
            </a:custGeom>
            <a:blipFill>
              <a:blip r:embed="rId3"/>
              <a:stretch>
                <a:fillRect t="-17211" b="-17211"/>
              </a:stretch>
            </a:blipFill>
          </p:spPr>
          <p:txBody>
            <a:bodyPr/>
            <a:lstStyle/>
            <a:p>
              <a:endParaRPr lang="en-GB"/>
            </a:p>
          </p:txBody>
        </p:sp>
      </p:grpSp>
      <p:grpSp>
        <p:nvGrpSpPr>
          <p:cNvPr id="9" name="Group 9"/>
          <p:cNvGrpSpPr/>
          <p:nvPr/>
        </p:nvGrpSpPr>
        <p:grpSpPr>
          <a:xfrm>
            <a:off x="385798" y="5517056"/>
            <a:ext cx="7265729" cy="3322812"/>
            <a:chOff x="0" y="0"/>
            <a:chExt cx="1913608" cy="875144"/>
          </a:xfrm>
        </p:grpSpPr>
        <p:sp>
          <p:nvSpPr>
            <p:cNvPr id="10" name="Freeform 10"/>
            <p:cNvSpPr/>
            <p:nvPr/>
          </p:nvSpPr>
          <p:spPr>
            <a:xfrm>
              <a:off x="0" y="0"/>
              <a:ext cx="1913608" cy="875144"/>
            </a:xfrm>
            <a:custGeom>
              <a:avLst/>
              <a:gdLst/>
              <a:ahLst/>
              <a:cxnLst/>
              <a:rect l="l" t="t" r="r" b="b"/>
              <a:pathLst>
                <a:path w="1913608" h="875144">
                  <a:moveTo>
                    <a:pt x="0" y="0"/>
                  </a:moveTo>
                  <a:lnTo>
                    <a:pt x="1913608" y="0"/>
                  </a:lnTo>
                  <a:lnTo>
                    <a:pt x="1913608" y="875144"/>
                  </a:lnTo>
                  <a:lnTo>
                    <a:pt x="0" y="875144"/>
                  </a:lnTo>
                  <a:close/>
                </a:path>
              </a:pathLst>
            </a:custGeom>
            <a:solidFill>
              <a:srgbClr val="89D4FF"/>
            </a:solidFill>
          </p:spPr>
          <p:txBody>
            <a:bodyPr/>
            <a:lstStyle/>
            <a:p>
              <a:endParaRPr lang="en-GB"/>
            </a:p>
          </p:txBody>
        </p:sp>
        <p:sp>
          <p:nvSpPr>
            <p:cNvPr id="11" name="TextBox 11"/>
            <p:cNvSpPr txBox="1"/>
            <p:nvPr/>
          </p:nvSpPr>
          <p:spPr>
            <a:xfrm>
              <a:off x="0" y="-38100"/>
              <a:ext cx="1913608" cy="913244"/>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590042" y="5903962"/>
            <a:ext cx="6857241" cy="2604134"/>
          </a:xfrm>
          <a:prstGeom prst="rect">
            <a:avLst/>
          </a:prstGeom>
        </p:spPr>
        <p:txBody>
          <a:bodyPr lIns="0" tIns="0" rIns="0" bIns="0" rtlCol="0" anchor="t">
            <a:spAutoFit/>
          </a:bodyPr>
          <a:lstStyle/>
          <a:p>
            <a:pPr algn="just">
              <a:lnSpc>
                <a:spcPts val="2940"/>
              </a:lnSpc>
            </a:pPr>
            <a:r>
              <a:rPr lang="en-US" sz="2100" b="1">
                <a:solidFill>
                  <a:srgbClr val="000000"/>
                </a:solidFill>
                <a:latin typeface="Public Sans Bold"/>
                <a:ea typeface="Public Sans Bold"/>
                <a:cs typeface="Public Sans Bold"/>
                <a:sym typeface="Public Sans Bold"/>
              </a:rPr>
              <a:t>Heritage Attractions: </a:t>
            </a:r>
            <a:r>
              <a:rPr lang="en-US" sz="2100">
                <a:solidFill>
                  <a:srgbClr val="000000"/>
                </a:solidFill>
                <a:latin typeface="Public Sans"/>
                <a:ea typeface="Public Sans"/>
                <a:cs typeface="Public Sans"/>
                <a:sym typeface="Public Sans"/>
              </a:rPr>
              <a:t>For heritage attractions like Rossington Hall, where personalised experiences and emotional resonance are key value propositions, AI should help employees focus on emotional intelligence. This is because technology can turn transactional processes into unforgettable experiences when used strategically.</a:t>
            </a:r>
          </a:p>
        </p:txBody>
      </p:sp>
      <p:sp>
        <p:nvSpPr>
          <p:cNvPr id="13" name="Freeform 13"/>
          <p:cNvSpPr/>
          <p:nvPr/>
        </p:nvSpPr>
        <p:spPr>
          <a:xfrm rot="5400000" flipH="1" flipV="1">
            <a:off x="16314866" y="940792"/>
            <a:ext cx="626128" cy="1091290"/>
          </a:xfrm>
          <a:custGeom>
            <a:avLst/>
            <a:gdLst/>
            <a:ahLst/>
            <a:cxnLst/>
            <a:rect l="l" t="t" r="r" b="b"/>
            <a:pathLst>
              <a:path w="626128" h="1091290">
                <a:moveTo>
                  <a:pt x="626128" y="1091290"/>
                </a:moveTo>
                <a:lnTo>
                  <a:pt x="0" y="1091290"/>
                </a:lnTo>
                <a:lnTo>
                  <a:pt x="0" y="0"/>
                </a:lnTo>
                <a:lnTo>
                  <a:pt x="626128" y="0"/>
                </a:lnTo>
                <a:lnTo>
                  <a:pt x="626128" y="109129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rot="5400000" flipV="1">
            <a:off x="16539530" y="8647742"/>
            <a:ext cx="2354140" cy="615019"/>
          </a:xfrm>
          <a:custGeom>
            <a:avLst/>
            <a:gdLst/>
            <a:ahLst/>
            <a:cxnLst/>
            <a:rect l="l" t="t" r="r" b="b"/>
            <a:pathLst>
              <a:path w="2354140" h="615019">
                <a:moveTo>
                  <a:pt x="0" y="615019"/>
                </a:moveTo>
                <a:lnTo>
                  <a:pt x="2354140" y="615019"/>
                </a:lnTo>
                <a:lnTo>
                  <a:pt x="2354140" y="0"/>
                </a:lnTo>
                <a:lnTo>
                  <a:pt x="0" y="0"/>
                </a:lnTo>
                <a:lnTo>
                  <a:pt x="0" y="61501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3519078" y="7458594"/>
            <a:ext cx="7038522" cy="3316903"/>
          </a:xfrm>
          <a:custGeom>
            <a:avLst/>
            <a:gdLst/>
            <a:ahLst/>
            <a:cxnLst/>
            <a:rect l="l" t="t" r="r" b="b"/>
            <a:pathLst>
              <a:path w="7038522" h="3316903">
                <a:moveTo>
                  <a:pt x="7038522" y="0"/>
                </a:moveTo>
                <a:lnTo>
                  <a:pt x="0" y="0"/>
                </a:lnTo>
                <a:lnTo>
                  <a:pt x="0" y="3316903"/>
                </a:lnTo>
                <a:lnTo>
                  <a:pt x="7038522" y="3316903"/>
                </a:lnTo>
                <a:lnTo>
                  <a:pt x="703852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a:off x="8403354" y="4486478"/>
            <a:ext cx="11041887" cy="4255655"/>
            <a:chOff x="0" y="0"/>
            <a:chExt cx="2908151" cy="1120831"/>
          </a:xfrm>
        </p:grpSpPr>
        <p:sp>
          <p:nvSpPr>
            <p:cNvPr id="4" name="Freeform 4"/>
            <p:cNvSpPr/>
            <p:nvPr/>
          </p:nvSpPr>
          <p:spPr>
            <a:xfrm>
              <a:off x="0" y="0"/>
              <a:ext cx="2908151" cy="1120831"/>
            </a:xfrm>
            <a:custGeom>
              <a:avLst/>
              <a:gdLst/>
              <a:ahLst/>
              <a:cxnLst/>
              <a:rect l="l" t="t" r="r" b="b"/>
              <a:pathLst>
                <a:path w="2908151" h="1120831">
                  <a:moveTo>
                    <a:pt x="0" y="0"/>
                  </a:moveTo>
                  <a:lnTo>
                    <a:pt x="2908151" y="0"/>
                  </a:lnTo>
                  <a:lnTo>
                    <a:pt x="2908151" y="1120831"/>
                  </a:lnTo>
                  <a:lnTo>
                    <a:pt x="0" y="1120831"/>
                  </a:lnTo>
                  <a:close/>
                </a:path>
              </a:pathLst>
            </a:custGeom>
            <a:solidFill>
              <a:srgbClr val="97D9FF"/>
            </a:solidFill>
          </p:spPr>
          <p:txBody>
            <a:bodyPr/>
            <a:lstStyle/>
            <a:p>
              <a:endParaRPr lang="en-GB"/>
            </a:p>
          </p:txBody>
        </p:sp>
        <p:sp>
          <p:nvSpPr>
            <p:cNvPr id="5" name="TextBox 5"/>
            <p:cNvSpPr txBox="1"/>
            <p:nvPr/>
          </p:nvSpPr>
          <p:spPr>
            <a:xfrm>
              <a:off x="0" y="-38100"/>
              <a:ext cx="2908151" cy="1158931"/>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956729" y="-600077"/>
            <a:ext cx="5346324" cy="8979163"/>
            <a:chOff x="0" y="0"/>
            <a:chExt cx="828286" cy="1391107"/>
          </a:xfrm>
        </p:grpSpPr>
        <p:sp>
          <p:nvSpPr>
            <p:cNvPr id="7" name="Freeform 7"/>
            <p:cNvSpPr/>
            <p:nvPr/>
          </p:nvSpPr>
          <p:spPr>
            <a:xfrm>
              <a:off x="0" y="0"/>
              <a:ext cx="828286" cy="1391107"/>
            </a:xfrm>
            <a:custGeom>
              <a:avLst/>
              <a:gdLst/>
              <a:ahLst/>
              <a:cxnLst/>
              <a:rect l="l" t="t" r="r" b="b"/>
              <a:pathLst>
                <a:path w="828286" h="1391107">
                  <a:moveTo>
                    <a:pt x="0" y="0"/>
                  </a:moveTo>
                  <a:lnTo>
                    <a:pt x="828286" y="0"/>
                  </a:lnTo>
                  <a:lnTo>
                    <a:pt x="828286" y="1391107"/>
                  </a:lnTo>
                  <a:lnTo>
                    <a:pt x="0" y="1391107"/>
                  </a:lnTo>
                  <a:close/>
                </a:path>
              </a:pathLst>
            </a:custGeom>
            <a:blipFill>
              <a:blip r:embed="rId5"/>
              <a:stretch>
                <a:fillRect l="-90509" r="-82026"/>
              </a:stretch>
            </a:blipFill>
          </p:spPr>
          <p:txBody>
            <a:bodyPr/>
            <a:lstStyle/>
            <a:p>
              <a:endParaRPr lang="en-GB"/>
            </a:p>
          </p:txBody>
        </p:sp>
      </p:grpSp>
      <p:sp>
        <p:nvSpPr>
          <p:cNvPr id="8" name="TextBox 8"/>
          <p:cNvSpPr txBox="1"/>
          <p:nvPr/>
        </p:nvSpPr>
        <p:spPr>
          <a:xfrm>
            <a:off x="8403354" y="1227556"/>
            <a:ext cx="7943806" cy="2393950"/>
          </a:xfrm>
          <a:prstGeom prst="rect">
            <a:avLst/>
          </a:prstGeom>
        </p:spPr>
        <p:txBody>
          <a:bodyPr lIns="0" tIns="0" rIns="0" bIns="0" rtlCol="0" anchor="t">
            <a:spAutoFit/>
          </a:bodyPr>
          <a:lstStyle/>
          <a:p>
            <a:pPr algn="l">
              <a:lnSpc>
                <a:spcPts val="6350"/>
              </a:lnSpc>
            </a:pPr>
            <a:r>
              <a:rPr lang="en-US" sz="5000" b="1" spc="-40">
                <a:solidFill>
                  <a:srgbClr val="FFFFFF"/>
                </a:solidFill>
                <a:latin typeface="Proxima Nova Heavy"/>
                <a:ea typeface="Proxima Nova Heavy"/>
                <a:cs typeface="Proxima Nova Heavy"/>
                <a:sym typeface="Proxima Nova Heavy"/>
              </a:rPr>
              <a:t>RECOMMENDATIONS - IMPLEMENTATION &amp; DEVELOPMENT</a:t>
            </a:r>
          </a:p>
        </p:txBody>
      </p:sp>
      <p:sp>
        <p:nvSpPr>
          <p:cNvPr id="9" name="TextBox 9"/>
          <p:cNvSpPr txBox="1"/>
          <p:nvPr/>
        </p:nvSpPr>
        <p:spPr>
          <a:xfrm>
            <a:off x="8871931" y="4949113"/>
            <a:ext cx="8556324" cy="3440430"/>
          </a:xfrm>
          <a:prstGeom prst="rect">
            <a:avLst/>
          </a:prstGeom>
        </p:spPr>
        <p:txBody>
          <a:bodyPr lIns="0" tIns="0" rIns="0" bIns="0" rtlCol="0" anchor="t">
            <a:spAutoFit/>
          </a:bodyPr>
          <a:lstStyle/>
          <a:p>
            <a:pPr algn="just">
              <a:lnSpc>
                <a:spcPts val="2730"/>
              </a:lnSpc>
            </a:pPr>
            <a:r>
              <a:rPr lang="en-US" sz="2100" b="1">
                <a:solidFill>
                  <a:srgbClr val="000000"/>
                </a:solidFill>
                <a:latin typeface="Public Sans Bold"/>
                <a:ea typeface="Public Sans Bold"/>
                <a:cs typeface="Public Sans Bold"/>
                <a:sym typeface="Public Sans Bold"/>
              </a:rPr>
              <a:t>Strategic Implementation:</a:t>
            </a:r>
            <a:r>
              <a:rPr lang="en-US" sz="2100">
                <a:solidFill>
                  <a:srgbClr val="000000"/>
                </a:solidFill>
                <a:latin typeface="Public Sans"/>
                <a:ea typeface="Public Sans"/>
                <a:cs typeface="Public Sans"/>
                <a:sym typeface="Public Sans"/>
              </a:rPr>
              <a:t> Hotels should add AI integration in stages, starting with back-office tasks like managing revenue, inventory, and maintenance, and then moving on to customer-facing tasks. This should not affect the quality of the services they offer (Schwarz, 2024).</a:t>
            </a:r>
          </a:p>
          <a:p>
            <a:pPr algn="just">
              <a:lnSpc>
                <a:spcPts val="2730"/>
              </a:lnSpc>
            </a:pPr>
            <a:r>
              <a:rPr lang="en-US" sz="2100" b="1">
                <a:solidFill>
                  <a:srgbClr val="000000"/>
                </a:solidFill>
                <a:latin typeface="Public Sans Bold"/>
                <a:ea typeface="Public Sans Bold"/>
                <a:cs typeface="Public Sans Bold"/>
                <a:sym typeface="Public Sans Bold"/>
              </a:rPr>
              <a:t>Workforce Development: </a:t>
            </a:r>
            <a:r>
              <a:rPr lang="en-US" sz="2100">
                <a:solidFill>
                  <a:srgbClr val="000000"/>
                </a:solidFill>
                <a:latin typeface="Public Sans"/>
                <a:ea typeface="Public Sans"/>
                <a:cs typeface="Public Sans"/>
                <a:sym typeface="Public Sans"/>
              </a:rPr>
              <a:t>It is very important to spend a lot of money on long training programmes that teach not only technical AI skills but also emotional intelligence, problem-solving skills, and how to build relationships. The decisions that employees make about implementation are very important for acceptance (Kirk, 2022).</a:t>
            </a:r>
          </a:p>
        </p:txBody>
      </p:sp>
      <p:sp>
        <p:nvSpPr>
          <p:cNvPr id="10" name="Freeform 10"/>
          <p:cNvSpPr/>
          <p:nvPr/>
        </p:nvSpPr>
        <p:spPr>
          <a:xfrm rot="5400000">
            <a:off x="1593681" y="7746323"/>
            <a:ext cx="726095" cy="1265525"/>
          </a:xfrm>
          <a:custGeom>
            <a:avLst/>
            <a:gdLst/>
            <a:ahLst/>
            <a:cxnLst/>
            <a:rect l="l" t="t" r="r" b="b"/>
            <a:pathLst>
              <a:path w="726095" h="1265525">
                <a:moveTo>
                  <a:pt x="0" y="0"/>
                </a:moveTo>
                <a:lnTo>
                  <a:pt x="726095" y="0"/>
                </a:lnTo>
                <a:lnTo>
                  <a:pt x="726095" y="1265525"/>
                </a:lnTo>
                <a:lnTo>
                  <a:pt x="0" y="12655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rot="-10800000" flipH="1" flipV="1">
            <a:off x="15628400" y="643727"/>
            <a:ext cx="2947165" cy="769947"/>
          </a:xfrm>
          <a:custGeom>
            <a:avLst/>
            <a:gdLst/>
            <a:ahLst/>
            <a:cxnLst/>
            <a:rect l="l" t="t" r="r" b="b"/>
            <a:pathLst>
              <a:path w="2947165" h="769947">
                <a:moveTo>
                  <a:pt x="2947166" y="769946"/>
                </a:moveTo>
                <a:lnTo>
                  <a:pt x="0" y="769946"/>
                </a:lnTo>
                <a:lnTo>
                  <a:pt x="0" y="0"/>
                </a:lnTo>
                <a:lnTo>
                  <a:pt x="2947166" y="0"/>
                </a:lnTo>
                <a:lnTo>
                  <a:pt x="2947166" y="769946"/>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AutoShape 2"/>
          <p:cNvSpPr/>
          <p:nvPr/>
        </p:nvSpPr>
        <p:spPr>
          <a:xfrm>
            <a:off x="6676008" y="4453589"/>
            <a:ext cx="3044921" cy="0"/>
          </a:xfrm>
          <a:prstGeom prst="line">
            <a:avLst/>
          </a:prstGeom>
          <a:ln w="76200" cap="flat">
            <a:solidFill>
              <a:srgbClr val="FFFFFF"/>
            </a:solidFill>
            <a:prstDash val="solid"/>
            <a:headEnd type="none" w="sm" len="sm"/>
            <a:tailEnd type="none" w="sm" len="sm"/>
          </a:ln>
        </p:spPr>
        <p:txBody>
          <a:bodyPr/>
          <a:lstStyle/>
          <a:p>
            <a:endParaRPr lang="en-GB"/>
          </a:p>
        </p:txBody>
      </p:sp>
      <p:sp>
        <p:nvSpPr>
          <p:cNvPr id="3" name="Freeform 3"/>
          <p:cNvSpPr/>
          <p:nvPr/>
        </p:nvSpPr>
        <p:spPr>
          <a:xfrm rot="-10800000" flipV="1">
            <a:off x="16627617" y="8626617"/>
            <a:ext cx="631683" cy="631683"/>
          </a:xfrm>
          <a:custGeom>
            <a:avLst/>
            <a:gdLst/>
            <a:ahLst/>
            <a:cxnLst/>
            <a:rect l="l" t="t" r="r" b="b"/>
            <a:pathLst>
              <a:path w="631683" h="631683">
                <a:moveTo>
                  <a:pt x="0" y="631683"/>
                </a:moveTo>
                <a:lnTo>
                  <a:pt x="631683" y="631683"/>
                </a:lnTo>
                <a:lnTo>
                  <a:pt x="631683" y="0"/>
                </a:lnTo>
                <a:lnTo>
                  <a:pt x="0" y="0"/>
                </a:lnTo>
                <a:lnTo>
                  <a:pt x="0" y="63168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400000">
            <a:off x="15993836" y="137889"/>
            <a:ext cx="374653" cy="2156274"/>
          </a:xfrm>
          <a:custGeom>
            <a:avLst/>
            <a:gdLst/>
            <a:ahLst/>
            <a:cxnLst/>
            <a:rect l="l" t="t" r="r" b="b"/>
            <a:pathLst>
              <a:path w="374653" h="2156274">
                <a:moveTo>
                  <a:pt x="0" y="0"/>
                </a:moveTo>
                <a:lnTo>
                  <a:pt x="374653" y="0"/>
                </a:lnTo>
                <a:lnTo>
                  <a:pt x="374653" y="2156275"/>
                </a:lnTo>
                <a:lnTo>
                  <a:pt x="0" y="215627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1959694" y="2164326"/>
            <a:ext cx="6968827" cy="5958347"/>
          </a:xfrm>
          <a:custGeom>
            <a:avLst/>
            <a:gdLst/>
            <a:ahLst/>
            <a:cxnLst/>
            <a:rect l="l" t="t" r="r" b="b"/>
            <a:pathLst>
              <a:path w="6968827" h="5958347">
                <a:moveTo>
                  <a:pt x="0" y="0"/>
                </a:moveTo>
                <a:lnTo>
                  <a:pt x="6968827" y="0"/>
                </a:lnTo>
                <a:lnTo>
                  <a:pt x="6968827" y="5958348"/>
                </a:lnTo>
                <a:lnTo>
                  <a:pt x="0" y="5958348"/>
                </a:lnTo>
                <a:lnTo>
                  <a:pt x="0" y="0"/>
                </a:lnTo>
                <a:close/>
              </a:path>
            </a:pathLst>
          </a:custGeom>
          <a:blipFill>
            <a:blip r:embed="rId7"/>
            <a:stretch>
              <a:fillRect/>
            </a:stretch>
          </a:blipFill>
        </p:spPr>
        <p:txBody>
          <a:bodyPr/>
          <a:lstStyle/>
          <a:p>
            <a:endParaRPr lang="en-GB"/>
          </a:p>
        </p:txBody>
      </p:sp>
      <p:sp>
        <p:nvSpPr>
          <p:cNvPr id="6" name="TextBox 6"/>
          <p:cNvSpPr txBox="1"/>
          <p:nvPr/>
        </p:nvSpPr>
        <p:spPr>
          <a:xfrm>
            <a:off x="6676008" y="5043213"/>
            <a:ext cx="6479475" cy="313690"/>
          </a:xfrm>
          <a:prstGeom prst="rect">
            <a:avLst/>
          </a:prstGeom>
        </p:spPr>
        <p:txBody>
          <a:bodyPr lIns="0" tIns="0" rIns="0" bIns="0" rtlCol="0" anchor="t">
            <a:spAutoFit/>
          </a:bodyPr>
          <a:lstStyle/>
          <a:p>
            <a:pPr algn="l">
              <a:lnSpc>
                <a:spcPts val="2420"/>
              </a:lnSpc>
            </a:pPr>
            <a:r>
              <a:rPr lang="en-US" sz="2200" b="1" spc="-17">
                <a:solidFill>
                  <a:srgbClr val="FFFFFF"/>
                </a:solidFill>
                <a:latin typeface="Proxima Nova Bold"/>
                <a:ea typeface="Proxima Nova Bold"/>
                <a:cs typeface="Proxima Nova Bold"/>
                <a:sym typeface="Proxima Nova Bold"/>
              </a:rPr>
              <a:t>GUEST EXPERIENCE DESIGN</a:t>
            </a:r>
          </a:p>
        </p:txBody>
      </p:sp>
      <p:sp>
        <p:nvSpPr>
          <p:cNvPr id="7" name="TextBox 7"/>
          <p:cNvSpPr txBox="1"/>
          <p:nvPr/>
        </p:nvSpPr>
        <p:spPr>
          <a:xfrm>
            <a:off x="6676008" y="1661646"/>
            <a:ext cx="10583292" cy="2543175"/>
          </a:xfrm>
          <a:prstGeom prst="rect">
            <a:avLst/>
          </a:prstGeom>
        </p:spPr>
        <p:txBody>
          <a:bodyPr lIns="0" tIns="0" rIns="0" bIns="0" rtlCol="0" anchor="t">
            <a:spAutoFit/>
          </a:bodyPr>
          <a:lstStyle/>
          <a:p>
            <a:pPr algn="l">
              <a:lnSpc>
                <a:spcPts val="6600"/>
              </a:lnSpc>
            </a:pPr>
            <a:r>
              <a:rPr lang="en-US" sz="6000" b="1" spc="-48">
                <a:solidFill>
                  <a:srgbClr val="FFFFFF"/>
                </a:solidFill>
                <a:latin typeface="Proxima Nova Bold"/>
                <a:ea typeface="Proxima Nova Bold"/>
                <a:cs typeface="Proxima Nova Bold"/>
                <a:sym typeface="Proxima Nova Bold"/>
              </a:rPr>
              <a:t>RECOMMENDATIONS - GUEST EXPERIENCE &amp; DATA GOVERNANCE</a:t>
            </a:r>
          </a:p>
        </p:txBody>
      </p:sp>
      <p:sp>
        <p:nvSpPr>
          <p:cNvPr id="8" name="TextBox 8"/>
          <p:cNvSpPr txBox="1"/>
          <p:nvPr/>
        </p:nvSpPr>
        <p:spPr>
          <a:xfrm>
            <a:off x="6676008" y="5575978"/>
            <a:ext cx="10159177" cy="1120775"/>
          </a:xfrm>
          <a:prstGeom prst="rect">
            <a:avLst/>
          </a:prstGeom>
        </p:spPr>
        <p:txBody>
          <a:bodyPr lIns="0" tIns="0" rIns="0" bIns="0" rtlCol="0" anchor="t">
            <a:spAutoFit/>
          </a:bodyPr>
          <a:lstStyle/>
          <a:p>
            <a:pPr algn="l">
              <a:lnSpc>
                <a:spcPts val="2199"/>
              </a:lnSpc>
              <a:spcBef>
                <a:spcPct val="0"/>
              </a:spcBef>
            </a:pPr>
            <a:r>
              <a:rPr lang="en-US" sz="1999">
                <a:solidFill>
                  <a:srgbClr val="FFFFFF"/>
                </a:solidFill>
                <a:latin typeface="Public Sans"/>
                <a:ea typeface="Public Sans"/>
                <a:cs typeface="Public Sans"/>
                <a:sym typeface="Public Sans"/>
              </a:rPr>
              <a:t>Properties need to find a middle ground between automation and personalisation by using preference profiling. This gives guests who want to save time technology-enabled ways to access the property's services while still offering the traditional high-touch service to guests who want personalised service (Nichols, 2025).</a:t>
            </a:r>
          </a:p>
        </p:txBody>
      </p:sp>
      <p:sp>
        <p:nvSpPr>
          <p:cNvPr id="9" name="TextBox 9"/>
          <p:cNvSpPr txBox="1"/>
          <p:nvPr/>
        </p:nvSpPr>
        <p:spPr>
          <a:xfrm>
            <a:off x="6676008" y="7059866"/>
            <a:ext cx="6479475" cy="313690"/>
          </a:xfrm>
          <a:prstGeom prst="rect">
            <a:avLst/>
          </a:prstGeom>
        </p:spPr>
        <p:txBody>
          <a:bodyPr lIns="0" tIns="0" rIns="0" bIns="0" rtlCol="0" anchor="t">
            <a:spAutoFit/>
          </a:bodyPr>
          <a:lstStyle/>
          <a:p>
            <a:pPr algn="l">
              <a:lnSpc>
                <a:spcPts val="2420"/>
              </a:lnSpc>
            </a:pPr>
            <a:r>
              <a:rPr lang="en-US" sz="2200" b="1" spc="-17">
                <a:solidFill>
                  <a:srgbClr val="FFFFFF"/>
                </a:solidFill>
                <a:latin typeface="Proxima Nova Bold"/>
                <a:ea typeface="Proxima Nova Bold"/>
                <a:cs typeface="Proxima Nova Bold"/>
                <a:sym typeface="Proxima Nova Bold"/>
              </a:rPr>
              <a:t>ETHICAL DATA GOVERNANCE</a:t>
            </a:r>
          </a:p>
        </p:txBody>
      </p:sp>
      <p:sp>
        <p:nvSpPr>
          <p:cNvPr id="10" name="TextBox 10"/>
          <p:cNvSpPr txBox="1"/>
          <p:nvPr/>
        </p:nvSpPr>
        <p:spPr>
          <a:xfrm>
            <a:off x="6676008" y="7592631"/>
            <a:ext cx="10159177" cy="1120775"/>
          </a:xfrm>
          <a:prstGeom prst="rect">
            <a:avLst/>
          </a:prstGeom>
        </p:spPr>
        <p:txBody>
          <a:bodyPr lIns="0" tIns="0" rIns="0" bIns="0" rtlCol="0" anchor="t">
            <a:spAutoFit/>
          </a:bodyPr>
          <a:lstStyle/>
          <a:p>
            <a:pPr algn="l">
              <a:lnSpc>
                <a:spcPts val="2199"/>
              </a:lnSpc>
              <a:spcBef>
                <a:spcPct val="0"/>
              </a:spcBef>
            </a:pPr>
            <a:r>
              <a:rPr lang="en-US" sz="1999">
                <a:solidFill>
                  <a:srgbClr val="FFFFFF"/>
                </a:solidFill>
                <a:latin typeface="Public Sans"/>
                <a:ea typeface="Public Sans"/>
                <a:cs typeface="Public Sans"/>
                <a:sym typeface="Public Sans"/>
              </a:rPr>
              <a:t>Open policies on how to handle data, clear rules about giving consent, and giving guests control over how their personal information is used build the trust that is needed (Rubino, 2024). This is especially important in places where privacy is important, like wedding venues.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0A4E92">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4858166" y="128621"/>
            <a:ext cx="8788023" cy="956310"/>
          </a:xfrm>
          <a:prstGeom prst="rect">
            <a:avLst/>
          </a:prstGeom>
        </p:spPr>
        <p:txBody>
          <a:bodyPr lIns="0" tIns="0" rIns="0" bIns="0" rtlCol="0" anchor="t">
            <a:spAutoFit/>
          </a:bodyPr>
          <a:lstStyle/>
          <a:p>
            <a:pPr algn="ctr">
              <a:lnSpc>
                <a:spcPts val="7620"/>
              </a:lnSpc>
            </a:pPr>
            <a:r>
              <a:rPr lang="en-US" sz="6000" b="1" spc="-48">
                <a:solidFill>
                  <a:srgbClr val="FFFFFF"/>
                </a:solidFill>
                <a:latin typeface="Proxima Nova Heavy"/>
                <a:ea typeface="Proxima Nova Heavy"/>
                <a:cs typeface="Proxima Nova Heavy"/>
                <a:sym typeface="Proxima Nova Heavy"/>
              </a:rPr>
              <a:t>REFERENCES</a:t>
            </a:r>
          </a:p>
        </p:txBody>
      </p:sp>
      <p:sp>
        <p:nvSpPr>
          <p:cNvPr id="3" name="TextBox 3"/>
          <p:cNvSpPr txBox="1"/>
          <p:nvPr/>
        </p:nvSpPr>
        <p:spPr>
          <a:xfrm>
            <a:off x="1028700" y="1333500"/>
            <a:ext cx="16230600" cy="8284319"/>
          </a:xfrm>
          <a:prstGeom prst="rect">
            <a:avLst/>
          </a:prstGeom>
        </p:spPr>
        <p:txBody>
          <a:bodyPr lIns="0" tIns="0" rIns="0" bIns="0" rtlCol="0" anchor="t">
            <a:spAutoFit/>
          </a:bodyPr>
          <a:lstStyle/>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Andre, D. (2024). AI Statistics in Hospitality in 2025. [online] All About AI. Available at: https://www.allaboutai.com/resources/ai-statistics-in-hospitality/.</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Bakir, S., Ayoun, B., Wei, C.V. and Bilgihan, A. (2025). Understanding employee retention in the age of AI and robotics: a study of technology competencies and turnover intentions in the hotel sector. Journal of Hospitality and Tourism Technology. doi:https://doi.org/10.1108/jhtt-03-2024-0184.</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Chin, E., Felt, A.P., Sekar, V. and Wagner, D. (2012). Measuring user confidence in smartphone security and privacy. Proceedings of the Eighth Symposium on Usable Privacy and Security - SOUPS ’12. doi:https://doi.org/10.1145/2335356.2335358.</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Dogru, T., McGinley, S., Sharma, A., Isık, C. and Hanks, L. (2023). Employee Turnover Dynamics in the Hospitality Industry vs. the Overall Economy. Tourism Management, [online] 99(104783), p.104783. doi:https://doi.org/10.1016/j.tourman.2023.104783.</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Ford, R.C. and Sturman, M.C. (2023). Managing Hospitality Organizations. SAGE Publications.</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Kirk, J. (2022). The impact of AI on emotional intelligence in the workplace. [online] Capgemini. Available at: https://www.capgemini.com/insights/expert-perspectives/the-impact-of-ai-on-emotional-intelligence-in-the-workplace/.</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Łabędzki, R., Mikołajczyk, K., Biłyk, A. and Trojanowska, M. (2025). Understanding Human-AI Collaboration: a Systematic Review of Challenges and Research Methods in Management. Communications in Computer and Information Science, pp.332–348. doi:https://doi.org/10.1007/978-3-031-94171-9_32.</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Li, J.J., Bonn, M.A. and Ye, B.H. (2019). Hotel employee’s artificial intelligence and robotics awareness and its impact on turnover intention: The moderating roles of perceived organizational support and competitive psychological climate. Tourism Management, 73(1), pp.172–181.</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Line, N., Cho, M. and Hair, J. (2021). The Implications of Research Methodologies for Hospitality Practitioners in an Age of Consumer and Data Complexity. Cornell Hospitality Quarterly, 62(1), pp.4–7. doi:https://doi.org/10.1177/1938965520974126.</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Mckinsey (2024). What do customers want from contact centers | McKinsey. [online] www.mckinsey.com. Available at: https://www.mckinsey.com/capabilities/operations/our-insights/where-is-customer-care-in-2024.</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Mcknight, D.H., Carter, M., Thatcher, J.B. and Clay, P.F. (2011). Trust in a specific technology: An Investigation of its Components and Measures. ACM Transactions on Management Information Systems, 2(2), pp.1–25. doi:https://doi.org/10.1145/1985347.1985353.</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Nguyen, T. and Elbanna, A. (2025). Understanding Human-AI Augmentation in the Workplace: A Review and a Future Research Agenda. Information Systems Frontiers. doi:https://doi.org/10.1007/s10796-025-10591-5.</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Nichols, J.P. (2025). Finding A Balance Between Technology and Human Touch in Hospitality. [online] Hospitality Net. Available at: https://www.hospitalitynet.org/opinion/4128479.html.</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Rubino, E. (2024). Deep Dive into Hotel Acquisitions: Understanding Industry-Specific Elements | By Eric Rubino. [online] Hospitality Net. Available at: https://www.hospitalitynet.org/opinion/4119876.html.</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Rydzik, A. and Kissoon, C.S. (2021). Decent work and tourism workers in the age of intelligent automation and digital surveillance. Journal of Sustainable Tourism, 30(12), pp.1–18. doi:https://doi.org/10.1080/09669582.2021.1928680.</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Schwarz, L. (2024). AI in Hospitality: Advantages &amp; Use Cases. [online] Oracle NetSuite. Available at: https://www.netsuite.com/portal/resource/articles/business-strategy/ai-hospitality.shtml.</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Starkov, M. (2025). What percentage of human employees in hospitality will be replaced by technology by 2030? [online] Hospitality Net. Available at: https://www.hospitalitynet.org/viewpoint/125000243.html.</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Wang, P.Q., Yan, L. and Santoso, C. (2025). Generational engagement with AI in hospitality: human–AI interaction perspectives across the service process. Current Issues in Tourism, pp.1–14. doi:https://doi.org/10.1080/13683500.2025.2528981.</a:t>
            </a:r>
          </a:p>
          <a:p>
            <a:pPr marL="285750" indent="-285750" algn="just">
              <a:lnSpc>
                <a:spcPts val="1650"/>
              </a:lnSpc>
              <a:buFont typeface="Wingdings" panose="05000000000000000000" pitchFamily="2" charset="2"/>
              <a:buChar char="§"/>
            </a:pPr>
            <a:r>
              <a:rPr lang="en-US" sz="1500" dirty="0">
                <a:solidFill>
                  <a:srgbClr val="FFFFFF"/>
                </a:solidFill>
                <a:latin typeface="Public Sans"/>
                <a:ea typeface="Public Sans"/>
                <a:cs typeface="Public Sans"/>
                <a:sym typeface="Public Sans"/>
              </a:rPr>
              <a:t>We Market Research (2024). AI In Hospitality Market | Industry Statistics By 2033. [online] wemarketresearch.com. Available at: https://wemarketresearch.com/reports/ai-in-hospitality-market/1297.</a:t>
            </a:r>
          </a:p>
          <a:p>
            <a:pPr marL="285750" indent="-285750" algn="just">
              <a:lnSpc>
                <a:spcPts val="1650"/>
              </a:lnSpc>
              <a:spcBef>
                <a:spcPct val="0"/>
              </a:spcBef>
              <a:buFont typeface="Wingdings" panose="05000000000000000000" pitchFamily="2" charset="2"/>
              <a:buChar char="§"/>
            </a:pPr>
            <a:r>
              <a:rPr lang="en-US" sz="1500" dirty="0">
                <a:solidFill>
                  <a:srgbClr val="FFFFFF"/>
                </a:solidFill>
                <a:latin typeface="Public Sans"/>
                <a:ea typeface="Public Sans"/>
                <a:cs typeface="Public Sans"/>
                <a:sym typeface="Public Sans"/>
              </a:rPr>
              <a:t>Zirar, A., Ali, S.I. and Islam, N. (2023). Worker and workplace Artificial Intelligence (AI) coexistence: Emerging themes and research agenda. Technovation, [online] 124(124), p.102747. Available at: https://www.sciencedirect.com/science/article/pii/S0166497223000585.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2077</Words>
  <Application>Microsoft Office PowerPoint</Application>
  <PresentationFormat>Particularizare</PresentationFormat>
  <Paragraphs>95</Paragraphs>
  <Slides>12</Slides>
  <Notes>10</Notes>
  <HiddenSlides>0</HiddenSlides>
  <MMClips>0</MMClips>
  <ScaleCrop>false</ScaleCrop>
  <HeadingPairs>
    <vt:vector size="6" baseType="variant">
      <vt:variant>
        <vt:lpstr>Fonturi utilizate</vt:lpstr>
      </vt:variant>
      <vt:variant>
        <vt:i4>9</vt:i4>
      </vt:variant>
      <vt:variant>
        <vt:lpstr>Temă</vt:lpstr>
      </vt:variant>
      <vt:variant>
        <vt:i4>1</vt:i4>
      </vt:variant>
      <vt:variant>
        <vt:lpstr>Titluri diapozitive</vt:lpstr>
      </vt:variant>
      <vt:variant>
        <vt:i4>12</vt:i4>
      </vt:variant>
    </vt:vector>
  </HeadingPairs>
  <TitlesOfParts>
    <vt:vector size="22" baseType="lpstr">
      <vt:lpstr>Public Sans Bold</vt:lpstr>
      <vt:lpstr>Times New Roman</vt:lpstr>
      <vt:lpstr>Public Sans</vt:lpstr>
      <vt:lpstr>Proxima Nova Bold</vt:lpstr>
      <vt:lpstr>Calibri</vt:lpstr>
      <vt:lpstr>Wingdings</vt:lpstr>
      <vt:lpstr>Aptos</vt:lpstr>
      <vt:lpstr>Arial</vt:lpstr>
      <vt:lpstr>Proxima Nova Heavy</vt: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created xsi:type="dcterms:W3CDTF">2025-10-09T18:12:32Z</dcterms:created>
  <dcterms:modified xsi:type="dcterms:W3CDTF">2025-11-06T18:41:47Z</dcterms:modified>
  <dc:identifier/>
</cp:coreProperties>
</file>