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96" r:id="rId1"/>
  </p:sld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showGuides="1">
      <p:cViewPr varScale="1">
        <p:scale>
          <a:sx n="82" d="100"/>
          <a:sy n="82" d="100"/>
        </p:scale>
        <p:origin x="672"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937F14-7E2F-4839-977A-431F2D413378}"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5061AE05-7BD5-4FC3-9338-C3F3D6A6824F}">
      <dgm:prSet/>
      <dgm:spPr/>
      <dgm:t>
        <a:bodyPr/>
        <a:lstStyle/>
        <a:p>
          <a:pPr algn="just"/>
          <a:r>
            <a:rPr lang="en-GB" b="1" dirty="0"/>
            <a:t>Structure Problems: </a:t>
          </a:r>
          <a:r>
            <a:rPr lang="en-GB" dirty="0"/>
            <a:t>The service suffered from a lack of senior obstetric presence, insufficient midwifery staffing, and weak IT and audit systems that undermined safe clinical oversight (Jessop, 2020).</a:t>
          </a:r>
          <a:endParaRPr lang="en-US" dirty="0"/>
        </a:p>
      </dgm:t>
    </dgm:pt>
    <dgm:pt modelId="{A4027852-58E5-4F05-9B78-4B6B0F6AA36B}" type="parTrans" cxnId="{A4072981-CC28-43DC-83FB-C1CC5C946043}">
      <dgm:prSet/>
      <dgm:spPr/>
      <dgm:t>
        <a:bodyPr/>
        <a:lstStyle/>
        <a:p>
          <a:pPr algn="just"/>
          <a:endParaRPr lang="en-US"/>
        </a:p>
      </dgm:t>
    </dgm:pt>
    <dgm:pt modelId="{EDF01DF5-370A-43A8-B6A4-40BBC77C2B4E}" type="sibTrans" cxnId="{A4072981-CC28-43DC-83FB-C1CC5C946043}">
      <dgm:prSet/>
      <dgm:spPr/>
      <dgm:t>
        <a:bodyPr/>
        <a:lstStyle/>
        <a:p>
          <a:pPr algn="just"/>
          <a:endParaRPr lang="en-US"/>
        </a:p>
      </dgm:t>
    </dgm:pt>
    <dgm:pt modelId="{7ABDD4F6-F5BF-4129-A6B4-8E9324EB7D66}">
      <dgm:prSet/>
      <dgm:spPr/>
      <dgm:t>
        <a:bodyPr/>
        <a:lstStyle/>
        <a:p>
          <a:pPr algn="just"/>
          <a:r>
            <a:rPr lang="en-GB" b="1" dirty="0"/>
            <a:t>Process Problems: </a:t>
          </a:r>
          <a:r>
            <a:rPr lang="en-GB" dirty="0"/>
            <a:t>Clinical processes were compromised by delayed escalation, poor </a:t>
          </a:r>
          <a:r>
            <a:rPr lang="en-GB" dirty="0" err="1"/>
            <a:t>fetal</a:t>
          </a:r>
          <a:r>
            <a:rPr lang="en-GB" dirty="0"/>
            <a:t> heart rate monitoring, and inadequate investigations of adverse events (Jessop, 2020; Guta, 2022).</a:t>
          </a:r>
          <a:endParaRPr lang="en-US" dirty="0"/>
        </a:p>
      </dgm:t>
    </dgm:pt>
    <dgm:pt modelId="{1AB6C3FC-84A6-446E-92CC-CF3ED1ACD05A}" type="parTrans" cxnId="{A2A883A2-7AEE-4259-854F-FE5A308557A5}">
      <dgm:prSet/>
      <dgm:spPr/>
      <dgm:t>
        <a:bodyPr/>
        <a:lstStyle/>
        <a:p>
          <a:pPr algn="just"/>
          <a:endParaRPr lang="en-US"/>
        </a:p>
      </dgm:t>
    </dgm:pt>
    <dgm:pt modelId="{5B610BA3-2C24-4AB5-949D-AED23D06C9DE}" type="sibTrans" cxnId="{A2A883A2-7AEE-4259-854F-FE5A308557A5}">
      <dgm:prSet/>
      <dgm:spPr/>
      <dgm:t>
        <a:bodyPr/>
        <a:lstStyle/>
        <a:p>
          <a:pPr algn="just"/>
          <a:endParaRPr lang="en-US"/>
        </a:p>
      </dgm:t>
    </dgm:pt>
    <dgm:pt modelId="{62A8E22F-8A15-4BF6-9407-7799556D00B4}">
      <dgm:prSet/>
      <dgm:spPr/>
      <dgm:t>
        <a:bodyPr/>
        <a:lstStyle/>
        <a:p>
          <a:pPr algn="just"/>
          <a:r>
            <a:rPr lang="en-GB" b="1" dirty="0"/>
            <a:t>Outcomes: </a:t>
          </a:r>
          <a:r>
            <a:rPr lang="en-GB" dirty="0"/>
            <a:t>These failures resulted in stillbirths, neonatal brain injuries, maternal deaths, and a significant loss of public trust in maternity services (Jessop, 2020; Guta, 2022).</a:t>
          </a:r>
          <a:endParaRPr lang="en-US" dirty="0"/>
        </a:p>
      </dgm:t>
    </dgm:pt>
    <dgm:pt modelId="{3A2C69A6-7E8E-40ED-833B-5890D38F161B}" type="parTrans" cxnId="{461A709C-76AF-4EEE-8CFF-A23A7FD49215}">
      <dgm:prSet/>
      <dgm:spPr/>
      <dgm:t>
        <a:bodyPr/>
        <a:lstStyle/>
        <a:p>
          <a:pPr algn="just"/>
          <a:endParaRPr lang="en-US"/>
        </a:p>
      </dgm:t>
    </dgm:pt>
    <dgm:pt modelId="{A2C18B9A-0C31-42A4-A265-8F44DC9F5818}" type="sibTrans" cxnId="{461A709C-76AF-4EEE-8CFF-A23A7FD49215}">
      <dgm:prSet/>
      <dgm:spPr/>
      <dgm:t>
        <a:bodyPr/>
        <a:lstStyle/>
        <a:p>
          <a:pPr algn="just"/>
          <a:endParaRPr lang="en-US"/>
        </a:p>
      </dgm:t>
    </dgm:pt>
    <dgm:pt modelId="{E920EF84-A5BA-4ED1-9255-CAEF3A876453}" type="pres">
      <dgm:prSet presAssocID="{CB937F14-7E2F-4839-977A-431F2D413378}" presName="hierChild1" presStyleCnt="0">
        <dgm:presLayoutVars>
          <dgm:chPref val="1"/>
          <dgm:dir/>
          <dgm:animOne val="branch"/>
          <dgm:animLvl val="lvl"/>
          <dgm:resizeHandles/>
        </dgm:presLayoutVars>
      </dgm:prSet>
      <dgm:spPr/>
    </dgm:pt>
    <dgm:pt modelId="{6A7E88F4-697F-422E-AE77-0F3066F0D083}" type="pres">
      <dgm:prSet presAssocID="{5061AE05-7BD5-4FC3-9338-C3F3D6A6824F}" presName="hierRoot1" presStyleCnt="0"/>
      <dgm:spPr/>
    </dgm:pt>
    <dgm:pt modelId="{93F7CAB0-6E52-4F1D-800C-78DBCABEA085}" type="pres">
      <dgm:prSet presAssocID="{5061AE05-7BD5-4FC3-9338-C3F3D6A6824F}" presName="composite" presStyleCnt="0"/>
      <dgm:spPr/>
    </dgm:pt>
    <dgm:pt modelId="{8E425DB2-BC8E-49B3-9ACC-521458DAEC2D}" type="pres">
      <dgm:prSet presAssocID="{5061AE05-7BD5-4FC3-9338-C3F3D6A6824F}" presName="background" presStyleLbl="node0" presStyleIdx="0" presStyleCnt="3"/>
      <dgm:spPr/>
    </dgm:pt>
    <dgm:pt modelId="{384723D4-02DF-49F9-86E2-ACD9D5CA9DBB}" type="pres">
      <dgm:prSet presAssocID="{5061AE05-7BD5-4FC3-9338-C3F3D6A6824F}" presName="text" presStyleLbl="fgAcc0" presStyleIdx="0" presStyleCnt="3" custScaleY="155174">
        <dgm:presLayoutVars>
          <dgm:chPref val="3"/>
        </dgm:presLayoutVars>
      </dgm:prSet>
      <dgm:spPr/>
    </dgm:pt>
    <dgm:pt modelId="{592DB45C-634B-4FF4-978D-601ECB574F03}" type="pres">
      <dgm:prSet presAssocID="{5061AE05-7BD5-4FC3-9338-C3F3D6A6824F}" presName="hierChild2" presStyleCnt="0"/>
      <dgm:spPr/>
    </dgm:pt>
    <dgm:pt modelId="{05D41F1D-3985-4B0E-90C6-95EB7C8EECB7}" type="pres">
      <dgm:prSet presAssocID="{7ABDD4F6-F5BF-4129-A6B4-8E9324EB7D66}" presName="hierRoot1" presStyleCnt="0"/>
      <dgm:spPr/>
    </dgm:pt>
    <dgm:pt modelId="{9C8BD741-DC78-43A0-AB6E-86F997AF9CC9}" type="pres">
      <dgm:prSet presAssocID="{7ABDD4F6-F5BF-4129-A6B4-8E9324EB7D66}" presName="composite" presStyleCnt="0"/>
      <dgm:spPr/>
    </dgm:pt>
    <dgm:pt modelId="{7F7D07FE-EABD-4494-BCC1-39C974FF355F}" type="pres">
      <dgm:prSet presAssocID="{7ABDD4F6-F5BF-4129-A6B4-8E9324EB7D66}" presName="background" presStyleLbl="node0" presStyleIdx="1" presStyleCnt="3"/>
      <dgm:spPr/>
    </dgm:pt>
    <dgm:pt modelId="{4978421F-07F1-4ADC-BC56-9E65E1E9A54E}" type="pres">
      <dgm:prSet presAssocID="{7ABDD4F6-F5BF-4129-A6B4-8E9324EB7D66}" presName="text" presStyleLbl="fgAcc0" presStyleIdx="1" presStyleCnt="3" custScaleY="152629">
        <dgm:presLayoutVars>
          <dgm:chPref val="3"/>
        </dgm:presLayoutVars>
      </dgm:prSet>
      <dgm:spPr/>
    </dgm:pt>
    <dgm:pt modelId="{290C72FB-3E52-4D2B-B9D2-5A31B0E6A73B}" type="pres">
      <dgm:prSet presAssocID="{7ABDD4F6-F5BF-4129-A6B4-8E9324EB7D66}" presName="hierChild2" presStyleCnt="0"/>
      <dgm:spPr/>
    </dgm:pt>
    <dgm:pt modelId="{93E1334A-63AE-4300-A96A-4AA970CF3445}" type="pres">
      <dgm:prSet presAssocID="{62A8E22F-8A15-4BF6-9407-7799556D00B4}" presName="hierRoot1" presStyleCnt="0"/>
      <dgm:spPr/>
    </dgm:pt>
    <dgm:pt modelId="{1DB3163C-F564-4E31-AEC8-B49626F1E92C}" type="pres">
      <dgm:prSet presAssocID="{62A8E22F-8A15-4BF6-9407-7799556D00B4}" presName="composite" presStyleCnt="0"/>
      <dgm:spPr/>
    </dgm:pt>
    <dgm:pt modelId="{CF23BFE3-30F8-447B-90F7-AA3172DC8938}" type="pres">
      <dgm:prSet presAssocID="{62A8E22F-8A15-4BF6-9407-7799556D00B4}" presName="background" presStyleLbl="node0" presStyleIdx="2" presStyleCnt="3"/>
      <dgm:spPr/>
    </dgm:pt>
    <dgm:pt modelId="{45C9B478-C1A5-4975-ADC0-F8256C4648E2}" type="pres">
      <dgm:prSet presAssocID="{62A8E22F-8A15-4BF6-9407-7799556D00B4}" presName="text" presStyleLbl="fgAcc0" presStyleIdx="2" presStyleCnt="3" custScaleY="152629">
        <dgm:presLayoutVars>
          <dgm:chPref val="3"/>
        </dgm:presLayoutVars>
      </dgm:prSet>
      <dgm:spPr/>
    </dgm:pt>
    <dgm:pt modelId="{4D2DE6D2-20D4-4B9B-A47A-217A868505CA}" type="pres">
      <dgm:prSet presAssocID="{62A8E22F-8A15-4BF6-9407-7799556D00B4}" presName="hierChild2" presStyleCnt="0"/>
      <dgm:spPr/>
    </dgm:pt>
  </dgm:ptLst>
  <dgm:cxnLst>
    <dgm:cxn modelId="{6682691A-8F45-4EB5-9B27-1BBE1C35EEAF}" type="presOf" srcId="{5061AE05-7BD5-4FC3-9338-C3F3D6A6824F}" destId="{384723D4-02DF-49F9-86E2-ACD9D5CA9DBB}" srcOrd="0" destOrd="0" presId="urn:microsoft.com/office/officeart/2005/8/layout/hierarchy1"/>
    <dgm:cxn modelId="{E3912345-9E5B-40DD-800B-D7B8249B4930}" type="presOf" srcId="{62A8E22F-8A15-4BF6-9407-7799556D00B4}" destId="{45C9B478-C1A5-4975-ADC0-F8256C4648E2}" srcOrd="0" destOrd="0" presId="urn:microsoft.com/office/officeart/2005/8/layout/hierarchy1"/>
    <dgm:cxn modelId="{5B756249-682A-42B3-AC4A-1DE8EB56D07E}" type="presOf" srcId="{7ABDD4F6-F5BF-4129-A6B4-8E9324EB7D66}" destId="{4978421F-07F1-4ADC-BC56-9E65E1E9A54E}" srcOrd="0" destOrd="0" presId="urn:microsoft.com/office/officeart/2005/8/layout/hierarchy1"/>
    <dgm:cxn modelId="{A4072981-CC28-43DC-83FB-C1CC5C946043}" srcId="{CB937F14-7E2F-4839-977A-431F2D413378}" destId="{5061AE05-7BD5-4FC3-9338-C3F3D6A6824F}" srcOrd="0" destOrd="0" parTransId="{A4027852-58E5-4F05-9B78-4B6B0F6AA36B}" sibTransId="{EDF01DF5-370A-43A8-B6A4-40BBC77C2B4E}"/>
    <dgm:cxn modelId="{461A709C-76AF-4EEE-8CFF-A23A7FD49215}" srcId="{CB937F14-7E2F-4839-977A-431F2D413378}" destId="{62A8E22F-8A15-4BF6-9407-7799556D00B4}" srcOrd="2" destOrd="0" parTransId="{3A2C69A6-7E8E-40ED-833B-5890D38F161B}" sibTransId="{A2C18B9A-0C31-42A4-A265-8F44DC9F5818}"/>
    <dgm:cxn modelId="{A2A883A2-7AEE-4259-854F-FE5A308557A5}" srcId="{CB937F14-7E2F-4839-977A-431F2D413378}" destId="{7ABDD4F6-F5BF-4129-A6B4-8E9324EB7D66}" srcOrd="1" destOrd="0" parTransId="{1AB6C3FC-84A6-446E-92CC-CF3ED1ACD05A}" sibTransId="{5B610BA3-2C24-4AB5-949D-AED23D06C9DE}"/>
    <dgm:cxn modelId="{045712F6-B6CF-4F46-9AC8-3D6D105DF65D}" type="presOf" srcId="{CB937F14-7E2F-4839-977A-431F2D413378}" destId="{E920EF84-A5BA-4ED1-9255-CAEF3A876453}" srcOrd="0" destOrd="0" presId="urn:microsoft.com/office/officeart/2005/8/layout/hierarchy1"/>
    <dgm:cxn modelId="{8D4C9E62-90AE-4840-8D27-755BEF53BADF}" type="presParOf" srcId="{E920EF84-A5BA-4ED1-9255-CAEF3A876453}" destId="{6A7E88F4-697F-422E-AE77-0F3066F0D083}" srcOrd="0" destOrd="0" presId="urn:microsoft.com/office/officeart/2005/8/layout/hierarchy1"/>
    <dgm:cxn modelId="{84272D6B-C413-4CD3-AED6-6C6240ABF06F}" type="presParOf" srcId="{6A7E88F4-697F-422E-AE77-0F3066F0D083}" destId="{93F7CAB0-6E52-4F1D-800C-78DBCABEA085}" srcOrd="0" destOrd="0" presId="urn:microsoft.com/office/officeart/2005/8/layout/hierarchy1"/>
    <dgm:cxn modelId="{7DEC5A23-51B3-456D-A573-C76F21F1D8EB}" type="presParOf" srcId="{93F7CAB0-6E52-4F1D-800C-78DBCABEA085}" destId="{8E425DB2-BC8E-49B3-9ACC-521458DAEC2D}" srcOrd="0" destOrd="0" presId="urn:microsoft.com/office/officeart/2005/8/layout/hierarchy1"/>
    <dgm:cxn modelId="{A24FA79C-41E6-49C2-A778-ACEA792756C9}" type="presParOf" srcId="{93F7CAB0-6E52-4F1D-800C-78DBCABEA085}" destId="{384723D4-02DF-49F9-86E2-ACD9D5CA9DBB}" srcOrd="1" destOrd="0" presId="urn:microsoft.com/office/officeart/2005/8/layout/hierarchy1"/>
    <dgm:cxn modelId="{51F18941-88C3-40E2-A3EC-76657D8C29B8}" type="presParOf" srcId="{6A7E88F4-697F-422E-AE77-0F3066F0D083}" destId="{592DB45C-634B-4FF4-978D-601ECB574F03}" srcOrd="1" destOrd="0" presId="urn:microsoft.com/office/officeart/2005/8/layout/hierarchy1"/>
    <dgm:cxn modelId="{856F4D30-5DEB-4F45-B81F-BD53705724B0}" type="presParOf" srcId="{E920EF84-A5BA-4ED1-9255-CAEF3A876453}" destId="{05D41F1D-3985-4B0E-90C6-95EB7C8EECB7}" srcOrd="1" destOrd="0" presId="urn:microsoft.com/office/officeart/2005/8/layout/hierarchy1"/>
    <dgm:cxn modelId="{9E0D532E-A1AD-4BD4-B523-B78BD1391EE6}" type="presParOf" srcId="{05D41F1D-3985-4B0E-90C6-95EB7C8EECB7}" destId="{9C8BD741-DC78-43A0-AB6E-86F997AF9CC9}" srcOrd="0" destOrd="0" presId="urn:microsoft.com/office/officeart/2005/8/layout/hierarchy1"/>
    <dgm:cxn modelId="{70F0828E-A8C5-484B-95DA-D5F85499B6C0}" type="presParOf" srcId="{9C8BD741-DC78-43A0-AB6E-86F997AF9CC9}" destId="{7F7D07FE-EABD-4494-BCC1-39C974FF355F}" srcOrd="0" destOrd="0" presId="urn:microsoft.com/office/officeart/2005/8/layout/hierarchy1"/>
    <dgm:cxn modelId="{026489C3-F9FC-4E8E-8146-8B6B0B05C589}" type="presParOf" srcId="{9C8BD741-DC78-43A0-AB6E-86F997AF9CC9}" destId="{4978421F-07F1-4ADC-BC56-9E65E1E9A54E}" srcOrd="1" destOrd="0" presId="urn:microsoft.com/office/officeart/2005/8/layout/hierarchy1"/>
    <dgm:cxn modelId="{B46366AD-C7FD-4B3B-A0E0-0043B357FD55}" type="presParOf" srcId="{05D41F1D-3985-4B0E-90C6-95EB7C8EECB7}" destId="{290C72FB-3E52-4D2B-B9D2-5A31B0E6A73B}" srcOrd="1" destOrd="0" presId="urn:microsoft.com/office/officeart/2005/8/layout/hierarchy1"/>
    <dgm:cxn modelId="{57CEB25F-78F6-414C-A3FB-2081102C8517}" type="presParOf" srcId="{E920EF84-A5BA-4ED1-9255-CAEF3A876453}" destId="{93E1334A-63AE-4300-A96A-4AA970CF3445}" srcOrd="2" destOrd="0" presId="urn:microsoft.com/office/officeart/2005/8/layout/hierarchy1"/>
    <dgm:cxn modelId="{B10C2B12-2FB6-427F-9159-1A2A2AC2B09C}" type="presParOf" srcId="{93E1334A-63AE-4300-A96A-4AA970CF3445}" destId="{1DB3163C-F564-4E31-AEC8-B49626F1E92C}" srcOrd="0" destOrd="0" presId="urn:microsoft.com/office/officeart/2005/8/layout/hierarchy1"/>
    <dgm:cxn modelId="{6FA52788-1C29-4C17-9F18-DAB57F28E148}" type="presParOf" srcId="{1DB3163C-F564-4E31-AEC8-B49626F1E92C}" destId="{CF23BFE3-30F8-447B-90F7-AA3172DC8938}" srcOrd="0" destOrd="0" presId="urn:microsoft.com/office/officeart/2005/8/layout/hierarchy1"/>
    <dgm:cxn modelId="{B378FD2D-9E91-44A0-A3A3-EB959A9B1853}" type="presParOf" srcId="{1DB3163C-F564-4E31-AEC8-B49626F1E92C}" destId="{45C9B478-C1A5-4975-ADC0-F8256C4648E2}" srcOrd="1" destOrd="0" presId="urn:microsoft.com/office/officeart/2005/8/layout/hierarchy1"/>
    <dgm:cxn modelId="{8937629A-D4B4-4F4F-B87D-82D6F20F150A}" type="presParOf" srcId="{93E1334A-63AE-4300-A96A-4AA970CF3445}" destId="{4D2DE6D2-20D4-4B9B-A47A-217A868505C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D1BA65-52DB-4918-8F4B-8FD3518983EE}" type="doc">
      <dgm:prSet loTypeId="urn:microsoft.com/office/officeart/2005/8/layout/vProcess5" loCatId="process" qsTypeId="urn:microsoft.com/office/officeart/2005/8/quickstyle/simple1" qsCatId="simple" csTypeId="urn:microsoft.com/office/officeart/2005/8/colors/accent0_1" csCatId="mainScheme"/>
      <dgm:spPr/>
      <dgm:t>
        <a:bodyPr/>
        <a:lstStyle/>
        <a:p>
          <a:endParaRPr lang="en-US"/>
        </a:p>
      </dgm:t>
    </dgm:pt>
    <dgm:pt modelId="{BBA949AA-A772-4DD9-A9AC-E0627C647486}">
      <dgm:prSet custT="1"/>
      <dgm:spPr/>
      <dgm:t>
        <a:bodyPr/>
        <a:lstStyle/>
        <a:p>
          <a:pPr algn="just"/>
          <a:r>
            <a:rPr lang="en-GB" sz="1800" b="1"/>
            <a:t>Impact on Quality: </a:t>
          </a:r>
          <a:r>
            <a:rPr lang="en-GB" sz="1800"/>
            <a:t>Quality of care declined significantly, with increased maternal and neonatal mortality, high levels of preventable harm, and wide inconsistencies in clinical standards across the service (Puntambekar et al, 2021.</a:t>
          </a:r>
          <a:endParaRPr lang="en-US" sz="1800"/>
        </a:p>
      </dgm:t>
    </dgm:pt>
    <dgm:pt modelId="{9674A748-4CE4-449A-AF44-18B528724FE4}" type="parTrans" cxnId="{E3E80F23-0B29-4E51-AA6C-12610660B23D}">
      <dgm:prSet/>
      <dgm:spPr/>
      <dgm:t>
        <a:bodyPr/>
        <a:lstStyle/>
        <a:p>
          <a:pPr algn="just"/>
          <a:endParaRPr lang="en-US" sz="1800"/>
        </a:p>
      </dgm:t>
    </dgm:pt>
    <dgm:pt modelId="{E8E6B98B-6162-4E1D-9D9F-706B3A9BCFF0}" type="sibTrans" cxnId="{E3E80F23-0B29-4E51-AA6C-12610660B23D}">
      <dgm:prSet custT="1"/>
      <dgm:spPr/>
      <dgm:t>
        <a:bodyPr/>
        <a:lstStyle/>
        <a:p>
          <a:pPr algn="just"/>
          <a:endParaRPr lang="en-US" sz="1800"/>
        </a:p>
      </dgm:t>
    </dgm:pt>
    <dgm:pt modelId="{3CEE1241-8FD6-41A7-96F3-8CA6EA7EFF3D}">
      <dgm:prSet custT="1"/>
      <dgm:spPr/>
      <dgm:t>
        <a:bodyPr/>
        <a:lstStyle/>
        <a:p>
          <a:pPr algn="just"/>
          <a:r>
            <a:rPr lang="en-GB" sz="1800" b="1"/>
            <a:t>Impact on Efficiency: </a:t>
          </a:r>
          <a:r>
            <a:rPr lang="en-GB" sz="1800"/>
            <a:t>Efficiency was severely affected as repeated incidents and investigations increased resource use, litigation costs rose sharply, and staff burnout and turnover escalated due to poor working conditions (Lokugamage et al, 2022).</a:t>
          </a:r>
          <a:endParaRPr lang="en-US" sz="1800"/>
        </a:p>
      </dgm:t>
    </dgm:pt>
    <dgm:pt modelId="{C120E3A6-C58E-4472-8F0B-0466B0C1E198}" type="parTrans" cxnId="{2772D281-FAEF-4035-9EB7-724DD8A15358}">
      <dgm:prSet/>
      <dgm:spPr/>
      <dgm:t>
        <a:bodyPr/>
        <a:lstStyle/>
        <a:p>
          <a:pPr algn="just"/>
          <a:endParaRPr lang="en-US" sz="1800"/>
        </a:p>
      </dgm:t>
    </dgm:pt>
    <dgm:pt modelId="{BD12BA53-FD0D-4E53-8479-E87D8576E8B7}" type="sibTrans" cxnId="{2772D281-FAEF-4035-9EB7-724DD8A15358}">
      <dgm:prSet custT="1"/>
      <dgm:spPr/>
      <dgm:t>
        <a:bodyPr/>
        <a:lstStyle/>
        <a:p>
          <a:pPr algn="just"/>
          <a:endParaRPr lang="en-US" sz="1800"/>
        </a:p>
      </dgm:t>
    </dgm:pt>
    <dgm:pt modelId="{723889B4-82BB-42C5-A6C2-7BF202700589}">
      <dgm:prSet custT="1"/>
      <dgm:spPr/>
      <dgm:t>
        <a:bodyPr/>
        <a:lstStyle/>
        <a:p>
          <a:pPr algn="just"/>
          <a:r>
            <a:rPr lang="en-GB" sz="1800" b="1"/>
            <a:t>Impact on Equity: </a:t>
          </a:r>
          <a:r>
            <a:rPr lang="en-GB" sz="1800"/>
            <a:t>Equity was compromised because vulnerable families were disproportionately impacted, regional variations in maternity care widened, and minority groups experienced greater loss of trust in NHS maternity services (Puntambekar et al, 2021.</a:t>
          </a:r>
          <a:endParaRPr lang="en-US" sz="1800"/>
        </a:p>
      </dgm:t>
    </dgm:pt>
    <dgm:pt modelId="{00CD2FFD-E2B3-4F71-88EA-B450CAF68C2E}" type="parTrans" cxnId="{502D9B9B-4E4F-4A07-8C0D-13A1F7BB1255}">
      <dgm:prSet/>
      <dgm:spPr/>
      <dgm:t>
        <a:bodyPr/>
        <a:lstStyle/>
        <a:p>
          <a:pPr algn="just"/>
          <a:endParaRPr lang="en-US" sz="1800"/>
        </a:p>
      </dgm:t>
    </dgm:pt>
    <dgm:pt modelId="{CFE95BFF-8BD0-4FCD-BB75-E067D2EBF154}" type="sibTrans" cxnId="{502D9B9B-4E4F-4A07-8C0D-13A1F7BB1255}">
      <dgm:prSet/>
      <dgm:spPr/>
      <dgm:t>
        <a:bodyPr/>
        <a:lstStyle/>
        <a:p>
          <a:pPr algn="just"/>
          <a:endParaRPr lang="en-US" sz="1800"/>
        </a:p>
      </dgm:t>
    </dgm:pt>
    <dgm:pt modelId="{2F3E306F-CED0-4639-9AFA-C7931014B705}" type="pres">
      <dgm:prSet presAssocID="{B2D1BA65-52DB-4918-8F4B-8FD3518983EE}" presName="outerComposite" presStyleCnt="0">
        <dgm:presLayoutVars>
          <dgm:chMax val="5"/>
          <dgm:dir/>
          <dgm:resizeHandles val="exact"/>
        </dgm:presLayoutVars>
      </dgm:prSet>
      <dgm:spPr/>
    </dgm:pt>
    <dgm:pt modelId="{AA233684-E0BB-4032-8410-E423310F04D4}" type="pres">
      <dgm:prSet presAssocID="{B2D1BA65-52DB-4918-8F4B-8FD3518983EE}" presName="dummyMaxCanvas" presStyleCnt="0">
        <dgm:presLayoutVars/>
      </dgm:prSet>
      <dgm:spPr/>
    </dgm:pt>
    <dgm:pt modelId="{3DA8713E-1B18-4E45-9CE4-17C6C9A64025}" type="pres">
      <dgm:prSet presAssocID="{B2D1BA65-52DB-4918-8F4B-8FD3518983EE}" presName="ThreeNodes_1" presStyleLbl="node1" presStyleIdx="0" presStyleCnt="3">
        <dgm:presLayoutVars>
          <dgm:bulletEnabled val="1"/>
        </dgm:presLayoutVars>
      </dgm:prSet>
      <dgm:spPr/>
    </dgm:pt>
    <dgm:pt modelId="{60EE15A8-FEDF-421C-A6F8-C750D53BA4CD}" type="pres">
      <dgm:prSet presAssocID="{B2D1BA65-52DB-4918-8F4B-8FD3518983EE}" presName="ThreeNodes_2" presStyleLbl="node1" presStyleIdx="1" presStyleCnt="3">
        <dgm:presLayoutVars>
          <dgm:bulletEnabled val="1"/>
        </dgm:presLayoutVars>
      </dgm:prSet>
      <dgm:spPr/>
    </dgm:pt>
    <dgm:pt modelId="{CBC2F3EF-E651-41F9-A444-D89625E601F6}" type="pres">
      <dgm:prSet presAssocID="{B2D1BA65-52DB-4918-8F4B-8FD3518983EE}" presName="ThreeNodes_3" presStyleLbl="node1" presStyleIdx="2" presStyleCnt="3">
        <dgm:presLayoutVars>
          <dgm:bulletEnabled val="1"/>
        </dgm:presLayoutVars>
      </dgm:prSet>
      <dgm:spPr/>
    </dgm:pt>
    <dgm:pt modelId="{90D15FE8-CE54-4068-BF79-F9694CDA5A01}" type="pres">
      <dgm:prSet presAssocID="{B2D1BA65-52DB-4918-8F4B-8FD3518983EE}" presName="ThreeConn_1-2" presStyleLbl="fgAccFollowNode1" presStyleIdx="0" presStyleCnt="2">
        <dgm:presLayoutVars>
          <dgm:bulletEnabled val="1"/>
        </dgm:presLayoutVars>
      </dgm:prSet>
      <dgm:spPr/>
    </dgm:pt>
    <dgm:pt modelId="{EC485724-C350-4506-9C89-C6FB1EBCDA91}" type="pres">
      <dgm:prSet presAssocID="{B2D1BA65-52DB-4918-8F4B-8FD3518983EE}" presName="ThreeConn_2-3" presStyleLbl="fgAccFollowNode1" presStyleIdx="1" presStyleCnt="2">
        <dgm:presLayoutVars>
          <dgm:bulletEnabled val="1"/>
        </dgm:presLayoutVars>
      </dgm:prSet>
      <dgm:spPr/>
    </dgm:pt>
    <dgm:pt modelId="{FA5D5E2A-D95B-4A18-9509-8676EBA112FC}" type="pres">
      <dgm:prSet presAssocID="{B2D1BA65-52DB-4918-8F4B-8FD3518983EE}" presName="ThreeNodes_1_text" presStyleLbl="node1" presStyleIdx="2" presStyleCnt="3">
        <dgm:presLayoutVars>
          <dgm:bulletEnabled val="1"/>
        </dgm:presLayoutVars>
      </dgm:prSet>
      <dgm:spPr/>
    </dgm:pt>
    <dgm:pt modelId="{84FF126F-106C-4E18-9FA2-7CBD51D7F165}" type="pres">
      <dgm:prSet presAssocID="{B2D1BA65-52DB-4918-8F4B-8FD3518983EE}" presName="ThreeNodes_2_text" presStyleLbl="node1" presStyleIdx="2" presStyleCnt="3">
        <dgm:presLayoutVars>
          <dgm:bulletEnabled val="1"/>
        </dgm:presLayoutVars>
      </dgm:prSet>
      <dgm:spPr/>
    </dgm:pt>
    <dgm:pt modelId="{7FDEE907-61AB-47C8-BD40-2284DD3A2BBA}" type="pres">
      <dgm:prSet presAssocID="{B2D1BA65-52DB-4918-8F4B-8FD3518983EE}" presName="ThreeNodes_3_text" presStyleLbl="node1" presStyleIdx="2" presStyleCnt="3">
        <dgm:presLayoutVars>
          <dgm:bulletEnabled val="1"/>
        </dgm:presLayoutVars>
      </dgm:prSet>
      <dgm:spPr/>
    </dgm:pt>
  </dgm:ptLst>
  <dgm:cxnLst>
    <dgm:cxn modelId="{F928DB22-BE13-4710-A064-713686B83F70}" type="presOf" srcId="{3CEE1241-8FD6-41A7-96F3-8CA6EA7EFF3D}" destId="{60EE15A8-FEDF-421C-A6F8-C750D53BA4CD}" srcOrd="0" destOrd="0" presId="urn:microsoft.com/office/officeart/2005/8/layout/vProcess5"/>
    <dgm:cxn modelId="{E3E80F23-0B29-4E51-AA6C-12610660B23D}" srcId="{B2D1BA65-52DB-4918-8F4B-8FD3518983EE}" destId="{BBA949AA-A772-4DD9-A9AC-E0627C647486}" srcOrd="0" destOrd="0" parTransId="{9674A748-4CE4-449A-AF44-18B528724FE4}" sibTransId="{E8E6B98B-6162-4E1D-9D9F-706B3A9BCFF0}"/>
    <dgm:cxn modelId="{D7CB362C-BE49-4AD7-917C-11B5E7D65340}" type="presOf" srcId="{E8E6B98B-6162-4E1D-9D9F-706B3A9BCFF0}" destId="{90D15FE8-CE54-4068-BF79-F9694CDA5A01}" srcOrd="0" destOrd="0" presId="urn:microsoft.com/office/officeart/2005/8/layout/vProcess5"/>
    <dgm:cxn modelId="{2C436E36-2F6B-4E97-A9D0-06E73B1AB8D2}" type="presOf" srcId="{BBA949AA-A772-4DD9-A9AC-E0627C647486}" destId="{FA5D5E2A-D95B-4A18-9509-8676EBA112FC}" srcOrd="1" destOrd="0" presId="urn:microsoft.com/office/officeart/2005/8/layout/vProcess5"/>
    <dgm:cxn modelId="{6E61833E-7439-486F-A983-F1C8969C4D30}" type="presOf" srcId="{723889B4-82BB-42C5-A6C2-7BF202700589}" destId="{7FDEE907-61AB-47C8-BD40-2284DD3A2BBA}" srcOrd="1" destOrd="0" presId="urn:microsoft.com/office/officeart/2005/8/layout/vProcess5"/>
    <dgm:cxn modelId="{BAD82048-15BD-43AE-8E9E-BD71AA5AB875}" type="presOf" srcId="{B2D1BA65-52DB-4918-8F4B-8FD3518983EE}" destId="{2F3E306F-CED0-4639-9AFA-C7931014B705}" srcOrd="0" destOrd="0" presId="urn:microsoft.com/office/officeart/2005/8/layout/vProcess5"/>
    <dgm:cxn modelId="{F338F16C-A2ED-4268-B244-D4E641C642B4}" type="presOf" srcId="{3CEE1241-8FD6-41A7-96F3-8CA6EA7EFF3D}" destId="{84FF126F-106C-4E18-9FA2-7CBD51D7F165}" srcOrd="1" destOrd="0" presId="urn:microsoft.com/office/officeart/2005/8/layout/vProcess5"/>
    <dgm:cxn modelId="{001D5856-4AFB-4871-BA96-CD4975D3FC9F}" type="presOf" srcId="{BD12BA53-FD0D-4E53-8479-E87D8576E8B7}" destId="{EC485724-C350-4506-9C89-C6FB1EBCDA91}" srcOrd="0" destOrd="0" presId="urn:microsoft.com/office/officeart/2005/8/layout/vProcess5"/>
    <dgm:cxn modelId="{2772D281-FAEF-4035-9EB7-724DD8A15358}" srcId="{B2D1BA65-52DB-4918-8F4B-8FD3518983EE}" destId="{3CEE1241-8FD6-41A7-96F3-8CA6EA7EFF3D}" srcOrd="1" destOrd="0" parTransId="{C120E3A6-C58E-4472-8F0B-0466B0C1E198}" sibTransId="{BD12BA53-FD0D-4E53-8479-E87D8576E8B7}"/>
    <dgm:cxn modelId="{502D9B9B-4E4F-4A07-8C0D-13A1F7BB1255}" srcId="{B2D1BA65-52DB-4918-8F4B-8FD3518983EE}" destId="{723889B4-82BB-42C5-A6C2-7BF202700589}" srcOrd="2" destOrd="0" parTransId="{00CD2FFD-E2B3-4F71-88EA-B450CAF68C2E}" sibTransId="{CFE95BFF-8BD0-4FCD-BB75-E067D2EBF154}"/>
    <dgm:cxn modelId="{181F38A9-1A97-4297-92AC-1C5D57678FDF}" type="presOf" srcId="{BBA949AA-A772-4DD9-A9AC-E0627C647486}" destId="{3DA8713E-1B18-4E45-9CE4-17C6C9A64025}" srcOrd="0" destOrd="0" presId="urn:microsoft.com/office/officeart/2005/8/layout/vProcess5"/>
    <dgm:cxn modelId="{C4B208B5-0C39-4534-91D4-C1D30FA4EE1D}" type="presOf" srcId="{723889B4-82BB-42C5-A6C2-7BF202700589}" destId="{CBC2F3EF-E651-41F9-A444-D89625E601F6}" srcOrd="0" destOrd="0" presId="urn:microsoft.com/office/officeart/2005/8/layout/vProcess5"/>
    <dgm:cxn modelId="{44BAEA79-B086-48D4-A4C9-259FAAA1DF2E}" type="presParOf" srcId="{2F3E306F-CED0-4639-9AFA-C7931014B705}" destId="{AA233684-E0BB-4032-8410-E423310F04D4}" srcOrd="0" destOrd="0" presId="urn:microsoft.com/office/officeart/2005/8/layout/vProcess5"/>
    <dgm:cxn modelId="{85475FAB-0297-45A0-8EA2-715A7C04D5A8}" type="presParOf" srcId="{2F3E306F-CED0-4639-9AFA-C7931014B705}" destId="{3DA8713E-1B18-4E45-9CE4-17C6C9A64025}" srcOrd="1" destOrd="0" presId="urn:microsoft.com/office/officeart/2005/8/layout/vProcess5"/>
    <dgm:cxn modelId="{6679E894-1004-433A-B385-92126F5C799E}" type="presParOf" srcId="{2F3E306F-CED0-4639-9AFA-C7931014B705}" destId="{60EE15A8-FEDF-421C-A6F8-C750D53BA4CD}" srcOrd="2" destOrd="0" presId="urn:microsoft.com/office/officeart/2005/8/layout/vProcess5"/>
    <dgm:cxn modelId="{51473F59-2062-44DA-9C15-D81E401E9C67}" type="presParOf" srcId="{2F3E306F-CED0-4639-9AFA-C7931014B705}" destId="{CBC2F3EF-E651-41F9-A444-D89625E601F6}" srcOrd="3" destOrd="0" presId="urn:microsoft.com/office/officeart/2005/8/layout/vProcess5"/>
    <dgm:cxn modelId="{0A2025EC-5605-4095-B4C8-22EE639561A9}" type="presParOf" srcId="{2F3E306F-CED0-4639-9AFA-C7931014B705}" destId="{90D15FE8-CE54-4068-BF79-F9694CDA5A01}" srcOrd="4" destOrd="0" presId="urn:microsoft.com/office/officeart/2005/8/layout/vProcess5"/>
    <dgm:cxn modelId="{AD8A2D50-FAE9-4D1E-8605-5764A17681DB}" type="presParOf" srcId="{2F3E306F-CED0-4639-9AFA-C7931014B705}" destId="{EC485724-C350-4506-9C89-C6FB1EBCDA91}" srcOrd="5" destOrd="0" presId="urn:microsoft.com/office/officeart/2005/8/layout/vProcess5"/>
    <dgm:cxn modelId="{0EBFA0B9-1129-42EC-A751-8795497B9903}" type="presParOf" srcId="{2F3E306F-CED0-4639-9AFA-C7931014B705}" destId="{FA5D5E2A-D95B-4A18-9509-8676EBA112FC}" srcOrd="6" destOrd="0" presId="urn:microsoft.com/office/officeart/2005/8/layout/vProcess5"/>
    <dgm:cxn modelId="{F9C5FF84-E67B-4F72-B11D-5D01D250B22C}" type="presParOf" srcId="{2F3E306F-CED0-4639-9AFA-C7931014B705}" destId="{84FF126F-106C-4E18-9FA2-7CBD51D7F165}" srcOrd="7" destOrd="0" presId="urn:microsoft.com/office/officeart/2005/8/layout/vProcess5"/>
    <dgm:cxn modelId="{DCD11DB8-2532-4294-8021-DB695BA40F54}" type="presParOf" srcId="{2F3E306F-CED0-4639-9AFA-C7931014B705}" destId="{7FDEE907-61AB-47C8-BD40-2284DD3A2BB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25DB2-BC8E-49B3-9ACC-521458DAEC2D}">
      <dsp:nvSpPr>
        <dsp:cNvPr id="0" name=""/>
        <dsp:cNvSpPr/>
      </dsp:nvSpPr>
      <dsp:spPr>
        <a:xfrm>
          <a:off x="0" y="754378"/>
          <a:ext cx="2828924" cy="278749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84723D4-02DF-49F9-86E2-ACD9D5CA9DBB}">
      <dsp:nvSpPr>
        <dsp:cNvPr id="0" name=""/>
        <dsp:cNvSpPr/>
      </dsp:nvSpPr>
      <dsp:spPr>
        <a:xfrm>
          <a:off x="314325" y="1052986"/>
          <a:ext cx="2828924" cy="278749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dirty="0"/>
            <a:t>Structure Problems: </a:t>
          </a:r>
          <a:r>
            <a:rPr lang="en-GB" sz="1800" kern="1200" dirty="0"/>
            <a:t>The service suffered from a lack of senior obstetric presence, insufficient midwifery staffing, and weak IT and audit systems that undermined safe clinical oversight (Jessop, 2020).</a:t>
          </a:r>
          <a:endParaRPr lang="en-US" sz="1800" kern="1200" dirty="0"/>
        </a:p>
      </dsp:txBody>
      <dsp:txXfrm>
        <a:off x="395968" y="1134629"/>
        <a:ext cx="2665638" cy="2624209"/>
      </dsp:txXfrm>
    </dsp:sp>
    <dsp:sp modelId="{7F7D07FE-EABD-4494-BCC1-39C974FF355F}">
      <dsp:nvSpPr>
        <dsp:cNvPr id="0" name=""/>
        <dsp:cNvSpPr/>
      </dsp:nvSpPr>
      <dsp:spPr>
        <a:xfrm>
          <a:off x="3457574" y="754378"/>
          <a:ext cx="2828924" cy="27417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978421F-07F1-4ADC-BC56-9E65E1E9A54E}">
      <dsp:nvSpPr>
        <dsp:cNvPr id="0" name=""/>
        <dsp:cNvSpPr/>
      </dsp:nvSpPr>
      <dsp:spPr>
        <a:xfrm>
          <a:off x="3771899" y="1052986"/>
          <a:ext cx="2828924" cy="2741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dirty="0"/>
            <a:t>Process Problems: </a:t>
          </a:r>
          <a:r>
            <a:rPr lang="en-GB" sz="1800" kern="1200" dirty="0"/>
            <a:t>Clinical processes were compromised by delayed escalation, poor </a:t>
          </a:r>
          <a:r>
            <a:rPr lang="en-GB" sz="1800" kern="1200" dirty="0" err="1"/>
            <a:t>fetal</a:t>
          </a:r>
          <a:r>
            <a:rPr lang="en-GB" sz="1800" kern="1200" dirty="0"/>
            <a:t> heart rate monitoring, and inadequate investigations of adverse events (Jessop, 2020; Guta, 2022).</a:t>
          </a:r>
          <a:endParaRPr lang="en-US" sz="1800" kern="1200" dirty="0"/>
        </a:p>
      </dsp:txBody>
      <dsp:txXfrm>
        <a:off x="3852203" y="1133290"/>
        <a:ext cx="2668316" cy="2581169"/>
      </dsp:txXfrm>
    </dsp:sp>
    <dsp:sp modelId="{CF23BFE3-30F8-447B-90F7-AA3172DC8938}">
      <dsp:nvSpPr>
        <dsp:cNvPr id="0" name=""/>
        <dsp:cNvSpPr/>
      </dsp:nvSpPr>
      <dsp:spPr>
        <a:xfrm>
          <a:off x="6915149" y="754378"/>
          <a:ext cx="2828924" cy="27417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5C9B478-C1A5-4975-ADC0-F8256C4648E2}">
      <dsp:nvSpPr>
        <dsp:cNvPr id="0" name=""/>
        <dsp:cNvSpPr/>
      </dsp:nvSpPr>
      <dsp:spPr>
        <a:xfrm>
          <a:off x="7229475" y="1052986"/>
          <a:ext cx="2828924" cy="2741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dirty="0"/>
            <a:t>Outcomes: </a:t>
          </a:r>
          <a:r>
            <a:rPr lang="en-GB" sz="1800" kern="1200" dirty="0"/>
            <a:t>These failures resulted in stillbirths, neonatal brain injuries, maternal deaths, and a significant loss of public trust in maternity services (Jessop, 2020; Guta, 2022).</a:t>
          </a:r>
          <a:endParaRPr lang="en-US" sz="1800" kern="1200" dirty="0"/>
        </a:p>
      </dsp:txBody>
      <dsp:txXfrm>
        <a:off x="7309779" y="1133290"/>
        <a:ext cx="2668316" cy="2581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8713E-1B18-4E45-9CE4-17C6C9A64025}">
      <dsp:nvSpPr>
        <dsp:cNvPr id="0" name=""/>
        <dsp:cNvSpPr/>
      </dsp:nvSpPr>
      <dsp:spPr>
        <a:xfrm>
          <a:off x="0" y="0"/>
          <a:ext cx="8905875" cy="1299591"/>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a:t>Impact on Quality: </a:t>
          </a:r>
          <a:r>
            <a:rPr lang="en-GB" sz="1800" kern="1200"/>
            <a:t>Quality of care declined significantly, with increased maternal and neonatal mortality, high levels of preventable harm, and wide inconsistencies in clinical standards across the service (Puntambekar et al, 2021.</a:t>
          </a:r>
          <a:endParaRPr lang="en-US" sz="1800" kern="1200"/>
        </a:p>
      </dsp:txBody>
      <dsp:txXfrm>
        <a:off x="38064" y="38064"/>
        <a:ext cx="7503514" cy="1223463"/>
      </dsp:txXfrm>
    </dsp:sp>
    <dsp:sp modelId="{60EE15A8-FEDF-421C-A6F8-C750D53BA4CD}">
      <dsp:nvSpPr>
        <dsp:cNvPr id="0" name=""/>
        <dsp:cNvSpPr/>
      </dsp:nvSpPr>
      <dsp:spPr>
        <a:xfrm>
          <a:off x="785812" y="1516189"/>
          <a:ext cx="8905875" cy="1299591"/>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a:t>Impact on Efficiency: </a:t>
          </a:r>
          <a:r>
            <a:rPr lang="en-GB" sz="1800" kern="1200"/>
            <a:t>Efficiency was severely affected as repeated incidents and investigations increased resource use, litigation costs rose sharply, and staff burnout and turnover escalated due to poor working conditions (Lokugamage et al, 2022).</a:t>
          </a:r>
          <a:endParaRPr lang="en-US" sz="1800" kern="1200"/>
        </a:p>
      </dsp:txBody>
      <dsp:txXfrm>
        <a:off x="823876" y="1554253"/>
        <a:ext cx="7199200" cy="1223463"/>
      </dsp:txXfrm>
    </dsp:sp>
    <dsp:sp modelId="{CBC2F3EF-E651-41F9-A444-D89625E601F6}">
      <dsp:nvSpPr>
        <dsp:cNvPr id="0" name=""/>
        <dsp:cNvSpPr/>
      </dsp:nvSpPr>
      <dsp:spPr>
        <a:xfrm>
          <a:off x="1571624" y="3032378"/>
          <a:ext cx="8905875" cy="1299591"/>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a:t>Impact on Equity: </a:t>
          </a:r>
          <a:r>
            <a:rPr lang="en-GB" sz="1800" kern="1200"/>
            <a:t>Equity was compromised because vulnerable families were disproportionately impacted, regional variations in maternity care widened, and minority groups experienced greater loss of trust in NHS maternity services (Puntambekar et al, 2021.</a:t>
          </a:r>
          <a:endParaRPr lang="en-US" sz="1800" kern="1200"/>
        </a:p>
      </dsp:txBody>
      <dsp:txXfrm>
        <a:off x="1609688" y="3070442"/>
        <a:ext cx="7199200" cy="1223463"/>
      </dsp:txXfrm>
    </dsp:sp>
    <dsp:sp modelId="{90D15FE8-CE54-4068-BF79-F9694CDA5A01}">
      <dsp:nvSpPr>
        <dsp:cNvPr id="0" name=""/>
        <dsp:cNvSpPr/>
      </dsp:nvSpPr>
      <dsp:spPr>
        <a:xfrm>
          <a:off x="8061140" y="985523"/>
          <a:ext cx="844734" cy="844734"/>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endParaRPr lang="en-US" sz="1800" kern="1200"/>
        </a:p>
      </dsp:txBody>
      <dsp:txXfrm>
        <a:off x="8251205" y="985523"/>
        <a:ext cx="464604" cy="635662"/>
      </dsp:txXfrm>
    </dsp:sp>
    <dsp:sp modelId="{EC485724-C350-4506-9C89-C6FB1EBCDA91}">
      <dsp:nvSpPr>
        <dsp:cNvPr id="0" name=""/>
        <dsp:cNvSpPr/>
      </dsp:nvSpPr>
      <dsp:spPr>
        <a:xfrm>
          <a:off x="8846953" y="2493048"/>
          <a:ext cx="844734" cy="844734"/>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endParaRPr lang="en-US" sz="1800" kern="1200"/>
        </a:p>
      </dsp:txBody>
      <dsp:txXfrm>
        <a:off x="9037018" y="2493048"/>
        <a:ext cx="464604" cy="63566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63A1C593-65D0-4073-BCC9-577B9352EA97}" type="datetimeFigureOut">
              <a:rPr lang="en-US" smtClean="0"/>
              <a:t>15/11/2025</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163255921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15/11/2025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546060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63A1C593-65D0-4073-BCC9-577B9352EA97}" type="datetimeFigureOut">
              <a:rPr lang="en-US" smtClean="0"/>
              <a:t>15/11/2025</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97954278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3A1C593-65D0-4073-BCC9-577B9352EA97}" type="datetimeFigureOut">
              <a:rPr lang="en-US" smtClean="0"/>
              <a:t>15/11/2025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465450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15/11/2025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275577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3A1C593-65D0-4073-BCC9-577B9352EA97}" type="datetimeFigureOut">
              <a:rPr lang="en-US" smtClean="0"/>
              <a:t>15/11/2025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4257740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15/11/2025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580426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63A1C593-65D0-4073-BCC9-577B9352EA97}" type="datetimeFigureOut">
              <a:rPr lang="en-US" smtClean="0"/>
              <a:t>15/11/2025</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B618960-8005-486C-9A75-10CB2AAC16F9}"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5557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63A1C593-65D0-4073-BCC9-577B9352EA97}" type="datetimeFigureOut">
              <a:rPr lang="en-US" smtClean="0"/>
              <a:t>15/11/2025</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B618960-8005-486C-9A75-10CB2AAC16F9}"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1710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15/11/2025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871999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15/11/2025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665979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3A1C593-65D0-4073-BCC9-577B9352EA97}" type="datetimeFigureOut">
              <a:rPr lang="en-US" smtClean="0"/>
              <a:t>15/11/2025</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177255993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publications.aston.ac.uk/id/eprint/45733/" TargetMode="External"/><Relationship Id="rId13" Type="http://schemas.openxmlformats.org/officeDocument/2006/relationships/hyperlink" Target="https://bmjopenquality.bmj.com/content/10/Suppl_1/e001435.abstract" TargetMode="External"/><Relationship Id="rId3" Type="http://schemas.openxmlformats.org/officeDocument/2006/relationships/hyperlink" Target="https://www.bmj.com/content/377/bmj.o899.abstract" TargetMode="External"/><Relationship Id="rId7" Type="http://schemas.openxmlformats.org/officeDocument/2006/relationships/hyperlink" Target="https://books.google.com/books?hl=en&amp;lr=&amp;id=-ST3DwAAQBAJ&amp;oi=fnd&amp;pg=PA119&amp;dq=Donabedian+Modelapply+for+Maternity+Care+Failure++in+UK&amp;ots=A9ZVCqh2dP&amp;sig=gD4DG7HtlYqIdceIplOggoB4mu8" TargetMode="External"/><Relationship Id="rId12" Type="http://schemas.openxmlformats.org/officeDocument/2006/relationships/hyperlink" Target="https://onlinelibrary.wiley.com/doi/abs/10.1111/birt.12914" TargetMode="External"/><Relationship Id="rId2" Type="http://schemas.openxmlformats.org/officeDocument/2006/relationships/hyperlink" Target="https://discovery.ucl.ac.uk/id/eprint/10140780/"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10551-020-04620-3" TargetMode="External"/><Relationship Id="rId11" Type="http://schemas.openxmlformats.org/officeDocument/2006/relationships/hyperlink" Target="https://www.scielo.br/j/rgenf/a/8fZtDGq8LpRj5hKVKzFYBLH/?lang=en" TargetMode="External"/><Relationship Id="rId5" Type="http://schemas.openxmlformats.org/officeDocument/2006/relationships/hyperlink" Target="https://link.springer.com/article/10.1186/s12887-022-03638-y" TargetMode="External"/><Relationship Id="rId10" Type="http://schemas.openxmlformats.org/officeDocument/2006/relationships/hyperlink" Target="https://www.bmj.com/content/377/bmj.o898.full" TargetMode="External"/><Relationship Id="rId4" Type="http://schemas.openxmlformats.org/officeDocument/2006/relationships/hyperlink" Target="https://figshare.le.ac.uk/articles/thesis/A_qualitative_study_of_analogue_and_electronic_escalation_Visual_Management_Tools_in_maternity_healthcare_in_England_using_Socio-Technical_Systems_theory/27612897" TargetMode="External"/><Relationship Id="rId9" Type="http://schemas.openxmlformats.org/officeDocument/2006/relationships/hyperlink" Target="https://link.springer.com/article/10.1007/s43545-022-00576-5" TargetMode="External"/><Relationship Id="rId14" Type="http://schemas.openxmlformats.org/officeDocument/2006/relationships/hyperlink" Target="https://bmjopenquality.bmj.com/content/11/4/e002003.abstr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3" name="Rectangle 22">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9" name="Rectangle 28">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ctrTitle"/>
          </p:nvPr>
        </p:nvSpPr>
        <p:spPr>
          <a:xfrm>
            <a:off x="3844616" y="881210"/>
            <a:ext cx="7417925" cy="2022010"/>
          </a:xfrm>
        </p:spPr>
        <p:txBody>
          <a:bodyPr vert="horz" lIns="91440" tIns="45720" rIns="91440" bIns="45720" rtlCol="0" anchor="ctr">
            <a:noAutofit/>
          </a:bodyPr>
          <a:lstStyle/>
          <a:p>
            <a:pPr>
              <a:lnSpc>
                <a:spcPct val="90000"/>
              </a:lnSpc>
            </a:pPr>
            <a:r>
              <a:rPr lang="en-US" sz="3600" b="1" cap="none" spc="0" dirty="0">
                <a:solidFill>
                  <a:srgbClr val="7030A0"/>
                </a:solidFill>
              </a:rPr>
              <a:t>Understanding Root Causes and Policy Issues in Maternity Care Failures</a:t>
            </a:r>
          </a:p>
        </p:txBody>
      </p:sp>
      <p:sp>
        <p:nvSpPr>
          <p:cNvPr id="3" name="Subtitle 2"/>
          <p:cNvSpPr>
            <a:spLocks noGrp="1"/>
          </p:cNvSpPr>
          <p:nvPr>
            <p:ph type="subTitle" idx="1"/>
          </p:nvPr>
        </p:nvSpPr>
        <p:spPr>
          <a:xfrm>
            <a:off x="3718886" y="3647173"/>
            <a:ext cx="7245103" cy="2329617"/>
          </a:xfrm>
        </p:spPr>
        <p:txBody>
          <a:bodyPr vert="horz" lIns="91440" tIns="45720" rIns="91440" bIns="45720" rtlCol="0">
            <a:normAutofit/>
          </a:bodyPr>
          <a:lstStyle/>
          <a:p>
            <a:pPr indent="-182880" algn="l">
              <a:spcAft>
                <a:spcPts val="600"/>
              </a:spcAft>
              <a:buFont typeface="Garamond" pitchFamily="18" charset="0"/>
              <a:buChar char="◦"/>
            </a:pPr>
            <a:r>
              <a:rPr lang="en-US" sz="2000" b="1" dirty="0"/>
              <a:t>Student </a:t>
            </a:r>
            <a:r>
              <a:rPr lang="en-US" sz="2000" b="1" err="1"/>
              <a:t>Name</a:t>
            </a:r>
            <a:r>
              <a:rPr lang="en-US" sz="2000" b="1"/>
              <a:t>: </a:t>
            </a:r>
            <a:r>
              <a:rPr lang="en-US" sz="1800"/>
              <a:t>Isha </a:t>
            </a:r>
            <a:r>
              <a:rPr lang="en-US" sz="1800" dirty="0"/>
              <a:t>Patel</a:t>
            </a:r>
          </a:p>
          <a:p>
            <a:pPr indent="-182880" algn="l">
              <a:spcAft>
                <a:spcPts val="600"/>
              </a:spcAft>
              <a:buFont typeface="Garamond" pitchFamily="18" charset="0"/>
              <a:buChar char="◦"/>
            </a:pPr>
            <a:r>
              <a:rPr lang="en-US" sz="2000" b="1" dirty="0"/>
              <a:t>Student ID:</a:t>
            </a:r>
            <a:r>
              <a:rPr lang="en-US" sz="1800" dirty="0"/>
              <a:t>2433014</a:t>
            </a:r>
          </a:p>
          <a:p>
            <a:pPr indent="-182880" algn="l">
              <a:spcAft>
                <a:spcPts val="600"/>
              </a:spcAft>
              <a:buFont typeface="Garamond" pitchFamily="18" charset="0"/>
              <a:buChar char="◦"/>
            </a:pPr>
            <a:r>
              <a:rPr lang="en-US" sz="2000" b="1" dirty="0"/>
              <a:t>Module Name: </a:t>
            </a:r>
            <a:r>
              <a:rPr lang="en-US" sz="1800" dirty="0"/>
              <a:t>Quality Assurance and Service Improvement</a:t>
            </a:r>
          </a:p>
          <a:p>
            <a:pPr indent="-182880" algn="l">
              <a:spcAft>
                <a:spcPts val="600"/>
              </a:spcAft>
              <a:buFont typeface="Garamond" pitchFamily="18" charset="0"/>
              <a:buChar char="◦"/>
            </a:pPr>
            <a:r>
              <a:rPr lang="en-US" sz="2000" b="1" dirty="0"/>
              <a:t>Module Code:</a:t>
            </a:r>
            <a:r>
              <a:rPr lang="en-US" sz="1800" dirty="0"/>
              <a:t>LCHS7006</a:t>
            </a:r>
          </a:p>
          <a:p>
            <a:pPr indent="-182880" algn="l">
              <a:spcAft>
                <a:spcPts val="600"/>
              </a:spcAft>
              <a:buFont typeface="Garamond" pitchFamily="18" charset="0"/>
              <a:buChar char="◦"/>
            </a:pPr>
            <a:r>
              <a:rPr lang="en-US" sz="2000" b="1" dirty="0"/>
              <a:t>Lecturer Name: </a:t>
            </a:r>
            <a:r>
              <a:rPr lang="en-US" sz="1800" dirty="0"/>
              <a:t>Shepherd </a:t>
            </a:r>
            <a:r>
              <a:rPr lang="en-US" sz="1800" dirty="0" err="1"/>
              <a:t>Ziko</a:t>
            </a:r>
            <a:endParaRPr lang="en-US" sz="1800" dirty="0"/>
          </a:p>
          <a:p>
            <a:pPr indent="-182880" algn="l">
              <a:spcAft>
                <a:spcPts val="600"/>
              </a:spcAft>
              <a:buFont typeface="Garamond" pitchFamily="18" charset="0"/>
              <a:buChar char="◦"/>
            </a:pPr>
            <a:endParaRPr lang="en-US" sz="1800"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a:extLst>
            <a:ext uri="{FF2B5EF4-FFF2-40B4-BE49-F238E27FC236}">
              <a16:creationId xmlns:a16="http://schemas.microsoft.com/office/drawing/2014/main" id="{82B50842-E24F-89E1-8E5E-2EF0710A0514}"/>
            </a:ext>
          </a:extLst>
        </p:cNvPr>
        <p:cNvGrpSpPr/>
        <p:nvPr/>
      </p:nvGrpSpPr>
      <p:grpSpPr>
        <a:xfrm>
          <a:off x="0" y="0"/>
          <a:ext cx="0" cy="0"/>
          <a:chOff x="0" y="0"/>
          <a:chExt cx="0" cy="0"/>
        </a:xfrm>
      </p:grpSpPr>
      <p:sp>
        <p:nvSpPr>
          <p:cNvPr id="5127" name="Rectangle 5126">
            <a:extLst>
              <a:ext uri="{FF2B5EF4-FFF2-40B4-BE49-F238E27FC236}">
                <a16:creationId xmlns:a16="http://schemas.microsoft.com/office/drawing/2014/main" id="{9E1E7F64-0923-4A8C-8C57-8DA53D5B4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09478849-EFF2-4DE4-983C-8EE3FA1EB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131" name="Rectangle 5130">
            <a:extLst>
              <a:ext uri="{FF2B5EF4-FFF2-40B4-BE49-F238E27FC236}">
                <a16:creationId xmlns:a16="http://schemas.microsoft.com/office/drawing/2014/main" id="{C7659007-D861-4E94-9C3A-A056785E9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75873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3510B89F-E2F1-498D-89E6-BBD1F7A8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5135" name="Rectangle 5134">
            <a:extLst>
              <a:ext uri="{FF2B5EF4-FFF2-40B4-BE49-F238E27FC236}">
                <a16:creationId xmlns:a16="http://schemas.microsoft.com/office/drawing/2014/main" id="{9B98270E-648F-4E36-B844-0EDB47720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Subtitle 2">
            <a:extLst>
              <a:ext uri="{FF2B5EF4-FFF2-40B4-BE49-F238E27FC236}">
                <a16:creationId xmlns:a16="http://schemas.microsoft.com/office/drawing/2014/main" id="{DDD6ED97-408F-FA79-B4B9-81391E359808}"/>
              </a:ext>
            </a:extLst>
          </p:cNvPr>
          <p:cNvSpPr>
            <a:spLocks noGrp="1"/>
          </p:cNvSpPr>
          <p:nvPr>
            <p:ph type="subTitle" idx="1"/>
          </p:nvPr>
        </p:nvSpPr>
        <p:spPr>
          <a:xfrm>
            <a:off x="7693457" y="1906197"/>
            <a:ext cx="3540862" cy="3517279"/>
          </a:xfrm>
        </p:spPr>
        <p:txBody>
          <a:bodyPr>
            <a:normAutofit/>
          </a:bodyPr>
          <a:lstStyle/>
          <a:p>
            <a:pPr>
              <a:spcAft>
                <a:spcPts val="600"/>
              </a:spcAft>
            </a:pPr>
            <a:r>
              <a:rPr lang="en-GB" sz="2800" b="1">
                <a:solidFill>
                  <a:schemeClr val="accent2">
                    <a:lumMod val="50000"/>
                  </a:schemeClr>
                </a:solidFill>
                <a:latin typeface="ADLaM Display" panose="02010000000000000000" pitchFamily="2" charset="0"/>
                <a:ea typeface="ADLaM Display" panose="02010000000000000000" pitchFamily="2" charset="0"/>
                <a:cs typeface="ADLaM Display" panose="02010000000000000000" pitchFamily="2" charset="0"/>
              </a:rPr>
              <a:t>Case Study: </a:t>
            </a:r>
            <a:r>
              <a:rPr lang="en-GB" sz="2800">
                <a:solidFill>
                  <a:schemeClr val="accent2">
                    <a:lumMod val="50000"/>
                  </a:schemeClr>
                </a:solidFill>
                <a:latin typeface="ADLaM Display" panose="02010000000000000000" pitchFamily="2" charset="0"/>
                <a:ea typeface="ADLaM Display" panose="02010000000000000000" pitchFamily="2" charset="0"/>
                <a:cs typeface="ADLaM Display" panose="02010000000000000000" pitchFamily="2" charset="0"/>
              </a:rPr>
              <a:t>Shrewsbury and Telford Hospital NHS Trust – Ockenden Maternity Scandal (2022)</a:t>
            </a:r>
            <a:endParaRPr lang="en-US" sz="2800">
              <a:solidFill>
                <a:schemeClr val="accent2">
                  <a:lumMod val="50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5122" name="Picture 2" descr="Shropshire Maternity Scandal: NHS Hot Topic | Medicine Interview Guide">
            <a:extLst>
              <a:ext uri="{FF2B5EF4-FFF2-40B4-BE49-F238E27FC236}">
                <a16:creationId xmlns:a16="http://schemas.microsoft.com/office/drawing/2014/main" id="{05A919C0-C2F6-935B-A478-3097D350F58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5740" y="228600"/>
            <a:ext cx="6375922" cy="6389370"/>
          </a:xfrm>
          <a:prstGeom prst="rect">
            <a:avLst/>
          </a:prstGeom>
          <a:noFill/>
          <a:extLst>
            <a:ext uri="{909E8E84-426E-40DD-AFC4-6F175D3DCCD1}">
              <a14:hiddenFill xmlns:a14="http://schemas.microsoft.com/office/drawing/2010/main">
                <a:solidFill>
                  <a:srgbClr val="FFFFFF"/>
                </a:solidFill>
              </a14:hiddenFill>
            </a:ext>
          </a:extLst>
        </p:spPr>
      </p:pic>
      <p:sp>
        <p:nvSpPr>
          <p:cNvPr id="5137" name="Rectangle 5136">
            <a:extLst>
              <a:ext uri="{FF2B5EF4-FFF2-40B4-BE49-F238E27FC236}">
                <a16:creationId xmlns:a16="http://schemas.microsoft.com/office/drawing/2014/main" id="{FD928195-4D39-4483-8E9C-DDEF45288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5139" name="Straight Connector 5138">
            <a:extLst>
              <a:ext uri="{FF2B5EF4-FFF2-40B4-BE49-F238E27FC236}">
                <a16:creationId xmlns:a16="http://schemas.microsoft.com/office/drawing/2014/main" id="{D3C3AEFB-A180-42BA-A986-808141512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5141" name="Straight Connector 5140">
            <a:extLst>
              <a:ext uri="{FF2B5EF4-FFF2-40B4-BE49-F238E27FC236}">
                <a16:creationId xmlns:a16="http://schemas.microsoft.com/office/drawing/2014/main" id="{BDC660CB-86B2-4824-BAAF-665CD18892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5143" name="Straight Connector 5142">
            <a:extLst>
              <a:ext uri="{FF2B5EF4-FFF2-40B4-BE49-F238E27FC236}">
                <a16:creationId xmlns:a16="http://schemas.microsoft.com/office/drawing/2014/main" id="{6355DF17-4368-44AA-A15E-16C1FC1482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9053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78AF7-C411-5740-63A5-758825A96AD2}"/>
              </a:ext>
            </a:extLst>
          </p:cNvPr>
          <p:cNvSpPr>
            <a:spLocks noGrp="1"/>
          </p:cNvSpPr>
          <p:nvPr>
            <p:ph type="title"/>
          </p:nvPr>
        </p:nvSpPr>
        <p:spPr>
          <a:xfrm>
            <a:off x="5867874" y="892120"/>
            <a:ext cx="5447250" cy="1062410"/>
          </a:xfrm>
        </p:spPr>
        <p:txBody>
          <a:bodyPr>
            <a:normAutofit/>
          </a:bodyPr>
          <a:lstStyle/>
          <a:p>
            <a:pPr algn="ctr"/>
            <a:r>
              <a:rPr lang="en-GB" sz="4000" dirty="0"/>
              <a:t>Introduction</a:t>
            </a:r>
          </a:p>
        </p:txBody>
      </p:sp>
      <p:sp>
        <p:nvSpPr>
          <p:cNvPr id="4103" name="Rectangle 4102">
            <a:extLst>
              <a:ext uri="{FF2B5EF4-FFF2-40B4-BE49-F238E27FC236}">
                <a16:creationId xmlns:a16="http://schemas.microsoft.com/office/drawing/2014/main" id="{E0EA0D7C-699D-4E8D-A37A-9D14205EA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D307B7CB-50A5-4F80-8693-D845BE859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126" y="643464"/>
            <a:ext cx="3969458"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4098" name="Picture 2" descr="Failures in medical care for pregnant women : Revista Pesquisa Fapesp">
            <a:extLst>
              <a:ext uri="{FF2B5EF4-FFF2-40B4-BE49-F238E27FC236}">
                <a16:creationId xmlns:a16="http://schemas.microsoft.com/office/drawing/2014/main" id="{B7316C92-D0A4-6B21-2F63-282A9082BA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872" r="39232" b="1"/>
          <a:stretch>
            <a:fillRect/>
          </a:stretch>
        </p:blipFill>
        <p:spPr bwMode="auto">
          <a:xfrm>
            <a:off x="820198" y="809243"/>
            <a:ext cx="3639312" cy="523951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18377F0-47BF-BA8B-171E-20DC7D46A6E3}"/>
              </a:ext>
            </a:extLst>
          </p:cNvPr>
          <p:cNvSpPr>
            <a:spLocks noGrp="1"/>
          </p:cNvSpPr>
          <p:nvPr>
            <p:ph idx="1"/>
          </p:nvPr>
        </p:nvSpPr>
        <p:spPr>
          <a:xfrm>
            <a:off x="5867873" y="2103120"/>
            <a:ext cx="5447251" cy="3867912"/>
          </a:xfrm>
        </p:spPr>
        <p:txBody>
          <a:bodyPr>
            <a:normAutofit/>
          </a:bodyPr>
          <a:lstStyle/>
          <a:p>
            <a:pPr algn="just"/>
            <a:r>
              <a:rPr lang="en-GB" dirty="0"/>
              <a:t>This presentation examines one of the most significant quality failures in UK healthcare: the maternity scandal at the Shrewsbury and Telford Hospital NHS Trust. Over several decades, hundreds of families experienced avoidable harm, including stillbirths, maternal deaths, neonatal brain injuries, and long-term disability. The scandal exposed chronic weaknesses in clinical governance, safety culture, and policy compliance within the Trust (Dobson, 2022).</a:t>
            </a:r>
          </a:p>
        </p:txBody>
      </p:sp>
    </p:spTree>
    <p:extLst>
      <p:ext uri="{BB962C8B-B14F-4D97-AF65-F5344CB8AC3E}">
        <p14:creationId xmlns:p14="http://schemas.microsoft.com/office/powerpoint/2010/main" val="2416111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4A25A-AEEC-057C-A53D-EF0A4FC74210}"/>
              </a:ext>
            </a:extLst>
          </p:cNvPr>
          <p:cNvSpPr>
            <a:spLocks noGrp="1"/>
          </p:cNvSpPr>
          <p:nvPr>
            <p:ph type="title"/>
          </p:nvPr>
        </p:nvSpPr>
        <p:spPr/>
        <p:txBody>
          <a:bodyPr>
            <a:noAutofit/>
          </a:bodyPr>
          <a:lstStyle/>
          <a:p>
            <a:pPr algn="ctr"/>
            <a:r>
              <a:rPr lang="en-GB" sz="3200" dirty="0"/>
              <a:t>Case Study Overview: Shrewsbury and Telford Maternity Scandal</a:t>
            </a:r>
          </a:p>
        </p:txBody>
      </p:sp>
      <p:sp>
        <p:nvSpPr>
          <p:cNvPr id="3" name="Content Placeholder 2">
            <a:extLst>
              <a:ext uri="{FF2B5EF4-FFF2-40B4-BE49-F238E27FC236}">
                <a16:creationId xmlns:a16="http://schemas.microsoft.com/office/drawing/2014/main" id="{E40F48E8-324F-41C1-6BBE-7773872C8C3E}"/>
              </a:ext>
            </a:extLst>
          </p:cNvPr>
          <p:cNvSpPr>
            <a:spLocks noGrp="1"/>
          </p:cNvSpPr>
          <p:nvPr>
            <p:ph idx="1"/>
          </p:nvPr>
        </p:nvSpPr>
        <p:spPr>
          <a:xfrm>
            <a:off x="742950" y="2103120"/>
            <a:ext cx="10382250" cy="3931920"/>
          </a:xfrm>
        </p:spPr>
        <p:txBody>
          <a:bodyPr>
            <a:normAutofit/>
          </a:bodyPr>
          <a:lstStyle/>
          <a:p>
            <a:pPr marL="0" indent="0">
              <a:buNone/>
            </a:pPr>
            <a:r>
              <a:rPr lang="en-GB" sz="2000" dirty="0"/>
              <a:t>The final Ockenden Report (2022) revealed:</a:t>
            </a:r>
          </a:p>
          <a:p>
            <a:r>
              <a:rPr lang="en-GB" sz="2000" dirty="0"/>
              <a:t>Over 200 cases of avoidable harm</a:t>
            </a:r>
          </a:p>
          <a:p>
            <a:r>
              <a:rPr lang="en-GB" sz="2000" dirty="0"/>
              <a:t>Persistent failure to follow national maternity safety guidelines</a:t>
            </a:r>
          </a:p>
          <a:p>
            <a:r>
              <a:rPr lang="en-GB" sz="2000" dirty="0"/>
              <a:t>Poor incident investigations and a lack of learning from errors</a:t>
            </a:r>
          </a:p>
          <a:p>
            <a:r>
              <a:rPr lang="en-GB" sz="2000" dirty="0"/>
              <a:t>A “defensive” organisational culture that discouraged staff from raising concerns</a:t>
            </a:r>
          </a:p>
          <a:p>
            <a:r>
              <a:rPr lang="en-GB" sz="2000" dirty="0"/>
              <a:t>Repeated failures in clinical governance and leadership oversight</a:t>
            </a:r>
          </a:p>
          <a:p>
            <a:r>
              <a:rPr lang="en-GB" sz="2000" dirty="0"/>
              <a:t>The case demonstrates how systemic issues, not isolated clinical errors, can lead to catastrophic outcomes.</a:t>
            </a:r>
          </a:p>
          <a:p>
            <a:pPr marL="0" indent="0" algn="r">
              <a:buNone/>
            </a:pPr>
            <a:r>
              <a:rPr lang="en-GB" sz="2000" dirty="0"/>
              <a:t>(Knight and Stanford, 2022)</a:t>
            </a:r>
          </a:p>
          <a:p>
            <a:pPr marL="0" indent="0">
              <a:buNone/>
            </a:pPr>
            <a:endParaRPr lang="en-GB" sz="2000" dirty="0"/>
          </a:p>
        </p:txBody>
      </p:sp>
    </p:spTree>
    <p:extLst>
      <p:ext uri="{BB962C8B-B14F-4D97-AF65-F5344CB8AC3E}">
        <p14:creationId xmlns:p14="http://schemas.microsoft.com/office/powerpoint/2010/main" val="597338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5" name="Rectangle 2064">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8189E2E-3BBD-E2E5-A3EA-D5FB64E0A2E2}"/>
              </a:ext>
            </a:extLst>
          </p:cNvPr>
          <p:cNvSpPr>
            <a:spLocks noGrp="1"/>
          </p:cNvSpPr>
          <p:nvPr>
            <p:ph type="title"/>
          </p:nvPr>
        </p:nvSpPr>
        <p:spPr>
          <a:xfrm>
            <a:off x="869917" y="351242"/>
            <a:ext cx="6281928" cy="448859"/>
          </a:xfrm>
        </p:spPr>
        <p:txBody>
          <a:bodyPr>
            <a:normAutofit fontScale="90000"/>
          </a:bodyPr>
          <a:lstStyle/>
          <a:p>
            <a:r>
              <a:rPr lang="en-GB" sz="3600" dirty="0"/>
              <a:t>Swiss Cheese Model</a:t>
            </a:r>
          </a:p>
        </p:txBody>
      </p:sp>
      <p:sp>
        <p:nvSpPr>
          <p:cNvPr id="3" name="Content Placeholder 2">
            <a:extLst>
              <a:ext uri="{FF2B5EF4-FFF2-40B4-BE49-F238E27FC236}">
                <a16:creationId xmlns:a16="http://schemas.microsoft.com/office/drawing/2014/main" id="{3E8B6DC1-0B86-0D37-62BA-A262B1FE1DF8}"/>
              </a:ext>
            </a:extLst>
          </p:cNvPr>
          <p:cNvSpPr>
            <a:spLocks noGrp="1"/>
          </p:cNvSpPr>
          <p:nvPr>
            <p:ph idx="1"/>
          </p:nvPr>
        </p:nvSpPr>
        <p:spPr>
          <a:xfrm>
            <a:off x="184393" y="913600"/>
            <a:ext cx="7609355" cy="5706656"/>
          </a:xfrm>
        </p:spPr>
        <p:txBody>
          <a:bodyPr>
            <a:normAutofit lnSpcReduction="10000"/>
          </a:bodyPr>
          <a:lstStyle/>
          <a:p>
            <a:pPr marL="0" indent="0" algn="just">
              <a:lnSpc>
                <a:spcPct val="90000"/>
              </a:lnSpc>
              <a:buNone/>
            </a:pPr>
            <a:r>
              <a:rPr lang="en-GB" dirty="0"/>
              <a:t>The Swiss Cheese Model illustrates how multiple layers of defence in healthcare can fail when weaknesses align.</a:t>
            </a:r>
          </a:p>
          <a:p>
            <a:pPr marL="0" indent="0" algn="just">
              <a:lnSpc>
                <a:spcPct val="90000"/>
              </a:lnSpc>
              <a:buNone/>
            </a:pPr>
            <a:r>
              <a:rPr lang="en-GB" b="1" dirty="0"/>
              <a:t>Layers of defence that failed:</a:t>
            </a:r>
          </a:p>
          <a:p>
            <a:pPr algn="just">
              <a:lnSpc>
                <a:spcPct val="90000"/>
              </a:lnSpc>
            </a:pPr>
            <a:r>
              <a:rPr lang="en-GB" b="1" dirty="0"/>
              <a:t>Policies and Guidelines</a:t>
            </a:r>
            <a:r>
              <a:rPr lang="en-GB" dirty="0"/>
              <a:t> – National maternity safety guidelines not followed.</a:t>
            </a:r>
          </a:p>
          <a:p>
            <a:pPr algn="just">
              <a:lnSpc>
                <a:spcPct val="90000"/>
              </a:lnSpc>
            </a:pPr>
            <a:r>
              <a:rPr lang="en-GB" b="1" dirty="0"/>
              <a:t>Clinical Governance</a:t>
            </a:r>
            <a:r>
              <a:rPr lang="en-GB" dirty="0"/>
              <a:t> – Inadequate oversight, lack of external review.</a:t>
            </a:r>
          </a:p>
          <a:p>
            <a:pPr algn="just">
              <a:lnSpc>
                <a:spcPct val="90000"/>
              </a:lnSpc>
            </a:pPr>
            <a:r>
              <a:rPr lang="en-GB" b="1" dirty="0"/>
              <a:t>Incident Reporting and Investigation</a:t>
            </a:r>
            <a:r>
              <a:rPr lang="en-GB" dirty="0"/>
              <a:t> – Ineffective investigations, minimal learning.</a:t>
            </a:r>
          </a:p>
          <a:p>
            <a:pPr algn="just">
              <a:lnSpc>
                <a:spcPct val="90000"/>
              </a:lnSpc>
            </a:pPr>
            <a:r>
              <a:rPr lang="en-GB" b="1" dirty="0"/>
              <a:t>Workforce and Training</a:t>
            </a:r>
            <a:r>
              <a:rPr lang="en-GB" dirty="0"/>
              <a:t> – Insufficient staffing, poor competency monitoring.</a:t>
            </a:r>
          </a:p>
          <a:p>
            <a:pPr algn="just">
              <a:lnSpc>
                <a:spcPct val="90000"/>
              </a:lnSpc>
            </a:pPr>
            <a:r>
              <a:rPr lang="en-GB" b="1" dirty="0"/>
              <a:t>Safety Culture</a:t>
            </a:r>
            <a:r>
              <a:rPr lang="en-GB" dirty="0"/>
              <a:t> – Defensive culture; staff discouraged from speaking up.</a:t>
            </a:r>
          </a:p>
          <a:p>
            <a:pPr marL="0" indent="0" algn="just">
              <a:lnSpc>
                <a:spcPct val="90000"/>
              </a:lnSpc>
              <a:buNone/>
            </a:pPr>
            <a:r>
              <a:rPr lang="en-GB" b="1" dirty="0"/>
              <a:t>Alignment of failures led to:</a:t>
            </a:r>
          </a:p>
          <a:p>
            <a:pPr algn="just">
              <a:lnSpc>
                <a:spcPct val="90000"/>
              </a:lnSpc>
            </a:pPr>
            <a:r>
              <a:rPr lang="en-GB" dirty="0"/>
              <a:t>Missed </a:t>
            </a:r>
            <a:r>
              <a:rPr lang="en-GB" dirty="0" err="1"/>
              <a:t>fetal</a:t>
            </a:r>
            <a:r>
              <a:rPr lang="en-GB" dirty="0"/>
              <a:t> monitoring abnormalities</a:t>
            </a:r>
          </a:p>
          <a:p>
            <a:pPr algn="just">
              <a:lnSpc>
                <a:spcPct val="90000"/>
              </a:lnSpc>
            </a:pPr>
            <a:r>
              <a:rPr lang="en-GB" dirty="0"/>
              <a:t>Delayed escalation during labour</a:t>
            </a:r>
          </a:p>
          <a:p>
            <a:pPr algn="just">
              <a:lnSpc>
                <a:spcPct val="90000"/>
              </a:lnSpc>
            </a:pPr>
            <a:r>
              <a:rPr lang="en-GB" dirty="0"/>
              <a:t>Inappropriate decision-making (e.g., pressure for “normal birth”)</a:t>
            </a:r>
          </a:p>
          <a:p>
            <a:pPr algn="just">
              <a:lnSpc>
                <a:spcPct val="90000"/>
              </a:lnSpc>
            </a:pPr>
            <a:r>
              <a:rPr lang="en-GB" dirty="0"/>
              <a:t>Avoidable maternal and neonatal harm</a:t>
            </a:r>
          </a:p>
          <a:p>
            <a:pPr marL="0" indent="0" algn="r">
              <a:lnSpc>
                <a:spcPct val="90000"/>
              </a:lnSpc>
              <a:buNone/>
            </a:pPr>
            <a:r>
              <a:rPr lang="en-GB" dirty="0"/>
              <a:t>(Hald et al, 2021; Post, 2025)</a:t>
            </a:r>
          </a:p>
        </p:txBody>
      </p:sp>
      <p:sp useBgFill="1">
        <p:nvSpPr>
          <p:cNvPr id="2067" name="Rectangle 2066">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he James Reason Swiss Cheese Failure Model in 300 Seconds – What's the PONT">
            <a:extLst>
              <a:ext uri="{FF2B5EF4-FFF2-40B4-BE49-F238E27FC236}">
                <a16:creationId xmlns:a16="http://schemas.microsoft.com/office/drawing/2014/main" id="{2C525391-D414-73F5-8526-552E4491E0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78141" y="800101"/>
            <a:ext cx="4029466" cy="52349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3272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13C0-CB84-21BB-224C-9C9FCEF0D593}"/>
              </a:ext>
            </a:extLst>
          </p:cNvPr>
          <p:cNvSpPr>
            <a:spLocks noGrp="1"/>
          </p:cNvSpPr>
          <p:nvPr>
            <p:ph type="title"/>
          </p:nvPr>
        </p:nvSpPr>
        <p:spPr>
          <a:xfrm>
            <a:off x="1066800" y="642594"/>
            <a:ext cx="10058400" cy="1003326"/>
          </a:xfrm>
        </p:spPr>
        <p:txBody>
          <a:bodyPr>
            <a:normAutofit/>
          </a:bodyPr>
          <a:lstStyle/>
          <a:p>
            <a:r>
              <a:rPr lang="en-GB" dirty="0"/>
              <a:t>Root Cause Analysis (RCA)</a:t>
            </a:r>
          </a:p>
        </p:txBody>
      </p:sp>
      <p:pic>
        <p:nvPicPr>
          <p:cNvPr id="3074" name="Picture 2" descr="Fishbone Diagram Problem Solving | EdrawMind">
            <a:extLst>
              <a:ext uri="{FF2B5EF4-FFF2-40B4-BE49-F238E27FC236}">
                <a16:creationId xmlns:a16="http://schemas.microsoft.com/office/drawing/2014/main" id="{CDE2D868-2E7C-BCA9-A532-E78D6B9284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2950" y="2297430"/>
            <a:ext cx="3431048" cy="328041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D8EA71B-93AC-EC7F-89A1-FD23C7C34F8F}"/>
              </a:ext>
            </a:extLst>
          </p:cNvPr>
          <p:cNvSpPr>
            <a:spLocks noGrp="1"/>
          </p:cNvSpPr>
          <p:nvPr>
            <p:ph idx="1"/>
          </p:nvPr>
        </p:nvSpPr>
        <p:spPr>
          <a:xfrm>
            <a:off x="4286250" y="2103120"/>
            <a:ext cx="7635239" cy="4377690"/>
          </a:xfrm>
        </p:spPr>
        <p:txBody>
          <a:bodyPr>
            <a:normAutofit fontScale="92500" lnSpcReduction="10000"/>
          </a:bodyPr>
          <a:lstStyle/>
          <a:p>
            <a:pPr algn="just">
              <a:lnSpc>
                <a:spcPct val="90000"/>
              </a:lnSpc>
            </a:pPr>
            <a:r>
              <a:rPr lang="en-GB" sz="2000" b="1" dirty="0"/>
              <a:t>Lack of leadership accountability: </a:t>
            </a:r>
            <a:r>
              <a:rPr lang="en-GB" sz="2000" dirty="0"/>
              <a:t>Leaders repeatedly failed to respond to clear warnings and incident patterns, allowing unsafe practices to persist and poor care to become normalised (Woodland and Carroll, 2022).</a:t>
            </a:r>
          </a:p>
          <a:p>
            <a:pPr algn="just">
              <a:lnSpc>
                <a:spcPct val="90000"/>
              </a:lnSpc>
            </a:pPr>
            <a:r>
              <a:rPr lang="en-GB" sz="2000" b="1" dirty="0"/>
              <a:t>Poor communication during handovers and emergencies: </a:t>
            </a:r>
            <a:r>
              <a:rPr lang="en-GB" sz="2000" dirty="0"/>
              <a:t>Important information about maternal or </a:t>
            </a:r>
            <a:r>
              <a:rPr lang="en-GB" sz="2000" dirty="0" err="1"/>
              <a:t>fetal</a:t>
            </a:r>
            <a:r>
              <a:rPr lang="en-GB" sz="2000" dirty="0"/>
              <a:t> risk was often missed or inaccurately shared during handovers and emergencies, causing delays and inappropriate clinical decisions (Lowe, 2023).</a:t>
            </a:r>
          </a:p>
          <a:p>
            <a:pPr algn="just">
              <a:lnSpc>
                <a:spcPct val="90000"/>
              </a:lnSpc>
            </a:pPr>
            <a:r>
              <a:rPr lang="en-GB" sz="2000" b="1" dirty="0"/>
              <a:t>Ineffective risk management systems: </a:t>
            </a:r>
            <a:r>
              <a:rPr lang="en-GB" sz="2000" dirty="0"/>
              <a:t>The Trust lacked robust systems to identify, escalate, and manage clinical risks, resulting in repeated safety incidents with little meaningful analysis or learning (Woodland and Carroll, 2022).</a:t>
            </a:r>
          </a:p>
          <a:p>
            <a:pPr algn="just">
              <a:lnSpc>
                <a:spcPct val="90000"/>
              </a:lnSpc>
            </a:pPr>
            <a:r>
              <a:rPr lang="en-GB" sz="2000" b="1" dirty="0"/>
              <a:t>Inconsistent implementation of clinical guidelines: </a:t>
            </a:r>
            <a:r>
              <a:rPr lang="en-GB" sz="2000" dirty="0"/>
              <a:t>National maternity safety standards were not consistently applied due to limited training, weak oversight, and cultural resistance, leading to variation in care and preventable harm (Lowe, 2023).</a:t>
            </a:r>
          </a:p>
        </p:txBody>
      </p:sp>
    </p:spTree>
    <p:extLst>
      <p:ext uri="{BB962C8B-B14F-4D97-AF65-F5344CB8AC3E}">
        <p14:creationId xmlns:p14="http://schemas.microsoft.com/office/powerpoint/2010/main" val="2410179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E9AF2-7D30-E132-D60C-DC60D1C7326E}"/>
              </a:ext>
            </a:extLst>
          </p:cNvPr>
          <p:cNvSpPr>
            <a:spLocks noGrp="1"/>
          </p:cNvSpPr>
          <p:nvPr>
            <p:ph type="title"/>
          </p:nvPr>
        </p:nvSpPr>
        <p:spPr>
          <a:xfrm>
            <a:off x="1066800" y="642594"/>
            <a:ext cx="10058400" cy="831876"/>
          </a:xfrm>
        </p:spPr>
        <p:txBody>
          <a:bodyPr>
            <a:normAutofit/>
          </a:bodyPr>
          <a:lstStyle/>
          <a:p>
            <a:pPr algn="ctr"/>
            <a:r>
              <a:rPr lang="en-GB" sz="4000" dirty="0"/>
              <a:t>Fishbone Diagram </a:t>
            </a:r>
          </a:p>
        </p:txBody>
      </p:sp>
      <p:sp>
        <p:nvSpPr>
          <p:cNvPr id="3" name="Content Placeholder 2">
            <a:extLst>
              <a:ext uri="{FF2B5EF4-FFF2-40B4-BE49-F238E27FC236}">
                <a16:creationId xmlns:a16="http://schemas.microsoft.com/office/drawing/2014/main" id="{F54B6B17-DBC7-9DC7-6000-1D9A178983E6}"/>
              </a:ext>
            </a:extLst>
          </p:cNvPr>
          <p:cNvSpPr>
            <a:spLocks noGrp="1"/>
          </p:cNvSpPr>
          <p:nvPr>
            <p:ph idx="1"/>
          </p:nvPr>
        </p:nvSpPr>
        <p:spPr>
          <a:xfrm>
            <a:off x="731520" y="1474470"/>
            <a:ext cx="10927080" cy="4560570"/>
          </a:xfrm>
        </p:spPr>
        <p:txBody>
          <a:bodyPr>
            <a:normAutofit fontScale="92500" lnSpcReduction="10000"/>
          </a:bodyPr>
          <a:lstStyle/>
          <a:p>
            <a:pPr algn="just"/>
            <a:r>
              <a:rPr lang="en-GB" sz="2000" b="1" dirty="0"/>
              <a:t>People: </a:t>
            </a:r>
            <a:r>
              <a:rPr lang="en-GB" sz="2000" dirty="0"/>
              <a:t>Inadequate training, understaffed shifts, and inexperienced clinicians contributed to inconsistent clinical judgment and reduced the team’s capacity to respond safely to high-risk maternity situations (Moura et al, 2022).</a:t>
            </a:r>
          </a:p>
          <a:p>
            <a:pPr algn="just"/>
            <a:r>
              <a:rPr lang="en-GB" sz="2000" b="1" dirty="0"/>
              <a:t>Process: </a:t>
            </a:r>
            <a:r>
              <a:rPr lang="en-GB" sz="2000" dirty="0"/>
              <a:t>Poorly defined escalation pathways and inconsistent </a:t>
            </a:r>
            <a:r>
              <a:rPr lang="en-GB" sz="2000" dirty="0" err="1"/>
              <a:t>fetal</a:t>
            </a:r>
            <a:r>
              <a:rPr lang="en-GB" sz="2000" dirty="0"/>
              <a:t> monitoring practices meant that deterioration in mother or baby was not identified or acted upon promptly, increasing the likelihood of adverse outcomes (Puntambekar et al, 2021).</a:t>
            </a:r>
          </a:p>
          <a:p>
            <a:pPr algn="just"/>
            <a:r>
              <a:rPr lang="en-GB" sz="2000" b="1" dirty="0"/>
              <a:t>Policy: </a:t>
            </a:r>
            <a:r>
              <a:rPr lang="en-GB" sz="2000" dirty="0"/>
              <a:t>Failure to comply with national maternity safety standards, including </a:t>
            </a:r>
            <a:r>
              <a:rPr lang="en-GB" sz="2000" dirty="0" err="1"/>
              <a:t>fetal</a:t>
            </a:r>
            <a:r>
              <a:rPr lang="en-GB" sz="2000" dirty="0"/>
              <a:t> surveillance and escalation protocols, created significant gaps between expected best practice and the care actually delivered (Moura et al, 2022).</a:t>
            </a:r>
          </a:p>
          <a:p>
            <a:pPr algn="just"/>
            <a:r>
              <a:rPr lang="en-GB" sz="2000" b="1" dirty="0"/>
              <a:t>Environment: </a:t>
            </a:r>
            <a:r>
              <a:rPr lang="en-GB" sz="2000" dirty="0"/>
              <a:t>A shortage of modern equipment and persistent high workload pressures created stressful, resource-limited conditions that hindered staff performance and compromised patient safety (Moura et al, 2022).</a:t>
            </a:r>
          </a:p>
          <a:p>
            <a:pPr algn="just"/>
            <a:r>
              <a:rPr lang="en-GB" sz="2000" b="1" dirty="0"/>
              <a:t>Management: </a:t>
            </a:r>
            <a:r>
              <a:rPr lang="en-GB" sz="2000" dirty="0"/>
              <a:t>Leaders frequently failed to investigate complaints properly and dismissed staff concerns, perpetuating a culture where unsafe behaviours persisted and opportunities for improvement were repeatedly missed (Puntambekar et al, 2021).</a:t>
            </a:r>
          </a:p>
        </p:txBody>
      </p:sp>
    </p:spTree>
    <p:extLst>
      <p:ext uri="{BB962C8B-B14F-4D97-AF65-F5344CB8AC3E}">
        <p14:creationId xmlns:p14="http://schemas.microsoft.com/office/powerpoint/2010/main" val="288337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56DFA-C748-5D9D-FCEA-070C638441F7}"/>
              </a:ext>
            </a:extLst>
          </p:cNvPr>
          <p:cNvSpPr>
            <a:spLocks noGrp="1"/>
          </p:cNvSpPr>
          <p:nvPr>
            <p:ph type="title"/>
          </p:nvPr>
        </p:nvSpPr>
        <p:spPr>
          <a:xfrm>
            <a:off x="1066800" y="642594"/>
            <a:ext cx="10058400" cy="1371600"/>
          </a:xfrm>
        </p:spPr>
        <p:txBody>
          <a:bodyPr>
            <a:normAutofit/>
          </a:bodyPr>
          <a:lstStyle/>
          <a:p>
            <a:pPr algn="ctr"/>
            <a:r>
              <a:rPr lang="en-GB" sz="4400" dirty="0"/>
              <a:t>Applying the Donabedian Model</a:t>
            </a:r>
          </a:p>
        </p:txBody>
      </p:sp>
      <p:graphicFrame>
        <p:nvGraphicFramePr>
          <p:cNvPr id="5" name="Content Placeholder 2">
            <a:extLst>
              <a:ext uri="{FF2B5EF4-FFF2-40B4-BE49-F238E27FC236}">
                <a16:creationId xmlns:a16="http://schemas.microsoft.com/office/drawing/2014/main" id="{C4422CE3-9BC5-3DEF-26B6-E35FC0407342}"/>
              </a:ext>
            </a:extLst>
          </p:cNvPr>
          <p:cNvGraphicFramePr>
            <a:graphicFrameLocks noGrp="1"/>
          </p:cNvGraphicFramePr>
          <p:nvPr>
            <p:ph idx="1"/>
            <p:extLst>
              <p:ext uri="{D42A27DB-BD31-4B8C-83A1-F6EECF244321}">
                <p14:modId xmlns:p14="http://schemas.microsoft.com/office/powerpoint/2010/main" val="138920232"/>
              </p:ext>
            </p:extLst>
          </p:nvPr>
        </p:nvGraphicFramePr>
        <p:xfrm>
          <a:off x="1066800" y="1885950"/>
          <a:ext cx="10058400" cy="45948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0897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573ED8AD-3869-ED94-E553-3F1C03E23575}"/>
              </a:ext>
            </a:extLst>
          </p:cNvPr>
          <p:cNvSpPr>
            <a:spLocks noGrp="1"/>
          </p:cNvSpPr>
          <p:nvPr>
            <p:ph type="title"/>
          </p:nvPr>
        </p:nvSpPr>
        <p:spPr>
          <a:xfrm>
            <a:off x="573409" y="559477"/>
            <a:ext cx="3765200" cy="5709931"/>
          </a:xfrm>
        </p:spPr>
        <p:txBody>
          <a:bodyPr>
            <a:normAutofit/>
          </a:bodyPr>
          <a:lstStyle/>
          <a:p>
            <a:pPr algn="ctr"/>
            <a:r>
              <a:rPr lang="en-GB" sz="3100"/>
              <a:t>Systems Theory: Understanding Interconnected Failures</a:t>
            </a:r>
          </a:p>
        </p:txBody>
      </p:sp>
      <p:sp>
        <p:nvSpPr>
          <p:cNvPr id="3" name="Content Placeholder 2">
            <a:extLst>
              <a:ext uri="{FF2B5EF4-FFF2-40B4-BE49-F238E27FC236}">
                <a16:creationId xmlns:a16="http://schemas.microsoft.com/office/drawing/2014/main" id="{80AF47D6-F2E3-22B3-3B20-C69B5AAFF70B}"/>
              </a:ext>
            </a:extLst>
          </p:cNvPr>
          <p:cNvSpPr>
            <a:spLocks noGrp="1"/>
          </p:cNvSpPr>
          <p:nvPr>
            <p:ph idx="1"/>
          </p:nvPr>
        </p:nvSpPr>
        <p:spPr>
          <a:xfrm>
            <a:off x="5478124" y="559477"/>
            <a:ext cx="5647076" cy="5475563"/>
          </a:xfrm>
        </p:spPr>
        <p:txBody>
          <a:bodyPr anchor="ctr">
            <a:normAutofit/>
          </a:bodyPr>
          <a:lstStyle/>
          <a:p>
            <a:pPr marL="0" indent="0" algn="just">
              <a:buNone/>
            </a:pPr>
            <a:r>
              <a:rPr lang="en-GB" sz="2000" dirty="0"/>
              <a:t>Systems Theory recognises that healthcare failures arise from interactions of multiple components.</a:t>
            </a:r>
          </a:p>
          <a:p>
            <a:pPr marL="0" indent="0" algn="just">
              <a:buNone/>
            </a:pPr>
            <a:r>
              <a:rPr lang="en-GB" sz="2000" b="1" dirty="0"/>
              <a:t>System-level Issues Identified:</a:t>
            </a:r>
          </a:p>
          <a:p>
            <a:pPr algn="just"/>
            <a:r>
              <a:rPr lang="en-GB" sz="2000" dirty="0"/>
              <a:t>Leadership disengagement created tolerance for poor practice</a:t>
            </a:r>
          </a:p>
          <a:p>
            <a:pPr algn="just"/>
            <a:r>
              <a:rPr lang="en-GB" sz="2000" dirty="0"/>
              <a:t>Inadequate workforce planning increased workload risks</a:t>
            </a:r>
          </a:p>
          <a:p>
            <a:pPr algn="just"/>
            <a:r>
              <a:rPr lang="en-GB" sz="2000" dirty="0"/>
              <a:t>Lack of learning systems allowed repeated mistakes</a:t>
            </a:r>
          </a:p>
          <a:p>
            <a:pPr algn="just"/>
            <a:r>
              <a:rPr lang="en-GB" sz="2000" dirty="0"/>
              <a:t>Culture discouraged reporting of harm, hiding crucial safety information</a:t>
            </a:r>
          </a:p>
          <a:p>
            <a:pPr marL="0" indent="0" algn="r">
              <a:buNone/>
            </a:pPr>
            <a:r>
              <a:rPr lang="en-GB" sz="2000" dirty="0"/>
              <a:t>(Elliott-Mainwaring, 2024)</a:t>
            </a:r>
          </a:p>
        </p:txBody>
      </p:sp>
    </p:spTree>
    <p:extLst>
      <p:ext uri="{BB962C8B-B14F-4D97-AF65-F5344CB8AC3E}">
        <p14:creationId xmlns:p14="http://schemas.microsoft.com/office/powerpoint/2010/main" val="1112813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8C9E-368D-24E9-FD60-D863DFE2205E}"/>
              </a:ext>
            </a:extLst>
          </p:cNvPr>
          <p:cNvSpPr>
            <a:spLocks noGrp="1"/>
          </p:cNvSpPr>
          <p:nvPr>
            <p:ph type="title"/>
          </p:nvPr>
        </p:nvSpPr>
        <p:spPr/>
        <p:txBody>
          <a:bodyPr>
            <a:normAutofit/>
          </a:bodyPr>
          <a:lstStyle/>
          <a:p>
            <a:pPr algn="ctr"/>
            <a:r>
              <a:rPr lang="en-GB" sz="3600" dirty="0"/>
              <a:t>Policy Issues Contributing to Failures</a:t>
            </a:r>
          </a:p>
        </p:txBody>
      </p:sp>
      <p:sp>
        <p:nvSpPr>
          <p:cNvPr id="3" name="Content Placeholder 2">
            <a:extLst>
              <a:ext uri="{FF2B5EF4-FFF2-40B4-BE49-F238E27FC236}">
                <a16:creationId xmlns:a16="http://schemas.microsoft.com/office/drawing/2014/main" id="{1F93A926-4CE9-5753-2B82-071B122172E6}"/>
              </a:ext>
            </a:extLst>
          </p:cNvPr>
          <p:cNvSpPr>
            <a:spLocks noGrp="1"/>
          </p:cNvSpPr>
          <p:nvPr>
            <p:ph idx="1"/>
          </p:nvPr>
        </p:nvSpPr>
        <p:spPr>
          <a:xfrm>
            <a:off x="1066800" y="2103120"/>
            <a:ext cx="10431780" cy="4263390"/>
          </a:xfrm>
        </p:spPr>
        <p:txBody>
          <a:bodyPr>
            <a:normAutofit lnSpcReduction="10000"/>
          </a:bodyPr>
          <a:lstStyle/>
          <a:p>
            <a:pPr marL="0" indent="0" algn="just">
              <a:buNone/>
            </a:pPr>
            <a:r>
              <a:rPr lang="en-GB" b="1" dirty="0"/>
              <a:t>1. Weak Clinical Governance Policies: </a:t>
            </a:r>
            <a:r>
              <a:rPr lang="en-GB" dirty="0"/>
              <a:t>Clinical governance was undermined by minimal independent oversight and weak accountability mechanisms that allowed unsafe practices to persist (Dacre, 2021).</a:t>
            </a:r>
          </a:p>
          <a:p>
            <a:pPr marL="0" indent="0" algn="just">
              <a:buNone/>
            </a:pPr>
            <a:r>
              <a:rPr lang="en-GB" b="1" dirty="0"/>
              <a:t>2. Workforce and Funding Policies: </a:t>
            </a:r>
            <a:r>
              <a:rPr lang="en-GB" dirty="0"/>
              <a:t>Chronic staff shortages caused by inadequate workforce planning and limited investment in training and supervision reduced the service’s ability to provide safe maternity care (</a:t>
            </a:r>
            <a:r>
              <a:rPr lang="en-GB" dirty="0" err="1"/>
              <a:t>Lokugamage</a:t>
            </a:r>
            <a:r>
              <a:rPr lang="en-GB" dirty="0"/>
              <a:t> et al, 2022).</a:t>
            </a:r>
          </a:p>
          <a:p>
            <a:pPr marL="0" indent="0" algn="just">
              <a:buNone/>
            </a:pPr>
            <a:r>
              <a:rPr lang="en-GB" b="1" dirty="0"/>
              <a:t>3. Whistleblowing and Safety Culture Policies: </a:t>
            </a:r>
            <a:r>
              <a:rPr lang="en-GB" dirty="0"/>
              <a:t>A culture of fear, where staff concerns were ignored and safe reporting channels were lacking, prevented early identification of unsafe practices (</a:t>
            </a:r>
            <a:r>
              <a:rPr lang="en-GB" dirty="0" err="1"/>
              <a:t>Lokugamage</a:t>
            </a:r>
            <a:r>
              <a:rPr lang="en-GB" dirty="0"/>
              <a:t> et al, 2022).</a:t>
            </a:r>
          </a:p>
          <a:p>
            <a:pPr marL="0" indent="0" algn="just">
              <a:buNone/>
            </a:pPr>
            <a:r>
              <a:rPr lang="en-GB" b="1" dirty="0"/>
              <a:t>4. National Guidelines Not Enforced: </a:t>
            </a:r>
            <a:r>
              <a:rPr lang="en-GB" dirty="0"/>
              <a:t>Key national maternity safety guidelines, such as </a:t>
            </a:r>
            <a:r>
              <a:rPr lang="en-GB" dirty="0" err="1"/>
              <a:t>fetal</a:t>
            </a:r>
            <a:r>
              <a:rPr lang="en-GB" dirty="0"/>
              <a:t> monitoring standards, were applied inconsistently because there were no strong consequences for non-compliance (Dacre, 2021).</a:t>
            </a:r>
          </a:p>
          <a:p>
            <a:pPr marL="0" indent="0" algn="just">
              <a:buNone/>
            </a:pPr>
            <a:r>
              <a:rPr lang="en-GB" b="1" dirty="0"/>
              <a:t>5. Ineffective Incident Reporting System: </a:t>
            </a:r>
            <a:r>
              <a:rPr lang="en-GB" dirty="0"/>
              <a:t>Incident investigations were often slow, superficial, and defensive, meaning lessons were not embedded and the same mistakes continued to occur (Dacre, 2021).</a:t>
            </a:r>
          </a:p>
          <a:p>
            <a:pPr marL="0" indent="0" algn="just">
              <a:buNone/>
            </a:pPr>
            <a:endParaRPr lang="en-GB" dirty="0"/>
          </a:p>
        </p:txBody>
      </p:sp>
    </p:spTree>
    <p:extLst>
      <p:ext uri="{BB962C8B-B14F-4D97-AF65-F5344CB8AC3E}">
        <p14:creationId xmlns:p14="http://schemas.microsoft.com/office/powerpoint/2010/main" val="2713162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91378-D8FD-616F-3DFA-C6F800A74859}"/>
              </a:ext>
            </a:extLst>
          </p:cNvPr>
          <p:cNvSpPr>
            <a:spLocks noGrp="1"/>
          </p:cNvSpPr>
          <p:nvPr>
            <p:ph type="title"/>
          </p:nvPr>
        </p:nvSpPr>
        <p:spPr/>
        <p:txBody>
          <a:bodyPr>
            <a:noAutofit/>
          </a:bodyPr>
          <a:lstStyle/>
          <a:p>
            <a:pPr algn="ctr"/>
            <a:r>
              <a:rPr lang="en-GB" sz="3600" dirty="0"/>
              <a:t>Impact of Root Causes and Policy Issues on Service Provision</a:t>
            </a:r>
          </a:p>
        </p:txBody>
      </p:sp>
      <p:graphicFrame>
        <p:nvGraphicFramePr>
          <p:cNvPr id="5" name="Content Placeholder 2">
            <a:extLst>
              <a:ext uri="{FF2B5EF4-FFF2-40B4-BE49-F238E27FC236}">
                <a16:creationId xmlns:a16="http://schemas.microsoft.com/office/drawing/2014/main" id="{DFC9DE79-4325-6679-841F-B24496677CAC}"/>
              </a:ext>
            </a:extLst>
          </p:cNvPr>
          <p:cNvGraphicFramePr>
            <a:graphicFrameLocks noGrp="1"/>
          </p:cNvGraphicFramePr>
          <p:nvPr>
            <p:ph idx="1"/>
            <p:extLst>
              <p:ext uri="{D42A27DB-BD31-4B8C-83A1-F6EECF244321}">
                <p14:modId xmlns:p14="http://schemas.microsoft.com/office/powerpoint/2010/main" val="2433448163"/>
              </p:ext>
            </p:extLst>
          </p:nvPr>
        </p:nvGraphicFramePr>
        <p:xfrm>
          <a:off x="1066800" y="2103120"/>
          <a:ext cx="10477500" cy="43319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2453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869D8-EE3A-D23F-8B0C-20E4D0B1E0DE}"/>
              </a:ext>
            </a:extLst>
          </p:cNvPr>
          <p:cNvSpPr>
            <a:spLocks noGrp="1"/>
          </p:cNvSpPr>
          <p:nvPr>
            <p:ph type="title"/>
          </p:nvPr>
        </p:nvSpPr>
        <p:spPr/>
        <p:txBody>
          <a:bodyPr>
            <a:normAutofit/>
          </a:bodyPr>
          <a:lstStyle/>
          <a:p>
            <a:pPr algn="ctr"/>
            <a:r>
              <a:rPr lang="en-GB" sz="4000" b="1" dirty="0"/>
              <a:t>Conclusion</a:t>
            </a:r>
            <a:endParaRPr lang="en-GB" sz="4000" dirty="0"/>
          </a:p>
        </p:txBody>
      </p:sp>
      <p:sp>
        <p:nvSpPr>
          <p:cNvPr id="3" name="Content Placeholder 2">
            <a:extLst>
              <a:ext uri="{FF2B5EF4-FFF2-40B4-BE49-F238E27FC236}">
                <a16:creationId xmlns:a16="http://schemas.microsoft.com/office/drawing/2014/main" id="{383B7550-2DA2-DAE0-22C1-2138BAEACCBE}"/>
              </a:ext>
            </a:extLst>
          </p:cNvPr>
          <p:cNvSpPr>
            <a:spLocks noGrp="1"/>
          </p:cNvSpPr>
          <p:nvPr>
            <p:ph idx="1"/>
          </p:nvPr>
        </p:nvSpPr>
        <p:spPr/>
        <p:txBody>
          <a:bodyPr>
            <a:normAutofit/>
          </a:bodyPr>
          <a:lstStyle/>
          <a:p>
            <a:pPr algn="just"/>
            <a:r>
              <a:rPr lang="en-GB" sz="2400" dirty="0"/>
              <a:t>The scandal shows that quality and safety depend on strong governance and effective leadership.</a:t>
            </a:r>
          </a:p>
          <a:p>
            <a:pPr algn="just"/>
            <a:r>
              <a:rPr lang="en-GB" sz="2400" dirty="0"/>
              <a:t>Robust policies and a positive safety culture are essential to prevent repeated errors.</a:t>
            </a:r>
          </a:p>
          <a:p>
            <a:pPr algn="just"/>
            <a:r>
              <a:rPr lang="en-GB" sz="2400" dirty="0"/>
              <a:t>Reliable learning systems help organisations identify risks and improve care.</a:t>
            </a:r>
          </a:p>
          <a:p>
            <a:pPr algn="just"/>
            <a:r>
              <a:rPr lang="en-GB" sz="2400" dirty="0"/>
              <a:t>A systems-based approach is crucial for protecting mothers and babies across maternity services.</a:t>
            </a:r>
          </a:p>
          <a:p>
            <a:pPr marL="0" indent="0" algn="just">
              <a:buNone/>
            </a:pPr>
            <a:endParaRPr lang="en-GB" sz="2400" dirty="0"/>
          </a:p>
        </p:txBody>
      </p:sp>
    </p:spTree>
    <p:extLst>
      <p:ext uri="{BB962C8B-B14F-4D97-AF65-F5344CB8AC3E}">
        <p14:creationId xmlns:p14="http://schemas.microsoft.com/office/powerpoint/2010/main" val="3721589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CA1CD-7049-D97A-A624-D6067B36B34E}"/>
              </a:ext>
            </a:extLst>
          </p:cNvPr>
          <p:cNvSpPr>
            <a:spLocks noGrp="1"/>
          </p:cNvSpPr>
          <p:nvPr>
            <p:ph type="title"/>
          </p:nvPr>
        </p:nvSpPr>
        <p:spPr>
          <a:xfrm>
            <a:off x="1066800" y="642594"/>
            <a:ext cx="10058400" cy="408966"/>
          </a:xfrm>
        </p:spPr>
        <p:txBody>
          <a:bodyPr>
            <a:normAutofit fontScale="90000"/>
          </a:bodyPr>
          <a:lstStyle/>
          <a:p>
            <a:pPr algn="ctr"/>
            <a:r>
              <a:rPr lang="en-GB" dirty="0"/>
              <a:t>References</a:t>
            </a:r>
          </a:p>
        </p:txBody>
      </p:sp>
      <p:sp>
        <p:nvSpPr>
          <p:cNvPr id="3" name="Content Placeholder 2">
            <a:extLst>
              <a:ext uri="{FF2B5EF4-FFF2-40B4-BE49-F238E27FC236}">
                <a16:creationId xmlns:a16="http://schemas.microsoft.com/office/drawing/2014/main" id="{D87C7A6B-F6C5-416F-208E-4E305F4C39F2}"/>
              </a:ext>
            </a:extLst>
          </p:cNvPr>
          <p:cNvSpPr>
            <a:spLocks noGrp="1"/>
          </p:cNvSpPr>
          <p:nvPr>
            <p:ph idx="1"/>
          </p:nvPr>
        </p:nvSpPr>
        <p:spPr>
          <a:xfrm>
            <a:off x="359229" y="1371600"/>
            <a:ext cx="11576957" cy="5355771"/>
          </a:xfrm>
        </p:spPr>
        <p:txBody>
          <a:bodyPr>
            <a:normAutofit fontScale="62500" lnSpcReduction="20000"/>
          </a:bodyPr>
          <a:lstStyle/>
          <a:p>
            <a:pPr algn="just"/>
            <a:r>
              <a:rPr lang="en-GB" dirty="0"/>
              <a:t>Dacre, J., 2021. The Health and Social Care Committee’s Expert Panel: Evaluation of the Government’s progress against its policy commitments in the area of maternity services in England. </a:t>
            </a:r>
            <a:r>
              <a:rPr lang="en-GB" dirty="0">
                <a:hlinkClick r:id="rId2"/>
              </a:rPr>
              <a:t>https://discovery.ucl.ac.uk/id/eprint/10140780/</a:t>
            </a:r>
            <a:endParaRPr lang="en-GB" dirty="0"/>
          </a:p>
          <a:p>
            <a:pPr algn="just"/>
            <a:r>
              <a:rPr lang="en-GB" dirty="0"/>
              <a:t>Dobson, J., 2022. Ignoring women’s experience led to the NHS’s biggest maternity scandal. </a:t>
            </a:r>
            <a:r>
              <a:rPr lang="en-GB" dirty="0">
                <a:hlinkClick r:id="rId3"/>
              </a:rPr>
              <a:t>https://www.bmj.com/content/377/bmj.o899.abstract</a:t>
            </a:r>
            <a:endParaRPr lang="en-GB" dirty="0"/>
          </a:p>
          <a:p>
            <a:pPr algn="just"/>
            <a:r>
              <a:rPr lang="en-GB" dirty="0"/>
              <a:t>Elliott-Mainwaring, H., 2024. </a:t>
            </a:r>
            <a:r>
              <a:rPr lang="en-GB" i="1" dirty="0"/>
              <a:t>A qualitative study of analogue and electronic escalation Visual Management Tools in maternity healthcare in England using Socio-Technical Systems theory</a:t>
            </a:r>
            <a:r>
              <a:rPr lang="en-GB" dirty="0"/>
              <a:t> (Doctoral dissertation, University of Leicester). </a:t>
            </a:r>
            <a:r>
              <a:rPr lang="en-GB" dirty="0">
                <a:hlinkClick r:id="rId4"/>
              </a:rPr>
              <a:t>https://figshare.le.ac.uk/articles/thesis/A_qualitative_study_of_analogue_and_electronic_escalation_Visual_Management_Tools_in_maternity_healthcare_in_England_using_Socio-Technical_Systems_theory/27612897</a:t>
            </a:r>
            <a:endParaRPr lang="en-GB" dirty="0"/>
          </a:p>
          <a:p>
            <a:pPr algn="just"/>
            <a:r>
              <a:rPr lang="en-GB" dirty="0"/>
              <a:t>Guta, N.M., 2022. Application of Donabedian quality-of-care framework to assess quality of neonatal resuscitation, its outcome, and associated factors among resuscitated newborns at public hospitals of East </a:t>
            </a:r>
            <a:r>
              <a:rPr lang="en-GB" dirty="0" err="1"/>
              <a:t>Wollega</a:t>
            </a:r>
            <a:r>
              <a:rPr lang="en-GB" dirty="0"/>
              <a:t> zone, Oromia, Western Ethiopia, 2021. </a:t>
            </a:r>
            <a:r>
              <a:rPr lang="en-GB" i="1" dirty="0"/>
              <a:t>BMC </a:t>
            </a:r>
            <a:r>
              <a:rPr lang="en-GB" i="1" dirty="0" err="1"/>
              <a:t>pediatrics</a:t>
            </a:r>
            <a:r>
              <a:rPr lang="en-GB" dirty="0"/>
              <a:t>, </a:t>
            </a:r>
            <a:r>
              <a:rPr lang="en-GB" i="1" dirty="0"/>
              <a:t>22</a:t>
            </a:r>
            <a:r>
              <a:rPr lang="en-GB" dirty="0"/>
              <a:t>(1), p.605. </a:t>
            </a:r>
            <a:r>
              <a:rPr lang="en-GB" dirty="0">
                <a:hlinkClick r:id="rId5"/>
              </a:rPr>
              <a:t>https://link.springer.com/article/10.1186/s12887-022-03638-y</a:t>
            </a:r>
            <a:endParaRPr lang="en-GB" dirty="0"/>
          </a:p>
          <a:p>
            <a:pPr algn="just"/>
            <a:r>
              <a:rPr lang="en-GB" dirty="0"/>
              <a:t>Hald, E.J., Gillespie, A. and Reader, T.W., 2021. Causal and corrective organisational culture: A systematic review of case studies of institutional failure. </a:t>
            </a:r>
            <a:r>
              <a:rPr lang="en-GB" i="1" dirty="0"/>
              <a:t>Journal of Business Ethics</a:t>
            </a:r>
            <a:r>
              <a:rPr lang="en-GB" dirty="0"/>
              <a:t>, </a:t>
            </a:r>
            <a:r>
              <a:rPr lang="en-GB" i="1" dirty="0"/>
              <a:t>174</a:t>
            </a:r>
            <a:r>
              <a:rPr lang="en-GB" dirty="0"/>
              <a:t>(2), pp.457-483. </a:t>
            </a:r>
            <a:r>
              <a:rPr lang="en-GB" dirty="0">
                <a:hlinkClick r:id="rId6"/>
              </a:rPr>
              <a:t>https://link.springer.com/article/10.1007/s10551-020-04620-3</a:t>
            </a:r>
            <a:endParaRPr lang="en-GB" dirty="0"/>
          </a:p>
          <a:p>
            <a:pPr algn="just"/>
            <a:r>
              <a:rPr lang="en-GB" dirty="0"/>
              <a:t>Jessop, E., 2020. Evaluating healthcare systems and services. </a:t>
            </a:r>
            <a:r>
              <a:rPr lang="en-GB" i="1" dirty="0"/>
              <a:t>Healthcare Public Health: Improving Health Services Through Population Science</a:t>
            </a:r>
            <a:r>
              <a:rPr lang="en-GB" dirty="0"/>
              <a:t>, p.119. </a:t>
            </a:r>
            <a:r>
              <a:rPr lang="en-GB" dirty="0">
                <a:hlinkClick r:id="rId7"/>
              </a:rPr>
              <a:t>https://books.google.com/books?hl=en&amp;lr=&amp;id=-ST3DwAAQBAJ&amp;oi=fnd&amp;pg=PA119&amp;dq=Donabedian+Modelapply+for+Maternity+Care+Failure++in+UK&amp;ots=A9ZVCqh2dP&amp;sig=gD4DG7HtlYqIdceIplOggoB4mu8</a:t>
            </a:r>
            <a:endParaRPr lang="en-GB" dirty="0"/>
          </a:p>
          <a:p>
            <a:pPr algn="just"/>
            <a:r>
              <a:rPr lang="en-GB" dirty="0"/>
              <a:t>Lowe, P., 2023. Reproductive Coercion and Abuse: Key Issues for Safeguarding in Abortion, Contraception and Maternity Care Settings. </a:t>
            </a:r>
            <a:r>
              <a:rPr lang="en-GB" dirty="0">
                <a:hlinkClick r:id="rId8"/>
              </a:rPr>
              <a:t>https://publications.aston.ac.uk/id/eprint/45733/</a:t>
            </a:r>
            <a:endParaRPr lang="en-GB" dirty="0"/>
          </a:p>
          <a:p>
            <a:pPr algn="just"/>
            <a:r>
              <a:rPr lang="en-GB" dirty="0" err="1"/>
              <a:t>Lokugamage</a:t>
            </a:r>
            <a:r>
              <a:rPr lang="en-GB" dirty="0"/>
              <a:t>, A.U., Robinson, N., </a:t>
            </a:r>
            <a:r>
              <a:rPr lang="en-GB" dirty="0" err="1"/>
              <a:t>Pathberiya</a:t>
            </a:r>
            <a:r>
              <a:rPr lang="en-GB" dirty="0"/>
              <a:t>, S.D., Wong, S. and Douglass, C., 2022. Respectful maternity care in the UK using a decolonial lens. </a:t>
            </a:r>
            <a:r>
              <a:rPr lang="en-GB" i="1" dirty="0"/>
              <a:t>SN Social Sciences</a:t>
            </a:r>
            <a:r>
              <a:rPr lang="en-GB" dirty="0"/>
              <a:t>, </a:t>
            </a:r>
            <a:r>
              <a:rPr lang="en-GB" i="1" dirty="0"/>
              <a:t>2</a:t>
            </a:r>
            <a:r>
              <a:rPr lang="en-GB" dirty="0"/>
              <a:t>(12), p.267. </a:t>
            </a:r>
            <a:r>
              <a:rPr lang="en-GB" dirty="0">
                <a:hlinkClick r:id="rId9"/>
              </a:rPr>
              <a:t>https://link.springer.com/article/10.1007/s43545-022-00576-5</a:t>
            </a:r>
            <a:endParaRPr lang="en-GB" dirty="0"/>
          </a:p>
          <a:p>
            <a:pPr algn="just"/>
            <a:r>
              <a:rPr lang="en-GB" dirty="0"/>
              <a:t>Knight, M. and Stanford, S., 2022. Ockenden: another shocking review of maternity services. </a:t>
            </a:r>
            <a:r>
              <a:rPr lang="en-GB" i="1" dirty="0" err="1"/>
              <a:t>bmj</a:t>
            </a:r>
            <a:r>
              <a:rPr lang="en-GB" dirty="0"/>
              <a:t>, </a:t>
            </a:r>
            <a:r>
              <a:rPr lang="en-GB" i="1" dirty="0"/>
              <a:t>377</a:t>
            </a:r>
            <a:r>
              <a:rPr lang="en-GB" dirty="0"/>
              <a:t>. </a:t>
            </a:r>
            <a:r>
              <a:rPr lang="en-GB" dirty="0">
                <a:hlinkClick r:id="rId10"/>
              </a:rPr>
              <a:t>https://www.bmj.com/content/377/bmj.o898.full</a:t>
            </a:r>
            <a:endParaRPr lang="en-GB" dirty="0"/>
          </a:p>
          <a:p>
            <a:pPr algn="just"/>
            <a:r>
              <a:rPr lang="en-GB" dirty="0"/>
              <a:t>Moura, M.E.S., Maria, R.C.D., Silva, M.C.S.D. and Silva, M.M.D., 2022. Risk management of adverse events in a maternity hospital. </a:t>
            </a:r>
            <a:r>
              <a:rPr lang="en-GB" i="1" dirty="0"/>
              <a:t>Revista </a:t>
            </a:r>
            <a:r>
              <a:rPr lang="en-GB" i="1" dirty="0" err="1"/>
              <a:t>Gaúcha</a:t>
            </a:r>
            <a:r>
              <a:rPr lang="en-GB" i="1" dirty="0"/>
              <a:t> de Enfermagem</a:t>
            </a:r>
            <a:r>
              <a:rPr lang="en-GB" dirty="0"/>
              <a:t>, </a:t>
            </a:r>
            <a:r>
              <a:rPr lang="en-GB" i="1" dirty="0"/>
              <a:t>43</a:t>
            </a:r>
            <a:r>
              <a:rPr lang="en-GB" dirty="0"/>
              <a:t>, p.e20210255. </a:t>
            </a:r>
            <a:r>
              <a:rPr lang="en-GB" dirty="0">
                <a:hlinkClick r:id="rId11"/>
              </a:rPr>
              <a:t>https://www.scielo.br/j/rgenf/a/8fZtDGq8LpRj5hKVKzFYBLH/?lang=en</a:t>
            </a:r>
            <a:endParaRPr lang="en-GB" dirty="0"/>
          </a:p>
          <a:p>
            <a:pPr algn="just"/>
            <a:r>
              <a:rPr lang="en-GB" dirty="0"/>
              <a:t>Post, W., 2025. A Concept Analysis on Failure to Rescue in Maternal Health: Implications for Practice and Policy. </a:t>
            </a:r>
            <a:r>
              <a:rPr lang="en-GB" i="1" dirty="0"/>
              <a:t>Birth</a:t>
            </a:r>
            <a:r>
              <a:rPr lang="en-GB" dirty="0"/>
              <a:t>. </a:t>
            </a:r>
            <a:r>
              <a:rPr lang="en-GB" dirty="0">
                <a:hlinkClick r:id="rId12"/>
              </a:rPr>
              <a:t>https://onlinelibrary.wiley.com/doi/abs/10.1111/birt.12914</a:t>
            </a:r>
            <a:endParaRPr lang="en-GB" dirty="0"/>
          </a:p>
          <a:p>
            <a:pPr algn="just"/>
            <a:r>
              <a:rPr lang="en-GB" dirty="0"/>
              <a:t>Puntambekar, V., Sharma, A.K., Yadav, K. and Kumar, R., 2021. Checklist to aid young physicians managing obstetric emergencies in rural India: a quality improvement initiative. </a:t>
            </a:r>
            <a:r>
              <a:rPr lang="en-GB" i="1" dirty="0"/>
              <a:t>BMJ Open Quality</a:t>
            </a:r>
            <a:r>
              <a:rPr lang="en-GB" dirty="0"/>
              <a:t>, </a:t>
            </a:r>
            <a:r>
              <a:rPr lang="en-GB" i="1" dirty="0"/>
              <a:t>10</a:t>
            </a:r>
            <a:r>
              <a:rPr lang="en-GB" dirty="0"/>
              <a:t>(</a:t>
            </a:r>
            <a:r>
              <a:rPr lang="en-GB" dirty="0" err="1"/>
              <a:t>Suppl</a:t>
            </a:r>
            <a:r>
              <a:rPr lang="en-GB" dirty="0"/>
              <a:t> 1), p.e001435. </a:t>
            </a:r>
            <a:r>
              <a:rPr lang="en-GB" dirty="0">
                <a:hlinkClick r:id="rId13"/>
              </a:rPr>
              <a:t>https://bmjopenquality.bmj.com/content/10/Suppl_1/e001435.abstract</a:t>
            </a:r>
            <a:endParaRPr lang="en-GB" dirty="0"/>
          </a:p>
          <a:p>
            <a:pPr algn="just"/>
            <a:r>
              <a:rPr lang="en-GB" dirty="0"/>
              <a:t>Woodland, E. and Carroll, M., 2022. Improving ICSI success rates following root cause analysis and use of system behaviour charts: the devil is in the detail!. </a:t>
            </a:r>
            <a:r>
              <a:rPr lang="en-GB" i="1" dirty="0"/>
              <a:t>BMJ open quality</a:t>
            </a:r>
            <a:r>
              <a:rPr lang="en-GB" dirty="0"/>
              <a:t>, </a:t>
            </a:r>
            <a:r>
              <a:rPr lang="en-GB" i="1" dirty="0"/>
              <a:t>11</a:t>
            </a:r>
            <a:r>
              <a:rPr lang="en-GB" dirty="0"/>
              <a:t>(4), p.e002003. </a:t>
            </a:r>
            <a:r>
              <a:rPr lang="en-GB" dirty="0">
                <a:hlinkClick r:id="rId14"/>
              </a:rPr>
              <a:t>https://bmjopenquality.bmj.com/content/11/4/e002003.abstract</a:t>
            </a:r>
            <a:endParaRPr lang="en-GB" dirty="0"/>
          </a:p>
        </p:txBody>
      </p:sp>
    </p:spTree>
    <p:extLst>
      <p:ext uri="{BB962C8B-B14F-4D97-AF65-F5344CB8AC3E}">
        <p14:creationId xmlns:p14="http://schemas.microsoft.com/office/powerpoint/2010/main" val="26658933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CUSTOM 1">
      <a:majorFont>
        <a:latin typeface="Arial Black"/>
        <a:ea typeface=""/>
        <a:cs typeface=""/>
      </a:majorFont>
      <a:minorFont>
        <a:latin typeface="Arial"/>
        <a:ea typeface=""/>
        <a:cs typeface=""/>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80</TotalTime>
  <Words>1968</Words>
  <Application>Microsoft Office PowerPoint</Application>
  <PresentationFormat>Widescreen</PresentationFormat>
  <Paragraphs>84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ADLaM Display</vt:lpstr>
      <vt:lpstr>Arial</vt:lpstr>
      <vt:lpstr>Arial Black</vt:lpstr>
      <vt:lpstr>Garamond</vt:lpstr>
      <vt:lpstr>Savon</vt:lpstr>
      <vt:lpstr>Understanding Root Causes and Policy Issues in Maternity Care Failures</vt:lpstr>
      <vt:lpstr>PowerPoint Presentation</vt:lpstr>
      <vt:lpstr>Introduction</vt:lpstr>
      <vt:lpstr>Case Study Overview: Shrewsbury and Telford Maternity Scandal</vt:lpstr>
      <vt:lpstr>Swiss Cheese Model</vt:lpstr>
      <vt:lpstr>Root Cause Analysis (RCA)</vt:lpstr>
      <vt:lpstr>Fishbone Diagram </vt:lpstr>
      <vt:lpstr>Applying the Donabedian Model</vt:lpstr>
      <vt:lpstr>Systems Theory: Understanding Interconnected Failures</vt:lpstr>
      <vt:lpstr>Policy Issues Contributing to Failures</vt:lpstr>
      <vt:lpstr>Impact of Root Causes and Policy Issues on Service Provision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GAZALA SHAHJADA</dc:creator>
  <cp:lastModifiedBy>Isha Shaileshbhai Patel (2433014)</cp:lastModifiedBy>
  <cp:revision>33</cp:revision>
  <dcterms:created xsi:type="dcterms:W3CDTF">2025-07-23T00:59:00Z</dcterms:created>
  <dcterms:modified xsi:type="dcterms:W3CDTF">2025-11-15T11:20:47Z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53D98EA922644B478A13410A32A3BB50_13</vt:lpwstr>
  </property>
  <property fmtid="{D5CDD505-2E9C-101B-9397-08002B2CF9AE}" pid="3" name="KSOProductBuildVer">
    <vt:lpwstr>2052-12.1.0.21915</vt:lpwstr>
  </property>
</Properties>
</file>