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2"/>
  </p:notesMasterIdLst>
  <p:handoutMasterIdLst>
    <p:handoutMasterId r:id="rId43"/>
  </p:handoutMasterIdLst>
  <p:sldIdLst>
    <p:sldId id="256" r:id="rId5"/>
    <p:sldId id="325" r:id="rId6"/>
    <p:sldId id="291" r:id="rId7"/>
    <p:sldId id="293" r:id="rId8"/>
    <p:sldId id="260" r:id="rId9"/>
    <p:sldId id="301" r:id="rId10"/>
    <p:sldId id="302" r:id="rId11"/>
    <p:sldId id="321" r:id="rId12"/>
    <p:sldId id="303" r:id="rId13"/>
    <p:sldId id="304" r:id="rId14"/>
    <p:sldId id="264" r:id="rId15"/>
    <p:sldId id="328" r:id="rId16"/>
    <p:sldId id="306" r:id="rId17"/>
    <p:sldId id="308" r:id="rId18"/>
    <p:sldId id="307" r:id="rId19"/>
    <p:sldId id="309" r:id="rId20"/>
    <p:sldId id="317" r:id="rId21"/>
    <p:sldId id="283" r:id="rId22"/>
    <p:sldId id="311" r:id="rId23"/>
    <p:sldId id="269" r:id="rId24"/>
    <p:sldId id="315" r:id="rId25"/>
    <p:sldId id="314" r:id="rId26"/>
    <p:sldId id="313" r:id="rId27"/>
    <p:sldId id="312" r:id="rId28"/>
    <p:sldId id="270" r:id="rId29"/>
    <p:sldId id="271" r:id="rId30"/>
    <p:sldId id="322" r:id="rId31"/>
    <p:sldId id="295" r:id="rId32"/>
    <p:sldId id="316" r:id="rId33"/>
    <p:sldId id="296" r:id="rId34"/>
    <p:sldId id="297" r:id="rId35"/>
    <p:sldId id="298" r:id="rId36"/>
    <p:sldId id="318" r:id="rId37"/>
    <p:sldId id="299" r:id="rId38"/>
    <p:sldId id="310" r:id="rId39"/>
    <p:sldId id="323" r:id="rId40"/>
    <p:sldId id="305"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D9D41A-51F2-406E-BB45-B461929CF166}" type="doc">
      <dgm:prSet loTypeId="urn:microsoft.com/office/officeart/2005/8/layout/vList5" loCatId="list" qsTypeId="urn:microsoft.com/office/officeart/2005/8/quickstyle/simple1#1" qsCatId="simple" csTypeId="urn:microsoft.com/office/officeart/2005/8/colors/accent1_2#1" csCatId="accent1" phldr="1"/>
      <dgm:spPr/>
      <dgm:t>
        <a:bodyPr/>
        <a:lstStyle/>
        <a:p>
          <a:endParaRPr lang="en-US"/>
        </a:p>
      </dgm:t>
    </dgm:pt>
    <dgm:pt modelId="{3079292B-E5C5-4EE1-99EA-AC9FDD09E374}">
      <dgm:prSet phldrT="[Text]" custT="1"/>
      <dgm:spPr/>
      <dgm:t>
        <a:bodyPr/>
        <a:lstStyle/>
        <a:p>
          <a:r>
            <a:rPr lang="en-US" sz="2600" dirty="0"/>
            <a:t>Instrumental-Oriented Conflict</a:t>
          </a:r>
        </a:p>
      </dgm:t>
    </dgm:pt>
    <dgm:pt modelId="{FC76BC41-BC55-4FCF-9484-40CB2A6EE505}" type="parTrans" cxnId="{B6548972-100B-47E3-9676-97E7973CEAFE}">
      <dgm:prSet/>
      <dgm:spPr/>
      <dgm:t>
        <a:bodyPr/>
        <a:lstStyle/>
        <a:p>
          <a:endParaRPr lang="en-US"/>
        </a:p>
      </dgm:t>
    </dgm:pt>
    <dgm:pt modelId="{09665DF9-0619-4DC9-A697-907FCE701E40}" type="sibTrans" cxnId="{B6548972-100B-47E3-9676-97E7973CEAFE}">
      <dgm:prSet/>
      <dgm:spPr/>
      <dgm:t>
        <a:bodyPr/>
        <a:lstStyle/>
        <a:p>
          <a:endParaRPr lang="en-US"/>
        </a:p>
      </dgm:t>
    </dgm:pt>
    <dgm:pt modelId="{1F00DDF5-AFD8-40FC-8E90-6B1F0F2187BB}">
      <dgm:prSet phldrT="[Text]"/>
      <dgm:spPr/>
      <dgm:t>
        <a:bodyPr/>
        <a:lstStyle/>
        <a:p>
          <a:r>
            <a:rPr lang="en-US" dirty="0"/>
            <a:t>To negotiate on the basis of factual information and logical analysis</a:t>
          </a:r>
        </a:p>
      </dgm:t>
    </dgm:pt>
    <dgm:pt modelId="{46BD83FD-FD5D-4EE6-BA15-CB1060C11FFA}" type="parTrans" cxnId="{E59472E1-5163-4B64-973F-C223181C5E20}">
      <dgm:prSet/>
      <dgm:spPr/>
      <dgm:t>
        <a:bodyPr/>
        <a:lstStyle/>
        <a:p>
          <a:endParaRPr lang="en-US"/>
        </a:p>
      </dgm:t>
    </dgm:pt>
    <dgm:pt modelId="{9744DEB7-BEC9-4A3E-B729-D47E27B96B31}" type="sibTrans" cxnId="{E59472E1-5163-4B64-973F-C223181C5E20}">
      <dgm:prSet/>
      <dgm:spPr/>
      <dgm:t>
        <a:bodyPr/>
        <a:lstStyle/>
        <a:p>
          <a:endParaRPr lang="en-US"/>
        </a:p>
      </dgm:t>
    </dgm:pt>
    <dgm:pt modelId="{B5A8BC4C-65D7-420C-91B9-6342E41D7E11}">
      <dgm:prSet phldrT="[Text]" custT="1"/>
      <dgm:spPr/>
      <dgm:t>
        <a:bodyPr/>
        <a:lstStyle/>
        <a:p>
          <a:r>
            <a:rPr lang="en-US" sz="2600" dirty="0"/>
            <a:t>Expressive-Oriented Conflict</a:t>
          </a:r>
        </a:p>
      </dgm:t>
    </dgm:pt>
    <dgm:pt modelId="{0B6DE6D3-43A6-4425-8862-210B9A84F817}" type="parTrans" cxnId="{ED2ECA9F-CCDE-41D5-82B1-7297E6901A1D}">
      <dgm:prSet/>
      <dgm:spPr/>
      <dgm:t>
        <a:bodyPr/>
        <a:lstStyle/>
        <a:p>
          <a:endParaRPr lang="en-US"/>
        </a:p>
      </dgm:t>
    </dgm:pt>
    <dgm:pt modelId="{DA2CF5BF-02B4-4371-BC78-37A54257B6AC}" type="sibTrans" cxnId="{ED2ECA9F-CCDE-41D5-82B1-7297E6901A1D}">
      <dgm:prSet/>
      <dgm:spPr/>
      <dgm:t>
        <a:bodyPr/>
        <a:lstStyle/>
        <a:p>
          <a:endParaRPr lang="en-US"/>
        </a:p>
      </dgm:t>
    </dgm:pt>
    <dgm:pt modelId="{0D125DDC-461C-48FD-AE88-7C200F21BD83}">
      <dgm:prSet phldrT="[Text]"/>
      <dgm:spPr/>
      <dgm:t>
        <a:bodyPr/>
        <a:lstStyle/>
        <a:p>
          <a:r>
            <a:rPr lang="en-US" dirty="0"/>
            <a:t>To handle a situation indirectly and implicitly, without clear delineation of the situation by the person handling it</a:t>
          </a:r>
        </a:p>
      </dgm:t>
    </dgm:pt>
    <dgm:pt modelId="{CF57A151-E506-4172-A342-272A8CCE87E8}" type="parTrans" cxnId="{2402F71B-37FB-4C50-B237-C0AEB03D4471}">
      <dgm:prSet/>
      <dgm:spPr/>
      <dgm:t>
        <a:bodyPr/>
        <a:lstStyle/>
        <a:p>
          <a:endParaRPr lang="en-US"/>
        </a:p>
      </dgm:t>
    </dgm:pt>
    <dgm:pt modelId="{BAB318D5-0C2F-491C-8BAD-CE21EAF559C5}" type="sibTrans" cxnId="{2402F71B-37FB-4C50-B237-C0AEB03D4471}">
      <dgm:prSet/>
      <dgm:spPr/>
      <dgm:t>
        <a:bodyPr/>
        <a:lstStyle/>
        <a:p>
          <a:endParaRPr lang="en-US"/>
        </a:p>
      </dgm:t>
    </dgm:pt>
    <dgm:pt modelId="{41EB230C-C6E2-4A93-89D5-C84BEC8761BF}" type="pres">
      <dgm:prSet presAssocID="{21D9D41A-51F2-406E-BB45-B461929CF166}" presName="Name0" presStyleCnt="0">
        <dgm:presLayoutVars>
          <dgm:dir/>
          <dgm:animLvl val="lvl"/>
          <dgm:resizeHandles val="exact"/>
        </dgm:presLayoutVars>
      </dgm:prSet>
      <dgm:spPr/>
    </dgm:pt>
    <dgm:pt modelId="{2A169F29-1886-4B6C-9004-D1E9B0544810}" type="pres">
      <dgm:prSet presAssocID="{3079292B-E5C5-4EE1-99EA-AC9FDD09E374}" presName="linNode" presStyleCnt="0"/>
      <dgm:spPr/>
    </dgm:pt>
    <dgm:pt modelId="{4F7D99B4-7083-4F2D-B01F-E4CC8609C014}" type="pres">
      <dgm:prSet presAssocID="{3079292B-E5C5-4EE1-99EA-AC9FDD09E374}" presName="parentText" presStyleLbl="node1" presStyleIdx="0" presStyleCnt="2">
        <dgm:presLayoutVars>
          <dgm:chMax val="1"/>
          <dgm:bulletEnabled val="1"/>
        </dgm:presLayoutVars>
      </dgm:prSet>
      <dgm:spPr/>
    </dgm:pt>
    <dgm:pt modelId="{4E173AD1-D60B-4791-B011-23529793125B}" type="pres">
      <dgm:prSet presAssocID="{3079292B-E5C5-4EE1-99EA-AC9FDD09E374}" presName="descendantText" presStyleLbl="alignAccFollowNode1" presStyleIdx="0" presStyleCnt="2">
        <dgm:presLayoutVars>
          <dgm:bulletEnabled val="1"/>
        </dgm:presLayoutVars>
      </dgm:prSet>
      <dgm:spPr/>
    </dgm:pt>
    <dgm:pt modelId="{1547D8D1-AC5E-4C47-B1FC-5FFE16CA66FE}" type="pres">
      <dgm:prSet presAssocID="{09665DF9-0619-4DC9-A697-907FCE701E40}" presName="sp" presStyleCnt="0"/>
      <dgm:spPr/>
    </dgm:pt>
    <dgm:pt modelId="{6EB8A915-7BA6-43AD-841C-D2995F0B8992}" type="pres">
      <dgm:prSet presAssocID="{B5A8BC4C-65D7-420C-91B9-6342E41D7E11}" presName="linNode" presStyleCnt="0"/>
      <dgm:spPr/>
    </dgm:pt>
    <dgm:pt modelId="{522994BC-A19C-49EC-818D-CEE9C3E50506}" type="pres">
      <dgm:prSet presAssocID="{B5A8BC4C-65D7-420C-91B9-6342E41D7E11}" presName="parentText" presStyleLbl="node1" presStyleIdx="1" presStyleCnt="2">
        <dgm:presLayoutVars>
          <dgm:chMax val="1"/>
          <dgm:bulletEnabled val="1"/>
        </dgm:presLayoutVars>
      </dgm:prSet>
      <dgm:spPr/>
    </dgm:pt>
    <dgm:pt modelId="{0F93D2C5-78C2-4F61-BE7C-5E03EA33CC1A}" type="pres">
      <dgm:prSet presAssocID="{B5A8BC4C-65D7-420C-91B9-6342E41D7E11}" presName="descendantText" presStyleLbl="alignAccFollowNode1" presStyleIdx="1" presStyleCnt="2">
        <dgm:presLayoutVars>
          <dgm:bulletEnabled val="1"/>
        </dgm:presLayoutVars>
      </dgm:prSet>
      <dgm:spPr/>
    </dgm:pt>
  </dgm:ptLst>
  <dgm:cxnLst>
    <dgm:cxn modelId="{2402F71B-37FB-4C50-B237-C0AEB03D4471}" srcId="{B5A8BC4C-65D7-420C-91B9-6342E41D7E11}" destId="{0D125DDC-461C-48FD-AE88-7C200F21BD83}" srcOrd="0" destOrd="0" parTransId="{CF57A151-E506-4172-A342-272A8CCE87E8}" sibTransId="{BAB318D5-0C2F-491C-8BAD-CE21EAF559C5}"/>
    <dgm:cxn modelId="{B6548972-100B-47E3-9676-97E7973CEAFE}" srcId="{21D9D41A-51F2-406E-BB45-B461929CF166}" destId="{3079292B-E5C5-4EE1-99EA-AC9FDD09E374}" srcOrd="0" destOrd="0" parTransId="{FC76BC41-BC55-4FCF-9484-40CB2A6EE505}" sibTransId="{09665DF9-0619-4DC9-A697-907FCE701E40}"/>
    <dgm:cxn modelId="{38881276-DB54-4FB5-8721-06BBA9921D0E}" type="presOf" srcId="{B5A8BC4C-65D7-420C-91B9-6342E41D7E11}" destId="{522994BC-A19C-49EC-818D-CEE9C3E50506}" srcOrd="0" destOrd="0" presId="urn:microsoft.com/office/officeart/2005/8/layout/vList5"/>
    <dgm:cxn modelId="{38C0CA77-ED3E-4F10-B579-CA4B93967316}" type="presOf" srcId="{0D125DDC-461C-48FD-AE88-7C200F21BD83}" destId="{0F93D2C5-78C2-4F61-BE7C-5E03EA33CC1A}" srcOrd="0" destOrd="0" presId="urn:microsoft.com/office/officeart/2005/8/layout/vList5"/>
    <dgm:cxn modelId="{ED2ECA9F-CCDE-41D5-82B1-7297E6901A1D}" srcId="{21D9D41A-51F2-406E-BB45-B461929CF166}" destId="{B5A8BC4C-65D7-420C-91B9-6342E41D7E11}" srcOrd="1" destOrd="0" parTransId="{0B6DE6D3-43A6-4425-8862-210B9A84F817}" sibTransId="{DA2CF5BF-02B4-4371-BC78-37A54257B6AC}"/>
    <dgm:cxn modelId="{DC25E6A4-7F8F-4BCF-A40E-DF27DD57D226}" type="presOf" srcId="{21D9D41A-51F2-406E-BB45-B461929CF166}" destId="{41EB230C-C6E2-4A93-89D5-C84BEC8761BF}" srcOrd="0" destOrd="0" presId="urn:microsoft.com/office/officeart/2005/8/layout/vList5"/>
    <dgm:cxn modelId="{42EF25A5-0032-4E69-BBF3-86A0869F7C99}" type="presOf" srcId="{1F00DDF5-AFD8-40FC-8E90-6B1F0F2187BB}" destId="{4E173AD1-D60B-4791-B011-23529793125B}" srcOrd="0" destOrd="0" presId="urn:microsoft.com/office/officeart/2005/8/layout/vList5"/>
    <dgm:cxn modelId="{3E6AB8C3-C813-49B3-814A-0F90BC08F92A}" type="presOf" srcId="{3079292B-E5C5-4EE1-99EA-AC9FDD09E374}" destId="{4F7D99B4-7083-4F2D-B01F-E4CC8609C014}" srcOrd="0" destOrd="0" presId="urn:microsoft.com/office/officeart/2005/8/layout/vList5"/>
    <dgm:cxn modelId="{E59472E1-5163-4B64-973F-C223181C5E20}" srcId="{3079292B-E5C5-4EE1-99EA-AC9FDD09E374}" destId="{1F00DDF5-AFD8-40FC-8E90-6B1F0F2187BB}" srcOrd="0" destOrd="0" parTransId="{46BD83FD-FD5D-4EE6-BA15-CB1060C11FFA}" sibTransId="{9744DEB7-BEC9-4A3E-B729-D47E27B96B31}"/>
    <dgm:cxn modelId="{E2900689-EBC1-4C17-9160-162F1F7F2F88}" type="presParOf" srcId="{41EB230C-C6E2-4A93-89D5-C84BEC8761BF}" destId="{2A169F29-1886-4B6C-9004-D1E9B0544810}" srcOrd="0" destOrd="0" presId="urn:microsoft.com/office/officeart/2005/8/layout/vList5"/>
    <dgm:cxn modelId="{D2FCEC3A-3C85-4860-9C48-729FEFF61C29}" type="presParOf" srcId="{2A169F29-1886-4B6C-9004-D1E9B0544810}" destId="{4F7D99B4-7083-4F2D-B01F-E4CC8609C014}" srcOrd="0" destOrd="0" presId="urn:microsoft.com/office/officeart/2005/8/layout/vList5"/>
    <dgm:cxn modelId="{A2A686ED-FD49-43A1-B47B-8728B95D7C9D}" type="presParOf" srcId="{2A169F29-1886-4B6C-9004-D1E9B0544810}" destId="{4E173AD1-D60B-4791-B011-23529793125B}" srcOrd="1" destOrd="0" presId="urn:microsoft.com/office/officeart/2005/8/layout/vList5"/>
    <dgm:cxn modelId="{42095C4A-98DA-4631-95A9-75B16017FA8F}" type="presParOf" srcId="{41EB230C-C6E2-4A93-89D5-C84BEC8761BF}" destId="{1547D8D1-AC5E-4C47-B1FC-5FFE16CA66FE}" srcOrd="1" destOrd="0" presId="urn:microsoft.com/office/officeart/2005/8/layout/vList5"/>
    <dgm:cxn modelId="{ECB67C30-3910-4CAD-8E0F-1C6BF066AE4F}" type="presParOf" srcId="{41EB230C-C6E2-4A93-89D5-C84BEC8761BF}" destId="{6EB8A915-7BA6-43AD-841C-D2995F0B8992}" srcOrd="2" destOrd="0" presId="urn:microsoft.com/office/officeart/2005/8/layout/vList5"/>
    <dgm:cxn modelId="{3932D158-BF85-4526-81AB-28D07C3AE042}" type="presParOf" srcId="{6EB8A915-7BA6-43AD-841C-D2995F0B8992}" destId="{522994BC-A19C-49EC-818D-CEE9C3E50506}" srcOrd="0" destOrd="0" presId="urn:microsoft.com/office/officeart/2005/8/layout/vList5"/>
    <dgm:cxn modelId="{9A10D0AC-2FE4-466B-A507-1ACC99D0B753}" type="presParOf" srcId="{6EB8A915-7BA6-43AD-841C-D2995F0B8992}" destId="{0F93D2C5-78C2-4F61-BE7C-5E03EA33CC1A}"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173AD1-D60B-4791-B011-23529793125B}">
      <dsp:nvSpPr>
        <dsp:cNvPr id="0" name=""/>
        <dsp:cNvSpPr/>
      </dsp:nvSpPr>
      <dsp:spPr>
        <a:xfrm rot="5400000">
          <a:off x="3780346" y="-1090638"/>
          <a:ext cx="1766186" cy="438912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US" sz="2200" kern="1200" dirty="0"/>
            <a:t>To negotiate on the basis of factual information and logical analysis</a:t>
          </a:r>
        </a:p>
      </dsp:txBody>
      <dsp:txXfrm rot="-5400000">
        <a:off x="2468879" y="307047"/>
        <a:ext cx="4302902" cy="1593750"/>
      </dsp:txXfrm>
    </dsp:sp>
    <dsp:sp modelId="{4F7D99B4-7083-4F2D-B01F-E4CC8609C014}">
      <dsp:nvSpPr>
        <dsp:cNvPr id="0" name=""/>
        <dsp:cNvSpPr/>
      </dsp:nvSpPr>
      <dsp:spPr>
        <a:xfrm>
          <a:off x="0" y="55"/>
          <a:ext cx="2468880" cy="220773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Instrumental-Oriented Conflict</a:t>
          </a:r>
        </a:p>
      </dsp:txBody>
      <dsp:txXfrm>
        <a:off x="107773" y="107828"/>
        <a:ext cx="2253334" cy="1992186"/>
      </dsp:txXfrm>
    </dsp:sp>
    <dsp:sp modelId="{0F93D2C5-78C2-4F61-BE7C-5E03EA33CC1A}">
      <dsp:nvSpPr>
        <dsp:cNvPr id="0" name=""/>
        <dsp:cNvSpPr/>
      </dsp:nvSpPr>
      <dsp:spPr>
        <a:xfrm rot="5400000">
          <a:off x="3780346" y="1227481"/>
          <a:ext cx="1766186" cy="438912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US" sz="2200" kern="1200" dirty="0"/>
            <a:t>To handle a situation indirectly and implicitly, without clear delineation of the situation by the person handling it</a:t>
          </a:r>
        </a:p>
      </dsp:txBody>
      <dsp:txXfrm rot="-5400000">
        <a:off x="2468879" y="2625166"/>
        <a:ext cx="4302902" cy="1593750"/>
      </dsp:txXfrm>
    </dsp:sp>
    <dsp:sp modelId="{522994BC-A19C-49EC-818D-CEE9C3E50506}">
      <dsp:nvSpPr>
        <dsp:cNvPr id="0" name=""/>
        <dsp:cNvSpPr/>
      </dsp:nvSpPr>
      <dsp:spPr>
        <a:xfrm>
          <a:off x="0" y="2318174"/>
          <a:ext cx="2468880" cy="220773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Expressive-Oriented Conflict</a:t>
          </a:r>
        </a:p>
      </dsp:txBody>
      <dsp:txXfrm>
        <a:off x="107773" y="2425947"/>
        <a:ext cx="2253334" cy="1992186"/>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11/11/2020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9A77F-5664-4B34-A43A-D3320F7EF9BA}" type="datetimeFigureOut">
              <a:rPr lang="en-US" smtClean="0"/>
              <a:t>11/11/2020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67E6F-A9F2-4C05-845E-35606B260249}" type="slidenum">
              <a:rPr lang="en-US" smtClean="0"/>
              <a:t>‹#›</a:t>
            </a:fld>
            <a:endParaRPr lang="en-US"/>
          </a:p>
        </p:txBody>
      </p:sp>
    </p:spTree>
    <p:extLst>
      <p:ext uri="{BB962C8B-B14F-4D97-AF65-F5344CB8AC3E}">
        <p14:creationId xmlns:p14="http://schemas.microsoft.com/office/powerpoint/2010/main" val="225935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AE831968-01A7-411D-A5F6-06CB56DE00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05A35356-1D2F-4F53-A0A3-D639D8D0E86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1204" name="Slide Number Placeholder 3">
            <a:extLst>
              <a:ext uri="{FF2B5EF4-FFF2-40B4-BE49-F238E27FC236}">
                <a16:creationId xmlns:a16="http://schemas.microsoft.com/office/drawing/2014/main" id="{C22992FE-AC53-44F0-BC87-5EB34C9126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851A487-A743-461D-BF56-5B576B28F09A}" type="slidenum">
              <a:rPr lang="en-US" altLang="en-US">
                <a:latin typeface="Calibri" panose="020F0502020204030204" pitchFamily="34" charset="0"/>
              </a:rPr>
              <a:pPr/>
              <a:t>2</a:t>
            </a:fld>
            <a:endParaRPr lang="en-US" altLang="en-US">
              <a:latin typeface="Calibri" panose="020F0502020204030204" pitchFamily="34" charset="0"/>
            </a:endParaRPr>
          </a:p>
        </p:txBody>
      </p:sp>
      <p:sp>
        <p:nvSpPr>
          <p:cNvPr id="51205" name="Footer Placeholder 4">
            <a:extLst>
              <a:ext uri="{FF2B5EF4-FFF2-40B4-BE49-F238E27FC236}">
                <a16:creationId xmlns:a16="http://schemas.microsoft.com/office/drawing/2014/main" id="{E8B871FC-4A87-4FF9-9262-8D4FE11824C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77635096-25B0-4615-96CE-5E61785111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DC8BC3DA-6FEB-4274-AE68-DFDA59ADEEB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2228" name="Slide Number Placeholder 3">
            <a:extLst>
              <a:ext uri="{FF2B5EF4-FFF2-40B4-BE49-F238E27FC236}">
                <a16:creationId xmlns:a16="http://schemas.microsoft.com/office/drawing/2014/main" id="{4BD065A7-7287-4BD2-8836-E9DEE8F83EF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92388C2-FD06-45C0-8D6F-EE1F0B96A442}" type="slidenum">
              <a:rPr lang="en-US" altLang="en-US">
                <a:latin typeface="Calibri" panose="020F0502020204030204" pitchFamily="34" charset="0"/>
              </a:rPr>
              <a:pPr/>
              <a:t>3</a:t>
            </a:fld>
            <a:endParaRPr lang="en-US" altLang="en-US">
              <a:latin typeface="Calibri" panose="020F0502020204030204" pitchFamily="34" charset="0"/>
            </a:endParaRPr>
          </a:p>
        </p:txBody>
      </p:sp>
      <p:sp>
        <p:nvSpPr>
          <p:cNvPr id="52229" name="Footer Placeholder 4">
            <a:extLst>
              <a:ext uri="{FF2B5EF4-FFF2-40B4-BE49-F238E27FC236}">
                <a16:creationId xmlns:a16="http://schemas.microsoft.com/office/drawing/2014/main" id="{DC1AAC17-184B-4831-8349-E7DA1B60044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957AC062-21CE-4E16-B7B1-356C9C3599D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C8CDAD57-CBB0-40D8-A4E6-19C2B0DAAC9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3252" name="Slide Number Placeholder 3">
            <a:extLst>
              <a:ext uri="{FF2B5EF4-FFF2-40B4-BE49-F238E27FC236}">
                <a16:creationId xmlns:a16="http://schemas.microsoft.com/office/drawing/2014/main" id="{2D69DA0F-7A43-4C4E-8CD8-3CA11319FDB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80B7593-ADC9-4744-B635-63F672D2A0F6}" type="slidenum">
              <a:rPr lang="en-US" altLang="en-US">
                <a:latin typeface="Calibri" panose="020F0502020204030204" pitchFamily="34" charset="0"/>
              </a:rPr>
              <a:pPr/>
              <a:t>4</a:t>
            </a:fld>
            <a:endParaRPr lang="en-US" altLang="en-US">
              <a:latin typeface="Calibri" panose="020F0502020204030204" pitchFamily="34" charset="0"/>
            </a:endParaRPr>
          </a:p>
        </p:txBody>
      </p:sp>
      <p:sp>
        <p:nvSpPr>
          <p:cNvPr id="53253" name="Footer Placeholder 4">
            <a:extLst>
              <a:ext uri="{FF2B5EF4-FFF2-40B4-BE49-F238E27FC236}">
                <a16:creationId xmlns:a16="http://schemas.microsoft.com/office/drawing/2014/main" id="{D70FC733-7EBB-458E-BC12-706C686A965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A2311B52-D4A8-46DD-AB01-67C69B2FC4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BA29D87F-557C-4DCC-8C2D-1CCF35C9357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4276" name="Slide Number Placeholder 3">
            <a:extLst>
              <a:ext uri="{FF2B5EF4-FFF2-40B4-BE49-F238E27FC236}">
                <a16:creationId xmlns:a16="http://schemas.microsoft.com/office/drawing/2014/main" id="{BC399975-871C-4AAE-BC7B-81198A86C1C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09637011-AD8D-46D6-8FF9-A3C0E91724E8}" type="slidenum">
              <a:rPr lang="en-US" altLang="en-US">
                <a:latin typeface="Calibri" panose="020F0502020204030204" pitchFamily="34" charset="0"/>
              </a:rPr>
              <a:pPr/>
              <a:t>5</a:t>
            </a:fld>
            <a:endParaRPr lang="en-US" altLang="en-US">
              <a:latin typeface="Calibri" panose="020F0502020204030204" pitchFamily="34" charset="0"/>
            </a:endParaRPr>
          </a:p>
        </p:txBody>
      </p:sp>
      <p:sp>
        <p:nvSpPr>
          <p:cNvPr id="54277" name="Footer Placeholder 4">
            <a:extLst>
              <a:ext uri="{FF2B5EF4-FFF2-40B4-BE49-F238E27FC236}">
                <a16:creationId xmlns:a16="http://schemas.microsoft.com/office/drawing/2014/main" id="{62B0C26E-79C6-4F8E-B8E8-857B4383044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A6F580E7-BF79-460C-80DD-181FFFA8D9D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26BA2A62-E36A-4665-A408-EBA7877EB79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As illustrated in the opening profile, global mangers negotiate with parties in other countries to make specific plans for strategies and for continuing operations.  While the complexities of cross-cultural negotiations among firms around the world present challenge enough, managers may also be faced with negotiating with government-owned companies.  Google</a:t>
            </a:r>
            <a:r>
              <a:rPr lang="ja-JP" altLang="en-US"/>
              <a:t>’</a:t>
            </a:r>
            <a:r>
              <a:rPr lang="en-US" altLang="ja-JP"/>
              <a:t>s negotiation with Chinese government, as another example, ended in a compromise that to enter the Chinese market the company had to obey China</a:t>
            </a:r>
            <a:r>
              <a:rPr lang="ja-JP" altLang="en-US"/>
              <a:t>’</a:t>
            </a:r>
            <a:r>
              <a:rPr lang="en-US" altLang="ja-JP"/>
              <a:t>s censorship laws and agree to purge its search results of any websites disapproved of by the Chinese government.</a:t>
            </a:r>
            <a:endParaRPr lang="en-US" altLang="en-US"/>
          </a:p>
        </p:txBody>
      </p:sp>
      <p:sp>
        <p:nvSpPr>
          <p:cNvPr id="55300" name="Slide Number Placeholder 3">
            <a:extLst>
              <a:ext uri="{FF2B5EF4-FFF2-40B4-BE49-F238E27FC236}">
                <a16:creationId xmlns:a16="http://schemas.microsoft.com/office/drawing/2014/main" id="{FE39E095-0459-4B65-AAD6-AD2DF2519E9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9FCB95C-8805-4CD2-8924-4AB5ACC81931}" type="slidenum">
              <a:rPr lang="en-US" altLang="en-US">
                <a:latin typeface="Calibri" panose="020F0502020204030204" pitchFamily="34" charset="0"/>
              </a:rPr>
              <a:pPr/>
              <a:t>6</a:t>
            </a:fld>
            <a:endParaRPr lang="en-US" altLang="en-US">
              <a:latin typeface="Calibri" panose="020F0502020204030204" pitchFamily="34" charset="0"/>
            </a:endParaRPr>
          </a:p>
        </p:txBody>
      </p:sp>
      <p:sp>
        <p:nvSpPr>
          <p:cNvPr id="55301" name="Footer Placeholder 4">
            <a:extLst>
              <a:ext uri="{FF2B5EF4-FFF2-40B4-BE49-F238E27FC236}">
                <a16:creationId xmlns:a16="http://schemas.microsoft.com/office/drawing/2014/main" id="{3B4DD1A7-E668-4B76-ADFD-56B697E7ACE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66D884C7-846B-4527-B6B6-EFA4DB0CAD5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D57EE17-F8A5-47B0-8942-5B0C6191AF3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ability to negotiate effectively is viewed as one of the most important skills managers can have. Difficult at the best of times, negotiation becomes even more complex and challenging when it takes place between people of different cultural values, lifestyles, expectations, languages, and problem-solving techniques. For example, cultural differences in negotiation may concern the extent to which parties emphasize the task over relationships, spend time in preparation, rely on general principles rather than specific issues, and engage many or few people in the process.</a:t>
            </a:r>
          </a:p>
          <a:p>
            <a:pPr eaLnBrk="1" hangingPunct="1">
              <a:spcBef>
                <a:spcPct val="0"/>
              </a:spcBef>
            </a:pPr>
            <a:endParaRPr lang="en-US" altLang="en-US"/>
          </a:p>
        </p:txBody>
      </p:sp>
      <p:sp>
        <p:nvSpPr>
          <p:cNvPr id="56324" name="Slide Number Placeholder 3">
            <a:extLst>
              <a:ext uri="{FF2B5EF4-FFF2-40B4-BE49-F238E27FC236}">
                <a16:creationId xmlns:a16="http://schemas.microsoft.com/office/drawing/2014/main" id="{8D350C59-B3F5-40E6-8F78-41189D5E8EF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7C268A6-BFF5-497C-B0AC-F89A408D081C}" type="slidenum">
              <a:rPr lang="en-US" altLang="en-US">
                <a:latin typeface="Calibri" panose="020F0502020204030204" pitchFamily="34" charset="0"/>
              </a:rPr>
              <a:pPr/>
              <a:t>7</a:t>
            </a:fld>
            <a:endParaRPr lang="en-US" altLang="en-US">
              <a:latin typeface="Calibri" panose="020F0502020204030204" pitchFamily="34" charset="0"/>
            </a:endParaRPr>
          </a:p>
        </p:txBody>
      </p:sp>
      <p:sp>
        <p:nvSpPr>
          <p:cNvPr id="56325" name="Footer Placeholder 4">
            <a:extLst>
              <a:ext uri="{FF2B5EF4-FFF2-40B4-BE49-F238E27FC236}">
                <a16:creationId xmlns:a16="http://schemas.microsoft.com/office/drawing/2014/main" id="{06CB2E51-3F60-474D-90F3-F84ABAF2E9E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13961520-E0E6-49A6-8323-C8548427D36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5F9F1C7A-8517-4578-90B3-346771BDBC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An additional problem is that there is often a greater number of stakeholders involved in international negotiations.</a:t>
            </a:r>
          </a:p>
          <a:p>
            <a:pPr eaLnBrk="1" hangingPunct="1">
              <a:spcBef>
                <a:spcPct val="0"/>
              </a:spcBef>
            </a:pPr>
            <a:endParaRPr lang="en-US" altLang="en-US"/>
          </a:p>
        </p:txBody>
      </p:sp>
      <p:sp>
        <p:nvSpPr>
          <p:cNvPr id="57348" name="Slide Number Placeholder 3">
            <a:extLst>
              <a:ext uri="{FF2B5EF4-FFF2-40B4-BE49-F238E27FC236}">
                <a16:creationId xmlns:a16="http://schemas.microsoft.com/office/drawing/2014/main" id="{CC749EF2-87A7-4546-9F15-5AA457439BA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778A4A4-1A0E-4504-99E6-2C41E28DDFE2}" type="slidenum">
              <a:rPr lang="en-US" altLang="en-US">
                <a:latin typeface="Calibri" panose="020F0502020204030204" pitchFamily="34" charset="0"/>
              </a:rPr>
              <a:pPr/>
              <a:t>9</a:t>
            </a:fld>
            <a:endParaRPr lang="en-US" altLang="en-US">
              <a:latin typeface="Calibri" panose="020F0502020204030204" pitchFamily="34" charset="0"/>
            </a:endParaRPr>
          </a:p>
        </p:txBody>
      </p:sp>
      <p:sp>
        <p:nvSpPr>
          <p:cNvPr id="57349" name="Footer Placeholder 4">
            <a:extLst>
              <a:ext uri="{FF2B5EF4-FFF2-40B4-BE49-F238E27FC236}">
                <a16:creationId xmlns:a16="http://schemas.microsoft.com/office/drawing/2014/main" id="{E990671B-D1A5-48BF-9CD9-1AA45146977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0F2D08C9-F27B-44FD-9D81-AB69D6226D3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A3ED6E3D-67A6-45DB-BA2E-6344E123BC3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Negotiations generally proceed in five stages: preparation, relationship building, exchanging task-related information, persuasion, and concessions and agreement. In reality, these stages may overlap and negotiators may temporarily revert back to a previous stage.</a:t>
            </a:r>
          </a:p>
          <a:p>
            <a:pPr eaLnBrk="1" hangingPunct="1">
              <a:spcBef>
                <a:spcPct val="0"/>
              </a:spcBef>
            </a:pPr>
            <a:endParaRPr lang="en-US" altLang="en-US"/>
          </a:p>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2D3028BC-8158-46BE-8C2A-45902F98FA8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6682D00-726A-44CC-A4B6-0F4AFA51C76A}" type="slidenum">
              <a:rPr lang="en-US" altLang="en-US">
                <a:latin typeface="Calibri" panose="020F0502020204030204" pitchFamily="34" charset="0"/>
              </a:rPr>
              <a:pPr/>
              <a:t>10</a:t>
            </a:fld>
            <a:endParaRPr lang="en-US" altLang="en-US">
              <a:latin typeface="Calibri" panose="020F0502020204030204" pitchFamily="34" charset="0"/>
            </a:endParaRPr>
          </a:p>
        </p:txBody>
      </p:sp>
      <p:sp>
        <p:nvSpPr>
          <p:cNvPr id="58373" name="Footer Placeholder 4">
            <a:extLst>
              <a:ext uri="{FF2B5EF4-FFF2-40B4-BE49-F238E27FC236}">
                <a16:creationId xmlns:a16="http://schemas.microsoft.com/office/drawing/2014/main" id="{4DE02FE0-62E2-45EC-A0EA-1F3D98D8334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1409D612-4C34-4389-AA00-2BE9A8B21C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C670837A-7455-4A1C-852B-9A37C710893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importance of careful preparation for cross-cultural negotiations cannot be overstated. To the extent that time permits, a distinct advantage can be gained if negotiators familiarize themselves with the entire context and background of their counterparts (no matter where the meetings will take place) in addition to the specific subjects to be negotiated. </a:t>
            </a:r>
          </a:p>
          <a:p>
            <a:pPr eaLnBrk="1" hangingPunct="1">
              <a:spcBef>
                <a:spcPct val="0"/>
              </a:spcBef>
            </a:pPr>
            <a:endParaRPr lang="en-US" altLang="en-US"/>
          </a:p>
        </p:txBody>
      </p:sp>
      <p:sp>
        <p:nvSpPr>
          <p:cNvPr id="59396" name="Slide Number Placeholder 3">
            <a:extLst>
              <a:ext uri="{FF2B5EF4-FFF2-40B4-BE49-F238E27FC236}">
                <a16:creationId xmlns:a16="http://schemas.microsoft.com/office/drawing/2014/main" id="{6F89DEC4-5008-4E04-83AB-21420E637AF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C1B41B3-7CD2-4C94-A446-867CA61A4352}" type="slidenum">
              <a:rPr lang="en-US" altLang="en-US">
                <a:latin typeface="Calibri" panose="020F0502020204030204" pitchFamily="34" charset="0"/>
              </a:rPr>
              <a:pPr/>
              <a:t>11</a:t>
            </a:fld>
            <a:endParaRPr lang="en-US" altLang="en-US">
              <a:latin typeface="Calibri" panose="020F0502020204030204" pitchFamily="34" charset="0"/>
            </a:endParaRPr>
          </a:p>
        </p:txBody>
      </p:sp>
      <p:sp>
        <p:nvSpPr>
          <p:cNvPr id="59397" name="Footer Placeholder 4">
            <a:extLst>
              <a:ext uri="{FF2B5EF4-FFF2-40B4-BE49-F238E27FC236}">
                <a16:creationId xmlns:a16="http://schemas.microsoft.com/office/drawing/2014/main" id="{48A207BA-979D-43E5-8FE3-0775AA2FAE6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BA6451DA-4123-4E16-87BF-1BCD30AA5C5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54EDA013-E2F7-4AA4-AA06-D226FEB885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process of relationship building is usually regarded with more significance in other countries than it is in the US—where negotiators typically want to get down to business as quickly as possible. </a:t>
            </a:r>
          </a:p>
          <a:p>
            <a:pPr eaLnBrk="1" hangingPunct="1">
              <a:spcBef>
                <a:spcPct val="0"/>
              </a:spcBef>
            </a:pPr>
            <a:endParaRPr lang="en-US" altLang="en-US"/>
          </a:p>
          <a:p>
            <a:pPr eaLnBrk="1" hangingPunct="1">
              <a:spcBef>
                <a:spcPct val="0"/>
              </a:spcBef>
            </a:pPr>
            <a:r>
              <a:rPr lang="en-US" altLang="en-US"/>
              <a:t>In many countries, personal commitment, rather than the legal system, form the basis of contract enforcement. Relationship building may entail social events, tours, ceremonies, and non-task sounding—general polite conversation and informal communication before the meeting.</a:t>
            </a:r>
          </a:p>
          <a:p>
            <a:pPr eaLnBrk="1" hangingPunct="1">
              <a:spcBef>
                <a:spcPct val="0"/>
              </a:spcBef>
            </a:pPr>
            <a:endParaRPr lang="en-US" altLang="en-US"/>
          </a:p>
          <a:p>
            <a:pPr eaLnBrk="1" hangingPunct="1">
              <a:spcBef>
                <a:spcPct val="0"/>
              </a:spcBef>
            </a:pPr>
            <a:r>
              <a:rPr lang="en-US" altLang="en-US"/>
              <a:t>It usually is recommended that managers new to a given scenario use an intermediary—someone who already has the trust of the foreign managers and, thus, acts as a </a:t>
            </a:r>
            <a:r>
              <a:rPr lang="ja-JP" altLang="en-US"/>
              <a:t>“</a:t>
            </a:r>
            <a:r>
              <a:rPr lang="en-US" altLang="ja-JP"/>
              <a:t>relationship bridge.</a:t>
            </a:r>
            <a:r>
              <a:rPr lang="ja-JP" altLang="en-US"/>
              <a:t>”</a:t>
            </a:r>
            <a:endParaRPr lang="en-US" altLang="ja-JP"/>
          </a:p>
          <a:p>
            <a:pPr eaLnBrk="1" hangingPunct="1">
              <a:spcBef>
                <a:spcPct val="0"/>
              </a:spcBef>
            </a:pPr>
            <a:endParaRPr lang="en-US" altLang="en-US"/>
          </a:p>
          <a:p>
            <a:pPr eaLnBrk="1" hangingPunct="1">
              <a:spcBef>
                <a:spcPct val="0"/>
              </a:spcBef>
            </a:pPr>
            <a:r>
              <a:rPr lang="en-US" altLang="en-US"/>
              <a:t>In </a:t>
            </a:r>
            <a:r>
              <a:rPr lang="en-US" altLang="en-US" i="1"/>
              <a:t>Getting to Yes</a:t>
            </a:r>
            <a:r>
              <a:rPr lang="en-US" altLang="en-US"/>
              <a:t>, Fisher and Ury provide a good example of the importance of relationship-building and preparation. When UN Secretary General Kurt Waldheim arrived in Tehran to negotiate the hostage situation in 1980, he stated, </a:t>
            </a:r>
            <a:r>
              <a:rPr lang="ja-JP" altLang="en-US"/>
              <a:t>“</a:t>
            </a:r>
            <a:r>
              <a:rPr lang="en-US" altLang="ja-JP"/>
              <a:t>I have come as a mediator to work out a compromise.</a:t>
            </a:r>
            <a:r>
              <a:rPr lang="ja-JP" altLang="en-US"/>
              <a:t>”</a:t>
            </a:r>
            <a:r>
              <a:rPr lang="en-US" altLang="ja-JP"/>
              <a:t> His statement essentially translates in Persian as, </a:t>
            </a:r>
            <a:r>
              <a:rPr lang="ja-JP" altLang="en-US"/>
              <a:t>“</a:t>
            </a:r>
            <a:r>
              <a:rPr lang="en-US" altLang="ja-JP"/>
              <a:t>I have come as a meddler to make you surrender your principles.</a:t>
            </a:r>
            <a:r>
              <a:rPr lang="ja-JP" altLang="en-US"/>
              <a:t>”</a:t>
            </a:r>
            <a:endParaRPr lang="en-US" altLang="ja-JP"/>
          </a:p>
          <a:p>
            <a:pPr eaLnBrk="1" hangingPunct="1">
              <a:spcBef>
                <a:spcPct val="0"/>
              </a:spcBef>
            </a:pPr>
            <a:endParaRPr lang="en-US" altLang="en-US"/>
          </a:p>
        </p:txBody>
      </p:sp>
      <p:sp>
        <p:nvSpPr>
          <p:cNvPr id="60420" name="Slide Number Placeholder 3">
            <a:extLst>
              <a:ext uri="{FF2B5EF4-FFF2-40B4-BE49-F238E27FC236}">
                <a16:creationId xmlns:a16="http://schemas.microsoft.com/office/drawing/2014/main" id="{C963AE70-C98E-4E4D-95E1-73125EB2B68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9D36A85-33CB-416C-800C-D0A8E7C9FD85}" type="slidenum">
              <a:rPr lang="en-US" altLang="en-US">
                <a:latin typeface="Calibri" panose="020F0502020204030204" pitchFamily="34" charset="0"/>
              </a:rPr>
              <a:pPr/>
              <a:t>12</a:t>
            </a:fld>
            <a:endParaRPr lang="en-US" altLang="en-US">
              <a:latin typeface="Calibri" panose="020F0502020204030204" pitchFamily="34" charset="0"/>
            </a:endParaRPr>
          </a:p>
        </p:txBody>
      </p:sp>
      <p:sp>
        <p:nvSpPr>
          <p:cNvPr id="60421" name="Footer Placeholder 4">
            <a:extLst>
              <a:ext uri="{FF2B5EF4-FFF2-40B4-BE49-F238E27FC236}">
                <a16:creationId xmlns:a16="http://schemas.microsoft.com/office/drawing/2014/main" id="{A4056592-FD76-4009-9F27-FBFB607BD681}"/>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CCA2A6C7-8388-4C0C-930D-D43C92DA7B6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17AEC8B8-25E1-4F0A-9864-A1C1489A4DC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In this stage, each side typically makes a presentation and states its position. Then, there is a question-and-answer period, and alternatives are discussed. </a:t>
            </a:r>
          </a:p>
          <a:p>
            <a:pPr eaLnBrk="1" hangingPunct="1">
              <a:spcBef>
                <a:spcPct val="0"/>
              </a:spcBef>
            </a:pPr>
            <a:endParaRPr lang="en-US" altLang="en-US"/>
          </a:p>
          <a:p>
            <a:pPr eaLnBrk="1" hangingPunct="1">
              <a:spcBef>
                <a:spcPct val="0"/>
              </a:spcBef>
            </a:pPr>
            <a:r>
              <a:rPr lang="en-US" altLang="en-US"/>
              <a:t>To Americans, this phase is straightforward, objective, efficient, and understandable. Negotiators from other countries, however, may continue to be indirect during this stage.</a:t>
            </a:r>
          </a:p>
          <a:p>
            <a:pPr eaLnBrk="1" hangingPunct="1">
              <a:spcBef>
                <a:spcPct val="0"/>
              </a:spcBef>
            </a:pPr>
            <a:endParaRPr lang="en-US" altLang="en-US"/>
          </a:p>
          <a:p>
            <a:pPr eaLnBrk="1" hangingPunct="1">
              <a:spcBef>
                <a:spcPct val="0"/>
              </a:spcBef>
            </a:pPr>
            <a:r>
              <a:rPr lang="en-US" altLang="en-US"/>
              <a:t>Adler suggests the most effective negotiators practice role reversal to show understanding of their counterpart</a:t>
            </a:r>
            <a:r>
              <a:rPr lang="ja-JP" altLang="en-US"/>
              <a:t>’</a:t>
            </a:r>
            <a:r>
              <a:rPr lang="en-US" altLang="ja-JP"/>
              <a:t>s viewpoint. Doing so may open up a wider range of alternative solutions. </a:t>
            </a:r>
          </a:p>
          <a:p>
            <a:pPr eaLnBrk="1" hangingPunct="1">
              <a:spcBef>
                <a:spcPct val="0"/>
              </a:spcBef>
            </a:pPr>
            <a:endParaRPr lang="en-US" altLang="en-US"/>
          </a:p>
        </p:txBody>
      </p:sp>
      <p:sp>
        <p:nvSpPr>
          <p:cNvPr id="61444" name="Slide Number Placeholder 3">
            <a:extLst>
              <a:ext uri="{FF2B5EF4-FFF2-40B4-BE49-F238E27FC236}">
                <a16:creationId xmlns:a16="http://schemas.microsoft.com/office/drawing/2014/main" id="{947F9BD8-15AF-4EBF-B3B9-3A65B9A7FFE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02E86F38-19A5-4212-9E6D-A5C3F03E61BA}" type="slidenum">
              <a:rPr lang="en-US" altLang="en-US">
                <a:latin typeface="Calibri" panose="020F0502020204030204" pitchFamily="34" charset="0"/>
              </a:rPr>
              <a:pPr/>
              <a:t>13</a:t>
            </a:fld>
            <a:endParaRPr lang="en-US" altLang="en-US">
              <a:latin typeface="Calibri" panose="020F0502020204030204" pitchFamily="34" charset="0"/>
            </a:endParaRPr>
          </a:p>
        </p:txBody>
      </p:sp>
      <p:sp>
        <p:nvSpPr>
          <p:cNvPr id="61445" name="Footer Placeholder 4">
            <a:extLst>
              <a:ext uri="{FF2B5EF4-FFF2-40B4-BE49-F238E27FC236}">
                <a16:creationId xmlns:a16="http://schemas.microsoft.com/office/drawing/2014/main" id="{B418BDB1-4707-474C-B331-BB922F59E41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92A087C1-9384-40B7-99DE-263B6EFD8E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ED08EFAC-190D-4AFE-A78A-6C9C01A8B2F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90000"/>
              </a:lnSpc>
              <a:spcBef>
                <a:spcPct val="0"/>
              </a:spcBef>
            </a:pPr>
            <a:r>
              <a:rPr lang="en-US" altLang="en-US"/>
              <a:t>In this phase both parties try to persuade the other to accept more of one position and give up some of the other. Managers may find bargaining and making concessions to be fraught with difficulties because of different uses and interpretations of verbal and nonverbal behaviors.</a:t>
            </a:r>
          </a:p>
          <a:p>
            <a:pPr eaLnBrk="1" hangingPunct="1">
              <a:lnSpc>
                <a:spcPct val="90000"/>
              </a:lnSpc>
              <a:spcBef>
                <a:spcPct val="0"/>
              </a:spcBef>
            </a:pPr>
            <a:endParaRPr lang="en-US" altLang="en-US"/>
          </a:p>
          <a:p>
            <a:pPr eaLnBrk="1" hangingPunct="1">
              <a:lnSpc>
                <a:spcPct val="90000"/>
              </a:lnSpc>
              <a:spcBef>
                <a:spcPct val="0"/>
              </a:spcBef>
            </a:pPr>
            <a:r>
              <a:rPr lang="en-US" altLang="en-US"/>
              <a:t>Dirty tricks include efforts to deliberately mislead opponents—e.g., by giving wrong or distorted factual information and using ambiguous authority. Other techniques are intended to place opponents in physically or psychologically stressful situations so that they will give in. It is important to keep in mind, though, that what is a </a:t>
            </a:r>
            <a:r>
              <a:rPr lang="ja-JP" altLang="en-US"/>
              <a:t>“</a:t>
            </a:r>
            <a:r>
              <a:rPr lang="en-US" altLang="ja-JP"/>
              <a:t>dirty trick</a:t>
            </a:r>
            <a:r>
              <a:rPr lang="ja-JP" altLang="en-US"/>
              <a:t>”</a:t>
            </a:r>
            <a:r>
              <a:rPr lang="en-US" altLang="ja-JP"/>
              <a:t> to Americans may be accepted conduct in other cultures. </a:t>
            </a:r>
          </a:p>
          <a:p>
            <a:pPr eaLnBrk="1" hangingPunct="1">
              <a:lnSpc>
                <a:spcPct val="90000"/>
              </a:lnSpc>
              <a:spcBef>
                <a:spcPct val="0"/>
              </a:spcBef>
            </a:pPr>
            <a:endParaRPr lang="en-US" altLang="en-US"/>
          </a:p>
          <a:p>
            <a:pPr eaLnBrk="1" hangingPunct="1">
              <a:lnSpc>
                <a:spcPct val="90000"/>
              </a:lnSpc>
              <a:spcBef>
                <a:spcPct val="0"/>
              </a:spcBef>
            </a:pPr>
            <a:r>
              <a:rPr lang="en-US" altLang="en-US"/>
              <a:t>It also is important to recognize the relevance of nonverbal behaviors. Nonverbal cues often are ingrained in our behavior, and we do not change them for the purposes of negotiation. The latter is important because different cultures have different nonverbal behaviors. For example, Brazilians interrupt more often and use more touching than Japanese or Americans. The Japanese use more silent periods.</a:t>
            </a:r>
          </a:p>
          <a:p>
            <a:pPr eaLnBrk="1" hangingPunct="1">
              <a:lnSpc>
                <a:spcPct val="90000"/>
              </a:lnSpc>
              <a:spcBef>
                <a:spcPct val="0"/>
              </a:spcBef>
            </a:pPr>
            <a:endParaRPr lang="en-US" altLang="en-US"/>
          </a:p>
          <a:p>
            <a:pPr eaLnBrk="1" hangingPunct="1">
              <a:lnSpc>
                <a:spcPct val="90000"/>
              </a:lnSpc>
              <a:spcBef>
                <a:spcPct val="0"/>
              </a:spcBef>
            </a:pPr>
            <a:r>
              <a:rPr lang="en-US" altLang="en-US"/>
              <a:t>Though persuasion is treated here as a distinct stage, it often underlies all stages of negotiation.</a:t>
            </a:r>
          </a:p>
        </p:txBody>
      </p:sp>
      <p:sp>
        <p:nvSpPr>
          <p:cNvPr id="62468" name="Slide Number Placeholder 3">
            <a:extLst>
              <a:ext uri="{FF2B5EF4-FFF2-40B4-BE49-F238E27FC236}">
                <a16:creationId xmlns:a16="http://schemas.microsoft.com/office/drawing/2014/main" id="{D84D6D20-16EF-4084-A75A-E9CBE65501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88D1875-45C9-4C01-A64C-919CE3E61743}" type="slidenum">
              <a:rPr lang="en-US" altLang="en-US">
                <a:latin typeface="Calibri" panose="020F0502020204030204" pitchFamily="34" charset="0"/>
              </a:rPr>
              <a:pPr/>
              <a:t>14</a:t>
            </a:fld>
            <a:endParaRPr lang="en-US" altLang="en-US">
              <a:latin typeface="Calibri" panose="020F0502020204030204" pitchFamily="34" charset="0"/>
            </a:endParaRPr>
          </a:p>
        </p:txBody>
      </p:sp>
      <p:sp>
        <p:nvSpPr>
          <p:cNvPr id="62469" name="Footer Placeholder 4">
            <a:extLst>
              <a:ext uri="{FF2B5EF4-FFF2-40B4-BE49-F238E27FC236}">
                <a16:creationId xmlns:a16="http://schemas.microsoft.com/office/drawing/2014/main" id="{B11D54AD-623C-4CC2-A62B-BEB26532817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9860836D-FB62-4152-8563-6C8E8F32D12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656BF56F-6AC3-4882-9858-966BB987310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Well-prepared negotiators are aware of various concession strategies across cultures and have decided ahead of time what their own strategy will be.</a:t>
            </a:r>
          </a:p>
          <a:p>
            <a:pPr eaLnBrk="1" hangingPunct="1">
              <a:spcBef>
                <a:spcPct val="0"/>
              </a:spcBef>
            </a:pPr>
            <a:endParaRPr lang="en-US" altLang="en-US"/>
          </a:p>
        </p:txBody>
      </p:sp>
      <p:sp>
        <p:nvSpPr>
          <p:cNvPr id="63492" name="Slide Number Placeholder 3">
            <a:extLst>
              <a:ext uri="{FF2B5EF4-FFF2-40B4-BE49-F238E27FC236}">
                <a16:creationId xmlns:a16="http://schemas.microsoft.com/office/drawing/2014/main" id="{CB488499-C161-4020-BCC1-C2A29D9E6A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3606F972-39CC-432F-85AB-53ACD9658F2E}" type="slidenum">
              <a:rPr lang="en-US" altLang="en-US">
                <a:latin typeface="Calibri" panose="020F0502020204030204" pitchFamily="34" charset="0"/>
              </a:rPr>
              <a:pPr/>
              <a:t>15</a:t>
            </a:fld>
            <a:endParaRPr lang="en-US" altLang="en-US">
              <a:latin typeface="Calibri" panose="020F0502020204030204" pitchFamily="34" charset="0"/>
            </a:endParaRPr>
          </a:p>
        </p:txBody>
      </p:sp>
      <p:sp>
        <p:nvSpPr>
          <p:cNvPr id="63493" name="Footer Placeholder 4">
            <a:extLst>
              <a:ext uri="{FF2B5EF4-FFF2-40B4-BE49-F238E27FC236}">
                <a16:creationId xmlns:a16="http://schemas.microsoft.com/office/drawing/2014/main" id="{9F7C761F-6D55-4239-BA5E-BC8682DEBD7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9F9764DE-D303-463A-8567-51C2955CF73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EDDA9770-72AC-4448-B293-62A053F543C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b="1"/>
              <a:t>Beijing (capital) </a:t>
            </a:r>
            <a:r>
              <a:rPr lang="en-US" altLang="en-US"/>
              <a:t>“Political, bureaucratic, educated, diversified, high relationship orientation, more direct, high ‘face.’” </a:t>
            </a:r>
          </a:p>
          <a:p>
            <a:r>
              <a:rPr lang="en-US" altLang="en-US" b="1"/>
              <a:t>Shanghai (commercial center) </a:t>
            </a:r>
            <a:r>
              <a:rPr lang="en-US" altLang="en-US"/>
              <a:t>“Business savvy, focus on details, bottom line, career- oriented younger people, materialistic, confident.” </a:t>
            </a:r>
          </a:p>
          <a:p>
            <a:r>
              <a:rPr lang="en-US" altLang="en-US" b="1"/>
              <a:t>Guangzhou/Shenzhen (south, near Hong Kong) </a:t>
            </a:r>
            <a:r>
              <a:rPr lang="en-US" altLang="en-US"/>
              <a:t>“Entrepreneurial, hard-working, manufacturing center, outside the norm, more risk-taking, like Hong Kong, more informal.” </a:t>
            </a:r>
          </a:p>
          <a:p>
            <a:r>
              <a:rPr lang="en-US" altLang="en-US" b="1"/>
              <a:t>Western China (Chengdu/Chongqing) </a:t>
            </a:r>
            <a:r>
              <a:rPr lang="en-US" altLang="en-US"/>
              <a:t>“Traditional ‘People’s’ mentality, less experience with international business/negotiations, socializing importance. </a:t>
            </a:r>
          </a:p>
        </p:txBody>
      </p:sp>
      <p:sp>
        <p:nvSpPr>
          <p:cNvPr id="64516" name="Slide Number Placeholder 3">
            <a:extLst>
              <a:ext uri="{FF2B5EF4-FFF2-40B4-BE49-F238E27FC236}">
                <a16:creationId xmlns:a16="http://schemas.microsoft.com/office/drawing/2014/main" id="{FBD17F7F-B52B-4E98-8EBF-5BB42C326E0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E41FE37-CAE5-4B45-B956-38584C403C85}" type="slidenum">
              <a:rPr lang="en-US" altLang="en-US">
                <a:latin typeface="Calibri" panose="020F0502020204030204" pitchFamily="34" charset="0"/>
              </a:rPr>
              <a:pPr/>
              <a:t>16</a:t>
            </a:fld>
            <a:endParaRPr lang="en-US" altLang="en-US">
              <a:latin typeface="Calibri" panose="020F0502020204030204" pitchFamily="34" charset="0"/>
            </a:endParaRPr>
          </a:p>
        </p:txBody>
      </p:sp>
      <p:sp>
        <p:nvSpPr>
          <p:cNvPr id="64517" name="Footer Placeholder 4">
            <a:extLst>
              <a:ext uri="{FF2B5EF4-FFF2-40B4-BE49-F238E27FC236}">
                <a16:creationId xmlns:a16="http://schemas.microsoft.com/office/drawing/2014/main" id="{09C767C0-90A3-40BF-AB7A-7E42AF205CA9}"/>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B32289DF-174F-4BA8-823C-AD15F4B073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628E59AA-D6DE-4156-A2AF-2C00E0BD1D82}"/>
              </a:ext>
            </a:extLst>
          </p:cNvPr>
          <p:cNvSpPr>
            <a:spLocks noGrp="1"/>
          </p:cNvSpPr>
          <p:nvPr>
            <p:ph type="body" idx="1"/>
          </p:nvPr>
        </p:nvSpPr>
        <p:spPr bwMode="auto"/>
        <p:txBody>
          <a:bodyPr wrap="square" numCol="1" anchor="t" anchorCtr="0" compatLnSpc="1">
            <a:prstTxWarp prst="textNoShape">
              <a:avLst/>
            </a:prstTxWarp>
            <a:normAutofit fontScale="85000" lnSpcReduction="20000"/>
          </a:bodyPr>
          <a:lstStyle/>
          <a:p>
            <a:pPr eaLnBrk="1" hangingPunct="1">
              <a:spcBef>
                <a:spcPct val="0"/>
              </a:spcBef>
              <a:defRPr/>
            </a:pPr>
            <a:r>
              <a:rPr lang="en-US" altLang="en-US"/>
              <a:t>The negotiation process the Chinese use is mystifying to most Westerners.</a:t>
            </a:r>
          </a:p>
          <a:p>
            <a:pPr eaLnBrk="1" hangingPunct="1">
              <a:spcBef>
                <a:spcPct val="0"/>
              </a:spcBef>
              <a:defRPr/>
            </a:pPr>
            <a:endParaRPr lang="en-US" altLang="en-US"/>
          </a:p>
          <a:p>
            <a:pPr eaLnBrk="1" hangingPunct="1">
              <a:spcBef>
                <a:spcPct val="0"/>
              </a:spcBef>
              <a:defRPr/>
            </a:pPr>
            <a:r>
              <a:rPr lang="en-US" altLang="en-US"/>
              <a:t>Two major areas of conflict with the Chinese are their desire for a large amount of detail about product characteristics and their apparent insincerity about reaching an agreement. Regarding the latter, the Chinese often have little authority to close a deal. They must report to the government trade corporations, which often have a representative on the negotiation team. As such, Chinese negotiators are constrained within the framework of state planning and political ideals.</a:t>
            </a:r>
          </a:p>
          <a:p>
            <a:pPr eaLnBrk="1" hangingPunct="1">
              <a:spcBef>
                <a:spcPct val="0"/>
              </a:spcBef>
              <a:defRPr/>
            </a:pPr>
            <a:endParaRPr lang="en-US" altLang="en-US"/>
          </a:p>
          <a:p>
            <a:pPr eaLnBrk="1" hangingPunct="1">
              <a:spcBef>
                <a:spcPct val="0"/>
              </a:spcBef>
              <a:defRPr/>
            </a:pPr>
            <a:r>
              <a:rPr lang="en-US" altLang="en-US"/>
              <a:t>When confronted with aggressive and emotional attempts at persuasion, the Chinese often respond with negative strategies, such as discontinuing or withdrawing from negotiation. The concept of </a:t>
            </a:r>
            <a:r>
              <a:rPr lang="ja-JP" altLang="en-US"/>
              <a:t>“</a:t>
            </a:r>
            <a:r>
              <a:rPr lang="en-US" altLang="ja-JP"/>
              <a:t>face</a:t>
            </a:r>
            <a:r>
              <a:rPr lang="ja-JP" altLang="en-US"/>
              <a:t>”</a:t>
            </a:r>
            <a:r>
              <a:rPr lang="en-US" altLang="ja-JP"/>
              <a:t> is at the heart of such responses. </a:t>
            </a:r>
          </a:p>
          <a:p>
            <a:pPr eaLnBrk="1" hangingPunct="1">
              <a:spcBef>
                <a:spcPct val="0"/>
              </a:spcBef>
              <a:defRPr/>
            </a:pPr>
            <a:endParaRPr lang="en-US" altLang="en-US"/>
          </a:p>
          <a:p>
            <a:pPr eaLnBrk="1" hangingPunct="1">
              <a:spcBef>
                <a:spcPct val="0"/>
              </a:spcBef>
              <a:defRPr/>
            </a:pPr>
            <a:r>
              <a:rPr lang="en-US" altLang="en-US"/>
              <a:t>There are two components of face. Lien refers to a person</a:t>
            </a:r>
            <a:r>
              <a:rPr lang="ja-JP" altLang="en-US"/>
              <a:t>’</a:t>
            </a:r>
            <a:r>
              <a:rPr lang="en-US" altLang="ja-JP"/>
              <a:t>s moral character, and it is considered the most important thing defining a person. Mien-tzu refers to one</a:t>
            </a:r>
            <a:r>
              <a:rPr lang="ja-JP" altLang="en-US"/>
              <a:t>’</a:t>
            </a:r>
            <a:r>
              <a:rPr lang="en-US" altLang="ja-JP"/>
              <a:t>s reputation or prestige, earned through bureaucratic or political power. In negotiations, it is important not to act as though you have </a:t>
            </a:r>
            <a:r>
              <a:rPr lang="ja-JP" altLang="en-US"/>
              <a:t>“</a:t>
            </a:r>
            <a:r>
              <a:rPr lang="en-US" altLang="ja-JP"/>
              <a:t>won</a:t>
            </a:r>
            <a:r>
              <a:rPr lang="ja-JP" altLang="en-US"/>
              <a:t>”</a:t>
            </a:r>
            <a:r>
              <a:rPr lang="en-US" altLang="ja-JP"/>
              <a:t> because that implies the other party has </a:t>
            </a:r>
            <a:r>
              <a:rPr lang="ja-JP" altLang="en-US"/>
              <a:t>“</a:t>
            </a:r>
            <a:r>
              <a:rPr lang="en-US" altLang="ja-JP"/>
              <a:t>lost</a:t>
            </a:r>
            <a:r>
              <a:rPr lang="ja-JP" altLang="en-US"/>
              <a:t>”</a:t>
            </a:r>
            <a:r>
              <a:rPr lang="en-US" altLang="ja-JP"/>
              <a:t> and they will lose face.</a:t>
            </a:r>
          </a:p>
          <a:p>
            <a:pPr eaLnBrk="1" hangingPunct="1">
              <a:spcBef>
                <a:spcPct val="0"/>
              </a:spcBef>
              <a:defRPr/>
            </a:pPr>
            <a:endParaRPr lang="en-US" altLang="en-US"/>
          </a:p>
          <a:p>
            <a:pPr eaLnBrk="1" hangingPunct="1">
              <a:spcBef>
                <a:spcPct val="0"/>
              </a:spcBef>
              <a:defRPr/>
            </a:pPr>
            <a:r>
              <a:rPr lang="en-US" altLang="en-US"/>
              <a:t>Strong social obligations and the need for harmony (i.e., in terms of personal relationships, trust, and ritual) underlie Chinese negotiations. Guanxi refers to the intricate, pervasive network of personal relations that every Chinese personally cultivates. Guanxi establishes obligations to exchange favors in future business activities. Firms that have special guanxi connections and give preferential treatment to one another are known as members of guanxihu networks. The Chinese also expect corporate goals and profit to be subordinate to friendship, national development, and mutual benefit.</a:t>
            </a:r>
          </a:p>
          <a:p>
            <a:pPr eaLnBrk="1" hangingPunct="1">
              <a:spcBef>
                <a:spcPct val="0"/>
              </a:spcBef>
              <a:defRPr/>
            </a:pPr>
            <a:endParaRPr lang="en-US" altLang="en-US"/>
          </a:p>
          <a:p>
            <a:pPr eaLnBrk="1" hangingPunct="1">
              <a:spcBef>
                <a:spcPct val="0"/>
              </a:spcBef>
              <a:defRPr/>
            </a:pPr>
            <a:r>
              <a:rPr lang="en-US" altLang="en-US"/>
              <a:t>Americans often experience two stages of negotiation with the  Chinese. During the technical stage, every detail of the proposed product specifications and technology is hammered out. The commercial stage deals with aspects of production, marketing, and pricing.</a:t>
            </a:r>
          </a:p>
          <a:p>
            <a:pPr eaLnBrk="1" hangingPunct="1">
              <a:spcBef>
                <a:spcPct val="0"/>
              </a:spcBef>
              <a:defRPr/>
            </a:pPr>
            <a:endParaRPr lang="en-US" altLang="en-US"/>
          </a:p>
        </p:txBody>
      </p:sp>
      <p:sp>
        <p:nvSpPr>
          <p:cNvPr id="65540" name="Slide Number Placeholder 3">
            <a:extLst>
              <a:ext uri="{FF2B5EF4-FFF2-40B4-BE49-F238E27FC236}">
                <a16:creationId xmlns:a16="http://schemas.microsoft.com/office/drawing/2014/main" id="{EB31CC35-0569-43A5-A9A4-9ACB4C2AF7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325C934F-8F00-4AFC-AC5B-27DD1A055B9E}" type="slidenum">
              <a:rPr lang="en-US" altLang="en-US">
                <a:latin typeface="Calibri" panose="020F0502020204030204" pitchFamily="34" charset="0"/>
              </a:rPr>
              <a:pPr/>
              <a:t>17</a:t>
            </a:fld>
            <a:endParaRPr lang="en-US" altLang="en-US">
              <a:latin typeface="Calibri" panose="020F0502020204030204" pitchFamily="34" charset="0"/>
            </a:endParaRPr>
          </a:p>
        </p:txBody>
      </p:sp>
      <p:sp>
        <p:nvSpPr>
          <p:cNvPr id="65541" name="Footer Placeholder 4">
            <a:extLst>
              <a:ext uri="{FF2B5EF4-FFF2-40B4-BE49-F238E27FC236}">
                <a16:creationId xmlns:a16="http://schemas.microsoft.com/office/drawing/2014/main" id="{6D95F872-26E9-450C-ABCB-94B35DC9FFF1}"/>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F52D0AC1-277D-4155-9D1A-BA6D3412C43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661B5135-F253-4A31-94DB-C05CCE1E405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66564" name="Slide Number Placeholder 3">
            <a:extLst>
              <a:ext uri="{FF2B5EF4-FFF2-40B4-BE49-F238E27FC236}">
                <a16:creationId xmlns:a16="http://schemas.microsoft.com/office/drawing/2014/main" id="{4CE69B04-9E2D-4531-B18F-B899C19B1D8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6107477-60F3-4D3E-A644-CF670EFF5C74}" type="slidenum">
              <a:rPr lang="en-US" altLang="en-US">
                <a:latin typeface="Calibri" panose="020F0502020204030204" pitchFamily="34" charset="0"/>
              </a:rPr>
              <a:pPr/>
              <a:t>18</a:t>
            </a:fld>
            <a:endParaRPr lang="en-US" altLang="en-US">
              <a:latin typeface="Calibri" panose="020F0502020204030204" pitchFamily="34" charset="0"/>
            </a:endParaRPr>
          </a:p>
        </p:txBody>
      </p:sp>
      <p:sp>
        <p:nvSpPr>
          <p:cNvPr id="66565" name="Footer Placeholder 4">
            <a:extLst>
              <a:ext uri="{FF2B5EF4-FFF2-40B4-BE49-F238E27FC236}">
                <a16:creationId xmlns:a16="http://schemas.microsoft.com/office/drawing/2014/main" id="{20E76C49-7C33-418B-BE4A-47DB0246A6C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D7CBFA66-7BF0-423D-85B5-246C87A306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A9E7DBDE-99EA-477D-BA24-7D8EE3EC11A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This slide highlights some of the information in Exhibit 5-3 and illustrates some differences in negotiation styles between the Japanese, North Americans, and Latin Americans.</a:t>
            </a:r>
          </a:p>
          <a:p>
            <a:pPr eaLnBrk="1" hangingPunct="1">
              <a:spcBef>
                <a:spcPct val="0"/>
              </a:spcBef>
            </a:pPr>
            <a:endParaRPr lang="en-US" altLang="en-US"/>
          </a:p>
        </p:txBody>
      </p:sp>
      <p:sp>
        <p:nvSpPr>
          <p:cNvPr id="67588" name="Slide Number Placeholder 3">
            <a:extLst>
              <a:ext uri="{FF2B5EF4-FFF2-40B4-BE49-F238E27FC236}">
                <a16:creationId xmlns:a16="http://schemas.microsoft.com/office/drawing/2014/main" id="{F60514D6-0CEE-4716-984C-DD5FE967ED0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4327504-3A9D-4D8C-BB99-A19EB518FDC9}" type="slidenum">
              <a:rPr lang="en-US" altLang="en-US">
                <a:latin typeface="Calibri" panose="020F0502020204030204" pitchFamily="34" charset="0"/>
              </a:rPr>
              <a:pPr/>
              <a:t>19</a:t>
            </a:fld>
            <a:endParaRPr lang="en-US" altLang="en-US">
              <a:latin typeface="Calibri" panose="020F0502020204030204" pitchFamily="34" charset="0"/>
            </a:endParaRPr>
          </a:p>
        </p:txBody>
      </p:sp>
      <p:sp>
        <p:nvSpPr>
          <p:cNvPr id="67589" name="Footer Placeholder 4">
            <a:extLst>
              <a:ext uri="{FF2B5EF4-FFF2-40B4-BE49-F238E27FC236}">
                <a16:creationId xmlns:a16="http://schemas.microsoft.com/office/drawing/2014/main" id="{FB3B81B0-F155-4C67-8207-3DA3EABC56F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E0D4B641-938A-4B9D-AE60-273AAAED63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A738994D-4D04-40CA-9386-2FA5E924957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text provides additional characteristics of American, Indian, Arab, Swedish, and Italian negotiators.</a:t>
            </a:r>
          </a:p>
          <a:p>
            <a:pPr eaLnBrk="1" hangingPunct="1">
              <a:spcBef>
                <a:spcPct val="0"/>
              </a:spcBef>
            </a:pPr>
            <a:endParaRPr lang="en-US" altLang="en-US"/>
          </a:p>
        </p:txBody>
      </p:sp>
      <p:sp>
        <p:nvSpPr>
          <p:cNvPr id="68612" name="Slide Number Placeholder 3">
            <a:extLst>
              <a:ext uri="{FF2B5EF4-FFF2-40B4-BE49-F238E27FC236}">
                <a16:creationId xmlns:a16="http://schemas.microsoft.com/office/drawing/2014/main" id="{99BB1FC1-5DFC-4C80-8E67-F1717851FF1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E9D63AFC-BCB2-4B01-8137-31EB45EEFC4C}" type="slidenum">
              <a:rPr lang="en-US" altLang="en-US">
                <a:latin typeface="Calibri" panose="020F0502020204030204" pitchFamily="34" charset="0"/>
              </a:rPr>
              <a:pPr/>
              <a:t>20</a:t>
            </a:fld>
            <a:endParaRPr lang="en-US" altLang="en-US">
              <a:latin typeface="Calibri" panose="020F0502020204030204" pitchFamily="34" charset="0"/>
            </a:endParaRPr>
          </a:p>
        </p:txBody>
      </p:sp>
      <p:sp>
        <p:nvSpPr>
          <p:cNvPr id="68613" name="Footer Placeholder 4">
            <a:extLst>
              <a:ext uri="{FF2B5EF4-FFF2-40B4-BE49-F238E27FC236}">
                <a16:creationId xmlns:a16="http://schemas.microsoft.com/office/drawing/2014/main" id="{0898466B-FA0F-4889-BAC3-A6CFB0E87E1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5AC445B9-4FAD-44EB-801A-8F7EFCF8929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D33E6154-219F-480A-8A0B-36A2DBDA4FF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Indians often follow Gandhi</a:t>
            </a:r>
            <a:r>
              <a:rPr lang="ja-JP" altLang="en-US"/>
              <a:t>’</a:t>
            </a:r>
            <a:r>
              <a:rPr lang="en-US" altLang="ja-JP"/>
              <a:t>s approach to negotiation (satyagraha), which combines strength with a love of truth.</a:t>
            </a:r>
          </a:p>
          <a:p>
            <a:pPr eaLnBrk="1" hangingPunct="1">
              <a:spcBef>
                <a:spcPct val="0"/>
              </a:spcBef>
            </a:pPr>
            <a:endParaRPr lang="en-US" altLang="en-US"/>
          </a:p>
        </p:txBody>
      </p:sp>
      <p:sp>
        <p:nvSpPr>
          <p:cNvPr id="69636" name="Slide Number Placeholder 3">
            <a:extLst>
              <a:ext uri="{FF2B5EF4-FFF2-40B4-BE49-F238E27FC236}">
                <a16:creationId xmlns:a16="http://schemas.microsoft.com/office/drawing/2014/main" id="{0D414B8A-B698-42AA-BE58-BC2DDB5CA5B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41B4A50-15FB-4989-BF97-F096687C8FC2}" type="slidenum">
              <a:rPr lang="en-US" altLang="en-US">
                <a:latin typeface="Calibri" panose="020F0502020204030204" pitchFamily="34" charset="0"/>
              </a:rPr>
              <a:pPr/>
              <a:t>21</a:t>
            </a:fld>
            <a:endParaRPr lang="en-US" altLang="en-US">
              <a:latin typeface="Calibri" panose="020F0502020204030204" pitchFamily="34" charset="0"/>
            </a:endParaRPr>
          </a:p>
        </p:txBody>
      </p:sp>
      <p:sp>
        <p:nvSpPr>
          <p:cNvPr id="69637" name="Footer Placeholder 4">
            <a:extLst>
              <a:ext uri="{FF2B5EF4-FFF2-40B4-BE49-F238E27FC236}">
                <a16:creationId xmlns:a16="http://schemas.microsoft.com/office/drawing/2014/main" id="{574DA93F-A4FD-4CC2-9BED-EFC810B3F76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2AD5B8BA-CD38-40B4-9B6E-80714A97CB5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36A226A7-231B-4182-AB64-2C9E9E957D0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Many Arabs, following Islamic tradition, use mediators to settle disputes.</a:t>
            </a:r>
          </a:p>
          <a:p>
            <a:pPr eaLnBrk="1" hangingPunct="1">
              <a:spcBef>
                <a:spcPct val="0"/>
              </a:spcBef>
            </a:pPr>
            <a:endParaRPr lang="en-US" altLang="en-US"/>
          </a:p>
        </p:txBody>
      </p:sp>
      <p:sp>
        <p:nvSpPr>
          <p:cNvPr id="70660" name="Slide Number Placeholder 3">
            <a:extLst>
              <a:ext uri="{FF2B5EF4-FFF2-40B4-BE49-F238E27FC236}">
                <a16:creationId xmlns:a16="http://schemas.microsoft.com/office/drawing/2014/main" id="{FDC534CC-5FC3-4E0B-B873-4912C02B3BF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7FDCA69-74A2-4642-8325-191501219F0D}" type="slidenum">
              <a:rPr lang="en-US" altLang="en-US">
                <a:latin typeface="Calibri" panose="020F0502020204030204" pitchFamily="34" charset="0"/>
              </a:rPr>
              <a:pPr/>
              <a:t>22</a:t>
            </a:fld>
            <a:endParaRPr lang="en-US" altLang="en-US">
              <a:latin typeface="Calibri" panose="020F0502020204030204" pitchFamily="34" charset="0"/>
            </a:endParaRPr>
          </a:p>
        </p:txBody>
      </p:sp>
      <p:sp>
        <p:nvSpPr>
          <p:cNvPr id="70661" name="Footer Placeholder 4">
            <a:extLst>
              <a:ext uri="{FF2B5EF4-FFF2-40B4-BE49-F238E27FC236}">
                <a16:creationId xmlns:a16="http://schemas.microsoft.com/office/drawing/2014/main" id="{8C6EE6D2-5EE2-4F67-9960-3BEC8373FB2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2F5B3496-13C0-4FD9-9E68-2EC66DC2F7A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a:extLst>
              <a:ext uri="{FF2B5EF4-FFF2-40B4-BE49-F238E27FC236}">
                <a16:creationId xmlns:a16="http://schemas.microsoft.com/office/drawing/2014/main" id="{FDBA6503-6E37-4F26-A76D-3D3AC96DBBB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1684" name="Slide Number Placeholder 3">
            <a:extLst>
              <a:ext uri="{FF2B5EF4-FFF2-40B4-BE49-F238E27FC236}">
                <a16:creationId xmlns:a16="http://schemas.microsoft.com/office/drawing/2014/main" id="{3E98D169-712C-4706-A725-DE18A6D233E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55DE01E-C69E-4FD4-9F01-B06EC6C894DA}" type="slidenum">
              <a:rPr lang="en-US" altLang="en-US">
                <a:latin typeface="Calibri" panose="020F0502020204030204" pitchFamily="34" charset="0"/>
              </a:rPr>
              <a:pPr/>
              <a:t>23</a:t>
            </a:fld>
            <a:endParaRPr lang="en-US" altLang="en-US">
              <a:latin typeface="Calibri" panose="020F0502020204030204" pitchFamily="34" charset="0"/>
            </a:endParaRPr>
          </a:p>
        </p:txBody>
      </p:sp>
      <p:sp>
        <p:nvSpPr>
          <p:cNvPr id="71685" name="Footer Placeholder 4">
            <a:extLst>
              <a:ext uri="{FF2B5EF4-FFF2-40B4-BE49-F238E27FC236}">
                <a16:creationId xmlns:a16="http://schemas.microsoft.com/office/drawing/2014/main" id="{CFF24149-B163-4CD8-AEDE-97066E20DFC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A2CB214C-93E1-43A5-AD54-8C0ADC10B6D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E8227C16-E2A1-4FC2-906F-DD516CC3886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2708" name="Slide Number Placeholder 3">
            <a:extLst>
              <a:ext uri="{FF2B5EF4-FFF2-40B4-BE49-F238E27FC236}">
                <a16:creationId xmlns:a16="http://schemas.microsoft.com/office/drawing/2014/main" id="{92F0C977-B8FE-4EC2-AEEB-F7AF2F5ECE0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98D8E32-0241-46E4-8EFE-9BC887CBEA90}" type="slidenum">
              <a:rPr lang="en-US" altLang="en-US">
                <a:latin typeface="Calibri" panose="020F0502020204030204" pitchFamily="34" charset="0"/>
              </a:rPr>
              <a:pPr/>
              <a:t>24</a:t>
            </a:fld>
            <a:endParaRPr lang="en-US" altLang="en-US">
              <a:latin typeface="Calibri" panose="020F0502020204030204" pitchFamily="34" charset="0"/>
            </a:endParaRPr>
          </a:p>
        </p:txBody>
      </p:sp>
      <p:sp>
        <p:nvSpPr>
          <p:cNvPr id="72709" name="Footer Placeholder 4">
            <a:extLst>
              <a:ext uri="{FF2B5EF4-FFF2-40B4-BE49-F238E27FC236}">
                <a16:creationId xmlns:a16="http://schemas.microsoft.com/office/drawing/2014/main" id="{3C33539B-C48D-4F42-8A1B-5DA11713CE1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F5435529-1BD7-4EE7-95AA-1F249437C7A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0911CDBB-EC2A-457A-BAEF-FC8007245CB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Person-related conflict in negotiation is likely to invite negative and relationship-oriented (i.e., as opposed to information-oriented) responses. As such, the nature and appearance of the relationship between negotiators needs to be carefully addressed. </a:t>
            </a:r>
          </a:p>
          <a:p>
            <a:pPr eaLnBrk="1" hangingPunct="1">
              <a:spcBef>
                <a:spcPct val="0"/>
              </a:spcBef>
            </a:pPr>
            <a:endParaRPr lang="en-US" altLang="en-US"/>
          </a:p>
          <a:p>
            <a:pPr eaLnBrk="1" hangingPunct="1">
              <a:spcBef>
                <a:spcPct val="0"/>
              </a:spcBef>
            </a:pPr>
            <a:r>
              <a:rPr lang="en-US" altLang="en-US"/>
              <a:t>Research by Husted suggests many of the problems stem from whether a culture is individual vs. collective and whether it is high vs. low context.  Husted</a:t>
            </a:r>
            <a:r>
              <a:rPr lang="ja-JP" altLang="en-US"/>
              <a:t>’</a:t>
            </a:r>
            <a:r>
              <a:rPr lang="en-US" altLang="ja-JP"/>
              <a:t>s research provides examples between Americans and Mexicans.</a:t>
            </a:r>
          </a:p>
          <a:p>
            <a:pPr eaLnBrk="1" hangingPunct="1">
              <a:spcBef>
                <a:spcPct val="0"/>
              </a:spcBef>
            </a:pPr>
            <a:endParaRPr lang="en-US" altLang="en-US"/>
          </a:p>
        </p:txBody>
      </p:sp>
      <p:sp>
        <p:nvSpPr>
          <p:cNvPr id="73732" name="Slide Number Placeholder 3">
            <a:extLst>
              <a:ext uri="{FF2B5EF4-FFF2-40B4-BE49-F238E27FC236}">
                <a16:creationId xmlns:a16="http://schemas.microsoft.com/office/drawing/2014/main" id="{D0373794-0BD7-4297-862E-D167011D3AA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BAF84435-A244-4FF4-BDCB-493CC79CF619}" type="slidenum">
              <a:rPr lang="en-US" altLang="en-US">
                <a:latin typeface="Calibri" panose="020F0502020204030204" pitchFamily="34" charset="0"/>
              </a:rPr>
              <a:pPr/>
              <a:t>25</a:t>
            </a:fld>
            <a:endParaRPr lang="en-US" altLang="en-US">
              <a:latin typeface="Calibri" panose="020F0502020204030204" pitchFamily="34" charset="0"/>
            </a:endParaRPr>
          </a:p>
        </p:txBody>
      </p:sp>
      <p:sp>
        <p:nvSpPr>
          <p:cNvPr id="73733" name="Footer Placeholder 4">
            <a:extLst>
              <a:ext uri="{FF2B5EF4-FFF2-40B4-BE49-F238E27FC236}">
                <a16:creationId xmlns:a16="http://schemas.microsoft.com/office/drawing/2014/main" id="{6C810F9F-9AF9-4FA5-8262-27146236D72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9F7C27EA-C5D3-4D94-8E7F-DAF33E351B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4B0706EC-48A1-4A16-BF33-3659F85055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Successful management of negotiation requires the negotiator to go beyond the general issues and variables involved. Rather, he or she must gain specific knowledge of the parties, prepare accordingly to adjust to and control the situation, and be innovative.</a:t>
            </a:r>
          </a:p>
          <a:p>
            <a:pPr eaLnBrk="1" hangingPunct="1">
              <a:spcBef>
                <a:spcPct val="0"/>
              </a:spcBef>
            </a:pPr>
            <a:endParaRPr lang="en-US" altLang="en-US"/>
          </a:p>
          <a:p>
            <a:pPr eaLnBrk="1" hangingPunct="1">
              <a:spcBef>
                <a:spcPct val="0"/>
              </a:spcBef>
            </a:pPr>
            <a:r>
              <a:rPr lang="en-US" altLang="en-US"/>
              <a:t>Research suggests skillful negotiators tend to consider a wider range of options, pay greater attention to areas of common ground, make more comments regarding long-term issues, make fewer irritating comments (e.g., </a:t>
            </a:r>
            <a:r>
              <a:rPr lang="ja-JP" altLang="en-US"/>
              <a:t>“</a:t>
            </a:r>
            <a:r>
              <a:rPr lang="en-US" altLang="ja-JP"/>
              <a:t>We</a:t>
            </a:r>
            <a:r>
              <a:rPr lang="ja-JP" altLang="en-US"/>
              <a:t>’</a:t>
            </a:r>
            <a:r>
              <a:rPr lang="en-US" altLang="ja-JP"/>
              <a:t>re making a generous offer</a:t>
            </a:r>
            <a:r>
              <a:rPr lang="ja-JP" altLang="en-US"/>
              <a:t>”</a:t>
            </a:r>
            <a:r>
              <a:rPr lang="en-US" altLang="ja-JP"/>
              <a:t>), make counterproposals less frequently, and use fewer reasons to back up arguments. They also practice active listening—asking questions, clarifying understanding, and summarizing. </a:t>
            </a:r>
          </a:p>
          <a:p>
            <a:pPr eaLnBrk="1" hangingPunct="1">
              <a:spcBef>
                <a:spcPct val="0"/>
              </a:spcBef>
            </a:pPr>
            <a:endParaRPr lang="en-US" altLang="en-US"/>
          </a:p>
        </p:txBody>
      </p:sp>
      <p:sp>
        <p:nvSpPr>
          <p:cNvPr id="74756" name="Slide Number Placeholder 3">
            <a:extLst>
              <a:ext uri="{FF2B5EF4-FFF2-40B4-BE49-F238E27FC236}">
                <a16:creationId xmlns:a16="http://schemas.microsoft.com/office/drawing/2014/main" id="{4714604D-C454-488C-946D-1B50A7A491E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F1678F4-13F7-4628-9C8E-4CB66E7F0817}" type="slidenum">
              <a:rPr lang="en-US" altLang="en-US">
                <a:latin typeface="Calibri" panose="020F0502020204030204" pitchFamily="34" charset="0"/>
              </a:rPr>
              <a:pPr/>
              <a:t>26</a:t>
            </a:fld>
            <a:endParaRPr lang="en-US" altLang="en-US">
              <a:latin typeface="Calibri" panose="020F0502020204030204" pitchFamily="34" charset="0"/>
            </a:endParaRPr>
          </a:p>
        </p:txBody>
      </p:sp>
      <p:sp>
        <p:nvSpPr>
          <p:cNvPr id="74757" name="Footer Placeholder 4">
            <a:extLst>
              <a:ext uri="{FF2B5EF4-FFF2-40B4-BE49-F238E27FC236}">
                <a16:creationId xmlns:a16="http://schemas.microsoft.com/office/drawing/2014/main" id="{F76E190F-F5F8-4BA8-8A77-59436CB76BE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ABB309F0-4316-4EDE-998D-2FAAEE532D6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a:extLst>
              <a:ext uri="{FF2B5EF4-FFF2-40B4-BE49-F238E27FC236}">
                <a16:creationId xmlns:a16="http://schemas.microsoft.com/office/drawing/2014/main" id="{182DCBE8-15E1-43D3-BBD2-94F1EC81130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Though face-to-face interaction is likely to remain necessary for most negotiations, the web and technology can provide useful support to the negotiation process.</a:t>
            </a:r>
          </a:p>
          <a:p>
            <a:pPr eaLnBrk="1" hangingPunct="1">
              <a:spcBef>
                <a:spcPct val="0"/>
              </a:spcBef>
            </a:pPr>
            <a:endParaRPr lang="en-US" altLang="en-US"/>
          </a:p>
        </p:txBody>
      </p:sp>
      <p:sp>
        <p:nvSpPr>
          <p:cNvPr id="75780" name="Slide Number Placeholder 3">
            <a:extLst>
              <a:ext uri="{FF2B5EF4-FFF2-40B4-BE49-F238E27FC236}">
                <a16:creationId xmlns:a16="http://schemas.microsoft.com/office/drawing/2014/main" id="{D387AE33-2205-40D8-A97A-F5272F200F2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57B14BF-1DE0-4002-BEF6-55B08399AE7E}" type="slidenum">
              <a:rPr lang="en-US" altLang="en-US">
                <a:latin typeface="Calibri" panose="020F0502020204030204" pitchFamily="34" charset="0"/>
              </a:rPr>
              <a:pPr/>
              <a:t>28</a:t>
            </a:fld>
            <a:endParaRPr lang="en-US" altLang="en-US">
              <a:latin typeface="Calibri" panose="020F0502020204030204" pitchFamily="34" charset="0"/>
            </a:endParaRPr>
          </a:p>
        </p:txBody>
      </p:sp>
      <p:sp>
        <p:nvSpPr>
          <p:cNvPr id="75781" name="Footer Placeholder 4">
            <a:extLst>
              <a:ext uri="{FF2B5EF4-FFF2-40B4-BE49-F238E27FC236}">
                <a16:creationId xmlns:a16="http://schemas.microsoft.com/office/drawing/2014/main" id="{0F4BC2A8-1D20-43DC-8767-3A632E5F776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1FEBA551-9716-46A5-BFD4-AD0C36012A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14F6C888-5E9A-484D-8DFB-F532C2F136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Though face-to-face interaction is likely to remain necessary for most negotiations, the web and technology can provide useful support to the negotiation process.</a:t>
            </a:r>
          </a:p>
          <a:p>
            <a:pPr eaLnBrk="1" hangingPunct="1">
              <a:spcBef>
                <a:spcPct val="0"/>
              </a:spcBef>
            </a:pPr>
            <a:endParaRPr lang="en-US" altLang="en-US"/>
          </a:p>
        </p:txBody>
      </p:sp>
      <p:sp>
        <p:nvSpPr>
          <p:cNvPr id="76804" name="Slide Number Placeholder 3">
            <a:extLst>
              <a:ext uri="{FF2B5EF4-FFF2-40B4-BE49-F238E27FC236}">
                <a16:creationId xmlns:a16="http://schemas.microsoft.com/office/drawing/2014/main" id="{C3998E36-C911-43AA-AF46-3C670EFAAF3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E4124FE-37F7-447A-8665-E01666A79F2B}" type="slidenum">
              <a:rPr lang="en-US" altLang="en-US">
                <a:latin typeface="Calibri" panose="020F0502020204030204" pitchFamily="34" charset="0"/>
              </a:rPr>
              <a:pPr/>
              <a:t>29</a:t>
            </a:fld>
            <a:endParaRPr lang="en-US" altLang="en-US">
              <a:latin typeface="Calibri" panose="020F0502020204030204" pitchFamily="34" charset="0"/>
            </a:endParaRPr>
          </a:p>
        </p:txBody>
      </p:sp>
      <p:sp>
        <p:nvSpPr>
          <p:cNvPr id="76805" name="Footer Placeholder 4">
            <a:extLst>
              <a:ext uri="{FF2B5EF4-FFF2-40B4-BE49-F238E27FC236}">
                <a16:creationId xmlns:a16="http://schemas.microsoft.com/office/drawing/2014/main" id="{5EF4D499-5EB6-4BBC-9DD4-F4B6D25FFF5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FE5A539B-32BB-404A-8714-CDCC0F0CBD5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id="{706D191C-E61F-4C3A-B0F7-8FC620FE32A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Instrumental oriented conflict resolution often is used by Americans and in other low-context cultures. It entails addressing conflict directly and explicitly, and conceptually separating the conflict from the person doing the negotiation. This type of conflict resolution is often based on factual information and logical analysis.</a:t>
            </a:r>
          </a:p>
          <a:p>
            <a:pPr eaLnBrk="1" hangingPunct="1">
              <a:spcBef>
                <a:spcPct val="0"/>
              </a:spcBef>
            </a:pPr>
            <a:endParaRPr lang="en-US" altLang="en-US"/>
          </a:p>
          <a:p>
            <a:pPr eaLnBrk="1" hangingPunct="1">
              <a:spcBef>
                <a:spcPct val="0"/>
              </a:spcBef>
            </a:pPr>
            <a:r>
              <a:rPr lang="en-US" altLang="en-US"/>
              <a:t>High-context cultures tend to use expressive oriented conflict resolution. In this case, conflict is treated indirectly and implicitly.  Negotiators want to avoid confrontation because it is viewed as insulting and can cause loss of face. As an alternative, they rely on evasion and avoidance.</a:t>
            </a:r>
          </a:p>
          <a:p>
            <a:pPr eaLnBrk="1" hangingPunct="1">
              <a:spcBef>
                <a:spcPct val="0"/>
              </a:spcBef>
            </a:pPr>
            <a:endParaRPr lang="en-US" altLang="en-US"/>
          </a:p>
        </p:txBody>
      </p:sp>
      <p:sp>
        <p:nvSpPr>
          <p:cNvPr id="77828" name="Slide Number Placeholder 3">
            <a:extLst>
              <a:ext uri="{FF2B5EF4-FFF2-40B4-BE49-F238E27FC236}">
                <a16:creationId xmlns:a16="http://schemas.microsoft.com/office/drawing/2014/main" id="{0E02AC1D-04FE-4588-B69B-4AE936BC05A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719EECB-D1F3-42DA-8186-C8F92B9D2F4C}" type="slidenum">
              <a:rPr lang="en-US" altLang="en-US">
                <a:latin typeface="Calibri" panose="020F0502020204030204" pitchFamily="34" charset="0"/>
              </a:rPr>
              <a:pPr/>
              <a:t>30</a:t>
            </a:fld>
            <a:endParaRPr lang="en-US" altLang="en-US">
              <a:latin typeface="Calibri" panose="020F0502020204030204" pitchFamily="34" charset="0"/>
            </a:endParaRPr>
          </a:p>
        </p:txBody>
      </p:sp>
      <p:sp>
        <p:nvSpPr>
          <p:cNvPr id="77829" name="Footer Placeholder 4">
            <a:extLst>
              <a:ext uri="{FF2B5EF4-FFF2-40B4-BE49-F238E27FC236}">
                <a16:creationId xmlns:a16="http://schemas.microsoft.com/office/drawing/2014/main" id="{8F376721-82B5-4C0E-9C20-A316EA2AD7A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7050F284-AE70-4B54-8B84-5F7EE492AF5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8E90BDA0-8305-4561-BC75-BE2B6C8988D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Exhibit 5-7 provides more examples of how conflict may arise and be dealt with among low-context and high-context negotiators.</a:t>
            </a:r>
          </a:p>
          <a:p>
            <a:pPr eaLnBrk="1" hangingPunct="1">
              <a:spcBef>
                <a:spcPct val="0"/>
              </a:spcBef>
            </a:pPr>
            <a:endParaRPr lang="en-US" altLang="en-US"/>
          </a:p>
        </p:txBody>
      </p:sp>
      <p:sp>
        <p:nvSpPr>
          <p:cNvPr id="78852" name="Slide Number Placeholder 3">
            <a:extLst>
              <a:ext uri="{FF2B5EF4-FFF2-40B4-BE49-F238E27FC236}">
                <a16:creationId xmlns:a16="http://schemas.microsoft.com/office/drawing/2014/main" id="{D229B5F8-69CE-4C7D-BDE0-C02C94C3E9B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D1779DF-9B96-4B02-878E-5AB3ACDF8FB7}" type="slidenum">
              <a:rPr lang="en-US" altLang="en-US">
                <a:latin typeface="Calibri" panose="020F0502020204030204" pitchFamily="34" charset="0"/>
              </a:rPr>
              <a:pPr/>
              <a:t>31</a:t>
            </a:fld>
            <a:endParaRPr lang="en-US" altLang="en-US">
              <a:latin typeface="Calibri" panose="020F0502020204030204" pitchFamily="34" charset="0"/>
            </a:endParaRPr>
          </a:p>
        </p:txBody>
      </p:sp>
      <p:sp>
        <p:nvSpPr>
          <p:cNvPr id="78853" name="Footer Placeholder 4">
            <a:extLst>
              <a:ext uri="{FF2B5EF4-FFF2-40B4-BE49-F238E27FC236}">
                <a16:creationId xmlns:a16="http://schemas.microsoft.com/office/drawing/2014/main" id="{3B068344-5123-471F-8637-0EE2E72C55C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a:extLst>
              <a:ext uri="{FF2B5EF4-FFF2-40B4-BE49-F238E27FC236}">
                <a16:creationId xmlns:a16="http://schemas.microsoft.com/office/drawing/2014/main" id="{F87C898A-33A8-4718-B126-F88BD8AC4C2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3082F09C-C414-48AF-B8CE-2E26A5BA3579}"/>
              </a:ext>
            </a:extLst>
          </p:cNvPr>
          <p:cNvSpPr>
            <a:spLocks noGrp="1"/>
          </p:cNvSpPr>
          <p:nvPr>
            <p:ph type="body" idx="1"/>
          </p:nvPr>
        </p:nvSpPr>
        <p:spPr bwMode="auto"/>
        <p:txBody>
          <a:bodyPr wrap="square" numCol="1" anchor="t" anchorCtr="0" compatLnSpc="1">
            <a:prstTxWarp prst="textNoShape">
              <a:avLst/>
            </a:prstTxWarp>
            <a:normAutofit fontScale="92500" lnSpcReduction="20000"/>
          </a:bodyPr>
          <a:lstStyle/>
          <a:p>
            <a:pPr eaLnBrk="1" hangingPunct="1">
              <a:spcBef>
                <a:spcPct val="0"/>
              </a:spcBef>
              <a:defRPr/>
            </a:pPr>
            <a:r>
              <a:rPr lang="en-US" altLang="en-US"/>
              <a:t>Negotiation represents a series of small and large decisions—from determining an initial position and fallback plans, to deciding how to react and proceed during the negotiation process, to determining on what to agree or disagree. Decision making also permeates a manager</a:t>
            </a:r>
            <a:r>
              <a:rPr lang="ja-JP" altLang="en-US"/>
              <a:t>’</a:t>
            </a:r>
            <a:r>
              <a:rPr lang="en-US" altLang="ja-JP"/>
              <a:t>s day-to-day routine.</a:t>
            </a:r>
          </a:p>
          <a:p>
            <a:pPr eaLnBrk="1" hangingPunct="1">
              <a:spcBef>
                <a:spcPct val="0"/>
              </a:spcBef>
              <a:defRPr/>
            </a:pPr>
            <a:endParaRPr lang="en-US" altLang="en-US"/>
          </a:p>
          <a:p>
            <a:pPr eaLnBrk="1" hangingPunct="1">
              <a:spcBef>
                <a:spcPct val="0"/>
              </a:spcBef>
              <a:defRPr/>
            </a:pPr>
            <a:r>
              <a:rPr lang="en-US" altLang="en-US"/>
              <a:t>The extent to which decision making is influenced by cultures varies among countries. For instance, Koreans, who are more collectivistic, tend to have more homogenous models regarding decision making. Individualistic Americans, however, tend to exhibit more varied decision patterns.</a:t>
            </a:r>
          </a:p>
          <a:p>
            <a:pPr eaLnBrk="1" hangingPunct="1">
              <a:spcBef>
                <a:spcPct val="0"/>
              </a:spcBef>
              <a:defRPr/>
            </a:pPr>
            <a:endParaRPr lang="en-US" altLang="en-US"/>
          </a:p>
          <a:p>
            <a:pPr eaLnBrk="1" hangingPunct="1">
              <a:spcBef>
                <a:spcPct val="0"/>
              </a:spcBef>
              <a:defRPr/>
            </a:pPr>
            <a:r>
              <a:rPr lang="en-US" altLang="en-US"/>
              <a:t>The objective approach to decision making is based on rationality; whereas the subjective approach is based on emotion. The objective approach is common in the US, and the subjective approach is common in Latin America.</a:t>
            </a:r>
          </a:p>
          <a:p>
            <a:pPr eaLnBrk="1" hangingPunct="1">
              <a:spcBef>
                <a:spcPct val="0"/>
              </a:spcBef>
              <a:defRPr/>
            </a:pPr>
            <a:endParaRPr lang="en-US" altLang="en-US"/>
          </a:p>
          <a:p>
            <a:pPr eaLnBrk="1" hangingPunct="1">
              <a:spcBef>
                <a:spcPct val="0"/>
              </a:spcBef>
              <a:defRPr/>
            </a:pPr>
            <a:r>
              <a:rPr lang="en-US" altLang="en-US"/>
              <a:t>People from Belgium, Germany, and Austria have lower tolerance for risk than people from Japan or the Netherlands. Americans have the highest tolerance for risk.</a:t>
            </a:r>
          </a:p>
          <a:p>
            <a:pPr eaLnBrk="1" hangingPunct="1">
              <a:spcBef>
                <a:spcPct val="0"/>
              </a:spcBef>
              <a:defRPr/>
            </a:pPr>
            <a:endParaRPr lang="en-US" altLang="en-US"/>
          </a:p>
          <a:p>
            <a:pPr eaLnBrk="1" hangingPunct="1">
              <a:spcBef>
                <a:spcPct val="0"/>
              </a:spcBef>
              <a:defRPr/>
            </a:pPr>
            <a:r>
              <a:rPr lang="en-US" altLang="en-US"/>
              <a:t>Managers with an external locus of control feel they can control events that will direct the future in a desired way (example: US). Those with an internal locus of control believe such decisions are of no value because they have little control over the future (example: Indonesia, Malaysia). </a:t>
            </a:r>
          </a:p>
          <a:p>
            <a:pPr eaLnBrk="1" hangingPunct="1">
              <a:spcBef>
                <a:spcPct val="0"/>
              </a:spcBef>
              <a:defRPr/>
            </a:pPr>
            <a:endParaRPr lang="en-US" altLang="en-US"/>
          </a:p>
          <a:p>
            <a:pPr eaLnBrk="1" hangingPunct="1">
              <a:spcBef>
                <a:spcPct val="0"/>
              </a:spcBef>
              <a:defRPr/>
            </a:pPr>
            <a:r>
              <a:rPr lang="en-US" altLang="en-US"/>
              <a:t>Some managers value decisions based on past experience and tend to emphasize quality (example: Europe). Others are more future oriented and look toward new ideas to get them there (example: US).</a:t>
            </a:r>
          </a:p>
          <a:p>
            <a:pPr eaLnBrk="1" hangingPunct="1">
              <a:spcBef>
                <a:spcPct val="0"/>
              </a:spcBef>
              <a:defRPr/>
            </a:pPr>
            <a:endParaRPr lang="en-US" altLang="en-US"/>
          </a:p>
        </p:txBody>
      </p:sp>
      <p:sp>
        <p:nvSpPr>
          <p:cNvPr id="79876" name="Slide Number Placeholder 3">
            <a:extLst>
              <a:ext uri="{FF2B5EF4-FFF2-40B4-BE49-F238E27FC236}">
                <a16:creationId xmlns:a16="http://schemas.microsoft.com/office/drawing/2014/main" id="{E72B4431-F8A3-44FA-A267-5D0AC43175F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09B2F83-0F7E-4E82-8AF9-473DFC2DDDB5}" type="slidenum">
              <a:rPr lang="en-US" altLang="en-US">
                <a:latin typeface="Calibri" panose="020F0502020204030204" pitchFamily="34" charset="0"/>
              </a:rPr>
              <a:pPr/>
              <a:t>32</a:t>
            </a:fld>
            <a:endParaRPr lang="en-US" altLang="en-US">
              <a:latin typeface="Calibri" panose="020F0502020204030204" pitchFamily="34" charset="0"/>
            </a:endParaRPr>
          </a:p>
        </p:txBody>
      </p:sp>
      <p:sp>
        <p:nvSpPr>
          <p:cNvPr id="79877" name="Footer Placeholder 4">
            <a:extLst>
              <a:ext uri="{FF2B5EF4-FFF2-40B4-BE49-F238E27FC236}">
                <a16:creationId xmlns:a16="http://schemas.microsoft.com/office/drawing/2014/main" id="{888CAF34-7754-429C-A4B6-D321B3C8A111}"/>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332BAC96-9E17-495A-BE12-2241D7E9473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A956D961-328D-46B8-909A-6F2367E8D84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90000"/>
              </a:lnSpc>
              <a:spcBef>
                <a:spcPct val="0"/>
              </a:spcBef>
            </a:pPr>
            <a:r>
              <a:rPr lang="en-US" altLang="en-US"/>
              <a:t>Value systems also influence the overall approach of decision makers from various cultures.</a:t>
            </a:r>
          </a:p>
          <a:p>
            <a:pPr eaLnBrk="1" hangingPunct="1">
              <a:lnSpc>
                <a:spcPct val="90000"/>
              </a:lnSpc>
              <a:spcBef>
                <a:spcPct val="0"/>
              </a:spcBef>
            </a:pPr>
            <a:endParaRPr lang="en-US" altLang="en-US"/>
          </a:p>
          <a:p>
            <a:pPr eaLnBrk="1" hangingPunct="1">
              <a:lnSpc>
                <a:spcPct val="90000"/>
              </a:lnSpc>
              <a:spcBef>
                <a:spcPct val="0"/>
              </a:spcBef>
            </a:pPr>
            <a:r>
              <a:rPr lang="en-US" altLang="en-US"/>
              <a:t>Utilitarianism tends to guide the behavior of Western managers, who favor a short-term, cost-benefit approach to decision making. Alternatively, Chinese managers approach problems from the standpoint of moral idealism and favor long-term, societal approaches to decision making.</a:t>
            </a:r>
          </a:p>
          <a:p>
            <a:pPr eaLnBrk="1" hangingPunct="1">
              <a:lnSpc>
                <a:spcPct val="90000"/>
              </a:lnSpc>
              <a:spcBef>
                <a:spcPct val="0"/>
              </a:spcBef>
            </a:pPr>
            <a:endParaRPr lang="en-US" altLang="en-US"/>
          </a:p>
          <a:p>
            <a:pPr eaLnBrk="1" hangingPunct="1">
              <a:lnSpc>
                <a:spcPct val="90000"/>
              </a:lnSpc>
              <a:spcBef>
                <a:spcPct val="0"/>
              </a:spcBef>
            </a:pPr>
            <a:r>
              <a:rPr lang="en-US" altLang="en-US"/>
              <a:t>In hierarchical societies, such as Germany, Turkey, and India, authorization has to come from the upper echelons of management. Employees expect the boss to do the decision making. Alternatively, decision making in Sweden is more decentralized and participative. Japan tends to be very participatory and is known for bottom up decision-making. Americans probably fall somewhere in the middle regarding the level of participatory decision making—though they talk a great deal about its usefulness.</a:t>
            </a:r>
          </a:p>
          <a:p>
            <a:pPr eaLnBrk="1" hangingPunct="1">
              <a:lnSpc>
                <a:spcPct val="90000"/>
              </a:lnSpc>
              <a:spcBef>
                <a:spcPct val="0"/>
              </a:spcBef>
            </a:pPr>
            <a:endParaRPr lang="en-US" altLang="en-US"/>
          </a:p>
          <a:p>
            <a:pPr eaLnBrk="1" hangingPunct="1">
              <a:lnSpc>
                <a:spcPct val="90000"/>
              </a:lnSpc>
              <a:spcBef>
                <a:spcPct val="0"/>
              </a:spcBef>
            </a:pPr>
            <a:r>
              <a:rPr lang="en-US" altLang="en-US"/>
              <a:t>As decision making becomes more participatory, it often becomes slower. Nonetheless, different cultures may have different approaches regarding the speed of decision making. North Americans and Europeans pride themselves of being decisive. In the Middle East, managers associate the importance of a matter with the time necessary to reach a decision. </a:t>
            </a:r>
          </a:p>
          <a:p>
            <a:pPr eaLnBrk="1" hangingPunct="1">
              <a:spcBef>
                <a:spcPct val="0"/>
              </a:spcBef>
            </a:pPr>
            <a:endParaRPr lang="en-US" altLang="en-US"/>
          </a:p>
        </p:txBody>
      </p:sp>
      <p:sp>
        <p:nvSpPr>
          <p:cNvPr id="80900" name="Slide Number Placeholder 3">
            <a:extLst>
              <a:ext uri="{FF2B5EF4-FFF2-40B4-BE49-F238E27FC236}">
                <a16:creationId xmlns:a16="http://schemas.microsoft.com/office/drawing/2014/main" id="{9AE9C28B-8E1D-435F-9BE2-9DB5AE32F31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3667D2C-FA2D-48C8-9A33-F1910E356B18}" type="slidenum">
              <a:rPr lang="en-US" altLang="en-US">
                <a:latin typeface="Calibri" panose="020F0502020204030204" pitchFamily="34" charset="0"/>
              </a:rPr>
              <a:pPr/>
              <a:t>33</a:t>
            </a:fld>
            <a:endParaRPr lang="en-US" altLang="en-US">
              <a:latin typeface="Calibri" panose="020F0502020204030204" pitchFamily="34" charset="0"/>
            </a:endParaRPr>
          </a:p>
        </p:txBody>
      </p:sp>
      <p:sp>
        <p:nvSpPr>
          <p:cNvPr id="80901" name="Footer Placeholder 4">
            <a:extLst>
              <a:ext uri="{FF2B5EF4-FFF2-40B4-BE49-F238E27FC236}">
                <a16:creationId xmlns:a16="http://schemas.microsoft.com/office/drawing/2014/main" id="{425D8B8D-6C79-4BA7-8D65-0BB459EFF19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FE9A0B48-52B3-4C8F-859B-60B83FB4401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3AED679D-EFC9-40BF-8905-10A84B6934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Exhibit 5-7 summarizes how the variables just discussed can affect the steps in the decision making process.</a:t>
            </a:r>
          </a:p>
          <a:p>
            <a:pPr eaLnBrk="1" hangingPunct="1">
              <a:spcBef>
                <a:spcPct val="0"/>
              </a:spcBef>
            </a:pPr>
            <a:endParaRPr lang="en-US" altLang="en-US"/>
          </a:p>
        </p:txBody>
      </p:sp>
      <p:sp>
        <p:nvSpPr>
          <p:cNvPr id="81924" name="Slide Number Placeholder 3">
            <a:extLst>
              <a:ext uri="{FF2B5EF4-FFF2-40B4-BE49-F238E27FC236}">
                <a16:creationId xmlns:a16="http://schemas.microsoft.com/office/drawing/2014/main" id="{B1A1EADD-08F1-4643-B6D9-E538F32DF68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67636D5-610A-4A86-9073-3B2D8FEB5E16}" type="slidenum">
              <a:rPr lang="en-US" altLang="en-US">
                <a:latin typeface="Calibri" panose="020F0502020204030204" pitchFamily="34" charset="0"/>
              </a:rPr>
              <a:pPr/>
              <a:t>34</a:t>
            </a:fld>
            <a:endParaRPr lang="en-US" altLang="en-US">
              <a:latin typeface="Calibri" panose="020F0502020204030204" pitchFamily="34" charset="0"/>
            </a:endParaRPr>
          </a:p>
        </p:txBody>
      </p:sp>
      <p:sp>
        <p:nvSpPr>
          <p:cNvPr id="81925" name="Footer Placeholder 4">
            <a:extLst>
              <a:ext uri="{FF2B5EF4-FFF2-40B4-BE49-F238E27FC236}">
                <a16:creationId xmlns:a16="http://schemas.microsoft.com/office/drawing/2014/main" id="{821818A1-603B-4315-9378-12AAA8C83A81}"/>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5BC72933-6EB2-4BD0-9674-51E9A114FAB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3B5C3712-3F40-42E1-85DE-76420A59E7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In 2012, a major issue at the intersection of politics, economics, and business was how the eurozone crisis would be resolved. The outcome of the negotiations and decisions among representatives of the euro countries would have lasting repercussions for businesses around the world and European businesses</a:t>
            </a:r>
          </a:p>
          <a:p>
            <a:r>
              <a:rPr lang="en-US" altLang="en-US"/>
              <a:t>in particular. </a:t>
            </a:r>
          </a:p>
        </p:txBody>
      </p:sp>
      <p:sp>
        <p:nvSpPr>
          <p:cNvPr id="82948" name="Slide Number Placeholder 3">
            <a:extLst>
              <a:ext uri="{FF2B5EF4-FFF2-40B4-BE49-F238E27FC236}">
                <a16:creationId xmlns:a16="http://schemas.microsoft.com/office/drawing/2014/main" id="{43A28BAD-0053-43BF-BD41-BC4B29FB8A6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BB763BE6-70D6-4577-961F-923E7B9B56FF}" type="slidenum">
              <a:rPr lang="en-US" altLang="en-US">
                <a:latin typeface="Calibri" panose="020F0502020204030204" pitchFamily="34" charset="0"/>
              </a:rPr>
              <a:pPr/>
              <a:t>35</a:t>
            </a:fld>
            <a:endParaRPr lang="en-US" altLang="en-US">
              <a:latin typeface="Calibri" panose="020F0502020204030204" pitchFamily="34" charset="0"/>
            </a:endParaRPr>
          </a:p>
        </p:txBody>
      </p:sp>
      <p:sp>
        <p:nvSpPr>
          <p:cNvPr id="82949" name="Footer Placeholder 4">
            <a:extLst>
              <a:ext uri="{FF2B5EF4-FFF2-40B4-BE49-F238E27FC236}">
                <a16:creationId xmlns:a16="http://schemas.microsoft.com/office/drawing/2014/main" id="{29E431BB-CEF4-45A4-A94B-0550A4E06F3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11/11/2020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11/11/2020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11/11/2020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11/11/2020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11/11/2020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2.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3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2448272"/>
          </a:xfrm>
        </p:spPr>
        <p:txBody>
          <a:bodyPr>
            <a:normAutofit fontScale="90000"/>
          </a:bodyPr>
          <a:lstStyle/>
          <a:p>
            <a:r>
              <a:rPr lang="en-GB" i="1" dirty="0">
                <a:solidFill>
                  <a:schemeClr val="bg1"/>
                </a:solidFill>
              </a:rPr>
              <a:t>International Business Communications </a:t>
            </a:r>
            <a:br>
              <a:rPr lang="en-GB" i="1" dirty="0">
                <a:solidFill>
                  <a:schemeClr val="bg1"/>
                </a:solidFill>
              </a:rPr>
            </a:br>
            <a:br>
              <a:rPr lang="en-GB" i="1" dirty="0">
                <a:solidFill>
                  <a:schemeClr val="bg1"/>
                </a:solidFill>
              </a:rPr>
            </a:br>
            <a:r>
              <a:rPr lang="en-GB" i="1" dirty="0">
                <a:solidFill>
                  <a:schemeClr val="bg1"/>
                </a:solidFill>
              </a:rPr>
              <a:t>Week Six: </a:t>
            </a:r>
            <a:r>
              <a:rPr lang="en-US" i="1" dirty="0">
                <a:solidFill>
                  <a:schemeClr val="bg1"/>
                </a:solidFill>
              </a:rPr>
              <a:t>Cross-Cultural Negotiation and Decision Making</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51D58812-E831-45DF-833E-4C5E4C957871}"/>
              </a:ext>
            </a:extLst>
          </p:cNvPr>
          <p:cNvSpPr>
            <a:spLocks noGrp="1"/>
          </p:cNvSpPr>
          <p:nvPr>
            <p:ph type="sldNum" sz="quarter" idx="12"/>
          </p:nvPr>
        </p:nvSpPr>
        <p:spPr>
          <a:xfrm>
            <a:off x="146050" y="5867400"/>
            <a:ext cx="457200" cy="533400"/>
          </a:xfrm>
        </p:spPr>
        <p:txBody>
          <a:bodyPr/>
          <a:lstStyle/>
          <a:p>
            <a:pPr fontAlgn="auto">
              <a:spcBef>
                <a:spcPts val="0"/>
              </a:spcBef>
              <a:spcAft>
                <a:spcPts val="0"/>
              </a:spcAft>
              <a:defRPr/>
            </a:pPr>
            <a:r>
              <a:rPr lang="en-US" dirty="0">
                <a:latin typeface="+mj-lt"/>
                <a:ea typeface="+mj-ea"/>
                <a:cs typeface="+mj-cs"/>
              </a:rPr>
              <a:t>5-1</a:t>
            </a:r>
          </a:p>
        </p:txBody>
      </p:sp>
      <p:sp>
        <p:nvSpPr>
          <p:cNvPr id="10" name="AutoShape 2">
            <a:extLst>
              <a:ext uri="{FF2B5EF4-FFF2-40B4-BE49-F238E27FC236}">
                <a16:creationId xmlns:a16="http://schemas.microsoft.com/office/drawing/2014/main" id="{4AFBAD7E-7D8C-4F0B-A7AF-47D7F272FE18}"/>
              </a:ext>
            </a:extLst>
          </p:cNvPr>
          <p:cNvSpPr>
            <a:spLocks noChangeArrowheads="1"/>
          </p:cNvSpPr>
          <p:nvPr/>
        </p:nvSpPr>
        <p:spPr bwMode="auto">
          <a:xfrm>
            <a:off x="688975" y="304799"/>
            <a:ext cx="7696200" cy="2133601"/>
          </a:xfrm>
          <a:prstGeom prst="roundRect">
            <a:avLst>
              <a:gd name="adj" fmla="val 16667"/>
            </a:avLst>
          </a:prstGeom>
          <a:ln w="76200">
            <a:headEnd/>
            <a:tailEnd/>
          </a:ln>
        </p:spPr>
        <p:style>
          <a:lnRef idx="2">
            <a:schemeClr val="accent4"/>
          </a:lnRef>
          <a:fillRef idx="1">
            <a:schemeClr val="lt1"/>
          </a:fillRef>
          <a:effectRef idx="0">
            <a:schemeClr val="accent4"/>
          </a:effectRef>
          <a:fontRef idx="minor">
            <a:schemeClr val="dk1"/>
          </a:fontRef>
        </p:style>
        <p:txBody>
          <a:bodyPr anchor="ctr">
            <a:scene3d>
              <a:camera prst="perspectiveFront"/>
              <a:lightRig rig="threePt" dir="t"/>
            </a:scene3d>
          </a:bodyPr>
          <a:lstStyle/>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pitchFamily="34" charset="0"/>
              </a:rPr>
              <a:t>Chapter 5: </a:t>
            </a:r>
          </a:p>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pitchFamily="34" charset="0"/>
              </a:rPr>
              <a:t>Cross-Cultural Negotiation </a:t>
            </a:r>
          </a:p>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pitchFamily="34" charset="0"/>
              </a:rPr>
              <a:t>and Decision Making </a:t>
            </a:r>
            <a:endParaRPr lang="en-US" sz="32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Rounded MT Bold" pitchFamily="34" charset="0"/>
            </a:endParaRPr>
          </a:p>
        </p:txBody>
      </p:sp>
      <p:sp>
        <p:nvSpPr>
          <p:cNvPr id="6148" name="TextBox 2">
            <a:extLst>
              <a:ext uri="{FF2B5EF4-FFF2-40B4-BE49-F238E27FC236}">
                <a16:creationId xmlns:a16="http://schemas.microsoft.com/office/drawing/2014/main" id="{38DFF666-95D4-44C4-9E8A-6B28957444FB}"/>
              </a:ext>
            </a:extLst>
          </p:cNvPr>
          <p:cNvSpPr txBox="1">
            <a:spLocks noChangeArrowheads="1"/>
          </p:cNvSpPr>
          <p:nvPr/>
        </p:nvSpPr>
        <p:spPr bwMode="auto">
          <a:xfrm>
            <a:off x="7086600" y="5410200"/>
            <a:ext cx="2514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sz="2000" b="1"/>
              <a:t>Ninth Edition</a:t>
            </a:r>
          </a:p>
          <a:p>
            <a:r>
              <a:rPr lang="en-US" altLang="en-US" sz="2000" b="1"/>
              <a:t>Global Edition</a:t>
            </a:r>
          </a:p>
        </p:txBody>
      </p:sp>
      <p:pic>
        <p:nvPicPr>
          <p:cNvPr id="6149" name="Picture 1">
            <a:extLst>
              <a:ext uri="{FF2B5EF4-FFF2-40B4-BE49-F238E27FC236}">
                <a16:creationId xmlns:a16="http://schemas.microsoft.com/office/drawing/2014/main" id="{AEDB0C60-58DD-47EB-BE76-FF667AC3855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14675" y="2590800"/>
            <a:ext cx="299085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50" name="Footer Placeholder 13">
            <a:extLst>
              <a:ext uri="{FF2B5EF4-FFF2-40B4-BE49-F238E27FC236}">
                <a16:creationId xmlns:a16="http://schemas.microsoft.com/office/drawing/2014/main" id="{AD320418-353F-4BD8-9455-9158F31E1C54}"/>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BD55C-18BC-42A3-BB27-E4E4CF809555}"/>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Learning outcomes</a:t>
            </a:r>
          </a:p>
        </p:txBody>
      </p:sp>
      <p:sp>
        <p:nvSpPr>
          <p:cNvPr id="3" name="Content Placeholder 2">
            <a:extLst>
              <a:ext uri="{FF2B5EF4-FFF2-40B4-BE49-F238E27FC236}">
                <a16:creationId xmlns:a16="http://schemas.microsoft.com/office/drawing/2014/main" id="{F4D09771-E2CA-453E-AAEC-1CC1F009A397}"/>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85000" lnSpcReduction="10000"/>
          </a:bodyPr>
          <a:lstStyle/>
          <a:p>
            <a:pPr marL="514350" indent="-514350" eaLnBrk="1" hangingPunct="1">
              <a:buFont typeface="Franklin Gothic Book" pitchFamily="34" charset="0"/>
              <a:buAutoNum type="arabicPeriod"/>
              <a:defRPr/>
            </a:pPr>
            <a:endParaRPr lang="en-US" altLang="en-US" b="1" dirty="0"/>
          </a:p>
          <a:p>
            <a:pPr marL="514350" indent="-514350" eaLnBrk="1" hangingPunct="1">
              <a:lnSpc>
                <a:spcPct val="90000"/>
              </a:lnSpc>
              <a:buFont typeface="Franklin Gothic Book" pitchFamily="34" charset="0"/>
              <a:buAutoNum type="arabicPeriod"/>
              <a:defRPr/>
            </a:pPr>
            <a:r>
              <a:rPr lang="en-US" altLang="en-US" b="1" dirty="0"/>
              <a:t>To become familiar with the role of negotiation in implementing a firm’s strategy, and the various stakeholders who must be considered </a:t>
            </a:r>
          </a:p>
          <a:p>
            <a:pPr marL="514350" indent="-514350" eaLnBrk="1" hangingPunct="1">
              <a:lnSpc>
                <a:spcPct val="90000"/>
              </a:lnSpc>
              <a:buFont typeface="Franklin Gothic Book" pitchFamily="34" charset="0"/>
              <a:buAutoNum type="arabicPeriod"/>
              <a:defRPr/>
            </a:pPr>
            <a:r>
              <a:rPr lang="en-US" altLang="en-US" b="1" dirty="0"/>
              <a:t>To learn the stages of the negotiation process and how to prepare for cross-cultural business negotiations </a:t>
            </a:r>
          </a:p>
          <a:p>
            <a:pPr marL="514350" indent="-514350" eaLnBrk="1" hangingPunct="1">
              <a:lnSpc>
                <a:spcPct val="90000"/>
              </a:lnSpc>
              <a:buFont typeface="Franklin Gothic Book" pitchFamily="34" charset="0"/>
              <a:buAutoNum type="arabicPeriod"/>
              <a:defRPr/>
            </a:pPr>
            <a:r>
              <a:rPr lang="en-US" altLang="en-US" b="1" dirty="0"/>
              <a:t>To gain insight into the various types of negotiating styles around the world </a:t>
            </a:r>
          </a:p>
          <a:p>
            <a:pPr marL="514350" indent="-514350" eaLnBrk="1" hangingPunct="1">
              <a:buFont typeface="Franklin Gothic Book" pitchFamily="34" charset="0"/>
              <a:buAutoNum type="arabicPeriod"/>
              <a:defRPr/>
            </a:pPr>
            <a:endParaRPr lang="en-US" altLang="en-US" b="1" dirty="0"/>
          </a:p>
          <a:p>
            <a:pPr marL="514350" indent="-514350" eaLnBrk="1" hangingPunct="1">
              <a:buFont typeface="Franklin Gothic Book" pitchFamily="34" charset="0"/>
              <a:buAutoNum type="arabicPeriod"/>
              <a:defRPr/>
            </a:pPr>
            <a:endParaRPr lang="en-US" altLang="en-US" b="1" dirty="0">
              <a:solidFill>
                <a:srgbClr val="000000"/>
              </a:solidFill>
            </a:endParaRPr>
          </a:p>
          <a:p>
            <a:pPr marL="514350" indent="-514350" eaLnBrk="1" hangingPunct="1">
              <a:buFont typeface="Franklin Gothic Book" pitchFamily="34" charset="0"/>
              <a:buAutoNum type="arabicPeriod"/>
              <a:defRPr/>
            </a:pPr>
            <a:endParaRPr lang="en-US" altLang="en-US" b="1" dirty="0">
              <a:solidFill>
                <a:srgbClr val="000000"/>
              </a:solidFill>
            </a:endParaRPr>
          </a:p>
        </p:txBody>
      </p:sp>
      <p:sp>
        <p:nvSpPr>
          <p:cNvPr id="6" name="Slide Number Placeholder 5">
            <a:extLst>
              <a:ext uri="{FF2B5EF4-FFF2-40B4-BE49-F238E27FC236}">
                <a16:creationId xmlns:a16="http://schemas.microsoft.com/office/drawing/2014/main" id="{55448616-BC10-4AAE-BB00-E03934701742}"/>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5-2</a:t>
            </a:r>
          </a:p>
        </p:txBody>
      </p:sp>
      <p:sp>
        <p:nvSpPr>
          <p:cNvPr id="7173" name="Footer Placeholder 7">
            <a:extLst>
              <a:ext uri="{FF2B5EF4-FFF2-40B4-BE49-F238E27FC236}">
                <a16:creationId xmlns:a16="http://schemas.microsoft.com/office/drawing/2014/main" id="{E9CC0789-01D2-4C94-97EF-46EE491EA02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pic>
        <p:nvPicPr>
          <p:cNvPr id="7174" name="Picture 5">
            <a:extLst>
              <a:ext uri="{FF2B5EF4-FFF2-40B4-BE49-F238E27FC236}">
                <a16:creationId xmlns:a16="http://schemas.microsoft.com/office/drawing/2014/main" id="{A10F84D3-89DD-4626-BF73-A796E73C6F2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1520" y="3717032"/>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CE14C-8BDE-4E81-BB49-E7FE6AD285B7}"/>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Learning outcomes</a:t>
            </a:r>
          </a:p>
        </p:txBody>
      </p:sp>
      <p:sp>
        <p:nvSpPr>
          <p:cNvPr id="3" name="Content Placeholder 2">
            <a:extLst>
              <a:ext uri="{FF2B5EF4-FFF2-40B4-BE49-F238E27FC236}">
                <a16:creationId xmlns:a16="http://schemas.microsoft.com/office/drawing/2014/main" id="{C54A2023-6B1E-4887-8AA1-98D68BB31272}"/>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85000" lnSpcReduction="20000"/>
          </a:bodyPr>
          <a:lstStyle/>
          <a:p>
            <a:pPr marL="514350" indent="-514350" eaLnBrk="1" hangingPunct="1">
              <a:lnSpc>
                <a:spcPct val="90000"/>
              </a:lnSpc>
              <a:buFont typeface="Wingdings 2" panose="05020102010507070707" pitchFamily="18" charset="2"/>
              <a:buAutoNum type="arabicPeriod" startAt="4"/>
              <a:defRPr/>
            </a:pPr>
            <a:r>
              <a:rPr lang="en-US" altLang="en-US" b="1" dirty="0"/>
              <a:t>To recognize that managing negotiation requires learning about the culturally based behavioral differences, values, and agendas of the negotiating parties and how to build trust for successful negotiations </a:t>
            </a:r>
          </a:p>
          <a:p>
            <a:pPr marL="514350" indent="-514350" eaLnBrk="1" hangingPunct="1">
              <a:buFont typeface="Wingdings 2" panose="05020102010507070707" pitchFamily="18" charset="2"/>
              <a:buAutoNum type="arabicPeriod" startAt="4"/>
              <a:defRPr/>
            </a:pPr>
            <a:r>
              <a:rPr lang="en-US" altLang="en-US" b="1" dirty="0"/>
              <a:t>To learn the complexities of negotiating with the Chinese </a:t>
            </a:r>
          </a:p>
          <a:p>
            <a:pPr marL="514350" indent="-514350" eaLnBrk="1" hangingPunct="1">
              <a:lnSpc>
                <a:spcPct val="90000"/>
              </a:lnSpc>
              <a:buFont typeface="Wingdings 2" panose="05020102010507070707" pitchFamily="18" charset="2"/>
              <a:buAutoNum type="arabicPeriod" startAt="6"/>
              <a:defRPr/>
            </a:pPr>
            <a:r>
              <a:rPr lang="en-US" altLang="en-US" b="1" dirty="0"/>
              <a:t>To appreciate the variables in the decision-making process and understand the influence of culture on decision making  </a:t>
            </a:r>
          </a:p>
          <a:p>
            <a:pPr marL="514350" indent="-514350" eaLnBrk="1" hangingPunct="1">
              <a:lnSpc>
                <a:spcPct val="90000"/>
              </a:lnSpc>
              <a:buFont typeface="Wingdings 2" panose="05020102010507070707" pitchFamily="18" charset="2"/>
              <a:buNone/>
              <a:defRPr/>
            </a:pPr>
            <a:r>
              <a:rPr lang="en-US" altLang="en-US" b="1" dirty="0"/>
              <a:t>      </a:t>
            </a:r>
            <a:endParaRPr lang="en-US" altLang="en-US" dirty="0"/>
          </a:p>
          <a:p>
            <a:pPr marL="514350" indent="-514350" eaLnBrk="1" hangingPunct="1">
              <a:buFont typeface="Franklin Gothic Book" pitchFamily="34" charset="0"/>
              <a:buAutoNum type="arabicPeriod" startAt="5"/>
              <a:defRPr/>
            </a:pPr>
            <a:endParaRPr lang="en-US" altLang="en-US" b="1" dirty="0">
              <a:solidFill>
                <a:srgbClr val="000000"/>
              </a:solidFill>
            </a:endParaRPr>
          </a:p>
        </p:txBody>
      </p:sp>
      <p:sp>
        <p:nvSpPr>
          <p:cNvPr id="6" name="Slide Number Placeholder 5">
            <a:extLst>
              <a:ext uri="{FF2B5EF4-FFF2-40B4-BE49-F238E27FC236}">
                <a16:creationId xmlns:a16="http://schemas.microsoft.com/office/drawing/2014/main" id="{992446A6-F70F-4918-98A5-5A82CF59C6D3}"/>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5-3</a:t>
            </a:r>
          </a:p>
        </p:txBody>
      </p:sp>
      <p:sp>
        <p:nvSpPr>
          <p:cNvPr id="8197" name="Footer Placeholder 7">
            <a:extLst>
              <a:ext uri="{FF2B5EF4-FFF2-40B4-BE49-F238E27FC236}">
                <a16:creationId xmlns:a16="http://schemas.microsoft.com/office/drawing/2014/main" id="{D5CC87B1-ED3A-4260-9C47-6B0D2EFB210F}"/>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pic>
        <p:nvPicPr>
          <p:cNvPr id="8198" name="Picture 5">
            <a:extLst>
              <a:ext uri="{FF2B5EF4-FFF2-40B4-BE49-F238E27FC236}">
                <a16:creationId xmlns:a16="http://schemas.microsoft.com/office/drawing/2014/main" id="{D0E056E1-9891-446E-ACB7-8EC4302A133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1520" y="3863181"/>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1C6CD-E308-47DC-8CB8-3C39CF38A2AD}"/>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eaLnBrk="1" hangingPunct="1">
              <a:lnSpc>
                <a:spcPct val="80000"/>
              </a:lnSpc>
              <a:defRPr/>
            </a:pPr>
            <a:br>
              <a:rPr lang="en-US" altLang="en-US" sz="2900" b="1" dirty="0">
                <a:solidFill>
                  <a:srgbClr val="996600"/>
                </a:solidFill>
                <a:latin typeface="arial" pitchFamily="34" charset="0"/>
              </a:rPr>
            </a:br>
            <a:r>
              <a:rPr lang="en-US" altLang="en-US" sz="3200" b="1" dirty="0">
                <a:solidFill>
                  <a:srgbClr val="996600"/>
                </a:solidFill>
                <a:latin typeface="arial" pitchFamily="34" charset="0"/>
              </a:rPr>
              <a:t>Opening Profile:  </a:t>
            </a:r>
            <a:r>
              <a:rPr lang="en-US" altLang="en-US" sz="3200" b="1" dirty="0" err="1">
                <a:solidFill>
                  <a:srgbClr val="996600"/>
                </a:solidFill>
                <a:latin typeface="arial" pitchFamily="34" charset="0"/>
              </a:rPr>
              <a:t>Facebook’s</a:t>
            </a:r>
            <a:r>
              <a:rPr lang="en-US" altLang="en-US" sz="3200" b="1" dirty="0">
                <a:solidFill>
                  <a:srgbClr val="996600"/>
                </a:solidFill>
                <a:latin typeface="arial" pitchFamily="34" charset="0"/>
              </a:rPr>
              <a:t> Continued Negotiations in China </a:t>
            </a:r>
            <a:br>
              <a:rPr lang="en-US" altLang="en-US" sz="3200" dirty="0"/>
            </a:br>
            <a:endParaRPr lang="en-US" altLang="en-US" sz="2900" b="1" dirty="0">
              <a:solidFill>
                <a:srgbClr val="996600"/>
              </a:solidFill>
              <a:latin typeface="arial" pitchFamily="34" charset="0"/>
            </a:endParaRPr>
          </a:p>
        </p:txBody>
      </p:sp>
      <p:sp>
        <p:nvSpPr>
          <p:cNvPr id="3" name="Content Placeholder 2">
            <a:extLst>
              <a:ext uri="{FF2B5EF4-FFF2-40B4-BE49-F238E27FC236}">
                <a16:creationId xmlns:a16="http://schemas.microsoft.com/office/drawing/2014/main" id="{6560AF17-3570-47BC-8035-36BC4900463E}"/>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a:lnSpc>
                <a:spcPct val="80000"/>
              </a:lnSpc>
              <a:buFont typeface="Arial" charset="0"/>
              <a:buChar char="•"/>
              <a:defRPr/>
            </a:pPr>
            <a:r>
              <a:rPr lang="en-US" altLang="en-US" sz="2300" b="1" dirty="0" err="1"/>
              <a:t>Facebook</a:t>
            </a:r>
            <a:r>
              <a:rPr lang="en-US" altLang="en-US" sz="2300" b="1" dirty="0"/>
              <a:t> has more than 1.4 billion active users as of 2015; if it were a country, it would be the world’s third most populous country</a:t>
            </a:r>
          </a:p>
          <a:p>
            <a:pPr eaLnBrk="1" hangingPunct="1">
              <a:lnSpc>
                <a:spcPct val="80000"/>
              </a:lnSpc>
              <a:buFont typeface="Arial" charset="0"/>
              <a:buChar char="•"/>
              <a:defRPr/>
            </a:pPr>
            <a:r>
              <a:rPr lang="en-US" altLang="en-US" sz="2300" b="1" dirty="0"/>
              <a:t>However, </a:t>
            </a:r>
            <a:r>
              <a:rPr lang="en-US" altLang="en-US" sz="2300" b="1" dirty="0" err="1"/>
              <a:t>Facebook</a:t>
            </a:r>
            <a:r>
              <a:rPr lang="en-US" altLang="en-US" sz="2300" b="1" dirty="0"/>
              <a:t> is banned in China for six years as of 2015, although many go around the restrictions </a:t>
            </a:r>
          </a:p>
          <a:p>
            <a:pPr eaLnBrk="1" hangingPunct="1">
              <a:lnSpc>
                <a:spcPct val="80000"/>
              </a:lnSpc>
              <a:buFont typeface="Arial" charset="0"/>
              <a:buChar char="•"/>
              <a:defRPr/>
            </a:pPr>
            <a:r>
              <a:rPr lang="en-US" altLang="en-US" sz="2300" b="1" dirty="0"/>
              <a:t>China has substantial legal and regulatory complexities that have prevented entry </a:t>
            </a:r>
          </a:p>
          <a:p>
            <a:pPr eaLnBrk="1" hangingPunct="1">
              <a:lnSpc>
                <a:spcPct val="80000"/>
              </a:lnSpc>
              <a:buFont typeface="Arial" charset="0"/>
              <a:buChar char="•"/>
              <a:defRPr/>
            </a:pPr>
            <a:r>
              <a:rPr lang="en-US" altLang="en-US" sz="2300" b="1" dirty="0"/>
              <a:t>If </a:t>
            </a:r>
            <a:r>
              <a:rPr lang="en-US" altLang="en-US" sz="2300" b="1" dirty="0" err="1"/>
              <a:t>Facebook</a:t>
            </a:r>
            <a:r>
              <a:rPr lang="en-US" altLang="en-US" sz="2300" b="1" dirty="0"/>
              <a:t> fails to manage global operations successfully, business may suffer </a:t>
            </a:r>
          </a:p>
          <a:p>
            <a:pPr eaLnBrk="1" hangingPunct="1">
              <a:lnSpc>
                <a:spcPct val="80000"/>
              </a:lnSpc>
              <a:buFont typeface="Arial" charset="0"/>
              <a:buChar char="•"/>
              <a:defRPr/>
            </a:pPr>
            <a:r>
              <a:rPr lang="en-US" altLang="en-US" sz="2300" b="1" dirty="0" err="1"/>
              <a:t>Facebook</a:t>
            </a:r>
            <a:r>
              <a:rPr lang="en-US" altLang="en-US" sz="2300" b="1" dirty="0"/>
              <a:t> is profiting by advertising for Chinese businesses in spite of the blockage of its primary activity </a:t>
            </a:r>
          </a:p>
          <a:p>
            <a:pPr eaLnBrk="1" hangingPunct="1">
              <a:lnSpc>
                <a:spcPct val="80000"/>
              </a:lnSpc>
              <a:buFont typeface="Arial" charset="0"/>
              <a:buChar char="•"/>
              <a:defRPr/>
            </a:pPr>
            <a:endParaRPr lang="en-US" altLang="en-US" sz="2300" b="1" dirty="0">
              <a:solidFill>
                <a:srgbClr val="000000"/>
              </a:solidFill>
            </a:endParaRPr>
          </a:p>
        </p:txBody>
      </p:sp>
      <p:sp>
        <p:nvSpPr>
          <p:cNvPr id="9220" name="Slide Number Placeholder 5">
            <a:extLst>
              <a:ext uri="{FF2B5EF4-FFF2-40B4-BE49-F238E27FC236}">
                <a16:creationId xmlns:a16="http://schemas.microsoft.com/office/drawing/2014/main" id="{6DBDA6F1-570C-47F3-A687-BC07DB0D5A6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D5BF12B8-CE51-4FCA-9F12-AE5756A7937C}" type="slidenum">
              <a:rPr lang="en-US" altLang="en-US">
                <a:solidFill>
                  <a:srgbClr val="FFFFFF"/>
                </a:solidFill>
                <a:latin typeface="Franklin Gothic Book" panose="020B0503020102020204" pitchFamily="34" charset="0"/>
              </a:rPr>
              <a:pPr/>
              <a:t>5</a:t>
            </a:fld>
            <a:endParaRPr lang="en-US" altLang="en-US">
              <a:solidFill>
                <a:srgbClr val="FFFFFF"/>
              </a:solidFill>
              <a:latin typeface="Franklin Gothic Book" panose="020B0503020102020204" pitchFamily="34" charset="0"/>
            </a:endParaRPr>
          </a:p>
        </p:txBody>
      </p:sp>
      <p:sp>
        <p:nvSpPr>
          <p:cNvPr id="9221" name="Footer Placeholder 8">
            <a:extLst>
              <a:ext uri="{FF2B5EF4-FFF2-40B4-BE49-F238E27FC236}">
                <a16:creationId xmlns:a16="http://schemas.microsoft.com/office/drawing/2014/main" id="{89A8EDD0-A723-4388-B0F7-C27946B0A568}"/>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pic>
        <p:nvPicPr>
          <p:cNvPr id="9222" name="Picture 5">
            <a:extLst>
              <a:ext uri="{FF2B5EF4-FFF2-40B4-BE49-F238E27FC236}">
                <a16:creationId xmlns:a16="http://schemas.microsoft.com/office/drawing/2014/main" id="{6C4C6BD0-D8A5-4C30-BE2C-542D20A81D9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1520" y="378904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94FEC-AA44-4095-BDF5-1D6E8A01B435}"/>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Negotiations by Global Managers</a:t>
            </a:r>
          </a:p>
        </p:txBody>
      </p:sp>
      <p:sp>
        <p:nvSpPr>
          <p:cNvPr id="3" name="Content Placeholder 2">
            <a:extLst>
              <a:ext uri="{FF2B5EF4-FFF2-40B4-BE49-F238E27FC236}">
                <a16:creationId xmlns:a16="http://schemas.microsoft.com/office/drawing/2014/main" id="{CA091EEB-0D1F-4D95-99B8-24858C6E8B82}"/>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lnSpc>
                <a:spcPct val="90000"/>
              </a:lnSpc>
              <a:defRPr/>
            </a:pPr>
            <a:endParaRPr lang="en-US" altLang="en-US" sz="2800" b="1" dirty="0">
              <a:solidFill>
                <a:srgbClr val="000000"/>
              </a:solidFill>
            </a:endParaRPr>
          </a:p>
          <a:p>
            <a:pPr marL="457200" indent="-457200" eaLnBrk="1" hangingPunct="1">
              <a:lnSpc>
                <a:spcPct val="90000"/>
              </a:lnSpc>
              <a:defRPr/>
            </a:pPr>
            <a:r>
              <a:rPr lang="en-US" altLang="en-US" sz="2800" b="1" dirty="0">
                <a:solidFill>
                  <a:srgbClr val="000000"/>
                </a:solidFill>
              </a:rPr>
              <a:t>Specific plans for strategies and for continuing operations</a:t>
            </a:r>
          </a:p>
          <a:p>
            <a:pPr marL="457200" indent="-457200" eaLnBrk="1" hangingPunct="1">
              <a:lnSpc>
                <a:spcPct val="90000"/>
              </a:lnSpc>
              <a:defRPr/>
            </a:pPr>
            <a:r>
              <a:rPr lang="en-US" altLang="en-US" sz="2800" b="1" dirty="0">
                <a:solidFill>
                  <a:srgbClr val="000000"/>
                </a:solidFill>
              </a:rPr>
              <a:t>May also be faced with negotiating with government-owned companies</a:t>
            </a:r>
          </a:p>
          <a:p>
            <a:pPr marL="457200" indent="-457200" eaLnBrk="1" hangingPunct="1">
              <a:lnSpc>
                <a:spcPct val="90000"/>
              </a:lnSpc>
              <a:defRPr/>
            </a:pPr>
            <a:r>
              <a:rPr lang="en-US" altLang="en-US" sz="2800" b="1" dirty="0">
                <a:solidFill>
                  <a:srgbClr val="000000"/>
                </a:solidFill>
              </a:rPr>
              <a:t>Managers must prepare; operational details must be negotiated: staffing, raw materials, repatriating profits, etc</a:t>
            </a:r>
          </a:p>
          <a:p>
            <a:pPr marL="457200" indent="-457200" eaLnBrk="1" hangingPunct="1">
              <a:lnSpc>
                <a:spcPct val="90000"/>
              </a:lnSpc>
              <a:defRPr/>
            </a:pPr>
            <a:r>
              <a:rPr lang="en-US" altLang="en-US" sz="2800" b="1" dirty="0">
                <a:solidFill>
                  <a:srgbClr val="000000"/>
                </a:solidFill>
              </a:rPr>
              <a:t>Decision-making processes are key</a:t>
            </a:r>
          </a:p>
        </p:txBody>
      </p:sp>
      <p:sp>
        <p:nvSpPr>
          <p:cNvPr id="11268" name="Slide Number Placeholder 5">
            <a:extLst>
              <a:ext uri="{FF2B5EF4-FFF2-40B4-BE49-F238E27FC236}">
                <a16:creationId xmlns:a16="http://schemas.microsoft.com/office/drawing/2014/main" id="{FF2CBC78-DD50-43A5-9512-DE61DFCAAFA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5209F0F9-59B7-471F-9C0D-634D05F05C77}" type="slidenum">
              <a:rPr lang="en-US" altLang="en-US">
                <a:solidFill>
                  <a:srgbClr val="FFFFFF"/>
                </a:solidFill>
                <a:latin typeface="Franklin Gothic Book" panose="020B0503020102020204" pitchFamily="34" charset="0"/>
              </a:rPr>
              <a:pPr/>
              <a:t>6</a:t>
            </a:fld>
            <a:endParaRPr lang="en-US" altLang="en-US">
              <a:solidFill>
                <a:srgbClr val="FFFFFF"/>
              </a:solidFill>
              <a:latin typeface="Franklin Gothic Book" panose="020B0503020102020204" pitchFamily="34" charset="0"/>
            </a:endParaRPr>
          </a:p>
        </p:txBody>
      </p:sp>
      <p:sp>
        <p:nvSpPr>
          <p:cNvPr id="11269" name="Footer Placeholder 8">
            <a:extLst>
              <a:ext uri="{FF2B5EF4-FFF2-40B4-BE49-F238E27FC236}">
                <a16:creationId xmlns:a16="http://schemas.microsoft.com/office/drawing/2014/main" id="{BC2348DD-F048-4C87-9B17-9155CEDA01B0}"/>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pic>
        <p:nvPicPr>
          <p:cNvPr id="11270" name="Picture 5">
            <a:extLst>
              <a:ext uri="{FF2B5EF4-FFF2-40B4-BE49-F238E27FC236}">
                <a16:creationId xmlns:a16="http://schemas.microsoft.com/office/drawing/2014/main" id="{15F9F21F-F3C9-4D75-8D44-A591AC5AA85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512" y="3645024"/>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AFB00-FE8D-4F5C-96F8-F4AD712F161B}"/>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Negotiation</a:t>
            </a:r>
          </a:p>
        </p:txBody>
      </p:sp>
      <p:sp>
        <p:nvSpPr>
          <p:cNvPr id="3" name="Content Placeholder 2">
            <a:extLst>
              <a:ext uri="{FF2B5EF4-FFF2-40B4-BE49-F238E27FC236}">
                <a16:creationId xmlns:a16="http://schemas.microsoft.com/office/drawing/2014/main" id="{708469F5-A7D9-476F-90B7-B2B0B28D9DA9}"/>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endParaRPr lang="en-US" altLang="en-US" sz="2300" b="1" dirty="0">
              <a:solidFill>
                <a:srgbClr val="000000"/>
              </a:solidFill>
            </a:endParaRPr>
          </a:p>
          <a:p>
            <a:pPr marL="457200" indent="-457200" eaLnBrk="1" hangingPunct="1">
              <a:defRPr/>
            </a:pPr>
            <a:endParaRPr lang="en-US" altLang="en-US" sz="2300" b="1" dirty="0">
              <a:solidFill>
                <a:srgbClr val="000000"/>
              </a:solidFill>
            </a:endParaRPr>
          </a:p>
          <a:p>
            <a:pPr marL="457200" indent="-457200" eaLnBrk="1" hangingPunct="1">
              <a:defRPr/>
            </a:pPr>
            <a:endParaRPr lang="en-US" altLang="en-US" sz="2300" b="1" dirty="0">
              <a:solidFill>
                <a:srgbClr val="000000"/>
              </a:solidFill>
            </a:endParaRPr>
          </a:p>
          <a:p>
            <a:pPr marL="457200" indent="-457200" eaLnBrk="1" hangingPunct="1">
              <a:defRPr/>
            </a:pPr>
            <a:endParaRPr lang="en-US" altLang="en-US" sz="2300" b="1" dirty="0">
              <a:solidFill>
                <a:srgbClr val="000000"/>
              </a:solidFill>
            </a:endParaRPr>
          </a:p>
          <a:p>
            <a:pPr marL="457200" indent="-457200" eaLnBrk="1" hangingPunct="1">
              <a:defRPr/>
            </a:pPr>
            <a:endParaRPr lang="en-US" altLang="en-US" sz="2300" b="1" dirty="0">
              <a:solidFill>
                <a:srgbClr val="000000"/>
              </a:solidFill>
            </a:endParaRPr>
          </a:p>
          <a:p>
            <a:pPr marL="457200" indent="-457200" eaLnBrk="1" hangingPunct="1">
              <a:defRPr/>
            </a:pPr>
            <a:endParaRPr lang="en-US" altLang="en-US" sz="2300" b="1" dirty="0">
              <a:solidFill>
                <a:srgbClr val="000000"/>
              </a:solidFill>
            </a:endParaRPr>
          </a:p>
          <a:p>
            <a:pPr marL="457200" indent="-457200" eaLnBrk="1" hangingPunct="1">
              <a:defRPr/>
            </a:pPr>
            <a:endParaRPr lang="en-US" altLang="en-US" sz="2300" b="1" dirty="0">
              <a:solidFill>
                <a:srgbClr val="000000"/>
              </a:solidFill>
            </a:endParaRPr>
          </a:p>
          <a:p>
            <a:pPr marL="457200" indent="-457200" eaLnBrk="1" hangingPunct="1">
              <a:defRPr/>
            </a:pPr>
            <a:endParaRPr lang="en-US" altLang="en-US" sz="2300" b="1" dirty="0">
              <a:solidFill>
                <a:srgbClr val="000000"/>
              </a:solidFill>
            </a:endParaRPr>
          </a:p>
          <a:p>
            <a:pPr marL="457200" indent="-457200" eaLnBrk="1" hangingPunct="1">
              <a:defRPr/>
            </a:pPr>
            <a:endParaRPr lang="en-US" altLang="en-US" sz="2300" b="1" dirty="0">
              <a:solidFill>
                <a:srgbClr val="000000"/>
              </a:solidFill>
            </a:endParaRPr>
          </a:p>
          <a:p>
            <a:pPr marL="457200" indent="-457200" eaLnBrk="1" hangingPunct="1">
              <a:defRPr/>
            </a:pPr>
            <a:endParaRPr lang="en-US" altLang="en-US" sz="2300" b="1" dirty="0">
              <a:solidFill>
                <a:srgbClr val="000000"/>
              </a:solidFill>
            </a:endParaRPr>
          </a:p>
        </p:txBody>
      </p:sp>
      <p:sp>
        <p:nvSpPr>
          <p:cNvPr id="12292" name="Slide Number Placeholder 5">
            <a:extLst>
              <a:ext uri="{FF2B5EF4-FFF2-40B4-BE49-F238E27FC236}">
                <a16:creationId xmlns:a16="http://schemas.microsoft.com/office/drawing/2014/main" id="{94729DD0-7552-4AFC-9E73-B296F2A2A1E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B81AB819-0E38-46B0-A021-13A47C21ABB9}" type="slidenum">
              <a:rPr lang="en-US" altLang="en-US">
                <a:solidFill>
                  <a:srgbClr val="FFFFFF"/>
                </a:solidFill>
                <a:latin typeface="Franklin Gothic Book" panose="020B0503020102020204" pitchFamily="34" charset="0"/>
              </a:rPr>
              <a:pPr/>
              <a:t>7</a:t>
            </a:fld>
            <a:endParaRPr lang="en-US" altLang="en-US">
              <a:solidFill>
                <a:srgbClr val="FFFFFF"/>
              </a:solidFill>
              <a:latin typeface="Franklin Gothic Book" panose="020B0503020102020204" pitchFamily="34" charset="0"/>
            </a:endParaRPr>
          </a:p>
        </p:txBody>
      </p:sp>
      <p:sp>
        <p:nvSpPr>
          <p:cNvPr id="12293" name="Footer Placeholder 8">
            <a:extLst>
              <a:ext uri="{FF2B5EF4-FFF2-40B4-BE49-F238E27FC236}">
                <a16:creationId xmlns:a16="http://schemas.microsoft.com/office/drawing/2014/main" id="{866003C9-C362-4742-BC5B-75969EF1973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
        <p:nvSpPr>
          <p:cNvPr id="8" name="Flowchart: Terminator 7">
            <a:extLst>
              <a:ext uri="{FF2B5EF4-FFF2-40B4-BE49-F238E27FC236}">
                <a16:creationId xmlns:a16="http://schemas.microsoft.com/office/drawing/2014/main" id="{C532791E-1655-43C0-99F3-5741AA02E73C}"/>
              </a:ext>
            </a:extLst>
          </p:cNvPr>
          <p:cNvSpPr/>
          <p:nvPr/>
        </p:nvSpPr>
        <p:spPr>
          <a:xfrm>
            <a:off x="2590800" y="2362200"/>
            <a:ext cx="5334000" cy="2667000"/>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800" dirty="0">
                <a:latin typeface="arial" pitchFamily="34" charset="0"/>
              </a:rPr>
              <a:t>The process of discussion by which two or more parties aim for mutually acceptable agreement</a:t>
            </a:r>
          </a:p>
        </p:txBody>
      </p:sp>
      <p:pic>
        <p:nvPicPr>
          <p:cNvPr id="12295" name="Picture 5">
            <a:extLst>
              <a:ext uri="{FF2B5EF4-FFF2-40B4-BE49-F238E27FC236}">
                <a16:creationId xmlns:a16="http://schemas.microsoft.com/office/drawing/2014/main" id="{711015A8-4595-4154-94DA-B42C2EF4A20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1520" y="3863181"/>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Footer Placeholder 1">
            <a:extLst>
              <a:ext uri="{FF2B5EF4-FFF2-40B4-BE49-F238E27FC236}">
                <a16:creationId xmlns:a16="http://schemas.microsoft.com/office/drawing/2014/main" id="{24FFAB35-9A66-4D9F-840C-0B02EB06A0C1}"/>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3" name="Slide Number Placeholder 2">
            <a:extLst>
              <a:ext uri="{FF2B5EF4-FFF2-40B4-BE49-F238E27FC236}">
                <a16:creationId xmlns:a16="http://schemas.microsoft.com/office/drawing/2014/main" id="{3413197F-0146-4E17-AEDE-AE9A6E93B82E}"/>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5-8</a:t>
            </a:r>
          </a:p>
        </p:txBody>
      </p:sp>
      <p:sp>
        <p:nvSpPr>
          <p:cNvPr id="5" name="Title 1">
            <a:extLst>
              <a:ext uri="{FF2B5EF4-FFF2-40B4-BE49-F238E27FC236}">
                <a16:creationId xmlns:a16="http://schemas.microsoft.com/office/drawing/2014/main" id="{174F63CA-CC2F-429D-843A-B077B074F1A2}"/>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marL="273050" indent="-273050" algn="ctr" eaLnBrk="1" hangingPunct="1">
              <a:defRPr/>
            </a:pPr>
            <a:r>
              <a:rPr lang="en-US" sz="3200" b="1" dirty="0">
                <a:solidFill>
                  <a:srgbClr val="996600"/>
                </a:solidFill>
                <a:latin typeface="arial" pitchFamily="34" charset="0"/>
                <a:ea typeface="ＭＳ Ｐゴシック" charset="0"/>
                <a:cs typeface="Arial" charset="0"/>
              </a:rPr>
              <a:t>Important Differences</a:t>
            </a:r>
          </a:p>
        </p:txBody>
      </p:sp>
      <p:sp>
        <p:nvSpPr>
          <p:cNvPr id="6" name="Content Placeholder 2">
            <a:extLst>
              <a:ext uri="{FF2B5EF4-FFF2-40B4-BE49-F238E27FC236}">
                <a16:creationId xmlns:a16="http://schemas.microsoft.com/office/drawing/2014/main" id="{C307CF50-748C-4C4A-B75F-B9127AAD7C5E}"/>
              </a:ext>
            </a:extLst>
          </p:cNvPr>
          <p:cNvSpPr txBox="1">
            <a:spLocks/>
          </p:cNvSpPr>
          <p:nvPr/>
        </p:nvSpPr>
        <p:spPr bwMode="auto">
          <a:xfrm>
            <a:off x="1828800" y="15240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Franklin Gothic Book" pitchFamily="34" charset="0"/>
              <a:buAutoNum type="arabicPeriod"/>
              <a:defRPr/>
            </a:pPr>
            <a:endParaRPr lang="en-US" altLang="en-US" sz="2800" b="1" dirty="0">
              <a:solidFill>
                <a:srgbClr val="000000"/>
              </a:solidFill>
              <a:latin typeface="arial" pitchFamily="34" charset="0"/>
            </a:endParaRPr>
          </a:p>
          <a:p>
            <a:pPr marL="457200" indent="-457200" eaLnBrk="1" hangingPunct="1">
              <a:spcBef>
                <a:spcPts val="575"/>
              </a:spcBef>
              <a:buClr>
                <a:schemeClr val="accent1"/>
              </a:buClr>
              <a:buSzPct val="85000"/>
              <a:buFont typeface="Franklin Gothic Book" pitchFamily="34" charset="0"/>
              <a:buAutoNum type="arabicPeriod"/>
              <a:defRPr/>
            </a:pPr>
            <a:r>
              <a:rPr lang="en-US" altLang="en-US" sz="2800" b="1" dirty="0">
                <a:solidFill>
                  <a:srgbClr val="000000"/>
                </a:solidFill>
                <a:latin typeface="arial" pitchFamily="34" charset="0"/>
              </a:rPr>
              <a:t>Amount and type of preparation</a:t>
            </a:r>
          </a:p>
          <a:p>
            <a:pPr marL="457200" indent="-457200" eaLnBrk="1" hangingPunct="1">
              <a:spcBef>
                <a:spcPts val="575"/>
              </a:spcBef>
              <a:buClr>
                <a:schemeClr val="accent1"/>
              </a:buClr>
              <a:buSzPct val="85000"/>
              <a:buFont typeface="Franklin Gothic Book" pitchFamily="34" charset="0"/>
              <a:buAutoNum type="arabicPeriod"/>
              <a:defRPr/>
            </a:pPr>
            <a:r>
              <a:rPr lang="en-US" altLang="en-US" sz="2800" b="1" dirty="0">
                <a:solidFill>
                  <a:srgbClr val="000000"/>
                </a:solidFill>
                <a:latin typeface="arial" pitchFamily="34" charset="0"/>
              </a:rPr>
              <a:t>Tasks vs. interpersonal relationships</a:t>
            </a:r>
          </a:p>
          <a:p>
            <a:pPr marL="457200" indent="-457200" eaLnBrk="1" hangingPunct="1">
              <a:spcBef>
                <a:spcPts val="575"/>
              </a:spcBef>
              <a:buClr>
                <a:schemeClr val="accent1"/>
              </a:buClr>
              <a:buSzPct val="85000"/>
              <a:buFont typeface="Franklin Gothic Book" pitchFamily="34" charset="0"/>
              <a:buAutoNum type="arabicPeriod"/>
              <a:defRPr/>
            </a:pPr>
            <a:r>
              <a:rPr lang="en-US" altLang="en-US" sz="2800" b="1" dirty="0">
                <a:solidFill>
                  <a:srgbClr val="000000"/>
                </a:solidFill>
                <a:latin typeface="arial" pitchFamily="34" charset="0"/>
              </a:rPr>
              <a:t>General principles vs. specific issues</a:t>
            </a:r>
          </a:p>
          <a:p>
            <a:pPr marL="457200" indent="-457200" eaLnBrk="1" hangingPunct="1">
              <a:spcBef>
                <a:spcPts val="575"/>
              </a:spcBef>
              <a:buClr>
                <a:schemeClr val="accent1"/>
              </a:buClr>
              <a:buSzPct val="85000"/>
              <a:buFont typeface="Franklin Gothic Book" pitchFamily="34" charset="0"/>
              <a:buAutoNum type="arabicPeriod"/>
              <a:defRPr/>
            </a:pPr>
            <a:r>
              <a:rPr lang="en-US" altLang="en-US" sz="2800" b="1" dirty="0">
                <a:solidFill>
                  <a:srgbClr val="000000"/>
                </a:solidFill>
                <a:latin typeface="arial" pitchFamily="34" charset="0"/>
              </a:rPr>
              <a:t>Number of people present and their influence</a:t>
            </a:r>
          </a:p>
        </p:txBody>
      </p:sp>
      <p:pic>
        <p:nvPicPr>
          <p:cNvPr id="13318" name="Picture 5">
            <a:extLst>
              <a:ext uri="{FF2B5EF4-FFF2-40B4-BE49-F238E27FC236}">
                <a16:creationId xmlns:a16="http://schemas.microsoft.com/office/drawing/2014/main" id="{86B68229-B1BA-4EFA-ADF5-FACA30D509E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0662" y="3817813"/>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Footer Placeholder 8">
            <a:extLst>
              <a:ext uri="{FF2B5EF4-FFF2-40B4-BE49-F238E27FC236}">
                <a16:creationId xmlns:a16="http://schemas.microsoft.com/office/drawing/2014/main" id="{44CD4D73-6552-4802-815D-98BF69F10B11}"/>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14339" name="Slide Number Placeholder 5">
            <a:extLst>
              <a:ext uri="{FF2B5EF4-FFF2-40B4-BE49-F238E27FC236}">
                <a16:creationId xmlns:a16="http://schemas.microsoft.com/office/drawing/2014/main" id="{0C9F1CFE-FC2A-4CB8-A83F-EB0DE30DDF93}"/>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F0862C33-EF9C-4356-BB1C-96C85C9EB497}" type="slidenum">
              <a:rPr lang="en-US" altLang="en-US">
                <a:solidFill>
                  <a:srgbClr val="FFFFFF"/>
                </a:solidFill>
                <a:latin typeface="Franklin Gothic Book" panose="020B0503020102020204" pitchFamily="34" charset="0"/>
              </a:rPr>
              <a:pPr/>
              <a:t>9</a:t>
            </a:fld>
            <a:endParaRPr lang="en-US" altLang="en-US">
              <a:solidFill>
                <a:srgbClr val="FFFFFF"/>
              </a:solidFill>
              <a:latin typeface="Franklin Gothic Book" panose="020B0503020102020204" pitchFamily="34" charset="0"/>
            </a:endParaRPr>
          </a:p>
        </p:txBody>
      </p:sp>
      <p:sp>
        <p:nvSpPr>
          <p:cNvPr id="2" name="Title 1">
            <a:extLst>
              <a:ext uri="{FF2B5EF4-FFF2-40B4-BE49-F238E27FC236}">
                <a16:creationId xmlns:a16="http://schemas.microsoft.com/office/drawing/2014/main" id="{042831BE-A121-450A-A89B-9C2653C6F0F7}"/>
              </a:ext>
            </a:extLst>
          </p:cNvPr>
          <p:cNvSpPr>
            <a:spLocks noGrp="1"/>
          </p:cNvSpPr>
          <p:nvPr>
            <p:ph type="title" idx="4294967295"/>
          </p:nvPr>
        </p:nvSpPr>
        <p:spPr>
          <a:xfrm>
            <a:off x="914400" y="304800"/>
            <a:ext cx="7772400" cy="91440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fontAlgn="auto" hangingPunct="1">
              <a:spcAft>
                <a:spcPts val="0"/>
              </a:spcAft>
              <a:defRPr/>
            </a:pPr>
            <a:r>
              <a:rPr lang="en-US" sz="3200" b="1" dirty="0">
                <a:solidFill>
                  <a:srgbClr val="996600"/>
                </a:solidFill>
                <a:latin typeface="arial" pitchFamily="34" charset="0"/>
                <a:ea typeface="+mn-ea"/>
                <a:cs typeface="+mn-cs"/>
              </a:rPr>
              <a:t>Stakeholders in </a:t>
            </a:r>
            <a:br>
              <a:rPr lang="en-US" sz="3200" b="1" dirty="0">
                <a:solidFill>
                  <a:srgbClr val="996600"/>
                </a:solidFill>
                <a:latin typeface="arial" pitchFamily="34" charset="0"/>
                <a:ea typeface="+mn-ea"/>
                <a:cs typeface="+mn-cs"/>
              </a:rPr>
            </a:br>
            <a:r>
              <a:rPr lang="en-US" sz="3200" b="1" dirty="0">
                <a:solidFill>
                  <a:srgbClr val="996600"/>
                </a:solidFill>
                <a:latin typeface="arial" pitchFamily="34" charset="0"/>
                <a:ea typeface="+mn-ea"/>
                <a:cs typeface="+mn-cs"/>
              </a:rPr>
              <a:t>Cross-Cultural Negotiation</a:t>
            </a:r>
          </a:p>
        </p:txBody>
      </p:sp>
      <p:pic>
        <p:nvPicPr>
          <p:cNvPr id="14341" name="Picture 5">
            <a:extLst>
              <a:ext uri="{FF2B5EF4-FFF2-40B4-BE49-F238E27FC236}">
                <a16:creationId xmlns:a16="http://schemas.microsoft.com/office/drawing/2014/main" id="{3DF5924D-EDE1-443F-A164-F9B866A4752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277" y="4521200"/>
            <a:ext cx="990600" cy="125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2" name="Picture 5">
            <a:extLst>
              <a:ext uri="{FF2B5EF4-FFF2-40B4-BE49-F238E27FC236}">
                <a16:creationId xmlns:a16="http://schemas.microsoft.com/office/drawing/2014/main" id="{48863B28-2E83-40E4-B39D-E56A29346AB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219200" y="1524000"/>
            <a:ext cx="7554913" cy="362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Footer Placeholder 8">
            <a:extLst>
              <a:ext uri="{FF2B5EF4-FFF2-40B4-BE49-F238E27FC236}">
                <a16:creationId xmlns:a16="http://schemas.microsoft.com/office/drawing/2014/main" id="{A7CD9287-0A36-43E7-83A3-7CD722637A67}"/>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16387" name="Slide Number Placeholder 5">
            <a:extLst>
              <a:ext uri="{FF2B5EF4-FFF2-40B4-BE49-F238E27FC236}">
                <a16:creationId xmlns:a16="http://schemas.microsoft.com/office/drawing/2014/main" id="{9DC0DC21-4B5B-449C-BA9D-EE7B82F42D0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C1D29082-7BA3-4D60-8B0A-DF6C6AA06026}" type="slidenum">
              <a:rPr lang="en-US" altLang="en-US">
                <a:solidFill>
                  <a:srgbClr val="FFFFFF"/>
                </a:solidFill>
                <a:latin typeface="Franklin Gothic Book" panose="020B0503020102020204" pitchFamily="34" charset="0"/>
              </a:rPr>
              <a:pPr/>
              <a:t>10</a:t>
            </a:fld>
            <a:endParaRPr lang="en-US" altLang="en-US">
              <a:solidFill>
                <a:srgbClr val="FFFFFF"/>
              </a:solidFill>
              <a:latin typeface="Franklin Gothic Book" panose="020B0503020102020204" pitchFamily="34" charset="0"/>
            </a:endParaRPr>
          </a:p>
        </p:txBody>
      </p:sp>
      <p:sp>
        <p:nvSpPr>
          <p:cNvPr id="2" name="Title 1">
            <a:extLst>
              <a:ext uri="{FF2B5EF4-FFF2-40B4-BE49-F238E27FC236}">
                <a16:creationId xmlns:a16="http://schemas.microsoft.com/office/drawing/2014/main" id="{E983EFD4-6E69-4E69-AA03-E283C86FF297}"/>
              </a:ext>
            </a:extLst>
          </p:cNvPr>
          <p:cNvSpPr>
            <a:spLocks noGrp="1"/>
          </p:cNvSpPr>
          <p:nvPr>
            <p:ph type="title" idx="4294967295"/>
          </p:nvPr>
        </p:nvSpPr>
        <p:spPr>
          <a:xfrm>
            <a:off x="1676400" y="152400"/>
            <a:ext cx="6858000" cy="9906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The Negotiation Process</a:t>
            </a:r>
          </a:p>
        </p:txBody>
      </p:sp>
      <p:pic>
        <p:nvPicPr>
          <p:cNvPr id="16389" name="Picture 5">
            <a:extLst>
              <a:ext uri="{FF2B5EF4-FFF2-40B4-BE49-F238E27FC236}">
                <a16:creationId xmlns:a16="http://schemas.microsoft.com/office/drawing/2014/main" id="{A8453817-3C4B-4CF5-95FC-A9FA957B02D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726" y="4077072"/>
            <a:ext cx="12065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0" name="Picture 5">
            <a:extLst>
              <a:ext uri="{FF2B5EF4-FFF2-40B4-BE49-F238E27FC236}">
                <a16:creationId xmlns:a16="http://schemas.microsoft.com/office/drawing/2014/main" id="{98B10970-1007-49F1-A68A-50C5038CB22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752600" y="1295400"/>
            <a:ext cx="7086600" cy="4799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15211-E688-4C3C-A03A-5655FD1EDF04}"/>
              </a:ext>
            </a:extLst>
          </p:cNvPr>
          <p:cNvSpPr>
            <a:spLocks noGrp="1"/>
          </p:cNvSpPr>
          <p:nvPr>
            <p:ph type="title"/>
          </p:nvPr>
        </p:nvSpPr>
        <p:spPr>
          <a:xfrm>
            <a:off x="914400" y="228600"/>
            <a:ext cx="7772400" cy="10668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600" b="1" dirty="0">
                <a:solidFill>
                  <a:srgbClr val="996600"/>
                </a:solidFill>
                <a:latin typeface="arial" pitchFamily="34" charset="0"/>
                <a:ea typeface="+mn-ea"/>
                <a:cs typeface="+mn-cs"/>
              </a:rPr>
              <a:t>Stage One: Preparation</a:t>
            </a:r>
          </a:p>
        </p:txBody>
      </p:sp>
      <p:sp>
        <p:nvSpPr>
          <p:cNvPr id="3" name="Content Placeholder 2">
            <a:extLst>
              <a:ext uri="{FF2B5EF4-FFF2-40B4-BE49-F238E27FC236}">
                <a16:creationId xmlns:a16="http://schemas.microsoft.com/office/drawing/2014/main" id="{6A736C35-D9AC-49EB-9927-62520640E288}"/>
              </a:ext>
            </a:extLst>
          </p:cNvPr>
          <p:cNvSpPr>
            <a:spLocks noGrp="1"/>
          </p:cNvSpPr>
          <p:nvPr>
            <p:ph sz="quarter" idx="1"/>
          </p:nvPr>
        </p:nvSpPr>
        <p:spPr>
          <a:xfrm>
            <a:off x="2057400" y="1447800"/>
            <a:ext cx="6477000" cy="4495800"/>
          </a:xfrm>
          <a:solidFill>
            <a:schemeClr val="bg1"/>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p:txBody>
      </p:sp>
      <p:sp>
        <p:nvSpPr>
          <p:cNvPr id="17412" name="Slide Number Placeholder 7">
            <a:extLst>
              <a:ext uri="{FF2B5EF4-FFF2-40B4-BE49-F238E27FC236}">
                <a16:creationId xmlns:a16="http://schemas.microsoft.com/office/drawing/2014/main" id="{FF151055-3D79-4C86-BD74-D6DF820C4AD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95298889-EECA-4209-BB01-BCA69B23CD11}" type="slidenum">
              <a:rPr lang="en-US" altLang="en-US">
                <a:solidFill>
                  <a:srgbClr val="FFFFFF"/>
                </a:solidFill>
                <a:latin typeface="Franklin Gothic Book" panose="020B0503020102020204" pitchFamily="34" charset="0"/>
              </a:rPr>
              <a:pPr/>
              <a:t>11</a:t>
            </a:fld>
            <a:endParaRPr lang="en-US" altLang="en-US">
              <a:solidFill>
                <a:srgbClr val="FFFFFF"/>
              </a:solidFill>
              <a:latin typeface="Franklin Gothic Book" panose="020B0503020102020204" pitchFamily="34" charset="0"/>
            </a:endParaRPr>
          </a:p>
        </p:txBody>
      </p:sp>
      <p:sp>
        <p:nvSpPr>
          <p:cNvPr id="17413" name="Footer Placeholder 12">
            <a:extLst>
              <a:ext uri="{FF2B5EF4-FFF2-40B4-BE49-F238E27FC236}">
                <a16:creationId xmlns:a16="http://schemas.microsoft.com/office/drawing/2014/main" id="{465BE5B4-C72E-4192-8BE6-43C66FADCC4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
        <p:nvSpPr>
          <p:cNvPr id="15" name="Flowchart: Merge 14">
            <a:extLst>
              <a:ext uri="{FF2B5EF4-FFF2-40B4-BE49-F238E27FC236}">
                <a16:creationId xmlns:a16="http://schemas.microsoft.com/office/drawing/2014/main" id="{26272B78-D12D-4671-9AC5-AB1F898248BA}"/>
              </a:ext>
            </a:extLst>
          </p:cNvPr>
          <p:cNvSpPr/>
          <p:nvPr/>
        </p:nvSpPr>
        <p:spPr>
          <a:xfrm>
            <a:off x="2286000" y="1676400"/>
            <a:ext cx="6115050" cy="4095750"/>
          </a:xfrm>
          <a:prstGeom prst="flowChartMerge">
            <a:avLst/>
          </a:prstGeom>
          <a:solidFill>
            <a:schemeClr val="accent2">
              <a:lumMod val="20000"/>
              <a:lumOff val="80000"/>
            </a:schemeClr>
          </a:solidFill>
          <a:ln>
            <a:solidFill>
              <a:schemeClr val="accent1"/>
            </a:solidFill>
          </a:ln>
          <a:effectLst>
            <a:innerShdw blurRad="63500" dist="508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lstStyle/>
          <a:p>
            <a:pPr eaLnBrk="1" hangingPunct="1">
              <a:lnSpc>
                <a:spcPct val="90000"/>
              </a:lnSpc>
              <a:buFont typeface="Arial" charset="0"/>
              <a:buChar char="•"/>
              <a:defRPr/>
            </a:pPr>
            <a:r>
              <a:rPr lang="en-US" b="1" dirty="0">
                <a:solidFill>
                  <a:schemeClr val="tx1"/>
                </a:solidFill>
                <a:latin typeface="arial" pitchFamily="34" charset="0"/>
                <a:ea typeface="MS PGothic" pitchFamily="34" charset="-128"/>
                <a:cs typeface="Arial" charset="0"/>
              </a:rPr>
              <a:t>Develop profile of counterparts.</a:t>
            </a:r>
          </a:p>
          <a:p>
            <a:pPr eaLnBrk="1" hangingPunct="1">
              <a:lnSpc>
                <a:spcPct val="90000"/>
              </a:lnSpc>
              <a:buFont typeface="Arial" charset="0"/>
              <a:buChar char="•"/>
              <a:defRPr/>
            </a:pPr>
            <a:endParaRPr lang="en-US" b="1" dirty="0">
              <a:solidFill>
                <a:schemeClr val="tx1"/>
              </a:solidFill>
              <a:latin typeface="arial" pitchFamily="34" charset="0"/>
              <a:ea typeface="MS PGothic" pitchFamily="34" charset="-128"/>
              <a:cs typeface="Arial" charset="0"/>
            </a:endParaRPr>
          </a:p>
          <a:p>
            <a:pPr eaLnBrk="1" hangingPunct="1">
              <a:lnSpc>
                <a:spcPct val="90000"/>
              </a:lnSpc>
              <a:buFont typeface="Arial" charset="0"/>
              <a:buChar char="•"/>
              <a:defRPr/>
            </a:pPr>
            <a:r>
              <a:rPr lang="en-US" b="1" dirty="0">
                <a:solidFill>
                  <a:schemeClr val="tx1"/>
                </a:solidFill>
                <a:latin typeface="arial" pitchFamily="34" charset="0"/>
                <a:ea typeface="MS PGothic" pitchFamily="34" charset="-128"/>
                <a:cs typeface="Arial" charset="0"/>
              </a:rPr>
              <a:t>Find out likely demands, team composition, and counterpart authority.</a:t>
            </a:r>
          </a:p>
          <a:p>
            <a:pPr eaLnBrk="1" hangingPunct="1">
              <a:lnSpc>
                <a:spcPct val="90000"/>
              </a:lnSpc>
              <a:buFont typeface="Arial" charset="0"/>
              <a:buChar char="•"/>
              <a:defRPr/>
            </a:pPr>
            <a:endParaRPr lang="en-US" b="1" dirty="0">
              <a:solidFill>
                <a:schemeClr val="tx1"/>
              </a:solidFill>
              <a:latin typeface="arial" pitchFamily="34" charset="0"/>
              <a:ea typeface="MS PGothic" pitchFamily="34" charset="-128"/>
              <a:cs typeface="Arial" charset="0"/>
            </a:endParaRPr>
          </a:p>
          <a:p>
            <a:pPr eaLnBrk="1" hangingPunct="1">
              <a:lnSpc>
                <a:spcPct val="90000"/>
              </a:lnSpc>
              <a:buFont typeface="Arial" charset="0"/>
              <a:buChar char="•"/>
              <a:defRPr/>
            </a:pPr>
            <a:r>
              <a:rPr lang="en-US" b="1" dirty="0">
                <a:solidFill>
                  <a:schemeClr val="tx1"/>
                </a:solidFill>
                <a:latin typeface="arial" pitchFamily="34" charset="0"/>
                <a:ea typeface="MS PGothic" pitchFamily="34" charset="-128"/>
                <a:cs typeface="Arial" charset="0"/>
              </a:rPr>
              <a:t>Choose a negotiation site.</a:t>
            </a:r>
          </a:p>
          <a:p>
            <a:pPr lvl="1" eaLnBrk="1" hangingPunct="1">
              <a:lnSpc>
                <a:spcPct val="90000"/>
              </a:lnSpc>
              <a:buFont typeface="Arial" charset="0"/>
              <a:buChar char="•"/>
              <a:defRPr/>
            </a:pPr>
            <a:r>
              <a:rPr lang="en-US" b="1" dirty="0">
                <a:solidFill>
                  <a:schemeClr val="tx1"/>
                </a:solidFill>
                <a:latin typeface="arial" pitchFamily="34" charset="0"/>
                <a:ea typeface="MS PGothic" pitchFamily="34" charset="-128"/>
                <a:cs typeface="Arial" charset="0"/>
              </a:rPr>
              <a:t>British/French Chunnel </a:t>
            </a:r>
          </a:p>
          <a:p>
            <a:pPr lvl="1" eaLnBrk="1" hangingPunct="1">
              <a:lnSpc>
                <a:spcPct val="90000"/>
              </a:lnSpc>
              <a:defRPr/>
            </a:pPr>
            <a:r>
              <a:rPr lang="en-US" b="1" dirty="0">
                <a:solidFill>
                  <a:schemeClr val="tx1"/>
                </a:solidFill>
                <a:latin typeface="arial" pitchFamily="34" charset="0"/>
                <a:ea typeface="MS PGothic" pitchFamily="34" charset="-128"/>
                <a:cs typeface="Arial" charset="0"/>
              </a:rPr>
              <a:t>  negotiations</a:t>
            </a:r>
          </a:p>
          <a:p>
            <a:pPr lvl="1" eaLnBrk="1" hangingPunct="1">
              <a:lnSpc>
                <a:spcPct val="90000"/>
              </a:lnSpc>
              <a:buFont typeface="Arial" charset="0"/>
              <a:buChar char="•"/>
              <a:defRPr/>
            </a:pPr>
            <a:endParaRPr lang="en-US" dirty="0">
              <a:solidFill>
                <a:schemeClr val="accent1"/>
              </a:solidFill>
              <a:latin typeface="arial" pitchFamily="34" charset="0"/>
              <a:ea typeface="MS PGothic" pitchFamily="34" charset="-128"/>
              <a:cs typeface="Arial" charset="0"/>
            </a:endParaRPr>
          </a:p>
          <a:p>
            <a:pPr algn="ctr" eaLnBrk="1" hangingPunct="1">
              <a:buFont typeface="Arial" charset="0"/>
              <a:buChar char="•"/>
              <a:defRPr/>
            </a:pPr>
            <a:endParaRPr lang="en-US" dirty="0">
              <a:solidFill>
                <a:schemeClr val="accent1"/>
              </a:solidFill>
              <a:latin typeface="arial" pitchFamily="34" charset="0"/>
              <a:ea typeface="MS PGothic" pitchFamily="34" charset="-128"/>
              <a:cs typeface="Arial" charset="0"/>
            </a:endParaRPr>
          </a:p>
          <a:p>
            <a:pPr algn="ctr" eaLnBrk="1" hangingPunct="1">
              <a:buFont typeface="Arial" charset="0"/>
              <a:buChar char="•"/>
              <a:defRPr/>
            </a:pPr>
            <a:endParaRPr lang="en-US" b="1" dirty="0">
              <a:solidFill>
                <a:schemeClr val="accent1"/>
              </a:solidFill>
              <a:latin typeface="arial" pitchFamily="34" charset="0"/>
              <a:ea typeface="MS PGothic" pitchFamily="34" charset="-128"/>
              <a:cs typeface="Arial" charset="0"/>
            </a:endParaRPr>
          </a:p>
          <a:p>
            <a:pPr algn="ctr" eaLnBrk="1" hangingPunct="1">
              <a:defRPr/>
            </a:pPr>
            <a:endParaRPr lang="en-US" b="1" dirty="0">
              <a:solidFill>
                <a:schemeClr val="accent1"/>
              </a:solidFill>
              <a:latin typeface="arial" pitchFamily="34" charset="0"/>
              <a:ea typeface="MS PGothic" pitchFamily="34" charset="-128"/>
              <a:cs typeface="Arial" charset="0"/>
            </a:endParaRPr>
          </a:p>
        </p:txBody>
      </p:sp>
      <p:pic>
        <p:nvPicPr>
          <p:cNvPr id="17417" name="Picture 5">
            <a:extLst>
              <a:ext uri="{FF2B5EF4-FFF2-40B4-BE49-F238E27FC236}">
                <a16:creationId xmlns:a16="http://schemas.microsoft.com/office/drawing/2014/main" id="{6F05B21C-7C3E-4DE2-8353-BBFF465F748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212" y="3933056"/>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3C219-0F60-4C61-B6FD-F8F35AD37FD8}"/>
              </a:ext>
            </a:extLst>
          </p:cNvPr>
          <p:cNvSpPr>
            <a:spLocks noGrp="1"/>
          </p:cNvSpPr>
          <p:nvPr>
            <p:ph type="title"/>
          </p:nvPr>
        </p:nvSpPr>
        <p:spPr>
          <a:xfrm>
            <a:off x="838200" y="2286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600" b="1" dirty="0">
                <a:solidFill>
                  <a:srgbClr val="996600"/>
                </a:solidFill>
                <a:latin typeface="arial" pitchFamily="34" charset="0"/>
                <a:ea typeface="+mn-ea"/>
                <a:cs typeface="+mn-cs"/>
              </a:rPr>
              <a:t>Stage Two: Relationship Building</a:t>
            </a:r>
          </a:p>
        </p:txBody>
      </p:sp>
      <p:sp>
        <p:nvSpPr>
          <p:cNvPr id="3" name="Content Placeholder 2">
            <a:extLst>
              <a:ext uri="{FF2B5EF4-FFF2-40B4-BE49-F238E27FC236}">
                <a16:creationId xmlns:a16="http://schemas.microsoft.com/office/drawing/2014/main" id="{D5942240-AD3D-4CAA-8E61-3889C3CF6160}"/>
              </a:ext>
            </a:extLst>
          </p:cNvPr>
          <p:cNvSpPr>
            <a:spLocks noGrp="1"/>
          </p:cNvSpPr>
          <p:nvPr>
            <p:ph sz="quarter" idx="1"/>
          </p:nvPr>
        </p:nvSpPr>
        <p:spPr>
          <a:xfrm>
            <a:off x="1447800" y="1600200"/>
            <a:ext cx="7239000" cy="4525963"/>
          </a:xfrm>
          <a:solidFill>
            <a:schemeClr val="bg1"/>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p:txBody>
      </p:sp>
      <p:sp>
        <p:nvSpPr>
          <p:cNvPr id="18436" name="Slide Number Placeholder 7">
            <a:extLst>
              <a:ext uri="{FF2B5EF4-FFF2-40B4-BE49-F238E27FC236}">
                <a16:creationId xmlns:a16="http://schemas.microsoft.com/office/drawing/2014/main" id="{362781B1-8719-4092-8CBB-5E2E9089177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FFC0610C-BA1B-4A00-AF47-8CA56EAA9821}" type="slidenum">
              <a:rPr lang="en-US" altLang="en-US">
                <a:solidFill>
                  <a:srgbClr val="FFFFFF"/>
                </a:solidFill>
                <a:latin typeface="Franklin Gothic Book" panose="020B0503020102020204" pitchFamily="34" charset="0"/>
              </a:rPr>
              <a:pPr/>
              <a:t>12</a:t>
            </a:fld>
            <a:endParaRPr lang="en-US" altLang="en-US">
              <a:solidFill>
                <a:srgbClr val="FFFFFF"/>
              </a:solidFill>
              <a:latin typeface="Franklin Gothic Book" panose="020B0503020102020204" pitchFamily="34" charset="0"/>
            </a:endParaRPr>
          </a:p>
        </p:txBody>
      </p:sp>
      <p:sp>
        <p:nvSpPr>
          <p:cNvPr id="18437" name="Footer Placeholder 12">
            <a:extLst>
              <a:ext uri="{FF2B5EF4-FFF2-40B4-BE49-F238E27FC236}">
                <a16:creationId xmlns:a16="http://schemas.microsoft.com/office/drawing/2014/main" id="{A5A3FC6E-5B56-419E-98F2-C3209A45DAA6}"/>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
        <p:nvSpPr>
          <p:cNvPr id="15" name="Flowchart: Merge 14">
            <a:extLst>
              <a:ext uri="{FF2B5EF4-FFF2-40B4-BE49-F238E27FC236}">
                <a16:creationId xmlns:a16="http://schemas.microsoft.com/office/drawing/2014/main" id="{9A3005E7-FF95-4574-88DC-F78293088F1E}"/>
              </a:ext>
            </a:extLst>
          </p:cNvPr>
          <p:cNvSpPr/>
          <p:nvPr/>
        </p:nvSpPr>
        <p:spPr>
          <a:xfrm>
            <a:off x="1371600" y="1524000"/>
            <a:ext cx="7391400" cy="4648200"/>
          </a:xfrm>
          <a:prstGeom prst="flowChartMerge">
            <a:avLst/>
          </a:prstGeom>
          <a:solidFill>
            <a:schemeClr val="accent2">
              <a:lumMod val="20000"/>
              <a:lumOff val="80000"/>
            </a:schemeClr>
          </a:solidFill>
          <a:ln>
            <a:solidFill>
              <a:schemeClr val="accent1"/>
            </a:solidFill>
          </a:ln>
          <a:effectLst>
            <a:innerShdw blurRad="63500" dist="508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lstStyle/>
          <a:p>
            <a:pPr eaLnBrk="1" hangingPunct="1">
              <a:lnSpc>
                <a:spcPct val="90000"/>
              </a:lnSpc>
              <a:buFont typeface="Arial" charset="0"/>
              <a:buChar char="•"/>
              <a:defRPr/>
            </a:pPr>
            <a:r>
              <a:rPr lang="en-US" altLang="en-US" sz="1900" b="1" dirty="0">
                <a:solidFill>
                  <a:schemeClr val="tx1"/>
                </a:solidFill>
                <a:latin typeface="arial" pitchFamily="34" charset="0"/>
                <a:ea typeface="MS PGothic" pitchFamily="34" charset="-128"/>
                <a:cs typeface="Arial" charset="0"/>
              </a:rPr>
              <a:t>Getting to know one</a:t>
            </a:r>
            <a:r>
              <a:rPr lang="ja-JP" altLang="en-US" sz="1900" b="1">
                <a:solidFill>
                  <a:schemeClr val="tx1"/>
                </a:solidFill>
                <a:latin typeface="arial" pitchFamily="34" charset="0"/>
                <a:ea typeface="MS PGothic" pitchFamily="34" charset="-128"/>
                <a:cs typeface="Arial" charset="0"/>
              </a:rPr>
              <a:t>’</a:t>
            </a:r>
            <a:r>
              <a:rPr lang="en-US" altLang="ja-JP" sz="1900" b="1" dirty="0">
                <a:solidFill>
                  <a:schemeClr val="tx1"/>
                </a:solidFill>
                <a:latin typeface="arial" pitchFamily="34" charset="0"/>
                <a:ea typeface="MS PGothic" pitchFamily="34" charset="-128"/>
                <a:cs typeface="Arial" charset="0"/>
              </a:rPr>
              <a:t>s contacts    </a:t>
            </a:r>
          </a:p>
          <a:p>
            <a:pPr algn="ctr" eaLnBrk="1" hangingPunct="1">
              <a:lnSpc>
                <a:spcPct val="90000"/>
              </a:lnSpc>
              <a:defRPr/>
            </a:pPr>
            <a:r>
              <a:rPr lang="en-US" altLang="en-US" sz="1900" b="1" dirty="0">
                <a:solidFill>
                  <a:schemeClr val="tx1"/>
                </a:solidFill>
                <a:latin typeface="arial" pitchFamily="34" charset="0"/>
                <a:ea typeface="MS PGothic" pitchFamily="34" charset="-128"/>
                <a:cs typeface="Arial" charset="0"/>
              </a:rPr>
              <a:t>and building mutual trust</a:t>
            </a:r>
          </a:p>
          <a:p>
            <a:pPr eaLnBrk="1" hangingPunct="1">
              <a:lnSpc>
                <a:spcPct val="90000"/>
              </a:lnSpc>
              <a:defRPr/>
            </a:pPr>
            <a:endParaRPr lang="en-US" altLang="en-US" sz="1900" b="1" dirty="0">
              <a:solidFill>
                <a:schemeClr val="tx1"/>
              </a:solidFill>
              <a:latin typeface="arial" pitchFamily="34" charset="0"/>
              <a:ea typeface="MS PGothic" pitchFamily="34" charset="-128"/>
              <a:cs typeface="Arial" charset="0"/>
            </a:endParaRPr>
          </a:p>
          <a:p>
            <a:pPr eaLnBrk="1" hangingPunct="1">
              <a:lnSpc>
                <a:spcPct val="90000"/>
              </a:lnSpc>
              <a:buFont typeface="Arial" charset="0"/>
              <a:buChar char="•"/>
              <a:defRPr/>
            </a:pPr>
            <a:r>
              <a:rPr lang="en-US" altLang="en-US" sz="1900" b="1" dirty="0">
                <a:solidFill>
                  <a:schemeClr val="tx1"/>
                </a:solidFill>
                <a:latin typeface="arial" pitchFamily="34" charset="0"/>
                <a:ea typeface="MS PGothic" pitchFamily="34" charset="-128"/>
                <a:cs typeface="Arial" charset="0"/>
              </a:rPr>
              <a:t>Non-task sounding</a:t>
            </a:r>
          </a:p>
          <a:p>
            <a:pPr eaLnBrk="1" hangingPunct="1">
              <a:lnSpc>
                <a:spcPct val="90000"/>
              </a:lnSpc>
              <a:buFont typeface="Arial" charset="0"/>
              <a:buChar char="•"/>
              <a:defRPr/>
            </a:pPr>
            <a:endParaRPr lang="en-US" altLang="en-US" sz="1900" b="1" dirty="0">
              <a:solidFill>
                <a:schemeClr val="tx1"/>
              </a:solidFill>
              <a:latin typeface="arial" pitchFamily="34" charset="0"/>
              <a:ea typeface="MS PGothic" pitchFamily="34" charset="-128"/>
              <a:cs typeface="Arial" charset="0"/>
            </a:endParaRPr>
          </a:p>
          <a:p>
            <a:pPr eaLnBrk="1" hangingPunct="1">
              <a:lnSpc>
                <a:spcPct val="90000"/>
              </a:lnSpc>
              <a:buFont typeface="Arial" charset="0"/>
              <a:buChar char="•"/>
              <a:defRPr/>
            </a:pPr>
            <a:r>
              <a:rPr lang="en-US" altLang="en-US" sz="1900" b="1" dirty="0">
                <a:solidFill>
                  <a:schemeClr val="tx1"/>
                </a:solidFill>
                <a:latin typeface="arial" pitchFamily="34" charset="0"/>
                <a:ea typeface="MS PGothic" pitchFamily="34" charset="-128"/>
                <a:cs typeface="Arial" charset="0"/>
              </a:rPr>
              <a:t>Use an intermediary.</a:t>
            </a:r>
          </a:p>
          <a:p>
            <a:pPr eaLnBrk="1" hangingPunct="1">
              <a:lnSpc>
                <a:spcPct val="90000"/>
              </a:lnSpc>
              <a:buFont typeface="Arial" charset="0"/>
              <a:buChar char="•"/>
              <a:defRPr/>
            </a:pPr>
            <a:endParaRPr lang="en-US" altLang="en-US" sz="1900" b="1" dirty="0">
              <a:solidFill>
                <a:schemeClr val="tx1"/>
              </a:solidFill>
              <a:latin typeface="arial" pitchFamily="34" charset="0"/>
              <a:ea typeface="MS PGothic" pitchFamily="34" charset="-128"/>
              <a:cs typeface="Arial" charset="0"/>
            </a:endParaRPr>
          </a:p>
          <a:p>
            <a:pPr eaLnBrk="1" hangingPunct="1">
              <a:lnSpc>
                <a:spcPct val="90000"/>
              </a:lnSpc>
              <a:buFont typeface="Arial" charset="0"/>
              <a:buChar char="•"/>
              <a:defRPr/>
            </a:pPr>
            <a:r>
              <a:rPr lang="ja-JP" altLang="en-US" sz="1900" b="1">
                <a:solidFill>
                  <a:schemeClr val="tx1"/>
                </a:solidFill>
                <a:latin typeface="arial" pitchFamily="34" charset="0"/>
                <a:ea typeface="MS PGothic" pitchFamily="34" charset="-128"/>
                <a:cs typeface="Arial" charset="0"/>
              </a:rPr>
              <a:t>“</a:t>
            </a:r>
            <a:r>
              <a:rPr lang="en-US" altLang="ja-JP" sz="1900" b="1" dirty="0">
                <a:solidFill>
                  <a:schemeClr val="tx1"/>
                </a:solidFill>
                <a:latin typeface="arial" pitchFamily="34" charset="0"/>
                <a:ea typeface="MS PGothic" pitchFamily="34" charset="-128"/>
                <a:cs typeface="Arial" charset="0"/>
              </a:rPr>
              <a:t>I have come as a mediator…</a:t>
            </a:r>
            <a:r>
              <a:rPr lang="ja-JP" altLang="en-US" sz="1900" b="1">
                <a:solidFill>
                  <a:schemeClr val="tx1"/>
                </a:solidFill>
                <a:latin typeface="arial" pitchFamily="34" charset="0"/>
                <a:ea typeface="MS PGothic" pitchFamily="34" charset="-128"/>
                <a:cs typeface="Arial" charset="0"/>
              </a:rPr>
              <a:t>”</a:t>
            </a:r>
            <a:endParaRPr lang="en-US" altLang="ja-JP" sz="1900" b="1" dirty="0">
              <a:solidFill>
                <a:schemeClr val="tx1"/>
              </a:solidFill>
              <a:latin typeface="arial" pitchFamily="34" charset="0"/>
              <a:ea typeface="MS PGothic" pitchFamily="34" charset="-128"/>
              <a:cs typeface="Arial" charset="0"/>
            </a:endParaRPr>
          </a:p>
          <a:p>
            <a:pPr lvl="1" eaLnBrk="1" hangingPunct="1">
              <a:lnSpc>
                <a:spcPct val="90000"/>
              </a:lnSpc>
              <a:buFont typeface="Arial" charset="0"/>
              <a:buChar char="•"/>
              <a:defRPr/>
            </a:pPr>
            <a:endParaRPr lang="en-US" altLang="en-US" sz="1900" dirty="0">
              <a:solidFill>
                <a:schemeClr val="accent1"/>
              </a:solidFill>
              <a:latin typeface="arial" pitchFamily="34" charset="0"/>
              <a:ea typeface="MS PGothic" pitchFamily="34" charset="-128"/>
              <a:cs typeface="Arial" charset="0"/>
            </a:endParaRPr>
          </a:p>
          <a:p>
            <a:pPr algn="ctr" eaLnBrk="1" hangingPunct="1">
              <a:lnSpc>
                <a:spcPct val="90000"/>
              </a:lnSpc>
              <a:buFont typeface="Arial" charset="0"/>
              <a:buChar char="•"/>
              <a:defRPr/>
            </a:pPr>
            <a:endParaRPr lang="en-US" altLang="en-US" sz="1900" dirty="0">
              <a:solidFill>
                <a:schemeClr val="accent1"/>
              </a:solidFill>
              <a:latin typeface="arial" pitchFamily="34" charset="0"/>
              <a:ea typeface="MS PGothic" pitchFamily="34" charset="-128"/>
              <a:cs typeface="Arial" charset="0"/>
            </a:endParaRPr>
          </a:p>
          <a:p>
            <a:pPr algn="ctr" eaLnBrk="1" hangingPunct="1">
              <a:buFont typeface="Arial" charset="0"/>
              <a:buChar char="•"/>
              <a:defRPr/>
            </a:pPr>
            <a:endParaRPr lang="en-US" altLang="en-US" sz="1900" b="1" dirty="0">
              <a:solidFill>
                <a:schemeClr val="accent1"/>
              </a:solidFill>
              <a:latin typeface="arial" pitchFamily="34" charset="0"/>
              <a:ea typeface="MS PGothic" pitchFamily="34" charset="-128"/>
              <a:cs typeface="Arial" charset="0"/>
            </a:endParaRPr>
          </a:p>
          <a:p>
            <a:pPr algn="ctr" eaLnBrk="1" hangingPunct="1">
              <a:defRPr/>
            </a:pPr>
            <a:endParaRPr lang="en-US" altLang="en-US" sz="1900" b="1" dirty="0">
              <a:solidFill>
                <a:schemeClr val="accent1"/>
              </a:solidFill>
              <a:latin typeface="arial" pitchFamily="34" charset="0"/>
              <a:ea typeface="MS PGothic" pitchFamily="34" charset="-128"/>
              <a:cs typeface="Arial" charset="0"/>
            </a:endParaRPr>
          </a:p>
        </p:txBody>
      </p:sp>
      <p:pic>
        <p:nvPicPr>
          <p:cNvPr id="18441" name="Picture 2" descr="C:\Users\Mohamad\AppData\Local\Microsoft\Windows\Temporary Internet Files\Content.IE5\8EUEOIBY\MPj03826460000[1].jpg">
            <a:extLst>
              <a:ext uri="{FF2B5EF4-FFF2-40B4-BE49-F238E27FC236}">
                <a16:creationId xmlns:a16="http://schemas.microsoft.com/office/drawing/2014/main" id="{D20CA7C4-EDD6-4597-8772-EA3D2BDA1A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0400" y="3962400"/>
            <a:ext cx="1600200" cy="2073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2" name="Picture 5">
            <a:extLst>
              <a:ext uri="{FF2B5EF4-FFF2-40B4-BE49-F238E27FC236}">
                <a16:creationId xmlns:a16="http://schemas.microsoft.com/office/drawing/2014/main" id="{EED94084-AA14-4250-8F47-D6C7E0E5B10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28600" y="4419600"/>
            <a:ext cx="1146175"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C0534-B49A-421A-94F7-ED94760A25AC}"/>
              </a:ext>
            </a:extLst>
          </p:cNvPr>
          <p:cNvSpPr>
            <a:spLocks noGrp="1"/>
          </p:cNvSpPr>
          <p:nvPr>
            <p:ph type="title"/>
          </p:nvPr>
        </p:nvSpPr>
        <p:spPr>
          <a:xfrm>
            <a:off x="1371600" y="274638"/>
            <a:ext cx="7315200" cy="1020762"/>
          </a:xfrm>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fontAlgn="auto" hangingPunct="1">
              <a:spcAft>
                <a:spcPts val="0"/>
              </a:spcAft>
              <a:defRPr/>
            </a:pPr>
            <a:r>
              <a:rPr lang="en-US" sz="3600" b="1" dirty="0">
                <a:solidFill>
                  <a:srgbClr val="996600"/>
                </a:solidFill>
                <a:latin typeface="arial" pitchFamily="34" charset="0"/>
                <a:ea typeface="+mn-ea"/>
                <a:cs typeface="+mn-cs"/>
              </a:rPr>
              <a:t>Stage Three: Exchanging </a:t>
            </a:r>
            <a:br>
              <a:rPr lang="en-US" sz="3600" b="1" dirty="0">
                <a:solidFill>
                  <a:srgbClr val="996600"/>
                </a:solidFill>
                <a:latin typeface="arial" pitchFamily="34" charset="0"/>
                <a:ea typeface="+mn-ea"/>
                <a:cs typeface="+mn-cs"/>
              </a:rPr>
            </a:br>
            <a:r>
              <a:rPr lang="en-US" sz="3600" b="1" dirty="0">
                <a:solidFill>
                  <a:srgbClr val="996600"/>
                </a:solidFill>
                <a:latin typeface="arial" pitchFamily="34" charset="0"/>
                <a:ea typeface="+mn-ea"/>
                <a:cs typeface="+mn-cs"/>
              </a:rPr>
              <a:t>Task-Related Information</a:t>
            </a:r>
          </a:p>
        </p:txBody>
      </p:sp>
      <p:sp>
        <p:nvSpPr>
          <p:cNvPr id="3" name="Content Placeholder 2">
            <a:extLst>
              <a:ext uri="{FF2B5EF4-FFF2-40B4-BE49-F238E27FC236}">
                <a16:creationId xmlns:a16="http://schemas.microsoft.com/office/drawing/2014/main" id="{DD1530BC-B200-45E4-81E6-27FE9377DC96}"/>
              </a:ext>
            </a:extLst>
          </p:cNvPr>
          <p:cNvSpPr>
            <a:spLocks noGrp="1"/>
          </p:cNvSpPr>
          <p:nvPr>
            <p:ph sz="quarter" idx="1"/>
          </p:nvPr>
        </p:nvSpPr>
        <p:spPr>
          <a:xfrm>
            <a:off x="1447800" y="1447800"/>
            <a:ext cx="7391400" cy="4724400"/>
          </a:xfrm>
          <a:solidFill>
            <a:schemeClr val="bg1"/>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p:txBody>
      </p:sp>
      <p:sp>
        <p:nvSpPr>
          <p:cNvPr id="19460" name="Slide Number Placeholder 7">
            <a:extLst>
              <a:ext uri="{FF2B5EF4-FFF2-40B4-BE49-F238E27FC236}">
                <a16:creationId xmlns:a16="http://schemas.microsoft.com/office/drawing/2014/main" id="{683FB053-BF26-427A-8BA7-A91C47B42A0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A63C7184-18EF-4091-BADA-5C12968E6ABE}" type="slidenum">
              <a:rPr lang="en-US" altLang="en-US">
                <a:solidFill>
                  <a:srgbClr val="FFFFFF"/>
                </a:solidFill>
                <a:latin typeface="Franklin Gothic Book" panose="020B0503020102020204" pitchFamily="34" charset="0"/>
              </a:rPr>
              <a:pPr/>
              <a:t>13</a:t>
            </a:fld>
            <a:endParaRPr lang="en-US" altLang="en-US">
              <a:solidFill>
                <a:srgbClr val="FFFFFF"/>
              </a:solidFill>
              <a:latin typeface="Franklin Gothic Book" panose="020B0503020102020204" pitchFamily="34" charset="0"/>
            </a:endParaRPr>
          </a:p>
        </p:txBody>
      </p:sp>
      <p:sp>
        <p:nvSpPr>
          <p:cNvPr id="19461" name="Footer Placeholder 12">
            <a:extLst>
              <a:ext uri="{FF2B5EF4-FFF2-40B4-BE49-F238E27FC236}">
                <a16:creationId xmlns:a16="http://schemas.microsoft.com/office/drawing/2014/main" id="{4F9EE655-4F44-4171-AFC8-0BC8EC2EF1D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
        <p:nvSpPr>
          <p:cNvPr id="15" name="Flowchart: Merge 14">
            <a:extLst>
              <a:ext uri="{FF2B5EF4-FFF2-40B4-BE49-F238E27FC236}">
                <a16:creationId xmlns:a16="http://schemas.microsoft.com/office/drawing/2014/main" id="{00D64D61-9949-4BD7-9A63-0817C42B571D}"/>
              </a:ext>
            </a:extLst>
          </p:cNvPr>
          <p:cNvSpPr/>
          <p:nvPr/>
        </p:nvSpPr>
        <p:spPr>
          <a:xfrm>
            <a:off x="1524000" y="1524000"/>
            <a:ext cx="7315200" cy="4648200"/>
          </a:xfrm>
          <a:prstGeom prst="flowChartMerge">
            <a:avLst/>
          </a:prstGeom>
          <a:solidFill>
            <a:schemeClr val="accent2">
              <a:lumMod val="20000"/>
              <a:lumOff val="80000"/>
            </a:schemeClr>
          </a:solidFill>
          <a:ln>
            <a:solidFill>
              <a:schemeClr val="accent1"/>
            </a:solidFill>
          </a:ln>
          <a:effectLst>
            <a:innerShdw blurRad="63500" dist="508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lstStyle/>
          <a:p>
            <a:pPr marL="285750" indent="-285750" eaLnBrk="1" hangingPunct="1">
              <a:lnSpc>
                <a:spcPct val="90000"/>
              </a:lnSpc>
              <a:buFont typeface="Arial" charset="0"/>
              <a:buChar char="•"/>
              <a:defRPr/>
            </a:pPr>
            <a:r>
              <a:rPr lang="en-US" sz="1700" b="1" dirty="0">
                <a:solidFill>
                  <a:schemeClr val="tx1"/>
                </a:solidFill>
                <a:latin typeface="arial" pitchFamily="34" charset="0"/>
                <a:ea typeface="MS PGothic" pitchFamily="34" charset="-128"/>
                <a:cs typeface="Arial" charset="0"/>
              </a:rPr>
              <a:t>  Cultural differences remain an issue.</a:t>
            </a:r>
          </a:p>
          <a:p>
            <a:pPr marL="285750" indent="-285750" eaLnBrk="1" hangingPunct="1">
              <a:lnSpc>
                <a:spcPct val="90000"/>
              </a:lnSpc>
              <a:buFont typeface="Arial" charset="0"/>
              <a:buChar char="•"/>
              <a:defRPr/>
            </a:pPr>
            <a:r>
              <a:rPr lang="en-US" sz="1700" b="1" i="1" dirty="0">
                <a:solidFill>
                  <a:schemeClr val="tx1"/>
                </a:solidFill>
                <a:latin typeface="arial" pitchFamily="34" charset="0"/>
                <a:ea typeface="MS PGothic" pitchFamily="34" charset="-128"/>
                <a:cs typeface="Arial" charset="0"/>
              </a:rPr>
              <a:t>  The French enjoy debate and      </a:t>
            </a:r>
          </a:p>
          <a:p>
            <a:pPr marL="285750" indent="-285750" eaLnBrk="1" hangingPunct="1">
              <a:lnSpc>
                <a:spcPct val="90000"/>
              </a:lnSpc>
              <a:defRPr/>
            </a:pPr>
            <a:r>
              <a:rPr lang="en-US" sz="1700" b="1" i="1" dirty="0">
                <a:solidFill>
                  <a:schemeClr val="tx1"/>
                </a:solidFill>
                <a:latin typeface="arial" pitchFamily="34" charset="0"/>
                <a:ea typeface="MS PGothic" pitchFamily="34" charset="-128"/>
                <a:cs typeface="Arial" charset="0"/>
              </a:rPr>
              <a:t>        conflict.</a:t>
            </a:r>
          </a:p>
          <a:p>
            <a:pPr marL="285750" indent="-285750" eaLnBrk="1" hangingPunct="1">
              <a:lnSpc>
                <a:spcPct val="90000"/>
              </a:lnSpc>
              <a:buFont typeface="Arial" charset="0"/>
              <a:buChar char="•"/>
              <a:defRPr/>
            </a:pPr>
            <a:r>
              <a:rPr lang="en-US" sz="1700" b="1" i="1" dirty="0">
                <a:solidFill>
                  <a:schemeClr val="tx1"/>
                </a:solidFill>
                <a:latin typeface="arial" pitchFamily="34" charset="0"/>
                <a:ea typeface="MS PGothic" pitchFamily="34" charset="-128"/>
                <a:cs typeface="Arial" charset="0"/>
              </a:rPr>
              <a:t>  Mexicans can be suspicious and  indirect.</a:t>
            </a:r>
          </a:p>
          <a:p>
            <a:pPr marL="285750" indent="-285750" eaLnBrk="1" hangingPunct="1">
              <a:lnSpc>
                <a:spcPct val="90000"/>
              </a:lnSpc>
              <a:buFont typeface="Arial" charset="0"/>
              <a:buChar char="•"/>
              <a:defRPr/>
            </a:pPr>
            <a:r>
              <a:rPr lang="en-US" sz="1700" b="1" i="1" dirty="0">
                <a:solidFill>
                  <a:schemeClr val="tx1"/>
                </a:solidFill>
                <a:latin typeface="arial" pitchFamily="34" charset="0"/>
                <a:ea typeface="MS PGothic" pitchFamily="34" charset="-128"/>
                <a:cs typeface="Arial" charset="0"/>
              </a:rPr>
              <a:t>   The Chinese ask many questions,  but provide ambiguous  information in return  </a:t>
            </a:r>
          </a:p>
          <a:p>
            <a:pPr marL="285750" indent="-285750" eaLnBrk="1" hangingPunct="1">
              <a:lnSpc>
                <a:spcPct val="90000"/>
              </a:lnSpc>
              <a:buFont typeface="Arial" charset="0"/>
              <a:buChar char="•"/>
              <a:defRPr/>
            </a:pPr>
            <a:r>
              <a:rPr lang="en-US" sz="1700" b="1" dirty="0">
                <a:solidFill>
                  <a:schemeClr val="tx1"/>
                </a:solidFill>
                <a:latin typeface="arial" pitchFamily="34" charset="0"/>
                <a:ea typeface="MS PGothic" pitchFamily="34" charset="-128"/>
                <a:cs typeface="Arial" charset="0"/>
              </a:rPr>
              <a:t>   Show understanding of the                     </a:t>
            </a:r>
          </a:p>
          <a:p>
            <a:pPr marL="285750" indent="-285750" eaLnBrk="1" hangingPunct="1">
              <a:lnSpc>
                <a:spcPct val="90000"/>
              </a:lnSpc>
              <a:defRPr/>
            </a:pPr>
            <a:r>
              <a:rPr lang="en-US" sz="1700" b="1" dirty="0">
                <a:solidFill>
                  <a:schemeClr val="tx1"/>
                </a:solidFill>
                <a:latin typeface="arial" pitchFamily="34" charset="0"/>
                <a:ea typeface="MS PGothic" pitchFamily="34" charset="-128"/>
                <a:cs typeface="Arial" charset="0"/>
              </a:rPr>
              <a:t>         other viewpoint</a:t>
            </a:r>
          </a:p>
          <a:p>
            <a:pPr marL="285750" indent="-285750" eaLnBrk="1" hangingPunct="1">
              <a:lnSpc>
                <a:spcPct val="90000"/>
              </a:lnSpc>
              <a:buFont typeface="Arial" charset="0"/>
              <a:buChar char="•"/>
              <a:defRPr/>
            </a:pPr>
            <a:endParaRPr lang="en-US" sz="1700" b="1" dirty="0">
              <a:solidFill>
                <a:schemeClr val="tx1"/>
              </a:solidFill>
              <a:latin typeface="arial" pitchFamily="34" charset="0"/>
              <a:ea typeface="MS PGothic" pitchFamily="34" charset="-128"/>
              <a:cs typeface="Arial" charset="0"/>
            </a:endParaRPr>
          </a:p>
          <a:p>
            <a:pPr lvl="1" eaLnBrk="1" hangingPunct="1">
              <a:lnSpc>
                <a:spcPct val="90000"/>
              </a:lnSpc>
              <a:buFont typeface="Arial" charset="0"/>
              <a:buChar char="•"/>
              <a:defRPr/>
            </a:pPr>
            <a:endParaRPr lang="en-US" sz="1700" dirty="0">
              <a:solidFill>
                <a:schemeClr val="accent1"/>
              </a:solidFill>
              <a:latin typeface="arial" pitchFamily="34" charset="0"/>
              <a:ea typeface="MS PGothic" pitchFamily="34" charset="-128"/>
              <a:cs typeface="Arial" charset="0"/>
            </a:endParaRPr>
          </a:p>
          <a:p>
            <a:pPr marL="285750" indent="-285750" algn="ctr" eaLnBrk="1" hangingPunct="1">
              <a:lnSpc>
                <a:spcPct val="90000"/>
              </a:lnSpc>
              <a:buFont typeface="Arial" charset="0"/>
              <a:buChar char="•"/>
              <a:defRPr/>
            </a:pPr>
            <a:endParaRPr lang="en-US" sz="1700" dirty="0">
              <a:solidFill>
                <a:schemeClr val="accent1"/>
              </a:solidFill>
              <a:latin typeface="arial" pitchFamily="34" charset="0"/>
              <a:ea typeface="MS PGothic" pitchFamily="34" charset="-128"/>
              <a:cs typeface="Arial" charset="0"/>
            </a:endParaRPr>
          </a:p>
          <a:p>
            <a:pPr marL="285750" indent="-285750" algn="ctr" eaLnBrk="1" hangingPunct="1">
              <a:lnSpc>
                <a:spcPct val="90000"/>
              </a:lnSpc>
              <a:buFont typeface="Arial" charset="0"/>
              <a:buChar char="•"/>
              <a:defRPr/>
            </a:pPr>
            <a:endParaRPr lang="en-US" sz="1700" b="1" dirty="0">
              <a:solidFill>
                <a:schemeClr val="accent1"/>
              </a:solidFill>
              <a:latin typeface="arial" pitchFamily="34" charset="0"/>
              <a:ea typeface="MS PGothic" pitchFamily="34" charset="-128"/>
              <a:cs typeface="Arial" charset="0"/>
            </a:endParaRPr>
          </a:p>
          <a:p>
            <a:pPr marL="285750" indent="-285750" algn="ctr" eaLnBrk="1" hangingPunct="1">
              <a:defRPr/>
            </a:pPr>
            <a:endParaRPr lang="en-US" sz="1700" b="1" dirty="0">
              <a:solidFill>
                <a:schemeClr val="accent1"/>
              </a:solidFill>
              <a:latin typeface="arial" pitchFamily="34" charset="0"/>
              <a:ea typeface="MS PGothic" pitchFamily="34" charset="-128"/>
              <a:cs typeface="Arial" charset="0"/>
            </a:endParaRPr>
          </a:p>
        </p:txBody>
      </p:sp>
      <p:pic>
        <p:nvPicPr>
          <p:cNvPr id="19465" name="Picture 5">
            <a:extLst>
              <a:ext uri="{FF2B5EF4-FFF2-40B4-BE49-F238E27FC236}">
                <a16:creationId xmlns:a16="http://schemas.microsoft.com/office/drawing/2014/main" id="{EEEAD46D-21D7-40B8-9357-316D2C31336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5100" y="4221088"/>
            <a:ext cx="12065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D83DF-AB18-4F5E-8674-E996ACCE473E}"/>
              </a:ext>
            </a:extLst>
          </p:cNvPr>
          <p:cNvSpPr>
            <a:spLocks noGrp="1"/>
          </p:cNvSpPr>
          <p:nvPr>
            <p:ph type="title"/>
          </p:nvPr>
        </p:nvSpPr>
        <p:spPr>
          <a:xfrm>
            <a:off x="1219200" y="304800"/>
            <a:ext cx="7391400" cy="868363"/>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600" b="1" dirty="0">
                <a:solidFill>
                  <a:srgbClr val="996600"/>
                </a:solidFill>
                <a:latin typeface="arial" pitchFamily="34" charset="0"/>
                <a:ea typeface="+mn-ea"/>
                <a:cs typeface="+mn-cs"/>
              </a:rPr>
              <a:t>Stage Four: Persuasion</a:t>
            </a:r>
          </a:p>
        </p:txBody>
      </p:sp>
      <p:sp>
        <p:nvSpPr>
          <p:cNvPr id="3" name="Content Placeholder 2">
            <a:extLst>
              <a:ext uri="{FF2B5EF4-FFF2-40B4-BE49-F238E27FC236}">
                <a16:creationId xmlns:a16="http://schemas.microsoft.com/office/drawing/2014/main" id="{96350FA4-C81E-405D-BAA9-C25092B0E17C}"/>
              </a:ext>
            </a:extLst>
          </p:cNvPr>
          <p:cNvSpPr>
            <a:spLocks noGrp="1"/>
          </p:cNvSpPr>
          <p:nvPr>
            <p:ph sz="quarter" idx="1"/>
          </p:nvPr>
        </p:nvSpPr>
        <p:spPr>
          <a:xfrm>
            <a:off x="2057400" y="1447800"/>
            <a:ext cx="6629400" cy="4267200"/>
          </a:xfrm>
          <a:solidFill>
            <a:schemeClr val="bg1"/>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p:txBody>
      </p:sp>
      <p:sp>
        <p:nvSpPr>
          <p:cNvPr id="20484" name="Slide Number Placeholder 7">
            <a:extLst>
              <a:ext uri="{FF2B5EF4-FFF2-40B4-BE49-F238E27FC236}">
                <a16:creationId xmlns:a16="http://schemas.microsoft.com/office/drawing/2014/main" id="{23AEF473-89B9-4E94-810A-0EA2B010351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D89D03FF-FC2A-41A6-995F-D9F3E26575DD}" type="slidenum">
              <a:rPr lang="en-US" altLang="en-US">
                <a:solidFill>
                  <a:srgbClr val="FFFFFF"/>
                </a:solidFill>
                <a:latin typeface="Franklin Gothic Book" panose="020B0503020102020204" pitchFamily="34" charset="0"/>
              </a:rPr>
              <a:pPr/>
              <a:t>14</a:t>
            </a:fld>
            <a:endParaRPr lang="en-US" altLang="en-US">
              <a:solidFill>
                <a:srgbClr val="FFFFFF"/>
              </a:solidFill>
              <a:latin typeface="Franklin Gothic Book" panose="020B0503020102020204" pitchFamily="34" charset="0"/>
            </a:endParaRPr>
          </a:p>
        </p:txBody>
      </p:sp>
      <p:sp>
        <p:nvSpPr>
          <p:cNvPr id="20485" name="Footer Placeholder 12">
            <a:extLst>
              <a:ext uri="{FF2B5EF4-FFF2-40B4-BE49-F238E27FC236}">
                <a16:creationId xmlns:a16="http://schemas.microsoft.com/office/drawing/2014/main" id="{456C189A-71E1-429D-A51C-C385302A57A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
        <p:nvSpPr>
          <p:cNvPr id="15" name="Flowchart: Merge 14">
            <a:extLst>
              <a:ext uri="{FF2B5EF4-FFF2-40B4-BE49-F238E27FC236}">
                <a16:creationId xmlns:a16="http://schemas.microsoft.com/office/drawing/2014/main" id="{FDDF9D9F-575F-4CCA-999F-655AD4A3388B}"/>
              </a:ext>
            </a:extLst>
          </p:cNvPr>
          <p:cNvSpPr/>
          <p:nvPr/>
        </p:nvSpPr>
        <p:spPr>
          <a:xfrm>
            <a:off x="2209800" y="1676400"/>
            <a:ext cx="6400800" cy="4114800"/>
          </a:xfrm>
          <a:prstGeom prst="flowChartMerge">
            <a:avLst/>
          </a:prstGeom>
          <a:solidFill>
            <a:schemeClr val="accent2">
              <a:lumMod val="20000"/>
              <a:lumOff val="80000"/>
            </a:schemeClr>
          </a:solidFill>
          <a:ln>
            <a:solidFill>
              <a:schemeClr val="accent1"/>
            </a:solidFill>
          </a:ln>
          <a:effectLst>
            <a:innerShdw blurRad="63500" dist="508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lstStyle/>
          <a:p>
            <a:pPr eaLnBrk="1" hangingPunct="1">
              <a:buFont typeface="Arial" charset="0"/>
              <a:buChar char="•"/>
              <a:defRPr/>
            </a:pPr>
            <a:r>
              <a:rPr lang="en-US" sz="2200" b="1" dirty="0">
                <a:solidFill>
                  <a:schemeClr val="tx1"/>
                </a:solidFill>
                <a:latin typeface="arial" pitchFamily="34" charset="0"/>
                <a:ea typeface="MS PGothic" pitchFamily="34" charset="-128"/>
                <a:cs typeface="Arial" charset="0"/>
              </a:rPr>
              <a:t>Dirty tricks are in the eye of the beholder</a:t>
            </a:r>
          </a:p>
          <a:p>
            <a:pPr lvl="1" eaLnBrk="1" hangingPunct="1">
              <a:buFont typeface="Arial" charset="0"/>
              <a:buChar char="•"/>
              <a:defRPr/>
            </a:pPr>
            <a:r>
              <a:rPr lang="en-US" sz="2200" b="1" i="1" dirty="0">
                <a:solidFill>
                  <a:schemeClr val="tx1"/>
                </a:solidFill>
                <a:latin typeface="arial" pitchFamily="34" charset="0"/>
                <a:ea typeface="MS PGothic" pitchFamily="34" charset="-128"/>
                <a:cs typeface="Arial" charset="0"/>
              </a:rPr>
              <a:t>False information</a:t>
            </a:r>
          </a:p>
          <a:p>
            <a:pPr lvl="1" eaLnBrk="1" hangingPunct="1">
              <a:buFont typeface="Arial" charset="0"/>
              <a:buChar char="•"/>
              <a:defRPr/>
            </a:pPr>
            <a:r>
              <a:rPr lang="en-US" sz="2200" b="1" i="1" dirty="0">
                <a:solidFill>
                  <a:schemeClr val="tx1"/>
                </a:solidFill>
                <a:latin typeface="arial" pitchFamily="34" charset="0"/>
                <a:ea typeface="MS PGothic" pitchFamily="34" charset="-128"/>
                <a:cs typeface="Arial" charset="0"/>
              </a:rPr>
              <a:t>Ambiguous authority</a:t>
            </a:r>
          </a:p>
          <a:p>
            <a:pPr lvl="1" eaLnBrk="1" hangingPunct="1">
              <a:buFont typeface="Arial" charset="0"/>
              <a:buChar char="•"/>
              <a:defRPr/>
            </a:pPr>
            <a:r>
              <a:rPr lang="en-US" sz="2200" b="1" i="1" dirty="0">
                <a:solidFill>
                  <a:schemeClr val="tx1"/>
                </a:solidFill>
                <a:latin typeface="arial" pitchFamily="34" charset="0"/>
                <a:ea typeface="MS PGothic" pitchFamily="34" charset="-128"/>
                <a:cs typeface="Arial" charset="0"/>
              </a:rPr>
              <a:t>Non-verbal messages</a:t>
            </a:r>
          </a:p>
          <a:p>
            <a:pPr lvl="1" eaLnBrk="1" hangingPunct="1">
              <a:buFont typeface="Arial" charset="0"/>
              <a:buChar char="•"/>
              <a:defRPr/>
            </a:pPr>
            <a:r>
              <a:rPr lang="en-US" sz="2200" b="1" i="1" dirty="0">
                <a:solidFill>
                  <a:schemeClr val="tx1"/>
                </a:solidFill>
                <a:latin typeface="arial" pitchFamily="34" charset="0"/>
                <a:ea typeface="MS PGothic" pitchFamily="34" charset="-128"/>
                <a:cs typeface="Arial" charset="0"/>
              </a:rPr>
              <a:t>Individualism vs.   </a:t>
            </a:r>
          </a:p>
          <a:p>
            <a:pPr lvl="1" eaLnBrk="1" hangingPunct="1">
              <a:defRPr/>
            </a:pPr>
            <a:r>
              <a:rPr lang="en-US" sz="2200" b="1" i="1" dirty="0">
                <a:solidFill>
                  <a:schemeClr val="tx1"/>
                </a:solidFill>
                <a:latin typeface="arial" pitchFamily="34" charset="0"/>
                <a:ea typeface="MS PGothic" pitchFamily="34" charset="-128"/>
                <a:cs typeface="Arial" charset="0"/>
              </a:rPr>
              <a:t>    Collectivism</a:t>
            </a:r>
          </a:p>
          <a:p>
            <a:pPr lvl="1" eaLnBrk="1" hangingPunct="1">
              <a:buFont typeface="Arial" charset="0"/>
              <a:buChar char="•"/>
              <a:defRPr/>
            </a:pPr>
            <a:endParaRPr lang="en-US" sz="2200" b="1" i="1" dirty="0">
              <a:solidFill>
                <a:schemeClr val="tx1"/>
              </a:solidFill>
              <a:latin typeface="arial" pitchFamily="34" charset="0"/>
              <a:ea typeface="MS PGothic" pitchFamily="34" charset="-128"/>
              <a:cs typeface="Arial" charset="0"/>
            </a:endParaRPr>
          </a:p>
          <a:p>
            <a:pPr lvl="1" eaLnBrk="1" hangingPunct="1">
              <a:buFont typeface="Arial" charset="0"/>
              <a:buChar char="•"/>
              <a:defRPr/>
            </a:pPr>
            <a:endParaRPr lang="en-US" sz="2200" dirty="0">
              <a:solidFill>
                <a:schemeClr val="accent1"/>
              </a:solidFill>
              <a:latin typeface="arial" pitchFamily="34" charset="0"/>
              <a:ea typeface="MS PGothic" pitchFamily="34" charset="-128"/>
              <a:cs typeface="Arial" charset="0"/>
            </a:endParaRPr>
          </a:p>
          <a:p>
            <a:pPr algn="ctr" eaLnBrk="1" hangingPunct="1">
              <a:buFont typeface="Arial" charset="0"/>
              <a:buChar char="•"/>
              <a:defRPr/>
            </a:pPr>
            <a:endParaRPr lang="en-US" sz="2200" dirty="0">
              <a:solidFill>
                <a:schemeClr val="accent1"/>
              </a:solidFill>
              <a:latin typeface="arial" pitchFamily="34" charset="0"/>
              <a:ea typeface="MS PGothic" pitchFamily="34" charset="-128"/>
              <a:cs typeface="Arial" charset="0"/>
            </a:endParaRPr>
          </a:p>
          <a:p>
            <a:pPr algn="ctr" eaLnBrk="1" hangingPunct="1">
              <a:buFont typeface="Arial" charset="0"/>
              <a:buChar char="•"/>
              <a:defRPr/>
            </a:pPr>
            <a:endParaRPr lang="en-US" sz="2200" b="1" dirty="0">
              <a:solidFill>
                <a:schemeClr val="accent1"/>
              </a:solidFill>
              <a:latin typeface="arial" pitchFamily="34" charset="0"/>
              <a:ea typeface="MS PGothic" pitchFamily="34" charset="-128"/>
              <a:cs typeface="Arial" charset="0"/>
            </a:endParaRPr>
          </a:p>
          <a:p>
            <a:pPr algn="ctr" eaLnBrk="1" hangingPunct="1">
              <a:defRPr/>
            </a:pPr>
            <a:endParaRPr lang="en-US" sz="2200" b="1" dirty="0">
              <a:solidFill>
                <a:schemeClr val="accent1"/>
              </a:solidFill>
              <a:latin typeface="arial" pitchFamily="34" charset="0"/>
              <a:ea typeface="MS PGothic" pitchFamily="34" charset="-128"/>
              <a:cs typeface="Arial" charset="0"/>
            </a:endParaRPr>
          </a:p>
        </p:txBody>
      </p:sp>
      <p:pic>
        <p:nvPicPr>
          <p:cNvPr id="20489" name="Picture 5">
            <a:extLst>
              <a:ext uri="{FF2B5EF4-FFF2-40B4-BE49-F238E27FC236}">
                <a16:creationId xmlns:a16="http://schemas.microsoft.com/office/drawing/2014/main" id="{EA88DC5F-F7E2-408E-808F-86C7B23427A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 y="40386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A9C85-83C8-4281-A8B3-D41A95A8122D}"/>
              </a:ext>
            </a:extLst>
          </p:cNvPr>
          <p:cNvSpPr>
            <a:spLocks noGrp="1"/>
          </p:cNvSpPr>
          <p:nvPr>
            <p:ph type="title"/>
          </p:nvPr>
        </p:nvSpPr>
        <p:spPr>
          <a:xfrm>
            <a:off x="1447800" y="304800"/>
            <a:ext cx="7391400" cy="990600"/>
          </a:xfrm>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fontAlgn="auto" hangingPunct="1">
              <a:spcAft>
                <a:spcPts val="0"/>
              </a:spcAft>
              <a:defRPr/>
            </a:pPr>
            <a:r>
              <a:rPr lang="en-US" sz="3600" b="1" dirty="0">
                <a:solidFill>
                  <a:srgbClr val="996600"/>
                </a:solidFill>
                <a:latin typeface="arial" pitchFamily="34" charset="0"/>
                <a:ea typeface="+mn-ea"/>
                <a:cs typeface="+mn-cs"/>
              </a:rPr>
              <a:t>Stage Five: Concessions </a:t>
            </a:r>
            <a:br>
              <a:rPr lang="en-US" sz="3600" b="1" dirty="0">
                <a:solidFill>
                  <a:srgbClr val="996600"/>
                </a:solidFill>
                <a:latin typeface="arial" pitchFamily="34" charset="0"/>
                <a:ea typeface="+mn-ea"/>
                <a:cs typeface="+mn-cs"/>
              </a:rPr>
            </a:br>
            <a:r>
              <a:rPr lang="en-US" sz="3600" b="1" dirty="0">
                <a:solidFill>
                  <a:srgbClr val="996600"/>
                </a:solidFill>
                <a:latin typeface="arial" pitchFamily="34" charset="0"/>
                <a:ea typeface="+mn-ea"/>
                <a:cs typeface="+mn-cs"/>
              </a:rPr>
              <a:t>and Agreement</a:t>
            </a:r>
          </a:p>
        </p:txBody>
      </p:sp>
      <p:sp>
        <p:nvSpPr>
          <p:cNvPr id="3" name="Content Placeholder 2">
            <a:extLst>
              <a:ext uri="{FF2B5EF4-FFF2-40B4-BE49-F238E27FC236}">
                <a16:creationId xmlns:a16="http://schemas.microsoft.com/office/drawing/2014/main" id="{4B510DA6-7241-4D4A-A50F-7FB6F2B5B3C8}"/>
              </a:ext>
            </a:extLst>
          </p:cNvPr>
          <p:cNvSpPr>
            <a:spLocks noGrp="1"/>
          </p:cNvSpPr>
          <p:nvPr>
            <p:ph sz="quarter" idx="1"/>
          </p:nvPr>
        </p:nvSpPr>
        <p:spPr>
          <a:xfrm>
            <a:off x="1600200" y="1524000"/>
            <a:ext cx="7239000" cy="4572000"/>
          </a:xfrm>
          <a:solidFill>
            <a:schemeClr val="bg1"/>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p:txBody>
      </p:sp>
      <p:sp>
        <p:nvSpPr>
          <p:cNvPr id="21508" name="Slide Number Placeholder 7">
            <a:extLst>
              <a:ext uri="{FF2B5EF4-FFF2-40B4-BE49-F238E27FC236}">
                <a16:creationId xmlns:a16="http://schemas.microsoft.com/office/drawing/2014/main" id="{FCD5B001-5546-490A-9AFE-2A57A2DE8C80}"/>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4233F41C-B1BD-4469-A289-299C5C909604}" type="slidenum">
              <a:rPr lang="en-US" altLang="en-US">
                <a:solidFill>
                  <a:srgbClr val="FFFFFF"/>
                </a:solidFill>
                <a:latin typeface="Franklin Gothic Book" panose="020B0503020102020204" pitchFamily="34" charset="0"/>
              </a:rPr>
              <a:pPr/>
              <a:t>15</a:t>
            </a:fld>
            <a:endParaRPr lang="en-US" altLang="en-US">
              <a:solidFill>
                <a:srgbClr val="FFFFFF"/>
              </a:solidFill>
              <a:latin typeface="Franklin Gothic Book" panose="020B0503020102020204" pitchFamily="34" charset="0"/>
            </a:endParaRPr>
          </a:p>
        </p:txBody>
      </p:sp>
      <p:sp>
        <p:nvSpPr>
          <p:cNvPr id="21509" name="Footer Placeholder 12">
            <a:extLst>
              <a:ext uri="{FF2B5EF4-FFF2-40B4-BE49-F238E27FC236}">
                <a16:creationId xmlns:a16="http://schemas.microsoft.com/office/drawing/2014/main" id="{466CEDCA-A2A2-4BFB-80C2-8933803DCA8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
        <p:nvSpPr>
          <p:cNvPr id="15" name="Flowchart: Merge 14">
            <a:extLst>
              <a:ext uri="{FF2B5EF4-FFF2-40B4-BE49-F238E27FC236}">
                <a16:creationId xmlns:a16="http://schemas.microsoft.com/office/drawing/2014/main" id="{3F8DFAA5-7773-4CB3-B4CA-BD1A237C1542}"/>
              </a:ext>
            </a:extLst>
          </p:cNvPr>
          <p:cNvSpPr/>
          <p:nvPr/>
        </p:nvSpPr>
        <p:spPr>
          <a:xfrm>
            <a:off x="1600200" y="1600200"/>
            <a:ext cx="7086600" cy="4495800"/>
          </a:xfrm>
          <a:prstGeom prst="flowChartMerge">
            <a:avLst/>
          </a:prstGeom>
          <a:solidFill>
            <a:schemeClr val="accent2">
              <a:lumMod val="20000"/>
              <a:lumOff val="80000"/>
            </a:schemeClr>
          </a:solidFill>
          <a:ln>
            <a:solidFill>
              <a:schemeClr val="accent1"/>
            </a:solidFill>
          </a:ln>
          <a:effectLst>
            <a:innerShdw blurRad="63500" dist="508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lstStyle/>
          <a:p>
            <a:pPr eaLnBrk="1" hangingPunct="1">
              <a:lnSpc>
                <a:spcPct val="90000"/>
              </a:lnSpc>
              <a:buFont typeface="Arial" charset="0"/>
              <a:buChar char="•"/>
              <a:defRPr/>
            </a:pPr>
            <a:r>
              <a:rPr lang="en-US" sz="2200" b="1" dirty="0">
                <a:solidFill>
                  <a:schemeClr val="tx1"/>
                </a:solidFill>
                <a:latin typeface="arial" pitchFamily="34" charset="0"/>
                <a:ea typeface="MS PGothic" pitchFamily="34" charset="-128"/>
                <a:cs typeface="Arial" charset="0"/>
              </a:rPr>
              <a:t> Russians and Chinese start with extreme positions</a:t>
            </a:r>
          </a:p>
          <a:p>
            <a:pPr eaLnBrk="1" hangingPunct="1">
              <a:lnSpc>
                <a:spcPct val="90000"/>
              </a:lnSpc>
              <a:buFont typeface="Arial" charset="0"/>
              <a:buChar char="•"/>
              <a:defRPr/>
            </a:pPr>
            <a:r>
              <a:rPr lang="en-US" sz="2200" b="1" dirty="0">
                <a:solidFill>
                  <a:schemeClr val="tx1"/>
                </a:solidFill>
                <a:latin typeface="arial" pitchFamily="34" charset="0"/>
                <a:ea typeface="MS PGothic" pitchFamily="34" charset="-128"/>
                <a:cs typeface="Arial" charset="0"/>
              </a:rPr>
              <a:t>Swedes start with what  </a:t>
            </a:r>
          </a:p>
          <a:p>
            <a:pPr eaLnBrk="1" hangingPunct="1">
              <a:lnSpc>
                <a:spcPct val="90000"/>
              </a:lnSpc>
              <a:defRPr/>
            </a:pPr>
            <a:r>
              <a:rPr lang="en-US" sz="2200" b="1" dirty="0">
                <a:solidFill>
                  <a:schemeClr val="tx1"/>
                </a:solidFill>
                <a:latin typeface="arial" pitchFamily="34" charset="0"/>
                <a:ea typeface="MS PGothic" pitchFamily="34" charset="-128"/>
                <a:cs typeface="Arial" charset="0"/>
              </a:rPr>
              <a:t>  they will accept</a:t>
            </a:r>
          </a:p>
          <a:p>
            <a:pPr eaLnBrk="1" hangingPunct="1">
              <a:lnSpc>
                <a:spcPct val="90000"/>
              </a:lnSpc>
              <a:buFont typeface="Arial" charset="0"/>
              <a:buChar char="•"/>
              <a:defRPr/>
            </a:pPr>
            <a:r>
              <a:rPr lang="en-US" sz="2200" b="1" dirty="0">
                <a:solidFill>
                  <a:schemeClr val="tx1"/>
                </a:solidFill>
                <a:latin typeface="arial" pitchFamily="34" charset="0"/>
                <a:ea typeface="MS PGothic" pitchFamily="34" charset="-128"/>
                <a:cs typeface="Arial" charset="0"/>
              </a:rPr>
              <a:t>Starting with extremes may be most effective</a:t>
            </a:r>
          </a:p>
          <a:p>
            <a:pPr eaLnBrk="1" hangingPunct="1">
              <a:lnSpc>
                <a:spcPct val="90000"/>
              </a:lnSpc>
              <a:buFont typeface="Arial" charset="0"/>
              <a:buChar char="•"/>
              <a:defRPr/>
            </a:pPr>
            <a:r>
              <a:rPr lang="en-US" sz="2200" b="1" dirty="0">
                <a:solidFill>
                  <a:schemeClr val="tx1"/>
                </a:solidFill>
                <a:latin typeface="arial" pitchFamily="34" charset="0"/>
                <a:ea typeface="MS PGothic" pitchFamily="34" charset="-128"/>
                <a:cs typeface="Arial" charset="0"/>
              </a:rPr>
              <a:t>Linear vs. holistic</a:t>
            </a:r>
          </a:p>
          <a:p>
            <a:pPr eaLnBrk="1" hangingPunct="1">
              <a:lnSpc>
                <a:spcPct val="90000"/>
              </a:lnSpc>
              <a:buFont typeface="Arial" charset="0"/>
              <a:buChar char="•"/>
              <a:defRPr/>
            </a:pPr>
            <a:r>
              <a:rPr lang="en-US" sz="2200" b="1" dirty="0">
                <a:solidFill>
                  <a:schemeClr val="tx1"/>
                </a:solidFill>
                <a:latin typeface="arial" pitchFamily="34" charset="0"/>
                <a:ea typeface="MS PGothic" pitchFamily="34" charset="-128"/>
                <a:cs typeface="Arial" charset="0"/>
              </a:rPr>
              <a:t>Importance of contracts</a:t>
            </a:r>
          </a:p>
          <a:p>
            <a:pPr lvl="1" eaLnBrk="1" hangingPunct="1">
              <a:buFont typeface="Arial" charset="0"/>
              <a:buChar char="•"/>
              <a:defRPr/>
            </a:pPr>
            <a:endParaRPr lang="en-US" dirty="0">
              <a:solidFill>
                <a:schemeClr val="accent1"/>
              </a:solidFill>
              <a:latin typeface="arial" pitchFamily="34" charset="0"/>
              <a:ea typeface="MS PGothic" pitchFamily="34" charset="-128"/>
              <a:cs typeface="Arial" charset="0"/>
            </a:endParaRPr>
          </a:p>
          <a:p>
            <a:pPr algn="ctr" eaLnBrk="1" hangingPunct="1">
              <a:buFont typeface="Arial" charset="0"/>
              <a:buChar char="•"/>
              <a:defRPr/>
            </a:pPr>
            <a:endParaRPr lang="en-US" dirty="0">
              <a:solidFill>
                <a:schemeClr val="accent1"/>
              </a:solidFill>
              <a:latin typeface="arial" pitchFamily="34" charset="0"/>
              <a:ea typeface="MS PGothic" pitchFamily="34" charset="-128"/>
              <a:cs typeface="Arial" charset="0"/>
            </a:endParaRPr>
          </a:p>
          <a:p>
            <a:pPr algn="ctr" eaLnBrk="1" hangingPunct="1">
              <a:buFont typeface="Arial" charset="0"/>
              <a:buChar char="•"/>
              <a:defRPr/>
            </a:pPr>
            <a:endParaRPr lang="en-US" sz="2000" b="1" dirty="0">
              <a:solidFill>
                <a:schemeClr val="accent1"/>
              </a:solidFill>
              <a:latin typeface="arial" pitchFamily="34" charset="0"/>
              <a:ea typeface="MS PGothic" pitchFamily="34" charset="-128"/>
              <a:cs typeface="Arial" charset="0"/>
            </a:endParaRPr>
          </a:p>
          <a:p>
            <a:pPr algn="ctr" eaLnBrk="1" hangingPunct="1">
              <a:defRPr/>
            </a:pPr>
            <a:endParaRPr lang="en-US" sz="3600" b="1" dirty="0">
              <a:solidFill>
                <a:schemeClr val="accent1"/>
              </a:solidFill>
              <a:latin typeface="arial" pitchFamily="34" charset="0"/>
              <a:ea typeface="MS PGothic" pitchFamily="34" charset="-128"/>
              <a:cs typeface="Arial" charset="0"/>
            </a:endParaRPr>
          </a:p>
        </p:txBody>
      </p:sp>
      <p:pic>
        <p:nvPicPr>
          <p:cNvPr id="21513" name="Picture 5">
            <a:extLst>
              <a:ext uri="{FF2B5EF4-FFF2-40B4-BE49-F238E27FC236}">
                <a16:creationId xmlns:a16="http://schemas.microsoft.com/office/drawing/2014/main" id="{2C6BFFC1-7BE3-4950-BB11-0F4B2FA5495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 y="4077072"/>
            <a:ext cx="1295400" cy="163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Footer Placeholder 8">
            <a:extLst>
              <a:ext uri="{FF2B5EF4-FFF2-40B4-BE49-F238E27FC236}">
                <a16:creationId xmlns:a16="http://schemas.microsoft.com/office/drawing/2014/main" id="{7859D6EC-D5A9-4271-A481-B456A540D8BF}"/>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23555" name="Slide Number Placeholder 5">
            <a:extLst>
              <a:ext uri="{FF2B5EF4-FFF2-40B4-BE49-F238E27FC236}">
                <a16:creationId xmlns:a16="http://schemas.microsoft.com/office/drawing/2014/main" id="{E0558394-8599-4F8E-85CA-2294BF348FFB}"/>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835532AF-99F7-44A9-BF04-F3F62F116CB4}" type="slidenum">
              <a:rPr lang="en-US" altLang="en-US">
                <a:solidFill>
                  <a:srgbClr val="FFFFFF"/>
                </a:solidFill>
                <a:latin typeface="Franklin Gothic Book" panose="020B0503020102020204" pitchFamily="34" charset="0"/>
              </a:rPr>
              <a:pPr/>
              <a:t>16</a:t>
            </a:fld>
            <a:endParaRPr lang="en-US" altLang="en-US">
              <a:solidFill>
                <a:srgbClr val="FFFFFF"/>
              </a:solidFill>
              <a:latin typeface="Franklin Gothic Book" panose="020B0503020102020204" pitchFamily="34" charset="0"/>
            </a:endParaRPr>
          </a:p>
        </p:txBody>
      </p:sp>
      <p:sp>
        <p:nvSpPr>
          <p:cNvPr id="2" name="Title 1">
            <a:extLst>
              <a:ext uri="{FF2B5EF4-FFF2-40B4-BE49-F238E27FC236}">
                <a16:creationId xmlns:a16="http://schemas.microsoft.com/office/drawing/2014/main" id="{58B80DC6-C85C-4FD3-ABBD-102D2DF05776}"/>
              </a:ext>
            </a:extLst>
          </p:cNvPr>
          <p:cNvSpPr>
            <a:spLocks noGrp="1"/>
          </p:cNvSpPr>
          <p:nvPr>
            <p:ph type="title" idx="4294967295"/>
          </p:nvPr>
        </p:nvSpPr>
        <p:spPr>
          <a:xfrm>
            <a:off x="762000" y="228600"/>
            <a:ext cx="7543800" cy="838200"/>
          </a:xfrm>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eaLnBrk="1" hangingPunct="1">
              <a:defRPr/>
            </a:pPr>
            <a:br>
              <a:rPr lang="en-US" altLang="en-US" sz="3200" b="1" dirty="0">
                <a:solidFill>
                  <a:srgbClr val="996600"/>
                </a:solidFill>
                <a:latin typeface="arial" pitchFamily="34" charset="0"/>
              </a:rPr>
            </a:br>
            <a:r>
              <a:rPr lang="en-US" altLang="en-US" sz="3200" b="1" dirty="0">
                <a:solidFill>
                  <a:srgbClr val="996600"/>
                </a:solidFill>
                <a:latin typeface="arial" pitchFamily="34" charset="0"/>
              </a:rPr>
              <a:t>Management Focus: Negotiating with the Chinese </a:t>
            </a:r>
            <a:br>
              <a:rPr lang="en-US" altLang="en-US" sz="3200" b="1" dirty="0">
                <a:solidFill>
                  <a:srgbClr val="996600"/>
                </a:solidFill>
                <a:latin typeface="arial" pitchFamily="34" charset="0"/>
              </a:rPr>
            </a:br>
            <a:endParaRPr lang="en-US" altLang="en-US" sz="3200" b="1" dirty="0">
              <a:solidFill>
                <a:srgbClr val="996600"/>
              </a:solidFill>
              <a:latin typeface="arial" pitchFamily="34" charset="0"/>
            </a:endParaRPr>
          </a:p>
        </p:txBody>
      </p:sp>
      <p:pic>
        <p:nvPicPr>
          <p:cNvPr id="23557" name="Picture 5">
            <a:extLst>
              <a:ext uri="{FF2B5EF4-FFF2-40B4-BE49-F238E27FC236}">
                <a16:creationId xmlns:a16="http://schemas.microsoft.com/office/drawing/2014/main" id="{7051468B-D10D-414B-9CBE-82BA2C54B0C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3789040"/>
            <a:ext cx="1524000" cy="192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8" name="Picture 4">
            <a:extLst>
              <a:ext uri="{FF2B5EF4-FFF2-40B4-BE49-F238E27FC236}">
                <a16:creationId xmlns:a16="http://schemas.microsoft.com/office/drawing/2014/main" id="{A9601DA6-430F-4E65-A046-DEC17782B27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057400" y="1371600"/>
            <a:ext cx="6400800" cy="4614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94388-AEE3-4CA2-BFBA-D355EE5070BB}"/>
              </a:ext>
            </a:extLst>
          </p:cNvPr>
          <p:cNvSpPr>
            <a:spLocks noGrp="1"/>
          </p:cNvSpPr>
          <p:nvPr>
            <p:ph type="title"/>
          </p:nvPr>
        </p:nvSpPr>
        <p:spPr>
          <a:xfrm>
            <a:off x="914400" y="274638"/>
            <a:ext cx="7772400" cy="1020762"/>
          </a:xfrm>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hangingPunct="1">
              <a:defRPr/>
            </a:pPr>
            <a:r>
              <a:rPr lang="en-US" altLang="en-US" sz="3200" b="1" dirty="0">
                <a:solidFill>
                  <a:srgbClr val="996600"/>
                </a:solidFill>
                <a:latin typeface="arial" pitchFamily="34" charset="0"/>
              </a:rPr>
              <a:t>Comparative Management in Focus: Negotiating with Chinese</a:t>
            </a:r>
            <a:endParaRPr lang="en-US" altLang="en-US" sz="1400" b="1" dirty="0">
              <a:solidFill>
                <a:srgbClr val="996600"/>
              </a:solidFill>
              <a:latin typeface="arial" pitchFamily="34" charset="0"/>
            </a:endParaRPr>
          </a:p>
        </p:txBody>
      </p:sp>
      <p:sp>
        <p:nvSpPr>
          <p:cNvPr id="24579" name="Footer Placeholder 11">
            <a:extLst>
              <a:ext uri="{FF2B5EF4-FFF2-40B4-BE49-F238E27FC236}">
                <a16:creationId xmlns:a16="http://schemas.microsoft.com/office/drawing/2014/main" id="{30739D83-4463-4A59-88E3-1D75AA62008E}"/>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24580" name="Slide Number Placeholder 5">
            <a:extLst>
              <a:ext uri="{FF2B5EF4-FFF2-40B4-BE49-F238E27FC236}">
                <a16:creationId xmlns:a16="http://schemas.microsoft.com/office/drawing/2014/main" id="{CB85D786-AA16-4C46-B245-A4A83E66D91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F782F553-8252-4E46-9257-4E5CEA8DC110}" type="slidenum">
              <a:rPr lang="en-US" altLang="en-US">
                <a:solidFill>
                  <a:srgbClr val="FFFFFF"/>
                </a:solidFill>
                <a:latin typeface="Franklin Gothic Book" panose="020B0503020102020204" pitchFamily="34" charset="0"/>
              </a:rPr>
              <a:pPr/>
              <a:t>17</a:t>
            </a:fld>
            <a:endParaRPr lang="en-US" altLang="en-US">
              <a:solidFill>
                <a:srgbClr val="FFFFFF"/>
              </a:solidFill>
              <a:latin typeface="Franklin Gothic Book" panose="020B0503020102020204" pitchFamily="34" charset="0"/>
            </a:endParaRPr>
          </a:p>
        </p:txBody>
      </p:sp>
      <p:sp>
        <p:nvSpPr>
          <p:cNvPr id="3" name="Content Placeholder 2">
            <a:extLst>
              <a:ext uri="{FF2B5EF4-FFF2-40B4-BE49-F238E27FC236}">
                <a16:creationId xmlns:a16="http://schemas.microsoft.com/office/drawing/2014/main" id="{6A98D100-AC0C-4465-8D9F-9647B0D24D71}"/>
              </a:ext>
            </a:extLst>
          </p:cNvPr>
          <p:cNvSpPr>
            <a:spLocks noGrp="1"/>
          </p:cNvSpPr>
          <p:nvPr>
            <p:ph sz="quarter" idx="1"/>
          </p:nvPr>
        </p:nvSpPr>
        <p:spPr>
          <a:xfrm>
            <a:off x="1676400" y="1447800"/>
            <a:ext cx="3216275" cy="43434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2400" b="1" dirty="0">
                <a:solidFill>
                  <a:srgbClr val="000000"/>
                </a:solidFill>
              </a:rPr>
              <a:t>Two problems:</a:t>
            </a:r>
          </a:p>
          <a:p>
            <a:pPr lvl="1" eaLnBrk="1" hangingPunct="1">
              <a:defRPr/>
            </a:pPr>
            <a:r>
              <a:rPr lang="en-US" altLang="en-US" b="1" i="1" dirty="0">
                <a:solidFill>
                  <a:srgbClr val="000000"/>
                </a:solidFill>
              </a:rPr>
              <a:t>Chinese desire for details</a:t>
            </a:r>
          </a:p>
          <a:p>
            <a:pPr lvl="1" eaLnBrk="1" hangingPunct="1">
              <a:defRPr/>
            </a:pPr>
            <a:r>
              <a:rPr lang="en-US" altLang="en-US" b="1" i="1" dirty="0">
                <a:solidFill>
                  <a:srgbClr val="000000"/>
                </a:solidFill>
              </a:rPr>
              <a:t>Apparent insincerity</a:t>
            </a:r>
          </a:p>
          <a:p>
            <a:pPr eaLnBrk="1" hangingPunct="1">
              <a:defRPr/>
            </a:pPr>
            <a:endParaRPr lang="en-US" altLang="en-US" sz="2400" b="1" dirty="0">
              <a:solidFill>
                <a:srgbClr val="000000"/>
              </a:solidFill>
            </a:endParaRPr>
          </a:p>
          <a:p>
            <a:pPr eaLnBrk="1" hangingPunct="1">
              <a:defRPr/>
            </a:pPr>
            <a:r>
              <a:rPr lang="en-US" altLang="en-US" sz="2400" b="1" dirty="0">
                <a:solidFill>
                  <a:srgbClr val="000000"/>
                </a:solidFill>
              </a:rPr>
              <a:t>Saving face:</a:t>
            </a:r>
          </a:p>
          <a:p>
            <a:pPr lvl="1" eaLnBrk="1" hangingPunct="1">
              <a:defRPr/>
            </a:pPr>
            <a:r>
              <a:rPr lang="en-US" altLang="en-US" b="1" i="1" dirty="0">
                <a:solidFill>
                  <a:srgbClr val="000000"/>
                </a:solidFill>
              </a:rPr>
              <a:t>Lien</a:t>
            </a:r>
          </a:p>
          <a:p>
            <a:pPr lvl="1" eaLnBrk="1" hangingPunct="1">
              <a:defRPr/>
            </a:pPr>
            <a:r>
              <a:rPr lang="en-US" altLang="en-US" b="1" i="1" dirty="0">
                <a:solidFill>
                  <a:srgbClr val="000000"/>
                </a:solidFill>
              </a:rPr>
              <a:t>Mien-</a:t>
            </a:r>
            <a:r>
              <a:rPr lang="en-US" altLang="en-US" b="1" i="1" dirty="0" err="1">
                <a:solidFill>
                  <a:srgbClr val="000000"/>
                </a:solidFill>
              </a:rPr>
              <a:t>tzu</a:t>
            </a:r>
            <a:endParaRPr lang="en-US" altLang="en-US" b="1" i="1" dirty="0">
              <a:solidFill>
                <a:srgbClr val="000000"/>
              </a:solidFill>
            </a:endParaRPr>
          </a:p>
          <a:p>
            <a:pPr eaLnBrk="1" hangingPunct="1">
              <a:lnSpc>
                <a:spcPct val="80000"/>
              </a:lnSpc>
              <a:buFont typeface="Wingdings 2" panose="05020102010507070707" pitchFamily="18" charset="2"/>
              <a:buNone/>
              <a:defRPr/>
            </a:pPr>
            <a:endParaRPr lang="en-US" altLang="en-US" sz="2400" b="1" dirty="0">
              <a:solidFill>
                <a:srgbClr val="000000"/>
              </a:solidFill>
            </a:endParaRPr>
          </a:p>
          <a:p>
            <a:pPr eaLnBrk="1" hangingPunct="1">
              <a:lnSpc>
                <a:spcPct val="80000"/>
              </a:lnSpc>
              <a:buFont typeface="Wingdings 2" panose="05020102010507070707" pitchFamily="18" charset="2"/>
              <a:buNone/>
              <a:defRPr/>
            </a:pPr>
            <a:endParaRPr lang="en-US" altLang="en-US" sz="2400" b="1" dirty="0">
              <a:solidFill>
                <a:srgbClr val="000000"/>
              </a:solidFill>
            </a:endParaRPr>
          </a:p>
          <a:p>
            <a:pPr eaLnBrk="1" hangingPunct="1">
              <a:lnSpc>
                <a:spcPct val="80000"/>
              </a:lnSpc>
              <a:buFont typeface="Wingdings 2" panose="05020102010507070707" pitchFamily="18" charset="2"/>
              <a:buAutoNum type="arabicPeriod" startAt="5"/>
              <a:defRPr/>
            </a:pPr>
            <a:endParaRPr lang="en-US" altLang="en-US" sz="2400" b="1" dirty="0">
              <a:solidFill>
                <a:srgbClr val="000000"/>
              </a:solidFill>
            </a:endParaRPr>
          </a:p>
        </p:txBody>
      </p:sp>
      <p:sp>
        <p:nvSpPr>
          <p:cNvPr id="9" name="Content Placeholder 8">
            <a:extLst>
              <a:ext uri="{FF2B5EF4-FFF2-40B4-BE49-F238E27FC236}">
                <a16:creationId xmlns:a16="http://schemas.microsoft.com/office/drawing/2014/main" id="{69F51C20-911C-4A65-AEDF-07A8AAD0FE76}"/>
              </a:ext>
            </a:extLst>
          </p:cNvPr>
          <p:cNvSpPr>
            <a:spLocks noGrp="1"/>
          </p:cNvSpPr>
          <p:nvPr>
            <p:ph sz="quarter" idx="2"/>
          </p:nvPr>
        </p:nvSpPr>
        <p:spPr>
          <a:xfrm>
            <a:off x="4933950" y="1447800"/>
            <a:ext cx="3448050" cy="43434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sz="2400" b="1" dirty="0">
                <a:solidFill>
                  <a:srgbClr val="000000"/>
                </a:solidFill>
              </a:rPr>
              <a:t>Importance of harmony</a:t>
            </a:r>
          </a:p>
          <a:p>
            <a:pPr lvl="1" eaLnBrk="1" hangingPunct="1">
              <a:defRPr/>
            </a:pPr>
            <a:r>
              <a:rPr lang="en-US" altLang="en-US" b="1" i="1" dirty="0" err="1">
                <a:solidFill>
                  <a:srgbClr val="000000"/>
                </a:solidFill>
              </a:rPr>
              <a:t>Guanxi</a:t>
            </a:r>
            <a:endParaRPr lang="en-US" altLang="en-US" b="1" i="1" dirty="0">
              <a:solidFill>
                <a:srgbClr val="000000"/>
              </a:solidFill>
            </a:endParaRPr>
          </a:p>
          <a:p>
            <a:pPr lvl="1" eaLnBrk="1" hangingPunct="1">
              <a:defRPr/>
            </a:pPr>
            <a:r>
              <a:rPr lang="en-US" altLang="en-US" b="1" i="1" dirty="0" err="1">
                <a:solidFill>
                  <a:srgbClr val="000000"/>
                </a:solidFill>
              </a:rPr>
              <a:t>Guanxihu</a:t>
            </a:r>
            <a:r>
              <a:rPr lang="en-US" altLang="en-US" b="1" i="1" dirty="0">
                <a:solidFill>
                  <a:srgbClr val="000000"/>
                </a:solidFill>
              </a:rPr>
              <a:t> networks</a:t>
            </a:r>
          </a:p>
          <a:p>
            <a:pPr lvl="1" eaLnBrk="1" hangingPunct="1">
              <a:defRPr/>
            </a:pPr>
            <a:endParaRPr lang="en-US" altLang="en-US" b="1" i="1" dirty="0">
              <a:solidFill>
                <a:srgbClr val="000000"/>
              </a:solidFill>
            </a:endParaRPr>
          </a:p>
          <a:p>
            <a:pPr eaLnBrk="1" hangingPunct="1">
              <a:defRPr/>
            </a:pPr>
            <a:r>
              <a:rPr lang="en-US" altLang="en-US" sz="2400" b="1" dirty="0">
                <a:solidFill>
                  <a:srgbClr val="000000"/>
                </a:solidFill>
              </a:rPr>
              <a:t>Two stages of Chinese negotiation</a:t>
            </a:r>
          </a:p>
          <a:p>
            <a:pPr lvl="1" eaLnBrk="1" hangingPunct="1">
              <a:defRPr/>
            </a:pPr>
            <a:r>
              <a:rPr lang="en-US" altLang="en-US" b="1" i="1" dirty="0">
                <a:solidFill>
                  <a:srgbClr val="000000"/>
                </a:solidFill>
              </a:rPr>
              <a:t>Technical</a:t>
            </a:r>
          </a:p>
          <a:p>
            <a:pPr lvl="1" eaLnBrk="1" hangingPunct="1">
              <a:defRPr/>
            </a:pPr>
            <a:r>
              <a:rPr lang="en-US" altLang="en-US" b="1" i="1" dirty="0">
                <a:solidFill>
                  <a:srgbClr val="000000"/>
                </a:solidFill>
              </a:rPr>
              <a:t>Commercial</a:t>
            </a:r>
          </a:p>
        </p:txBody>
      </p:sp>
      <p:pic>
        <p:nvPicPr>
          <p:cNvPr id="24583" name="Picture 5">
            <a:extLst>
              <a:ext uri="{FF2B5EF4-FFF2-40B4-BE49-F238E27FC236}">
                <a16:creationId xmlns:a16="http://schemas.microsoft.com/office/drawing/2014/main" id="{AA976DA3-2DC9-4333-AF06-C36A97B25B9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8600" y="4114800"/>
            <a:ext cx="1266825"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97025-3EF2-43EC-8F19-3706E13E62A4}"/>
              </a:ext>
            </a:extLst>
          </p:cNvPr>
          <p:cNvSpPr>
            <a:spLocks noGrp="1"/>
          </p:cNvSpPr>
          <p:nvPr>
            <p:ph type="title"/>
          </p:nvPr>
        </p:nvSpPr>
        <p:spPr>
          <a:xfrm>
            <a:off x="1143000" y="3048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Comparative Management in Focus: Negotiating with Chinese</a:t>
            </a:r>
          </a:p>
        </p:txBody>
      </p:sp>
      <p:sp>
        <p:nvSpPr>
          <p:cNvPr id="3" name="Content Placeholder 2">
            <a:extLst>
              <a:ext uri="{FF2B5EF4-FFF2-40B4-BE49-F238E27FC236}">
                <a16:creationId xmlns:a16="http://schemas.microsoft.com/office/drawing/2014/main" id="{1E4AF115-360A-4F65-99EC-CEC54BB35659}"/>
              </a:ext>
            </a:extLst>
          </p:cNvPr>
          <p:cNvSpPr>
            <a:spLocks noGrp="1"/>
          </p:cNvSpPr>
          <p:nvPr>
            <p:ph sz="quarter" idx="1"/>
          </p:nvPr>
        </p:nvSpPr>
        <p:spPr>
          <a:xfrm>
            <a:off x="1752600" y="1524000"/>
            <a:ext cx="71628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b="1" dirty="0">
                <a:solidFill>
                  <a:srgbClr val="000000"/>
                </a:solidFill>
              </a:rPr>
              <a:t>Some recommendations:</a:t>
            </a:r>
          </a:p>
          <a:p>
            <a:pPr lvl="1" eaLnBrk="1" hangingPunct="1">
              <a:defRPr/>
            </a:pPr>
            <a:r>
              <a:rPr lang="en-US" altLang="en-US" b="1" dirty="0">
                <a:solidFill>
                  <a:srgbClr val="000000"/>
                </a:solidFill>
              </a:rPr>
              <a:t>Practice patience</a:t>
            </a:r>
          </a:p>
          <a:p>
            <a:pPr lvl="1" eaLnBrk="1" hangingPunct="1">
              <a:defRPr/>
            </a:pPr>
            <a:r>
              <a:rPr lang="en-US" altLang="en-US" b="1" dirty="0">
                <a:solidFill>
                  <a:srgbClr val="000000"/>
                </a:solidFill>
              </a:rPr>
              <a:t>Accept prolonged stalemate</a:t>
            </a:r>
          </a:p>
          <a:p>
            <a:pPr lvl="1" eaLnBrk="1" hangingPunct="1">
              <a:defRPr/>
            </a:pPr>
            <a:r>
              <a:rPr lang="en-US" altLang="en-US" b="1" dirty="0">
                <a:solidFill>
                  <a:srgbClr val="000000"/>
                </a:solidFill>
              </a:rPr>
              <a:t>Refrain from exaggerated expectations</a:t>
            </a:r>
          </a:p>
          <a:p>
            <a:pPr lvl="1" eaLnBrk="1" hangingPunct="1">
              <a:defRPr/>
            </a:pPr>
            <a:r>
              <a:rPr lang="en-US" altLang="en-US" b="1" dirty="0">
                <a:solidFill>
                  <a:srgbClr val="000000"/>
                </a:solidFill>
              </a:rPr>
              <a:t>Establish a contact in China</a:t>
            </a:r>
          </a:p>
          <a:p>
            <a:pPr lvl="1" eaLnBrk="1" hangingPunct="1">
              <a:defRPr/>
            </a:pPr>
            <a:r>
              <a:rPr lang="en-US" altLang="en-US" b="1" dirty="0">
                <a:solidFill>
                  <a:srgbClr val="000000"/>
                </a:solidFill>
              </a:rPr>
              <a:t>Remember to save </a:t>
            </a:r>
            <a:r>
              <a:rPr lang="ja-JP" altLang="en-US" b="1">
                <a:solidFill>
                  <a:srgbClr val="000000"/>
                </a:solidFill>
              </a:rPr>
              <a:t>‘</a:t>
            </a:r>
            <a:r>
              <a:rPr lang="en-US" altLang="ja-JP" b="1" dirty="0">
                <a:solidFill>
                  <a:srgbClr val="000000"/>
                </a:solidFill>
              </a:rPr>
              <a:t>face</a:t>
            </a:r>
            <a:r>
              <a:rPr lang="ja-JP" altLang="en-US" b="1">
                <a:solidFill>
                  <a:srgbClr val="000000"/>
                </a:solidFill>
              </a:rPr>
              <a:t>’</a:t>
            </a:r>
            <a:r>
              <a:rPr lang="en-US" altLang="ja-JP" b="1" dirty="0">
                <a:solidFill>
                  <a:srgbClr val="000000"/>
                </a:solidFill>
              </a:rPr>
              <a:t> for everyone</a:t>
            </a:r>
          </a:p>
          <a:p>
            <a:pPr lvl="1" eaLnBrk="1" hangingPunct="1">
              <a:defRPr/>
            </a:pPr>
            <a:endParaRPr lang="en-US" altLang="en-US" b="1" dirty="0">
              <a:solidFill>
                <a:srgbClr val="000000"/>
              </a:solidFill>
            </a:endParaRPr>
          </a:p>
        </p:txBody>
      </p:sp>
      <p:sp>
        <p:nvSpPr>
          <p:cNvPr id="25604" name="Slide Number Placeholder 5">
            <a:extLst>
              <a:ext uri="{FF2B5EF4-FFF2-40B4-BE49-F238E27FC236}">
                <a16:creationId xmlns:a16="http://schemas.microsoft.com/office/drawing/2014/main" id="{F06AB80D-C492-45D9-94F6-B7001848872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D7F95DEC-107E-49C0-9D14-E21A1A6AB9A2}" type="slidenum">
              <a:rPr lang="en-US" altLang="en-US">
                <a:solidFill>
                  <a:srgbClr val="FFFFFF"/>
                </a:solidFill>
                <a:latin typeface="Franklin Gothic Book" panose="020B0503020102020204" pitchFamily="34" charset="0"/>
              </a:rPr>
              <a:pPr/>
              <a:t>18</a:t>
            </a:fld>
            <a:endParaRPr lang="en-US" altLang="en-US">
              <a:solidFill>
                <a:srgbClr val="FFFFFF"/>
              </a:solidFill>
              <a:latin typeface="Franklin Gothic Book" panose="020B0503020102020204" pitchFamily="34" charset="0"/>
            </a:endParaRPr>
          </a:p>
        </p:txBody>
      </p:sp>
      <p:sp>
        <p:nvSpPr>
          <p:cNvPr id="25605" name="Footer Placeholder 8">
            <a:extLst>
              <a:ext uri="{FF2B5EF4-FFF2-40B4-BE49-F238E27FC236}">
                <a16:creationId xmlns:a16="http://schemas.microsoft.com/office/drawing/2014/main" id="{B9A8229F-4E38-4CF6-87A8-605628D683A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pic>
        <p:nvPicPr>
          <p:cNvPr id="25606" name="Picture 2" descr="C:\Users\Mohamad\AppData\Local\Microsoft\Windows\Temporary Internet Files\Content.IE5\MWGN55O4\MCj04403790000[1].png">
            <a:extLst>
              <a:ext uri="{FF2B5EF4-FFF2-40B4-BE49-F238E27FC236}">
                <a16:creationId xmlns:a16="http://schemas.microsoft.com/office/drawing/2014/main" id="{733D5989-1975-4A3E-87EE-C3F3A017AF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5600" y="4267200"/>
            <a:ext cx="167640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7" name="Picture 5">
            <a:extLst>
              <a:ext uri="{FF2B5EF4-FFF2-40B4-BE49-F238E27FC236}">
                <a16:creationId xmlns:a16="http://schemas.microsoft.com/office/drawing/2014/main" id="{49037B4D-D4CC-4910-8090-E8124D6F261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14300" y="4005064"/>
            <a:ext cx="1295400" cy="163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A4B16-1237-4F18-8820-DFC0AD97D7D1}"/>
              </a:ext>
            </a:extLst>
          </p:cNvPr>
          <p:cNvSpPr>
            <a:spLocks noGrp="1"/>
          </p:cNvSpPr>
          <p:nvPr>
            <p:ph type="title"/>
          </p:nvPr>
        </p:nvSpPr>
        <p:spPr>
          <a:xfrm>
            <a:off x="1143000" y="3048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 Comparison of Negotiation Styles</a:t>
            </a:r>
          </a:p>
        </p:txBody>
      </p:sp>
      <p:graphicFrame>
        <p:nvGraphicFramePr>
          <p:cNvPr id="46112" name="Group 32">
            <a:extLst>
              <a:ext uri="{FF2B5EF4-FFF2-40B4-BE49-F238E27FC236}">
                <a16:creationId xmlns:a16="http://schemas.microsoft.com/office/drawing/2014/main" id="{5EE970E5-A96A-4813-8760-BD7B431AC7E7}"/>
              </a:ext>
            </a:extLst>
          </p:cNvPr>
          <p:cNvGraphicFramePr>
            <a:graphicFrameLocks noGrp="1"/>
          </p:cNvGraphicFramePr>
          <p:nvPr>
            <p:ph sz="quarter" idx="1"/>
          </p:nvPr>
        </p:nvGraphicFramePr>
        <p:xfrm>
          <a:off x="1600200" y="1600200"/>
          <a:ext cx="7239000" cy="5089884"/>
        </p:xfrm>
        <a:graphic>
          <a:graphicData uri="http://schemas.openxmlformats.org/drawingml/2006/table">
            <a:tbl>
              <a:tblPr/>
              <a:tblGrid>
                <a:gridCol w="2316163">
                  <a:extLst>
                    <a:ext uri="{9D8B030D-6E8A-4147-A177-3AD203B41FA5}">
                      <a16:colId xmlns:a16="http://schemas.microsoft.com/office/drawing/2014/main" val="20000"/>
                    </a:ext>
                  </a:extLst>
                </a:gridCol>
                <a:gridCol w="2316162">
                  <a:extLst>
                    <a:ext uri="{9D8B030D-6E8A-4147-A177-3AD203B41FA5}">
                      <a16:colId xmlns:a16="http://schemas.microsoft.com/office/drawing/2014/main" val="20001"/>
                    </a:ext>
                  </a:extLst>
                </a:gridCol>
                <a:gridCol w="2606675">
                  <a:extLst>
                    <a:ext uri="{9D8B030D-6E8A-4147-A177-3AD203B41FA5}">
                      <a16:colId xmlns:a16="http://schemas.microsoft.com/office/drawing/2014/main" val="20002"/>
                    </a:ext>
                  </a:extLst>
                </a:gridCol>
              </a:tblGrid>
              <a:tr h="822844">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FFFFFF"/>
                          </a:solidFill>
                          <a:effectLst/>
                          <a:latin typeface="arial" pitchFamily="34" charset="0"/>
                          <a:ea typeface="MS PGothic" pitchFamily="34" charset="-128"/>
                          <a:cs typeface="Arial" charset="0"/>
                        </a:rPr>
                        <a:t>Japanese</a:t>
                      </a:r>
                    </a:p>
                  </a:txBody>
                  <a:tcPr marT="45698" marB="4569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FFFFFF"/>
                          </a:solidFill>
                          <a:effectLst/>
                          <a:latin typeface="arial" pitchFamily="34" charset="0"/>
                          <a:ea typeface="MS PGothic" pitchFamily="34" charset="-128"/>
                          <a:cs typeface="Arial" charset="0"/>
                        </a:rPr>
                        <a:t>North American</a:t>
                      </a:r>
                    </a:p>
                  </a:txBody>
                  <a:tcPr marT="45698" marB="4569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FFFFFF"/>
                          </a:solidFill>
                          <a:effectLst/>
                          <a:latin typeface="arial" pitchFamily="34" charset="0"/>
                          <a:ea typeface="MS PGothic" pitchFamily="34" charset="-128"/>
                          <a:cs typeface="Arial" charset="0"/>
                        </a:rPr>
                        <a:t>Latin American</a:t>
                      </a:r>
                    </a:p>
                  </a:txBody>
                  <a:tcPr marT="45698" marB="4569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822844">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Hide emotions</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Deal impersonally</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Emotionally passionate</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extLst>
                  <a:ext uri="{0D108BD9-81ED-4DB2-BD59-A6C34878D82A}">
                    <a16:rowId xmlns:a16="http://schemas.microsoft.com/office/drawing/2014/main" val="10001"/>
                  </a:ext>
                </a:extLst>
              </a:tr>
              <a:tr h="10667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Subtle power plays</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Litigation, not conciliation</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Great power plays</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extLst>
                  <a:ext uri="{0D108BD9-81ED-4DB2-BD59-A6C34878D82A}">
                    <a16:rowId xmlns:a16="http://schemas.microsoft.com/office/drawing/2014/main" val="10002"/>
                  </a:ext>
                </a:extLst>
              </a:tr>
              <a:tr h="118856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Step-by-step approach</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Methodological organization</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Impulsive, spontaneous</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extLst>
                  <a:ext uri="{0D108BD9-81ED-4DB2-BD59-A6C34878D82A}">
                    <a16:rowId xmlns:a16="http://schemas.microsoft.com/office/drawing/2014/main" val="10003"/>
                  </a:ext>
                </a:extLst>
              </a:tr>
              <a:tr h="118856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Group good is the aim</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dirty="0">
                        <a:ln>
                          <a:noFill/>
                        </a:ln>
                        <a:solidFill>
                          <a:srgbClr val="000000"/>
                        </a:solidFill>
                        <a:effectLst/>
                        <a:latin typeface="arial" pitchFamily="34" charset="0"/>
                        <a:ea typeface="MS PGothic" pitchFamily="34" charset="-128"/>
                        <a:cs typeface="Arial" charset="0"/>
                      </a:endParaRP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Profit is the aim</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Group/</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individual good is aim</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extLst>
                  <a:ext uri="{0D108BD9-81ED-4DB2-BD59-A6C34878D82A}">
                    <a16:rowId xmlns:a16="http://schemas.microsoft.com/office/drawing/2014/main" val="10004"/>
                  </a:ext>
                </a:extLst>
              </a:tr>
            </a:tbl>
          </a:graphicData>
        </a:graphic>
      </p:graphicFrame>
      <p:sp>
        <p:nvSpPr>
          <p:cNvPr id="27677" name="Slide Number Placeholder 5">
            <a:extLst>
              <a:ext uri="{FF2B5EF4-FFF2-40B4-BE49-F238E27FC236}">
                <a16:creationId xmlns:a16="http://schemas.microsoft.com/office/drawing/2014/main" id="{10FD0D49-8428-47EA-B1CC-1BA6BDBCA2A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C0604076-5B4F-49E4-8F11-B4C089A2A520}" type="slidenum">
              <a:rPr lang="en-US" altLang="en-US">
                <a:solidFill>
                  <a:srgbClr val="FFFFFF"/>
                </a:solidFill>
                <a:latin typeface="Franklin Gothic Book" panose="020B0503020102020204" pitchFamily="34" charset="0"/>
              </a:rPr>
              <a:pPr/>
              <a:t>19</a:t>
            </a:fld>
            <a:endParaRPr lang="en-US" altLang="en-US">
              <a:solidFill>
                <a:srgbClr val="FFFFFF"/>
              </a:solidFill>
              <a:latin typeface="Franklin Gothic Book" panose="020B0503020102020204" pitchFamily="34" charset="0"/>
            </a:endParaRPr>
          </a:p>
        </p:txBody>
      </p:sp>
      <p:sp>
        <p:nvSpPr>
          <p:cNvPr id="27678" name="Footer Placeholder 8">
            <a:extLst>
              <a:ext uri="{FF2B5EF4-FFF2-40B4-BE49-F238E27FC236}">
                <a16:creationId xmlns:a16="http://schemas.microsoft.com/office/drawing/2014/main" id="{130EC504-A686-4E58-9122-B373330C7943}"/>
              </a:ext>
            </a:extLst>
          </p:cNvPr>
          <p:cNvSpPr>
            <a:spLocks noGrp="1"/>
          </p:cNvSpPr>
          <p:nvPr>
            <p:ph type="ftr" sz="quarter" idx="11"/>
          </p:nvPr>
        </p:nvSpPr>
        <p:spPr bwMode="auto">
          <a:xfrm>
            <a:off x="914400" y="6248400"/>
            <a:ext cx="39624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pic>
        <p:nvPicPr>
          <p:cNvPr id="27679" name="Picture 5">
            <a:extLst>
              <a:ext uri="{FF2B5EF4-FFF2-40B4-BE49-F238E27FC236}">
                <a16:creationId xmlns:a16="http://schemas.microsoft.com/office/drawing/2014/main" id="{DCCE7866-645E-4B30-BBCF-780BC34F4F1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0800" y="4169296"/>
            <a:ext cx="12065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06665-C668-4517-A81D-C140F82AE5C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Successful Negotiators: Americans</a:t>
            </a:r>
          </a:p>
        </p:txBody>
      </p:sp>
      <p:sp>
        <p:nvSpPr>
          <p:cNvPr id="3" name="Content Placeholder 2">
            <a:extLst>
              <a:ext uri="{FF2B5EF4-FFF2-40B4-BE49-F238E27FC236}">
                <a16:creationId xmlns:a16="http://schemas.microsoft.com/office/drawing/2014/main" id="{D24DE09D-AB1A-4A69-82EA-829002204219}"/>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pitchFamily="2" charset="2"/>
              <a:buChar char="q"/>
              <a:defRPr/>
            </a:pPr>
            <a:r>
              <a:rPr lang="en-US" altLang="en-US" sz="2300" b="1" dirty="0">
                <a:solidFill>
                  <a:srgbClr val="000000"/>
                </a:solidFill>
              </a:rPr>
              <a:t>Knows when to compromise, but stands firm at the beginning.  Accept compromises only when there is a deadlock</a:t>
            </a:r>
          </a:p>
          <a:p>
            <a:pPr marL="457200" indent="-457200" eaLnBrk="1" hangingPunct="1">
              <a:buFont typeface="Wingdings" pitchFamily="2" charset="2"/>
              <a:buChar char="q"/>
              <a:defRPr/>
            </a:pPr>
            <a:r>
              <a:rPr lang="en-US" altLang="en-US" sz="2300" b="1" dirty="0">
                <a:solidFill>
                  <a:srgbClr val="000000"/>
                </a:solidFill>
              </a:rPr>
              <a:t>Refuses to make concessions beforehand and keeps his/hers cards close to chest</a:t>
            </a:r>
          </a:p>
          <a:p>
            <a:pPr marL="457200" indent="-457200" eaLnBrk="1" hangingPunct="1">
              <a:buFont typeface="Wingdings" pitchFamily="2" charset="2"/>
              <a:buChar char="q"/>
              <a:defRPr/>
            </a:pPr>
            <a:r>
              <a:rPr lang="en-US" altLang="en-US" sz="2300" b="1" dirty="0">
                <a:solidFill>
                  <a:srgbClr val="000000"/>
                </a:solidFill>
              </a:rPr>
              <a:t>Keeps a maximum of options open before negotiation, operate in good faith</a:t>
            </a:r>
          </a:p>
          <a:p>
            <a:pPr marL="457200" indent="-457200" eaLnBrk="1" hangingPunct="1">
              <a:buFont typeface="Wingdings" pitchFamily="2" charset="2"/>
              <a:buChar char="q"/>
              <a:defRPr/>
            </a:pPr>
            <a:r>
              <a:rPr lang="en-US" altLang="en-US" sz="2300" b="1" dirty="0">
                <a:solidFill>
                  <a:srgbClr val="000000"/>
                </a:solidFill>
              </a:rPr>
              <a:t>States his/her position as clearly as possible, respects the </a:t>
            </a:r>
            <a:r>
              <a:rPr lang="ja-JP" altLang="en-US" sz="2300" b="1">
                <a:solidFill>
                  <a:srgbClr val="000000"/>
                </a:solidFill>
              </a:rPr>
              <a:t>“</a:t>
            </a:r>
            <a:r>
              <a:rPr lang="en-US" altLang="ja-JP" sz="2300" b="1" dirty="0">
                <a:solidFill>
                  <a:srgbClr val="000000"/>
                </a:solidFill>
              </a:rPr>
              <a:t>opponents</a:t>
            </a:r>
            <a:r>
              <a:rPr lang="ja-JP" altLang="en-US" sz="2300" b="1">
                <a:solidFill>
                  <a:srgbClr val="000000"/>
                </a:solidFill>
              </a:rPr>
              <a:t>”</a:t>
            </a:r>
            <a:endParaRPr lang="en-US" altLang="ja-JP" sz="2300" b="1" dirty="0">
              <a:solidFill>
                <a:srgbClr val="000000"/>
              </a:solidFill>
            </a:endParaRPr>
          </a:p>
          <a:p>
            <a:pPr marL="457200" indent="-457200" eaLnBrk="1" hangingPunct="1">
              <a:buFont typeface="Wingdings" pitchFamily="2" charset="2"/>
              <a:buChar char="q"/>
              <a:defRPr/>
            </a:pPr>
            <a:r>
              <a:rPr lang="en-US" altLang="en-US" sz="2300" b="1" dirty="0">
                <a:solidFill>
                  <a:srgbClr val="000000"/>
                </a:solidFill>
              </a:rPr>
              <a:t>Is fully briefed about the negotiated issues, has a good sense of timing and is consistent</a:t>
            </a:r>
          </a:p>
          <a:p>
            <a:pPr marL="457200" indent="-457200" eaLnBrk="1" hangingPunct="1">
              <a:buFont typeface="Wingdings" pitchFamily="2" charset="2"/>
              <a:buChar char="q"/>
              <a:defRPr/>
            </a:pPr>
            <a:endParaRPr lang="en-US" altLang="en-US" sz="2300" b="1" dirty="0">
              <a:solidFill>
                <a:srgbClr val="000000"/>
              </a:solidFill>
            </a:endParaRPr>
          </a:p>
          <a:p>
            <a:pPr marL="457200" indent="-457200" eaLnBrk="1" hangingPunct="1">
              <a:buFont typeface="Wingdings" pitchFamily="2" charset="2"/>
              <a:buChar char="q"/>
              <a:defRPr/>
            </a:pPr>
            <a:endParaRPr lang="en-US" altLang="en-US" sz="2300" b="1" dirty="0">
              <a:solidFill>
                <a:srgbClr val="000000"/>
              </a:solidFill>
            </a:endParaRPr>
          </a:p>
          <a:p>
            <a:pPr marL="457200" indent="-457200" eaLnBrk="1" hangingPunct="1">
              <a:buFont typeface="Wingdings 2" panose="05020102010507070707" pitchFamily="18" charset="2"/>
              <a:buNone/>
              <a:defRPr/>
            </a:pPr>
            <a:endParaRPr lang="en-US" altLang="en-US" sz="2300" b="1" dirty="0">
              <a:solidFill>
                <a:srgbClr val="000000"/>
              </a:solidFill>
            </a:endParaRPr>
          </a:p>
          <a:p>
            <a:pPr marL="457200" indent="-457200" eaLnBrk="1" hangingPunct="1">
              <a:buFont typeface="Wingdings 2" panose="05020102010507070707" pitchFamily="18" charset="2"/>
              <a:buNone/>
              <a:defRPr/>
            </a:pPr>
            <a:endParaRPr lang="en-US" altLang="en-US" sz="2300" b="1" dirty="0"/>
          </a:p>
        </p:txBody>
      </p:sp>
      <p:sp>
        <p:nvSpPr>
          <p:cNvPr id="28676" name="Slide Number Placeholder 5">
            <a:extLst>
              <a:ext uri="{FF2B5EF4-FFF2-40B4-BE49-F238E27FC236}">
                <a16:creationId xmlns:a16="http://schemas.microsoft.com/office/drawing/2014/main" id="{17F233E8-7F71-4769-85C8-55869C73408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48B47DF5-BC96-410E-A091-6A220C083E35}" type="slidenum">
              <a:rPr lang="en-US" altLang="en-US">
                <a:solidFill>
                  <a:srgbClr val="FFFFFF"/>
                </a:solidFill>
                <a:latin typeface="Franklin Gothic Book" panose="020B0503020102020204" pitchFamily="34" charset="0"/>
              </a:rPr>
              <a:pPr/>
              <a:t>20</a:t>
            </a:fld>
            <a:endParaRPr lang="en-US" altLang="en-US">
              <a:solidFill>
                <a:srgbClr val="FFFFFF"/>
              </a:solidFill>
              <a:latin typeface="Franklin Gothic Book" panose="020B0503020102020204" pitchFamily="34" charset="0"/>
            </a:endParaRPr>
          </a:p>
        </p:txBody>
      </p:sp>
      <p:sp>
        <p:nvSpPr>
          <p:cNvPr id="28677" name="Footer Placeholder 8">
            <a:extLst>
              <a:ext uri="{FF2B5EF4-FFF2-40B4-BE49-F238E27FC236}">
                <a16:creationId xmlns:a16="http://schemas.microsoft.com/office/drawing/2014/main" id="{58AEDC6B-5821-4688-BEC3-EC9264939FDE}"/>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pic>
        <p:nvPicPr>
          <p:cNvPr id="28678" name="Picture 5">
            <a:extLst>
              <a:ext uri="{FF2B5EF4-FFF2-40B4-BE49-F238E27FC236}">
                <a16:creationId xmlns:a16="http://schemas.microsoft.com/office/drawing/2014/main" id="{1B2E2331-2710-49CD-A345-B45BC09EBEF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3863181"/>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C9C0-7BE6-46D2-B25B-1A4BAF0874DF}"/>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Successful Negotiators: Indians</a:t>
            </a:r>
          </a:p>
        </p:txBody>
      </p:sp>
      <p:sp>
        <p:nvSpPr>
          <p:cNvPr id="3" name="Content Placeholder 2">
            <a:extLst>
              <a:ext uri="{FF2B5EF4-FFF2-40B4-BE49-F238E27FC236}">
                <a16:creationId xmlns:a16="http://schemas.microsoft.com/office/drawing/2014/main" id="{0FBB91BD-616D-415F-BE90-8A7F0C2C6C54}"/>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lnSpc>
                <a:spcPct val="90000"/>
              </a:lnSpc>
              <a:buFont typeface="Wingdings" pitchFamily="2" charset="2"/>
              <a:buChar char="q"/>
              <a:defRPr/>
            </a:pPr>
            <a:r>
              <a:rPr lang="en-US" altLang="en-US" sz="2400" b="1" dirty="0">
                <a:solidFill>
                  <a:srgbClr val="000000"/>
                </a:solidFill>
              </a:rPr>
              <a:t>Look for and say the truth, not afraid to speak up</a:t>
            </a:r>
          </a:p>
          <a:p>
            <a:pPr eaLnBrk="1" hangingPunct="1">
              <a:lnSpc>
                <a:spcPct val="90000"/>
              </a:lnSpc>
              <a:buFont typeface="Wingdings" pitchFamily="2" charset="2"/>
              <a:buChar char="q"/>
              <a:defRPr/>
            </a:pPr>
            <a:r>
              <a:rPr lang="en-US" altLang="en-US" sz="2400" b="1" dirty="0">
                <a:solidFill>
                  <a:srgbClr val="000000"/>
                </a:solidFill>
              </a:rPr>
              <a:t>Exercise self-control</a:t>
            </a:r>
          </a:p>
          <a:p>
            <a:pPr eaLnBrk="1" hangingPunct="1">
              <a:lnSpc>
                <a:spcPct val="90000"/>
              </a:lnSpc>
              <a:buFont typeface="Wingdings" pitchFamily="2" charset="2"/>
              <a:buChar char="q"/>
              <a:defRPr/>
            </a:pPr>
            <a:r>
              <a:rPr lang="en-US" altLang="en-US" sz="2400" b="1" dirty="0">
                <a:solidFill>
                  <a:srgbClr val="000000"/>
                </a:solidFill>
              </a:rPr>
              <a:t>Respect other party, look for solutions acceptable to all parties</a:t>
            </a:r>
          </a:p>
          <a:p>
            <a:pPr eaLnBrk="1" hangingPunct="1">
              <a:lnSpc>
                <a:spcPct val="90000"/>
              </a:lnSpc>
              <a:buFont typeface="Wingdings" pitchFamily="2" charset="2"/>
              <a:buChar char="q"/>
              <a:defRPr/>
            </a:pPr>
            <a:r>
              <a:rPr lang="en-US" altLang="en-US" sz="2400" b="1" dirty="0">
                <a:solidFill>
                  <a:srgbClr val="000000"/>
                </a:solidFill>
              </a:rPr>
              <a:t>Will change their minds, even at risk of seeming inconsistent and unpredictable</a:t>
            </a:r>
          </a:p>
          <a:p>
            <a:pPr eaLnBrk="1" hangingPunct="1">
              <a:lnSpc>
                <a:spcPct val="90000"/>
              </a:lnSpc>
              <a:buFont typeface="Wingdings" pitchFamily="2" charset="2"/>
              <a:buChar char="q"/>
              <a:defRPr/>
            </a:pPr>
            <a:r>
              <a:rPr lang="en-US" altLang="en-US" sz="2400" b="1" dirty="0">
                <a:solidFill>
                  <a:srgbClr val="000000"/>
                </a:solidFill>
              </a:rPr>
              <a:t>Humble and trusts the opponent</a:t>
            </a:r>
          </a:p>
          <a:p>
            <a:pPr eaLnBrk="1" hangingPunct="1">
              <a:lnSpc>
                <a:spcPct val="90000"/>
              </a:lnSpc>
              <a:buFont typeface="Wingdings" pitchFamily="2" charset="2"/>
              <a:buChar char="q"/>
              <a:defRPr/>
            </a:pPr>
            <a:endParaRPr lang="en-US" altLang="en-US" sz="2400" b="1" dirty="0">
              <a:solidFill>
                <a:srgbClr val="000000"/>
              </a:solidFill>
            </a:endParaRPr>
          </a:p>
          <a:p>
            <a:pPr eaLnBrk="1" hangingPunct="1">
              <a:lnSpc>
                <a:spcPct val="90000"/>
              </a:lnSpc>
              <a:buFont typeface="Wingdings 2" panose="05020102010507070707" pitchFamily="18" charset="2"/>
              <a:buNone/>
              <a:defRPr/>
            </a:pPr>
            <a:endParaRPr lang="en-US" altLang="en-US" sz="2400" b="1" dirty="0">
              <a:solidFill>
                <a:srgbClr val="000000"/>
              </a:solidFill>
            </a:endParaRPr>
          </a:p>
          <a:p>
            <a:pPr eaLnBrk="1" hangingPunct="1">
              <a:buFont typeface="Wingdings" pitchFamily="2" charset="2"/>
              <a:buChar char="q"/>
              <a:defRPr/>
            </a:pPr>
            <a:endParaRPr lang="en-US" altLang="en-US" sz="2400" b="1" dirty="0">
              <a:solidFill>
                <a:srgbClr val="000000"/>
              </a:solidFill>
            </a:endParaRPr>
          </a:p>
          <a:p>
            <a:pPr eaLnBrk="1" hangingPunct="1">
              <a:buFont typeface="Wingdings" pitchFamily="2" charset="2"/>
              <a:buChar char="q"/>
              <a:defRPr/>
            </a:pPr>
            <a:endParaRPr lang="en-US" altLang="en-US" sz="2000" b="1" dirty="0">
              <a:solidFill>
                <a:srgbClr val="000000"/>
              </a:solidFill>
            </a:endParaRPr>
          </a:p>
          <a:p>
            <a:pPr eaLnBrk="1" hangingPunct="1">
              <a:buFont typeface="Wingdings 2" panose="05020102010507070707" pitchFamily="18" charset="2"/>
              <a:buNone/>
              <a:defRPr/>
            </a:pPr>
            <a:endParaRPr lang="en-US" altLang="en-US" sz="2400" b="1" dirty="0">
              <a:solidFill>
                <a:srgbClr val="000000"/>
              </a:solidFill>
            </a:endParaRPr>
          </a:p>
          <a:p>
            <a:pPr eaLnBrk="1" hangingPunct="1">
              <a:buFont typeface="Wingdings 2" panose="05020102010507070707" pitchFamily="18" charset="2"/>
              <a:buNone/>
              <a:defRPr/>
            </a:pPr>
            <a:endParaRPr lang="en-US" altLang="en-US" sz="2400" b="1" dirty="0"/>
          </a:p>
        </p:txBody>
      </p:sp>
      <p:sp>
        <p:nvSpPr>
          <p:cNvPr id="29700" name="Slide Number Placeholder 5">
            <a:extLst>
              <a:ext uri="{FF2B5EF4-FFF2-40B4-BE49-F238E27FC236}">
                <a16:creationId xmlns:a16="http://schemas.microsoft.com/office/drawing/2014/main" id="{CD5EA2C6-B8A1-49C0-A050-DEE56C01CF5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FC61CE35-FCEE-47B9-A071-4E72C3CDC476}" type="slidenum">
              <a:rPr lang="en-US" altLang="en-US">
                <a:solidFill>
                  <a:srgbClr val="FFFFFF"/>
                </a:solidFill>
                <a:latin typeface="Franklin Gothic Book" panose="020B0503020102020204" pitchFamily="34" charset="0"/>
              </a:rPr>
              <a:pPr/>
              <a:t>21</a:t>
            </a:fld>
            <a:endParaRPr lang="en-US" altLang="en-US">
              <a:solidFill>
                <a:srgbClr val="FFFFFF"/>
              </a:solidFill>
              <a:latin typeface="Franklin Gothic Book" panose="020B0503020102020204" pitchFamily="34" charset="0"/>
            </a:endParaRPr>
          </a:p>
        </p:txBody>
      </p:sp>
      <p:sp>
        <p:nvSpPr>
          <p:cNvPr id="29701" name="Footer Placeholder 8">
            <a:extLst>
              <a:ext uri="{FF2B5EF4-FFF2-40B4-BE49-F238E27FC236}">
                <a16:creationId xmlns:a16="http://schemas.microsoft.com/office/drawing/2014/main" id="{644D8DC0-743A-44EE-8AFE-A0DBD0F74E6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pic>
        <p:nvPicPr>
          <p:cNvPr id="29702" name="Picture 2" descr="C:\Users\Mohamad\AppData\Local\Microsoft\Windows\Temporary Internet Files\Content.IE5\MWGN55O4\MCj04349470000[1].wmf">
            <a:extLst>
              <a:ext uri="{FF2B5EF4-FFF2-40B4-BE49-F238E27FC236}">
                <a16:creationId xmlns:a16="http://schemas.microsoft.com/office/drawing/2014/main" id="{15DDE9A0-92EA-4073-9E52-AE84F1AE2E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5463" y="4495800"/>
            <a:ext cx="1722437"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3" name="Picture 5">
            <a:extLst>
              <a:ext uri="{FF2B5EF4-FFF2-40B4-BE49-F238E27FC236}">
                <a16:creationId xmlns:a16="http://schemas.microsoft.com/office/drawing/2014/main" id="{638F968B-F7D1-4AF3-8F9C-3DCEA1D18BB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79512" y="4149080"/>
            <a:ext cx="1295400" cy="163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57853-F600-40BC-A4A4-28AB6AEA412F}"/>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Successful Negotiators: Arabs</a:t>
            </a:r>
          </a:p>
        </p:txBody>
      </p:sp>
      <p:sp>
        <p:nvSpPr>
          <p:cNvPr id="3" name="Content Placeholder 2">
            <a:extLst>
              <a:ext uri="{FF2B5EF4-FFF2-40B4-BE49-F238E27FC236}">
                <a16:creationId xmlns:a16="http://schemas.microsoft.com/office/drawing/2014/main" id="{70507C5C-5A5F-446D-B9B4-5033183F02DC}"/>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buFont typeface="Wingdings" pitchFamily="2" charset="2"/>
              <a:buChar char="q"/>
              <a:defRPr/>
            </a:pPr>
            <a:r>
              <a:rPr lang="en-US" sz="2400" b="1" dirty="0">
                <a:solidFill>
                  <a:srgbClr val="000000"/>
                </a:solidFill>
                <a:ea typeface="+mn-ea"/>
                <a:cs typeface="+mn-cs"/>
              </a:rPr>
              <a:t>Protect honor, self-respect, dignity, and, thus, are trusted and respected</a:t>
            </a:r>
          </a:p>
          <a:p>
            <a:pPr eaLnBrk="1" hangingPunct="1">
              <a:buFont typeface="Wingdings" pitchFamily="2" charset="2"/>
              <a:buChar char="q"/>
              <a:defRPr/>
            </a:pPr>
            <a:r>
              <a:rPr lang="en-US" sz="2400" b="1" dirty="0">
                <a:solidFill>
                  <a:srgbClr val="000000"/>
                </a:solidFill>
                <a:ea typeface="+mn-ea"/>
                <a:cs typeface="+mn-cs"/>
              </a:rPr>
              <a:t>Avoid direct confrontation</a:t>
            </a:r>
          </a:p>
          <a:p>
            <a:pPr eaLnBrk="1" hangingPunct="1">
              <a:buFont typeface="Wingdings" pitchFamily="2" charset="2"/>
              <a:buChar char="q"/>
              <a:defRPr/>
            </a:pPr>
            <a:r>
              <a:rPr lang="en-US" sz="2400" b="1" dirty="0">
                <a:solidFill>
                  <a:srgbClr val="000000"/>
                </a:solidFill>
                <a:ea typeface="+mn-ea"/>
                <a:cs typeface="+mn-cs"/>
              </a:rPr>
              <a:t>Come up with creative, honorable solutions. </a:t>
            </a:r>
          </a:p>
          <a:p>
            <a:pPr eaLnBrk="1" hangingPunct="1">
              <a:buFont typeface="Wingdings" pitchFamily="2" charset="2"/>
              <a:buChar char="q"/>
              <a:defRPr/>
            </a:pPr>
            <a:r>
              <a:rPr lang="en-US" sz="2400" b="1" dirty="0">
                <a:solidFill>
                  <a:srgbClr val="000000"/>
                </a:solidFill>
                <a:ea typeface="+mn-ea"/>
                <a:cs typeface="+mn-cs"/>
              </a:rPr>
              <a:t>Are impartial and can resist pressure</a:t>
            </a:r>
          </a:p>
          <a:p>
            <a:pPr eaLnBrk="1" hangingPunct="1">
              <a:buFont typeface="Wingdings" pitchFamily="2" charset="2"/>
              <a:buChar char="q"/>
              <a:defRPr/>
            </a:pPr>
            <a:r>
              <a:rPr lang="en-US" sz="2400" b="1" dirty="0">
                <a:solidFill>
                  <a:srgbClr val="000000"/>
                </a:solidFill>
                <a:ea typeface="+mn-ea"/>
                <a:cs typeface="+mn-cs"/>
              </a:rPr>
              <a:t>Can keep secrets</a:t>
            </a:r>
          </a:p>
          <a:p>
            <a:pPr eaLnBrk="1" hangingPunct="1">
              <a:buFont typeface="Wingdings" pitchFamily="2" charset="2"/>
              <a:buChar char="q"/>
              <a:defRPr/>
            </a:pPr>
            <a:r>
              <a:rPr lang="en-US" sz="2400" b="1" dirty="0">
                <a:solidFill>
                  <a:srgbClr val="000000"/>
                </a:solidFill>
                <a:ea typeface="+mn-ea"/>
                <a:cs typeface="+mn-cs"/>
              </a:rPr>
              <a:t>Controls temper and emotions</a:t>
            </a:r>
          </a:p>
        </p:txBody>
      </p:sp>
      <p:sp>
        <p:nvSpPr>
          <p:cNvPr id="30724" name="Slide Number Placeholder 5">
            <a:extLst>
              <a:ext uri="{FF2B5EF4-FFF2-40B4-BE49-F238E27FC236}">
                <a16:creationId xmlns:a16="http://schemas.microsoft.com/office/drawing/2014/main" id="{F93F2C9D-A6F6-46DE-98BF-7561965A455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94BA0417-F459-4C15-92F6-BFAC5972A203}" type="slidenum">
              <a:rPr lang="en-US" altLang="en-US">
                <a:solidFill>
                  <a:srgbClr val="FFFFFF"/>
                </a:solidFill>
                <a:latin typeface="Franklin Gothic Book" panose="020B0503020102020204" pitchFamily="34" charset="0"/>
              </a:rPr>
              <a:pPr/>
              <a:t>22</a:t>
            </a:fld>
            <a:endParaRPr lang="en-US" altLang="en-US">
              <a:solidFill>
                <a:srgbClr val="FFFFFF"/>
              </a:solidFill>
              <a:latin typeface="Franklin Gothic Book" panose="020B0503020102020204" pitchFamily="34" charset="0"/>
            </a:endParaRPr>
          </a:p>
        </p:txBody>
      </p:sp>
      <p:sp>
        <p:nvSpPr>
          <p:cNvPr id="30725" name="Footer Placeholder 8">
            <a:extLst>
              <a:ext uri="{FF2B5EF4-FFF2-40B4-BE49-F238E27FC236}">
                <a16:creationId xmlns:a16="http://schemas.microsoft.com/office/drawing/2014/main" id="{6602054C-218F-4678-8080-539CF0F64E73}"/>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pic>
        <p:nvPicPr>
          <p:cNvPr id="30726" name="Picture 2" descr="C:\Users\Mohamad\AppData\Local\Microsoft\Windows\Temporary Internet Files\Content.IE5\8EUEOIBY\MCj04334540000[1].wmf">
            <a:extLst>
              <a:ext uri="{FF2B5EF4-FFF2-40B4-BE49-F238E27FC236}">
                <a16:creationId xmlns:a16="http://schemas.microsoft.com/office/drawing/2014/main" id="{298E43DD-356E-452B-9C74-D4AC64F3AC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5600" y="4191000"/>
            <a:ext cx="1844675" cy="178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7" name="Picture 5">
            <a:extLst>
              <a:ext uri="{FF2B5EF4-FFF2-40B4-BE49-F238E27FC236}">
                <a16:creationId xmlns:a16="http://schemas.microsoft.com/office/drawing/2014/main" id="{BDCEAADB-6611-469A-BCBD-2121D7A199B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1675" y="419100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7D47E-EA71-4DF9-917E-4763458A841D}"/>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Successful Negotiators: Swedes</a:t>
            </a:r>
          </a:p>
        </p:txBody>
      </p:sp>
      <p:sp>
        <p:nvSpPr>
          <p:cNvPr id="3" name="Content Placeholder 2">
            <a:extLst>
              <a:ext uri="{FF2B5EF4-FFF2-40B4-BE49-F238E27FC236}">
                <a16:creationId xmlns:a16="http://schemas.microsoft.com/office/drawing/2014/main" id="{8269DD02-03DC-4A26-BEA6-2EE6A76AC267}"/>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buFont typeface="Wingdings" pitchFamily="2" charset="2"/>
              <a:buChar char="q"/>
              <a:defRPr/>
            </a:pPr>
            <a:r>
              <a:rPr lang="en-US" altLang="en-US" sz="2400" b="1" dirty="0">
                <a:solidFill>
                  <a:srgbClr val="000000"/>
                </a:solidFill>
              </a:rPr>
              <a:t>Quiet, thoughtful, polite, straightforward</a:t>
            </a:r>
          </a:p>
          <a:p>
            <a:pPr eaLnBrk="1" hangingPunct="1">
              <a:defRPr/>
            </a:pPr>
            <a:endParaRPr lang="en-US" altLang="en-US" sz="2400" b="1" dirty="0">
              <a:solidFill>
                <a:srgbClr val="000000"/>
              </a:solidFill>
            </a:endParaRPr>
          </a:p>
          <a:p>
            <a:pPr eaLnBrk="1" hangingPunct="1">
              <a:buFont typeface="Wingdings" pitchFamily="2" charset="2"/>
              <a:buChar char="q"/>
              <a:defRPr/>
            </a:pPr>
            <a:r>
              <a:rPr lang="en-US" altLang="en-US" sz="2400" b="1" dirty="0">
                <a:solidFill>
                  <a:srgbClr val="000000"/>
                </a:solidFill>
              </a:rPr>
              <a:t>Overcautious, but flexible</a:t>
            </a:r>
          </a:p>
          <a:p>
            <a:pPr eaLnBrk="1" hangingPunct="1">
              <a:defRPr/>
            </a:pPr>
            <a:endParaRPr lang="en-US" altLang="en-US" sz="2400" b="1" dirty="0">
              <a:solidFill>
                <a:srgbClr val="000000"/>
              </a:solidFill>
            </a:endParaRPr>
          </a:p>
          <a:p>
            <a:pPr eaLnBrk="1" hangingPunct="1">
              <a:buFont typeface="Wingdings" pitchFamily="2" charset="2"/>
              <a:buChar char="q"/>
              <a:defRPr/>
            </a:pPr>
            <a:r>
              <a:rPr lang="en-US" altLang="en-US" sz="2400" b="1" dirty="0">
                <a:solidFill>
                  <a:srgbClr val="000000"/>
                </a:solidFill>
              </a:rPr>
              <a:t>Slow to react to new proposals, but eager to be productive and efficient</a:t>
            </a:r>
          </a:p>
          <a:p>
            <a:pPr eaLnBrk="1" hangingPunct="1">
              <a:defRPr/>
            </a:pPr>
            <a:endParaRPr lang="en-US" altLang="en-US" sz="2400" b="1" dirty="0">
              <a:solidFill>
                <a:srgbClr val="000000"/>
              </a:solidFill>
            </a:endParaRPr>
          </a:p>
          <a:p>
            <a:pPr eaLnBrk="1" hangingPunct="1">
              <a:buFont typeface="Wingdings" pitchFamily="2" charset="2"/>
              <a:buChar char="q"/>
              <a:defRPr/>
            </a:pPr>
            <a:r>
              <a:rPr lang="en-US" altLang="en-US" sz="2400" b="1" dirty="0">
                <a:solidFill>
                  <a:srgbClr val="000000"/>
                </a:solidFill>
              </a:rPr>
              <a:t>Able to hide emotions, afraid of confrontation</a:t>
            </a:r>
          </a:p>
        </p:txBody>
      </p:sp>
      <p:sp>
        <p:nvSpPr>
          <p:cNvPr id="31748" name="Slide Number Placeholder 5">
            <a:extLst>
              <a:ext uri="{FF2B5EF4-FFF2-40B4-BE49-F238E27FC236}">
                <a16:creationId xmlns:a16="http://schemas.microsoft.com/office/drawing/2014/main" id="{8D5D40C2-9589-484E-9C90-E2467C27587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9C02A9C8-333A-402B-953E-D04C4EEF9B7A}" type="slidenum">
              <a:rPr lang="en-US" altLang="en-US">
                <a:solidFill>
                  <a:srgbClr val="FFFFFF"/>
                </a:solidFill>
                <a:latin typeface="Franklin Gothic Book" panose="020B0503020102020204" pitchFamily="34" charset="0"/>
              </a:rPr>
              <a:pPr/>
              <a:t>23</a:t>
            </a:fld>
            <a:endParaRPr lang="en-US" altLang="en-US">
              <a:solidFill>
                <a:srgbClr val="FFFFFF"/>
              </a:solidFill>
              <a:latin typeface="Franklin Gothic Book" panose="020B0503020102020204" pitchFamily="34" charset="0"/>
            </a:endParaRPr>
          </a:p>
        </p:txBody>
      </p:sp>
      <p:sp>
        <p:nvSpPr>
          <p:cNvPr id="31749" name="Footer Placeholder 8">
            <a:extLst>
              <a:ext uri="{FF2B5EF4-FFF2-40B4-BE49-F238E27FC236}">
                <a16:creationId xmlns:a16="http://schemas.microsoft.com/office/drawing/2014/main" id="{81B9917F-AE5A-4567-B695-61828C1EF1B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pic>
        <p:nvPicPr>
          <p:cNvPr id="31750" name="Picture 5">
            <a:extLst>
              <a:ext uri="{FF2B5EF4-FFF2-40B4-BE49-F238E27FC236}">
                <a16:creationId xmlns:a16="http://schemas.microsoft.com/office/drawing/2014/main" id="{772616B5-8765-4C5B-95E9-E94E8BEBAEC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4077072"/>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B477-DF45-466D-8DA3-3377BE657228}"/>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Successful Negotiators: Italians</a:t>
            </a:r>
          </a:p>
        </p:txBody>
      </p:sp>
      <p:sp>
        <p:nvSpPr>
          <p:cNvPr id="3" name="Content Placeholder 2">
            <a:extLst>
              <a:ext uri="{FF2B5EF4-FFF2-40B4-BE49-F238E27FC236}">
                <a16:creationId xmlns:a16="http://schemas.microsoft.com/office/drawing/2014/main" id="{17A11924-A151-4938-BC63-F699A205D2A8}"/>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274320" indent="-274320" eaLnBrk="1" fontAlgn="auto" hangingPunct="1">
              <a:spcBef>
                <a:spcPts val="580"/>
              </a:spcBef>
              <a:spcAft>
                <a:spcPts val="0"/>
              </a:spcAft>
              <a:buFont typeface="Wingdings" pitchFamily="2" charset="2"/>
              <a:buChar char="q"/>
              <a:defRPr/>
            </a:pPr>
            <a:r>
              <a:rPr lang="en-US" sz="2400" b="1" dirty="0">
                <a:solidFill>
                  <a:schemeClr val="dk1"/>
                </a:solidFill>
                <a:ea typeface="+mn-ea"/>
                <a:cs typeface="+mn-cs"/>
              </a:rPr>
              <a:t>Have a sense of drama, do not hide emotions</a:t>
            </a:r>
          </a:p>
          <a:p>
            <a:pPr marL="274320" indent="-274320" eaLnBrk="1" fontAlgn="auto" hangingPunct="1">
              <a:spcBef>
                <a:spcPts val="580"/>
              </a:spcBef>
              <a:spcAft>
                <a:spcPts val="0"/>
              </a:spcAft>
              <a:buFont typeface="Wingdings" pitchFamily="2" charset="2"/>
              <a:buChar char="q"/>
              <a:defRPr/>
            </a:pPr>
            <a:r>
              <a:rPr lang="en-US" sz="2400" b="1" dirty="0">
                <a:solidFill>
                  <a:schemeClr val="dk1"/>
                </a:solidFill>
                <a:ea typeface="+mn-ea"/>
                <a:cs typeface="+mn-cs"/>
              </a:rPr>
              <a:t>Good at reading facial expressions and gestures</a:t>
            </a:r>
          </a:p>
          <a:p>
            <a:pPr marL="274320" indent="-274320" eaLnBrk="1" fontAlgn="auto" hangingPunct="1">
              <a:spcBef>
                <a:spcPts val="580"/>
              </a:spcBef>
              <a:spcAft>
                <a:spcPts val="0"/>
              </a:spcAft>
              <a:buFont typeface="Wingdings" pitchFamily="2" charset="2"/>
              <a:buChar char="q"/>
              <a:defRPr/>
            </a:pPr>
            <a:r>
              <a:rPr lang="en-US" sz="2400" b="1" dirty="0">
                <a:solidFill>
                  <a:schemeClr val="dk1"/>
                </a:solidFill>
                <a:ea typeface="+mn-ea"/>
                <a:cs typeface="+mn-cs"/>
              </a:rPr>
              <a:t>Want to make a good impression and use flattery, but are distrusting</a:t>
            </a:r>
          </a:p>
          <a:p>
            <a:pPr marL="274320" indent="-274320" eaLnBrk="1" fontAlgn="auto" hangingPunct="1">
              <a:spcBef>
                <a:spcPts val="580"/>
              </a:spcBef>
              <a:spcAft>
                <a:spcPts val="0"/>
              </a:spcAft>
              <a:buFont typeface="Wingdings" pitchFamily="2" charset="2"/>
              <a:buChar char="q"/>
              <a:defRPr/>
            </a:pPr>
            <a:r>
              <a:rPr lang="en-US" sz="2400" b="1" dirty="0">
                <a:solidFill>
                  <a:schemeClr val="dk1"/>
                </a:solidFill>
                <a:ea typeface="+mn-ea"/>
                <a:cs typeface="+mn-cs"/>
              </a:rPr>
              <a:t>Handle confrontation with subtlety and tact</a:t>
            </a:r>
          </a:p>
        </p:txBody>
      </p:sp>
      <p:sp>
        <p:nvSpPr>
          <p:cNvPr id="32772" name="Slide Number Placeholder 5">
            <a:extLst>
              <a:ext uri="{FF2B5EF4-FFF2-40B4-BE49-F238E27FC236}">
                <a16:creationId xmlns:a16="http://schemas.microsoft.com/office/drawing/2014/main" id="{123ED46B-D33C-4294-9CF6-FA9A48D144F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24DB29BE-C17E-4EAA-BD84-CB0BC447F3F0}" type="slidenum">
              <a:rPr lang="en-US" altLang="en-US">
                <a:solidFill>
                  <a:srgbClr val="FFFFFF"/>
                </a:solidFill>
                <a:latin typeface="Franklin Gothic Book" panose="020B0503020102020204" pitchFamily="34" charset="0"/>
              </a:rPr>
              <a:pPr/>
              <a:t>24</a:t>
            </a:fld>
            <a:endParaRPr lang="en-US" altLang="en-US">
              <a:solidFill>
                <a:srgbClr val="FFFFFF"/>
              </a:solidFill>
              <a:latin typeface="Franklin Gothic Book" panose="020B0503020102020204" pitchFamily="34" charset="0"/>
            </a:endParaRPr>
          </a:p>
        </p:txBody>
      </p:sp>
      <p:sp>
        <p:nvSpPr>
          <p:cNvPr id="32773" name="Footer Placeholder 8">
            <a:extLst>
              <a:ext uri="{FF2B5EF4-FFF2-40B4-BE49-F238E27FC236}">
                <a16:creationId xmlns:a16="http://schemas.microsoft.com/office/drawing/2014/main" id="{9F9463A4-C9D5-4D01-9970-0F5481226833}"/>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pic>
        <p:nvPicPr>
          <p:cNvPr id="32774" name="Picture 2" descr="C:\Users\Mohamad\AppData\Local\Microsoft\Windows\Temporary Internet Files\Content.IE5\MWGN55O4\MPj04446150000[1].jpg">
            <a:extLst>
              <a:ext uri="{FF2B5EF4-FFF2-40B4-BE49-F238E27FC236}">
                <a16:creationId xmlns:a16="http://schemas.microsoft.com/office/drawing/2014/main" id="{0EF853C2-61B3-4F69-BADF-A4B136AC7D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4600" y="4500563"/>
            <a:ext cx="1130300" cy="1462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75" name="Picture 5">
            <a:extLst>
              <a:ext uri="{FF2B5EF4-FFF2-40B4-BE49-F238E27FC236}">
                <a16:creationId xmlns:a16="http://schemas.microsoft.com/office/drawing/2014/main" id="{6C5BF47B-9B2B-4FCC-9722-2CE805FD9F4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79512" y="4077072"/>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1F923-E4F2-415C-9F9E-4C9EDB914811}"/>
              </a:ext>
            </a:extLst>
          </p:cNvPr>
          <p:cNvSpPr>
            <a:spLocks noGrp="1"/>
          </p:cNvSpPr>
          <p:nvPr>
            <p:ph type="title"/>
          </p:nvPr>
        </p:nvSpPr>
        <p:spPr>
          <a:xfrm>
            <a:off x="914400" y="274638"/>
            <a:ext cx="7543800" cy="944562"/>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Managing Negotiation</a:t>
            </a:r>
          </a:p>
        </p:txBody>
      </p:sp>
      <p:sp>
        <p:nvSpPr>
          <p:cNvPr id="3" name="Content Placeholder 2">
            <a:extLst>
              <a:ext uri="{FF2B5EF4-FFF2-40B4-BE49-F238E27FC236}">
                <a16:creationId xmlns:a16="http://schemas.microsoft.com/office/drawing/2014/main" id="{3EDB6FAA-CAE1-446B-B87F-5C0ACACE7000}"/>
              </a:ext>
            </a:extLst>
          </p:cNvPr>
          <p:cNvSpPr>
            <a:spLocks noGrp="1"/>
          </p:cNvSpPr>
          <p:nvPr>
            <p:ph sz="quarter" idx="1"/>
          </p:nvPr>
        </p:nvSpPr>
        <p:spPr>
          <a:xfrm>
            <a:off x="1600200" y="1600200"/>
            <a:ext cx="7315200" cy="43735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endParaRPr lang="en-US" altLang="en-US" sz="2400" b="1" dirty="0"/>
          </a:p>
          <a:p>
            <a:pPr marL="457200" indent="-457200" eaLnBrk="1" hangingPunct="1">
              <a:defRPr/>
            </a:pPr>
            <a:endParaRPr lang="en-US" altLang="en-US" sz="2400" b="1" dirty="0"/>
          </a:p>
          <a:p>
            <a:pPr marL="457200" indent="-457200" eaLnBrk="1" hangingPunct="1">
              <a:buFont typeface="Wingdings 2" panose="05020102010507070707" pitchFamily="18" charset="2"/>
              <a:buNone/>
              <a:defRPr/>
            </a:pPr>
            <a:endParaRPr lang="en-US" altLang="en-US" sz="2400" b="1" dirty="0"/>
          </a:p>
          <a:p>
            <a:pPr marL="457200" indent="-457200" algn="ctr" eaLnBrk="1" hangingPunct="1">
              <a:buFont typeface="Wingdings 2" panose="05020102010507070707" pitchFamily="18" charset="2"/>
              <a:buNone/>
              <a:defRPr/>
            </a:pPr>
            <a:r>
              <a:rPr lang="en-US" altLang="en-US" sz="2400" b="1" dirty="0"/>
              <a:t>Examples</a:t>
            </a:r>
          </a:p>
          <a:p>
            <a:pPr marL="457200" indent="-457200" eaLnBrk="1" hangingPunct="1">
              <a:buFont typeface="Wingdings 2" panose="05020102010507070707" pitchFamily="18" charset="2"/>
              <a:buNone/>
              <a:defRPr/>
            </a:pPr>
            <a:endParaRPr lang="en-US" altLang="en-US" sz="2400" b="1" dirty="0"/>
          </a:p>
          <a:p>
            <a:pPr marL="457200" indent="-457200" eaLnBrk="1" hangingPunct="1">
              <a:buFont typeface="Wingdings 2" panose="05020102010507070707" pitchFamily="18" charset="2"/>
              <a:buNone/>
              <a:defRPr/>
            </a:pPr>
            <a:endParaRPr lang="en-US" altLang="en-US" sz="2400" b="1" dirty="0"/>
          </a:p>
        </p:txBody>
      </p:sp>
      <p:sp>
        <p:nvSpPr>
          <p:cNvPr id="33796" name="Slide Number Placeholder 5">
            <a:extLst>
              <a:ext uri="{FF2B5EF4-FFF2-40B4-BE49-F238E27FC236}">
                <a16:creationId xmlns:a16="http://schemas.microsoft.com/office/drawing/2014/main" id="{7D8AA2E8-2028-4DCD-840F-478C7054CDB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048B07AF-7972-470E-B2B3-D8C269581D6D}" type="slidenum">
              <a:rPr lang="en-US" altLang="en-US">
                <a:solidFill>
                  <a:srgbClr val="FFFFFF"/>
                </a:solidFill>
                <a:latin typeface="Franklin Gothic Book" panose="020B0503020102020204" pitchFamily="34" charset="0"/>
              </a:rPr>
              <a:pPr/>
              <a:t>25</a:t>
            </a:fld>
            <a:endParaRPr lang="en-US" altLang="en-US">
              <a:solidFill>
                <a:srgbClr val="FFFFFF"/>
              </a:solidFill>
              <a:latin typeface="Franklin Gothic Book" panose="020B0503020102020204" pitchFamily="34" charset="0"/>
            </a:endParaRPr>
          </a:p>
        </p:txBody>
      </p:sp>
      <p:sp>
        <p:nvSpPr>
          <p:cNvPr id="33797" name="Footer Placeholder 12">
            <a:extLst>
              <a:ext uri="{FF2B5EF4-FFF2-40B4-BE49-F238E27FC236}">
                <a16:creationId xmlns:a16="http://schemas.microsoft.com/office/drawing/2014/main" id="{61AD1921-38D0-4F25-98B9-BA53696A417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
        <p:nvSpPr>
          <p:cNvPr id="14" name="Horizontal Scroll 13">
            <a:extLst>
              <a:ext uri="{FF2B5EF4-FFF2-40B4-BE49-F238E27FC236}">
                <a16:creationId xmlns:a16="http://schemas.microsoft.com/office/drawing/2014/main" id="{3891A95D-E06F-40FD-8D37-E12FAC3FF272}"/>
              </a:ext>
            </a:extLst>
          </p:cNvPr>
          <p:cNvSpPr/>
          <p:nvPr/>
        </p:nvSpPr>
        <p:spPr>
          <a:xfrm>
            <a:off x="3276600" y="1828800"/>
            <a:ext cx="3581400" cy="1295400"/>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400" dirty="0">
                <a:latin typeface="arial" pitchFamily="34" charset="0"/>
              </a:rPr>
              <a:t>Avoid person-related conflicts.</a:t>
            </a:r>
          </a:p>
        </p:txBody>
      </p:sp>
      <p:sp>
        <p:nvSpPr>
          <p:cNvPr id="15" name="Snip Single Corner Rectangle 14">
            <a:extLst>
              <a:ext uri="{FF2B5EF4-FFF2-40B4-BE49-F238E27FC236}">
                <a16:creationId xmlns:a16="http://schemas.microsoft.com/office/drawing/2014/main" id="{DDDF16A0-6559-494E-9166-81932431F05B}"/>
              </a:ext>
            </a:extLst>
          </p:cNvPr>
          <p:cNvSpPr/>
          <p:nvPr/>
        </p:nvSpPr>
        <p:spPr>
          <a:xfrm>
            <a:off x="2362200" y="3505200"/>
            <a:ext cx="2362200" cy="1600200"/>
          </a:xfrm>
          <a:prstGeom prst="snip1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dirty="0">
                <a:latin typeface="arial" pitchFamily="34" charset="0"/>
              </a:rPr>
              <a:t>Low-context Americans appear impatient, cold,  and blunt to Mexicans.</a:t>
            </a:r>
          </a:p>
        </p:txBody>
      </p:sp>
      <p:sp>
        <p:nvSpPr>
          <p:cNvPr id="16" name="Flowchart: Card 15">
            <a:extLst>
              <a:ext uri="{FF2B5EF4-FFF2-40B4-BE49-F238E27FC236}">
                <a16:creationId xmlns:a16="http://schemas.microsoft.com/office/drawing/2014/main" id="{88C95A62-3852-4FC7-AD56-A7C4259668B0}"/>
              </a:ext>
            </a:extLst>
          </p:cNvPr>
          <p:cNvSpPr/>
          <p:nvPr/>
        </p:nvSpPr>
        <p:spPr>
          <a:xfrm>
            <a:off x="5638800" y="3505200"/>
            <a:ext cx="2590800" cy="1600200"/>
          </a:xfrm>
          <a:prstGeom prst="flowChartPunchedCard">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1700" dirty="0">
                <a:latin typeface="arial" pitchFamily="34" charset="0"/>
              </a:rPr>
              <a:t>Americans must approach negotiations with Mexicans with patience; refrain from attacking ideas.</a:t>
            </a:r>
          </a:p>
        </p:txBody>
      </p:sp>
      <p:sp>
        <p:nvSpPr>
          <p:cNvPr id="17" name="Curved Right Arrow 16">
            <a:extLst>
              <a:ext uri="{FF2B5EF4-FFF2-40B4-BE49-F238E27FC236}">
                <a16:creationId xmlns:a16="http://schemas.microsoft.com/office/drawing/2014/main" id="{4CAD5598-5448-4C04-BBE2-91E890CF6775}"/>
              </a:ext>
            </a:extLst>
          </p:cNvPr>
          <p:cNvSpPr/>
          <p:nvPr/>
        </p:nvSpPr>
        <p:spPr>
          <a:xfrm rot="2428936">
            <a:off x="2362200" y="2438400"/>
            <a:ext cx="457200" cy="762000"/>
          </a:xfrm>
          <a:prstGeom prst="curvedRightArrow">
            <a:avLst/>
          </a:prstGeom>
        </p:spPr>
        <p:style>
          <a:lnRef idx="2">
            <a:schemeClr val="accent1">
              <a:shade val="50000"/>
            </a:schemeClr>
          </a:lnRef>
          <a:fillRef idx="1003">
            <a:schemeClr val="lt2"/>
          </a:fillRef>
          <a:effectRef idx="0">
            <a:schemeClr val="accent1"/>
          </a:effectRef>
          <a:fontRef idx="minor">
            <a:schemeClr val="lt1"/>
          </a:fontRef>
        </p:style>
        <p:txBody>
          <a:bodyPr anchor="ctr"/>
          <a:lstStyle/>
          <a:p>
            <a:pPr algn="ctr" eaLnBrk="1" hangingPunct="1">
              <a:defRPr/>
            </a:pPr>
            <a:endParaRPr lang="en-US" dirty="0">
              <a:solidFill>
                <a:schemeClr val="tx1"/>
              </a:solidFill>
              <a:latin typeface="arial" pitchFamily="34" charset="0"/>
              <a:ea typeface="MS PGothic" pitchFamily="34" charset="-128"/>
              <a:cs typeface="Arial" charset="0"/>
            </a:endParaRPr>
          </a:p>
        </p:txBody>
      </p:sp>
      <p:sp>
        <p:nvSpPr>
          <p:cNvPr id="18" name="Curved Left Arrow 17">
            <a:extLst>
              <a:ext uri="{FF2B5EF4-FFF2-40B4-BE49-F238E27FC236}">
                <a16:creationId xmlns:a16="http://schemas.microsoft.com/office/drawing/2014/main" id="{14E722D1-0A21-4B48-9916-CFD96F0C2A27}"/>
              </a:ext>
            </a:extLst>
          </p:cNvPr>
          <p:cNvSpPr/>
          <p:nvPr/>
        </p:nvSpPr>
        <p:spPr>
          <a:xfrm rot="18890650">
            <a:off x="7340166" y="2433206"/>
            <a:ext cx="493683" cy="705588"/>
          </a:xfrm>
          <a:prstGeom prst="curvedLeftArrow">
            <a:avLst/>
          </a:prstGeom>
        </p:spPr>
        <p:style>
          <a:lnRef idx="2">
            <a:schemeClr val="accent1">
              <a:shade val="50000"/>
            </a:schemeClr>
          </a:lnRef>
          <a:fillRef idx="1003">
            <a:schemeClr val="lt2"/>
          </a:fillRef>
          <a:effectRef idx="0">
            <a:schemeClr val="accent1"/>
          </a:effectRef>
          <a:fontRef idx="minor">
            <a:schemeClr val="lt1"/>
          </a:fontRef>
        </p:style>
        <p:txBody>
          <a:bodyPr anchor="ctr"/>
          <a:lstStyle/>
          <a:p>
            <a:pPr algn="ctr" eaLnBrk="1" hangingPunct="1">
              <a:defRPr/>
            </a:pPr>
            <a:endParaRPr lang="en-US" dirty="0">
              <a:solidFill>
                <a:schemeClr val="tx1"/>
              </a:solidFill>
              <a:latin typeface="arial" pitchFamily="34" charset="0"/>
              <a:ea typeface="MS PGothic" pitchFamily="34" charset="-128"/>
              <a:cs typeface="Arial" charset="0"/>
            </a:endParaRPr>
          </a:p>
        </p:txBody>
      </p:sp>
      <p:sp>
        <p:nvSpPr>
          <p:cNvPr id="12" name="Chevron 11">
            <a:extLst>
              <a:ext uri="{FF2B5EF4-FFF2-40B4-BE49-F238E27FC236}">
                <a16:creationId xmlns:a16="http://schemas.microsoft.com/office/drawing/2014/main" id="{DC8ABC15-D06C-471B-9ABE-6D7B61681D13}"/>
              </a:ext>
            </a:extLst>
          </p:cNvPr>
          <p:cNvSpPr/>
          <p:nvPr/>
        </p:nvSpPr>
        <p:spPr>
          <a:xfrm>
            <a:off x="4953000" y="4191000"/>
            <a:ext cx="484188" cy="484188"/>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273050" indent="-273050" algn="ctr" eaLnBrk="1" hangingPunct="1">
              <a:defRPr/>
            </a:pPr>
            <a:endParaRPr lang="en-US" dirty="0">
              <a:solidFill>
                <a:schemeClr val="tx1"/>
              </a:solidFill>
              <a:latin typeface="arial" pitchFamily="34" charset="0"/>
              <a:ea typeface="MS PGothic" pitchFamily="34" charset="-128"/>
              <a:cs typeface="Arial" charset="0"/>
            </a:endParaRPr>
          </a:p>
        </p:txBody>
      </p:sp>
      <p:pic>
        <p:nvPicPr>
          <p:cNvPr id="33808" name="Picture 5">
            <a:extLst>
              <a:ext uri="{FF2B5EF4-FFF2-40B4-BE49-F238E27FC236}">
                <a16:creationId xmlns:a16="http://schemas.microsoft.com/office/drawing/2014/main" id="{70FEC0CF-7A39-4604-99D5-C2B979778E6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 y="4188688"/>
            <a:ext cx="1219200" cy="153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Footer Placeholder 9">
            <a:extLst>
              <a:ext uri="{FF2B5EF4-FFF2-40B4-BE49-F238E27FC236}">
                <a16:creationId xmlns:a16="http://schemas.microsoft.com/office/drawing/2014/main" id="{BA0FF348-6C46-49FA-B9F4-78BCC7E551FA}"/>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34819" name="Slide Number Placeholder 5">
            <a:extLst>
              <a:ext uri="{FF2B5EF4-FFF2-40B4-BE49-F238E27FC236}">
                <a16:creationId xmlns:a16="http://schemas.microsoft.com/office/drawing/2014/main" id="{73042D9A-95DC-4DB5-A0B8-49E7578D8B3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CE081B07-088C-4B21-8B1C-B20255A3325D}" type="slidenum">
              <a:rPr lang="en-US" altLang="en-US">
                <a:solidFill>
                  <a:srgbClr val="FFFFFF"/>
                </a:solidFill>
                <a:latin typeface="Franklin Gothic Book" panose="020B0503020102020204" pitchFamily="34" charset="0"/>
              </a:rPr>
              <a:pPr/>
              <a:t>26</a:t>
            </a:fld>
            <a:endParaRPr lang="en-US" altLang="en-US">
              <a:solidFill>
                <a:srgbClr val="FFFFFF"/>
              </a:solidFill>
              <a:latin typeface="Franklin Gothic Book" panose="020B0503020102020204" pitchFamily="34" charset="0"/>
            </a:endParaRPr>
          </a:p>
        </p:txBody>
      </p:sp>
      <p:sp>
        <p:nvSpPr>
          <p:cNvPr id="2" name="Title 1">
            <a:extLst>
              <a:ext uri="{FF2B5EF4-FFF2-40B4-BE49-F238E27FC236}">
                <a16:creationId xmlns:a16="http://schemas.microsoft.com/office/drawing/2014/main" id="{CD5A3EFD-C194-45FB-ACE0-7B90B493D936}"/>
              </a:ext>
            </a:extLst>
          </p:cNvPr>
          <p:cNvSpPr>
            <a:spLocks noGrp="1"/>
          </p:cNvSpPr>
          <p:nvPr>
            <p:ph type="title" idx="4294967295"/>
          </p:nvPr>
        </p:nvSpPr>
        <p:spPr>
          <a:xfrm>
            <a:off x="1828800" y="152400"/>
            <a:ext cx="6705600" cy="762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2800" b="1" dirty="0">
                <a:solidFill>
                  <a:srgbClr val="996600"/>
                </a:solidFill>
                <a:latin typeface="arial" pitchFamily="34" charset="0"/>
                <a:ea typeface="+mn-ea"/>
                <a:cs typeface="+mn-cs"/>
              </a:rPr>
              <a:t>Cross-Cultural Negotiation Variables</a:t>
            </a:r>
          </a:p>
        </p:txBody>
      </p:sp>
      <p:pic>
        <p:nvPicPr>
          <p:cNvPr id="34822" name="Picture 3">
            <a:extLst>
              <a:ext uri="{FF2B5EF4-FFF2-40B4-BE49-F238E27FC236}">
                <a16:creationId xmlns:a16="http://schemas.microsoft.com/office/drawing/2014/main" id="{7FF75FC8-0E0A-45D3-9822-94F087293C3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990599"/>
            <a:ext cx="8928992" cy="573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Footer Placeholder 1">
            <a:extLst>
              <a:ext uri="{FF2B5EF4-FFF2-40B4-BE49-F238E27FC236}">
                <a16:creationId xmlns:a16="http://schemas.microsoft.com/office/drawing/2014/main" id="{E08EADB6-6A09-4D20-86D0-545C63A61B1C}"/>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3" name="Slide Number Placeholder 2">
            <a:extLst>
              <a:ext uri="{FF2B5EF4-FFF2-40B4-BE49-F238E27FC236}">
                <a16:creationId xmlns:a16="http://schemas.microsoft.com/office/drawing/2014/main" id="{3AA80229-55AF-4171-93DD-4DB9A3A0752B}"/>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5-30</a:t>
            </a:r>
          </a:p>
        </p:txBody>
      </p:sp>
      <p:sp>
        <p:nvSpPr>
          <p:cNvPr id="6" name="Content Placeholder 2">
            <a:extLst>
              <a:ext uri="{FF2B5EF4-FFF2-40B4-BE49-F238E27FC236}">
                <a16:creationId xmlns:a16="http://schemas.microsoft.com/office/drawing/2014/main" id="{D2DD61F5-7657-4E13-90F7-C02502A4B79B}"/>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Wingdings 2" pitchFamily="18" charset="2"/>
              <a:buChar char=""/>
              <a:defRPr/>
            </a:pPr>
            <a:r>
              <a:rPr lang="en-US" altLang="en-US" sz="2250" b="1" dirty="0">
                <a:solidFill>
                  <a:srgbClr val="000000"/>
                </a:solidFill>
                <a:latin typeface="arial" pitchFamily="34" charset="0"/>
                <a:cs typeface="Arial" charset="0"/>
              </a:rPr>
              <a:t>Consider a wider range of options and pay greater attention to areas of common ground</a:t>
            </a:r>
          </a:p>
          <a:p>
            <a:pPr marL="457200" indent="-457200" eaLnBrk="1" hangingPunct="1">
              <a:spcBef>
                <a:spcPts val="575"/>
              </a:spcBef>
              <a:buClr>
                <a:schemeClr val="accent1"/>
              </a:buClr>
              <a:buSzPct val="85000"/>
              <a:buFont typeface="Wingdings 2" pitchFamily="18" charset="2"/>
              <a:buChar char=""/>
              <a:defRPr/>
            </a:pPr>
            <a:r>
              <a:rPr lang="en-US" altLang="en-US" sz="2250" b="1" dirty="0">
                <a:solidFill>
                  <a:srgbClr val="000000"/>
                </a:solidFill>
                <a:latin typeface="arial" pitchFamily="34" charset="0"/>
                <a:cs typeface="Arial" charset="0"/>
              </a:rPr>
              <a:t>Tend to make twice as many comments regarding long-term issues</a:t>
            </a:r>
          </a:p>
          <a:p>
            <a:pPr marL="457200" indent="-457200" eaLnBrk="1" hangingPunct="1">
              <a:spcBef>
                <a:spcPts val="575"/>
              </a:spcBef>
              <a:buClr>
                <a:schemeClr val="accent1"/>
              </a:buClr>
              <a:buSzPct val="85000"/>
              <a:buFont typeface="Wingdings 2" pitchFamily="18" charset="2"/>
              <a:buChar char=""/>
              <a:defRPr/>
            </a:pPr>
            <a:r>
              <a:rPr lang="en-US" altLang="en-US" sz="2250" b="1" dirty="0">
                <a:solidFill>
                  <a:srgbClr val="000000"/>
                </a:solidFill>
                <a:latin typeface="arial" pitchFamily="34" charset="0"/>
                <a:cs typeface="Arial" charset="0"/>
              </a:rPr>
              <a:t>More likely to set upper and lower limits regarding specific points</a:t>
            </a:r>
          </a:p>
          <a:p>
            <a:pPr marL="457200" indent="-457200" eaLnBrk="1" hangingPunct="1">
              <a:spcBef>
                <a:spcPts val="575"/>
              </a:spcBef>
              <a:buClr>
                <a:schemeClr val="accent1"/>
              </a:buClr>
              <a:buSzPct val="85000"/>
              <a:buFont typeface="Wingdings 2" pitchFamily="18" charset="2"/>
              <a:buChar char=""/>
              <a:defRPr/>
            </a:pPr>
            <a:r>
              <a:rPr lang="en-US" altLang="en-US" sz="2250" b="1" dirty="0">
                <a:solidFill>
                  <a:srgbClr val="000000"/>
                </a:solidFill>
                <a:latin typeface="arial" pitchFamily="34" charset="0"/>
                <a:cs typeface="Arial" charset="0"/>
              </a:rPr>
              <a:t>Make fewer irritating comments: </a:t>
            </a:r>
            <a:r>
              <a:rPr lang="ja-JP" altLang="en-US" sz="2250" b="1">
                <a:solidFill>
                  <a:srgbClr val="000000"/>
                </a:solidFill>
                <a:latin typeface="arial" pitchFamily="34" charset="0"/>
                <a:cs typeface="Arial" charset="0"/>
              </a:rPr>
              <a:t>“</a:t>
            </a:r>
            <a:r>
              <a:rPr lang="en-US" altLang="ja-JP" sz="2250" b="1" dirty="0">
                <a:solidFill>
                  <a:srgbClr val="000000"/>
                </a:solidFill>
                <a:latin typeface="arial" pitchFamily="34" charset="0"/>
                <a:cs typeface="Arial" charset="0"/>
              </a:rPr>
              <a:t>We</a:t>
            </a:r>
            <a:r>
              <a:rPr lang="ja-JP" altLang="en-US" sz="2250" b="1">
                <a:solidFill>
                  <a:srgbClr val="000000"/>
                </a:solidFill>
                <a:latin typeface="arial" pitchFamily="34" charset="0"/>
                <a:cs typeface="Arial" charset="0"/>
              </a:rPr>
              <a:t>’</a:t>
            </a:r>
            <a:r>
              <a:rPr lang="en-US" altLang="ja-JP" sz="2250" b="1" dirty="0">
                <a:solidFill>
                  <a:srgbClr val="000000"/>
                </a:solidFill>
                <a:latin typeface="arial" pitchFamily="34" charset="0"/>
                <a:cs typeface="Arial" charset="0"/>
              </a:rPr>
              <a:t>re making you a generous offer</a:t>
            </a:r>
            <a:r>
              <a:rPr lang="ja-JP" altLang="en-US" sz="2250" b="1">
                <a:solidFill>
                  <a:srgbClr val="000000"/>
                </a:solidFill>
                <a:latin typeface="arial" pitchFamily="34" charset="0"/>
                <a:cs typeface="Arial" charset="0"/>
              </a:rPr>
              <a:t>”</a:t>
            </a:r>
            <a:endParaRPr lang="en-US" altLang="ja-JP" sz="2250" b="1" dirty="0">
              <a:solidFill>
                <a:srgbClr val="000000"/>
              </a:solidFill>
              <a:latin typeface="arial" pitchFamily="34"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en-US" altLang="en-US" sz="2250" b="1" dirty="0">
                <a:solidFill>
                  <a:srgbClr val="000000"/>
                </a:solidFill>
                <a:latin typeface="arial" pitchFamily="34" charset="0"/>
                <a:cs typeface="Arial" charset="0"/>
              </a:rPr>
              <a:t>Make counter proposals less frequently and use fewer reasons to back up arguments</a:t>
            </a:r>
          </a:p>
          <a:p>
            <a:pPr marL="457200" indent="-457200" eaLnBrk="1" hangingPunct="1">
              <a:spcBef>
                <a:spcPts val="575"/>
              </a:spcBef>
              <a:buClr>
                <a:schemeClr val="accent1"/>
              </a:buClr>
              <a:buSzPct val="85000"/>
              <a:buFont typeface="Wingdings 2" pitchFamily="18" charset="2"/>
              <a:buChar char=""/>
              <a:defRPr/>
            </a:pPr>
            <a:r>
              <a:rPr lang="en-US" altLang="en-US" sz="2250" b="1" dirty="0">
                <a:solidFill>
                  <a:srgbClr val="000000"/>
                </a:solidFill>
                <a:latin typeface="arial" pitchFamily="34" charset="0"/>
                <a:cs typeface="Arial" charset="0"/>
              </a:rPr>
              <a:t>Actively listen</a:t>
            </a:r>
          </a:p>
        </p:txBody>
      </p:sp>
      <p:sp>
        <p:nvSpPr>
          <p:cNvPr id="7" name="Title 1">
            <a:extLst>
              <a:ext uri="{FF2B5EF4-FFF2-40B4-BE49-F238E27FC236}">
                <a16:creationId xmlns:a16="http://schemas.microsoft.com/office/drawing/2014/main" id="{6D04045A-633C-4A57-B0E2-C9DBF44A7742}"/>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marL="273050" indent="-273050" algn="ctr" eaLnBrk="1" hangingPunct="1">
              <a:defRPr/>
            </a:pPr>
            <a:r>
              <a:rPr lang="en-US" sz="3200" b="1" dirty="0">
                <a:solidFill>
                  <a:srgbClr val="996600"/>
                </a:solidFill>
                <a:latin typeface="arial" pitchFamily="34" charset="0"/>
                <a:ea typeface="ＭＳ Ｐゴシック" charset="0"/>
                <a:cs typeface="Arial" charset="0"/>
              </a:rPr>
              <a:t>Successful Negotiators</a:t>
            </a:r>
          </a:p>
        </p:txBody>
      </p:sp>
      <p:pic>
        <p:nvPicPr>
          <p:cNvPr id="35846" name="Picture 5">
            <a:extLst>
              <a:ext uri="{FF2B5EF4-FFF2-40B4-BE49-F238E27FC236}">
                <a16:creationId xmlns:a16="http://schemas.microsoft.com/office/drawing/2014/main" id="{65AA396C-B32F-4187-8EC5-F175511E69C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006" y="3894013"/>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AE08E-166C-4D58-B830-82642868769D}"/>
              </a:ext>
            </a:extLst>
          </p:cNvPr>
          <p:cNvSpPr>
            <a:spLocks noGrp="1"/>
          </p:cNvSpPr>
          <p:nvPr>
            <p:ph type="title"/>
          </p:nvPr>
        </p:nvSpPr>
        <p:spPr>
          <a:xfrm>
            <a:off x="1600200" y="228600"/>
            <a:ext cx="6858000" cy="106680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3200" b="1" dirty="0">
                <a:solidFill>
                  <a:srgbClr val="996600"/>
                </a:solidFill>
                <a:latin typeface="arial" pitchFamily="34" charset="0"/>
              </a:rPr>
              <a:t>Using the Internet to </a:t>
            </a:r>
            <a:br>
              <a:rPr lang="en-US" altLang="en-US" sz="3200" b="1" dirty="0">
                <a:solidFill>
                  <a:srgbClr val="996600"/>
                </a:solidFill>
                <a:latin typeface="arial" pitchFamily="34" charset="0"/>
              </a:rPr>
            </a:br>
            <a:r>
              <a:rPr lang="en-US" altLang="en-US" sz="3200" b="1" dirty="0">
                <a:solidFill>
                  <a:srgbClr val="996600"/>
                </a:solidFill>
                <a:latin typeface="arial" pitchFamily="34" charset="0"/>
              </a:rPr>
              <a:t>Support Negotiations</a:t>
            </a:r>
            <a:endParaRPr lang="en-US" altLang="en-US" sz="1400" b="1" dirty="0">
              <a:solidFill>
                <a:srgbClr val="996600"/>
              </a:solidFill>
              <a:latin typeface="arial" pitchFamily="34" charset="0"/>
            </a:endParaRPr>
          </a:p>
        </p:txBody>
      </p:sp>
      <p:sp>
        <p:nvSpPr>
          <p:cNvPr id="7" name="Text Placeholder 6">
            <a:extLst>
              <a:ext uri="{FF2B5EF4-FFF2-40B4-BE49-F238E27FC236}">
                <a16:creationId xmlns:a16="http://schemas.microsoft.com/office/drawing/2014/main" id="{0A124829-2407-4D5C-9024-1D07873AADBF}"/>
              </a:ext>
            </a:extLst>
          </p:cNvPr>
          <p:cNvSpPr>
            <a:spLocks noGrp="1"/>
          </p:cNvSpPr>
          <p:nvPr>
            <p:ph type="body" idx="1"/>
          </p:nvPr>
        </p:nvSpPr>
        <p:spPr>
          <a:xfrm>
            <a:off x="1524000" y="1371600"/>
            <a:ext cx="3733800" cy="762000"/>
          </a:xfrm>
          <a:solidFill>
            <a:schemeClr val="accent1"/>
          </a:solidFill>
          <a:ln w="38100" cap="flat">
            <a:solidFill>
              <a:srgbClr val="80B606"/>
            </a:solidFill>
          </a:ln>
          <a:effectLst>
            <a:outerShdw blurRad="40000" dist="20000" dir="5400000" rotWithShape="0">
              <a:srgbClr val="000000">
                <a:alpha val="37999"/>
              </a:srgbClr>
            </a:outerShdw>
          </a:effectLst>
        </p:spPr>
        <p:txBody>
          <a:bodyPr anchor="ctr">
            <a:normAutofit lnSpcReduction="10000"/>
          </a:bodyPr>
          <a:lstStyle/>
          <a:p>
            <a:pPr algn="ctr" eaLnBrk="1" fontAlgn="auto" hangingPunct="1">
              <a:spcBef>
                <a:spcPts val="580"/>
              </a:spcBef>
              <a:spcAft>
                <a:spcPts val="0"/>
              </a:spcAft>
              <a:buFont typeface="Wingdings 2"/>
              <a:buNone/>
              <a:defRPr/>
            </a:pPr>
            <a:r>
              <a:rPr lang="en-US" i="1" dirty="0">
                <a:solidFill>
                  <a:schemeClr val="bg1"/>
                </a:solidFill>
              </a:rPr>
              <a:t>Negotiation Support System (NSS)</a:t>
            </a:r>
          </a:p>
        </p:txBody>
      </p:sp>
      <p:sp>
        <p:nvSpPr>
          <p:cNvPr id="8" name="Text Placeholder 7">
            <a:extLst>
              <a:ext uri="{FF2B5EF4-FFF2-40B4-BE49-F238E27FC236}">
                <a16:creationId xmlns:a16="http://schemas.microsoft.com/office/drawing/2014/main" id="{1B60F573-426A-458B-8E4F-B30E237B0D45}"/>
              </a:ext>
            </a:extLst>
          </p:cNvPr>
          <p:cNvSpPr>
            <a:spLocks noGrp="1"/>
          </p:cNvSpPr>
          <p:nvPr>
            <p:ph type="body" sz="half" idx="3"/>
          </p:nvPr>
        </p:nvSpPr>
        <p:spPr>
          <a:xfrm>
            <a:off x="5257800" y="1371600"/>
            <a:ext cx="3733800" cy="762000"/>
          </a:xfrm>
        </p:spPr>
        <p:style>
          <a:lnRef idx="2">
            <a:schemeClr val="accent1">
              <a:shade val="50000"/>
            </a:schemeClr>
          </a:lnRef>
          <a:fillRef idx="1">
            <a:schemeClr val="accent1"/>
          </a:fillRef>
          <a:effectRef idx="0">
            <a:schemeClr val="accent1"/>
          </a:effectRef>
          <a:fontRef idx="minor">
            <a:schemeClr val="lt1"/>
          </a:fontRef>
        </p:style>
        <p:txBody>
          <a:bodyPr anchor="ctr">
            <a:normAutofit lnSpcReduction="10000"/>
          </a:bodyPr>
          <a:lstStyle/>
          <a:p>
            <a:pPr algn="ctr" eaLnBrk="1" fontAlgn="auto" hangingPunct="1">
              <a:spcBef>
                <a:spcPts val="580"/>
              </a:spcBef>
              <a:spcAft>
                <a:spcPts val="0"/>
              </a:spcAft>
              <a:buFont typeface="Wingdings 2"/>
              <a:buNone/>
              <a:defRPr/>
            </a:pPr>
            <a:r>
              <a:rPr lang="en-US" i="1" dirty="0">
                <a:solidFill>
                  <a:schemeClr val="bg1"/>
                </a:solidFill>
              </a:rPr>
              <a:t>Web Application</a:t>
            </a:r>
          </a:p>
        </p:txBody>
      </p:sp>
      <p:sp>
        <p:nvSpPr>
          <p:cNvPr id="36869" name="Slide Number Placeholder 5">
            <a:extLst>
              <a:ext uri="{FF2B5EF4-FFF2-40B4-BE49-F238E27FC236}">
                <a16:creationId xmlns:a16="http://schemas.microsoft.com/office/drawing/2014/main" id="{43996BF9-95B0-4ECF-BEF8-EBEFD2A188B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79427AB5-988D-4D29-98CE-E828A189FCE9}" type="slidenum">
              <a:rPr lang="en-US" altLang="en-US">
                <a:solidFill>
                  <a:srgbClr val="FFFFFF"/>
                </a:solidFill>
                <a:latin typeface="Franklin Gothic Book" panose="020B0503020102020204" pitchFamily="34" charset="0"/>
              </a:rPr>
              <a:pPr/>
              <a:t>28</a:t>
            </a:fld>
            <a:endParaRPr lang="en-US" altLang="en-US">
              <a:solidFill>
                <a:srgbClr val="FFFFFF"/>
              </a:solidFill>
              <a:latin typeface="Franklin Gothic Book" panose="020B0503020102020204" pitchFamily="34" charset="0"/>
            </a:endParaRPr>
          </a:p>
        </p:txBody>
      </p:sp>
      <p:sp>
        <p:nvSpPr>
          <p:cNvPr id="3" name="Content Placeholder 2">
            <a:extLst>
              <a:ext uri="{FF2B5EF4-FFF2-40B4-BE49-F238E27FC236}">
                <a16:creationId xmlns:a16="http://schemas.microsoft.com/office/drawing/2014/main" id="{D3163DF3-F8D7-4034-A9FD-DC262A64A88A}"/>
              </a:ext>
            </a:extLst>
          </p:cNvPr>
          <p:cNvSpPr>
            <a:spLocks noGrp="1"/>
          </p:cNvSpPr>
          <p:nvPr>
            <p:ph sz="half" idx="2"/>
          </p:nvPr>
        </p:nvSpPr>
        <p:spPr>
          <a:xfrm>
            <a:off x="1524000" y="2133600"/>
            <a:ext cx="3733800" cy="388620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eaLnBrk="1" hangingPunct="1">
              <a:defRPr/>
            </a:pPr>
            <a:r>
              <a:rPr lang="en-US" altLang="en-US" b="1" dirty="0">
                <a:solidFill>
                  <a:srgbClr val="000000"/>
                </a:solidFill>
              </a:rPr>
              <a:t>Increase likelihood of agreement</a:t>
            </a:r>
          </a:p>
          <a:p>
            <a:pPr eaLnBrk="1" hangingPunct="1">
              <a:defRPr/>
            </a:pPr>
            <a:r>
              <a:rPr lang="en-US" altLang="en-US" b="1" dirty="0">
                <a:solidFill>
                  <a:srgbClr val="000000"/>
                </a:solidFill>
              </a:rPr>
              <a:t>Decrease direct and indirect costs</a:t>
            </a:r>
          </a:p>
          <a:p>
            <a:pPr eaLnBrk="1" hangingPunct="1">
              <a:defRPr/>
            </a:pPr>
            <a:r>
              <a:rPr lang="en-US" altLang="en-US" b="1" dirty="0">
                <a:solidFill>
                  <a:srgbClr val="000000"/>
                </a:solidFill>
              </a:rPr>
              <a:t>Maximize optimal outcomes</a:t>
            </a:r>
          </a:p>
          <a:p>
            <a:pPr eaLnBrk="1" hangingPunct="1">
              <a:lnSpc>
                <a:spcPct val="80000"/>
              </a:lnSpc>
              <a:buFont typeface="Wingdings 2" panose="05020102010507070707" pitchFamily="18" charset="2"/>
              <a:buNone/>
              <a:defRPr/>
            </a:pPr>
            <a:endParaRPr lang="en-US" altLang="en-US" sz="1800" b="1" dirty="0">
              <a:solidFill>
                <a:srgbClr val="000000"/>
              </a:solidFill>
            </a:endParaRPr>
          </a:p>
          <a:p>
            <a:pPr eaLnBrk="1" hangingPunct="1">
              <a:lnSpc>
                <a:spcPct val="80000"/>
              </a:lnSpc>
              <a:buFont typeface="Wingdings 2" panose="05020102010507070707" pitchFamily="18" charset="2"/>
              <a:buNone/>
              <a:defRPr/>
            </a:pPr>
            <a:endParaRPr lang="en-US" altLang="en-US" sz="1800" b="1" dirty="0">
              <a:solidFill>
                <a:srgbClr val="000000"/>
              </a:solidFill>
            </a:endParaRPr>
          </a:p>
          <a:p>
            <a:pPr eaLnBrk="1" hangingPunct="1">
              <a:lnSpc>
                <a:spcPct val="80000"/>
              </a:lnSpc>
              <a:buFont typeface="Wingdings 2" panose="05020102010507070707" pitchFamily="18" charset="2"/>
              <a:buAutoNum type="arabicPeriod" startAt="5"/>
              <a:defRPr/>
            </a:pPr>
            <a:endParaRPr lang="en-US" altLang="en-US" sz="1800" b="1" dirty="0">
              <a:solidFill>
                <a:srgbClr val="000000"/>
              </a:solidFill>
            </a:endParaRPr>
          </a:p>
        </p:txBody>
      </p:sp>
      <p:sp>
        <p:nvSpPr>
          <p:cNvPr id="9" name="Content Placeholder 8">
            <a:extLst>
              <a:ext uri="{FF2B5EF4-FFF2-40B4-BE49-F238E27FC236}">
                <a16:creationId xmlns:a16="http://schemas.microsoft.com/office/drawing/2014/main" id="{7FBB137B-AFCC-44DF-A485-15C9E4748828}"/>
              </a:ext>
            </a:extLst>
          </p:cNvPr>
          <p:cNvSpPr>
            <a:spLocks noGrp="1"/>
          </p:cNvSpPr>
          <p:nvPr>
            <p:ph sz="half" idx="4"/>
          </p:nvPr>
        </p:nvSpPr>
        <p:spPr>
          <a:xfrm>
            <a:off x="5257800" y="2133600"/>
            <a:ext cx="3733800" cy="388620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eaLnBrk="1" hangingPunct="1">
              <a:defRPr/>
            </a:pPr>
            <a:r>
              <a:rPr lang="en-US" sz="2000" b="1" dirty="0">
                <a:solidFill>
                  <a:srgbClr val="000000"/>
                </a:solidFill>
                <a:ea typeface="+mn-ea"/>
                <a:cs typeface="+mn-cs"/>
              </a:rPr>
              <a:t>Provide support for phases and dimensions such as:</a:t>
            </a:r>
          </a:p>
          <a:p>
            <a:pPr lvl="1" eaLnBrk="1" hangingPunct="1">
              <a:defRPr/>
            </a:pPr>
            <a:r>
              <a:rPr lang="en-US" sz="2000" b="1" dirty="0">
                <a:solidFill>
                  <a:srgbClr val="000000"/>
                </a:solidFill>
                <a:ea typeface="+mn-ea"/>
              </a:rPr>
              <a:t>Multiple-issue, multiple-party business transactions of a buy-sell nature</a:t>
            </a:r>
          </a:p>
          <a:p>
            <a:pPr lvl="1" eaLnBrk="1" hangingPunct="1">
              <a:defRPr/>
            </a:pPr>
            <a:r>
              <a:rPr lang="en-US" sz="2000" b="1" dirty="0">
                <a:solidFill>
                  <a:srgbClr val="000000"/>
                </a:solidFill>
                <a:ea typeface="+mn-ea"/>
              </a:rPr>
              <a:t>International dispute resolution</a:t>
            </a:r>
          </a:p>
          <a:p>
            <a:pPr lvl="1" eaLnBrk="1" hangingPunct="1">
              <a:defRPr/>
            </a:pPr>
            <a:r>
              <a:rPr lang="en-US" sz="2000" b="1" dirty="0">
                <a:solidFill>
                  <a:srgbClr val="000000"/>
                </a:solidFill>
                <a:ea typeface="+mn-ea"/>
              </a:rPr>
              <a:t>Internal company negotiations and communications </a:t>
            </a:r>
          </a:p>
        </p:txBody>
      </p:sp>
      <p:sp>
        <p:nvSpPr>
          <p:cNvPr id="36872" name="Footer Placeholder 11">
            <a:extLst>
              <a:ext uri="{FF2B5EF4-FFF2-40B4-BE49-F238E27FC236}">
                <a16:creationId xmlns:a16="http://schemas.microsoft.com/office/drawing/2014/main" id="{26A4FA7D-CDE6-46A6-B83F-0E048F943035}"/>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pic>
        <p:nvPicPr>
          <p:cNvPr id="36873" name="Picture 5">
            <a:extLst>
              <a:ext uri="{FF2B5EF4-FFF2-40B4-BE49-F238E27FC236}">
                <a16:creationId xmlns:a16="http://schemas.microsoft.com/office/drawing/2014/main" id="{885B25F4-F6C9-4896-A6D4-53885484BF7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1450" y="4267200"/>
            <a:ext cx="1249363"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01253-0BC3-408E-8AE7-BB6D253A4D8E}"/>
              </a:ext>
            </a:extLst>
          </p:cNvPr>
          <p:cNvSpPr>
            <a:spLocks noGrp="1"/>
          </p:cNvSpPr>
          <p:nvPr>
            <p:ph type="title"/>
          </p:nvPr>
        </p:nvSpPr>
        <p:spPr>
          <a:xfrm>
            <a:off x="1371600" y="304800"/>
            <a:ext cx="7239000" cy="10668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3200" b="1" dirty="0">
                <a:solidFill>
                  <a:srgbClr val="996600"/>
                </a:solidFill>
                <a:latin typeface="arial" pitchFamily="34" charset="0"/>
              </a:rPr>
              <a:t>E-Negotiations</a:t>
            </a:r>
            <a:endParaRPr lang="en-US" altLang="en-US" sz="1400" b="1" dirty="0">
              <a:solidFill>
                <a:srgbClr val="996600"/>
              </a:solidFill>
              <a:latin typeface="arial" pitchFamily="34" charset="0"/>
            </a:endParaRPr>
          </a:p>
        </p:txBody>
      </p:sp>
      <p:sp>
        <p:nvSpPr>
          <p:cNvPr id="7" name="Text Placeholder 6">
            <a:extLst>
              <a:ext uri="{FF2B5EF4-FFF2-40B4-BE49-F238E27FC236}">
                <a16:creationId xmlns:a16="http://schemas.microsoft.com/office/drawing/2014/main" id="{C0F9284E-F501-4BA4-962E-5784C43F4921}"/>
              </a:ext>
            </a:extLst>
          </p:cNvPr>
          <p:cNvSpPr>
            <a:spLocks noGrp="1"/>
          </p:cNvSpPr>
          <p:nvPr>
            <p:ph type="body" idx="1"/>
          </p:nvPr>
        </p:nvSpPr>
        <p:spPr>
          <a:xfrm>
            <a:off x="1447800" y="1524000"/>
            <a:ext cx="3581400" cy="685800"/>
          </a:xfrm>
          <a:solidFill>
            <a:schemeClr val="accent1"/>
          </a:solidFill>
          <a:ln w="38100" cap="flat">
            <a:solidFill>
              <a:srgbClr val="80B606"/>
            </a:solidFill>
          </a:ln>
          <a:effectLst>
            <a:outerShdw blurRad="40000" dist="20000" dir="5400000" rotWithShape="0">
              <a:srgbClr val="000000">
                <a:alpha val="37999"/>
              </a:srgbClr>
            </a:outerShdw>
          </a:effectLst>
        </p:spPr>
        <p:txBody>
          <a:bodyPr anchor="ctr"/>
          <a:lstStyle/>
          <a:p>
            <a:pPr algn="ctr" eaLnBrk="1" fontAlgn="auto" hangingPunct="1">
              <a:spcBef>
                <a:spcPts val="580"/>
              </a:spcBef>
              <a:spcAft>
                <a:spcPts val="0"/>
              </a:spcAft>
              <a:buFont typeface="Wingdings 2"/>
              <a:buNone/>
              <a:defRPr/>
            </a:pPr>
            <a:r>
              <a:rPr lang="en-US" i="1" dirty="0">
                <a:solidFill>
                  <a:schemeClr val="bg1"/>
                </a:solidFill>
              </a:rPr>
              <a:t>Advantages</a:t>
            </a:r>
          </a:p>
        </p:txBody>
      </p:sp>
      <p:sp>
        <p:nvSpPr>
          <p:cNvPr id="8" name="Text Placeholder 7">
            <a:extLst>
              <a:ext uri="{FF2B5EF4-FFF2-40B4-BE49-F238E27FC236}">
                <a16:creationId xmlns:a16="http://schemas.microsoft.com/office/drawing/2014/main" id="{E45B08E5-D9D4-46E5-8245-724851C10106}"/>
              </a:ext>
            </a:extLst>
          </p:cNvPr>
          <p:cNvSpPr>
            <a:spLocks noGrp="1"/>
          </p:cNvSpPr>
          <p:nvPr>
            <p:ph type="body" sz="half" idx="3"/>
          </p:nvPr>
        </p:nvSpPr>
        <p:spPr>
          <a:xfrm>
            <a:off x="5257800" y="1524000"/>
            <a:ext cx="3508375" cy="685800"/>
          </a:xfr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580"/>
              </a:spcBef>
              <a:spcAft>
                <a:spcPts val="0"/>
              </a:spcAft>
              <a:buFont typeface="Wingdings 2"/>
              <a:buNone/>
              <a:defRPr/>
            </a:pPr>
            <a:r>
              <a:rPr lang="en-US" i="1" dirty="0">
                <a:solidFill>
                  <a:schemeClr val="bg1"/>
                </a:solidFill>
              </a:rPr>
              <a:t>Disadvantages</a:t>
            </a:r>
          </a:p>
        </p:txBody>
      </p:sp>
      <p:sp>
        <p:nvSpPr>
          <p:cNvPr id="37893" name="Slide Number Placeholder 5">
            <a:extLst>
              <a:ext uri="{FF2B5EF4-FFF2-40B4-BE49-F238E27FC236}">
                <a16:creationId xmlns:a16="http://schemas.microsoft.com/office/drawing/2014/main" id="{4AB6FCD2-DE78-4CE0-A0FD-60AF54B9F728}"/>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2C37705E-599A-4D11-9A4A-DD00B0DEF7B9}" type="slidenum">
              <a:rPr lang="en-US" altLang="en-US">
                <a:solidFill>
                  <a:srgbClr val="FFFFFF"/>
                </a:solidFill>
                <a:latin typeface="Franklin Gothic Book" panose="020B0503020102020204" pitchFamily="34" charset="0"/>
              </a:rPr>
              <a:pPr/>
              <a:t>29</a:t>
            </a:fld>
            <a:endParaRPr lang="en-US" altLang="en-US">
              <a:solidFill>
                <a:srgbClr val="FFFFFF"/>
              </a:solidFill>
              <a:latin typeface="Franklin Gothic Book" panose="020B0503020102020204" pitchFamily="34" charset="0"/>
            </a:endParaRPr>
          </a:p>
        </p:txBody>
      </p:sp>
      <p:sp>
        <p:nvSpPr>
          <p:cNvPr id="3" name="Content Placeholder 2">
            <a:extLst>
              <a:ext uri="{FF2B5EF4-FFF2-40B4-BE49-F238E27FC236}">
                <a16:creationId xmlns:a16="http://schemas.microsoft.com/office/drawing/2014/main" id="{88043ABC-0DAA-4A6C-AAE0-045BFA8BFDD5}"/>
              </a:ext>
            </a:extLst>
          </p:cNvPr>
          <p:cNvSpPr>
            <a:spLocks noGrp="1"/>
          </p:cNvSpPr>
          <p:nvPr>
            <p:ph sz="half" idx="2"/>
          </p:nvPr>
        </p:nvSpPr>
        <p:spPr>
          <a:xfrm>
            <a:off x="1447800" y="2209800"/>
            <a:ext cx="3581400" cy="38862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b="1" dirty="0">
                <a:solidFill>
                  <a:srgbClr val="000000"/>
                </a:solidFill>
              </a:rPr>
              <a:t>Speed</a:t>
            </a:r>
          </a:p>
          <a:p>
            <a:pPr eaLnBrk="1" hangingPunct="1">
              <a:defRPr/>
            </a:pPr>
            <a:r>
              <a:rPr lang="en-US" altLang="en-US" b="1" dirty="0">
                <a:solidFill>
                  <a:srgbClr val="000000"/>
                </a:solidFill>
              </a:rPr>
              <a:t>Less travel</a:t>
            </a:r>
          </a:p>
          <a:p>
            <a:pPr eaLnBrk="1" hangingPunct="1">
              <a:defRPr/>
            </a:pPr>
            <a:r>
              <a:rPr lang="en-US" altLang="en-US" b="1" dirty="0">
                <a:solidFill>
                  <a:srgbClr val="000000"/>
                </a:solidFill>
              </a:rPr>
              <a:t>Laying out much objective information over time</a:t>
            </a:r>
          </a:p>
          <a:p>
            <a:pPr eaLnBrk="1" hangingPunct="1">
              <a:buFont typeface="Wingdings 2" panose="05020102010507070707" pitchFamily="18" charset="2"/>
              <a:buNone/>
              <a:defRPr/>
            </a:pPr>
            <a:endParaRPr lang="en-US" altLang="en-US" b="1" dirty="0">
              <a:solidFill>
                <a:srgbClr val="000000"/>
              </a:solidFill>
            </a:endParaRPr>
          </a:p>
        </p:txBody>
      </p:sp>
      <p:sp>
        <p:nvSpPr>
          <p:cNvPr id="9" name="Content Placeholder 8">
            <a:extLst>
              <a:ext uri="{FF2B5EF4-FFF2-40B4-BE49-F238E27FC236}">
                <a16:creationId xmlns:a16="http://schemas.microsoft.com/office/drawing/2014/main" id="{5007600E-FC90-4674-8A1E-4036E812BEB2}"/>
              </a:ext>
            </a:extLst>
          </p:cNvPr>
          <p:cNvSpPr>
            <a:spLocks noGrp="1"/>
          </p:cNvSpPr>
          <p:nvPr>
            <p:ph sz="half" idx="4"/>
          </p:nvPr>
        </p:nvSpPr>
        <p:spPr>
          <a:xfrm>
            <a:off x="5257800" y="2209800"/>
            <a:ext cx="3505200" cy="38862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b="1" dirty="0">
                <a:solidFill>
                  <a:srgbClr val="000000"/>
                </a:solidFill>
                <a:ea typeface="+mn-ea"/>
                <a:cs typeface="+mn-cs"/>
              </a:rPr>
              <a:t>Not being able to build trust and interpersonal </a:t>
            </a:r>
            <a:r>
              <a:rPr lang="en-US" sz="2400" b="1" dirty="0">
                <a:solidFill>
                  <a:srgbClr val="000000"/>
                </a:solidFill>
                <a:ea typeface="+mn-ea"/>
                <a:cs typeface="+mn-cs"/>
              </a:rPr>
              <a:t>relationships</a:t>
            </a:r>
          </a:p>
          <a:p>
            <a:pPr eaLnBrk="1" hangingPunct="1">
              <a:defRPr/>
            </a:pPr>
            <a:r>
              <a:rPr lang="en-US" sz="2400" b="1" dirty="0">
                <a:solidFill>
                  <a:srgbClr val="000000"/>
                </a:solidFill>
                <a:ea typeface="+mn-ea"/>
                <a:cs typeface="+mn-cs"/>
              </a:rPr>
              <a:t>Nonverbal nuances are lost</a:t>
            </a:r>
          </a:p>
          <a:p>
            <a:pPr lvl="1" eaLnBrk="1" hangingPunct="1">
              <a:defRPr/>
            </a:pPr>
            <a:r>
              <a:rPr lang="en-US" sz="2000" b="1" dirty="0">
                <a:solidFill>
                  <a:srgbClr val="000000"/>
                </a:solidFill>
                <a:ea typeface="+mn-ea"/>
              </a:rPr>
              <a:t>Video conferencing may be a good compromise </a:t>
            </a:r>
          </a:p>
        </p:txBody>
      </p:sp>
      <p:sp>
        <p:nvSpPr>
          <p:cNvPr id="37896" name="Footer Placeholder 11">
            <a:extLst>
              <a:ext uri="{FF2B5EF4-FFF2-40B4-BE49-F238E27FC236}">
                <a16:creationId xmlns:a16="http://schemas.microsoft.com/office/drawing/2014/main" id="{3C3FA5C2-BBC7-414F-BCF1-0CD00F44FEA3}"/>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pic>
        <p:nvPicPr>
          <p:cNvPr id="37897" name="Picture 5">
            <a:extLst>
              <a:ext uri="{FF2B5EF4-FFF2-40B4-BE49-F238E27FC236}">
                <a16:creationId xmlns:a16="http://schemas.microsoft.com/office/drawing/2014/main" id="{B3FE853F-17A3-477D-BDE7-C072FF01EDD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5900" y="4343400"/>
            <a:ext cx="1146175"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FE7D1-2097-4DDA-8AF3-C5313EED1D3B}"/>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Managing the Conflict Resolution</a:t>
            </a:r>
          </a:p>
        </p:txBody>
      </p:sp>
      <p:graphicFrame>
        <p:nvGraphicFramePr>
          <p:cNvPr id="7" name="Content Placeholder 6">
            <a:extLst>
              <a:ext uri="{FF2B5EF4-FFF2-40B4-BE49-F238E27FC236}">
                <a16:creationId xmlns:a16="http://schemas.microsoft.com/office/drawing/2014/main" id="{23463E28-3882-487D-9A4E-5BDD000A41FD}"/>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8916" name="Slide Number Placeholder 5">
            <a:extLst>
              <a:ext uri="{FF2B5EF4-FFF2-40B4-BE49-F238E27FC236}">
                <a16:creationId xmlns:a16="http://schemas.microsoft.com/office/drawing/2014/main" id="{D19B6A12-0CF2-42A0-948B-05564474798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075B78DB-D648-4136-8AE0-21517012BC78}" type="slidenum">
              <a:rPr lang="en-US" altLang="en-US">
                <a:solidFill>
                  <a:srgbClr val="FFFFFF"/>
                </a:solidFill>
                <a:latin typeface="Franklin Gothic Book" panose="020B0503020102020204" pitchFamily="34" charset="0"/>
              </a:rPr>
              <a:pPr/>
              <a:t>30</a:t>
            </a:fld>
            <a:endParaRPr lang="en-US" altLang="en-US">
              <a:solidFill>
                <a:srgbClr val="FFFFFF"/>
              </a:solidFill>
              <a:latin typeface="Franklin Gothic Book" panose="020B0503020102020204" pitchFamily="34" charset="0"/>
            </a:endParaRPr>
          </a:p>
        </p:txBody>
      </p:sp>
      <p:sp>
        <p:nvSpPr>
          <p:cNvPr id="38917" name="Footer Placeholder 8">
            <a:extLst>
              <a:ext uri="{FF2B5EF4-FFF2-40B4-BE49-F238E27FC236}">
                <a16:creationId xmlns:a16="http://schemas.microsoft.com/office/drawing/2014/main" id="{2D58BD54-A06D-4A9D-8D81-E6B7C2E16A3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pic>
        <p:nvPicPr>
          <p:cNvPr id="38918" name="Picture 5">
            <a:extLst>
              <a:ext uri="{FF2B5EF4-FFF2-40B4-BE49-F238E27FC236}">
                <a16:creationId xmlns:a16="http://schemas.microsoft.com/office/drawing/2014/main" id="{221B5277-9771-4DE6-8EED-655B02796932}"/>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51520" y="4149080"/>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Footer Placeholder 8">
            <a:extLst>
              <a:ext uri="{FF2B5EF4-FFF2-40B4-BE49-F238E27FC236}">
                <a16:creationId xmlns:a16="http://schemas.microsoft.com/office/drawing/2014/main" id="{AAADCCA6-F415-4D14-8830-14FDB2C10E0A}"/>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39939" name="Slide Number Placeholder 5">
            <a:extLst>
              <a:ext uri="{FF2B5EF4-FFF2-40B4-BE49-F238E27FC236}">
                <a16:creationId xmlns:a16="http://schemas.microsoft.com/office/drawing/2014/main" id="{974A421B-864B-4A1D-8BFA-EC9CED3CEEE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38434466-FA7D-40B3-9D22-5528F2C2B4E3}" type="slidenum">
              <a:rPr lang="en-US" altLang="en-US">
                <a:solidFill>
                  <a:srgbClr val="FFFFFF"/>
                </a:solidFill>
                <a:latin typeface="Franklin Gothic Book" panose="020B0503020102020204" pitchFamily="34" charset="0"/>
              </a:rPr>
              <a:pPr/>
              <a:t>31</a:t>
            </a:fld>
            <a:endParaRPr lang="en-US" altLang="en-US">
              <a:solidFill>
                <a:srgbClr val="FFFFFF"/>
              </a:solidFill>
              <a:latin typeface="Franklin Gothic Book" panose="020B0503020102020204" pitchFamily="34" charset="0"/>
            </a:endParaRPr>
          </a:p>
        </p:txBody>
      </p:sp>
      <p:sp>
        <p:nvSpPr>
          <p:cNvPr id="2" name="Title 1">
            <a:extLst>
              <a:ext uri="{FF2B5EF4-FFF2-40B4-BE49-F238E27FC236}">
                <a16:creationId xmlns:a16="http://schemas.microsoft.com/office/drawing/2014/main" id="{D14E1834-EF37-4BD1-9784-4AFE9D1ECC6C}"/>
              </a:ext>
            </a:extLst>
          </p:cNvPr>
          <p:cNvSpPr>
            <a:spLocks noGrp="1"/>
          </p:cNvSpPr>
          <p:nvPr>
            <p:ph type="title" idx="4294967295"/>
          </p:nvPr>
        </p:nvSpPr>
        <p:spPr>
          <a:xfrm>
            <a:off x="685800" y="274638"/>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Negotiation Conflicts Between Low Context and High Context Cultures</a:t>
            </a:r>
          </a:p>
        </p:txBody>
      </p:sp>
      <p:sp>
        <p:nvSpPr>
          <p:cNvPr id="4" name="Rectangle 3">
            <a:extLst>
              <a:ext uri="{FF2B5EF4-FFF2-40B4-BE49-F238E27FC236}">
                <a16:creationId xmlns:a16="http://schemas.microsoft.com/office/drawing/2014/main" id="{75F0224A-E923-446A-8C8B-6C700E98299E}"/>
              </a:ext>
            </a:extLst>
          </p:cNvPr>
          <p:cNvSpPr/>
          <p:nvPr/>
        </p:nvSpPr>
        <p:spPr>
          <a:xfrm>
            <a:off x="1752600" y="1600200"/>
            <a:ext cx="3124200" cy="7683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400" b="1" dirty="0">
                <a:latin typeface="arial" pitchFamily="34" charset="0"/>
              </a:rPr>
              <a:t>Low Context Conflict Area</a:t>
            </a:r>
          </a:p>
        </p:txBody>
      </p:sp>
      <p:sp>
        <p:nvSpPr>
          <p:cNvPr id="10" name="Rectangle 9">
            <a:extLst>
              <a:ext uri="{FF2B5EF4-FFF2-40B4-BE49-F238E27FC236}">
                <a16:creationId xmlns:a16="http://schemas.microsoft.com/office/drawing/2014/main" id="{99987006-5BF1-423A-8288-F0EF26B0FEB6}"/>
              </a:ext>
            </a:extLst>
          </p:cNvPr>
          <p:cNvSpPr/>
          <p:nvPr/>
        </p:nvSpPr>
        <p:spPr>
          <a:xfrm>
            <a:off x="5029200" y="1600200"/>
            <a:ext cx="3124200" cy="7683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400" b="1" dirty="0">
                <a:latin typeface="arial" pitchFamily="34" charset="0"/>
              </a:rPr>
              <a:t>High Context Conflict Area</a:t>
            </a:r>
          </a:p>
        </p:txBody>
      </p:sp>
      <p:sp>
        <p:nvSpPr>
          <p:cNvPr id="5" name="Rectangle 4">
            <a:extLst>
              <a:ext uri="{FF2B5EF4-FFF2-40B4-BE49-F238E27FC236}">
                <a16:creationId xmlns:a16="http://schemas.microsoft.com/office/drawing/2014/main" id="{E672E1D4-5E97-4E5D-928B-D2853DC6D663}"/>
              </a:ext>
            </a:extLst>
          </p:cNvPr>
          <p:cNvSpPr/>
          <p:nvPr/>
        </p:nvSpPr>
        <p:spPr>
          <a:xfrm>
            <a:off x="1752600" y="2362200"/>
            <a:ext cx="3124200" cy="38100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marL="285750" indent="-285750" eaLnBrk="1" hangingPunct="1">
              <a:buFont typeface="Arial" charset="0"/>
              <a:buChar char="•"/>
              <a:defRPr/>
            </a:pPr>
            <a:r>
              <a:rPr lang="en-US" sz="2000" b="1" dirty="0">
                <a:solidFill>
                  <a:schemeClr val="tx1"/>
                </a:solidFill>
                <a:latin typeface="arial" pitchFamily="34" charset="0"/>
                <a:ea typeface="MS PGothic" pitchFamily="34" charset="-128"/>
                <a:cs typeface="Arial" charset="0"/>
              </a:rPr>
              <a:t>Explicit and direct, linear presentation of facts</a:t>
            </a:r>
          </a:p>
          <a:p>
            <a:pPr marL="285750" indent="-285750" eaLnBrk="1" hangingPunct="1">
              <a:buFont typeface="Arial" charset="0"/>
              <a:buChar char="•"/>
              <a:defRPr/>
            </a:pPr>
            <a:endParaRPr lang="en-US" sz="2000" b="1" dirty="0">
              <a:solidFill>
                <a:schemeClr val="tx1"/>
              </a:solidFill>
              <a:latin typeface="arial" pitchFamily="34" charset="0"/>
              <a:ea typeface="MS PGothic" pitchFamily="34" charset="-128"/>
              <a:cs typeface="Arial" charset="0"/>
            </a:endParaRPr>
          </a:p>
          <a:p>
            <a:pPr marL="285750" indent="-285750" eaLnBrk="1" hangingPunct="1">
              <a:buFont typeface="Arial" charset="0"/>
              <a:buChar char="•"/>
              <a:defRPr/>
            </a:pPr>
            <a:r>
              <a:rPr lang="en-US" sz="2000" b="1" dirty="0">
                <a:solidFill>
                  <a:schemeClr val="tx1"/>
                </a:solidFill>
                <a:latin typeface="arial" pitchFamily="34" charset="0"/>
                <a:ea typeface="MS PGothic" pitchFamily="34" charset="-128"/>
                <a:cs typeface="Arial" charset="0"/>
              </a:rPr>
              <a:t>Individualistic, short-term oriented</a:t>
            </a:r>
          </a:p>
          <a:p>
            <a:pPr marL="285750" indent="-285750" eaLnBrk="1" hangingPunct="1">
              <a:buFont typeface="Arial" charset="0"/>
              <a:buChar char="•"/>
              <a:defRPr/>
            </a:pPr>
            <a:endParaRPr lang="en-US" sz="2000" b="1" dirty="0">
              <a:solidFill>
                <a:schemeClr val="tx1"/>
              </a:solidFill>
              <a:latin typeface="arial" pitchFamily="34" charset="0"/>
              <a:ea typeface="MS PGothic" pitchFamily="34" charset="-128"/>
              <a:cs typeface="Arial" charset="0"/>
            </a:endParaRPr>
          </a:p>
          <a:p>
            <a:pPr marL="285750" indent="-285750" eaLnBrk="1" hangingPunct="1">
              <a:buFont typeface="Arial" charset="0"/>
              <a:buChar char="•"/>
              <a:defRPr/>
            </a:pPr>
            <a:r>
              <a:rPr lang="en-US" sz="2000" b="1" dirty="0">
                <a:solidFill>
                  <a:schemeClr val="tx1"/>
                </a:solidFill>
                <a:latin typeface="arial" pitchFamily="34" charset="0"/>
                <a:ea typeface="MS PGothic" pitchFamily="34" charset="-128"/>
                <a:cs typeface="Arial" charset="0"/>
              </a:rPr>
              <a:t>Task-oriented, up-front, impatient</a:t>
            </a:r>
          </a:p>
        </p:txBody>
      </p:sp>
      <p:sp>
        <p:nvSpPr>
          <p:cNvPr id="12" name="Rectangle 11">
            <a:extLst>
              <a:ext uri="{FF2B5EF4-FFF2-40B4-BE49-F238E27FC236}">
                <a16:creationId xmlns:a16="http://schemas.microsoft.com/office/drawing/2014/main" id="{B167089E-F3E4-494A-8170-E04145AF96FA}"/>
              </a:ext>
            </a:extLst>
          </p:cNvPr>
          <p:cNvSpPr/>
          <p:nvPr/>
        </p:nvSpPr>
        <p:spPr>
          <a:xfrm>
            <a:off x="5029200" y="2362200"/>
            <a:ext cx="3124200" cy="38100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marL="285750" indent="-285750" eaLnBrk="1" hangingPunct="1">
              <a:buFont typeface="Arial" charset="0"/>
              <a:buChar char="•"/>
              <a:defRPr/>
            </a:pPr>
            <a:r>
              <a:rPr lang="en-US" altLang="en-US" sz="2000" b="1" dirty="0">
                <a:solidFill>
                  <a:schemeClr val="tx1"/>
                </a:solidFill>
                <a:latin typeface="arial" pitchFamily="34" charset="0"/>
                <a:ea typeface="MS PGothic" pitchFamily="34" charset="-128"/>
                <a:cs typeface="Arial" charset="0"/>
              </a:rPr>
              <a:t>Implicit, circular logic</a:t>
            </a:r>
          </a:p>
          <a:p>
            <a:pPr marL="285750" indent="-285750" eaLnBrk="1" hangingPunct="1">
              <a:buFont typeface="Arial" charset="0"/>
              <a:buChar char="•"/>
              <a:defRPr/>
            </a:pPr>
            <a:endParaRPr lang="en-US" altLang="en-US" sz="2000" b="1" dirty="0">
              <a:solidFill>
                <a:schemeClr val="tx1"/>
              </a:solidFill>
              <a:latin typeface="arial" pitchFamily="34" charset="0"/>
              <a:ea typeface="MS PGothic" pitchFamily="34" charset="-128"/>
              <a:cs typeface="Arial" charset="0"/>
            </a:endParaRPr>
          </a:p>
          <a:p>
            <a:pPr marL="285750" indent="-285750" eaLnBrk="1" hangingPunct="1">
              <a:buFont typeface="Arial" charset="0"/>
              <a:buChar char="•"/>
              <a:defRPr/>
            </a:pPr>
            <a:r>
              <a:rPr lang="en-US" altLang="en-US" sz="2000" b="1" dirty="0">
                <a:solidFill>
                  <a:schemeClr val="tx1"/>
                </a:solidFill>
                <a:latin typeface="arial" pitchFamily="34" charset="0"/>
                <a:ea typeface="MS PGothic" pitchFamily="34" charset="-128"/>
                <a:cs typeface="Arial" charset="0"/>
              </a:rPr>
              <a:t>Collective, decisions by consensus; long-term oriented</a:t>
            </a:r>
          </a:p>
          <a:p>
            <a:pPr marL="285750" indent="-285750" eaLnBrk="1" hangingPunct="1">
              <a:buFont typeface="Arial" charset="0"/>
              <a:buChar char="•"/>
              <a:defRPr/>
            </a:pPr>
            <a:endParaRPr lang="en-US" altLang="en-US" sz="2000" b="1" dirty="0">
              <a:solidFill>
                <a:schemeClr val="tx1"/>
              </a:solidFill>
              <a:latin typeface="arial" pitchFamily="34" charset="0"/>
              <a:ea typeface="MS PGothic" pitchFamily="34" charset="-128"/>
              <a:cs typeface="Arial" charset="0"/>
            </a:endParaRPr>
          </a:p>
          <a:p>
            <a:pPr marL="285750" indent="-285750" eaLnBrk="1" hangingPunct="1">
              <a:buFont typeface="Arial" charset="0"/>
              <a:buChar char="•"/>
              <a:defRPr/>
            </a:pPr>
            <a:r>
              <a:rPr lang="ja-JP" altLang="en-US" sz="2000" b="1">
                <a:solidFill>
                  <a:schemeClr val="tx1"/>
                </a:solidFill>
                <a:latin typeface="arial" pitchFamily="34" charset="0"/>
                <a:ea typeface="MS PGothic" pitchFamily="34" charset="-128"/>
                <a:cs typeface="Arial" charset="0"/>
              </a:rPr>
              <a:t>“</a:t>
            </a:r>
            <a:r>
              <a:rPr lang="en-US" altLang="ja-JP" sz="2000" b="1" dirty="0">
                <a:solidFill>
                  <a:schemeClr val="tx1"/>
                </a:solidFill>
                <a:latin typeface="arial" pitchFamily="34" charset="0"/>
                <a:ea typeface="MS PGothic" pitchFamily="34" charset="-128"/>
                <a:cs typeface="Arial" charset="0"/>
              </a:rPr>
              <a:t>Face</a:t>
            </a:r>
            <a:r>
              <a:rPr lang="ja-JP" altLang="en-US" sz="2000" b="1">
                <a:solidFill>
                  <a:schemeClr val="tx1"/>
                </a:solidFill>
                <a:latin typeface="arial" pitchFamily="34" charset="0"/>
                <a:ea typeface="MS PGothic" pitchFamily="34" charset="-128"/>
                <a:cs typeface="Arial" charset="0"/>
              </a:rPr>
              <a:t>”</a:t>
            </a:r>
            <a:r>
              <a:rPr lang="en-US" altLang="ja-JP" sz="2000" b="1" dirty="0">
                <a:solidFill>
                  <a:schemeClr val="tx1"/>
                </a:solidFill>
                <a:latin typeface="arial" pitchFamily="34" charset="0"/>
                <a:ea typeface="MS PGothic" pitchFamily="34" charset="-128"/>
                <a:cs typeface="Arial" charset="0"/>
              </a:rPr>
              <a:t> and relationship-oriented; non-confrontational, patient</a:t>
            </a:r>
            <a:endParaRPr lang="en-US" altLang="en-US" sz="2000" b="1" dirty="0">
              <a:solidFill>
                <a:schemeClr val="tx1"/>
              </a:solidFill>
              <a:latin typeface="arial" pitchFamily="34" charset="0"/>
              <a:ea typeface="MS PGothic" pitchFamily="34" charset="-128"/>
              <a:cs typeface="Arial" charset="0"/>
            </a:endParaRPr>
          </a:p>
        </p:txBody>
      </p:sp>
      <p:pic>
        <p:nvPicPr>
          <p:cNvPr id="39945" name="Picture 5">
            <a:extLst>
              <a:ext uri="{FF2B5EF4-FFF2-40B4-BE49-F238E27FC236}">
                <a16:creationId xmlns:a16="http://schemas.microsoft.com/office/drawing/2014/main" id="{B18D185F-4BD6-4BE0-9C20-1008B085A88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0522" y="3933056"/>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72F34-7727-41B9-B5A8-FB89F423E48B}"/>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sz="3200" b="1" dirty="0">
                <a:solidFill>
                  <a:srgbClr val="996600"/>
                </a:solidFill>
                <a:latin typeface="arial" pitchFamily="34" charset="0"/>
                <a:ea typeface="+mn-ea"/>
                <a:cs typeface="+mn-cs"/>
              </a:rPr>
              <a:t>The Influence of Culture on </a:t>
            </a:r>
            <a:br>
              <a:rPr lang="en-US" sz="3200" b="1" dirty="0">
                <a:solidFill>
                  <a:srgbClr val="996600"/>
                </a:solidFill>
                <a:latin typeface="arial" pitchFamily="34" charset="0"/>
                <a:ea typeface="+mn-ea"/>
                <a:cs typeface="+mn-cs"/>
              </a:rPr>
            </a:br>
            <a:r>
              <a:rPr lang="en-US" sz="3200" b="1" dirty="0">
                <a:solidFill>
                  <a:srgbClr val="996600"/>
                </a:solidFill>
                <a:latin typeface="arial" pitchFamily="34" charset="0"/>
                <a:ea typeface="+mn-ea"/>
                <a:cs typeface="+mn-cs"/>
              </a:rPr>
              <a:t>Decision Making</a:t>
            </a:r>
          </a:p>
        </p:txBody>
      </p:sp>
      <p:sp>
        <p:nvSpPr>
          <p:cNvPr id="3" name="Content Placeholder 2">
            <a:extLst>
              <a:ext uri="{FF2B5EF4-FFF2-40B4-BE49-F238E27FC236}">
                <a16:creationId xmlns:a16="http://schemas.microsoft.com/office/drawing/2014/main" id="{5A4D809E-230E-4277-A44A-178AC69961FF}"/>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endParaRPr lang="en-US" altLang="en-US" sz="2000" dirty="0">
              <a:solidFill>
                <a:srgbClr val="000000"/>
              </a:solidFill>
            </a:endParaRPr>
          </a:p>
          <a:p>
            <a:pPr eaLnBrk="1" hangingPunct="1">
              <a:buFont typeface="Wingdings 2" panose="05020102010507070707" pitchFamily="18" charset="2"/>
              <a:buNone/>
              <a:defRPr/>
            </a:pPr>
            <a:endParaRPr lang="en-US" altLang="en-US" sz="2000" dirty="0">
              <a:solidFill>
                <a:srgbClr val="000000"/>
              </a:solidFill>
            </a:endParaRPr>
          </a:p>
        </p:txBody>
      </p:sp>
      <p:sp>
        <p:nvSpPr>
          <p:cNvPr id="40964" name="Slide Number Placeholder 5">
            <a:extLst>
              <a:ext uri="{FF2B5EF4-FFF2-40B4-BE49-F238E27FC236}">
                <a16:creationId xmlns:a16="http://schemas.microsoft.com/office/drawing/2014/main" id="{4D5A833B-66A4-45A8-9E65-02EB036599A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E0C1F182-F730-408E-AF63-5DBB1AD54DF3}" type="slidenum">
              <a:rPr lang="en-US" altLang="en-US">
                <a:solidFill>
                  <a:srgbClr val="FFFFFF"/>
                </a:solidFill>
                <a:latin typeface="Franklin Gothic Book" panose="020B0503020102020204" pitchFamily="34" charset="0"/>
              </a:rPr>
              <a:pPr/>
              <a:t>32</a:t>
            </a:fld>
            <a:endParaRPr lang="en-US" altLang="en-US">
              <a:solidFill>
                <a:srgbClr val="FFFFFF"/>
              </a:solidFill>
              <a:latin typeface="Franklin Gothic Book" panose="020B0503020102020204" pitchFamily="34" charset="0"/>
            </a:endParaRPr>
          </a:p>
        </p:txBody>
      </p:sp>
      <p:sp>
        <p:nvSpPr>
          <p:cNvPr id="40965" name="Footer Placeholder 8">
            <a:extLst>
              <a:ext uri="{FF2B5EF4-FFF2-40B4-BE49-F238E27FC236}">
                <a16:creationId xmlns:a16="http://schemas.microsoft.com/office/drawing/2014/main" id="{6BE7AB77-8A3E-4E43-B3FC-386EECC69934}"/>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
        <p:nvSpPr>
          <p:cNvPr id="13" name="Left-Right Arrow 12">
            <a:extLst>
              <a:ext uri="{FF2B5EF4-FFF2-40B4-BE49-F238E27FC236}">
                <a16:creationId xmlns:a16="http://schemas.microsoft.com/office/drawing/2014/main" id="{867DD290-4366-48AE-9165-9154810F3F69}"/>
              </a:ext>
            </a:extLst>
          </p:cNvPr>
          <p:cNvSpPr/>
          <p:nvPr/>
        </p:nvSpPr>
        <p:spPr>
          <a:xfrm>
            <a:off x="2971800" y="1828800"/>
            <a:ext cx="4495800" cy="788988"/>
          </a:xfrm>
          <a:prstGeom prst="lef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600" dirty="0">
                <a:solidFill>
                  <a:schemeClr val="tx1"/>
                </a:solidFill>
                <a:latin typeface="arial" pitchFamily="34" charset="0"/>
              </a:rPr>
              <a:t>  Individualism     	VS	Collectivism</a:t>
            </a:r>
          </a:p>
        </p:txBody>
      </p:sp>
      <p:sp>
        <p:nvSpPr>
          <p:cNvPr id="19" name="Left-Right Arrow 18">
            <a:extLst>
              <a:ext uri="{FF2B5EF4-FFF2-40B4-BE49-F238E27FC236}">
                <a16:creationId xmlns:a16="http://schemas.microsoft.com/office/drawing/2014/main" id="{5315D39B-91D4-467C-81A8-A570997B1A96}"/>
              </a:ext>
            </a:extLst>
          </p:cNvPr>
          <p:cNvSpPr/>
          <p:nvPr/>
        </p:nvSpPr>
        <p:spPr>
          <a:xfrm>
            <a:off x="2971800" y="2792413"/>
            <a:ext cx="4495800" cy="788987"/>
          </a:xfrm>
          <a:prstGeom prst="lef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500" dirty="0">
                <a:solidFill>
                  <a:schemeClr val="tx1"/>
                </a:solidFill>
                <a:latin typeface="arial" pitchFamily="34" charset="0"/>
              </a:rPr>
              <a:t>  Objective		VS	   Subjective</a:t>
            </a:r>
          </a:p>
        </p:txBody>
      </p:sp>
      <p:sp>
        <p:nvSpPr>
          <p:cNvPr id="20" name="Left-Right Arrow 19">
            <a:extLst>
              <a:ext uri="{FF2B5EF4-FFF2-40B4-BE49-F238E27FC236}">
                <a16:creationId xmlns:a16="http://schemas.microsoft.com/office/drawing/2014/main" id="{DEA6BC3A-DB75-4F28-A998-EDBE2BC15B95}"/>
              </a:ext>
            </a:extLst>
          </p:cNvPr>
          <p:cNvSpPr/>
          <p:nvPr/>
        </p:nvSpPr>
        <p:spPr>
          <a:xfrm>
            <a:off x="2971800" y="3706813"/>
            <a:ext cx="4495800" cy="788987"/>
          </a:xfrm>
          <a:prstGeom prst="lef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500" dirty="0">
                <a:solidFill>
                  <a:schemeClr val="tx1"/>
                </a:solidFill>
                <a:latin typeface="arial" pitchFamily="34" charset="0"/>
              </a:rPr>
              <a:t>  Risk Tolerance	VS         Risk Avoidance</a:t>
            </a:r>
          </a:p>
        </p:txBody>
      </p:sp>
      <p:sp>
        <p:nvSpPr>
          <p:cNvPr id="21" name="Left-Right Arrow 20">
            <a:extLst>
              <a:ext uri="{FF2B5EF4-FFF2-40B4-BE49-F238E27FC236}">
                <a16:creationId xmlns:a16="http://schemas.microsoft.com/office/drawing/2014/main" id="{6E679F0D-700A-4AB0-9289-CD1B6720EA6E}"/>
              </a:ext>
            </a:extLst>
          </p:cNvPr>
          <p:cNvSpPr/>
          <p:nvPr/>
        </p:nvSpPr>
        <p:spPr>
          <a:xfrm>
            <a:off x="2971800" y="4621213"/>
            <a:ext cx="4495800" cy="788987"/>
          </a:xfrm>
          <a:prstGeom prst="lef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dirty="0">
                <a:solidFill>
                  <a:schemeClr val="tx1"/>
                </a:solidFill>
                <a:latin typeface="arial" pitchFamily="34" charset="0"/>
              </a:rPr>
              <a:t>  Uncertainty	VS	  Familiarity</a:t>
            </a:r>
          </a:p>
        </p:txBody>
      </p:sp>
      <p:pic>
        <p:nvPicPr>
          <p:cNvPr id="40970" name="Picture 5">
            <a:extLst>
              <a:ext uri="{FF2B5EF4-FFF2-40B4-BE49-F238E27FC236}">
                <a16:creationId xmlns:a16="http://schemas.microsoft.com/office/drawing/2014/main" id="{4EBC66A0-D364-4FE6-A618-F84D09728C7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512" y="3863181"/>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DD095-2327-4281-A3A9-44BCE6966980}"/>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Approaches to Decision Making</a:t>
            </a:r>
          </a:p>
        </p:txBody>
      </p:sp>
      <p:sp>
        <p:nvSpPr>
          <p:cNvPr id="3" name="Content Placeholder 2">
            <a:extLst>
              <a:ext uri="{FF2B5EF4-FFF2-40B4-BE49-F238E27FC236}">
                <a16:creationId xmlns:a16="http://schemas.microsoft.com/office/drawing/2014/main" id="{EC2694BC-8CE6-4ACC-9A56-50DE89BB395E}"/>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endParaRPr lang="en-US" altLang="en-US" sz="2000" dirty="0">
              <a:solidFill>
                <a:srgbClr val="000000"/>
              </a:solidFill>
            </a:endParaRPr>
          </a:p>
          <a:p>
            <a:pPr eaLnBrk="1" hangingPunct="1">
              <a:buFont typeface="Wingdings 2" panose="05020102010507070707" pitchFamily="18" charset="2"/>
              <a:buNone/>
              <a:defRPr/>
            </a:pPr>
            <a:endParaRPr lang="en-US" altLang="en-US" sz="2000" dirty="0">
              <a:solidFill>
                <a:srgbClr val="000000"/>
              </a:solidFill>
            </a:endParaRPr>
          </a:p>
        </p:txBody>
      </p:sp>
      <p:sp>
        <p:nvSpPr>
          <p:cNvPr id="41988" name="Slide Number Placeholder 5">
            <a:extLst>
              <a:ext uri="{FF2B5EF4-FFF2-40B4-BE49-F238E27FC236}">
                <a16:creationId xmlns:a16="http://schemas.microsoft.com/office/drawing/2014/main" id="{3A90680F-A4C6-4FA9-9F82-6FD636F71C1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76F73B50-9183-4254-B614-02232EF0968F}" type="slidenum">
              <a:rPr lang="en-US" altLang="en-US">
                <a:solidFill>
                  <a:srgbClr val="FFFFFF"/>
                </a:solidFill>
                <a:latin typeface="Franklin Gothic Book" panose="020B0503020102020204" pitchFamily="34" charset="0"/>
              </a:rPr>
              <a:pPr/>
              <a:t>33</a:t>
            </a:fld>
            <a:endParaRPr lang="en-US" altLang="en-US">
              <a:solidFill>
                <a:srgbClr val="FFFFFF"/>
              </a:solidFill>
              <a:latin typeface="Franklin Gothic Book" panose="020B0503020102020204" pitchFamily="34" charset="0"/>
            </a:endParaRPr>
          </a:p>
        </p:txBody>
      </p:sp>
      <p:sp>
        <p:nvSpPr>
          <p:cNvPr id="41989" name="Footer Placeholder 8">
            <a:extLst>
              <a:ext uri="{FF2B5EF4-FFF2-40B4-BE49-F238E27FC236}">
                <a16:creationId xmlns:a16="http://schemas.microsoft.com/office/drawing/2014/main" id="{97696F12-96B5-4BE7-8260-1CDB71A02D2D}"/>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
        <p:nvSpPr>
          <p:cNvPr id="13" name="Left-Right Arrow 12">
            <a:extLst>
              <a:ext uri="{FF2B5EF4-FFF2-40B4-BE49-F238E27FC236}">
                <a16:creationId xmlns:a16="http://schemas.microsoft.com/office/drawing/2014/main" id="{82DB496C-88E0-432A-9C48-8D5D72DDFDD2}"/>
              </a:ext>
            </a:extLst>
          </p:cNvPr>
          <p:cNvSpPr/>
          <p:nvPr/>
        </p:nvSpPr>
        <p:spPr>
          <a:xfrm>
            <a:off x="2971800" y="1828800"/>
            <a:ext cx="4495800" cy="788988"/>
          </a:xfrm>
          <a:prstGeom prst="lef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500" dirty="0">
                <a:solidFill>
                  <a:schemeClr val="tx1"/>
                </a:solidFill>
                <a:latin typeface="arial" pitchFamily="34" charset="0"/>
              </a:rPr>
              <a:t>  Utilitarianism	VS         Moral Idealism</a:t>
            </a:r>
          </a:p>
        </p:txBody>
      </p:sp>
      <p:sp>
        <p:nvSpPr>
          <p:cNvPr id="19" name="Left-Right Arrow 18">
            <a:extLst>
              <a:ext uri="{FF2B5EF4-FFF2-40B4-BE49-F238E27FC236}">
                <a16:creationId xmlns:a16="http://schemas.microsoft.com/office/drawing/2014/main" id="{3CBA0CB9-8F88-4A8B-901B-1DC9DCD4F777}"/>
              </a:ext>
            </a:extLst>
          </p:cNvPr>
          <p:cNvSpPr/>
          <p:nvPr/>
        </p:nvSpPr>
        <p:spPr>
          <a:xfrm>
            <a:off x="2971800" y="3097213"/>
            <a:ext cx="4495800" cy="788987"/>
          </a:xfrm>
          <a:prstGeom prst="lef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500" dirty="0">
                <a:solidFill>
                  <a:schemeClr val="tx1"/>
                </a:solidFill>
                <a:latin typeface="arial" pitchFamily="34" charset="0"/>
              </a:rPr>
              <a:t>  Autocratic	VS             Participative</a:t>
            </a:r>
          </a:p>
        </p:txBody>
      </p:sp>
      <p:sp>
        <p:nvSpPr>
          <p:cNvPr id="20" name="Left-Right Arrow 19">
            <a:extLst>
              <a:ext uri="{FF2B5EF4-FFF2-40B4-BE49-F238E27FC236}">
                <a16:creationId xmlns:a16="http://schemas.microsoft.com/office/drawing/2014/main" id="{D6C720FB-3AE2-4263-BBE5-7F67A2846C66}"/>
              </a:ext>
            </a:extLst>
          </p:cNvPr>
          <p:cNvSpPr/>
          <p:nvPr/>
        </p:nvSpPr>
        <p:spPr>
          <a:xfrm>
            <a:off x="2971800" y="4316413"/>
            <a:ext cx="4495800" cy="788987"/>
          </a:xfrm>
          <a:prstGeom prst="lef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500" dirty="0">
                <a:solidFill>
                  <a:schemeClr val="tx1"/>
                </a:solidFill>
                <a:latin typeface="arial" pitchFamily="34" charset="0"/>
              </a:rPr>
              <a:t>  Slow Pace	VS         	      Fast Pace</a:t>
            </a:r>
          </a:p>
        </p:txBody>
      </p:sp>
      <p:pic>
        <p:nvPicPr>
          <p:cNvPr id="41993" name="Picture 5">
            <a:extLst>
              <a:ext uri="{FF2B5EF4-FFF2-40B4-BE49-F238E27FC236}">
                <a16:creationId xmlns:a16="http://schemas.microsoft.com/office/drawing/2014/main" id="{363BD572-B6B6-4F81-BF38-959A7E270FA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512" y="4077072"/>
            <a:ext cx="1295400" cy="163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Footer Placeholder 8">
            <a:extLst>
              <a:ext uri="{FF2B5EF4-FFF2-40B4-BE49-F238E27FC236}">
                <a16:creationId xmlns:a16="http://schemas.microsoft.com/office/drawing/2014/main" id="{40A2420A-7874-427D-BD1E-71E2EA407500}"/>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44035" name="Slide Number Placeholder 5">
            <a:extLst>
              <a:ext uri="{FF2B5EF4-FFF2-40B4-BE49-F238E27FC236}">
                <a16:creationId xmlns:a16="http://schemas.microsoft.com/office/drawing/2014/main" id="{6D00646E-0280-4485-9FF2-0C8E382DE491}"/>
              </a:ext>
            </a:extLst>
          </p:cNvPr>
          <p:cNvSpPr>
            <a:spLocks noGrp="1"/>
          </p:cNvSpPr>
          <p:nvPr>
            <p:ph type="sldNum" sz="quarter" idx="12"/>
          </p:nvPr>
        </p:nvSpPr>
        <p:spPr bwMode="auto">
          <a:xfrm>
            <a:off x="228600" y="6202363"/>
            <a:ext cx="457200" cy="503237"/>
          </a:xfrm>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DF1C20C9-1E6C-4655-B780-A0834822D1C6}" type="slidenum">
              <a:rPr lang="en-US" altLang="en-US">
                <a:solidFill>
                  <a:srgbClr val="FFFFFF"/>
                </a:solidFill>
                <a:latin typeface="Franklin Gothic Book" panose="020B0503020102020204" pitchFamily="34" charset="0"/>
              </a:rPr>
              <a:pPr/>
              <a:t>34</a:t>
            </a:fld>
            <a:endParaRPr lang="en-US" altLang="en-US">
              <a:solidFill>
                <a:srgbClr val="FFFFFF"/>
              </a:solidFill>
              <a:latin typeface="Franklin Gothic Book" panose="020B0503020102020204" pitchFamily="34" charset="0"/>
            </a:endParaRPr>
          </a:p>
        </p:txBody>
      </p:sp>
      <p:sp>
        <p:nvSpPr>
          <p:cNvPr id="2" name="Title 1">
            <a:extLst>
              <a:ext uri="{FF2B5EF4-FFF2-40B4-BE49-F238E27FC236}">
                <a16:creationId xmlns:a16="http://schemas.microsoft.com/office/drawing/2014/main" id="{6CCC74FA-E566-4454-80D9-5D9F8BD532E2}"/>
              </a:ext>
            </a:extLst>
          </p:cNvPr>
          <p:cNvSpPr>
            <a:spLocks noGrp="1"/>
          </p:cNvSpPr>
          <p:nvPr>
            <p:ph type="title" idx="4294967295"/>
          </p:nvPr>
        </p:nvSpPr>
        <p:spPr>
          <a:xfrm>
            <a:off x="990600" y="228600"/>
            <a:ext cx="7315200" cy="889000"/>
          </a:xfrm>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fontAlgn="auto" hangingPunct="1">
              <a:spcAft>
                <a:spcPts val="0"/>
              </a:spcAft>
              <a:defRPr/>
            </a:pPr>
            <a:r>
              <a:rPr lang="en-US" sz="3200" b="1" dirty="0">
                <a:solidFill>
                  <a:srgbClr val="996600"/>
                </a:solidFill>
                <a:latin typeface="arial" pitchFamily="34" charset="0"/>
                <a:ea typeface="+mn-ea"/>
                <a:cs typeface="+mn-cs"/>
              </a:rPr>
              <a:t>Cultural Variables in </a:t>
            </a:r>
            <a:br>
              <a:rPr lang="en-US" sz="3200" b="1" dirty="0">
                <a:solidFill>
                  <a:srgbClr val="996600"/>
                </a:solidFill>
                <a:latin typeface="arial" pitchFamily="34" charset="0"/>
                <a:ea typeface="+mn-ea"/>
                <a:cs typeface="+mn-cs"/>
              </a:rPr>
            </a:br>
            <a:r>
              <a:rPr lang="en-US" sz="3200" b="1" dirty="0">
                <a:solidFill>
                  <a:srgbClr val="996600"/>
                </a:solidFill>
                <a:latin typeface="arial" pitchFamily="34" charset="0"/>
                <a:ea typeface="+mn-ea"/>
                <a:cs typeface="+mn-cs"/>
              </a:rPr>
              <a:t>Decision-Making Process</a:t>
            </a:r>
          </a:p>
        </p:txBody>
      </p:sp>
      <p:pic>
        <p:nvPicPr>
          <p:cNvPr id="44037" name="Picture 5">
            <a:extLst>
              <a:ext uri="{FF2B5EF4-FFF2-40B4-BE49-F238E27FC236}">
                <a16:creationId xmlns:a16="http://schemas.microsoft.com/office/drawing/2014/main" id="{71E533A2-B368-4168-87D9-2B3E3545B01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400" y="4581128"/>
            <a:ext cx="965200"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8" name="Picture 4">
            <a:extLst>
              <a:ext uri="{FF2B5EF4-FFF2-40B4-BE49-F238E27FC236}">
                <a16:creationId xmlns:a16="http://schemas.microsoft.com/office/drawing/2014/main" id="{FE5800CF-053F-452C-989E-DF42238B1E2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90600" y="1295400"/>
            <a:ext cx="7823200" cy="358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7DEE3-9475-4F11-BB3D-EB32A3ABDEC3}"/>
              </a:ext>
            </a:extLst>
          </p:cNvPr>
          <p:cNvSpPr>
            <a:spLocks noGrp="1"/>
          </p:cNvSpPr>
          <p:nvPr>
            <p:ph type="title"/>
          </p:nvPr>
        </p:nvSpPr>
        <p:spPr>
          <a:xfrm>
            <a:off x="990600" y="228600"/>
            <a:ext cx="78486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eaLnBrk="1" hangingPunct="1">
              <a:defRPr/>
            </a:pPr>
            <a:br>
              <a:rPr lang="en-US" altLang="en-US" sz="2800" b="1" dirty="0">
                <a:solidFill>
                  <a:srgbClr val="996600"/>
                </a:solidFill>
                <a:latin typeface="arial" pitchFamily="34" charset="0"/>
              </a:rPr>
            </a:br>
            <a:r>
              <a:rPr lang="en-US" altLang="en-US" sz="2800" b="1" dirty="0">
                <a:solidFill>
                  <a:srgbClr val="996600"/>
                </a:solidFill>
                <a:latin typeface="arial" pitchFamily="34" charset="0"/>
              </a:rPr>
              <a:t>Under the Lens: Negotiations and Decisions to Save the </a:t>
            </a:r>
            <a:r>
              <a:rPr lang="en-US" altLang="en-US" sz="2800" b="1" dirty="0" err="1">
                <a:solidFill>
                  <a:srgbClr val="996600"/>
                </a:solidFill>
                <a:latin typeface="arial" pitchFamily="34" charset="0"/>
              </a:rPr>
              <a:t>Eurozone</a:t>
            </a:r>
            <a:r>
              <a:rPr lang="en-US" altLang="en-US" sz="2800" b="1" dirty="0">
                <a:solidFill>
                  <a:srgbClr val="996600"/>
                </a:solidFill>
                <a:latin typeface="arial" pitchFamily="34" charset="0"/>
              </a:rPr>
              <a:t> System</a:t>
            </a:r>
            <a:br>
              <a:rPr lang="en-US" altLang="en-US" sz="2800" b="1" dirty="0">
                <a:solidFill>
                  <a:srgbClr val="996600"/>
                </a:solidFill>
                <a:latin typeface="arial" pitchFamily="34" charset="0"/>
              </a:rPr>
            </a:br>
            <a:endParaRPr lang="en-US" altLang="en-US" sz="2800" b="1" dirty="0">
              <a:solidFill>
                <a:srgbClr val="996600"/>
              </a:solidFill>
              <a:latin typeface="arial" pitchFamily="34" charset="0"/>
            </a:endParaRPr>
          </a:p>
        </p:txBody>
      </p:sp>
      <p:sp>
        <p:nvSpPr>
          <p:cNvPr id="3" name="Content Placeholder 2">
            <a:extLst>
              <a:ext uri="{FF2B5EF4-FFF2-40B4-BE49-F238E27FC236}">
                <a16:creationId xmlns:a16="http://schemas.microsoft.com/office/drawing/2014/main" id="{7BE1C2F0-7B68-4AFB-A0CB-525E753E2019}"/>
              </a:ext>
            </a:extLst>
          </p:cNvPr>
          <p:cNvSpPr>
            <a:spLocks noGrp="1"/>
          </p:cNvSpPr>
          <p:nvPr>
            <p:ph sz="quarter" idx="1"/>
          </p:nvPr>
        </p:nvSpPr>
        <p:spPr>
          <a:xfrm>
            <a:off x="1600200" y="1524000"/>
            <a:ext cx="7239000" cy="48006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a:lnSpc>
                <a:spcPct val="80000"/>
              </a:lnSpc>
              <a:spcBef>
                <a:spcPct val="30000"/>
              </a:spcBef>
              <a:buSzTx/>
              <a:defRPr/>
            </a:pPr>
            <a:endParaRPr lang="en-US" altLang="en-US" sz="2300" b="1" dirty="0"/>
          </a:p>
          <a:p>
            <a:pPr>
              <a:lnSpc>
                <a:spcPct val="80000"/>
              </a:lnSpc>
              <a:spcBef>
                <a:spcPct val="30000"/>
              </a:spcBef>
              <a:buSzTx/>
              <a:defRPr/>
            </a:pPr>
            <a:r>
              <a:rPr lang="en-US" altLang="en-US" sz="2300" b="1" dirty="0"/>
              <a:t>The negotiations in </a:t>
            </a:r>
            <a:r>
              <a:rPr lang="en-US" altLang="en-US" sz="2300" b="1" dirty="0" err="1"/>
              <a:t>eurozone</a:t>
            </a:r>
            <a:r>
              <a:rPr lang="en-US" altLang="en-US" sz="2300" b="1" dirty="0"/>
              <a:t> countries and the International Monetary Fund centered on a rescue for Greece, which was threatened with default </a:t>
            </a:r>
          </a:p>
          <a:p>
            <a:pPr>
              <a:lnSpc>
                <a:spcPct val="80000"/>
              </a:lnSpc>
              <a:defRPr/>
            </a:pPr>
            <a:r>
              <a:rPr lang="en-US" altLang="en-US" sz="2300" b="1" dirty="0"/>
              <a:t>Austerity cuts were implemented in Greece in order to receive bailout money to avert default</a:t>
            </a:r>
            <a:endParaRPr lang="en-US" altLang="en-US" sz="2300" dirty="0"/>
          </a:p>
          <a:p>
            <a:pPr>
              <a:lnSpc>
                <a:spcPct val="80000"/>
              </a:lnSpc>
              <a:defRPr/>
            </a:pPr>
            <a:r>
              <a:rPr lang="en-US" altLang="en-US" sz="2300" b="1" dirty="0"/>
              <a:t>Cultural, historical, and lifestyle differences brought out old prejudices that nearly derailed negotiations</a:t>
            </a:r>
          </a:p>
          <a:p>
            <a:pPr>
              <a:lnSpc>
                <a:spcPct val="80000"/>
              </a:lnSpc>
              <a:defRPr/>
            </a:pPr>
            <a:r>
              <a:rPr lang="en-US" altLang="en-US" sz="2300" b="1" dirty="0"/>
              <a:t>Negotiations were undermined by a lack of trust</a:t>
            </a:r>
            <a:endParaRPr lang="en-US" altLang="en-US" sz="2300" dirty="0"/>
          </a:p>
          <a:p>
            <a:pPr>
              <a:lnSpc>
                <a:spcPct val="80000"/>
              </a:lnSpc>
              <a:defRPr/>
            </a:pPr>
            <a:r>
              <a:rPr lang="en-US" altLang="en-US" sz="2300" b="1" dirty="0"/>
              <a:t>The extent to which decision making is influenced by culture varies among countries</a:t>
            </a:r>
          </a:p>
          <a:p>
            <a:pPr>
              <a:lnSpc>
                <a:spcPct val="80000"/>
              </a:lnSpc>
              <a:defRPr/>
            </a:pPr>
            <a:r>
              <a:rPr lang="en-US" altLang="en-US" sz="2300" b="1" dirty="0"/>
              <a:t>One variable is whether a people assume an objective  or a subjective approach</a:t>
            </a:r>
          </a:p>
          <a:p>
            <a:pPr>
              <a:lnSpc>
                <a:spcPct val="80000"/>
              </a:lnSpc>
              <a:defRPr/>
            </a:pPr>
            <a:endParaRPr lang="en-US" altLang="en-US" sz="2300" b="1" dirty="0"/>
          </a:p>
          <a:p>
            <a:pPr>
              <a:lnSpc>
                <a:spcPct val="80000"/>
              </a:lnSpc>
              <a:defRPr/>
            </a:pPr>
            <a:endParaRPr lang="en-US" altLang="en-US" sz="2300" b="1" dirty="0"/>
          </a:p>
          <a:p>
            <a:pPr>
              <a:lnSpc>
                <a:spcPct val="90000"/>
              </a:lnSpc>
              <a:defRPr/>
            </a:pPr>
            <a:endParaRPr lang="en-US" altLang="en-US" sz="2300" b="1" dirty="0"/>
          </a:p>
          <a:p>
            <a:pPr>
              <a:lnSpc>
                <a:spcPct val="90000"/>
              </a:lnSpc>
              <a:defRPr/>
            </a:pPr>
            <a:endParaRPr lang="en-US" altLang="en-US" sz="2300" b="1" dirty="0"/>
          </a:p>
          <a:p>
            <a:pPr>
              <a:defRPr/>
            </a:pPr>
            <a:endParaRPr lang="en-US" altLang="en-US" sz="2300" b="1" dirty="0"/>
          </a:p>
        </p:txBody>
      </p:sp>
      <p:sp>
        <p:nvSpPr>
          <p:cNvPr id="45060" name="Slide Number Placeholder 5">
            <a:extLst>
              <a:ext uri="{FF2B5EF4-FFF2-40B4-BE49-F238E27FC236}">
                <a16:creationId xmlns:a16="http://schemas.microsoft.com/office/drawing/2014/main" id="{E21125B7-3BDD-465A-9BAB-F5F6BC9FB7C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AAA5B790-F3B3-4623-B3D1-4C78663C0BE2}" type="slidenum">
              <a:rPr lang="en-US" altLang="en-US">
                <a:solidFill>
                  <a:srgbClr val="FFFFFF"/>
                </a:solidFill>
                <a:latin typeface="Franklin Gothic Book" panose="020B0503020102020204" pitchFamily="34" charset="0"/>
              </a:rPr>
              <a:pPr/>
              <a:t>35</a:t>
            </a:fld>
            <a:endParaRPr lang="en-US" altLang="en-US">
              <a:solidFill>
                <a:srgbClr val="FFFFFF"/>
              </a:solidFill>
              <a:latin typeface="Franklin Gothic Book" panose="020B0503020102020204" pitchFamily="34" charset="0"/>
            </a:endParaRPr>
          </a:p>
        </p:txBody>
      </p:sp>
      <p:sp>
        <p:nvSpPr>
          <p:cNvPr id="45061" name="Footer Placeholder 8">
            <a:extLst>
              <a:ext uri="{FF2B5EF4-FFF2-40B4-BE49-F238E27FC236}">
                <a16:creationId xmlns:a16="http://schemas.microsoft.com/office/drawing/2014/main" id="{CF240A5A-F131-43E0-80B6-A7D053BFE57B}"/>
              </a:ext>
            </a:extLst>
          </p:cNvPr>
          <p:cNvSpPr>
            <a:spLocks noGrp="1"/>
          </p:cNvSpPr>
          <p:nvPr>
            <p:ph type="ftr" sz="quarter" idx="11"/>
          </p:nvPr>
        </p:nvSpPr>
        <p:spPr bwMode="auto">
          <a:xfrm>
            <a:off x="533400" y="6400800"/>
            <a:ext cx="44196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pic>
        <p:nvPicPr>
          <p:cNvPr id="45062" name="Picture 5">
            <a:extLst>
              <a:ext uri="{FF2B5EF4-FFF2-40B4-BE49-F238E27FC236}">
                <a16:creationId xmlns:a16="http://schemas.microsoft.com/office/drawing/2014/main" id="{4F8ACCA2-2433-4D8D-B971-39EADC9A24B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8600" y="4343400"/>
            <a:ext cx="1262063" cy="159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Footer Placeholder 1">
            <a:extLst>
              <a:ext uri="{FF2B5EF4-FFF2-40B4-BE49-F238E27FC236}">
                <a16:creationId xmlns:a16="http://schemas.microsoft.com/office/drawing/2014/main" id="{49D259FF-57C5-43E6-88DF-9596A2F6D5EA}"/>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3" name="Slide Number Placeholder 2">
            <a:extLst>
              <a:ext uri="{FF2B5EF4-FFF2-40B4-BE49-F238E27FC236}">
                <a16:creationId xmlns:a16="http://schemas.microsoft.com/office/drawing/2014/main" id="{44E83CAF-5B10-4699-81D7-47516717FCBB}"/>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5-43</a:t>
            </a:r>
          </a:p>
        </p:txBody>
      </p:sp>
      <p:sp>
        <p:nvSpPr>
          <p:cNvPr id="5" name="Title 1">
            <a:extLst>
              <a:ext uri="{FF2B5EF4-FFF2-40B4-BE49-F238E27FC236}">
                <a16:creationId xmlns:a16="http://schemas.microsoft.com/office/drawing/2014/main" id="{3B2AE57A-B7BD-401E-9775-978A5FF3A2AA}"/>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marL="273050" indent="-273050" algn="ctr" eaLnBrk="1" hangingPunct="1">
              <a:defRPr/>
            </a:pPr>
            <a:r>
              <a:rPr lang="en-US" sz="3200" b="1" dirty="0">
                <a:solidFill>
                  <a:srgbClr val="996600"/>
                </a:solidFill>
                <a:latin typeface="arial" pitchFamily="34" charset="0"/>
                <a:ea typeface="ＭＳ Ｐゴシック" charset="0"/>
                <a:cs typeface="Arial" charset="0"/>
              </a:rPr>
              <a:t>Conclusion</a:t>
            </a:r>
          </a:p>
        </p:txBody>
      </p:sp>
      <p:sp>
        <p:nvSpPr>
          <p:cNvPr id="6" name="Content Placeholder 2">
            <a:extLst>
              <a:ext uri="{FF2B5EF4-FFF2-40B4-BE49-F238E27FC236}">
                <a16:creationId xmlns:a16="http://schemas.microsoft.com/office/drawing/2014/main" id="{D78AC9B1-9EBF-40CB-99D1-3CE249390BF4}"/>
              </a:ext>
            </a:extLst>
          </p:cNvPr>
          <p:cNvSpPr txBox="1">
            <a:spLocks/>
          </p:cNvSpPr>
          <p:nvPr/>
        </p:nvSpPr>
        <p:spPr bwMode="auto">
          <a:xfrm>
            <a:off x="1524000" y="1600200"/>
            <a:ext cx="71628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547688" lvl="1" indent="-228600" eaLnBrk="1" hangingPunct="1">
              <a:spcBef>
                <a:spcPts val="375"/>
              </a:spcBef>
              <a:buClr>
                <a:schemeClr val="accent1"/>
              </a:buClr>
              <a:buSzPct val="85000"/>
              <a:buFont typeface="Wingdings 2" pitchFamily="18" charset="2"/>
              <a:buChar char=""/>
              <a:defRPr/>
            </a:pPr>
            <a:endParaRPr lang="en-US" altLang="en-US" sz="2400" b="1" dirty="0">
              <a:solidFill>
                <a:srgbClr val="000000"/>
              </a:solidFill>
              <a:latin typeface="arial" pitchFamily="34" charset="0"/>
              <a:cs typeface="Arial" charset="0"/>
            </a:endParaRPr>
          </a:p>
          <a:p>
            <a:pPr marL="547688" lvl="1" indent="-228600" eaLnBrk="1" hangingPunct="1">
              <a:spcBef>
                <a:spcPts val="375"/>
              </a:spcBef>
              <a:buClr>
                <a:schemeClr val="accent1"/>
              </a:buClr>
              <a:buSzPct val="85000"/>
              <a:buFont typeface="Wingdings 2" pitchFamily="18" charset="2"/>
              <a:buChar char=""/>
              <a:defRPr/>
            </a:pPr>
            <a:r>
              <a:rPr lang="en-US" altLang="en-US" sz="2400" b="1" dirty="0">
                <a:solidFill>
                  <a:srgbClr val="000000"/>
                </a:solidFill>
                <a:latin typeface="arial" pitchFamily="34" charset="0"/>
                <a:cs typeface="Arial" charset="0"/>
              </a:rPr>
              <a:t>Managers need working knowledge of decision-making processes and negotiating tactics used by managers in different countries</a:t>
            </a:r>
          </a:p>
          <a:p>
            <a:pPr marL="547688" lvl="1" indent="-228600" eaLnBrk="1" hangingPunct="1">
              <a:spcBef>
                <a:spcPts val="375"/>
              </a:spcBef>
              <a:buClr>
                <a:schemeClr val="accent1"/>
              </a:buClr>
              <a:buSzPct val="85000"/>
              <a:buFont typeface="Wingdings 2" pitchFamily="18" charset="2"/>
              <a:buChar char=""/>
              <a:defRPr/>
            </a:pPr>
            <a:r>
              <a:rPr lang="en-US" altLang="en-US" sz="2400" b="1" dirty="0">
                <a:solidFill>
                  <a:srgbClr val="000000"/>
                </a:solidFill>
                <a:latin typeface="arial" pitchFamily="34" charset="0"/>
                <a:cs typeface="Arial" charset="0"/>
              </a:rPr>
              <a:t>It is important to understand the cultural variables that influence negotiations and decision making, and how they influence these activities</a:t>
            </a:r>
          </a:p>
          <a:p>
            <a:pPr marL="547688" lvl="1" indent="-228600" eaLnBrk="1" hangingPunct="1">
              <a:spcBef>
                <a:spcPts val="375"/>
              </a:spcBef>
              <a:buClr>
                <a:schemeClr val="accent1"/>
              </a:buClr>
              <a:buSzPct val="85000"/>
              <a:buFont typeface="Wingdings 2" pitchFamily="18" charset="2"/>
              <a:buChar char=""/>
              <a:defRPr/>
            </a:pPr>
            <a:r>
              <a:rPr lang="en-US" altLang="en-US" sz="2400" b="1" dirty="0">
                <a:solidFill>
                  <a:srgbClr val="000000"/>
                </a:solidFill>
                <a:latin typeface="arial" pitchFamily="34" charset="0"/>
                <a:cs typeface="Arial" charset="0"/>
              </a:rPr>
              <a:t>Managers should prepare for, and conduct negotiations with cultural sensitivity</a:t>
            </a:r>
          </a:p>
          <a:p>
            <a:pPr marL="547688" lvl="1" indent="-228600" eaLnBrk="1" hangingPunct="1">
              <a:spcBef>
                <a:spcPts val="375"/>
              </a:spcBef>
              <a:buClr>
                <a:schemeClr val="accent2"/>
              </a:buClr>
              <a:buSzPct val="85000"/>
              <a:buFont typeface="Wingdings 2" pitchFamily="18" charset="2"/>
              <a:buChar char=""/>
              <a:defRPr/>
            </a:pPr>
            <a:endParaRPr lang="en-US" altLang="en-US" sz="2400" b="1" dirty="0">
              <a:solidFill>
                <a:srgbClr val="000000"/>
              </a:solidFill>
              <a:latin typeface="arial" pitchFamily="34" charset="0"/>
              <a:cs typeface="Arial" charset="0"/>
            </a:endParaRPr>
          </a:p>
        </p:txBody>
      </p:sp>
      <p:pic>
        <p:nvPicPr>
          <p:cNvPr id="49158" name="Picture 5">
            <a:extLst>
              <a:ext uri="{FF2B5EF4-FFF2-40B4-BE49-F238E27FC236}">
                <a16:creationId xmlns:a16="http://schemas.microsoft.com/office/drawing/2014/main" id="{7D66AF82-00C8-4E40-81A7-1FEA2E88CAE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 y="4419600"/>
            <a:ext cx="1201738" cy="151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p:txBody>
          <a:bodyPr/>
          <a:lstStyle/>
          <a:p>
            <a:pPr marL="0" indent="0">
              <a:lnSpc>
                <a:spcPct val="107000"/>
              </a:lnSpc>
              <a:spcAft>
                <a:spcPts val="800"/>
              </a:spcAft>
              <a:buNone/>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Chapter 5 : </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r>
              <a:rPr lang="en-GB" sz="1800" i="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Deresky</a:t>
            </a:r>
            <a:r>
              <a:rPr lang="en-GB"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 H. (2017). International management. Harlow, Essex: Pearson.</a:t>
            </a:r>
          </a:p>
          <a:p>
            <a:endParaRPr lang="en-GB" sz="1800" i="1" dirty="0">
              <a:solidFill>
                <a:srgbClr val="000000"/>
              </a:solidFill>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Section 2: unit 8,9,10 </a:t>
            </a:r>
          </a:p>
          <a:p>
            <a:r>
              <a:rPr lang="en-US" sz="1800" dirty="0" err="1">
                <a:latin typeface="Arial" panose="020B0604020202020204" pitchFamily="34" charset="0"/>
                <a:cs typeface="Arial" panose="020B0604020202020204" pitchFamily="34" charset="0"/>
              </a:rPr>
              <a:t>Dignen</a:t>
            </a:r>
            <a:r>
              <a:rPr lang="en-US" sz="1800" dirty="0">
                <a:latin typeface="Arial" panose="020B0604020202020204" pitchFamily="34" charset="0"/>
                <a:cs typeface="Arial" panose="020B0604020202020204" pitchFamily="34" charset="0"/>
              </a:rPr>
              <a:t>, B., McMaster, I. (2013). </a:t>
            </a:r>
            <a:r>
              <a:rPr lang="en-US" sz="1800" i="1" dirty="0">
                <a:latin typeface="Arial" panose="020B0604020202020204" pitchFamily="34" charset="0"/>
                <a:cs typeface="Arial" panose="020B0604020202020204" pitchFamily="34" charset="0"/>
              </a:rPr>
              <a:t>Collins Effective International Business Communication</a:t>
            </a:r>
            <a:r>
              <a:rPr lang="en-US" sz="1800" dirty="0">
                <a:latin typeface="Arial" panose="020B0604020202020204" pitchFamily="34" charset="0"/>
                <a:cs typeface="Arial" panose="020B0604020202020204" pitchFamily="34" charset="0"/>
              </a:rPr>
              <a:t>. London: Collins</a:t>
            </a:r>
          </a:p>
          <a:p>
            <a:endParaRPr lang="en-US" dirty="0"/>
          </a:p>
        </p:txBody>
      </p:sp>
    </p:spTree>
    <p:extLst>
      <p:ext uri="{BB962C8B-B14F-4D97-AF65-F5344CB8AC3E}">
        <p14:creationId xmlns:p14="http://schemas.microsoft.com/office/powerpoint/2010/main" val="42144929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86</TotalTime>
  <Words>4246</Words>
  <Application>Microsoft Office PowerPoint</Application>
  <PresentationFormat>On-screen Show (4:3)</PresentationFormat>
  <Paragraphs>494</Paragraphs>
  <Slides>37</Slides>
  <Notes>32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37</vt:i4>
      </vt:variant>
    </vt:vector>
  </HeadingPairs>
  <TitlesOfParts>
    <vt:vector size="46" baseType="lpstr">
      <vt:lpstr>Arial</vt:lpstr>
      <vt:lpstr>Arial</vt:lpstr>
      <vt:lpstr>Arial Rounded MT Bold</vt:lpstr>
      <vt:lpstr>Calibri</vt:lpstr>
      <vt:lpstr>Franklin Gothic Book</vt:lpstr>
      <vt:lpstr>Myriad Pro</vt:lpstr>
      <vt:lpstr>Wingdings</vt:lpstr>
      <vt:lpstr>Wingdings 2</vt:lpstr>
      <vt:lpstr>20140311PresentationUWTSDTemplate</vt:lpstr>
      <vt:lpstr>International Business Communications   Week Six: Cross-Cultural Negotiation and Decision Making</vt:lpstr>
      <vt:lpstr>PowerPoint Presentation</vt:lpstr>
      <vt:lpstr>Learning outcomes</vt:lpstr>
      <vt:lpstr>Learning outcomes</vt:lpstr>
      <vt:lpstr> Opening Profile:  Facebook’s Continued Negotiations in China  </vt:lpstr>
      <vt:lpstr>Negotiations by Global Managers</vt:lpstr>
      <vt:lpstr>Negotiation</vt:lpstr>
      <vt:lpstr>PowerPoint Presentation</vt:lpstr>
      <vt:lpstr>Stakeholders in  Cross-Cultural Negotiation</vt:lpstr>
      <vt:lpstr>The Negotiation Process</vt:lpstr>
      <vt:lpstr>Stage One: Preparation</vt:lpstr>
      <vt:lpstr>Stage Two: Relationship Building</vt:lpstr>
      <vt:lpstr>Stage Three: Exchanging  Task-Related Information</vt:lpstr>
      <vt:lpstr>Stage Four: Persuasion</vt:lpstr>
      <vt:lpstr>Stage Five: Concessions  and Agreement</vt:lpstr>
      <vt:lpstr> Management Focus: Negotiating with the Chinese  </vt:lpstr>
      <vt:lpstr>Comparative Management in Focus: Negotiating with Chinese</vt:lpstr>
      <vt:lpstr>Comparative Management in Focus: Negotiating with Chinese</vt:lpstr>
      <vt:lpstr> Comparison of Negotiation Styles</vt:lpstr>
      <vt:lpstr>Successful Negotiators: Americans</vt:lpstr>
      <vt:lpstr>Successful Negotiators: Indians</vt:lpstr>
      <vt:lpstr>Successful Negotiators: Arabs</vt:lpstr>
      <vt:lpstr>Successful Negotiators: Swedes</vt:lpstr>
      <vt:lpstr>Successful Negotiators: Italians</vt:lpstr>
      <vt:lpstr>Managing Negotiation</vt:lpstr>
      <vt:lpstr>Cross-Cultural Negotiation Variables</vt:lpstr>
      <vt:lpstr>PowerPoint Presentation</vt:lpstr>
      <vt:lpstr>Using the Internet to  Support Negotiations</vt:lpstr>
      <vt:lpstr>E-Negotiations</vt:lpstr>
      <vt:lpstr>Managing the Conflict Resolution</vt:lpstr>
      <vt:lpstr>Negotiation Conflicts Between Low Context and High Context Cultures</vt:lpstr>
      <vt:lpstr>The Influence of Culture on  Decision Making</vt:lpstr>
      <vt:lpstr>Approaches to Decision Making</vt:lpstr>
      <vt:lpstr>Cultural Variables in  Decision-Making Process</vt:lpstr>
      <vt:lpstr> Under the Lens: Negotiations and Decisions to Save the Eurozone System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Husam Helmi</cp:lastModifiedBy>
  <cp:revision>8</cp:revision>
  <dcterms:created xsi:type="dcterms:W3CDTF">2015-04-14T15:21:28Z</dcterms:created>
  <dcterms:modified xsi:type="dcterms:W3CDTF">2020-11-11T15:43:06Z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