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6"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6F394390-A079-48BA-B8E9-2D7E07A67C8C}"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F62CD89-5B22-4414-8D96-468681130155}"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4AC34FE-C032-4CA4-964E-D98B36444068}"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435213E-44DC-4B9A-ADC9-98FAF8891555}"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F00ADF3A-B7BE-4695-8A5B-26AB01B4A837}"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5D1936BD-2320-4705-89BA-4728D2987D05}"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C1D3A4C1-2087-4480-A761-CFF513019ED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02DF8CB-6DAA-4BA9-8E5F-0C8932517107}"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9FDBA55D-A2B6-41F3-A49C-397A83EB2AFD}"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6FCA0E4-8433-48AC-8061-B1753491FD8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D758E21-D37D-4793-988F-178AE686078F}"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C56059A5-34E1-4246-B8FD-DCBBECDA6496}"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smtClean="0"/>
              <a:t>Automated Guided Vehicles</a:t>
            </a:r>
          </a:p>
        </p:txBody>
      </p:sp>
      <p:sp>
        <p:nvSpPr>
          <p:cNvPr id="2051" name="Rectangle 3"/>
          <p:cNvSpPr>
            <a:spLocks noGrp="1" noChangeArrowheads="1"/>
          </p:cNvSpPr>
          <p:nvPr>
            <p:ph type="subTitle" idx="1"/>
          </p:nvPr>
        </p:nvSpPr>
        <p:spPr/>
        <p:txBody>
          <a:bodyPr/>
          <a:lstStyle/>
          <a:p>
            <a:pPr eaLnBrk="1" hangingPunct="1"/>
            <a:r>
              <a:rPr lang="en-GB" smtClean="0"/>
              <a:t>By</a:t>
            </a:r>
          </a:p>
          <a:p>
            <a:pPr eaLnBrk="1" hangingPunct="1"/>
            <a:r>
              <a:rPr lang="en-GB" smtClean="0"/>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t>Automated Guided Vehicles</a:t>
            </a:r>
          </a:p>
        </p:txBody>
      </p:sp>
      <p:sp>
        <p:nvSpPr>
          <p:cNvPr id="3075" name="Rectangle 3"/>
          <p:cNvSpPr>
            <a:spLocks noGrp="1" noChangeArrowheads="1"/>
          </p:cNvSpPr>
          <p:nvPr>
            <p:ph type="body" idx="1"/>
          </p:nvPr>
        </p:nvSpPr>
        <p:spPr/>
        <p:txBody>
          <a:bodyPr/>
          <a:lstStyle/>
          <a:p>
            <a:pPr eaLnBrk="1" hangingPunct="1"/>
            <a:r>
              <a:rPr lang="en-GB" smtClean="0"/>
              <a:t>Is a materials handling system that uses independently operated, self-propelled vehicles guided along defined pathways</a:t>
            </a:r>
          </a:p>
          <a:p>
            <a:pPr eaLnBrk="1" hangingPunct="1"/>
            <a:r>
              <a:rPr lang="en-GB" smtClean="0"/>
              <a:t>The vehicles are powered by on-board batteries that allow many hours of operation (8-16 hrs is typical) before needing to be recharged</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Automated Guided Vehicles</a:t>
            </a:r>
          </a:p>
        </p:txBody>
      </p:sp>
      <p:sp>
        <p:nvSpPr>
          <p:cNvPr id="4099" name="Rectangle 3"/>
          <p:cNvSpPr>
            <a:spLocks noGrp="1" noChangeArrowheads="1"/>
          </p:cNvSpPr>
          <p:nvPr>
            <p:ph type="body" idx="1"/>
          </p:nvPr>
        </p:nvSpPr>
        <p:spPr/>
        <p:txBody>
          <a:bodyPr/>
          <a:lstStyle/>
          <a:p>
            <a:pPr eaLnBrk="1" hangingPunct="1"/>
            <a:r>
              <a:rPr lang="en-GB" smtClean="0"/>
              <a:t>A distinguishing feature of an AGVS, compared to rail-guided vehicle systems and most conveyor systems, is that the pathways are unobtrusive</a:t>
            </a:r>
          </a:p>
          <a:p>
            <a:pPr eaLnBrk="1" hangingPunct="1"/>
            <a:r>
              <a:rPr lang="en-GB" smtClean="0"/>
              <a:t>An AGVS is therefore suitable for automating material handling in batch production and mixed model production</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mtClean="0"/>
              <a:t>Types of Vehicles</a:t>
            </a:r>
          </a:p>
        </p:txBody>
      </p:sp>
      <p:sp>
        <p:nvSpPr>
          <p:cNvPr id="5123" name="Rectangle 3"/>
          <p:cNvSpPr>
            <a:spLocks noGrp="1" noChangeArrowheads="1"/>
          </p:cNvSpPr>
          <p:nvPr>
            <p:ph type="body" idx="1"/>
          </p:nvPr>
        </p:nvSpPr>
        <p:spPr/>
        <p:txBody>
          <a:bodyPr/>
          <a:lstStyle/>
          <a:p>
            <a:pPr marL="609600" indent="-609600" eaLnBrk="1" hangingPunct="1">
              <a:buFontTx/>
              <a:buAutoNum type="arabicPeriod"/>
            </a:pPr>
            <a:r>
              <a:rPr lang="en-GB" smtClean="0"/>
              <a:t>Driverless trains</a:t>
            </a:r>
          </a:p>
          <a:p>
            <a:pPr marL="609600" indent="-609600" eaLnBrk="1" hangingPunct="1">
              <a:buFontTx/>
              <a:buAutoNum type="arabicPeriod"/>
            </a:pPr>
            <a:endParaRPr lang="en-GB" smtClean="0"/>
          </a:p>
          <a:p>
            <a:pPr marL="609600" indent="-609600" eaLnBrk="1" hangingPunct="1">
              <a:buFontTx/>
              <a:buAutoNum type="arabicPeriod"/>
            </a:pPr>
            <a:r>
              <a:rPr lang="en-GB" smtClean="0"/>
              <a:t>Pallet trucks</a:t>
            </a:r>
          </a:p>
          <a:p>
            <a:pPr marL="609600" indent="-609600" eaLnBrk="1" hangingPunct="1">
              <a:buFontTx/>
              <a:buAutoNum type="arabicPeriod"/>
            </a:pPr>
            <a:endParaRPr lang="en-GB" smtClean="0"/>
          </a:p>
          <a:p>
            <a:pPr marL="609600" indent="-609600" eaLnBrk="1" hangingPunct="1">
              <a:buFontTx/>
              <a:buAutoNum type="arabicPeriod"/>
            </a:pPr>
            <a:r>
              <a:rPr lang="en-GB" smtClean="0"/>
              <a:t>Unit load carriers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AGVS Applications</a:t>
            </a:r>
          </a:p>
        </p:txBody>
      </p:sp>
      <p:sp>
        <p:nvSpPr>
          <p:cNvPr id="6147" name="Rectangle 3"/>
          <p:cNvSpPr>
            <a:spLocks noGrp="1" noChangeArrowheads="1"/>
          </p:cNvSpPr>
          <p:nvPr>
            <p:ph type="body" idx="1"/>
          </p:nvPr>
        </p:nvSpPr>
        <p:spPr/>
        <p:txBody>
          <a:bodyPr/>
          <a:lstStyle/>
          <a:p>
            <a:pPr marL="609600" indent="-609600" eaLnBrk="1" hangingPunct="1">
              <a:buFontTx/>
              <a:buNone/>
            </a:pPr>
            <a:r>
              <a:rPr lang="en-GB" smtClean="0"/>
              <a:t>Include:</a:t>
            </a:r>
          </a:p>
          <a:p>
            <a:pPr marL="609600" indent="-609600" eaLnBrk="1" hangingPunct="1">
              <a:buFontTx/>
              <a:buAutoNum type="arabicPeriod"/>
            </a:pPr>
            <a:r>
              <a:rPr lang="en-GB" smtClean="0"/>
              <a:t>Driverless train operations</a:t>
            </a:r>
          </a:p>
          <a:p>
            <a:pPr marL="609600" indent="-609600" eaLnBrk="1" hangingPunct="1">
              <a:buFontTx/>
              <a:buAutoNum type="arabicPeriod"/>
            </a:pPr>
            <a:r>
              <a:rPr lang="en-GB" smtClean="0"/>
              <a:t>Storage and distribution</a:t>
            </a:r>
          </a:p>
          <a:p>
            <a:pPr marL="609600" indent="-609600" eaLnBrk="1" hangingPunct="1">
              <a:buFontTx/>
              <a:buAutoNum type="arabicPeriod"/>
            </a:pPr>
            <a:r>
              <a:rPr lang="en-GB" smtClean="0"/>
              <a:t>Assembly line applications</a:t>
            </a:r>
          </a:p>
          <a:p>
            <a:pPr marL="609600" indent="-609600" eaLnBrk="1" hangingPunct="1">
              <a:buFontTx/>
              <a:buAutoNum type="arabicPeriod"/>
            </a:pPr>
            <a:r>
              <a:rPr lang="en-GB" smtClean="0"/>
              <a:t>Flexible manufacturing systems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AGVS Applications</a:t>
            </a:r>
          </a:p>
        </p:txBody>
      </p:sp>
      <p:sp>
        <p:nvSpPr>
          <p:cNvPr id="7171" name="Rectangle 3"/>
          <p:cNvSpPr>
            <a:spLocks noGrp="1" noChangeArrowheads="1"/>
          </p:cNvSpPr>
          <p:nvPr>
            <p:ph type="body" idx="1"/>
          </p:nvPr>
        </p:nvSpPr>
        <p:spPr>
          <a:xfrm>
            <a:off x="457200" y="1600200"/>
            <a:ext cx="8229600" cy="4997450"/>
          </a:xfrm>
        </p:spPr>
        <p:txBody>
          <a:bodyPr/>
          <a:lstStyle/>
          <a:p>
            <a:pPr eaLnBrk="1" hangingPunct="1">
              <a:buFontTx/>
              <a:buNone/>
            </a:pPr>
            <a:r>
              <a:rPr lang="en-GB" sz="2800" b="1" u="sng" smtClean="0"/>
              <a:t>Storage and distribution</a:t>
            </a:r>
          </a:p>
          <a:p>
            <a:pPr eaLnBrk="1" hangingPunct="1"/>
            <a:r>
              <a:rPr lang="en-GB" sz="2800" smtClean="0"/>
              <a:t>The applications often interface the AGVS with some other automated handling or storage system, such as an automated storage/retrieval system (AS/RS) in a distribution centre</a:t>
            </a:r>
          </a:p>
          <a:p>
            <a:pPr eaLnBrk="1" hangingPunct="1"/>
            <a:r>
              <a:rPr lang="en-GB" sz="2800" smtClean="0"/>
              <a:t>Storage/distribution operations also include light manufacturing and assembly plants in which work-in-process is stored in a central storage area and distributed to individual workstations for processing</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AGVS Applications</a:t>
            </a:r>
          </a:p>
        </p:txBody>
      </p:sp>
      <p:sp>
        <p:nvSpPr>
          <p:cNvPr id="8195" name="Rectangle 3"/>
          <p:cNvSpPr>
            <a:spLocks noGrp="1" noChangeArrowheads="1"/>
          </p:cNvSpPr>
          <p:nvPr>
            <p:ph type="body" idx="1"/>
          </p:nvPr>
        </p:nvSpPr>
        <p:spPr>
          <a:xfrm>
            <a:off x="457200" y="1600200"/>
            <a:ext cx="8229600" cy="5068888"/>
          </a:xfrm>
        </p:spPr>
        <p:txBody>
          <a:bodyPr/>
          <a:lstStyle/>
          <a:p>
            <a:pPr eaLnBrk="1" hangingPunct="1">
              <a:buFontTx/>
              <a:buNone/>
            </a:pPr>
            <a:r>
              <a:rPr lang="en-GB" sz="2800" b="1" u="sng" smtClean="0"/>
              <a:t>Flexible Manufacturing Systems</a:t>
            </a:r>
          </a:p>
          <a:p>
            <a:pPr eaLnBrk="1" hangingPunct="1"/>
            <a:r>
              <a:rPr lang="en-GB" sz="2800" smtClean="0"/>
              <a:t>In the typical operation, starting; work parts are placed onto pallet fixtures by workers and the AGVS deliver the parts to the individual workstations in the system</a:t>
            </a:r>
          </a:p>
          <a:p>
            <a:pPr eaLnBrk="1" hangingPunct="1"/>
            <a:r>
              <a:rPr lang="en-GB" sz="2800" smtClean="0"/>
              <a:t>When the AGV arrives at the assigned station, the pallet is transferred from the vehicle platform to the station for processing</a:t>
            </a:r>
          </a:p>
          <a:p>
            <a:pPr eaLnBrk="1" hangingPunct="1"/>
            <a:r>
              <a:rPr lang="en-GB" sz="2800" smtClean="0"/>
              <a:t>At the completion of processing, a vehicle returns to pick up the work and transport it to the next assigned station</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Vehicle Guidance Technology</a:t>
            </a:r>
          </a:p>
        </p:txBody>
      </p:sp>
      <p:sp>
        <p:nvSpPr>
          <p:cNvPr id="9219" name="Rectangle 3"/>
          <p:cNvSpPr>
            <a:spLocks noGrp="1" noChangeArrowheads="1"/>
          </p:cNvSpPr>
          <p:nvPr>
            <p:ph type="body" idx="1"/>
          </p:nvPr>
        </p:nvSpPr>
        <p:spPr>
          <a:xfrm>
            <a:off x="457200" y="1600200"/>
            <a:ext cx="8229600" cy="5068888"/>
          </a:xfrm>
        </p:spPr>
        <p:txBody>
          <a:bodyPr/>
          <a:lstStyle/>
          <a:p>
            <a:pPr eaLnBrk="1" hangingPunct="1"/>
            <a:r>
              <a:rPr lang="en-GB" smtClean="0"/>
              <a:t>The guidance system is the method by which AGVS pathways are defined and vehicles are controlled to follow the pathways</a:t>
            </a:r>
          </a:p>
          <a:p>
            <a:pPr eaLnBrk="1" hangingPunct="1"/>
            <a:r>
              <a:rPr lang="en-GB" smtClean="0"/>
              <a:t>Three technologies that are used in commercial systems for vehicle guidance</a:t>
            </a:r>
          </a:p>
          <a:p>
            <a:pPr eaLnBrk="1" hangingPunct="1">
              <a:buFontTx/>
              <a:buNone/>
            </a:pPr>
            <a:r>
              <a:rPr lang="en-GB" smtClean="0"/>
              <a:t>		(1) Imbedded guide wires</a:t>
            </a:r>
          </a:p>
          <a:p>
            <a:pPr eaLnBrk="1" hangingPunct="1">
              <a:buFontTx/>
              <a:buNone/>
            </a:pPr>
            <a:r>
              <a:rPr lang="en-GB" smtClean="0"/>
              <a:t>		(2) Paint strips</a:t>
            </a:r>
          </a:p>
          <a:p>
            <a:pPr eaLnBrk="1" hangingPunct="1">
              <a:buFontTx/>
              <a:buNone/>
            </a:pPr>
            <a:r>
              <a:rPr lang="en-GB" smtClean="0"/>
              <a:t>		(3) Self-guided vehicles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mtClean="0"/>
              <a:t>Imbedded guide wires</a:t>
            </a:r>
          </a:p>
        </p:txBody>
      </p:sp>
      <p:sp>
        <p:nvSpPr>
          <p:cNvPr id="10243" name="Rectangle 3"/>
          <p:cNvSpPr>
            <a:spLocks noGrp="1" noChangeArrowheads="1"/>
          </p:cNvSpPr>
          <p:nvPr>
            <p:ph type="body" idx="1"/>
          </p:nvPr>
        </p:nvSpPr>
        <p:spPr>
          <a:xfrm>
            <a:off x="179388" y="1600200"/>
            <a:ext cx="8785225" cy="5068888"/>
          </a:xfrm>
        </p:spPr>
        <p:txBody>
          <a:bodyPr/>
          <a:lstStyle/>
          <a:p>
            <a:pPr eaLnBrk="1" hangingPunct="1">
              <a:lnSpc>
                <a:spcPct val="90000"/>
              </a:lnSpc>
            </a:pPr>
            <a:r>
              <a:rPr lang="en-GB" sz="2800" smtClean="0"/>
              <a:t>Electrical wires are placed in a small channel cut into the surface of the floor</a:t>
            </a:r>
          </a:p>
          <a:p>
            <a:pPr eaLnBrk="1" hangingPunct="1">
              <a:lnSpc>
                <a:spcPct val="90000"/>
              </a:lnSpc>
            </a:pPr>
            <a:r>
              <a:rPr lang="en-GB" sz="2800" smtClean="0"/>
              <a:t>The channel is typically 3-12mm wide and 13-26mm deep</a:t>
            </a:r>
          </a:p>
          <a:p>
            <a:pPr eaLnBrk="1" hangingPunct="1">
              <a:lnSpc>
                <a:spcPct val="90000"/>
              </a:lnSpc>
            </a:pPr>
            <a:r>
              <a:rPr lang="en-GB" sz="2800" smtClean="0"/>
              <a:t>After the guide wire is installed, the channel is filled with cement to eliminate the discontinuity in the floor surface</a:t>
            </a:r>
          </a:p>
          <a:p>
            <a:pPr eaLnBrk="1" hangingPunct="1">
              <a:lnSpc>
                <a:spcPct val="90000"/>
              </a:lnSpc>
            </a:pPr>
            <a:r>
              <a:rPr lang="en-GB" sz="2800" smtClean="0"/>
              <a:t>The guide wire is connected to a frequency generator, which emits a low-voltage, low-current signal with a frequency in the range 1-15 kHz</a:t>
            </a:r>
          </a:p>
          <a:p>
            <a:pPr eaLnBrk="1" hangingPunct="1">
              <a:lnSpc>
                <a:spcPct val="90000"/>
              </a:lnSpc>
            </a:pPr>
            <a:r>
              <a:rPr lang="en-GB" sz="2800" smtClean="0"/>
              <a:t>This induces a magnetic field along the pathway that can be followed</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Paint Strips</a:t>
            </a:r>
          </a:p>
        </p:txBody>
      </p:sp>
      <p:sp>
        <p:nvSpPr>
          <p:cNvPr id="11267"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z="2800" smtClean="0"/>
              <a:t>Are used to define the pathway, the vehicle uses an optical sensor system capable of tracking the paint</a:t>
            </a:r>
          </a:p>
          <a:p>
            <a:pPr eaLnBrk="1" hangingPunct="1">
              <a:lnSpc>
                <a:spcPct val="90000"/>
              </a:lnSpc>
            </a:pPr>
            <a:r>
              <a:rPr lang="en-GB" sz="2800" smtClean="0"/>
              <a:t>The strips can be taped, sprayed or painted on the floor</a:t>
            </a:r>
          </a:p>
          <a:p>
            <a:pPr eaLnBrk="1" hangingPunct="1">
              <a:lnSpc>
                <a:spcPct val="90000"/>
              </a:lnSpc>
            </a:pPr>
            <a:r>
              <a:rPr lang="en-GB" sz="2800" smtClean="0"/>
              <a:t>One system uses a 26mm wide paint strip containing fluorescent particles that reflect an ultraviolet (UV) light source from the vehicle</a:t>
            </a:r>
          </a:p>
          <a:p>
            <a:pPr eaLnBrk="1" hangingPunct="1">
              <a:lnSpc>
                <a:spcPct val="90000"/>
              </a:lnSpc>
            </a:pPr>
            <a:r>
              <a:rPr lang="en-GB" sz="2800" smtClean="0"/>
              <a:t>An on-board sensor detects the reflected light in the strip and controls the steering mechanism to follow it</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Paint Strips</a:t>
            </a:r>
          </a:p>
        </p:txBody>
      </p:sp>
      <p:sp>
        <p:nvSpPr>
          <p:cNvPr id="12291" name="Rectangle 3"/>
          <p:cNvSpPr>
            <a:spLocks noGrp="1" noChangeArrowheads="1"/>
          </p:cNvSpPr>
          <p:nvPr>
            <p:ph type="body" idx="1"/>
          </p:nvPr>
        </p:nvSpPr>
        <p:spPr/>
        <p:txBody>
          <a:bodyPr/>
          <a:lstStyle/>
          <a:p>
            <a:pPr eaLnBrk="1" hangingPunct="1"/>
            <a:r>
              <a:rPr lang="en-GB" smtClean="0"/>
              <a:t>Paint strip guidance is useful in environments where electrical noise renders the guide wire system unreliable or when the installation of guide wires in the floor surface is not practical</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Self-guided vehicles (SGVs)</a:t>
            </a:r>
          </a:p>
        </p:txBody>
      </p:sp>
      <p:sp>
        <p:nvSpPr>
          <p:cNvPr id="1331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Unlike the previous two guidance methods, SGVs operate without continuously defined pathways</a:t>
            </a:r>
          </a:p>
          <a:p>
            <a:pPr eaLnBrk="1" hangingPunct="1">
              <a:lnSpc>
                <a:spcPct val="90000"/>
              </a:lnSpc>
            </a:pPr>
            <a:r>
              <a:rPr lang="en-GB" smtClean="0"/>
              <a:t>Instead, they use a combination of dead reckoning and beacons located throughout the plant that can be identified by on-board sensors</a:t>
            </a:r>
          </a:p>
          <a:p>
            <a:pPr eaLnBrk="1" hangingPunct="1">
              <a:lnSpc>
                <a:spcPct val="90000"/>
              </a:lnSpc>
            </a:pPr>
            <a:r>
              <a:rPr lang="en-GB" smtClean="0"/>
              <a:t>Dead reckoning refers to the capability of a vehicle to follow a given route in the absence of a defined pathway in the floor</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mtClean="0"/>
              <a:t>Self-guided vehicles (SGVs)</a:t>
            </a:r>
          </a:p>
        </p:txBody>
      </p:sp>
      <p:sp>
        <p:nvSpPr>
          <p:cNvPr id="14339" name="Rectangle 3"/>
          <p:cNvSpPr>
            <a:spLocks noGrp="1" noChangeArrowheads="1"/>
          </p:cNvSpPr>
          <p:nvPr>
            <p:ph type="body" idx="1"/>
          </p:nvPr>
        </p:nvSpPr>
        <p:spPr>
          <a:xfrm>
            <a:off x="457200" y="1600200"/>
            <a:ext cx="8229600" cy="4997450"/>
          </a:xfrm>
        </p:spPr>
        <p:txBody>
          <a:bodyPr/>
          <a:lstStyle/>
          <a:p>
            <a:pPr eaLnBrk="1" hangingPunct="1"/>
            <a:r>
              <a:rPr lang="en-GB" sz="2800" smtClean="0"/>
              <a:t>Movement of the vehicle along the route is accomplished by computing the required number of wheel rotations in a sequence of specified angles</a:t>
            </a:r>
          </a:p>
          <a:p>
            <a:pPr eaLnBrk="1" hangingPunct="1"/>
            <a:r>
              <a:rPr lang="en-GB" sz="2800" smtClean="0"/>
              <a:t>Accordingly, the location of the self-guided vehicle must be periodically verified by comparing the calculated position with one or more known positions</a:t>
            </a:r>
          </a:p>
          <a:p>
            <a:pPr eaLnBrk="1" hangingPunct="1"/>
            <a:r>
              <a:rPr lang="en-GB" sz="2800" smtClean="0"/>
              <a:t>These known positions are established using beacons located strategically throughout the plant</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AGVS Layouts</a:t>
            </a:r>
          </a:p>
        </p:txBody>
      </p:sp>
      <p:sp>
        <p:nvSpPr>
          <p:cNvPr id="15363" name="Rectangle 3"/>
          <p:cNvSpPr>
            <a:spLocks noGrp="1" noChangeArrowheads="1"/>
          </p:cNvSpPr>
          <p:nvPr>
            <p:ph type="body" idx="1"/>
          </p:nvPr>
        </p:nvSpPr>
        <p:spPr>
          <a:xfrm>
            <a:off x="457200" y="1600200"/>
            <a:ext cx="8229600" cy="5068888"/>
          </a:xfrm>
        </p:spPr>
        <p:txBody>
          <a:bodyPr/>
          <a:lstStyle/>
          <a:p>
            <a:pPr eaLnBrk="1" hangingPunct="1"/>
            <a:r>
              <a:rPr lang="en-GB" sz="2800" smtClean="0"/>
              <a:t>A typical AGVS layout contains multiple loops, branches, side tracks, and spurs, as well as pick up and drop-off stations</a:t>
            </a:r>
          </a:p>
          <a:p>
            <a:pPr eaLnBrk="1" hangingPunct="1"/>
            <a:r>
              <a:rPr lang="en-GB" sz="2800" smtClean="0"/>
              <a:t>The most appropriate route must be selected from the alternative pathways available to a vehicle as it moves to a specified destination in the system</a:t>
            </a:r>
          </a:p>
          <a:p>
            <a:pPr eaLnBrk="1" hangingPunct="1"/>
            <a:r>
              <a:rPr lang="en-GB" sz="2800" smtClean="0"/>
              <a:t>When a vehicle approaches a branching point where the guide path forks into two (or more) pathways, the vehicle must have a means of deciding which path to take.</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mtClean="0"/>
              <a:t>AGVS Layouts</a:t>
            </a:r>
          </a:p>
        </p:txBody>
      </p:sp>
      <p:sp>
        <p:nvSpPr>
          <p:cNvPr id="16387" name="Rectangle 3"/>
          <p:cNvSpPr>
            <a:spLocks noGrp="1" noChangeArrowheads="1"/>
          </p:cNvSpPr>
          <p:nvPr>
            <p:ph type="body" idx="1"/>
          </p:nvPr>
        </p:nvSpPr>
        <p:spPr/>
        <p:txBody>
          <a:bodyPr/>
          <a:lstStyle/>
          <a:p>
            <a:pPr eaLnBrk="1" hangingPunct="1">
              <a:buFontTx/>
              <a:buNone/>
            </a:pPr>
            <a:r>
              <a:rPr lang="en-GB" smtClean="0"/>
              <a:t>	The two principal methods of making this decision in commercial wire guided systems are:</a:t>
            </a:r>
          </a:p>
          <a:p>
            <a:pPr eaLnBrk="1" hangingPunct="1">
              <a:buFontTx/>
              <a:buNone/>
            </a:pPr>
            <a:endParaRPr lang="en-GB" smtClean="0"/>
          </a:p>
          <a:p>
            <a:pPr eaLnBrk="1" hangingPunct="1">
              <a:buFontTx/>
              <a:buNone/>
            </a:pPr>
            <a:r>
              <a:rPr lang="en-GB" smtClean="0"/>
              <a:t>	1. Frequency select method</a:t>
            </a:r>
          </a:p>
          <a:p>
            <a:pPr eaLnBrk="1" hangingPunct="1">
              <a:buFontTx/>
              <a:buNone/>
            </a:pPr>
            <a:r>
              <a:rPr lang="en-GB" smtClean="0"/>
              <a:t>	2. The path switch method</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smtClean="0"/>
              <a:t>AGVS Layouts</a:t>
            </a:r>
          </a:p>
        </p:txBody>
      </p:sp>
      <p:sp>
        <p:nvSpPr>
          <p:cNvPr id="17411" name="Rectangle 3"/>
          <p:cNvSpPr>
            <a:spLocks noGrp="1" noChangeArrowheads="1"/>
          </p:cNvSpPr>
          <p:nvPr>
            <p:ph type="body" idx="1"/>
          </p:nvPr>
        </p:nvSpPr>
        <p:spPr>
          <a:xfrm>
            <a:off x="457200" y="1600200"/>
            <a:ext cx="8229600" cy="4997450"/>
          </a:xfrm>
        </p:spPr>
        <p:txBody>
          <a:bodyPr/>
          <a:lstStyle/>
          <a:p>
            <a:pPr eaLnBrk="1" hangingPunct="1">
              <a:lnSpc>
                <a:spcPct val="80000"/>
              </a:lnSpc>
              <a:buFontTx/>
              <a:buNone/>
            </a:pPr>
            <a:r>
              <a:rPr lang="en-GB" sz="2800" b="1" u="sng" smtClean="0"/>
              <a:t>Frequency select method</a:t>
            </a:r>
          </a:p>
          <a:p>
            <a:pPr eaLnBrk="1" hangingPunct="1">
              <a:lnSpc>
                <a:spcPct val="80000"/>
              </a:lnSpc>
            </a:pPr>
            <a:r>
              <a:rPr lang="en-GB" sz="2800" smtClean="0"/>
              <a:t>The guide wires leading into the two separate paths at the switch have different frequencies</a:t>
            </a:r>
          </a:p>
          <a:p>
            <a:pPr eaLnBrk="1" hangingPunct="1">
              <a:lnSpc>
                <a:spcPct val="80000"/>
              </a:lnSpc>
            </a:pPr>
            <a:r>
              <a:rPr lang="en-GB" sz="2800" smtClean="0"/>
              <a:t>As the vehicle enters the switch, it reads an identification code on the floor to determine its location</a:t>
            </a:r>
          </a:p>
          <a:p>
            <a:pPr eaLnBrk="1" hangingPunct="1">
              <a:lnSpc>
                <a:spcPct val="80000"/>
              </a:lnSpc>
            </a:pPr>
            <a:r>
              <a:rPr lang="en-GB" sz="2800" smtClean="0"/>
              <a:t>Depending on its programmed destination, the vehicle selects the correct guide path by following only one of the frequencies</a:t>
            </a:r>
          </a:p>
          <a:p>
            <a:pPr eaLnBrk="1" hangingPunct="1">
              <a:lnSpc>
                <a:spcPct val="80000"/>
              </a:lnSpc>
            </a:pPr>
            <a:r>
              <a:rPr lang="en-GB" sz="2800" smtClean="0"/>
              <a:t>This method requires a separate frequency generator for each different frequency used in the guide path layout</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AGVS Layouts</a:t>
            </a:r>
          </a:p>
        </p:txBody>
      </p:sp>
      <p:sp>
        <p:nvSpPr>
          <p:cNvPr id="18435" name="Rectangle 3"/>
          <p:cNvSpPr>
            <a:spLocks noGrp="1" noChangeArrowheads="1"/>
          </p:cNvSpPr>
          <p:nvPr>
            <p:ph type="body" idx="1"/>
          </p:nvPr>
        </p:nvSpPr>
        <p:spPr>
          <a:xfrm>
            <a:off x="457200" y="1600200"/>
            <a:ext cx="8229600" cy="4997450"/>
          </a:xfrm>
        </p:spPr>
        <p:txBody>
          <a:bodyPr/>
          <a:lstStyle/>
          <a:p>
            <a:pPr eaLnBrk="1" hangingPunct="1">
              <a:lnSpc>
                <a:spcPct val="80000"/>
              </a:lnSpc>
              <a:buFontTx/>
              <a:buNone/>
            </a:pPr>
            <a:r>
              <a:rPr lang="en-GB" sz="2800" b="1" u="sng" smtClean="0"/>
              <a:t>Path switch method</a:t>
            </a:r>
          </a:p>
          <a:p>
            <a:pPr eaLnBrk="1" hangingPunct="1">
              <a:lnSpc>
                <a:spcPct val="80000"/>
              </a:lnSpc>
            </a:pPr>
            <a:r>
              <a:rPr lang="en-GB" sz="2800" smtClean="0"/>
              <a:t>Operates with a single frequency throughout the guide path layout</a:t>
            </a:r>
          </a:p>
          <a:p>
            <a:pPr eaLnBrk="1" hangingPunct="1">
              <a:lnSpc>
                <a:spcPct val="80000"/>
              </a:lnSpc>
            </a:pPr>
            <a:r>
              <a:rPr lang="en-GB" sz="2800" smtClean="0"/>
              <a:t>To control the path of a vehicle at a switch, the power is turned off in all other branches except the one that the vehicle is to travel on</a:t>
            </a:r>
          </a:p>
          <a:p>
            <a:pPr eaLnBrk="1" hangingPunct="1">
              <a:lnSpc>
                <a:spcPct val="80000"/>
              </a:lnSpc>
            </a:pPr>
            <a:r>
              <a:rPr lang="en-GB" sz="2800" smtClean="0"/>
              <a:t>To accomplish routing by the path switch select method, the guide path layout is divided into blocks that are electrically insulated from each other</a:t>
            </a:r>
          </a:p>
          <a:p>
            <a:pPr eaLnBrk="1" hangingPunct="1">
              <a:lnSpc>
                <a:spcPct val="80000"/>
              </a:lnSpc>
            </a:pPr>
            <a:r>
              <a:rPr lang="en-GB" sz="2800" smtClean="0"/>
              <a:t>The blocks can be turned on and off either by the vehicles themselves or by a central control computer</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z="4000" smtClean="0"/>
              <a:t>Analysis of Vehicle-Based Systems</a:t>
            </a:r>
          </a:p>
        </p:txBody>
      </p:sp>
      <p:sp>
        <p:nvSpPr>
          <p:cNvPr id="19459" name="Rectangle 3"/>
          <p:cNvSpPr>
            <a:spLocks noGrp="1" noChangeArrowheads="1"/>
          </p:cNvSpPr>
          <p:nvPr>
            <p:ph type="body" idx="1"/>
          </p:nvPr>
        </p:nvSpPr>
        <p:spPr>
          <a:xfrm>
            <a:off x="457200" y="1600200"/>
            <a:ext cx="8229600" cy="4997450"/>
          </a:xfrm>
        </p:spPr>
        <p:txBody>
          <a:bodyPr/>
          <a:lstStyle/>
          <a:p>
            <a:pPr eaLnBrk="1" hangingPunct="1"/>
            <a:r>
              <a:rPr lang="en-GB" sz="2800" smtClean="0"/>
              <a:t>Equipment used in vehicle-based material transport systems includes industrial trucks, automated guided vehicles, and other rail-guided vehicles</a:t>
            </a:r>
          </a:p>
          <a:p>
            <a:pPr eaLnBrk="1" hangingPunct="1"/>
            <a:r>
              <a:rPr lang="en-GB" sz="2800" smtClean="0"/>
              <a:t>Two graphical tools that are useful for displaying and analysing data in these deliveries are the </a:t>
            </a:r>
            <a:r>
              <a:rPr lang="en-GB" sz="2800" b="1" smtClean="0"/>
              <a:t>from-to-chart </a:t>
            </a:r>
            <a:r>
              <a:rPr lang="en-GB" sz="2800" smtClean="0"/>
              <a:t>and the </a:t>
            </a:r>
            <a:r>
              <a:rPr lang="en-GB" sz="2800" b="1" smtClean="0"/>
              <a:t>network diagram</a:t>
            </a:r>
          </a:p>
          <a:p>
            <a:pPr eaLnBrk="1" hangingPunct="1"/>
            <a:r>
              <a:rPr lang="en-GB" sz="2800" smtClean="0"/>
              <a:t>The </a:t>
            </a:r>
            <a:r>
              <a:rPr lang="en-GB" sz="2800" b="1" smtClean="0"/>
              <a:t>from-to-chart</a:t>
            </a:r>
            <a:r>
              <a:rPr lang="en-GB" sz="2800" smtClean="0"/>
              <a:t> is a table that can be used to indicate material flow data and distances between multiple locations</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sz="4000" smtClean="0"/>
              <a:t>Analysis of Vehicle-Based Systems</a:t>
            </a:r>
          </a:p>
        </p:txBody>
      </p:sp>
      <p:sp>
        <p:nvSpPr>
          <p:cNvPr id="20483" name="Rectangle 3"/>
          <p:cNvSpPr>
            <a:spLocks noGrp="1" noChangeArrowheads="1"/>
          </p:cNvSpPr>
          <p:nvPr>
            <p:ph type="body" idx="1"/>
          </p:nvPr>
        </p:nvSpPr>
        <p:spPr/>
        <p:txBody>
          <a:bodyPr/>
          <a:lstStyle/>
          <a:p>
            <a:pPr eaLnBrk="1" hangingPunct="1"/>
            <a:r>
              <a:rPr lang="en-GB" b="1" smtClean="0"/>
              <a:t>Network diagrams</a:t>
            </a:r>
            <a:r>
              <a:rPr lang="en-GB" smtClean="0"/>
              <a:t> can also be used to indicate the same type of information.  A network diagram consists of nodes and arrows</a:t>
            </a:r>
          </a:p>
          <a:p>
            <a:pPr eaLnBrk="1" hangingPunct="1"/>
            <a:r>
              <a:rPr lang="en-GB" smtClean="0"/>
              <a:t>In material handling, the nodes represent locations (e.g. load and unload stations), and the arrows represent material flow and/or distances between the stations </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smtClean="0"/>
              <a:t>Analysis of Vehicle-Based Systems</a:t>
            </a:r>
          </a:p>
        </p:txBody>
      </p:sp>
      <p:sp>
        <p:nvSpPr>
          <p:cNvPr id="21507" name="Rectangle 3"/>
          <p:cNvSpPr>
            <a:spLocks noGrp="1" noChangeArrowheads="1"/>
          </p:cNvSpPr>
          <p:nvPr>
            <p:ph type="body" idx="1"/>
          </p:nvPr>
        </p:nvSpPr>
        <p:spPr/>
        <p:txBody>
          <a:bodyPr/>
          <a:lstStyle/>
          <a:p>
            <a:pPr eaLnBrk="1" hangingPunct="1">
              <a:lnSpc>
                <a:spcPct val="90000"/>
              </a:lnSpc>
            </a:pPr>
            <a:r>
              <a:rPr lang="en-GB" smtClean="0"/>
              <a:t>Mathematical equations can be developed to describe the operation of vehicle-based material transport systems</a:t>
            </a:r>
          </a:p>
          <a:p>
            <a:pPr eaLnBrk="1" hangingPunct="1">
              <a:lnSpc>
                <a:spcPct val="90000"/>
              </a:lnSpc>
            </a:pPr>
            <a:r>
              <a:rPr lang="en-GB" smtClean="0"/>
              <a:t>We assume that the vehicle operates at a constant velocity throughout its operation and ignore the effects of acceleration, de-acceleration, and other speed differences that might depend on whether the vehicle is travelling loaded or empty</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z="4000" smtClean="0"/>
              <a:t>Analysis of Vehicle-Based Systems</a:t>
            </a:r>
          </a:p>
        </p:txBody>
      </p:sp>
      <p:sp>
        <p:nvSpPr>
          <p:cNvPr id="22531" name="Rectangle 3"/>
          <p:cNvSpPr>
            <a:spLocks noGrp="1" noChangeArrowheads="1"/>
          </p:cNvSpPr>
          <p:nvPr>
            <p:ph type="body" idx="1"/>
          </p:nvPr>
        </p:nvSpPr>
        <p:spPr/>
        <p:txBody>
          <a:bodyPr/>
          <a:lstStyle/>
          <a:p>
            <a:pPr marL="609600" indent="-609600" eaLnBrk="1" hangingPunct="1">
              <a:buFontTx/>
              <a:buNone/>
            </a:pPr>
            <a:r>
              <a:rPr lang="en-GB" smtClean="0"/>
              <a:t>	The time for a typical delivery cycle in the operation of a vehicle-based transport system consists of</a:t>
            </a:r>
          </a:p>
          <a:p>
            <a:pPr marL="609600" indent="-609600" eaLnBrk="1" hangingPunct="1">
              <a:buFontTx/>
              <a:buAutoNum type="arabicPeriod"/>
            </a:pPr>
            <a:r>
              <a:rPr lang="en-GB" smtClean="0"/>
              <a:t>Loading at the pick up station</a:t>
            </a:r>
          </a:p>
          <a:p>
            <a:pPr marL="609600" indent="-609600" eaLnBrk="1" hangingPunct="1">
              <a:buFontTx/>
              <a:buAutoNum type="arabicPeriod"/>
            </a:pPr>
            <a:r>
              <a:rPr lang="en-GB" smtClean="0"/>
              <a:t>Travel time to drop-off station</a:t>
            </a:r>
          </a:p>
          <a:p>
            <a:pPr marL="609600" indent="-609600" eaLnBrk="1" hangingPunct="1">
              <a:buFontTx/>
              <a:buAutoNum type="arabicPeriod"/>
            </a:pPr>
            <a:r>
              <a:rPr lang="en-GB" smtClean="0"/>
              <a:t>Unloading at the drop-off station</a:t>
            </a:r>
          </a:p>
          <a:p>
            <a:pPr marL="609600" indent="-609600" eaLnBrk="1" hangingPunct="1">
              <a:buFontTx/>
              <a:buAutoNum type="arabicPeriod"/>
            </a:pPr>
            <a:r>
              <a:rPr lang="en-GB" smtClean="0"/>
              <a:t>Empty travel time of the vehicle between deliveries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sz="4000" smtClean="0"/>
              <a:t>Analysis of Vehicle-Based Systems</a:t>
            </a:r>
          </a:p>
        </p:txBody>
      </p:sp>
      <p:sp>
        <p:nvSpPr>
          <p:cNvPr id="23555" name="Rectangle 3"/>
          <p:cNvSpPr>
            <a:spLocks noGrp="1" noChangeArrowheads="1"/>
          </p:cNvSpPr>
          <p:nvPr>
            <p:ph type="body" idx="1"/>
          </p:nvPr>
        </p:nvSpPr>
        <p:spPr>
          <a:xfrm>
            <a:off x="457200" y="1600200"/>
            <a:ext cx="8229600" cy="5068888"/>
          </a:xfrm>
        </p:spPr>
        <p:txBody>
          <a:bodyPr/>
          <a:lstStyle/>
          <a:p>
            <a:pPr eaLnBrk="1" hangingPunct="1">
              <a:lnSpc>
                <a:spcPct val="80000"/>
              </a:lnSpc>
              <a:buFontTx/>
              <a:buNone/>
            </a:pPr>
            <a:r>
              <a:rPr lang="en-GB" sz="2800" smtClean="0"/>
              <a:t>	The total cycle time per delivery per vehicle is given by</a:t>
            </a:r>
          </a:p>
          <a:p>
            <a:pPr eaLnBrk="1" hangingPunct="1">
              <a:lnSpc>
                <a:spcPct val="80000"/>
              </a:lnSpc>
              <a:buFontTx/>
              <a:buNone/>
            </a:pPr>
            <a:r>
              <a:rPr lang="en-GB" sz="2800" smtClean="0"/>
              <a:t>	</a:t>
            </a:r>
          </a:p>
          <a:p>
            <a:pPr eaLnBrk="1" hangingPunct="1">
              <a:lnSpc>
                <a:spcPct val="80000"/>
              </a:lnSpc>
              <a:buFontTx/>
              <a:buNone/>
            </a:pPr>
            <a:r>
              <a:rPr lang="en-GB" sz="2800" smtClean="0"/>
              <a:t> 	        = </a:t>
            </a:r>
          </a:p>
          <a:p>
            <a:pPr eaLnBrk="1" hangingPunct="1">
              <a:lnSpc>
                <a:spcPct val="80000"/>
              </a:lnSpc>
              <a:buFontTx/>
              <a:buNone/>
            </a:pPr>
            <a:r>
              <a:rPr lang="en-GB" sz="2800" smtClean="0"/>
              <a:t>T</a:t>
            </a:r>
            <a:r>
              <a:rPr lang="en-GB" sz="2800" baseline="-25000" smtClean="0"/>
              <a:t>C</a:t>
            </a:r>
            <a:r>
              <a:rPr lang="en-GB" sz="2800" smtClean="0"/>
              <a:t> = delivery cycle time (min/del)</a:t>
            </a:r>
          </a:p>
          <a:p>
            <a:pPr eaLnBrk="1" hangingPunct="1">
              <a:lnSpc>
                <a:spcPct val="80000"/>
              </a:lnSpc>
              <a:buFontTx/>
              <a:buNone/>
            </a:pPr>
            <a:r>
              <a:rPr lang="en-GB" sz="2800" smtClean="0"/>
              <a:t>T</a:t>
            </a:r>
            <a:r>
              <a:rPr lang="en-GB" sz="2800" baseline="-25000" smtClean="0"/>
              <a:t>L</a:t>
            </a:r>
            <a:r>
              <a:rPr lang="en-GB" sz="2800" smtClean="0"/>
              <a:t> = time to load at load station (min)</a:t>
            </a:r>
          </a:p>
          <a:p>
            <a:pPr eaLnBrk="1" hangingPunct="1">
              <a:lnSpc>
                <a:spcPct val="80000"/>
              </a:lnSpc>
              <a:buFontTx/>
              <a:buNone/>
            </a:pPr>
            <a:r>
              <a:rPr lang="en-GB" sz="2800" smtClean="0"/>
              <a:t>L</a:t>
            </a:r>
            <a:r>
              <a:rPr lang="en-GB" sz="2800" baseline="-25000" smtClean="0"/>
              <a:t>d</a:t>
            </a:r>
            <a:r>
              <a:rPr lang="en-GB" sz="2800" smtClean="0"/>
              <a:t> = distance the vehicle travels between load and </a:t>
            </a:r>
          </a:p>
          <a:p>
            <a:pPr eaLnBrk="1" hangingPunct="1">
              <a:lnSpc>
                <a:spcPct val="80000"/>
              </a:lnSpc>
              <a:buFontTx/>
              <a:buNone/>
            </a:pPr>
            <a:r>
              <a:rPr lang="en-GB" sz="2800" smtClean="0"/>
              <a:t>        unload station (m)</a:t>
            </a:r>
          </a:p>
          <a:p>
            <a:pPr eaLnBrk="1" hangingPunct="1">
              <a:lnSpc>
                <a:spcPct val="80000"/>
              </a:lnSpc>
              <a:buFontTx/>
              <a:buNone/>
            </a:pPr>
            <a:r>
              <a:rPr lang="en-GB" sz="2800" smtClean="0"/>
              <a:t>V</a:t>
            </a:r>
            <a:r>
              <a:rPr lang="en-GB" sz="2800" baseline="-25000" smtClean="0"/>
              <a:t>C</a:t>
            </a:r>
            <a:r>
              <a:rPr lang="en-GB" sz="2800" smtClean="0"/>
              <a:t> = carrier velocity (m/min)</a:t>
            </a:r>
          </a:p>
          <a:p>
            <a:pPr eaLnBrk="1" hangingPunct="1">
              <a:lnSpc>
                <a:spcPct val="80000"/>
              </a:lnSpc>
              <a:buFontTx/>
              <a:buNone/>
            </a:pPr>
            <a:r>
              <a:rPr lang="en-GB" sz="2800" smtClean="0"/>
              <a:t>T</a:t>
            </a:r>
            <a:r>
              <a:rPr lang="en-GB" sz="2800" baseline="-25000" smtClean="0"/>
              <a:t>U</a:t>
            </a:r>
            <a:r>
              <a:rPr lang="en-GB" sz="2800" smtClean="0"/>
              <a:t> = time to unload at unload station (min)</a:t>
            </a:r>
          </a:p>
          <a:p>
            <a:pPr eaLnBrk="1" hangingPunct="1">
              <a:lnSpc>
                <a:spcPct val="80000"/>
              </a:lnSpc>
              <a:buFontTx/>
              <a:buNone/>
            </a:pPr>
            <a:r>
              <a:rPr lang="en-GB" sz="2800" smtClean="0"/>
              <a:t>Le = distance the vehicle travels empty (m)</a:t>
            </a:r>
          </a:p>
        </p:txBody>
      </p:sp>
      <p:pic>
        <p:nvPicPr>
          <p:cNvPr id="23556" name="Picture 13"/>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042988" y="2492375"/>
            <a:ext cx="720725" cy="722313"/>
          </a:xfrm>
          <a:prstGeom prst="rect">
            <a:avLst/>
          </a:prstGeom>
          <a:noFill/>
          <a:ln w="9525">
            <a:noFill/>
            <a:miter lim="800000"/>
            <a:headEnd/>
            <a:tailEnd/>
          </a:ln>
        </p:spPr>
      </p:pic>
      <p:pic>
        <p:nvPicPr>
          <p:cNvPr id="23557" name="Picture 16"/>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195513" y="2565400"/>
            <a:ext cx="431800" cy="576263"/>
          </a:xfrm>
          <a:prstGeom prst="rect">
            <a:avLst/>
          </a:prstGeom>
          <a:noFill/>
          <a:ln w="9525">
            <a:noFill/>
            <a:miter lim="800000"/>
            <a:headEnd/>
            <a:tailEnd/>
          </a:ln>
        </p:spPr>
      </p:pic>
      <p:pic>
        <p:nvPicPr>
          <p:cNvPr id="23558" name="Picture 15"/>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2843213" y="2349500"/>
            <a:ext cx="1008062" cy="865188"/>
          </a:xfrm>
          <a:prstGeom prst="rect">
            <a:avLst/>
          </a:prstGeom>
          <a:noFill/>
          <a:ln w="9525">
            <a:noFill/>
            <a:miter lim="800000"/>
            <a:headEnd/>
            <a:tailEnd/>
          </a:ln>
        </p:spPr>
      </p:pic>
      <p:pic>
        <p:nvPicPr>
          <p:cNvPr id="23559" name="Picture 14"/>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4030663" y="2420938"/>
            <a:ext cx="396875" cy="792162"/>
          </a:xfrm>
          <a:prstGeom prst="rect">
            <a:avLst/>
          </a:prstGeom>
          <a:noFill/>
          <a:ln w="9525">
            <a:noFill/>
            <a:miter lim="800000"/>
            <a:headEnd/>
            <a:tailEnd/>
          </a:ln>
        </p:spPr>
      </p:pic>
      <p:sp>
        <p:nvSpPr>
          <p:cNvPr id="23560" name="Rectangle 17"/>
          <p:cNvSpPr>
            <a:spLocks noChangeArrowheads="1"/>
          </p:cNvSpPr>
          <p:nvPr/>
        </p:nvSpPr>
        <p:spPr bwMode="auto">
          <a:xfrm>
            <a:off x="0" y="188913"/>
            <a:ext cx="9144000" cy="0"/>
          </a:xfrm>
          <a:prstGeom prst="rect">
            <a:avLst/>
          </a:prstGeom>
          <a:noFill/>
          <a:ln w="9525">
            <a:noFill/>
            <a:miter lim="800000"/>
            <a:headEnd/>
            <a:tailEnd/>
          </a:ln>
        </p:spPr>
        <p:txBody>
          <a:bodyPr wrap="none" anchor="ctr">
            <a:spAutoFit/>
          </a:bodyPr>
          <a:lstStyle/>
          <a:p>
            <a:endParaRPr lang="en-US"/>
          </a:p>
        </p:txBody>
      </p:sp>
      <p:sp>
        <p:nvSpPr>
          <p:cNvPr id="23561" name="Rectangle 18"/>
          <p:cNvSpPr>
            <a:spLocks noChangeArrowheads="1"/>
          </p:cNvSpPr>
          <p:nvPr/>
        </p:nvSpPr>
        <p:spPr bwMode="auto">
          <a:xfrm>
            <a:off x="0" y="209550"/>
            <a:ext cx="222250" cy="260350"/>
          </a:xfrm>
          <a:prstGeom prst="rect">
            <a:avLst/>
          </a:prstGeom>
          <a:noFill/>
          <a:ln w="9525">
            <a:noFill/>
            <a:miter lim="800000"/>
            <a:headEnd/>
            <a:tailEnd/>
          </a:ln>
        </p:spPr>
        <p:txBody>
          <a:bodyPr wrap="none" anchor="ctr">
            <a:spAutoFit/>
          </a:bodyPr>
          <a:lstStyle/>
          <a:p>
            <a:r>
              <a:rPr lang="en-GB" sz="1100">
                <a:cs typeface="Times New Roman" pitchFamily="18" charset="0"/>
              </a:rPr>
              <a:t> </a:t>
            </a:r>
            <a:endParaRPr lang="en-GB"/>
          </a:p>
        </p:txBody>
      </p:sp>
      <p:sp>
        <p:nvSpPr>
          <p:cNvPr id="23562" name="Rectangle 19"/>
          <p:cNvSpPr>
            <a:spLocks noChangeArrowheads="1"/>
          </p:cNvSpPr>
          <p:nvPr/>
        </p:nvSpPr>
        <p:spPr bwMode="auto">
          <a:xfrm>
            <a:off x="0" y="793750"/>
            <a:ext cx="222250" cy="260350"/>
          </a:xfrm>
          <a:prstGeom prst="rect">
            <a:avLst/>
          </a:prstGeom>
          <a:noFill/>
          <a:ln w="9525">
            <a:noFill/>
            <a:miter lim="800000"/>
            <a:headEnd/>
            <a:tailEnd/>
          </a:ln>
        </p:spPr>
        <p:txBody>
          <a:bodyPr wrap="none" anchor="ctr">
            <a:spAutoFit/>
          </a:bodyPr>
          <a:lstStyle/>
          <a:p>
            <a:r>
              <a:rPr lang="en-GB" sz="1100">
                <a:cs typeface="Times New Roman" pitchFamily="18" charset="0"/>
              </a:rPr>
              <a:t> </a:t>
            </a:r>
            <a:endParaRPr lang="en-GB"/>
          </a:p>
        </p:txBody>
      </p:sp>
      <p:sp>
        <p:nvSpPr>
          <p:cNvPr id="23563" name="Rectangle 20"/>
          <p:cNvSpPr>
            <a:spLocks noChangeArrowheads="1"/>
          </p:cNvSpPr>
          <p:nvPr/>
        </p:nvSpPr>
        <p:spPr bwMode="auto">
          <a:xfrm>
            <a:off x="0" y="1377950"/>
            <a:ext cx="260350" cy="260350"/>
          </a:xfrm>
          <a:prstGeom prst="rect">
            <a:avLst/>
          </a:prstGeom>
          <a:noFill/>
          <a:ln w="9525">
            <a:noFill/>
            <a:miter lim="800000"/>
            <a:headEnd/>
            <a:tailEnd/>
          </a:ln>
        </p:spPr>
        <p:txBody>
          <a:bodyPr wrap="none" anchor="ctr">
            <a:spAutoFit/>
          </a:bodyPr>
          <a:lstStyle/>
          <a:p>
            <a:r>
              <a:rPr lang="en-GB" sz="1100">
                <a:cs typeface="Times New Roman" pitchFamily="18" charset="0"/>
              </a:rPr>
              <a:t> </a:t>
            </a:r>
            <a:r>
              <a:rPr lang="en-GB" sz="1100"/>
              <a:t> </a:t>
            </a:r>
            <a:endParaRPr lang="en-GB"/>
          </a:p>
        </p:txBody>
      </p:sp>
      <p:sp>
        <p:nvSpPr>
          <p:cNvPr id="23564" name="Text Box 21"/>
          <p:cNvSpPr txBox="1">
            <a:spLocks noChangeArrowheads="1"/>
          </p:cNvSpPr>
          <p:nvPr/>
        </p:nvSpPr>
        <p:spPr bwMode="auto">
          <a:xfrm>
            <a:off x="5416550" y="2297113"/>
            <a:ext cx="2179638" cy="519112"/>
          </a:xfrm>
          <a:prstGeom prst="rect">
            <a:avLst/>
          </a:prstGeom>
          <a:noFill/>
          <a:ln w="9525">
            <a:noFill/>
            <a:miter lim="800000"/>
            <a:headEnd/>
            <a:tailEnd/>
          </a:ln>
        </p:spPr>
        <p:txBody>
          <a:bodyPr>
            <a:spAutoFit/>
          </a:bodyPr>
          <a:lstStyle/>
          <a:p>
            <a:endParaRPr lang="en-US" sz="2800"/>
          </a:p>
        </p:txBody>
      </p:sp>
      <p:sp>
        <p:nvSpPr>
          <p:cNvPr id="23565" name="Text Box 22"/>
          <p:cNvSpPr txBox="1">
            <a:spLocks noChangeArrowheads="1"/>
          </p:cNvSpPr>
          <p:nvPr/>
        </p:nvSpPr>
        <p:spPr bwMode="auto">
          <a:xfrm>
            <a:off x="6856413" y="2405063"/>
            <a:ext cx="1892300" cy="519112"/>
          </a:xfrm>
          <a:prstGeom prst="rect">
            <a:avLst/>
          </a:prstGeom>
          <a:noFill/>
          <a:ln w="9525">
            <a:noFill/>
            <a:miter lim="800000"/>
            <a:headEnd/>
            <a:tailEnd/>
          </a:ln>
        </p:spPr>
        <p:txBody>
          <a:bodyPr>
            <a:spAutoFit/>
          </a:bodyPr>
          <a:lstStyle/>
          <a:p>
            <a:r>
              <a:rPr lang="en-GB" sz="2800"/>
              <a:t>Equation 1</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0"/>
            <a:ext cx="8229600" cy="908050"/>
          </a:xfrm>
        </p:spPr>
        <p:txBody>
          <a:bodyPr/>
          <a:lstStyle/>
          <a:p>
            <a:pPr eaLnBrk="1" hangingPunct="1"/>
            <a:r>
              <a:rPr lang="en-GB" sz="4000" smtClean="0"/>
              <a:t>Analysis of Vehicle-Based Systems</a:t>
            </a:r>
          </a:p>
        </p:txBody>
      </p:sp>
      <p:sp>
        <p:nvSpPr>
          <p:cNvPr id="24579" name="Rectangle 3"/>
          <p:cNvSpPr>
            <a:spLocks noGrp="1" noChangeArrowheads="1"/>
          </p:cNvSpPr>
          <p:nvPr>
            <p:ph type="body" idx="1"/>
          </p:nvPr>
        </p:nvSpPr>
        <p:spPr>
          <a:xfrm>
            <a:off x="179388" y="1052513"/>
            <a:ext cx="8785225" cy="5545137"/>
          </a:xfrm>
        </p:spPr>
        <p:txBody>
          <a:bodyPr/>
          <a:lstStyle/>
          <a:p>
            <a:pPr eaLnBrk="1" hangingPunct="1"/>
            <a:r>
              <a:rPr lang="en-GB" sz="2800" smtClean="0"/>
              <a:t>The T</a:t>
            </a:r>
            <a:r>
              <a:rPr lang="en-GB" sz="2800" baseline="-25000" smtClean="0"/>
              <a:t>C</a:t>
            </a:r>
            <a:r>
              <a:rPr lang="en-GB" sz="2800" smtClean="0"/>
              <a:t> calculated by equation 1 must be considered an ideal value, because it ignores any time losses due to reliability problems, traffic congestion, and other factors that may slow down a delivery</a:t>
            </a:r>
          </a:p>
          <a:p>
            <a:pPr eaLnBrk="1" hangingPunct="1"/>
            <a:r>
              <a:rPr lang="en-GB" sz="2800" smtClean="0"/>
              <a:t>In addition not all delivery cycles are the same</a:t>
            </a:r>
          </a:p>
          <a:p>
            <a:pPr eaLnBrk="1" hangingPunct="1"/>
            <a:r>
              <a:rPr lang="en-GB" sz="2800" smtClean="0"/>
              <a:t>Originations and destinations may be different from one delivery to the next, which will affect the L</a:t>
            </a:r>
            <a:r>
              <a:rPr lang="en-GB" sz="2800" baseline="-25000" smtClean="0"/>
              <a:t>d</a:t>
            </a:r>
            <a:r>
              <a:rPr lang="en-GB" sz="2800" smtClean="0"/>
              <a:t> and L</a:t>
            </a:r>
            <a:r>
              <a:rPr lang="en-GB" sz="2800" baseline="-25000" smtClean="0"/>
              <a:t>e</a:t>
            </a:r>
            <a:r>
              <a:rPr lang="en-GB" sz="2800" smtClean="0"/>
              <a:t> terms in the equation</a:t>
            </a:r>
          </a:p>
          <a:p>
            <a:pPr eaLnBrk="1" hangingPunct="1"/>
            <a:r>
              <a:rPr lang="en-GB" sz="2800" smtClean="0"/>
              <a:t>Accordingly, these terms are considered to be average values for the population of loaded and empty distances travelled by the vehicle during the course of the period of analysis</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z="4000" smtClean="0"/>
              <a:t>Analysis of Vehicle-Based Systems</a:t>
            </a:r>
          </a:p>
        </p:txBody>
      </p:sp>
      <p:sp>
        <p:nvSpPr>
          <p:cNvPr id="25603" name="Rectangle 3"/>
          <p:cNvSpPr>
            <a:spLocks noGrp="1" noChangeArrowheads="1"/>
          </p:cNvSpPr>
          <p:nvPr>
            <p:ph type="body" idx="1"/>
          </p:nvPr>
        </p:nvSpPr>
        <p:spPr>
          <a:xfrm>
            <a:off x="395288" y="1600200"/>
            <a:ext cx="8353425" cy="5068888"/>
          </a:xfrm>
        </p:spPr>
        <p:txBody>
          <a:bodyPr/>
          <a:lstStyle/>
          <a:p>
            <a:pPr eaLnBrk="1" hangingPunct="1"/>
            <a:r>
              <a:rPr lang="en-GB" smtClean="0"/>
              <a:t>The delivery cycle time can be used to determine certain parameters of interest in the vehicle-based transport system.  These are (1) rate of deliveries per vehicle and (2) number of vehicles required to satisfy a specified total delivery requirement</a:t>
            </a:r>
          </a:p>
          <a:p>
            <a:pPr eaLnBrk="1" hangingPunct="1"/>
            <a:r>
              <a:rPr lang="en-GB" smtClean="0"/>
              <a:t>The analysis is based on hourly rates and requirements</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z="4000" smtClean="0"/>
              <a:t>Analysis of Vehicle-Based Systems</a:t>
            </a:r>
          </a:p>
        </p:txBody>
      </p:sp>
      <p:sp>
        <p:nvSpPr>
          <p:cNvPr id="26627" name="Rectangle 3"/>
          <p:cNvSpPr>
            <a:spLocks noGrp="1" noChangeArrowheads="1"/>
          </p:cNvSpPr>
          <p:nvPr>
            <p:ph type="body" idx="1"/>
          </p:nvPr>
        </p:nvSpPr>
        <p:spPr>
          <a:xfrm>
            <a:off x="457200" y="1600200"/>
            <a:ext cx="8229600" cy="4997450"/>
          </a:xfrm>
        </p:spPr>
        <p:txBody>
          <a:bodyPr/>
          <a:lstStyle/>
          <a:p>
            <a:pPr eaLnBrk="1" hangingPunct="1"/>
            <a:r>
              <a:rPr lang="en-GB" smtClean="0"/>
              <a:t>The hourly rate of deliveries per vehicle is 60min divided by the delivery cycle time T</a:t>
            </a:r>
            <a:r>
              <a:rPr lang="en-GB" baseline="-25000" smtClean="0"/>
              <a:t>c</a:t>
            </a:r>
            <a:r>
              <a:rPr lang="en-GB" smtClean="0"/>
              <a:t>, adjusting for any time losses during the hour</a:t>
            </a:r>
          </a:p>
          <a:p>
            <a:pPr eaLnBrk="1" hangingPunct="1"/>
            <a:r>
              <a:rPr lang="en-GB" smtClean="0"/>
              <a:t>The possible time losses include (1) availability, (2) traffic congestion, and (3) efficiency of manual drivers in the case of manually operated trucks</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z="4000" smtClean="0"/>
              <a:t>Analysis of Vehicle-Based Systems</a:t>
            </a:r>
          </a:p>
        </p:txBody>
      </p:sp>
      <p:sp>
        <p:nvSpPr>
          <p:cNvPr id="27651"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z="2800" b="1" u="sng" smtClean="0"/>
              <a:t>Availability</a:t>
            </a:r>
            <a:r>
              <a:rPr lang="en-GB" sz="2800" smtClean="0"/>
              <a:t> (A) is a reliability factor defined as the proportion of total shift time that the vehicle is operational and not broken down or being repaired</a:t>
            </a:r>
          </a:p>
          <a:p>
            <a:pPr eaLnBrk="1" hangingPunct="1">
              <a:lnSpc>
                <a:spcPct val="90000"/>
              </a:lnSpc>
            </a:pPr>
            <a:r>
              <a:rPr lang="en-GB" sz="2800" smtClean="0"/>
              <a:t>To deal with the time losses due to traffic congestion, use a </a:t>
            </a:r>
            <a:r>
              <a:rPr lang="en-GB" sz="2800" b="1" u="sng" smtClean="0"/>
              <a:t> traffic factor</a:t>
            </a:r>
            <a:r>
              <a:rPr lang="en-GB" sz="2800" smtClean="0"/>
              <a:t> F</a:t>
            </a:r>
            <a:r>
              <a:rPr lang="en-GB" sz="2800" baseline="-25000" smtClean="0"/>
              <a:t>t</a:t>
            </a:r>
            <a:r>
              <a:rPr lang="en-GB" sz="2800" smtClean="0"/>
              <a:t> defined as a parameter for estimating the effect of these losses on system performance.</a:t>
            </a:r>
          </a:p>
          <a:p>
            <a:pPr eaLnBrk="1" hangingPunct="1">
              <a:lnSpc>
                <a:spcPct val="90000"/>
              </a:lnSpc>
            </a:pPr>
            <a:r>
              <a:rPr lang="en-GB" sz="2800" smtClean="0"/>
              <a:t>Sources of inefficiency accounted for by the traffic factor include waiting at intersections, blocking of vehicles (as in an AGVS) and waiting in a queue at load/unload stations</a:t>
            </a:r>
            <a:endParaRPr lang="en-GB" sz="2800" b="1" u="sng"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z="4000" smtClean="0"/>
              <a:t>Analysis of Vehicle-Based Systems</a:t>
            </a:r>
          </a:p>
        </p:txBody>
      </p:sp>
      <p:sp>
        <p:nvSpPr>
          <p:cNvPr id="28675" name="Rectangle 3"/>
          <p:cNvSpPr>
            <a:spLocks noGrp="1" noChangeArrowheads="1"/>
          </p:cNvSpPr>
          <p:nvPr>
            <p:ph type="body" idx="1"/>
          </p:nvPr>
        </p:nvSpPr>
        <p:spPr>
          <a:xfrm>
            <a:off x="457200" y="1600200"/>
            <a:ext cx="8229600" cy="5068888"/>
          </a:xfrm>
        </p:spPr>
        <p:txBody>
          <a:bodyPr/>
          <a:lstStyle/>
          <a:p>
            <a:pPr eaLnBrk="1" hangingPunct="1">
              <a:lnSpc>
                <a:spcPct val="90000"/>
              </a:lnSpc>
            </a:pPr>
            <a:r>
              <a:rPr lang="en-GB" smtClean="0"/>
              <a:t>If the situations mentioned previously do not occur, then F</a:t>
            </a:r>
            <a:r>
              <a:rPr lang="en-GB" baseline="-25000" smtClean="0"/>
              <a:t>t</a:t>
            </a:r>
            <a:r>
              <a:rPr lang="en-GB" smtClean="0"/>
              <a:t> = 1.0</a:t>
            </a:r>
          </a:p>
          <a:p>
            <a:pPr eaLnBrk="1" hangingPunct="1">
              <a:lnSpc>
                <a:spcPct val="90000"/>
              </a:lnSpc>
            </a:pPr>
            <a:r>
              <a:rPr lang="en-GB" smtClean="0"/>
              <a:t>As blocking increases, the value of F</a:t>
            </a:r>
            <a:r>
              <a:rPr lang="en-GB" baseline="-25000" smtClean="0"/>
              <a:t>t</a:t>
            </a:r>
            <a:r>
              <a:rPr lang="en-GB" smtClean="0"/>
              <a:t> decreases</a:t>
            </a:r>
          </a:p>
          <a:p>
            <a:pPr eaLnBrk="1" hangingPunct="1">
              <a:lnSpc>
                <a:spcPct val="90000"/>
              </a:lnSpc>
            </a:pPr>
            <a:r>
              <a:rPr lang="en-GB" smtClean="0"/>
              <a:t>Waiting at intersections, blocking and waiting in line at load/unload stations are affected by the number of vehicles in the system relative to the size of the layout</a:t>
            </a:r>
          </a:p>
          <a:p>
            <a:pPr eaLnBrk="1" hangingPunct="1">
              <a:lnSpc>
                <a:spcPct val="90000"/>
              </a:lnSpc>
            </a:pPr>
            <a:r>
              <a:rPr lang="en-GB" smtClean="0"/>
              <a:t>Typical values of traffic factor for an AGVS range between 0.85 and 1.0</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0"/>
            <a:ext cx="8229600" cy="908050"/>
          </a:xfrm>
        </p:spPr>
        <p:txBody>
          <a:bodyPr/>
          <a:lstStyle/>
          <a:p>
            <a:pPr eaLnBrk="1" hangingPunct="1"/>
            <a:r>
              <a:rPr lang="en-GB" sz="4000" smtClean="0"/>
              <a:t>Analysis of Vehicle-Based Systems</a:t>
            </a:r>
          </a:p>
        </p:txBody>
      </p:sp>
      <p:sp>
        <p:nvSpPr>
          <p:cNvPr id="29699" name="Rectangle 3"/>
          <p:cNvSpPr>
            <a:spLocks noGrp="1" noChangeArrowheads="1"/>
          </p:cNvSpPr>
          <p:nvPr>
            <p:ph type="body" idx="1"/>
          </p:nvPr>
        </p:nvSpPr>
        <p:spPr>
          <a:xfrm>
            <a:off x="179388" y="1052513"/>
            <a:ext cx="8785225" cy="5545137"/>
          </a:xfrm>
        </p:spPr>
        <p:txBody>
          <a:bodyPr/>
          <a:lstStyle/>
          <a:p>
            <a:pPr eaLnBrk="1" hangingPunct="1"/>
            <a:r>
              <a:rPr lang="en-GB" sz="2800" smtClean="0"/>
              <a:t>For systems based on industrial trucks, including both hand trucks and powered trucks that are operated by human workers, traffic congestion is probably not the main cause of low operating performance</a:t>
            </a:r>
          </a:p>
          <a:p>
            <a:pPr eaLnBrk="1" hangingPunct="1"/>
            <a:r>
              <a:rPr lang="en-GB" sz="2800" smtClean="0"/>
              <a:t>Instead, performance depends primarily on the work efficiency of the operators who drive the trucks</a:t>
            </a:r>
          </a:p>
          <a:p>
            <a:pPr eaLnBrk="1" hangingPunct="1"/>
            <a:r>
              <a:rPr lang="en-GB" sz="2800" smtClean="0"/>
              <a:t>Worker efficiency can be defined as the actual work rate of the human operator relative to work rate expected under standard or normal performance</a:t>
            </a:r>
          </a:p>
          <a:p>
            <a:pPr eaLnBrk="1" hangingPunct="1"/>
            <a:r>
              <a:rPr lang="en-GB" sz="2800" smtClean="0"/>
              <a:t>Let E</a:t>
            </a:r>
            <a:r>
              <a:rPr lang="en-GB" sz="2800" baseline="-25000" smtClean="0"/>
              <a:t>W</a:t>
            </a:r>
            <a:r>
              <a:rPr lang="en-GB" sz="2800" smtClean="0"/>
              <a:t> symbolise the worker efficiency</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z="4000" smtClean="0"/>
              <a:t>Analysis of Vehicle-Based Systems</a:t>
            </a:r>
          </a:p>
        </p:txBody>
      </p:sp>
      <p:sp>
        <p:nvSpPr>
          <p:cNvPr id="30723" name="Rectangle 3"/>
          <p:cNvSpPr>
            <a:spLocks noGrp="1" noChangeArrowheads="1"/>
          </p:cNvSpPr>
          <p:nvPr>
            <p:ph type="body" idx="1"/>
          </p:nvPr>
        </p:nvSpPr>
        <p:spPr>
          <a:xfrm>
            <a:off x="179388" y="1600200"/>
            <a:ext cx="8785225" cy="4997450"/>
          </a:xfrm>
        </p:spPr>
        <p:txBody>
          <a:bodyPr/>
          <a:lstStyle/>
          <a:p>
            <a:pPr eaLnBrk="1" hangingPunct="1">
              <a:lnSpc>
                <a:spcPct val="90000"/>
              </a:lnSpc>
              <a:buFontTx/>
              <a:buNone/>
            </a:pPr>
            <a:r>
              <a:rPr lang="en-GB" sz="2800" smtClean="0"/>
              <a:t>	With these factors defined, we can now express the available time per hour per vehicle as</a:t>
            </a:r>
          </a:p>
          <a:p>
            <a:pPr eaLnBrk="1" hangingPunct="1">
              <a:lnSpc>
                <a:spcPct val="90000"/>
              </a:lnSpc>
              <a:buFontTx/>
              <a:buNone/>
            </a:pPr>
            <a:endParaRPr lang="en-GB" sz="2800" smtClean="0"/>
          </a:p>
          <a:p>
            <a:pPr eaLnBrk="1" hangingPunct="1">
              <a:lnSpc>
                <a:spcPct val="90000"/>
              </a:lnSpc>
              <a:buFontTx/>
              <a:buNone/>
            </a:pPr>
            <a:r>
              <a:rPr lang="en-GB" sz="2800" smtClean="0"/>
              <a:t>Where</a:t>
            </a:r>
          </a:p>
          <a:p>
            <a:pPr eaLnBrk="1" hangingPunct="1">
              <a:lnSpc>
                <a:spcPct val="90000"/>
              </a:lnSpc>
              <a:buFontTx/>
              <a:buNone/>
            </a:pPr>
            <a:r>
              <a:rPr lang="en-GB" sz="2800" smtClean="0"/>
              <a:t>AT = Available time (min/hr per vehicle)</a:t>
            </a:r>
          </a:p>
          <a:p>
            <a:pPr eaLnBrk="1" hangingPunct="1">
              <a:lnSpc>
                <a:spcPct val="90000"/>
              </a:lnSpc>
              <a:buFontTx/>
              <a:buNone/>
            </a:pPr>
            <a:r>
              <a:rPr lang="en-GB" sz="2800" smtClean="0"/>
              <a:t>A = Availability</a:t>
            </a:r>
          </a:p>
          <a:p>
            <a:pPr eaLnBrk="1" hangingPunct="1">
              <a:lnSpc>
                <a:spcPct val="90000"/>
              </a:lnSpc>
              <a:buFontTx/>
              <a:buNone/>
            </a:pPr>
            <a:r>
              <a:rPr lang="en-GB" sz="2800" smtClean="0"/>
              <a:t>F</a:t>
            </a:r>
            <a:r>
              <a:rPr lang="en-GB" sz="2800" baseline="-25000" smtClean="0"/>
              <a:t>t</a:t>
            </a:r>
            <a:r>
              <a:rPr lang="en-GB" sz="2800" smtClean="0"/>
              <a:t> = Traffic factor</a:t>
            </a:r>
          </a:p>
          <a:p>
            <a:pPr eaLnBrk="1" hangingPunct="1">
              <a:lnSpc>
                <a:spcPct val="90000"/>
              </a:lnSpc>
              <a:buFontTx/>
              <a:buNone/>
            </a:pPr>
            <a:r>
              <a:rPr lang="en-GB" sz="2800" smtClean="0"/>
              <a:t>E</a:t>
            </a:r>
            <a:r>
              <a:rPr lang="en-GB" sz="2800" baseline="-25000" smtClean="0"/>
              <a:t>W</a:t>
            </a:r>
            <a:r>
              <a:rPr lang="en-GB" sz="2800" smtClean="0"/>
              <a:t> = Worker efficiency</a:t>
            </a:r>
          </a:p>
          <a:p>
            <a:pPr eaLnBrk="1" hangingPunct="1">
              <a:lnSpc>
                <a:spcPct val="90000"/>
              </a:lnSpc>
              <a:buFontTx/>
              <a:buNone/>
            </a:pPr>
            <a:r>
              <a:rPr lang="en-GB" sz="2800" smtClean="0"/>
              <a:t>	The parameters A, F</a:t>
            </a:r>
            <a:r>
              <a:rPr lang="en-GB" sz="2800" baseline="-25000" smtClean="0"/>
              <a:t>t</a:t>
            </a:r>
            <a:r>
              <a:rPr lang="en-GB" sz="2800" smtClean="0"/>
              <a:t> and E</a:t>
            </a:r>
            <a:r>
              <a:rPr lang="en-GB" sz="2800" baseline="-25000" smtClean="0"/>
              <a:t>W</a:t>
            </a:r>
            <a:r>
              <a:rPr lang="en-GB" sz="2800" smtClean="0"/>
              <a:t> do not take into account poor vehicle routing, poor guide path layout, or poor management of the vehicles in the system</a:t>
            </a:r>
          </a:p>
        </p:txBody>
      </p:sp>
      <p:sp>
        <p:nvSpPr>
          <p:cNvPr id="30724" name="Rectangle 5"/>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30725"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063750" y="2536825"/>
            <a:ext cx="2579688" cy="604838"/>
          </a:xfrm>
          <a:prstGeom prst="rect">
            <a:avLst/>
          </a:prstGeom>
          <a:noFill/>
          <a:ln w="9525">
            <a:noFill/>
            <a:miter lim="800000"/>
            <a:headEnd/>
            <a:tailEnd/>
          </a:ln>
        </p:spPr>
      </p:pic>
      <p:sp>
        <p:nvSpPr>
          <p:cNvPr id="30726" name="Text Box 6"/>
          <p:cNvSpPr txBox="1">
            <a:spLocks noChangeArrowheads="1"/>
          </p:cNvSpPr>
          <p:nvPr/>
        </p:nvSpPr>
        <p:spPr bwMode="auto">
          <a:xfrm>
            <a:off x="5919788" y="2532063"/>
            <a:ext cx="1887537" cy="519112"/>
          </a:xfrm>
          <a:prstGeom prst="rect">
            <a:avLst/>
          </a:prstGeom>
          <a:noFill/>
          <a:ln w="9525">
            <a:noFill/>
            <a:miter lim="800000"/>
            <a:headEnd/>
            <a:tailEnd/>
          </a:ln>
        </p:spPr>
        <p:txBody>
          <a:bodyPr wrap="none">
            <a:spAutoFit/>
          </a:bodyPr>
          <a:lstStyle/>
          <a:p>
            <a:r>
              <a:rPr lang="en-GB" sz="2800"/>
              <a:t>Equation 2</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z="4000" smtClean="0"/>
              <a:t>Analysis of Vehicle-Based Systems</a:t>
            </a:r>
          </a:p>
        </p:txBody>
      </p:sp>
      <p:sp>
        <p:nvSpPr>
          <p:cNvPr id="31747" name="Rectangle 3"/>
          <p:cNvSpPr>
            <a:spLocks noGrp="1" noChangeArrowheads="1"/>
          </p:cNvSpPr>
          <p:nvPr>
            <p:ph type="body" idx="1"/>
          </p:nvPr>
        </p:nvSpPr>
        <p:spPr/>
        <p:txBody>
          <a:bodyPr/>
          <a:lstStyle/>
          <a:p>
            <a:pPr eaLnBrk="1" hangingPunct="1"/>
            <a:r>
              <a:rPr lang="en-GB" smtClean="0"/>
              <a:t>The rate of deliveries per vehicle is given by</a:t>
            </a:r>
          </a:p>
          <a:p>
            <a:pPr eaLnBrk="1" hangingPunct="1">
              <a:buFontTx/>
              <a:buNone/>
            </a:pPr>
            <a:endParaRPr lang="en-GB" smtClean="0"/>
          </a:p>
          <a:p>
            <a:pPr eaLnBrk="1" hangingPunct="1">
              <a:buFontTx/>
              <a:buNone/>
            </a:pPr>
            <a:r>
              <a:rPr lang="en-GB" smtClean="0"/>
              <a:t>Where </a:t>
            </a:r>
          </a:p>
          <a:p>
            <a:pPr eaLnBrk="1" hangingPunct="1">
              <a:buFontTx/>
              <a:buNone/>
            </a:pPr>
            <a:endParaRPr lang="en-GB" smtClean="0"/>
          </a:p>
          <a:p>
            <a:pPr eaLnBrk="1" hangingPunct="1">
              <a:buFontTx/>
              <a:buNone/>
            </a:pPr>
            <a:r>
              <a:rPr lang="en-GB" smtClean="0"/>
              <a:t>R</a:t>
            </a:r>
            <a:r>
              <a:rPr lang="en-GB" baseline="-25000" smtClean="0"/>
              <a:t>dv</a:t>
            </a:r>
            <a:r>
              <a:rPr lang="en-GB" smtClean="0"/>
              <a:t> = hourly delivery rate per vehicle (del/hr  	per vehicle)</a:t>
            </a:r>
          </a:p>
        </p:txBody>
      </p:sp>
      <p:sp>
        <p:nvSpPr>
          <p:cNvPr id="31748" name="Rectangle 5"/>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31749"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690813" y="2492375"/>
            <a:ext cx="1881187" cy="865188"/>
          </a:xfrm>
          <a:prstGeom prst="rect">
            <a:avLst/>
          </a:prstGeom>
          <a:noFill/>
          <a:ln w="9525">
            <a:noFill/>
            <a:miter lim="800000"/>
            <a:headEnd/>
            <a:tailEnd/>
          </a:ln>
        </p:spPr>
      </p:pic>
      <p:sp>
        <p:nvSpPr>
          <p:cNvPr id="31750" name="Text Box 6"/>
          <p:cNvSpPr txBox="1">
            <a:spLocks noChangeArrowheads="1"/>
          </p:cNvSpPr>
          <p:nvPr/>
        </p:nvSpPr>
        <p:spPr bwMode="auto">
          <a:xfrm>
            <a:off x="5632450" y="2622550"/>
            <a:ext cx="1887538" cy="519113"/>
          </a:xfrm>
          <a:prstGeom prst="rect">
            <a:avLst/>
          </a:prstGeom>
          <a:noFill/>
          <a:ln w="9525">
            <a:noFill/>
            <a:miter lim="800000"/>
            <a:headEnd/>
            <a:tailEnd/>
          </a:ln>
        </p:spPr>
        <p:txBody>
          <a:bodyPr wrap="none">
            <a:spAutoFit/>
          </a:bodyPr>
          <a:lstStyle/>
          <a:p>
            <a:r>
              <a:rPr lang="en-GB" sz="2800"/>
              <a:t>Equation 3</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z="4000" smtClean="0"/>
              <a:t>Analysis of Vehicle-Based Systems</a:t>
            </a:r>
          </a:p>
        </p:txBody>
      </p:sp>
      <p:sp>
        <p:nvSpPr>
          <p:cNvPr id="32771"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The total number of vehicles needed to satisfy a specified total delivery schedule R</a:t>
            </a:r>
            <a:r>
              <a:rPr lang="en-GB" baseline="-25000" smtClean="0"/>
              <a:t>f</a:t>
            </a:r>
            <a:r>
              <a:rPr lang="en-GB" smtClean="0"/>
              <a:t> in the system can be estimated by first calculating the total workload required and then dividing by the available time per vehicle</a:t>
            </a:r>
          </a:p>
          <a:p>
            <a:pPr eaLnBrk="1" hangingPunct="1">
              <a:lnSpc>
                <a:spcPct val="90000"/>
              </a:lnSpc>
            </a:pPr>
            <a:r>
              <a:rPr lang="en-GB" smtClean="0"/>
              <a:t>Workload is defined as the total amount of work, expressed in terms of time, that must be accomplished by the material transport system in 1 hr</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z="4000" smtClean="0"/>
              <a:t>Analysis of Vehicle-Based Systems</a:t>
            </a:r>
          </a:p>
        </p:txBody>
      </p:sp>
      <p:sp>
        <p:nvSpPr>
          <p:cNvPr id="33795" name="Rectangle 3"/>
          <p:cNvSpPr>
            <a:spLocks noGrp="1" noChangeArrowheads="1"/>
          </p:cNvSpPr>
          <p:nvPr>
            <p:ph type="body" idx="1"/>
          </p:nvPr>
        </p:nvSpPr>
        <p:spPr/>
        <p:txBody>
          <a:bodyPr/>
          <a:lstStyle/>
          <a:p>
            <a:pPr eaLnBrk="1" hangingPunct="1">
              <a:buFontTx/>
              <a:buNone/>
            </a:pPr>
            <a:r>
              <a:rPr lang="en-GB" smtClean="0"/>
              <a:t>	Workload can be expressed as</a:t>
            </a:r>
          </a:p>
          <a:p>
            <a:pPr eaLnBrk="1" hangingPunct="1">
              <a:buFontTx/>
              <a:buNone/>
            </a:pPr>
            <a:endParaRPr lang="en-GB" smtClean="0"/>
          </a:p>
          <a:p>
            <a:pPr eaLnBrk="1" hangingPunct="1">
              <a:buFontTx/>
              <a:buNone/>
            </a:pPr>
            <a:r>
              <a:rPr lang="en-GB" smtClean="0"/>
              <a:t>Where</a:t>
            </a:r>
          </a:p>
          <a:p>
            <a:pPr eaLnBrk="1" hangingPunct="1">
              <a:buFontTx/>
              <a:buNone/>
            </a:pPr>
            <a:r>
              <a:rPr lang="en-GB" smtClean="0"/>
              <a:t>WL = Workload (min/hr)</a:t>
            </a:r>
          </a:p>
          <a:p>
            <a:pPr eaLnBrk="1" hangingPunct="1">
              <a:buFontTx/>
              <a:buNone/>
            </a:pPr>
            <a:r>
              <a:rPr lang="en-GB" smtClean="0"/>
              <a:t>R</a:t>
            </a:r>
            <a:r>
              <a:rPr lang="en-GB" baseline="-25000" smtClean="0"/>
              <a:t>f</a:t>
            </a:r>
            <a:r>
              <a:rPr lang="en-GB" smtClean="0"/>
              <a:t> = Specified flow rate of total deliveries per</a:t>
            </a:r>
          </a:p>
          <a:p>
            <a:pPr eaLnBrk="1" hangingPunct="1">
              <a:buFontTx/>
              <a:buNone/>
            </a:pPr>
            <a:r>
              <a:rPr lang="en-GB" smtClean="0"/>
              <a:t>		hour for the system (del/hr)</a:t>
            </a:r>
          </a:p>
          <a:p>
            <a:pPr eaLnBrk="1" hangingPunct="1">
              <a:buFontTx/>
              <a:buNone/>
            </a:pPr>
            <a:r>
              <a:rPr lang="en-GB" smtClean="0"/>
              <a:t>T</a:t>
            </a:r>
            <a:r>
              <a:rPr lang="en-GB" baseline="-25000" smtClean="0"/>
              <a:t>c</a:t>
            </a:r>
            <a:r>
              <a:rPr lang="en-GB" smtClean="0"/>
              <a:t> =  delivery cycle time (min/del)</a:t>
            </a:r>
          </a:p>
        </p:txBody>
      </p:sp>
      <p:pic>
        <p:nvPicPr>
          <p:cNvPr id="33796"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605088" y="2276475"/>
            <a:ext cx="1895475" cy="865188"/>
          </a:xfrm>
          <a:prstGeom prst="rect">
            <a:avLst/>
          </a:prstGeom>
          <a:noFill/>
          <a:ln w="9525">
            <a:noFill/>
            <a:miter lim="800000"/>
            <a:headEnd/>
            <a:tailEnd/>
          </a:ln>
        </p:spPr>
      </p:pic>
      <p:sp>
        <p:nvSpPr>
          <p:cNvPr id="33797" name="Text Box 5"/>
          <p:cNvSpPr txBox="1">
            <a:spLocks noChangeArrowheads="1"/>
          </p:cNvSpPr>
          <p:nvPr/>
        </p:nvSpPr>
        <p:spPr bwMode="auto">
          <a:xfrm>
            <a:off x="5997575" y="2420938"/>
            <a:ext cx="1887538" cy="519112"/>
          </a:xfrm>
          <a:prstGeom prst="rect">
            <a:avLst/>
          </a:prstGeom>
          <a:noFill/>
          <a:ln w="9525">
            <a:noFill/>
            <a:miter lim="800000"/>
            <a:headEnd/>
            <a:tailEnd/>
          </a:ln>
        </p:spPr>
        <p:txBody>
          <a:bodyPr wrap="none">
            <a:spAutoFit/>
          </a:bodyPr>
          <a:lstStyle/>
          <a:p>
            <a:r>
              <a:rPr lang="en-GB" sz="2800"/>
              <a:t>Equation 4</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z="4000" smtClean="0"/>
              <a:t>Analysis of Vehicle-Based Systems</a:t>
            </a:r>
          </a:p>
        </p:txBody>
      </p:sp>
      <p:sp>
        <p:nvSpPr>
          <p:cNvPr id="34819" name="Rectangle 3"/>
          <p:cNvSpPr>
            <a:spLocks noGrp="1" noChangeArrowheads="1"/>
          </p:cNvSpPr>
          <p:nvPr>
            <p:ph type="body" idx="1"/>
          </p:nvPr>
        </p:nvSpPr>
        <p:spPr/>
        <p:txBody>
          <a:bodyPr/>
          <a:lstStyle/>
          <a:p>
            <a:pPr eaLnBrk="1" hangingPunct="1">
              <a:buFontTx/>
              <a:buNone/>
            </a:pPr>
            <a:r>
              <a:rPr lang="en-GB" smtClean="0"/>
              <a:t>	Number of vehicles required to accomplish this workload can be written as</a:t>
            </a:r>
          </a:p>
          <a:p>
            <a:pPr eaLnBrk="1" hangingPunct="1">
              <a:buFontTx/>
              <a:buNone/>
            </a:pPr>
            <a:endParaRPr lang="en-GB" smtClean="0"/>
          </a:p>
          <a:p>
            <a:pPr eaLnBrk="1" hangingPunct="1">
              <a:buFontTx/>
              <a:buNone/>
            </a:pPr>
            <a:endParaRPr lang="en-GB" smtClean="0"/>
          </a:p>
          <a:p>
            <a:pPr eaLnBrk="1" hangingPunct="1">
              <a:buFontTx/>
              <a:buNone/>
            </a:pPr>
            <a:r>
              <a:rPr lang="en-GB" smtClean="0"/>
              <a:t>Where</a:t>
            </a:r>
          </a:p>
          <a:p>
            <a:pPr eaLnBrk="1" hangingPunct="1">
              <a:buFontTx/>
              <a:buNone/>
            </a:pPr>
            <a:r>
              <a:rPr lang="en-GB" smtClean="0"/>
              <a:t>n</a:t>
            </a:r>
            <a:r>
              <a:rPr lang="en-GB" baseline="-25000" smtClean="0"/>
              <a:t>c</a:t>
            </a:r>
            <a:r>
              <a:rPr lang="en-GB" smtClean="0"/>
              <a:t> = number of carriers required</a:t>
            </a:r>
          </a:p>
        </p:txBody>
      </p:sp>
      <p:pic>
        <p:nvPicPr>
          <p:cNvPr id="34820"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738438" y="2781300"/>
            <a:ext cx="1762125" cy="935038"/>
          </a:xfrm>
          <a:prstGeom prst="rect">
            <a:avLst/>
          </a:prstGeom>
          <a:noFill/>
          <a:ln w="9525">
            <a:noFill/>
            <a:miter lim="800000"/>
            <a:headEnd/>
            <a:tailEnd/>
          </a:ln>
        </p:spPr>
      </p:pic>
      <p:sp>
        <p:nvSpPr>
          <p:cNvPr id="34821" name="Text Box 5"/>
          <p:cNvSpPr txBox="1">
            <a:spLocks noChangeArrowheads="1"/>
          </p:cNvSpPr>
          <p:nvPr/>
        </p:nvSpPr>
        <p:spPr bwMode="auto">
          <a:xfrm>
            <a:off x="5559425" y="3054350"/>
            <a:ext cx="1887538" cy="519113"/>
          </a:xfrm>
          <a:prstGeom prst="rect">
            <a:avLst/>
          </a:prstGeom>
          <a:noFill/>
          <a:ln w="9525">
            <a:noFill/>
            <a:miter lim="800000"/>
            <a:headEnd/>
            <a:tailEnd/>
          </a:ln>
        </p:spPr>
        <p:txBody>
          <a:bodyPr wrap="none">
            <a:spAutoFit/>
          </a:bodyPr>
          <a:lstStyle/>
          <a:p>
            <a:r>
              <a:rPr lang="en-GB" sz="2800"/>
              <a:t>Equation 5</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z="4000" smtClean="0"/>
              <a:t>Determining the Number of Vehicles in an AGVS</a:t>
            </a:r>
          </a:p>
        </p:txBody>
      </p:sp>
      <p:sp>
        <p:nvSpPr>
          <p:cNvPr id="35843" name="Rectangle 3"/>
          <p:cNvSpPr>
            <a:spLocks noGrp="1" noChangeArrowheads="1"/>
          </p:cNvSpPr>
          <p:nvPr>
            <p:ph type="body" idx="1"/>
          </p:nvPr>
        </p:nvSpPr>
        <p:spPr>
          <a:xfrm>
            <a:off x="457200" y="1600200"/>
            <a:ext cx="8507413" cy="4997450"/>
          </a:xfrm>
        </p:spPr>
        <p:txBody>
          <a:bodyPr/>
          <a:lstStyle/>
          <a:p>
            <a:pPr eaLnBrk="1" hangingPunct="1">
              <a:buFontTx/>
              <a:buNone/>
            </a:pPr>
            <a:endParaRPr lang="en-US" smtClean="0"/>
          </a:p>
        </p:txBody>
      </p:sp>
      <p:sp>
        <p:nvSpPr>
          <p:cNvPr id="35844" name="Line 4"/>
          <p:cNvSpPr>
            <a:spLocks noChangeShapeType="1"/>
          </p:cNvSpPr>
          <p:nvPr/>
        </p:nvSpPr>
        <p:spPr bwMode="auto">
          <a:xfrm>
            <a:off x="1042988" y="2349500"/>
            <a:ext cx="5329237" cy="0"/>
          </a:xfrm>
          <a:prstGeom prst="line">
            <a:avLst/>
          </a:prstGeom>
          <a:noFill/>
          <a:ln w="9525">
            <a:solidFill>
              <a:schemeClr val="tx1"/>
            </a:solidFill>
            <a:round/>
            <a:headEnd/>
            <a:tailEnd/>
          </a:ln>
        </p:spPr>
        <p:txBody>
          <a:bodyPr/>
          <a:lstStyle/>
          <a:p>
            <a:endParaRPr lang="en-GB"/>
          </a:p>
        </p:txBody>
      </p:sp>
      <p:sp>
        <p:nvSpPr>
          <p:cNvPr id="35845" name="Line 5"/>
          <p:cNvSpPr>
            <a:spLocks noChangeShapeType="1"/>
          </p:cNvSpPr>
          <p:nvPr/>
        </p:nvSpPr>
        <p:spPr bwMode="auto">
          <a:xfrm>
            <a:off x="1042988" y="5300663"/>
            <a:ext cx="5329237" cy="0"/>
          </a:xfrm>
          <a:prstGeom prst="line">
            <a:avLst/>
          </a:prstGeom>
          <a:noFill/>
          <a:ln w="9525">
            <a:solidFill>
              <a:schemeClr val="tx1"/>
            </a:solidFill>
            <a:round/>
            <a:headEnd/>
            <a:tailEnd/>
          </a:ln>
        </p:spPr>
        <p:txBody>
          <a:bodyPr/>
          <a:lstStyle/>
          <a:p>
            <a:endParaRPr lang="en-GB"/>
          </a:p>
        </p:txBody>
      </p:sp>
      <p:sp>
        <p:nvSpPr>
          <p:cNvPr id="35846" name="Line 6"/>
          <p:cNvSpPr>
            <a:spLocks noChangeShapeType="1"/>
          </p:cNvSpPr>
          <p:nvPr/>
        </p:nvSpPr>
        <p:spPr bwMode="auto">
          <a:xfrm>
            <a:off x="6372225" y="2349500"/>
            <a:ext cx="0" cy="2951163"/>
          </a:xfrm>
          <a:prstGeom prst="line">
            <a:avLst/>
          </a:prstGeom>
          <a:noFill/>
          <a:ln w="9525">
            <a:solidFill>
              <a:schemeClr val="tx1"/>
            </a:solidFill>
            <a:round/>
            <a:headEnd/>
            <a:tailEnd/>
          </a:ln>
        </p:spPr>
        <p:txBody>
          <a:bodyPr/>
          <a:lstStyle/>
          <a:p>
            <a:endParaRPr lang="en-GB"/>
          </a:p>
        </p:txBody>
      </p:sp>
      <p:sp>
        <p:nvSpPr>
          <p:cNvPr id="35847" name="Line 7"/>
          <p:cNvSpPr>
            <a:spLocks noChangeShapeType="1"/>
          </p:cNvSpPr>
          <p:nvPr/>
        </p:nvSpPr>
        <p:spPr bwMode="auto">
          <a:xfrm>
            <a:off x="1042988" y="2349500"/>
            <a:ext cx="0" cy="2951163"/>
          </a:xfrm>
          <a:prstGeom prst="line">
            <a:avLst/>
          </a:prstGeom>
          <a:noFill/>
          <a:ln w="9525">
            <a:solidFill>
              <a:schemeClr val="tx1"/>
            </a:solidFill>
            <a:round/>
            <a:headEnd/>
            <a:tailEnd/>
          </a:ln>
        </p:spPr>
        <p:txBody>
          <a:bodyPr/>
          <a:lstStyle/>
          <a:p>
            <a:endParaRPr lang="en-GB"/>
          </a:p>
        </p:txBody>
      </p:sp>
      <p:sp>
        <p:nvSpPr>
          <p:cNvPr id="35848" name="Line 8"/>
          <p:cNvSpPr>
            <a:spLocks noChangeShapeType="1"/>
          </p:cNvSpPr>
          <p:nvPr/>
        </p:nvSpPr>
        <p:spPr bwMode="auto">
          <a:xfrm>
            <a:off x="1042988" y="3716338"/>
            <a:ext cx="5329237" cy="0"/>
          </a:xfrm>
          <a:prstGeom prst="line">
            <a:avLst/>
          </a:prstGeom>
          <a:noFill/>
          <a:ln w="9525">
            <a:solidFill>
              <a:schemeClr val="tx1"/>
            </a:solidFill>
            <a:round/>
            <a:headEnd type="triangle" w="med" len="med"/>
            <a:tailEnd type="triangle" w="med" len="med"/>
          </a:ln>
        </p:spPr>
        <p:txBody>
          <a:bodyPr/>
          <a:lstStyle/>
          <a:p>
            <a:endParaRPr lang="en-GB"/>
          </a:p>
        </p:txBody>
      </p:sp>
      <p:sp>
        <p:nvSpPr>
          <p:cNvPr id="35849" name="Line 9"/>
          <p:cNvSpPr>
            <a:spLocks noChangeShapeType="1"/>
          </p:cNvSpPr>
          <p:nvPr/>
        </p:nvSpPr>
        <p:spPr bwMode="auto">
          <a:xfrm>
            <a:off x="6732588" y="2349500"/>
            <a:ext cx="0" cy="2951163"/>
          </a:xfrm>
          <a:prstGeom prst="line">
            <a:avLst/>
          </a:prstGeom>
          <a:noFill/>
          <a:ln w="9525">
            <a:solidFill>
              <a:schemeClr val="tx1"/>
            </a:solidFill>
            <a:round/>
            <a:headEnd type="triangle" w="med" len="med"/>
            <a:tailEnd type="triangle" w="med" len="med"/>
          </a:ln>
        </p:spPr>
        <p:txBody>
          <a:bodyPr/>
          <a:lstStyle/>
          <a:p>
            <a:endParaRPr lang="en-GB"/>
          </a:p>
        </p:txBody>
      </p:sp>
      <p:sp>
        <p:nvSpPr>
          <p:cNvPr id="35850" name="Line 10"/>
          <p:cNvSpPr>
            <a:spLocks noChangeShapeType="1"/>
          </p:cNvSpPr>
          <p:nvPr/>
        </p:nvSpPr>
        <p:spPr bwMode="auto">
          <a:xfrm>
            <a:off x="3203575" y="2349500"/>
            <a:ext cx="0" cy="503238"/>
          </a:xfrm>
          <a:prstGeom prst="line">
            <a:avLst/>
          </a:prstGeom>
          <a:noFill/>
          <a:ln w="9525">
            <a:solidFill>
              <a:schemeClr val="tx1"/>
            </a:solidFill>
            <a:round/>
            <a:headEnd/>
            <a:tailEnd/>
          </a:ln>
        </p:spPr>
        <p:txBody>
          <a:bodyPr/>
          <a:lstStyle/>
          <a:p>
            <a:endParaRPr lang="en-GB"/>
          </a:p>
        </p:txBody>
      </p:sp>
      <p:sp>
        <p:nvSpPr>
          <p:cNvPr id="35851" name="Line 11"/>
          <p:cNvSpPr>
            <a:spLocks noChangeShapeType="1"/>
          </p:cNvSpPr>
          <p:nvPr/>
        </p:nvSpPr>
        <p:spPr bwMode="auto">
          <a:xfrm flipV="1">
            <a:off x="3203575" y="4797425"/>
            <a:ext cx="0" cy="503238"/>
          </a:xfrm>
          <a:prstGeom prst="line">
            <a:avLst/>
          </a:prstGeom>
          <a:noFill/>
          <a:ln w="9525">
            <a:solidFill>
              <a:schemeClr val="tx1"/>
            </a:solidFill>
            <a:round/>
            <a:headEnd/>
            <a:tailEnd/>
          </a:ln>
        </p:spPr>
        <p:txBody>
          <a:bodyPr/>
          <a:lstStyle/>
          <a:p>
            <a:endParaRPr lang="en-GB"/>
          </a:p>
        </p:txBody>
      </p:sp>
      <p:sp>
        <p:nvSpPr>
          <p:cNvPr id="35852" name="Line 12"/>
          <p:cNvSpPr>
            <a:spLocks noChangeShapeType="1"/>
          </p:cNvSpPr>
          <p:nvPr/>
        </p:nvSpPr>
        <p:spPr bwMode="auto">
          <a:xfrm>
            <a:off x="1042988" y="4941888"/>
            <a:ext cx="2160587" cy="0"/>
          </a:xfrm>
          <a:prstGeom prst="line">
            <a:avLst/>
          </a:prstGeom>
          <a:noFill/>
          <a:ln w="9525">
            <a:solidFill>
              <a:schemeClr val="tx1"/>
            </a:solidFill>
            <a:round/>
            <a:headEnd type="triangle" w="med" len="med"/>
            <a:tailEnd type="triangle" w="med" len="med"/>
          </a:ln>
        </p:spPr>
        <p:txBody>
          <a:bodyPr/>
          <a:lstStyle/>
          <a:p>
            <a:endParaRPr lang="en-GB"/>
          </a:p>
        </p:txBody>
      </p:sp>
      <p:sp>
        <p:nvSpPr>
          <p:cNvPr id="35853" name="Line 14"/>
          <p:cNvSpPr>
            <a:spLocks noChangeShapeType="1"/>
          </p:cNvSpPr>
          <p:nvPr/>
        </p:nvSpPr>
        <p:spPr bwMode="auto">
          <a:xfrm>
            <a:off x="1042988" y="2781300"/>
            <a:ext cx="2160587" cy="0"/>
          </a:xfrm>
          <a:prstGeom prst="line">
            <a:avLst/>
          </a:prstGeom>
          <a:noFill/>
          <a:ln w="9525">
            <a:solidFill>
              <a:schemeClr val="tx1"/>
            </a:solidFill>
            <a:round/>
            <a:headEnd type="triangle" w="med" len="med"/>
            <a:tailEnd type="triangle" w="med" len="med"/>
          </a:ln>
        </p:spPr>
        <p:txBody>
          <a:bodyPr/>
          <a:lstStyle/>
          <a:p>
            <a:endParaRPr lang="en-GB"/>
          </a:p>
        </p:txBody>
      </p:sp>
      <p:sp>
        <p:nvSpPr>
          <p:cNvPr id="35854" name="Rectangle 15"/>
          <p:cNvSpPr>
            <a:spLocks noChangeArrowheads="1"/>
          </p:cNvSpPr>
          <p:nvPr/>
        </p:nvSpPr>
        <p:spPr bwMode="auto">
          <a:xfrm>
            <a:off x="2771775" y="5661025"/>
            <a:ext cx="792163" cy="720725"/>
          </a:xfrm>
          <a:prstGeom prst="rect">
            <a:avLst/>
          </a:prstGeom>
          <a:solidFill>
            <a:schemeClr val="accent1"/>
          </a:solidFill>
          <a:ln w="9525">
            <a:solidFill>
              <a:schemeClr val="tx1"/>
            </a:solidFill>
            <a:miter lim="800000"/>
            <a:headEnd/>
            <a:tailEnd/>
          </a:ln>
        </p:spPr>
        <p:txBody>
          <a:bodyPr wrap="none" anchor="ctr"/>
          <a:lstStyle/>
          <a:p>
            <a:pPr algn="ctr"/>
            <a:r>
              <a:rPr lang="en-GB"/>
              <a:t>Load</a:t>
            </a:r>
          </a:p>
        </p:txBody>
      </p:sp>
      <p:sp>
        <p:nvSpPr>
          <p:cNvPr id="35855" name="Line 16"/>
          <p:cNvSpPr>
            <a:spLocks noChangeShapeType="1"/>
          </p:cNvSpPr>
          <p:nvPr/>
        </p:nvSpPr>
        <p:spPr bwMode="auto">
          <a:xfrm flipV="1">
            <a:off x="3203575" y="5300663"/>
            <a:ext cx="0" cy="360362"/>
          </a:xfrm>
          <a:prstGeom prst="line">
            <a:avLst/>
          </a:prstGeom>
          <a:noFill/>
          <a:ln w="9525">
            <a:solidFill>
              <a:schemeClr val="tx1"/>
            </a:solidFill>
            <a:round/>
            <a:headEnd/>
            <a:tailEnd/>
          </a:ln>
        </p:spPr>
        <p:txBody>
          <a:bodyPr/>
          <a:lstStyle/>
          <a:p>
            <a:endParaRPr lang="en-GB"/>
          </a:p>
        </p:txBody>
      </p:sp>
      <p:sp>
        <p:nvSpPr>
          <p:cNvPr id="35856" name="Rectangle 18"/>
          <p:cNvSpPr>
            <a:spLocks noChangeArrowheads="1"/>
          </p:cNvSpPr>
          <p:nvPr/>
        </p:nvSpPr>
        <p:spPr bwMode="auto">
          <a:xfrm>
            <a:off x="3132138" y="1557338"/>
            <a:ext cx="914400" cy="647700"/>
          </a:xfrm>
          <a:prstGeom prst="rect">
            <a:avLst/>
          </a:prstGeom>
          <a:solidFill>
            <a:schemeClr val="accent1"/>
          </a:solidFill>
          <a:ln w="9525">
            <a:solidFill>
              <a:schemeClr val="tx1"/>
            </a:solidFill>
            <a:miter lim="800000"/>
            <a:headEnd/>
            <a:tailEnd/>
          </a:ln>
        </p:spPr>
        <p:txBody>
          <a:bodyPr wrap="none" anchor="ctr"/>
          <a:lstStyle/>
          <a:p>
            <a:pPr algn="ctr"/>
            <a:r>
              <a:rPr lang="en-GB"/>
              <a:t>Unload</a:t>
            </a:r>
          </a:p>
        </p:txBody>
      </p:sp>
      <p:sp>
        <p:nvSpPr>
          <p:cNvPr id="35857" name="Text Box 19"/>
          <p:cNvSpPr txBox="1">
            <a:spLocks noChangeArrowheads="1"/>
          </p:cNvSpPr>
          <p:nvPr/>
        </p:nvSpPr>
        <p:spPr bwMode="auto">
          <a:xfrm>
            <a:off x="1455738" y="4575175"/>
            <a:ext cx="438150" cy="366713"/>
          </a:xfrm>
          <a:prstGeom prst="rect">
            <a:avLst/>
          </a:prstGeom>
          <a:noFill/>
          <a:ln w="9525">
            <a:noFill/>
            <a:miter lim="800000"/>
            <a:headEnd/>
            <a:tailEnd/>
          </a:ln>
        </p:spPr>
        <p:txBody>
          <a:bodyPr wrap="none">
            <a:spAutoFit/>
          </a:bodyPr>
          <a:lstStyle/>
          <a:p>
            <a:r>
              <a:rPr lang="en-GB"/>
              <a:t>20</a:t>
            </a:r>
          </a:p>
        </p:txBody>
      </p:sp>
      <p:sp>
        <p:nvSpPr>
          <p:cNvPr id="35858" name="Text Box 20"/>
          <p:cNvSpPr txBox="1">
            <a:spLocks noChangeArrowheads="1"/>
          </p:cNvSpPr>
          <p:nvPr/>
        </p:nvSpPr>
        <p:spPr bwMode="auto">
          <a:xfrm>
            <a:off x="1671638" y="2800350"/>
            <a:ext cx="438150" cy="366713"/>
          </a:xfrm>
          <a:prstGeom prst="rect">
            <a:avLst/>
          </a:prstGeom>
          <a:noFill/>
          <a:ln w="9525">
            <a:noFill/>
            <a:miter lim="800000"/>
            <a:headEnd/>
            <a:tailEnd/>
          </a:ln>
        </p:spPr>
        <p:txBody>
          <a:bodyPr wrap="none">
            <a:spAutoFit/>
          </a:bodyPr>
          <a:lstStyle/>
          <a:p>
            <a:r>
              <a:rPr lang="en-GB"/>
              <a:t>20</a:t>
            </a:r>
          </a:p>
        </p:txBody>
      </p:sp>
      <p:sp>
        <p:nvSpPr>
          <p:cNvPr id="35859" name="Text Box 21"/>
          <p:cNvSpPr txBox="1">
            <a:spLocks noChangeArrowheads="1"/>
          </p:cNvSpPr>
          <p:nvPr/>
        </p:nvSpPr>
        <p:spPr bwMode="auto">
          <a:xfrm>
            <a:off x="3903663" y="3376613"/>
            <a:ext cx="438150" cy="366712"/>
          </a:xfrm>
          <a:prstGeom prst="rect">
            <a:avLst/>
          </a:prstGeom>
          <a:noFill/>
          <a:ln w="9525">
            <a:noFill/>
            <a:miter lim="800000"/>
            <a:headEnd/>
            <a:tailEnd/>
          </a:ln>
        </p:spPr>
        <p:txBody>
          <a:bodyPr wrap="none">
            <a:spAutoFit/>
          </a:bodyPr>
          <a:lstStyle/>
          <a:p>
            <a:r>
              <a:rPr lang="en-GB"/>
              <a:t>55</a:t>
            </a:r>
          </a:p>
        </p:txBody>
      </p:sp>
      <p:sp>
        <p:nvSpPr>
          <p:cNvPr id="35860" name="Text Box 22"/>
          <p:cNvSpPr txBox="1">
            <a:spLocks noChangeArrowheads="1"/>
          </p:cNvSpPr>
          <p:nvPr/>
        </p:nvSpPr>
        <p:spPr bwMode="auto">
          <a:xfrm>
            <a:off x="6784975" y="3521075"/>
            <a:ext cx="438150" cy="366713"/>
          </a:xfrm>
          <a:prstGeom prst="rect">
            <a:avLst/>
          </a:prstGeom>
          <a:noFill/>
          <a:ln w="9525">
            <a:noFill/>
            <a:miter lim="800000"/>
            <a:headEnd/>
            <a:tailEnd/>
          </a:ln>
        </p:spPr>
        <p:txBody>
          <a:bodyPr wrap="none">
            <a:spAutoFit/>
          </a:bodyPr>
          <a:lstStyle/>
          <a:p>
            <a:r>
              <a:rPr lang="en-GB"/>
              <a:t>40</a:t>
            </a:r>
          </a:p>
        </p:txBody>
      </p:sp>
      <p:sp>
        <p:nvSpPr>
          <p:cNvPr id="35861" name="Text Box 23"/>
          <p:cNvSpPr txBox="1">
            <a:spLocks noChangeArrowheads="1"/>
          </p:cNvSpPr>
          <p:nvPr/>
        </p:nvSpPr>
        <p:spPr bwMode="auto">
          <a:xfrm>
            <a:off x="4479925" y="5680075"/>
            <a:ext cx="3235325" cy="457200"/>
          </a:xfrm>
          <a:prstGeom prst="rect">
            <a:avLst/>
          </a:prstGeom>
          <a:noFill/>
          <a:ln w="9525">
            <a:noFill/>
            <a:miter lim="800000"/>
            <a:headEnd/>
            <a:tailEnd/>
          </a:ln>
        </p:spPr>
        <p:txBody>
          <a:bodyPr wrap="none">
            <a:spAutoFit/>
          </a:bodyPr>
          <a:lstStyle/>
          <a:p>
            <a:r>
              <a:rPr lang="en-GB" sz="2400"/>
              <a:t>Direction of movement</a:t>
            </a:r>
          </a:p>
        </p:txBody>
      </p:sp>
      <p:sp>
        <p:nvSpPr>
          <p:cNvPr id="35862" name="Line 24"/>
          <p:cNvSpPr>
            <a:spLocks noChangeShapeType="1"/>
          </p:cNvSpPr>
          <p:nvPr/>
        </p:nvSpPr>
        <p:spPr bwMode="auto">
          <a:xfrm>
            <a:off x="4643438" y="5589588"/>
            <a:ext cx="1512887" cy="0"/>
          </a:xfrm>
          <a:prstGeom prst="line">
            <a:avLst/>
          </a:prstGeom>
          <a:noFill/>
          <a:ln w="9525">
            <a:solidFill>
              <a:schemeClr val="tx1"/>
            </a:solidFill>
            <a:round/>
            <a:headEnd/>
            <a:tailEnd type="triangle" w="med" len="med"/>
          </a:ln>
        </p:spPr>
        <p:txBody>
          <a:bodyPr/>
          <a:lstStyle/>
          <a:p>
            <a:endParaRPr lang="en-GB"/>
          </a:p>
        </p:txBody>
      </p:sp>
      <p:sp>
        <p:nvSpPr>
          <p:cNvPr id="35863" name="Text Box 25"/>
          <p:cNvSpPr txBox="1">
            <a:spLocks noChangeArrowheads="1"/>
          </p:cNvSpPr>
          <p:nvPr/>
        </p:nvSpPr>
        <p:spPr bwMode="auto">
          <a:xfrm>
            <a:off x="7288213" y="1792288"/>
            <a:ext cx="1604962" cy="1552575"/>
          </a:xfrm>
          <a:prstGeom prst="rect">
            <a:avLst/>
          </a:prstGeom>
          <a:noFill/>
          <a:ln w="9525">
            <a:noFill/>
            <a:miter lim="800000"/>
            <a:headEnd/>
            <a:tailEnd/>
          </a:ln>
        </p:spPr>
        <p:txBody>
          <a:bodyPr>
            <a:spAutoFit/>
          </a:bodyPr>
          <a:lstStyle/>
          <a:p>
            <a:r>
              <a:rPr lang="en-GB" sz="2400"/>
              <a:t>AGVS loop </a:t>
            </a:r>
          </a:p>
          <a:p>
            <a:r>
              <a:rPr lang="en-GB" sz="2400"/>
              <a:t>layout for </a:t>
            </a:r>
          </a:p>
          <a:p>
            <a:r>
              <a:rPr lang="en-GB" sz="2400"/>
              <a:t>example</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z="4000" smtClean="0"/>
              <a:t>Determining the Number of Vehicles in an AGVS</a:t>
            </a:r>
          </a:p>
        </p:txBody>
      </p:sp>
      <p:sp>
        <p:nvSpPr>
          <p:cNvPr id="36867" name="Rectangle 3"/>
          <p:cNvSpPr>
            <a:spLocks noGrp="1" noChangeArrowheads="1"/>
          </p:cNvSpPr>
          <p:nvPr>
            <p:ph type="body" idx="1"/>
          </p:nvPr>
        </p:nvSpPr>
        <p:spPr>
          <a:xfrm>
            <a:off x="457200" y="1600200"/>
            <a:ext cx="8229600" cy="5068888"/>
          </a:xfrm>
        </p:spPr>
        <p:txBody>
          <a:bodyPr/>
          <a:lstStyle/>
          <a:p>
            <a:pPr eaLnBrk="1" hangingPunct="1">
              <a:lnSpc>
                <a:spcPct val="90000"/>
              </a:lnSpc>
              <a:buFontTx/>
              <a:buNone/>
            </a:pPr>
            <a:r>
              <a:rPr lang="en-GB" smtClean="0"/>
              <a:t>	</a:t>
            </a:r>
            <a:r>
              <a:rPr lang="en-GB" b="1" u="sng" smtClean="0"/>
              <a:t>Example</a:t>
            </a:r>
            <a:r>
              <a:rPr lang="en-GB" smtClean="0"/>
              <a:t>: - Loading time at load station = 0.75 min, and unloading time at the unload station = 0.50min.  We are interested in determining how many vehicles are required to satisfy demand for this layout if a total of 40 del/hr must be completed by the AGVS.  The following performance parameters are given: vehicle velocity = 50 m/min, availability = 0.95, traffic factor = 0.90, and operator efficiency does not apply, so E</a:t>
            </a:r>
            <a:r>
              <a:rPr lang="en-GB" baseline="-25000" smtClean="0"/>
              <a:t>W</a:t>
            </a:r>
            <a:r>
              <a:rPr lang="en-GB" smtClean="0"/>
              <a:t> = 1.0</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z="4000" smtClean="0"/>
              <a:t>Determining the Number of Vehicles in an AGVS</a:t>
            </a:r>
          </a:p>
        </p:txBody>
      </p:sp>
      <p:sp>
        <p:nvSpPr>
          <p:cNvPr id="37891" name="Rectangle 3"/>
          <p:cNvSpPr>
            <a:spLocks noGrp="1" noChangeArrowheads="1"/>
          </p:cNvSpPr>
          <p:nvPr>
            <p:ph type="body" idx="1"/>
          </p:nvPr>
        </p:nvSpPr>
        <p:spPr/>
        <p:txBody>
          <a:bodyPr/>
          <a:lstStyle/>
          <a:p>
            <a:pPr eaLnBrk="1" hangingPunct="1">
              <a:buFontTx/>
              <a:buNone/>
            </a:pPr>
            <a:r>
              <a:rPr lang="en-GB" b="1" smtClean="0"/>
              <a:t>Question</a:t>
            </a:r>
          </a:p>
          <a:p>
            <a:pPr eaLnBrk="1" hangingPunct="1">
              <a:buFontTx/>
              <a:buNone/>
            </a:pPr>
            <a:r>
              <a:rPr lang="en-GB" smtClean="0"/>
              <a:t>	Determine (a) travel distances loaded and empty, (b) ideal delivery cycle time, and (c) number of vehicles required to satisfy the delivery demand</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z="4000" smtClean="0"/>
              <a:t>Determining the Number of Vehicles in an AGVS</a:t>
            </a:r>
          </a:p>
        </p:txBody>
      </p:sp>
      <p:sp>
        <p:nvSpPr>
          <p:cNvPr id="38915" name="Rectangle 3"/>
          <p:cNvSpPr>
            <a:spLocks noGrp="1" noChangeArrowheads="1"/>
          </p:cNvSpPr>
          <p:nvPr>
            <p:ph type="body" idx="1"/>
          </p:nvPr>
        </p:nvSpPr>
        <p:spPr/>
        <p:txBody>
          <a:bodyPr/>
          <a:lstStyle/>
          <a:p>
            <a:pPr eaLnBrk="1" hangingPunct="1">
              <a:buFontTx/>
              <a:buNone/>
            </a:pPr>
            <a:r>
              <a:rPr lang="en-GB" b="1" u="sng" smtClean="0"/>
              <a:t>Solution</a:t>
            </a:r>
          </a:p>
          <a:p>
            <a:pPr eaLnBrk="1" hangingPunct="1">
              <a:buFontTx/>
              <a:buNone/>
            </a:pPr>
            <a:r>
              <a:rPr lang="en-GB" smtClean="0"/>
              <a:t>(a) Ignoring effects of slightly shorter distances around the curves at corners of the loop, the values of L</a:t>
            </a:r>
            <a:r>
              <a:rPr lang="en-GB" baseline="-25000" smtClean="0"/>
              <a:t>d</a:t>
            </a:r>
            <a:r>
              <a:rPr lang="en-GB" smtClean="0"/>
              <a:t> and L</a:t>
            </a:r>
            <a:r>
              <a:rPr lang="en-GB" baseline="-25000" smtClean="0"/>
              <a:t>e</a:t>
            </a:r>
            <a:r>
              <a:rPr lang="en-GB" smtClean="0"/>
              <a:t> are readily determined from the layout to be 110m and 80m respectively</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z="4000" smtClean="0"/>
              <a:t>Determining the Number of Vehicles in an AGVS</a:t>
            </a:r>
          </a:p>
        </p:txBody>
      </p:sp>
      <p:sp>
        <p:nvSpPr>
          <p:cNvPr id="39939" name="Rectangle 3"/>
          <p:cNvSpPr>
            <a:spLocks noGrp="1" noChangeArrowheads="1"/>
          </p:cNvSpPr>
          <p:nvPr>
            <p:ph type="body" idx="1"/>
          </p:nvPr>
        </p:nvSpPr>
        <p:spPr/>
        <p:txBody>
          <a:bodyPr/>
          <a:lstStyle/>
          <a:p>
            <a:pPr marL="609600" indent="-609600" eaLnBrk="1" hangingPunct="1">
              <a:lnSpc>
                <a:spcPct val="90000"/>
              </a:lnSpc>
              <a:buFontTx/>
              <a:buNone/>
            </a:pPr>
            <a:r>
              <a:rPr lang="en-GB" b="1" u="sng" smtClean="0"/>
              <a:t>Solution</a:t>
            </a:r>
          </a:p>
          <a:p>
            <a:pPr marL="609600" indent="-609600" eaLnBrk="1" hangingPunct="1">
              <a:lnSpc>
                <a:spcPct val="90000"/>
              </a:lnSpc>
              <a:buFontTx/>
              <a:buAutoNum type="alphaLcParenBoth" startAt="2"/>
            </a:pPr>
            <a:r>
              <a:rPr lang="en-GB" smtClean="0"/>
              <a:t>Ideal cycle time per delivery per vehicle    	is given by </a:t>
            </a:r>
          </a:p>
          <a:p>
            <a:pPr marL="609600" indent="-609600" eaLnBrk="1" hangingPunct="1">
              <a:lnSpc>
                <a:spcPct val="90000"/>
              </a:lnSpc>
              <a:buFontTx/>
              <a:buNone/>
            </a:pPr>
            <a:endParaRPr lang="en-GB" smtClean="0"/>
          </a:p>
          <a:p>
            <a:pPr marL="609600" indent="-609600" eaLnBrk="1" hangingPunct="1">
              <a:lnSpc>
                <a:spcPct val="90000"/>
              </a:lnSpc>
              <a:buFontTx/>
              <a:buNone/>
            </a:pPr>
            <a:r>
              <a:rPr lang="en-GB" smtClean="0"/>
              <a:t>       =</a:t>
            </a:r>
          </a:p>
          <a:p>
            <a:pPr marL="609600" indent="-609600" eaLnBrk="1" hangingPunct="1">
              <a:lnSpc>
                <a:spcPct val="90000"/>
              </a:lnSpc>
              <a:buFontTx/>
              <a:buNone/>
            </a:pPr>
            <a:endParaRPr lang="en-GB" smtClean="0"/>
          </a:p>
          <a:p>
            <a:pPr marL="609600" indent="-609600" eaLnBrk="1" hangingPunct="1">
              <a:lnSpc>
                <a:spcPct val="90000"/>
              </a:lnSpc>
              <a:buFontTx/>
              <a:buNone/>
            </a:pPr>
            <a:r>
              <a:rPr lang="en-GB" smtClean="0"/>
              <a:t>Tc = 0.75 + </a:t>
            </a:r>
            <a:r>
              <a:rPr lang="en-GB" u="sng" smtClean="0"/>
              <a:t>110</a:t>
            </a:r>
            <a:r>
              <a:rPr lang="en-GB" smtClean="0"/>
              <a:t> + 0.50 + </a:t>
            </a:r>
            <a:r>
              <a:rPr lang="en-GB" u="sng" smtClean="0"/>
              <a:t>80</a:t>
            </a:r>
            <a:r>
              <a:rPr lang="en-GB" smtClean="0"/>
              <a:t>  = 5.05 min</a:t>
            </a:r>
          </a:p>
          <a:p>
            <a:pPr marL="609600" indent="-609600" eaLnBrk="1" hangingPunct="1">
              <a:lnSpc>
                <a:spcPct val="90000"/>
              </a:lnSpc>
              <a:buFontTx/>
              <a:buNone/>
            </a:pPr>
            <a:r>
              <a:rPr lang="en-GB" smtClean="0"/>
              <a:t>			     50               50</a:t>
            </a:r>
          </a:p>
        </p:txBody>
      </p:sp>
      <p:pic>
        <p:nvPicPr>
          <p:cNvPr id="39940" name="Picture 5"/>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268538" y="3573463"/>
            <a:ext cx="1150937" cy="647700"/>
          </a:xfrm>
          <a:prstGeom prst="rect">
            <a:avLst/>
          </a:prstGeom>
          <a:noFill/>
          <a:ln w="9525">
            <a:noFill/>
            <a:miter lim="800000"/>
            <a:headEnd/>
            <a:tailEnd/>
          </a:ln>
        </p:spPr>
      </p:pic>
      <p:pic>
        <p:nvPicPr>
          <p:cNvPr id="39941" name="Picture 4"/>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419475" y="3500438"/>
            <a:ext cx="431800" cy="684212"/>
          </a:xfrm>
          <a:prstGeom prst="rect">
            <a:avLst/>
          </a:prstGeom>
          <a:noFill/>
          <a:ln w="9525">
            <a:noFill/>
            <a:miter lim="800000"/>
            <a:headEnd/>
            <a:tailEnd/>
          </a:ln>
        </p:spPr>
      </p:pic>
      <p:sp>
        <p:nvSpPr>
          <p:cNvPr id="39942"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39943" name="Rectangle 7"/>
          <p:cNvSpPr>
            <a:spLocks noChangeArrowheads="1"/>
          </p:cNvSpPr>
          <p:nvPr/>
        </p:nvSpPr>
        <p:spPr bwMode="auto">
          <a:xfrm>
            <a:off x="0" y="323850"/>
            <a:ext cx="222250" cy="260350"/>
          </a:xfrm>
          <a:prstGeom prst="rect">
            <a:avLst/>
          </a:prstGeom>
          <a:noFill/>
          <a:ln w="9525">
            <a:noFill/>
            <a:miter lim="800000"/>
            <a:headEnd/>
            <a:tailEnd/>
          </a:ln>
        </p:spPr>
        <p:txBody>
          <a:bodyPr wrap="none" anchor="ctr">
            <a:spAutoFit/>
          </a:bodyPr>
          <a:lstStyle/>
          <a:p>
            <a:r>
              <a:rPr lang="en-GB" sz="1100">
                <a:cs typeface="Times New Roman" pitchFamily="18" charset="0"/>
              </a:rPr>
              <a:t> </a:t>
            </a:r>
            <a:endParaRPr lang="en-GB"/>
          </a:p>
        </p:txBody>
      </p:sp>
      <p:sp>
        <p:nvSpPr>
          <p:cNvPr id="39944" name="Rectangle 8"/>
          <p:cNvSpPr>
            <a:spLocks noChangeArrowheads="1"/>
          </p:cNvSpPr>
          <p:nvPr/>
        </p:nvSpPr>
        <p:spPr bwMode="auto">
          <a:xfrm>
            <a:off x="0" y="908050"/>
            <a:ext cx="222250" cy="260350"/>
          </a:xfrm>
          <a:prstGeom prst="rect">
            <a:avLst/>
          </a:prstGeom>
          <a:noFill/>
          <a:ln w="9525">
            <a:noFill/>
            <a:miter lim="800000"/>
            <a:headEnd/>
            <a:tailEnd/>
          </a:ln>
        </p:spPr>
        <p:txBody>
          <a:bodyPr wrap="none" anchor="ctr">
            <a:spAutoFit/>
          </a:bodyPr>
          <a:lstStyle/>
          <a:p>
            <a:r>
              <a:rPr lang="en-GB" sz="1100"/>
              <a:t> </a:t>
            </a:r>
            <a:endParaRPr lang="en-GB"/>
          </a:p>
        </p:txBody>
      </p:sp>
      <p:sp>
        <p:nvSpPr>
          <p:cNvPr id="39945" name="Rectangle 10"/>
          <p:cNvSpPr>
            <a:spLocks noChangeArrowheads="1"/>
          </p:cNvSpPr>
          <p:nvPr/>
        </p:nvSpPr>
        <p:spPr bwMode="auto">
          <a:xfrm>
            <a:off x="0" y="3324225"/>
            <a:ext cx="9144000" cy="0"/>
          </a:xfrm>
          <a:prstGeom prst="rect">
            <a:avLst/>
          </a:prstGeom>
          <a:noFill/>
          <a:ln w="9525">
            <a:noFill/>
            <a:miter lim="800000"/>
            <a:headEnd/>
            <a:tailEnd/>
          </a:ln>
        </p:spPr>
        <p:txBody>
          <a:bodyPr wrap="none" anchor="ctr">
            <a:spAutoFit/>
          </a:bodyPr>
          <a:lstStyle/>
          <a:p>
            <a:endParaRPr lang="en-US"/>
          </a:p>
        </p:txBody>
      </p:sp>
      <p:pic>
        <p:nvPicPr>
          <p:cNvPr id="39946" name="Picture 9"/>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717675" y="3573463"/>
            <a:ext cx="477838" cy="504825"/>
          </a:xfrm>
          <a:prstGeom prst="rect">
            <a:avLst/>
          </a:prstGeom>
          <a:noFill/>
          <a:ln w="9525">
            <a:noFill/>
            <a:miter lim="800000"/>
            <a:headEnd/>
            <a:tailEnd/>
          </a:ln>
        </p:spPr>
      </p:pic>
      <p:sp>
        <p:nvSpPr>
          <p:cNvPr id="39947" name="Rectangle 12"/>
          <p:cNvSpPr>
            <a:spLocks noChangeArrowheads="1"/>
          </p:cNvSpPr>
          <p:nvPr/>
        </p:nvSpPr>
        <p:spPr bwMode="auto">
          <a:xfrm>
            <a:off x="0" y="3352800"/>
            <a:ext cx="9144000" cy="0"/>
          </a:xfrm>
          <a:prstGeom prst="rect">
            <a:avLst/>
          </a:prstGeom>
          <a:noFill/>
          <a:ln w="9525">
            <a:noFill/>
            <a:miter lim="800000"/>
            <a:headEnd/>
            <a:tailEnd/>
          </a:ln>
        </p:spPr>
        <p:txBody>
          <a:bodyPr wrap="none" anchor="ctr">
            <a:spAutoFit/>
          </a:bodyPr>
          <a:lstStyle/>
          <a:p>
            <a:endParaRPr lang="en-US"/>
          </a:p>
        </p:txBody>
      </p:sp>
      <p:pic>
        <p:nvPicPr>
          <p:cNvPr id="39948" name="Picture 11"/>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755650" y="3500438"/>
            <a:ext cx="477838" cy="3825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sz="4000" smtClean="0"/>
              <a:t>Determining the Number of Vehicles in an AGVS</a:t>
            </a:r>
          </a:p>
        </p:txBody>
      </p:sp>
      <p:sp>
        <p:nvSpPr>
          <p:cNvPr id="40963" name="Rectangle 3"/>
          <p:cNvSpPr>
            <a:spLocks noGrp="1" noChangeArrowheads="1"/>
          </p:cNvSpPr>
          <p:nvPr>
            <p:ph type="body" idx="1"/>
          </p:nvPr>
        </p:nvSpPr>
        <p:spPr>
          <a:xfrm>
            <a:off x="457200" y="1600200"/>
            <a:ext cx="8229600" cy="5068888"/>
          </a:xfrm>
        </p:spPr>
        <p:txBody>
          <a:bodyPr/>
          <a:lstStyle/>
          <a:p>
            <a:pPr eaLnBrk="1" hangingPunct="1">
              <a:lnSpc>
                <a:spcPct val="90000"/>
              </a:lnSpc>
              <a:buFontTx/>
              <a:buNone/>
            </a:pPr>
            <a:r>
              <a:rPr lang="en-GB" b="1" u="sng" smtClean="0"/>
              <a:t>Solution </a:t>
            </a:r>
          </a:p>
          <a:p>
            <a:pPr eaLnBrk="1" hangingPunct="1">
              <a:lnSpc>
                <a:spcPct val="90000"/>
              </a:lnSpc>
              <a:buFontTx/>
              <a:buNone/>
            </a:pPr>
            <a:r>
              <a:rPr lang="en-GB" smtClean="0"/>
              <a:t>(c) To determine the number of vehicles required to make 40 del/hr, we compute the workload of the AGVS and the available time per hour per vehicle</a:t>
            </a:r>
          </a:p>
          <a:p>
            <a:pPr eaLnBrk="1" hangingPunct="1">
              <a:lnSpc>
                <a:spcPct val="90000"/>
              </a:lnSpc>
              <a:buFontTx/>
              <a:buNone/>
            </a:pPr>
            <a:endParaRPr lang="en-GB" smtClean="0"/>
          </a:p>
          <a:p>
            <a:pPr eaLnBrk="1" hangingPunct="1">
              <a:lnSpc>
                <a:spcPct val="90000"/>
              </a:lnSpc>
              <a:buFontTx/>
              <a:buNone/>
            </a:pPr>
            <a:r>
              <a:rPr lang="en-GB" smtClean="0"/>
              <a:t>	WL = (40) (5.05) = 202 min/hr</a:t>
            </a:r>
          </a:p>
          <a:p>
            <a:pPr eaLnBrk="1" hangingPunct="1">
              <a:lnSpc>
                <a:spcPct val="90000"/>
              </a:lnSpc>
              <a:buFontTx/>
              <a:buNone/>
            </a:pPr>
            <a:endParaRPr lang="en-GB" smtClean="0"/>
          </a:p>
          <a:p>
            <a:pPr eaLnBrk="1" hangingPunct="1">
              <a:lnSpc>
                <a:spcPct val="90000"/>
              </a:lnSpc>
              <a:buFontTx/>
              <a:buNone/>
            </a:pPr>
            <a:r>
              <a:rPr lang="en-GB" smtClean="0"/>
              <a:t>	AT = 60 (0.95) (0.90) (1.0) = 51.3 min/hr 						per vehicle</a:t>
            </a:r>
          </a:p>
        </p:txBody>
      </p:sp>
      <p:pic>
        <p:nvPicPr>
          <p:cNvPr id="40964"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876300" y="4076700"/>
            <a:ext cx="2543175" cy="406400"/>
          </a:xfrm>
          <a:prstGeom prst="rect">
            <a:avLst/>
          </a:prstGeom>
          <a:noFill/>
          <a:ln w="9525">
            <a:noFill/>
            <a:miter lim="800000"/>
            <a:headEnd/>
            <a:tailEnd/>
          </a:ln>
        </p:spPr>
      </p:pic>
      <p:pic>
        <p:nvPicPr>
          <p:cNvPr id="40965" name="Picture 5"/>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911225" y="5084763"/>
            <a:ext cx="2581275" cy="4603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sz="4000" smtClean="0"/>
              <a:t>Determining the Number of Vehicles in an AGVS</a:t>
            </a:r>
          </a:p>
        </p:txBody>
      </p:sp>
      <p:sp>
        <p:nvSpPr>
          <p:cNvPr id="41987" name="Rectangle 3"/>
          <p:cNvSpPr>
            <a:spLocks noGrp="1" noChangeArrowheads="1"/>
          </p:cNvSpPr>
          <p:nvPr>
            <p:ph type="body" idx="1"/>
          </p:nvPr>
        </p:nvSpPr>
        <p:spPr/>
        <p:txBody>
          <a:bodyPr/>
          <a:lstStyle/>
          <a:p>
            <a:pPr marL="609600" indent="-609600" eaLnBrk="1" hangingPunct="1">
              <a:lnSpc>
                <a:spcPct val="90000"/>
              </a:lnSpc>
              <a:buFontTx/>
              <a:buNone/>
            </a:pPr>
            <a:r>
              <a:rPr lang="en-GB" b="1" u="sng" smtClean="0"/>
              <a:t>Solution</a:t>
            </a:r>
          </a:p>
          <a:p>
            <a:pPr marL="609600" indent="-609600" eaLnBrk="1" hangingPunct="1">
              <a:lnSpc>
                <a:spcPct val="90000"/>
              </a:lnSpc>
              <a:buFontTx/>
              <a:buAutoNum type="alphaLcParenBoth" startAt="3"/>
            </a:pPr>
            <a:r>
              <a:rPr lang="en-GB" smtClean="0"/>
              <a:t>Therefore the number of vehicles required is</a:t>
            </a:r>
          </a:p>
          <a:p>
            <a:pPr marL="609600" indent="-609600" eaLnBrk="1" hangingPunct="1">
              <a:lnSpc>
                <a:spcPct val="90000"/>
              </a:lnSpc>
              <a:buFontTx/>
              <a:buNone/>
            </a:pPr>
            <a:r>
              <a:rPr lang="en-GB" smtClean="0"/>
              <a:t>	</a:t>
            </a:r>
          </a:p>
          <a:p>
            <a:pPr marL="609600" indent="-609600" eaLnBrk="1" hangingPunct="1">
              <a:lnSpc>
                <a:spcPct val="90000"/>
              </a:lnSpc>
              <a:buFontTx/>
              <a:buNone/>
            </a:pPr>
            <a:endParaRPr lang="en-GB" smtClean="0"/>
          </a:p>
          <a:p>
            <a:pPr marL="609600" indent="-609600" eaLnBrk="1" hangingPunct="1">
              <a:lnSpc>
                <a:spcPct val="90000"/>
              </a:lnSpc>
              <a:buFontTx/>
              <a:buNone/>
            </a:pPr>
            <a:r>
              <a:rPr lang="en-GB" smtClean="0"/>
              <a:t>	n</a:t>
            </a:r>
            <a:r>
              <a:rPr lang="en-GB" baseline="-25000" smtClean="0"/>
              <a:t>c</a:t>
            </a:r>
            <a:r>
              <a:rPr lang="en-GB" smtClean="0"/>
              <a:t> = </a:t>
            </a:r>
            <a:r>
              <a:rPr lang="en-GB" u="sng" smtClean="0"/>
              <a:t>202</a:t>
            </a:r>
            <a:r>
              <a:rPr lang="en-GB" smtClean="0"/>
              <a:t>  = 3.94 vehicles</a:t>
            </a:r>
          </a:p>
          <a:p>
            <a:pPr marL="609600" indent="-609600" eaLnBrk="1" hangingPunct="1">
              <a:lnSpc>
                <a:spcPct val="90000"/>
              </a:lnSpc>
              <a:buFontTx/>
              <a:buNone/>
            </a:pPr>
            <a:r>
              <a:rPr lang="en-GB" smtClean="0"/>
              <a:t>		   51.3</a:t>
            </a:r>
          </a:p>
          <a:p>
            <a:pPr marL="609600" indent="-609600" eaLnBrk="1" hangingPunct="1">
              <a:lnSpc>
                <a:spcPct val="90000"/>
              </a:lnSpc>
              <a:buFontTx/>
              <a:buNone/>
            </a:pPr>
            <a:r>
              <a:rPr lang="en-GB" smtClean="0"/>
              <a:t>This value should be rounded up to n</a:t>
            </a:r>
            <a:r>
              <a:rPr lang="en-GB" baseline="-25000" smtClean="0"/>
              <a:t>c</a:t>
            </a:r>
            <a:r>
              <a:rPr lang="en-GB" smtClean="0"/>
              <a:t> = 4</a:t>
            </a:r>
          </a:p>
        </p:txBody>
      </p:sp>
      <p:sp>
        <p:nvSpPr>
          <p:cNvPr id="41988" name="Rectangle 5"/>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41989"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331913" y="3141663"/>
            <a:ext cx="1185862" cy="9350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277</TotalTime>
  <Words>1775</Words>
  <Application>Microsoft Office PowerPoint</Application>
  <PresentationFormat>On-screen Show (4:3)</PresentationFormat>
  <Paragraphs>214</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Default Design</vt:lpstr>
      <vt:lpstr>Automated Guided Vehicles</vt:lpstr>
      <vt:lpstr>Automated Guided Vehicles</vt:lpstr>
      <vt:lpstr>Automated Guided Vehicles</vt:lpstr>
      <vt:lpstr>Types of Vehicles</vt:lpstr>
      <vt:lpstr>AGVS Applications</vt:lpstr>
      <vt:lpstr>AGVS Applications</vt:lpstr>
      <vt:lpstr>AGVS Applications</vt:lpstr>
      <vt:lpstr>Vehicle Guidance Technology</vt:lpstr>
      <vt:lpstr>Imbedded guide wires</vt:lpstr>
      <vt:lpstr>Paint Strips</vt:lpstr>
      <vt:lpstr>Paint Strips</vt:lpstr>
      <vt:lpstr>Self-guided vehicles (SGVs)</vt:lpstr>
      <vt:lpstr>Self-guided vehicles (SGVs)</vt:lpstr>
      <vt:lpstr>AGVS Layouts</vt:lpstr>
      <vt:lpstr>AGVS Layouts</vt:lpstr>
      <vt:lpstr>AGVS Layouts</vt:lpstr>
      <vt:lpstr>AGVS Layouts</vt:lpstr>
      <vt:lpstr>Analysis of Vehicle-Based Systems</vt:lpstr>
      <vt:lpstr>Analysis of Vehicle-Based Systems</vt:lpstr>
      <vt:lpstr>Analysis of Vehicle-Based Systems</vt:lpstr>
      <vt:lpstr>Analysis of Vehicle-Based Systems</vt:lpstr>
      <vt:lpstr>Analysis of Vehicle-Based Systems</vt:lpstr>
      <vt:lpstr>Analysis of Vehicle-Based Systems</vt:lpstr>
      <vt:lpstr>Analysis of Vehicle-Based Systems</vt:lpstr>
      <vt:lpstr>Analysis of Vehicle-Based Systems</vt:lpstr>
      <vt:lpstr>Analysis of Vehicle-Based Systems</vt:lpstr>
      <vt:lpstr>Analysis of Vehicle-Based Systems</vt:lpstr>
      <vt:lpstr>Analysis of Vehicle-Based Systems</vt:lpstr>
      <vt:lpstr>Analysis of Vehicle-Based Systems</vt:lpstr>
      <vt:lpstr>Analysis of Vehicle-Based Systems</vt:lpstr>
      <vt:lpstr>Analysis of Vehicle-Based Systems</vt:lpstr>
      <vt:lpstr>Analysis of Vehicle-Based Systems</vt:lpstr>
      <vt:lpstr>Analysis of Vehicle-Based Systems</vt:lpstr>
      <vt:lpstr>Determining the Number of Vehicles in an AGVS</vt:lpstr>
      <vt:lpstr>Determining the Number of Vehicles in an AGVS</vt:lpstr>
      <vt:lpstr>Determining the Number of Vehicles in an AGVS</vt:lpstr>
      <vt:lpstr>Determining the Number of Vehicles in an AGVS</vt:lpstr>
      <vt:lpstr>Determining the Number of Vehicles in an AGVS</vt:lpstr>
      <vt:lpstr>Determining the Number of Vehicles in an AGVS</vt:lpstr>
      <vt:lpstr>Determining the Number of Vehicles in an AGVS</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Automated Guided Vehicles</dc:title>
  <dc:creator>Andrew Thorn</dc:creator>
  <cp:lastModifiedBy>Andrew Thorn</cp:lastModifiedBy>
  <cp:revision>4</cp:revision>
  <dcterms:created xsi:type="dcterms:W3CDTF">2009-12-05T19:12:18Z</dcterms:created>
  <dcterms:modified xsi:type="dcterms:W3CDTF">2016-08-05T21:13:35Z</dcterms:modified>
</cp:coreProperties>
</file>