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sldIdLst>
    <p:sldId id="256" r:id="rId2"/>
    <p:sldId id="272" r:id="rId3"/>
    <p:sldId id="257" r:id="rId4"/>
    <p:sldId id="260" r:id="rId5"/>
    <p:sldId id="267" r:id="rId6"/>
    <p:sldId id="261" r:id="rId7"/>
    <p:sldId id="268" r:id="rId8"/>
    <p:sldId id="266" r:id="rId9"/>
    <p:sldId id="269" r:id="rId10"/>
    <p:sldId id="262" r:id="rId11"/>
    <p:sldId id="270" r:id="rId12"/>
    <p:sldId id="259" r:id="rId13"/>
    <p:sldId id="271" r:id="rId14"/>
    <p:sldId id="258" r:id="rId15"/>
    <p:sldId id="263" r:id="rId16"/>
    <p:sldId id="265" r:id="rId1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20"/>
    <p:restoredTop sz="81450" autoAdjust="0"/>
  </p:normalViewPr>
  <p:slideViewPr>
    <p:cSldViewPr>
      <p:cViewPr varScale="1">
        <p:scale>
          <a:sx n="86" d="100"/>
          <a:sy n="86" d="100"/>
        </p:scale>
        <p:origin x="1354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984C322-044E-4143-AB59-3F3C9403D270}" type="datetimeFigureOut">
              <a:rPr lang="en-US" smtClean="0"/>
              <a:t>3/17/2021</a:t>
            </a:fld>
            <a:endParaRPr lang="en-IN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IN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AE44FDE-EADC-4FAC-8EF4-1F4AB16104FC}" type="slidenum">
              <a:rPr lang="en-IN" smtClean="0"/>
              <a:t>‹#›</a:t>
            </a:fld>
            <a:endParaRPr lang="en-IN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AE44FDE-EADC-4FAC-8EF4-1F4AB16104FC}" type="slidenum">
              <a:rPr lang="en-IN" smtClean="0"/>
              <a:t>3</a:t>
            </a:fld>
            <a:endParaRPr lang="en-IN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AE44FDE-EADC-4FAC-8EF4-1F4AB16104FC}" type="slidenum">
              <a:rPr lang="en-IN" smtClean="0"/>
              <a:t>4</a:t>
            </a:fld>
            <a:endParaRPr lang="en-IN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AE44FDE-EADC-4FAC-8EF4-1F4AB16104FC}" type="slidenum">
              <a:rPr lang="en-IN" smtClean="0"/>
              <a:t>5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28542705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IN" sz="1200" kern="1200" dirty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AE44FDE-EADC-4FAC-8EF4-1F4AB16104FC}" type="slidenum">
              <a:rPr lang="en-IN" smtClean="0"/>
              <a:t>6</a:t>
            </a:fld>
            <a:endParaRPr lang="en-IN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AE44FDE-EADC-4FAC-8EF4-1F4AB16104FC}" type="slidenum">
              <a:rPr lang="en-IN" smtClean="0"/>
              <a:t>7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6017529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AE44FDE-EADC-4FAC-8EF4-1F4AB16104FC}" type="slidenum">
              <a:rPr lang="en-IN" smtClean="0"/>
              <a:t>8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262813654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AE44FDE-EADC-4FAC-8EF4-1F4AB16104FC}" type="slidenum">
              <a:rPr lang="en-IN" smtClean="0"/>
              <a:t>9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5168712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AE44FDE-EADC-4FAC-8EF4-1F4AB16104FC}" type="slidenum">
              <a:rPr lang="en-IN" smtClean="0"/>
              <a:t>10</a:t>
            </a:fld>
            <a:endParaRPr lang="en-IN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AE44FDE-EADC-4FAC-8EF4-1F4AB16104FC}" type="slidenum">
              <a:rPr lang="en-IN" smtClean="0"/>
              <a:t>11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404316083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AE44FDE-EADC-4FAC-8EF4-1F4AB16104FC}" type="slidenum">
              <a:rPr lang="en-IN" smtClean="0"/>
              <a:t>12</a:t>
            </a:fld>
            <a:endParaRPr lang="en-IN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AE44FDE-EADC-4FAC-8EF4-1F4AB16104FC}" type="slidenum">
              <a:rPr lang="en-IN" smtClean="0"/>
              <a:t>13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1360484920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IN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AE44FDE-EADC-4FAC-8EF4-1F4AB16104FC}" type="slidenum">
              <a:rPr lang="en-IN" smtClean="0"/>
              <a:t>14</a:t>
            </a:fld>
            <a:endParaRPr lang="en-IN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AE44FDE-EADC-4FAC-8EF4-1F4AB16104FC}" type="slidenum">
              <a:rPr lang="en-IN" smtClean="0"/>
              <a:t>15</a:t>
            </a:fld>
            <a:endParaRPr lang="en-IN"/>
          </a:p>
        </p:txBody>
      </p:sp>
    </p:spTree>
    <p:extLst>
      <p:ext uri="{BB962C8B-B14F-4D97-AF65-F5344CB8AC3E}">
        <p14:creationId xmlns:p14="http://schemas.microsoft.com/office/powerpoint/2010/main" val="385390935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1C2CD-D8AA-48CD-8D3D-D5388318880F}" type="datetimeFigureOut">
              <a:rPr lang="en-US" smtClean="0"/>
              <a:t>3/17/2021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7832B3-DFAE-4E50-9DFD-74196EADBE9A}" type="slidenum">
              <a:rPr lang="en-IN" smtClean="0"/>
              <a:t>‹#›</a:t>
            </a:fld>
            <a:endParaRPr lang="en-IN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1C2CD-D8AA-48CD-8D3D-D5388318880F}" type="datetimeFigureOut">
              <a:rPr lang="en-US" smtClean="0"/>
              <a:t>3/17/2021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7832B3-DFAE-4E50-9DFD-74196EADBE9A}" type="slidenum">
              <a:rPr lang="en-IN" smtClean="0"/>
              <a:t>‹#›</a:t>
            </a:fld>
            <a:endParaRPr lang="en-IN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1C2CD-D8AA-48CD-8D3D-D5388318880F}" type="datetimeFigureOut">
              <a:rPr lang="en-US" smtClean="0"/>
              <a:t>3/17/2021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7832B3-DFAE-4E50-9DFD-74196EADBE9A}" type="slidenum">
              <a:rPr lang="en-IN" smtClean="0"/>
              <a:t>‹#›</a:t>
            </a:fld>
            <a:endParaRPr lang="en-IN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1C2CD-D8AA-48CD-8D3D-D5388318880F}" type="datetimeFigureOut">
              <a:rPr lang="en-US" smtClean="0"/>
              <a:t>3/17/2021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7832B3-DFAE-4E50-9DFD-74196EADBE9A}" type="slidenum">
              <a:rPr lang="en-IN" smtClean="0"/>
              <a:t>‹#›</a:t>
            </a:fld>
            <a:endParaRPr lang="en-IN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1C2CD-D8AA-48CD-8D3D-D5388318880F}" type="datetimeFigureOut">
              <a:rPr lang="en-US" smtClean="0"/>
              <a:t>3/17/2021</a:t>
            </a:fld>
            <a:endParaRPr lang="en-IN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7832B3-DFAE-4E50-9DFD-74196EADBE9A}" type="slidenum">
              <a:rPr lang="en-IN" smtClean="0"/>
              <a:t>‹#›</a:t>
            </a:fld>
            <a:endParaRPr lang="en-IN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1C2CD-D8AA-48CD-8D3D-D5388318880F}" type="datetimeFigureOut">
              <a:rPr lang="en-US" smtClean="0"/>
              <a:t>3/17/2021</a:t>
            </a:fld>
            <a:endParaRPr lang="en-IN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7832B3-DFAE-4E50-9DFD-74196EADBE9A}" type="slidenum">
              <a:rPr lang="en-IN" smtClean="0"/>
              <a:t>‹#›</a:t>
            </a:fld>
            <a:endParaRPr lang="en-IN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1C2CD-D8AA-48CD-8D3D-D5388318880F}" type="datetimeFigureOut">
              <a:rPr lang="en-US" smtClean="0"/>
              <a:t>3/17/2021</a:t>
            </a:fld>
            <a:endParaRPr lang="en-IN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7832B3-DFAE-4E50-9DFD-74196EADBE9A}" type="slidenum">
              <a:rPr lang="en-IN" smtClean="0"/>
              <a:t>‹#›</a:t>
            </a:fld>
            <a:endParaRPr lang="en-IN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1C2CD-D8AA-48CD-8D3D-D5388318880F}" type="datetimeFigureOut">
              <a:rPr lang="en-US" smtClean="0"/>
              <a:t>3/17/2021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7832B3-DFAE-4E50-9DFD-74196EADBE9A}" type="slidenum">
              <a:rPr lang="en-IN" smtClean="0"/>
              <a:t>‹#›</a:t>
            </a:fld>
            <a:endParaRPr lang="en-IN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IN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1C2CD-D8AA-48CD-8D3D-D5388318880F}" type="datetimeFigureOut">
              <a:rPr lang="en-US" smtClean="0"/>
              <a:t>3/17/2021</a:t>
            </a:fld>
            <a:endParaRPr lang="en-IN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7832B3-DFAE-4E50-9DFD-74196EADBE9A}" type="slidenum">
              <a:rPr lang="en-IN" smtClean="0"/>
              <a:t>‹#›</a:t>
            </a:fld>
            <a:endParaRPr lang="en-IN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1C2CD-D8AA-48CD-8D3D-D5388318880F}" type="datetimeFigureOut">
              <a:rPr lang="en-US" smtClean="0"/>
              <a:t>3/17/2021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7832B3-DFAE-4E50-9DFD-74196EADBE9A}" type="slidenum">
              <a:rPr lang="en-IN" smtClean="0"/>
              <a:t>‹#›</a:t>
            </a:fld>
            <a:endParaRPr lang="en-IN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91C2CD-D8AA-48CD-8D3D-D5388318880F}" type="datetimeFigureOut">
              <a:rPr lang="en-US" smtClean="0"/>
              <a:t>3/17/2021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E7832B3-DFAE-4E50-9DFD-74196EADBE9A}" type="slidenum">
              <a:rPr lang="en-IN" smtClean="0"/>
              <a:t>‹#›</a:t>
            </a:fld>
            <a:endParaRPr lang="en-IN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IN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IN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91C2CD-D8AA-48CD-8D3D-D5388318880F}" type="datetimeFigureOut">
              <a:rPr lang="en-US" smtClean="0"/>
              <a:t>3/17/2021</a:t>
            </a:fld>
            <a:endParaRPr lang="en-IN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IN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7832B3-DFAE-4E50-9DFD-74196EADBE9A}" type="slidenum">
              <a:rPr lang="en-IN" smtClean="0"/>
              <a:t>‹#›</a:t>
            </a:fld>
            <a:endParaRPr lang="en-IN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27584" y="116632"/>
            <a:ext cx="7772400" cy="1470025"/>
          </a:xfrm>
        </p:spPr>
        <p:txBody>
          <a:bodyPr>
            <a:normAutofit/>
          </a:bodyPr>
          <a:lstStyle/>
          <a:p>
            <a:r>
              <a:rPr lang="en-IN" sz="3200" b="1" dirty="0"/>
              <a:t>Business Management: Academic Skills</a:t>
            </a:r>
            <a:br>
              <a:rPr lang="en-IN" sz="3200" b="1" dirty="0"/>
            </a:br>
            <a:endParaRPr lang="en-IN" sz="32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123728" y="4659275"/>
            <a:ext cx="4896544" cy="1872208"/>
          </a:xfrm>
        </p:spPr>
        <p:txBody>
          <a:bodyPr>
            <a:normAutofit fontScale="77500" lnSpcReduction="20000"/>
          </a:bodyPr>
          <a:lstStyle/>
          <a:p>
            <a:pPr algn="ctr">
              <a:lnSpc>
                <a:spcPct val="150000"/>
              </a:lnSpc>
            </a:pPr>
            <a:r>
              <a:rPr lang="en-IN" sz="1800" b="1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Student Name 1:Valentin-Victor Zlate</a:t>
            </a:r>
          </a:p>
          <a:p>
            <a:pPr>
              <a:lnSpc>
                <a:spcPct val="150000"/>
              </a:lnSpc>
            </a:pPr>
            <a:r>
              <a:rPr lang="en-IN" sz="1800" b="1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Student ID:2022008</a:t>
            </a:r>
            <a:endParaRPr lang="en-IN" sz="1800" b="1" i="1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>
              <a:lnSpc>
                <a:spcPct val="150000"/>
              </a:lnSpc>
            </a:pPr>
            <a:r>
              <a:rPr lang="en-IN" sz="1800" b="1" i="1" dirty="0">
                <a:latin typeface="Times New Roman" panose="02020603050405020304" pitchFamily="18" charset="0"/>
                <a:ea typeface="Times New Roman" panose="02020603050405020304" pitchFamily="18" charset="0"/>
              </a:rPr>
              <a:t>Student Name 2: Anton Yordanov </a:t>
            </a:r>
            <a:r>
              <a:rPr lang="en-IN" sz="1800" b="1" i="1" dirty="0" err="1">
                <a:latin typeface="Times New Roman" panose="02020603050405020304" pitchFamily="18" charset="0"/>
                <a:ea typeface="Times New Roman" panose="02020603050405020304" pitchFamily="18" charset="0"/>
              </a:rPr>
              <a:t>Nikov</a:t>
            </a:r>
            <a:endParaRPr lang="en-GB" sz="1800" dirty="0"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ctr">
              <a:lnSpc>
                <a:spcPct val="150000"/>
              </a:lnSpc>
            </a:pPr>
            <a:r>
              <a:rPr lang="en-IN" sz="1800" b="1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Student ID:2016273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algn="ctr">
              <a:lnSpc>
                <a:spcPct val="150000"/>
              </a:lnSpc>
            </a:pPr>
            <a:r>
              <a:rPr lang="en-IN" sz="1800" b="1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Subject </a:t>
            </a:r>
            <a:r>
              <a:rPr lang="en-IN" sz="1800" b="1" i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Name:Apple</a:t>
            </a:r>
            <a:r>
              <a:rPr lang="en-IN" sz="1800" b="1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Inc.</a:t>
            </a:r>
            <a:endParaRPr lang="en-GB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r>
              <a:rPr lang="en-IN" sz="1800" b="1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Course </a:t>
            </a:r>
            <a:r>
              <a:rPr lang="en-IN" sz="1800" b="1" i="1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Name:Academic</a:t>
            </a:r>
            <a:r>
              <a:rPr lang="en-IN" sz="1800" b="1" i="1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 Skills LCBB4000</a:t>
            </a:r>
            <a:endParaRPr lang="en-IN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89B94A3-0576-4D4C-A5CD-CB4472D8D0E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16826" y="1262621"/>
            <a:ext cx="6510347" cy="3240360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BA7DB49-6215-4C30-9D60-279BDC1245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66018"/>
            <a:ext cx="8229600" cy="4525963"/>
          </a:xfrm>
        </p:spPr>
        <p:txBody>
          <a:bodyPr/>
          <a:lstStyle/>
          <a:p>
            <a:pPr algn="ctr"/>
            <a:r>
              <a:rPr lang="en-GB" dirty="0"/>
              <a:t>First part of presentation:</a:t>
            </a:r>
          </a:p>
          <a:p>
            <a:pPr marL="0" indent="0" algn="ctr">
              <a:buNone/>
            </a:pPr>
            <a:r>
              <a:rPr lang="en-GB" dirty="0"/>
              <a:t>Valentin-Victor Zlate</a:t>
            </a:r>
          </a:p>
          <a:p>
            <a:pPr marL="0" indent="0" algn="ctr">
              <a:buNone/>
            </a:pPr>
            <a:r>
              <a:rPr lang="en-GB" dirty="0"/>
              <a:t>Pages:3-8</a:t>
            </a:r>
          </a:p>
          <a:p>
            <a:pPr algn="ctr"/>
            <a:r>
              <a:rPr lang="en-GB" dirty="0"/>
              <a:t>Second part of presentation:</a:t>
            </a:r>
          </a:p>
          <a:p>
            <a:pPr marL="0" indent="0" algn="ctr">
              <a:buNone/>
            </a:pPr>
            <a:r>
              <a:rPr lang="en-GB" dirty="0"/>
              <a:t>     Anton Yordanov </a:t>
            </a:r>
            <a:r>
              <a:rPr lang="en-GB" dirty="0" err="1"/>
              <a:t>Nikov</a:t>
            </a:r>
            <a:endParaRPr lang="en-GB" dirty="0"/>
          </a:p>
          <a:p>
            <a:pPr marL="0" indent="0" algn="ctr">
              <a:buNone/>
            </a:pPr>
            <a:r>
              <a:rPr lang="en-GB" dirty="0"/>
              <a:t>Pages:9-15</a:t>
            </a:r>
          </a:p>
        </p:txBody>
      </p:sp>
    </p:spTree>
    <p:extLst>
      <p:ext uri="{BB962C8B-B14F-4D97-AF65-F5344CB8AC3E}">
        <p14:creationId xmlns:p14="http://schemas.microsoft.com/office/powerpoint/2010/main" val="253523137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IN" sz="4900" b="1" dirty="0"/>
              <a:t>Introduction</a:t>
            </a:r>
            <a:r>
              <a:rPr lang="en-IN" b="1" dirty="0"/>
              <a:t> </a:t>
            </a:r>
            <a:br>
              <a:rPr lang="en-IN" b="1" dirty="0"/>
            </a:br>
            <a:endParaRPr lang="en-IN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97160" y="1628801"/>
            <a:ext cx="4402832" cy="2736303"/>
          </a:xfrm>
        </p:spPr>
        <p:txBody>
          <a:bodyPr>
            <a:normAutofit/>
          </a:bodyPr>
          <a:lstStyle/>
          <a:p>
            <a:pPr algn="just"/>
            <a:r>
              <a:rPr lang="en-IN" sz="2400" dirty="0"/>
              <a:t>Business Management represents knowledge and accurate training.</a:t>
            </a:r>
          </a:p>
          <a:p>
            <a:pPr algn="just"/>
            <a:endParaRPr lang="en-IN" sz="2400" dirty="0"/>
          </a:p>
          <a:p>
            <a:pPr algn="just"/>
            <a:r>
              <a:rPr lang="en-IN" sz="2400" dirty="0"/>
              <a:t>Planning, analysis and supervision of the business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3380348-F426-46B7-B819-BE187F39221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41540" y="1988840"/>
            <a:ext cx="4305300" cy="3314700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6FAD4602-BD16-4578-AD2B-1EC5808EB627}"/>
              </a:ext>
            </a:extLst>
          </p:cNvPr>
          <p:cNvSpPr/>
          <p:nvPr/>
        </p:nvSpPr>
        <p:spPr>
          <a:xfrm>
            <a:off x="168572" y="6309320"/>
            <a:ext cx="209448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GB" dirty="0"/>
              <a:t>Valentin-Victor Zlate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IN" b="1" dirty="0"/>
              <a:t>Main activities of Apple</a:t>
            </a:r>
            <a:br>
              <a:rPr lang="en-IN" b="1" dirty="0"/>
            </a:br>
            <a:endParaRPr lang="en-IN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76495" y="1052736"/>
            <a:ext cx="7238609" cy="1492788"/>
          </a:xfrm>
        </p:spPr>
        <p:txBody>
          <a:bodyPr>
            <a:normAutofit fontScale="85000" lnSpcReduction="20000"/>
          </a:bodyPr>
          <a:lstStyle/>
          <a:p>
            <a:pPr algn="just"/>
            <a:r>
              <a:rPr lang="en-IN" sz="2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Designing</a:t>
            </a:r>
          </a:p>
          <a:p>
            <a:pPr algn="just"/>
            <a:endParaRPr lang="en-IN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Apple’s basic product improvement procedure  may be referred to as one of the most accurate most flourishing basic designing procedures </a:t>
            </a:r>
          </a:p>
        </p:txBody>
      </p:sp>
      <p:pic>
        <p:nvPicPr>
          <p:cNvPr id="5" name="Content Placeholder 4" descr="https://lh6.googleusercontent.com/CM2H9AEg4rCAEYKtBVuXnXlpu0iXJJ2Q5W5ES7QZYFVvhg-VUoVsx8sTnf8byLLpv9A8BK8tdqAZahthkRueR98Q3pg_T7IvKHfFe7ENowztHGbuPRIqaHaxUui7B9GY2-N2oMwz"/>
          <p:cNvPicPr>
            <a:picLocks noGrp="1"/>
          </p:cNvPicPr>
          <p:nvPr>
            <p:ph sz="half" idx="2"/>
          </p:nvPr>
        </p:nvPicPr>
        <p:blipFill>
          <a:blip r:embed="rId3"/>
          <a:srcRect/>
          <a:stretch>
            <a:fillRect/>
          </a:stretch>
        </p:blipFill>
        <p:spPr bwMode="auto">
          <a:xfrm>
            <a:off x="2476500" y="2708920"/>
            <a:ext cx="4399756" cy="39604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71850738-8483-4569-B369-946A2FC65E6D}"/>
              </a:ext>
            </a:extLst>
          </p:cNvPr>
          <p:cNvSpPr/>
          <p:nvPr/>
        </p:nvSpPr>
        <p:spPr>
          <a:xfrm>
            <a:off x="4921" y="6332833"/>
            <a:ext cx="209448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GB" dirty="0"/>
              <a:t>Valentin-Victor Zlate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en-US" dirty="0"/>
              <a:t>Designing </a:t>
            </a:r>
            <a:r>
              <a:rPr lang="en-US" dirty="0" err="1"/>
              <a:t>contd</a:t>
            </a:r>
            <a:r>
              <a:rPr lang="en-US" dirty="0"/>
              <a:t>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980728"/>
            <a:ext cx="7715200" cy="1080120"/>
          </a:xfrm>
        </p:spPr>
        <p:txBody>
          <a:bodyPr>
            <a:normAutofit/>
          </a:bodyPr>
          <a:lstStyle/>
          <a:p>
            <a:pPr lvl="0" algn="just"/>
            <a:r>
              <a:rPr lang="en-IN" sz="240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company is also verging on being the first almost $1 trillion-associated business related company. </a:t>
            </a:r>
          </a:p>
          <a:p>
            <a:endParaRPr lang="en-US" sz="2400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99592" y="2204864"/>
            <a:ext cx="7344816" cy="4433182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B5B8FC1E-7BA6-4445-A348-4C8FFC419061}"/>
              </a:ext>
            </a:extLst>
          </p:cNvPr>
          <p:cNvSpPr/>
          <p:nvPr/>
        </p:nvSpPr>
        <p:spPr>
          <a:xfrm>
            <a:off x="0" y="6439609"/>
            <a:ext cx="209448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GB" dirty="0"/>
              <a:t>Valentin-Victor Zlate</a:t>
            </a:r>
          </a:p>
        </p:txBody>
      </p:sp>
    </p:spTree>
    <p:extLst>
      <p:ext uri="{BB962C8B-B14F-4D97-AF65-F5344CB8AC3E}">
        <p14:creationId xmlns:p14="http://schemas.microsoft.com/office/powerpoint/2010/main" val="199857395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33BDC10B-2E79-4691-BF86-C930E79FE3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528" y="0"/>
            <a:ext cx="8229600" cy="1143000"/>
          </a:xfrm>
        </p:spPr>
        <p:txBody>
          <a:bodyPr/>
          <a:lstStyle/>
          <a:p>
            <a:r>
              <a:rPr lang="en-US" dirty="0"/>
              <a:t>Contd.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95536" y="836712"/>
            <a:ext cx="8435280" cy="1872209"/>
          </a:xfrm>
        </p:spPr>
        <p:txBody>
          <a:bodyPr>
            <a:normAutofit fontScale="85000" lnSpcReduction="10000"/>
          </a:bodyPr>
          <a:lstStyle/>
          <a:p>
            <a:pPr algn="just"/>
            <a: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Manufacturing</a:t>
            </a:r>
          </a:p>
          <a:p>
            <a:pPr algn="just"/>
            <a: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Trends in evolution of manufacturing systems within Apple </a:t>
            </a:r>
          </a:p>
          <a:p>
            <a:pPr algn="just">
              <a:lnSpc>
                <a:spcPct val="150000"/>
              </a:lnSpc>
            </a:pPr>
            <a:r>
              <a:rPr lang="en-IN" sz="24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Apple uses new digital technology to manage this up-to-date service with accurate current technology related trends to manage better supply to clients.</a:t>
            </a:r>
            <a:endParaRPr lang="en-GB" sz="24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708921"/>
            <a:ext cx="9144000" cy="4036619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28DCA639-BA63-4B11-921E-88BD5DCF8FE6}"/>
              </a:ext>
            </a:extLst>
          </p:cNvPr>
          <p:cNvSpPr/>
          <p:nvPr/>
        </p:nvSpPr>
        <p:spPr>
          <a:xfrm>
            <a:off x="7047546" y="49024"/>
            <a:ext cx="209448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GB" dirty="0"/>
              <a:t>Valentin-Victor Zlate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0" y="0"/>
            <a:ext cx="8229600" cy="1143000"/>
          </a:xfrm>
        </p:spPr>
        <p:txBody>
          <a:bodyPr/>
          <a:lstStyle/>
          <a:p>
            <a:r>
              <a:rPr lang="en-US" dirty="0"/>
              <a:t>Contd…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4700" y="1196752"/>
            <a:ext cx="8229600" cy="1252736"/>
          </a:xfrm>
        </p:spPr>
        <p:txBody>
          <a:bodyPr>
            <a:normAutofit fontScale="85000" lnSpcReduction="20000"/>
          </a:bodyPr>
          <a:lstStyle/>
          <a:p>
            <a:pPr lvl="0" algn="just">
              <a:lnSpc>
                <a:spcPct val="150000"/>
              </a:lnSpc>
            </a:pPr>
            <a:r>
              <a:rPr lang="en-IN" sz="22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The Apple’s iOS 6’s Maps app is the new evaluation and changed this world; this app is familiar and provides landmarks based on morphed into accurate sinister and basic surreal shapes</a:t>
            </a:r>
            <a:endParaRPr lang="en-GB" sz="2200" dirty="0">
              <a:solidFill>
                <a:prstClr val="black"/>
              </a:solidFill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5576" y="2924944"/>
            <a:ext cx="7992888" cy="3467400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19FB4794-A389-401C-B618-D108F9DC897C}"/>
              </a:ext>
            </a:extLst>
          </p:cNvPr>
          <p:cNvSpPr/>
          <p:nvPr/>
        </p:nvSpPr>
        <p:spPr>
          <a:xfrm>
            <a:off x="0" y="6488668"/>
            <a:ext cx="209448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GB" dirty="0"/>
              <a:t>Valentin-Victor Zlate</a:t>
            </a:r>
          </a:p>
        </p:txBody>
      </p:sp>
    </p:spTree>
    <p:extLst>
      <p:ext uri="{BB962C8B-B14F-4D97-AF65-F5344CB8AC3E}">
        <p14:creationId xmlns:p14="http://schemas.microsoft.com/office/powerpoint/2010/main" val="308642264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BBABAC-5183-45AD-BC43-3F62730FD7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08720"/>
          </a:xfrm>
        </p:spPr>
        <p:txBody>
          <a:bodyPr>
            <a:normAutofit/>
          </a:bodyPr>
          <a:lstStyle/>
          <a:p>
            <a:r>
              <a:rPr lang="en-US" dirty="0"/>
              <a:t>Contd.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3E0477-64D6-4349-8F6D-72170E24394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07504" y="2492896"/>
            <a:ext cx="4316288" cy="5400600"/>
          </a:xfrm>
        </p:spPr>
        <p:txBody>
          <a:bodyPr>
            <a:noAutofit/>
          </a:bodyPr>
          <a:lstStyle/>
          <a:p>
            <a:pPr algn="just"/>
            <a:r>
              <a:rPr lang="en-IN" sz="24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Trends in changes in manufacturing processes</a:t>
            </a:r>
          </a:p>
          <a:p>
            <a:pPr marL="0" indent="0" algn="just">
              <a:buNone/>
            </a:pPr>
            <a:endParaRPr lang="en-IN" sz="24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Content Placeholder 4" descr="https://lh4.googleusercontent.com/LEF0u9V27NLja7FuQ7oULlD8zmOhY29N03rxZcYKphoeGmwhqt-ai1oQoxEUQs9xhyPgof3x4weX1h5_tCVdWlC4MFx8MwAOdzyFXMS9GVuKJ08PZAkliugTNeX2TGPuFwiDZ9T8">
            <a:extLst>
              <a:ext uri="{FF2B5EF4-FFF2-40B4-BE49-F238E27FC236}">
                <a16:creationId xmlns:a16="http://schemas.microsoft.com/office/drawing/2014/main" id="{6347BD50-7C34-45C0-B0D8-36DE8F54C5F5}"/>
              </a:ext>
            </a:extLst>
          </p:cNvPr>
          <p:cNvPicPr>
            <a:picLocks noGrp="1"/>
          </p:cNvPicPr>
          <p:nvPr>
            <p:ph sz="half" idx="2"/>
          </p:nvPr>
        </p:nvPicPr>
        <p:blipFill rotWithShape="1">
          <a:blip r:embed="rId3"/>
          <a:srcRect b="9664"/>
          <a:stretch/>
        </p:blipFill>
        <p:spPr bwMode="auto">
          <a:xfrm>
            <a:off x="4572000" y="1592795"/>
            <a:ext cx="4316288" cy="367240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C63D7E52-3A65-433B-8439-FEE4C914B1AD}"/>
              </a:ext>
            </a:extLst>
          </p:cNvPr>
          <p:cNvSpPr/>
          <p:nvPr/>
        </p:nvSpPr>
        <p:spPr>
          <a:xfrm>
            <a:off x="985" y="6381328"/>
            <a:ext cx="209448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GB" dirty="0"/>
              <a:t>Valentin-Victor Zlate</a:t>
            </a:r>
          </a:p>
        </p:txBody>
      </p:sp>
    </p:spTree>
    <p:extLst>
      <p:ext uri="{BB962C8B-B14F-4D97-AF65-F5344CB8AC3E}">
        <p14:creationId xmlns:p14="http://schemas.microsoft.com/office/powerpoint/2010/main" val="236516690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Contd…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43608" y="1268760"/>
            <a:ext cx="6851104" cy="1468760"/>
          </a:xfrm>
        </p:spPr>
        <p:txBody>
          <a:bodyPr>
            <a:noAutofit/>
          </a:bodyPr>
          <a:lstStyle/>
          <a:p>
            <a:r>
              <a:rPr lang="en-IN" sz="2400" dirty="0">
                <a:solidFill>
                  <a:prstClr val="black"/>
                </a:solidFill>
              </a:rPr>
              <a:t>The Market research management also continues to develop as people shift toward new trends.</a:t>
            </a:r>
            <a:endParaRPr lang="en-US" sz="2400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31639" y="2204864"/>
            <a:ext cx="7039403" cy="4536504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AF6ABA20-DB39-4123-909F-997C47740C3C}"/>
              </a:ext>
            </a:extLst>
          </p:cNvPr>
          <p:cNvSpPr/>
          <p:nvPr/>
        </p:nvSpPr>
        <p:spPr>
          <a:xfrm>
            <a:off x="107504" y="116632"/>
            <a:ext cx="225805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GB" dirty="0"/>
              <a:t>Anton Yordanov </a:t>
            </a:r>
            <a:r>
              <a:rPr lang="en-GB" dirty="0" err="1"/>
              <a:t>Nikov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9209802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85720" y="857232"/>
            <a:ext cx="3062144" cy="5812128"/>
          </a:xfrm>
        </p:spPr>
        <p:txBody>
          <a:bodyPr>
            <a:noAutofit/>
          </a:bodyPr>
          <a:lstStyle/>
          <a:p>
            <a:pPr algn="just"/>
            <a:r>
              <a:rPr lang="en-IN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Marketing  </a:t>
            </a:r>
          </a:p>
          <a:p>
            <a:pPr algn="just"/>
            <a:endParaRPr lang="en-IN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IN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Trends in the ways of marketing by Apple</a:t>
            </a:r>
          </a:p>
          <a:p>
            <a:pPr algn="just"/>
            <a:endParaRPr lang="en-IN" sz="22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just"/>
            <a:r>
              <a:rPr lang="en-IN" sz="22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Apple creating unique customer  experiences</a:t>
            </a:r>
          </a:p>
        </p:txBody>
      </p:sp>
      <p:pic>
        <p:nvPicPr>
          <p:cNvPr id="5" name="Content Placeholder 4" descr="https://lh3.googleusercontent.com/ptZQ9BZdFzTkd9SD1qvnhd7QTi8lQ3QuMBXGVCEWXA5OL2r5t0rbpkJS1jW1E-VPE511Fok0zjHL1rCIX2sCk2HBauVzbTFiUa6v_ZrLv7Wnq3mwTpeS2ffocZaeziB916ggA_U6"/>
          <p:cNvPicPr>
            <a:picLocks noGrp="1"/>
          </p:cNvPicPr>
          <p:nvPr>
            <p:ph sz="half" idx="2"/>
          </p:nvPr>
        </p:nvPicPr>
        <p:blipFill>
          <a:blip r:embed="rId3"/>
          <a:srcRect/>
          <a:stretch>
            <a:fillRect/>
          </a:stretch>
        </p:blipFill>
        <p:spPr bwMode="auto">
          <a:xfrm>
            <a:off x="3347864" y="1177234"/>
            <a:ext cx="5510416" cy="480145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" name="Rectangle 1">
            <a:extLst>
              <a:ext uri="{FF2B5EF4-FFF2-40B4-BE49-F238E27FC236}">
                <a16:creationId xmlns:a16="http://schemas.microsoft.com/office/drawing/2014/main" id="{0EF5E403-7E1E-48A9-80E4-37311351DE6C}"/>
              </a:ext>
            </a:extLst>
          </p:cNvPr>
          <p:cNvSpPr/>
          <p:nvPr/>
        </p:nvSpPr>
        <p:spPr>
          <a:xfrm>
            <a:off x="285720" y="6305214"/>
            <a:ext cx="225805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GB" dirty="0"/>
              <a:t>Anton Yordanov </a:t>
            </a:r>
            <a:r>
              <a:rPr lang="en-GB" dirty="0" err="1"/>
              <a:t>Nikov</a:t>
            </a:r>
            <a:endParaRPr lang="en-GB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Contd…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55576" y="1417638"/>
            <a:ext cx="6059016" cy="964704"/>
          </a:xfrm>
        </p:spPr>
        <p:txBody>
          <a:bodyPr>
            <a:normAutofit/>
          </a:bodyPr>
          <a:lstStyle/>
          <a:p>
            <a:pPr lvl="0" algn="just"/>
            <a:r>
              <a:rPr lang="en-IN" sz="2200" dirty="0">
                <a:solidFill>
                  <a:srgbClr val="000000"/>
                </a:solidFill>
                <a:latin typeface="Times New Roman" panose="02020603050405020304" pitchFamily="18" charset="0"/>
                <a:ea typeface="Times New Roman" panose="02020603050405020304" pitchFamily="18" charset="0"/>
              </a:rPr>
              <a:t>Apple Inc. has started focusing of social media marketing</a:t>
            </a:r>
            <a:endParaRPr lang="en-IN" sz="2200" dirty="0">
              <a:solidFill>
                <a:prstClr val="black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US" sz="2200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97263" y="2301115"/>
            <a:ext cx="7031122" cy="4512261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9DEEA3C6-2D3A-455B-B690-0FF7FCA9CBB8}"/>
              </a:ext>
            </a:extLst>
          </p:cNvPr>
          <p:cNvSpPr/>
          <p:nvPr/>
        </p:nvSpPr>
        <p:spPr>
          <a:xfrm>
            <a:off x="6885946" y="188640"/>
            <a:ext cx="225805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GB" dirty="0"/>
              <a:t>Anton Yordanov </a:t>
            </a:r>
            <a:r>
              <a:rPr lang="en-GB" dirty="0" err="1"/>
              <a:t>Nikov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9369750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>
            <a:noAutofit/>
          </a:bodyPr>
          <a:lstStyle/>
          <a:p>
            <a:r>
              <a:rPr lang="en-IN" sz="3200" b="1" dirty="0"/>
              <a:t>Alternative products and services Apple can provide in future </a:t>
            </a:r>
            <a:br>
              <a:rPr lang="en-IN" sz="3200" b="1" dirty="0"/>
            </a:br>
            <a:endParaRPr lang="en-IN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93304" y="1196752"/>
            <a:ext cx="5915000" cy="1143001"/>
          </a:xfrm>
        </p:spPr>
        <p:txBody>
          <a:bodyPr>
            <a:normAutofit/>
          </a:bodyPr>
          <a:lstStyle/>
          <a:p>
            <a:pPr algn="just"/>
            <a:r>
              <a:rPr lang="en-IN" sz="2200" dirty="0"/>
              <a:t>Apple's next new iPhones also could attain an accurate boost to new battery life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58054" y="2070526"/>
            <a:ext cx="5626968" cy="4680520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7B6EE497-A053-429D-8977-AFAB995BC151}"/>
              </a:ext>
            </a:extLst>
          </p:cNvPr>
          <p:cNvSpPr/>
          <p:nvPr/>
        </p:nvSpPr>
        <p:spPr>
          <a:xfrm>
            <a:off x="0" y="6228093"/>
            <a:ext cx="225805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GB" dirty="0"/>
              <a:t>Anton Yordanov </a:t>
            </a:r>
            <a:r>
              <a:rPr lang="en-GB" dirty="0" err="1"/>
              <a:t>Nikov</a:t>
            </a:r>
            <a:endParaRPr lang="en-GB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Contd…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3538736" cy="4525963"/>
          </a:xfrm>
        </p:spPr>
        <p:txBody>
          <a:bodyPr>
            <a:normAutofit/>
          </a:bodyPr>
          <a:lstStyle/>
          <a:p>
            <a:pPr lvl="0" algn="just"/>
            <a:r>
              <a:rPr lang="en-IN" sz="2200" dirty="0">
                <a:solidFill>
                  <a:prstClr val="black"/>
                </a:solidFill>
              </a:rPr>
              <a:t>New iPhone/</a:t>
            </a:r>
            <a:r>
              <a:rPr lang="en-IN" sz="2200" dirty="0" err="1">
                <a:solidFill>
                  <a:prstClr val="black"/>
                </a:solidFill>
              </a:rPr>
              <a:t>Macbook</a:t>
            </a:r>
            <a:r>
              <a:rPr lang="en-IN" sz="2200" dirty="0">
                <a:solidFill>
                  <a:prstClr val="black"/>
                </a:solidFill>
              </a:rPr>
              <a:t>  with wireless new charging system. </a:t>
            </a:r>
          </a:p>
          <a:p>
            <a:endParaRPr lang="en-US" sz="22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3968" y="1268760"/>
            <a:ext cx="4536504" cy="5472608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EE20CBB9-1A05-4C9E-9EB0-7A9522D26BD9}"/>
              </a:ext>
            </a:extLst>
          </p:cNvPr>
          <p:cNvSpPr/>
          <p:nvPr/>
        </p:nvSpPr>
        <p:spPr>
          <a:xfrm>
            <a:off x="112530" y="6286291"/>
            <a:ext cx="225805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GB" dirty="0"/>
              <a:t>Anton Yordanov </a:t>
            </a:r>
            <a:r>
              <a:rPr lang="en-GB" dirty="0" err="1"/>
              <a:t>Nikov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1368422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76672"/>
            <a:ext cx="8229600" cy="1000132"/>
          </a:xfrm>
        </p:spPr>
        <p:txBody>
          <a:bodyPr>
            <a:noAutofit/>
          </a:bodyPr>
          <a:lstStyle/>
          <a:p>
            <a:r>
              <a:rPr lang="en-IN" sz="3200" b="1" dirty="0"/>
              <a:t>Justification for the alternative choice, along with explanation through a model </a:t>
            </a:r>
            <a:br>
              <a:rPr lang="en-IN" sz="3200" b="1" dirty="0"/>
            </a:br>
            <a:endParaRPr lang="en-IN" sz="3200" b="1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2276872"/>
            <a:ext cx="4320480" cy="4392488"/>
          </a:xfrm>
        </p:spPr>
        <p:txBody>
          <a:bodyPr>
            <a:normAutofit/>
          </a:bodyPr>
          <a:lstStyle/>
          <a:p>
            <a:pPr algn="just"/>
            <a:r>
              <a:rPr lang="en-IN" sz="2200" dirty="0"/>
              <a:t>The Diffusion of Innovation model assists the Apple’s businesses.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5F0D9DF-2BC7-43A1-877D-5FBAF9FCA29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60032" y="2276872"/>
            <a:ext cx="4032448" cy="3419475"/>
          </a:xfrm>
          <a:prstGeom prst="rect">
            <a:avLst/>
          </a:prstGeom>
        </p:spPr>
      </p:pic>
      <p:sp>
        <p:nvSpPr>
          <p:cNvPr id="4" name="Rectangle 3">
            <a:extLst>
              <a:ext uri="{FF2B5EF4-FFF2-40B4-BE49-F238E27FC236}">
                <a16:creationId xmlns:a16="http://schemas.microsoft.com/office/drawing/2014/main" id="{99063F9C-1D21-4FF5-BEC4-79D064DD6159}"/>
              </a:ext>
            </a:extLst>
          </p:cNvPr>
          <p:cNvSpPr/>
          <p:nvPr/>
        </p:nvSpPr>
        <p:spPr>
          <a:xfrm>
            <a:off x="153706" y="6300028"/>
            <a:ext cx="225805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GB" dirty="0"/>
              <a:t>Anton Yordanov </a:t>
            </a:r>
            <a:r>
              <a:rPr lang="en-GB" dirty="0" err="1"/>
              <a:t>Nikov</a:t>
            </a:r>
            <a:endParaRPr lang="en-GB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IN" b="1" dirty="0"/>
              <a:t>Conclusion </a:t>
            </a:r>
            <a:br>
              <a:rPr lang="en-IN" b="1" dirty="0"/>
            </a:br>
            <a:endParaRPr lang="en-IN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algn="just"/>
            <a:r>
              <a:rPr lang="en-IN" sz="2400" dirty="0"/>
              <a:t>This present study is mainly based on the business management of Apple company , this study includes the designing aspects, manufacturing and marketing related aspects. This study also includes the importance of future treads and also provides a model for growth.</a:t>
            </a:r>
          </a:p>
          <a:p>
            <a:endParaRPr lang="en-IN" sz="2400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EAFB726A-0CDA-47F9-BC34-1DC765C4EB4A}"/>
              </a:ext>
            </a:extLst>
          </p:cNvPr>
          <p:cNvSpPr/>
          <p:nvPr/>
        </p:nvSpPr>
        <p:spPr>
          <a:xfrm>
            <a:off x="179512" y="6308725"/>
            <a:ext cx="225805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GB" dirty="0"/>
              <a:t>Anton Yordanov </a:t>
            </a:r>
            <a:r>
              <a:rPr lang="en-GB" dirty="0" err="1"/>
              <a:t>Nikov</a:t>
            </a:r>
            <a:endParaRPr lang="en-GB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2786058"/>
            <a:ext cx="8229600" cy="3340105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en-IN" sz="9600" b="1" i="1" dirty="0"/>
              <a:t>Thank  You 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114</TotalTime>
  <Words>405</Words>
  <Application>Microsoft Office PowerPoint</Application>
  <PresentationFormat>On-screen Show (4:3)</PresentationFormat>
  <Paragraphs>75</Paragraphs>
  <Slides>16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Arial</vt:lpstr>
      <vt:lpstr>Calibri</vt:lpstr>
      <vt:lpstr>Times New Roman</vt:lpstr>
      <vt:lpstr>Office Theme</vt:lpstr>
      <vt:lpstr>Business Management: Academic Skills </vt:lpstr>
      <vt:lpstr>PowerPoint Presentation</vt:lpstr>
      <vt:lpstr>Introduction  </vt:lpstr>
      <vt:lpstr>Main activities of Apple </vt:lpstr>
      <vt:lpstr>Designing contd…</vt:lpstr>
      <vt:lpstr>Contd.</vt:lpstr>
      <vt:lpstr>Contd…</vt:lpstr>
      <vt:lpstr>Contd.</vt:lpstr>
      <vt:lpstr>Contd…</vt:lpstr>
      <vt:lpstr>PowerPoint Presentation</vt:lpstr>
      <vt:lpstr>Contd…</vt:lpstr>
      <vt:lpstr>Alternative products and services Apple can provide in future  </vt:lpstr>
      <vt:lpstr>Contd…</vt:lpstr>
      <vt:lpstr>Justification for the alternative choice, along with explanation through a model  </vt:lpstr>
      <vt:lpstr>Conclusion 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WIN 8.1</dc:creator>
  <cp:lastModifiedBy>Victor Zlate (2022008)</cp:lastModifiedBy>
  <cp:revision>17</cp:revision>
  <dcterms:created xsi:type="dcterms:W3CDTF">2021-03-09T14:13:06Z</dcterms:created>
  <dcterms:modified xsi:type="dcterms:W3CDTF">2021-03-17T14:48:51Z</dcterms:modified>
</cp:coreProperties>
</file>