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5" r:id="rId2"/>
    <p:sldId id="258" r:id="rId3"/>
    <p:sldId id="263" r:id="rId4"/>
    <p:sldId id="264" r:id="rId5"/>
    <p:sldId id="259" r:id="rId6"/>
    <p:sldId id="260" r:id="rId7"/>
    <p:sldId id="261" r:id="rId8"/>
    <p:sldId id="266" r:id="rId9"/>
    <p:sldId id="277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D0AF42-3D8D-4053-9074-6297AC52AFEB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836FF-5632-4AF8-B24A-DED9D1AC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8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solidFill>
            <a:srgbClr val="FFFFFF"/>
          </a:solidFill>
          <a:ln w="12700" cap="flat"/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68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774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94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2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704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475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756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95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58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E0274-4826-464C-BC4D-784F860D7AA5}" type="datetimeFigureOut">
              <a:rPr lang="en-GB" smtClean="0"/>
              <a:t>01/04/2015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973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400" dirty="0" smtClean="0"/>
              <a:t>Philosophical </a:t>
            </a:r>
            <a:r>
              <a:rPr lang="en-GB" sz="3400" dirty="0"/>
              <a:t>underpinnings of </a:t>
            </a:r>
            <a:r>
              <a:rPr lang="en-GB" sz="3400" dirty="0" smtClean="0"/>
              <a:t>research</a:t>
            </a:r>
          </a:p>
          <a:p>
            <a:pPr algn="l"/>
            <a:endParaRPr lang="en-GB" dirty="0" smtClean="0">
              <a:solidFill>
                <a:srgbClr val="FFFF00"/>
              </a:solidFill>
            </a:endParaRPr>
          </a:p>
          <a:p>
            <a:pPr algn="l"/>
            <a:r>
              <a:rPr lang="en-GB" dirty="0" smtClean="0">
                <a:solidFill>
                  <a:srgbClr val="FFFF00"/>
                </a:solidFill>
              </a:rPr>
              <a:t>Relevant </a:t>
            </a:r>
            <a:r>
              <a:rPr lang="en-GB" dirty="0">
                <a:solidFill>
                  <a:srgbClr val="FFFF00"/>
                </a:solidFill>
              </a:rPr>
              <a:t>reading:</a:t>
            </a:r>
            <a:r>
              <a:rPr lang="en-GB" dirty="0"/>
              <a:t> </a:t>
            </a:r>
            <a:endParaRPr lang="en-GB" dirty="0" smtClean="0"/>
          </a:p>
          <a:p>
            <a:pPr algn="l"/>
            <a:r>
              <a:rPr lang="en-GB" dirty="0" err="1" smtClean="0"/>
              <a:t>Grix</a:t>
            </a:r>
            <a:r>
              <a:rPr lang="en-GB" dirty="0"/>
              <a:t>, </a:t>
            </a:r>
            <a:r>
              <a:rPr lang="en-GB" i="1" dirty="0"/>
              <a:t>The Foundations of Research</a:t>
            </a:r>
            <a:r>
              <a:rPr lang="en-GB" dirty="0"/>
              <a:t>, Ch. </a:t>
            </a:r>
            <a:r>
              <a:rPr lang="en-GB" smtClean="0"/>
              <a:t>7.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504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Planning a research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Will your study examine one case in detail, or will it compare different people or organisations? </a:t>
            </a:r>
          </a:p>
          <a:p>
            <a:pPr>
              <a:defRPr/>
            </a:pPr>
            <a:r>
              <a:rPr lang="en-GB" dirty="0" smtClean="0"/>
              <a:t>Will you look at a single point in time, or will you follow people over a period of time? </a:t>
            </a:r>
          </a:p>
          <a:p>
            <a:pPr>
              <a:defRPr/>
            </a:pPr>
            <a:r>
              <a:rPr lang="en-GB" dirty="0" smtClean="0"/>
              <a:t>Do you need qualitative or quantitative data, or perhaps a combination of the two, to answer your question?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816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of qualitative research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Provide a detailed, rich understanding of people’s thoughts, views and experiences– often descriptive</a:t>
            </a:r>
          </a:p>
          <a:p>
            <a:pPr>
              <a:lnSpc>
                <a:spcPct val="90000"/>
              </a:lnSpc>
            </a:pPr>
            <a:r>
              <a:rPr lang="en-GB" smtClean="0"/>
              <a:t>Can be good for capturing a multiplicity of views and explaining contexts</a:t>
            </a:r>
          </a:p>
          <a:p>
            <a:pPr>
              <a:lnSpc>
                <a:spcPct val="90000"/>
              </a:lnSpc>
            </a:pPr>
            <a:r>
              <a:rPr lang="en-GB" smtClean="0"/>
              <a:t>Cannot tell how </a:t>
            </a:r>
            <a:r>
              <a:rPr lang="en-GB" i="1" smtClean="0"/>
              <a:t>widespread</a:t>
            </a:r>
            <a:r>
              <a:rPr lang="en-GB" smtClean="0"/>
              <a:t> the views and experiences are.</a:t>
            </a:r>
          </a:p>
        </p:txBody>
      </p:sp>
    </p:spTree>
    <p:extLst>
      <p:ext uri="{BB962C8B-B14F-4D97-AF65-F5344CB8AC3E}">
        <p14:creationId xmlns:p14="http://schemas.microsoft.com/office/powerpoint/2010/main" val="418508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2075" tIns="46038" rIns="92075" bIns="46038">
            <a:normAutofit/>
          </a:bodyPr>
          <a:lstStyle/>
          <a:p>
            <a:r>
              <a:rPr lang="en-GB" dirty="0"/>
              <a:t>Aims of quantitative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2075" tIns="46038" rIns="92075" bIns="46038"/>
          <a:lstStyle/>
          <a:p>
            <a:r>
              <a:rPr lang="en-GB" sz="2400" smtClean="0"/>
              <a:t>At its simplest, quantitative research seeks to answer questions beginning with: How much, how many, how prevalent?</a:t>
            </a:r>
          </a:p>
          <a:p>
            <a:r>
              <a:rPr lang="en-GB" sz="2400" smtClean="0"/>
              <a:t>Quantitative research can also look for relationships between variables: is there a significant relationship, and if so, how large is the effect?</a:t>
            </a:r>
          </a:p>
          <a:p>
            <a:r>
              <a:rPr lang="en-GB" sz="2400" smtClean="0"/>
              <a:t>Quantitative research depends on having well-articulated questions and hypotheses before research is undertaken.  In general, it cannot be used to uncover meaning, complex thoughts and experiences.</a:t>
            </a:r>
            <a:r>
              <a:rPr lang="en-GB" sz="28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7962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Journal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Remember: The methods should suit the question!</a:t>
            </a:r>
          </a:p>
          <a:p>
            <a:pPr>
              <a:defRPr/>
            </a:pPr>
            <a:r>
              <a:rPr lang="en-GB" sz="2400" dirty="0" smtClean="0"/>
              <a:t>For each of the following methods, discuss the things that the method can accomplish, and the things that the method cannot accomplish well. </a:t>
            </a:r>
          </a:p>
          <a:p>
            <a:pPr lvl="1">
              <a:defRPr/>
            </a:pPr>
            <a:r>
              <a:rPr lang="en-GB" sz="2000" dirty="0" smtClean="0"/>
              <a:t>Interviews </a:t>
            </a:r>
          </a:p>
          <a:p>
            <a:pPr lvl="1">
              <a:defRPr/>
            </a:pPr>
            <a:r>
              <a:rPr lang="en-GB" sz="2000" dirty="0" smtClean="0"/>
              <a:t>Observations </a:t>
            </a:r>
          </a:p>
          <a:p>
            <a:pPr lvl="1">
              <a:defRPr/>
            </a:pPr>
            <a:r>
              <a:rPr lang="en-GB" sz="2000" dirty="0" smtClean="0"/>
              <a:t>Questionnaires </a:t>
            </a:r>
          </a:p>
          <a:p>
            <a:pPr lvl="1">
              <a:defRPr/>
            </a:pPr>
            <a:r>
              <a:rPr lang="en-GB" sz="2000" dirty="0" smtClean="0"/>
              <a:t>Documentary analysis </a:t>
            </a:r>
          </a:p>
          <a:p>
            <a:pPr>
              <a:defRPr/>
            </a:pPr>
            <a:r>
              <a:rPr lang="en-GB" sz="2400" dirty="0" smtClean="0"/>
              <a:t>Reflectively discuss your own experience (if any) of each of these research methods.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9816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Reliability and Validity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i="1" dirty="0" smtClean="0"/>
              <a:t>Reliability</a:t>
            </a:r>
            <a:r>
              <a:rPr lang="en-GB" sz="2800" dirty="0" smtClean="0"/>
              <a:t> - the extent to which you would generate similar results by repeating your research multiple times under the same conditions. </a:t>
            </a:r>
          </a:p>
          <a:p>
            <a:pPr>
              <a:defRPr/>
            </a:pPr>
            <a:r>
              <a:rPr lang="en-GB" sz="2800" i="1" dirty="0" smtClean="0"/>
              <a:t>Validity</a:t>
            </a:r>
            <a:r>
              <a:rPr lang="en-GB" sz="2800" dirty="0" smtClean="0"/>
              <a:t> - how well a research method yields findings that accurately represent some underlying reality. </a:t>
            </a:r>
          </a:p>
          <a:p>
            <a:pPr>
              <a:defRPr/>
            </a:pPr>
            <a:r>
              <a:rPr lang="en-GB" sz="2800" dirty="0" smtClean="0"/>
              <a:t>How can you plan and design your study to maximise reliability and validity?</a:t>
            </a:r>
          </a:p>
          <a:p>
            <a:pPr>
              <a:defRPr/>
            </a:pPr>
            <a:r>
              <a:rPr lang="en-GB" sz="2800" dirty="0" smtClean="0"/>
              <a:t>When you review research studies (e.g. for your literature review), consider how well the study design promotes reliability and validity.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33755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Planning for research – some additional 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 smtClean="0"/>
              <a:t>Money – what are the costs of carrying out your research?  Who will fund it?</a:t>
            </a:r>
          </a:p>
          <a:p>
            <a:pPr>
              <a:defRPr/>
            </a:pPr>
            <a:r>
              <a:rPr lang="en-GB" sz="2800" dirty="0" smtClean="0"/>
              <a:t>Time – GANTT chart can be useful, talk to other researchers to get realistic estimates of how long each step will take</a:t>
            </a:r>
          </a:p>
          <a:p>
            <a:pPr>
              <a:defRPr/>
            </a:pPr>
            <a:r>
              <a:rPr lang="en-GB" sz="2800" dirty="0" smtClean="0"/>
              <a:t>Access to people and data sources</a:t>
            </a:r>
          </a:p>
          <a:p>
            <a:pPr>
              <a:defRPr/>
            </a:pPr>
            <a:r>
              <a:rPr lang="en-GB" sz="2800" dirty="0" smtClean="0"/>
              <a:t>Potential problems and contingency plans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96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 document in which you explain the background and rationale for carrying out a piece of research, and your plans for the research.</a:t>
            </a:r>
          </a:p>
          <a:p>
            <a:pPr>
              <a:defRPr/>
            </a:pPr>
            <a:r>
              <a:rPr lang="en-GB" dirty="0" smtClean="0"/>
              <a:t>It allows funders or supervisors assess the value and feasibility of your project before you begin.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289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If you were a director or a funder looking at a proposal to undertake a piece of research in an organisation, what sorts of things would look for to assure yourself that the research project was worth undertaking and was likely to yield results?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415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Research proposal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Title</a:t>
            </a:r>
          </a:p>
          <a:p>
            <a:pPr>
              <a:defRPr/>
            </a:pPr>
            <a:r>
              <a:rPr lang="en-GB" sz="2400" dirty="0" smtClean="0"/>
              <a:t>Introduction </a:t>
            </a:r>
          </a:p>
          <a:p>
            <a:pPr>
              <a:defRPr/>
            </a:pPr>
            <a:r>
              <a:rPr lang="en-GB" sz="2400" dirty="0" smtClean="0"/>
              <a:t>Background/Literature Review</a:t>
            </a:r>
          </a:p>
          <a:p>
            <a:pPr>
              <a:defRPr/>
            </a:pPr>
            <a:r>
              <a:rPr lang="en-GB" sz="2400" dirty="0" smtClean="0"/>
              <a:t>Methodology</a:t>
            </a:r>
          </a:p>
          <a:p>
            <a:pPr>
              <a:defRPr/>
            </a:pPr>
            <a:r>
              <a:rPr lang="en-GB" sz="2400" dirty="0" smtClean="0"/>
              <a:t>Timetable and Budget (if applicable)</a:t>
            </a:r>
          </a:p>
          <a:p>
            <a:pPr>
              <a:defRPr/>
            </a:pPr>
            <a:r>
              <a:rPr lang="en-GB" sz="2400" dirty="0" smtClean="0"/>
              <a:t>Discussion of logistical and ethical considerations</a:t>
            </a:r>
          </a:p>
          <a:p>
            <a:pPr>
              <a:defRPr/>
            </a:pPr>
            <a:r>
              <a:rPr lang="en-GB" sz="2400" dirty="0" smtClean="0"/>
              <a:t>Limitations of the proposed research</a:t>
            </a:r>
          </a:p>
          <a:p>
            <a:pPr>
              <a:defRPr/>
            </a:pPr>
            <a:r>
              <a:rPr lang="en-GB" sz="2400" dirty="0" smtClean="0"/>
              <a:t>Bibliography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611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Outline </a:t>
            </a:r>
            <a:r>
              <a:rPr lang="en-GB" dirty="0"/>
              <a:t>the </a:t>
            </a:r>
            <a:r>
              <a:rPr lang="en-GB" dirty="0" smtClean="0"/>
              <a:t>topic, question(s) and objectives</a:t>
            </a:r>
          </a:p>
          <a:p>
            <a:pPr>
              <a:defRPr/>
            </a:pPr>
            <a:r>
              <a:rPr lang="en-GB" dirty="0" smtClean="0"/>
              <a:t>Hypotheses if appropriate</a:t>
            </a:r>
          </a:p>
          <a:p>
            <a:pPr>
              <a:defRPr/>
            </a:pPr>
            <a:r>
              <a:rPr lang="en-GB" dirty="0" smtClean="0"/>
              <a:t>Why would this research be valuable?</a:t>
            </a:r>
          </a:p>
          <a:p>
            <a:pPr>
              <a:defRPr/>
            </a:pPr>
            <a:endParaRPr lang="en-GB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083722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Background/Literature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 context for the research</a:t>
            </a:r>
          </a:p>
          <a:p>
            <a:r>
              <a:rPr lang="en-GB" dirty="0" smtClean="0"/>
              <a:t>What are the main theories that have influenced your thinking, or that you are going to test?</a:t>
            </a:r>
          </a:p>
          <a:p>
            <a:r>
              <a:rPr lang="en-GB" dirty="0" smtClean="0"/>
              <a:t>Brief literature review</a:t>
            </a:r>
          </a:p>
          <a:p>
            <a:pPr lvl="1"/>
            <a:r>
              <a:rPr lang="en-GB" dirty="0" smtClean="0"/>
              <a:t>Situate the research in a wider academic context</a:t>
            </a:r>
          </a:p>
          <a:p>
            <a:pPr lvl="1"/>
            <a:r>
              <a:rPr lang="en-GB" dirty="0" smtClean="0"/>
              <a:t>Show what kind of reading you will be doing</a:t>
            </a:r>
          </a:p>
          <a:p>
            <a:pPr lvl="1"/>
            <a:r>
              <a:rPr lang="en-GB" dirty="0" smtClean="0"/>
              <a:t>Show your critical evaluation, so far, of the reading</a:t>
            </a:r>
          </a:p>
          <a:p>
            <a:pPr lvl="1"/>
            <a:r>
              <a:rPr lang="en-GB" dirty="0" smtClean="0"/>
              <a:t>Further justify the proposed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352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Detailed explanation of what you are planning to do</a:t>
            </a:r>
          </a:p>
          <a:p>
            <a:pPr lvl="1"/>
            <a:r>
              <a:rPr lang="en-GB" dirty="0" smtClean="0"/>
              <a:t>what data will be collected and how</a:t>
            </a:r>
          </a:p>
          <a:p>
            <a:pPr lvl="1"/>
            <a:r>
              <a:rPr lang="en-GB" dirty="0" smtClean="0"/>
              <a:t>how access to data sources will be obtained</a:t>
            </a:r>
          </a:p>
          <a:p>
            <a:pPr lvl="1"/>
            <a:r>
              <a:rPr lang="en-GB" dirty="0" smtClean="0"/>
              <a:t>how data will be analysed</a:t>
            </a:r>
          </a:p>
          <a:p>
            <a:pPr lvl="1"/>
            <a:r>
              <a:rPr lang="en-GB" dirty="0" smtClean="0"/>
              <a:t>justification of your methodological decisions – why were these methods considered the most appropriate for your research question and context?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46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Realistic timetable for completion of the project</a:t>
            </a:r>
          </a:p>
          <a:p>
            <a:r>
              <a:rPr lang="en-GB" dirty="0" smtClean="0"/>
              <a:t>Should include all the steps necessary to complete the project</a:t>
            </a:r>
          </a:p>
          <a:p>
            <a:r>
              <a:rPr lang="en-GB" dirty="0" smtClean="0"/>
              <a:t>Show key milestones and when they will be accomplished</a:t>
            </a:r>
          </a:p>
          <a:p>
            <a:r>
              <a:rPr lang="en-GB" dirty="0" smtClean="0"/>
              <a:t>May be presented as a GANTT chart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8880"/>
            <a:ext cx="4104456" cy="2722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5301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Budget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Usually only required if you are asking for funding to support the research project</a:t>
            </a:r>
          </a:p>
          <a:p>
            <a:r>
              <a:rPr lang="en-GB" dirty="0" smtClean="0"/>
              <a:t>Must be realistic – do your homework to find out how much things actually cost</a:t>
            </a:r>
          </a:p>
          <a:p>
            <a:r>
              <a:rPr lang="en-GB" dirty="0" smtClean="0"/>
              <a:t>Value for money – don’t compromise quality just to keep the cost down</a:t>
            </a:r>
          </a:p>
          <a:p>
            <a:r>
              <a:rPr lang="en-GB" dirty="0" smtClean="0"/>
              <a:t>Keep within allowed budget (many grants have a pre-specified range)</a:t>
            </a:r>
          </a:p>
          <a:p>
            <a:r>
              <a:rPr lang="en-GB" dirty="0" smtClean="0"/>
              <a:t>Common budget items include staff time, transcription, printing and postage, travel, participant compensation</a:t>
            </a:r>
          </a:p>
          <a:p>
            <a:r>
              <a:rPr lang="en-GB" dirty="0" smtClean="0"/>
              <a:t>Don’t forget to check whether your budget needs to include extras like VAT, overheads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23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Logistical and ethical considerations and 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problems do you think you might encounter?</a:t>
            </a:r>
          </a:p>
          <a:p>
            <a:r>
              <a:rPr lang="en-GB" dirty="0" smtClean="0"/>
              <a:t>What ethical issues are presented by this research?</a:t>
            </a:r>
          </a:p>
          <a:p>
            <a:r>
              <a:rPr lang="en-GB" dirty="0" smtClean="0"/>
              <a:t>How will you design your research in order to overcome these difficulties?</a:t>
            </a:r>
          </a:p>
          <a:p>
            <a:r>
              <a:rPr lang="en-GB" dirty="0" smtClean="0"/>
              <a:t>What limitations will your research have? (All research has some limitations, and they need to be acknowledged.)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011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One list of sources cited</a:t>
            </a:r>
          </a:p>
          <a:p>
            <a:pPr lvl="1"/>
            <a:r>
              <a:rPr lang="en-GB" dirty="0" smtClean="0"/>
              <a:t>alphabetical order by author’s surname</a:t>
            </a:r>
          </a:p>
          <a:p>
            <a:pPr lvl="1"/>
            <a:r>
              <a:rPr lang="en-GB" dirty="0" smtClean="0"/>
              <a:t>don’t separate web sources from other sources</a:t>
            </a:r>
            <a:endParaRPr lang="en-GB" dirty="0"/>
          </a:p>
          <a:p>
            <a:pPr lvl="1"/>
            <a:r>
              <a:rPr lang="en-GB" dirty="0" smtClean="0"/>
              <a:t>online journals are cited as journals not web pages</a:t>
            </a:r>
          </a:p>
          <a:p>
            <a:pPr lvl="1"/>
            <a:r>
              <a:rPr lang="en-GB" dirty="0" smtClean="0"/>
              <a:t>follow preferred style (Harvard for this programme)</a:t>
            </a:r>
          </a:p>
          <a:p>
            <a:pPr lvl="1"/>
            <a:r>
              <a:rPr lang="en-GB" dirty="0" smtClean="0"/>
              <a:t>don’t include separate reference list and bibliography – provide citations (e.g. in your literature review or methodology) in the text of the proposal for all sources that you have read and are relevant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051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Tips for good proposals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Very clear research question and aims: the reviewer should understand exactly what you want to find out.</a:t>
            </a:r>
          </a:p>
          <a:p>
            <a:pPr>
              <a:defRPr/>
            </a:pPr>
            <a:r>
              <a:rPr lang="en-GB" dirty="0" smtClean="0"/>
              <a:t>Clear and sound theoretical basis.</a:t>
            </a:r>
          </a:p>
          <a:p>
            <a:pPr>
              <a:defRPr/>
            </a:pPr>
            <a:r>
              <a:rPr lang="en-GB" dirty="0" smtClean="0"/>
              <a:t>Justification for methodology: why is this the best way to find out what you need to know?</a:t>
            </a:r>
          </a:p>
          <a:p>
            <a:pPr>
              <a:defRPr/>
            </a:pPr>
            <a:r>
              <a:rPr lang="en-GB" dirty="0" smtClean="0"/>
              <a:t>Detailed methodology.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234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Tips for proposals,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Thoughtful discussion of ethical considerations and limitations of research.</a:t>
            </a:r>
          </a:p>
          <a:p>
            <a:pPr>
              <a:defRPr/>
            </a:pPr>
            <a:r>
              <a:rPr lang="en-GB" dirty="0" smtClean="0"/>
              <a:t>Discussion of beneficiaries of research.</a:t>
            </a:r>
          </a:p>
          <a:p>
            <a:pPr>
              <a:defRPr/>
            </a:pPr>
            <a:r>
              <a:rPr lang="en-GB" dirty="0" smtClean="0"/>
              <a:t>Realistic timetable.</a:t>
            </a:r>
          </a:p>
          <a:p>
            <a:pPr>
              <a:defRPr/>
            </a:pPr>
            <a:r>
              <a:rPr lang="en-GB" dirty="0" smtClean="0"/>
              <a:t>Good value for money (if budget is being requested).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977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992</Words>
  <Application>Microsoft Office PowerPoint</Application>
  <PresentationFormat>On-screen Show (4:3)</PresentationFormat>
  <Paragraphs>102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SBPD7001 Approaches to Research and Academic Communication</vt:lpstr>
      <vt:lpstr>Planning a research project</vt:lpstr>
      <vt:lpstr>Aims of qualitative research</vt:lpstr>
      <vt:lpstr>Aims of quantitative research</vt:lpstr>
      <vt:lpstr>Journal Activity</vt:lpstr>
      <vt:lpstr>Reliability and Validity</vt:lpstr>
      <vt:lpstr>Planning for research – some additional points to consider</vt:lpstr>
      <vt:lpstr>Research proposal</vt:lpstr>
      <vt:lpstr>Exercise</vt:lpstr>
      <vt:lpstr>Research proposal components</vt:lpstr>
      <vt:lpstr>Introduction</vt:lpstr>
      <vt:lpstr>Background/Literature Review</vt:lpstr>
      <vt:lpstr>Methodology</vt:lpstr>
      <vt:lpstr>Timetable</vt:lpstr>
      <vt:lpstr>Budget</vt:lpstr>
      <vt:lpstr>Logistical and ethical considerations and limitations</vt:lpstr>
      <vt:lpstr>Bibliography</vt:lpstr>
      <vt:lpstr>Tips for good proposals</vt:lpstr>
      <vt:lpstr>Tips for proposals, cont.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Research and Academic Communication</dc:title>
  <dc:creator>Rachel Casiday</dc:creator>
  <cp:lastModifiedBy>Rachel Casiday</cp:lastModifiedBy>
  <cp:revision>4</cp:revision>
  <dcterms:created xsi:type="dcterms:W3CDTF">2014-04-10T09:24:56Z</dcterms:created>
  <dcterms:modified xsi:type="dcterms:W3CDTF">2015-04-01T07:16:49Z</dcterms:modified>
</cp:coreProperties>
</file>