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</p:sldIdLst>
  <p:sldSz cx="2806700" cy="2108200"/>
  <p:notesSz cx="2806700" cy="21082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09" d="100"/>
          <a:sy n="309" d="100"/>
        </p:scale>
        <p:origin x="1172" y="160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10978" y="653542"/>
            <a:ext cx="2391092" cy="44272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421957" y="1180592"/>
            <a:ext cx="1969135" cy="5270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9/12/2023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0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9/12/2023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0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156159" y="418642"/>
            <a:ext cx="1253490" cy="127698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6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1448720" y="484886"/>
            <a:ext cx="1223676" cy="139141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9/12/2023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0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9/12/2023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9/12/2023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2810256" cy="2107057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02819" y="94615"/>
            <a:ext cx="2407411" cy="3251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0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56718" y="467919"/>
            <a:ext cx="2499613" cy="11976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956437" y="1960626"/>
            <a:ext cx="900176" cy="1054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140652" y="1960626"/>
            <a:ext cx="647001" cy="1054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9/12/2023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2025396" y="1960626"/>
            <a:ext cx="647001" cy="1054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2810256" cy="210705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317398" y="756285"/>
            <a:ext cx="2174875" cy="637354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10"/>
              </a:spcBef>
            </a:pPr>
            <a:r>
              <a:rPr sz="850" b="1" spc="-40" dirty="0">
                <a:latin typeface="Arial"/>
                <a:cs typeface="Arial"/>
              </a:rPr>
              <a:t>THERAPEUTIC</a:t>
            </a:r>
            <a:r>
              <a:rPr sz="850" b="1" spc="-95" dirty="0">
                <a:latin typeface="Arial"/>
                <a:cs typeface="Arial"/>
              </a:rPr>
              <a:t> </a:t>
            </a:r>
            <a:r>
              <a:rPr sz="850" b="1" spc="-45" dirty="0">
                <a:latin typeface="Arial"/>
                <a:cs typeface="Arial"/>
              </a:rPr>
              <a:t>ULTRASOUND</a:t>
            </a:r>
            <a:r>
              <a:rPr sz="850" b="1" spc="-125" dirty="0">
                <a:latin typeface="Arial"/>
                <a:cs typeface="Arial"/>
              </a:rPr>
              <a:t> </a:t>
            </a:r>
            <a:r>
              <a:rPr sz="850" b="1" spc="-35" dirty="0">
                <a:latin typeface="Arial"/>
                <a:cs typeface="Arial"/>
              </a:rPr>
              <a:t>AND</a:t>
            </a:r>
            <a:r>
              <a:rPr sz="850" b="1" spc="-95" dirty="0">
                <a:latin typeface="Arial"/>
                <a:cs typeface="Arial"/>
              </a:rPr>
              <a:t> </a:t>
            </a:r>
            <a:r>
              <a:rPr sz="850" b="1" spc="-40" dirty="0">
                <a:latin typeface="Arial"/>
                <a:cs typeface="Arial"/>
              </a:rPr>
              <a:t>HEALING</a:t>
            </a:r>
            <a:endParaRPr sz="850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9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900" dirty="0">
              <a:latin typeface="Arial"/>
              <a:cs typeface="Arial"/>
            </a:endParaRPr>
          </a:p>
          <a:p>
            <a:pPr algn="ctr">
              <a:lnSpc>
                <a:spcPct val="100000"/>
              </a:lnSpc>
            </a:pPr>
            <a:r>
              <a:rPr lang="en-GB" sz="700" b="1" spc="15" dirty="0">
                <a:solidFill>
                  <a:srgbClr val="888888"/>
                </a:solidFill>
                <a:latin typeface="Arial"/>
                <a:cs typeface="Arial"/>
              </a:rPr>
              <a:t>BMST6002</a:t>
            </a:r>
            <a:br>
              <a:rPr lang="en-GB" sz="700" b="1" spc="15" dirty="0">
                <a:solidFill>
                  <a:srgbClr val="888888"/>
                </a:solidFill>
                <a:latin typeface="Arial"/>
                <a:cs typeface="Arial"/>
              </a:rPr>
            </a:br>
            <a:r>
              <a:rPr lang="en-GB" sz="700" b="1" spc="15" dirty="0">
                <a:solidFill>
                  <a:srgbClr val="888888"/>
                </a:solidFill>
                <a:latin typeface="Arial"/>
                <a:cs typeface="Arial"/>
              </a:rPr>
              <a:t>Professional Practice in SET</a:t>
            </a:r>
            <a:endParaRPr sz="7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015365" marR="5080" indent="-1003300">
              <a:lnSpc>
                <a:spcPct val="103200"/>
              </a:lnSpc>
              <a:spcBef>
                <a:spcPts val="95"/>
              </a:spcBef>
            </a:pPr>
            <a:r>
              <a:rPr sz="950" dirty="0"/>
              <a:t>Terms </a:t>
            </a:r>
            <a:r>
              <a:rPr sz="950" spc="5" dirty="0"/>
              <a:t>you </a:t>
            </a:r>
            <a:r>
              <a:rPr sz="950" spc="20" dirty="0"/>
              <a:t>will </a:t>
            </a:r>
            <a:r>
              <a:rPr sz="950" spc="15" dirty="0"/>
              <a:t>understand by the </a:t>
            </a:r>
            <a:r>
              <a:rPr sz="950" spc="20" dirty="0"/>
              <a:t>end</a:t>
            </a:r>
            <a:r>
              <a:rPr sz="950" spc="-140" dirty="0"/>
              <a:t> </a:t>
            </a:r>
            <a:r>
              <a:rPr sz="950" spc="15" dirty="0"/>
              <a:t>of  </a:t>
            </a:r>
            <a:r>
              <a:rPr sz="950" spc="5" dirty="0"/>
              <a:t>today:</a:t>
            </a:r>
            <a:endParaRPr sz="950"/>
          </a:p>
        </p:txBody>
      </p:sp>
      <p:sp>
        <p:nvSpPr>
          <p:cNvPr id="3" name="object 3"/>
          <p:cNvSpPr txBox="1"/>
          <p:nvPr/>
        </p:nvSpPr>
        <p:spPr>
          <a:xfrm>
            <a:off x="156718" y="473709"/>
            <a:ext cx="1247775" cy="100203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135"/>
              </a:spcBef>
              <a:buChar char="•"/>
              <a:tabLst>
                <a:tab pos="92075" algn="l"/>
              </a:tabLst>
            </a:pPr>
            <a:r>
              <a:rPr sz="550" spc="20" dirty="0">
                <a:latin typeface="Arial"/>
                <a:cs typeface="Arial"/>
              </a:rPr>
              <a:t>Wave</a:t>
            </a:r>
            <a:endParaRPr sz="5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40"/>
              </a:spcBef>
              <a:buChar char="–"/>
              <a:tabLst>
                <a:tab pos="183515" algn="l"/>
              </a:tabLst>
            </a:pPr>
            <a:r>
              <a:rPr sz="550" spc="15" dirty="0">
                <a:latin typeface="Arial"/>
                <a:cs typeface="Arial"/>
              </a:rPr>
              <a:t>Frequency</a:t>
            </a:r>
            <a:endParaRPr sz="5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35"/>
              </a:spcBef>
              <a:buChar char="–"/>
              <a:tabLst>
                <a:tab pos="183515" algn="l"/>
              </a:tabLst>
            </a:pPr>
            <a:r>
              <a:rPr sz="550" spc="15" dirty="0">
                <a:latin typeface="Arial"/>
                <a:cs typeface="Arial"/>
              </a:rPr>
              <a:t>Length</a:t>
            </a:r>
            <a:endParaRPr sz="5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35"/>
              </a:spcBef>
              <a:buChar char="–"/>
              <a:tabLst>
                <a:tab pos="183515" algn="l"/>
              </a:tabLst>
            </a:pPr>
            <a:r>
              <a:rPr sz="550" spc="5" dirty="0">
                <a:latin typeface="Arial"/>
                <a:cs typeface="Arial"/>
              </a:rPr>
              <a:t>Velocity</a:t>
            </a:r>
            <a:endParaRPr sz="5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50"/>
              </a:spcBef>
              <a:buChar char="–"/>
              <a:tabLst>
                <a:tab pos="183515" algn="l"/>
              </a:tabLst>
            </a:pPr>
            <a:r>
              <a:rPr sz="550" spc="10" dirty="0">
                <a:latin typeface="Arial"/>
                <a:cs typeface="Arial"/>
              </a:rPr>
              <a:t>Longitudinal</a:t>
            </a:r>
            <a:endParaRPr sz="5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35"/>
              </a:spcBef>
              <a:buChar char="–"/>
              <a:tabLst>
                <a:tab pos="183515" algn="l"/>
              </a:tabLst>
            </a:pPr>
            <a:r>
              <a:rPr sz="550" spc="15" dirty="0">
                <a:latin typeface="Arial"/>
                <a:cs typeface="Arial"/>
              </a:rPr>
              <a:t>Compression</a:t>
            </a:r>
            <a:endParaRPr sz="5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35"/>
              </a:spcBef>
              <a:buChar char="–"/>
              <a:tabLst>
                <a:tab pos="183515" algn="l"/>
              </a:tabLst>
            </a:pPr>
            <a:r>
              <a:rPr sz="550" spc="10" dirty="0">
                <a:latin typeface="Arial"/>
                <a:cs typeface="Arial"/>
              </a:rPr>
              <a:t>Rarefaction</a:t>
            </a:r>
            <a:endParaRPr sz="5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35"/>
              </a:spcBef>
              <a:buChar char="–"/>
              <a:tabLst>
                <a:tab pos="183515" algn="l"/>
              </a:tabLst>
            </a:pPr>
            <a:r>
              <a:rPr sz="550" spc="15" dirty="0">
                <a:latin typeface="Arial"/>
                <a:cs typeface="Arial"/>
              </a:rPr>
              <a:t>Near</a:t>
            </a:r>
            <a:r>
              <a:rPr sz="550" spc="5" dirty="0">
                <a:latin typeface="Arial"/>
                <a:cs typeface="Arial"/>
              </a:rPr>
              <a:t> field</a:t>
            </a:r>
            <a:endParaRPr sz="5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50"/>
              </a:spcBef>
              <a:buChar char="–"/>
              <a:tabLst>
                <a:tab pos="183515" algn="l"/>
              </a:tabLst>
            </a:pPr>
            <a:r>
              <a:rPr sz="550" spc="15" dirty="0">
                <a:latin typeface="Arial"/>
                <a:cs typeface="Arial"/>
              </a:rPr>
              <a:t>Far</a:t>
            </a:r>
            <a:r>
              <a:rPr sz="550" spc="5" dirty="0">
                <a:latin typeface="Arial"/>
                <a:cs typeface="Arial"/>
              </a:rPr>
              <a:t> field</a:t>
            </a:r>
            <a:endParaRPr sz="5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35"/>
              </a:spcBef>
              <a:buChar char="–"/>
              <a:tabLst>
                <a:tab pos="183515" algn="l"/>
              </a:tabLst>
            </a:pPr>
            <a:r>
              <a:rPr sz="550" spc="15" dirty="0">
                <a:latin typeface="Arial"/>
                <a:cs typeface="Arial"/>
              </a:rPr>
              <a:t>Hot</a:t>
            </a:r>
            <a:r>
              <a:rPr sz="550" dirty="0">
                <a:latin typeface="Arial"/>
                <a:cs typeface="Arial"/>
              </a:rPr>
              <a:t> </a:t>
            </a:r>
            <a:r>
              <a:rPr sz="550" spc="15" dirty="0">
                <a:latin typeface="Arial"/>
                <a:cs typeface="Arial"/>
              </a:rPr>
              <a:t>spots</a:t>
            </a:r>
            <a:endParaRPr sz="5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35"/>
              </a:spcBef>
              <a:buChar char="–"/>
              <a:tabLst>
                <a:tab pos="183515" algn="l"/>
              </a:tabLst>
            </a:pPr>
            <a:r>
              <a:rPr sz="550" spc="20" dirty="0">
                <a:latin typeface="Arial"/>
                <a:cs typeface="Arial"/>
              </a:rPr>
              <a:t>Beam </a:t>
            </a:r>
            <a:r>
              <a:rPr sz="550" spc="10" dirty="0">
                <a:latin typeface="Arial"/>
                <a:cs typeface="Arial"/>
              </a:rPr>
              <a:t>nonuniformity </a:t>
            </a:r>
            <a:r>
              <a:rPr sz="550" spc="5" dirty="0">
                <a:latin typeface="Arial"/>
                <a:cs typeface="Arial"/>
              </a:rPr>
              <a:t>ratio</a:t>
            </a:r>
            <a:r>
              <a:rPr sz="550" spc="-15" dirty="0">
                <a:latin typeface="Arial"/>
                <a:cs typeface="Arial"/>
              </a:rPr>
              <a:t> </a:t>
            </a:r>
            <a:r>
              <a:rPr sz="550" spc="15" dirty="0">
                <a:latin typeface="Arial"/>
                <a:cs typeface="Arial"/>
              </a:rPr>
              <a:t>(BNR)</a:t>
            </a:r>
            <a:endParaRPr sz="55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41831" y="473709"/>
            <a:ext cx="772160" cy="109093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135"/>
              </a:spcBef>
              <a:buChar char="•"/>
              <a:tabLst>
                <a:tab pos="92075" algn="l"/>
              </a:tabLst>
            </a:pPr>
            <a:r>
              <a:rPr sz="550" spc="15" dirty="0">
                <a:latin typeface="Arial"/>
                <a:cs typeface="Arial"/>
              </a:rPr>
              <a:t>Acoustic</a:t>
            </a:r>
            <a:r>
              <a:rPr sz="550" spc="-55" dirty="0">
                <a:latin typeface="Arial"/>
                <a:cs typeface="Arial"/>
              </a:rPr>
              <a:t> </a:t>
            </a:r>
            <a:r>
              <a:rPr sz="550" spc="15" dirty="0">
                <a:latin typeface="Arial"/>
                <a:cs typeface="Arial"/>
              </a:rPr>
              <a:t>Impedance</a:t>
            </a:r>
            <a:endParaRPr sz="5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40"/>
              </a:spcBef>
              <a:buChar char="•"/>
              <a:tabLst>
                <a:tab pos="92075" algn="l"/>
              </a:tabLst>
            </a:pPr>
            <a:r>
              <a:rPr sz="550" spc="10" dirty="0">
                <a:latin typeface="Arial"/>
                <a:cs typeface="Arial"/>
              </a:rPr>
              <a:t>Coupling</a:t>
            </a:r>
            <a:r>
              <a:rPr sz="550" spc="20" dirty="0">
                <a:latin typeface="Arial"/>
                <a:cs typeface="Arial"/>
              </a:rPr>
              <a:t> </a:t>
            </a:r>
            <a:r>
              <a:rPr sz="550" spc="15" dirty="0">
                <a:latin typeface="Arial"/>
                <a:cs typeface="Arial"/>
              </a:rPr>
              <a:t>medium</a:t>
            </a:r>
            <a:endParaRPr sz="5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35"/>
              </a:spcBef>
              <a:buChar char="•"/>
              <a:tabLst>
                <a:tab pos="92075" algn="l"/>
              </a:tabLst>
            </a:pPr>
            <a:r>
              <a:rPr sz="550" spc="10" dirty="0">
                <a:latin typeface="Arial"/>
                <a:cs typeface="Arial"/>
              </a:rPr>
              <a:t>Absorption</a:t>
            </a:r>
            <a:endParaRPr sz="5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35"/>
              </a:spcBef>
              <a:buChar char="•"/>
              <a:tabLst>
                <a:tab pos="92075" algn="l"/>
              </a:tabLst>
            </a:pPr>
            <a:r>
              <a:rPr sz="550" spc="15" dirty="0">
                <a:latin typeface="Arial"/>
                <a:cs typeface="Arial"/>
              </a:rPr>
              <a:t>Scatter</a:t>
            </a:r>
            <a:endParaRPr sz="5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50"/>
              </a:spcBef>
              <a:buChar char="•"/>
              <a:tabLst>
                <a:tab pos="92075" algn="l"/>
              </a:tabLst>
            </a:pPr>
            <a:r>
              <a:rPr sz="550" spc="10" dirty="0">
                <a:latin typeface="Arial"/>
                <a:cs typeface="Arial"/>
              </a:rPr>
              <a:t>Attenuation</a:t>
            </a:r>
            <a:endParaRPr sz="5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35"/>
              </a:spcBef>
              <a:buChar char="•"/>
              <a:tabLst>
                <a:tab pos="92075" algn="l"/>
              </a:tabLst>
            </a:pPr>
            <a:r>
              <a:rPr sz="550" spc="10" dirty="0">
                <a:latin typeface="Arial"/>
                <a:cs typeface="Arial"/>
              </a:rPr>
              <a:t>Half value</a:t>
            </a:r>
            <a:r>
              <a:rPr sz="550" spc="-20" dirty="0">
                <a:latin typeface="Arial"/>
                <a:cs typeface="Arial"/>
              </a:rPr>
              <a:t> </a:t>
            </a:r>
            <a:r>
              <a:rPr sz="550" spc="15" dirty="0">
                <a:latin typeface="Arial"/>
                <a:cs typeface="Arial"/>
              </a:rPr>
              <a:t>distance</a:t>
            </a:r>
            <a:endParaRPr sz="5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35"/>
              </a:spcBef>
              <a:buChar char="•"/>
              <a:tabLst>
                <a:tab pos="92075" algn="l"/>
              </a:tabLst>
            </a:pPr>
            <a:r>
              <a:rPr sz="550" spc="10" dirty="0">
                <a:latin typeface="Arial"/>
                <a:cs typeface="Arial"/>
              </a:rPr>
              <a:t>Iontophoresis</a:t>
            </a:r>
            <a:endParaRPr sz="5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35"/>
              </a:spcBef>
              <a:buChar char="•"/>
              <a:tabLst>
                <a:tab pos="92075" algn="l"/>
              </a:tabLst>
            </a:pPr>
            <a:r>
              <a:rPr sz="550" spc="15" dirty="0">
                <a:latin typeface="Arial"/>
                <a:cs typeface="Arial"/>
              </a:rPr>
              <a:t>Thermal</a:t>
            </a:r>
            <a:r>
              <a:rPr sz="550" spc="5" dirty="0">
                <a:latin typeface="Arial"/>
                <a:cs typeface="Arial"/>
              </a:rPr>
              <a:t> </a:t>
            </a:r>
            <a:r>
              <a:rPr sz="550" spc="10" dirty="0">
                <a:latin typeface="Arial"/>
                <a:cs typeface="Arial"/>
              </a:rPr>
              <a:t>effects</a:t>
            </a:r>
            <a:endParaRPr sz="5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50"/>
              </a:spcBef>
              <a:buChar char="•"/>
              <a:tabLst>
                <a:tab pos="92075" algn="l"/>
              </a:tabLst>
            </a:pPr>
            <a:r>
              <a:rPr sz="550" spc="15" dirty="0">
                <a:latin typeface="Arial"/>
                <a:cs typeface="Arial"/>
              </a:rPr>
              <a:t>Non </a:t>
            </a:r>
            <a:r>
              <a:rPr sz="550" spc="10" dirty="0">
                <a:latin typeface="Arial"/>
                <a:cs typeface="Arial"/>
              </a:rPr>
              <a:t>thermal</a:t>
            </a:r>
            <a:r>
              <a:rPr sz="550" spc="-10" dirty="0">
                <a:latin typeface="Arial"/>
                <a:cs typeface="Arial"/>
              </a:rPr>
              <a:t> </a:t>
            </a:r>
            <a:r>
              <a:rPr sz="550" spc="10" dirty="0">
                <a:latin typeface="Arial"/>
                <a:cs typeface="Arial"/>
              </a:rPr>
              <a:t>effects</a:t>
            </a:r>
            <a:endParaRPr sz="5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35"/>
              </a:spcBef>
              <a:buChar char="•"/>
              <a:tabLst>
                <a:tab pos="92075" algn="l"/>
              </a:tabLst>
            </a:pPr>
            <a:r>
              <a:rPr sz="550" spc="10" dirty="0">
                <a:latin typeface="Arial"/>
                <a:cs typeface="Arial"/>
              </a:rPr>
              <a:t>Cell </a:t>
            </a:r>
            <a:r>
              <a:rPr sz="550" spc="5" dirty="0">
                <a:latin typeface="Arial"/>
                <a:cs typeface="Arial"/>
              </a:rPr>
              <a:t>tickle</a:t>
            </a:r>
            <a:endParaRPr sz="5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35"/>
              </a:spcBef>
              <a:buChar char="•"/>
              <a:tabLst>
                <a:tab pos="92075" algn="l"/>
              </a:tabLst>
            </a:pPr>
            <a:r>
              <a:rPr sz="550" spc="10" dirty="0">
                <a:latin typeface="Arial"/>
                <a:cs typeface="Arial"/>
              </a:rPr>
              <a:t>Cell</a:t>
            </a:r>
            <a:r>
              <a:rPr sz="550" spc="5" dirty="0">
                <a:latin typeface="Arial"/>
                <a:cs typeface="Arial"/>
              </a:rPr>
              <a:t> </a:t>
            </a:r>
            <a:r>
              <a:rPr sz="550" spc="15" dirty="0">
                <a:latin typeface="Arial"/>
                <a:cs typeface="Arial"/>
              </a:rPr>
              <a:t>thump</a:t>
            </a:r>
            <a:endParaRPr sz="5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35"/>
              </a:spcBef>
              <a:buChar char="•"/>
              <a:tabLst>
                <a:tab pos="92075" algn="l"/>
              </a:tabLst>
            </a:pPr>
            <a:r>
              <a:rPr sz="550" spc="10" dirty="0">
                <a:latin typeface="Arial"/>
                <a:cs typeface="Arial"/>
              </a:rPr>
              <a:t>Contraindications</a:t>
            </a:r>
            <a:endParaRPr sz="5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71804" y="154686"/>
            <a:ext cx="86106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10" dirty="0"/>
              <a:t>Sound</a:t>
            </a:r>
            <a:r>
              <a:rPr spc="-100" dirty="0"/>
              <a:t> </a:t>
            </a:r>
            <a:r>
              <a:rPr spc="-5" dirty="0"/>
              <a:t>Waves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80441"/>
            <a:ext cx="2473960" cy="1158240"/>
          </a:xfrm>
          <a:prstGeom prst="rect">
            <a:avLst/>
          </a:prstGeom>
        </p:spPr>
        <p:txBody>
          <a:bodyPr vert="horz" wrap="square" lIns="0" tIns="24130" rIns="0" bIns="0" rtlCol="0">
            <a:spAutoFit/>
          </a:bodyPr>
          <a:lstStyle/>
          <a:p>
            <a:pPr marL="91440" marR="469900" indent="-79375">
              <a:lnSpc>
                <a:spcPts val="800"/>
              </a:lnSpc>
              <a:spcBef>
                <a:spcPts val="190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U/S uses sound waves </a:t>
            </a:r>
            <a:r>
              <a:rPr sz="700" spc="10" dirty="0">
                <a:latin typeface="Arial"/>
                <a:cs typeface="Arial"/>
              </a:rPr>
              <a:t>to </a:t>
            </a:r>
            <a:r>
              <a:rPr sz="700" spc="15" dirty="0">
                <a:latin typeface="Arial"/>
                <a:cs typeface="Arial"/>
              </a:rPr>
              <a:t>produce </a:t>
            </a:r>
            <a:r>
              <a:rPr sz="700" spc="10" dirty="0">
                <a:latin typeface="Arial"/>
                <a:cs typeface="Arial"/>
              </a:rPr>
              <a:t>therapeutic  physiological</a:t>
            </a:r>
            <a:r>
              <a:rPr sz="700" spc="2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effects</a:t>
            </a:r>
            <a:endParaRPr sz="700">
              <a:latin typeface="Arial"/>
              <a:cs typeface="Arial"/>
            </a:endParaRPr>
          </a:p>
          <a:p>
            <a:pPr marL="91440" marR="82550" indent="-79375">
              <a:lnSpc>
                <a:spcPts val="800"/>
              </a:lnSpc>
              <a:spcBef>
                <a:spcPts val="16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Mechanical </a:t>
            </a:r>
            <a:r>
              <a:rPr sz="700" spc="10" dirty="0">
                <a:latin typeface="Arial"/>
                <a:cs typeface="Arial"/>
              </a:rPr>
              <a:t>vibration at </a:t>
            </a:r>
            <a:r>
              <a:rPr sz="700" spc="15" dirty="0">
                <a:latin typeface="Arial"/>
                <a:cs typeface="Arial"/>
              </a:rPr>
              <a:t>a higher frequency than audible  sound wave (mechanical</a:t>
            </a:r>
            <a:r>
              <a:rPr sz="700" spc="10" dirty="0">
                <a:latin typeface="Arial"/>
                <a:cs typeface="Arial"/>
              </a:rPr>
              <a:t> energy)</a:t>
            </a:r>
            <a:endParaRPr sz="700">
              <a:latin typeface="Arial"/>
              <a:cs typeface="Arial"/>
            </a:endParaRPr>
          </a:p>
          <a:p>
            <a:pPr marL="91440" marR="5080" indent="-79375">
              <a:lnSpc>
                <a:spcPts val="790"/>
              </a:lnSpc>
              <a:spcBef>
                <a:spcPts val="18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Normal </a:t>
            </a:r>
            <a:r>
              <a:rPr sz="700" spc="10" dirty="0">
                <a:latin typeface="Arial"/>
                <a:cs typeface="Arial"/>
              </a:rPr>
              <a:t>adult </a:t>
            </a:r>
            <a:r>
              <a:rPr sz="700" spc="15" dirty="0">
                <a:latin typeface="Arial"/>
                <a:cs typeface="Arial"/>
              </a:rPr>
              <a:t>sound wave 16Hz-up </a:t>
            </a:r>
            <a:r>
              <a:rPr sz="700" spc="10" dirty="0">
                <a:latin typeface="Arial"/>
                <a:cs typeface="Arial"/>
              </a:rPr>
              <a:t>to </a:t>
            </a:r>
            <a:r>
              <a:rPr sz="700" spc="15" dirty="0">
                <a:latin typeface="Arial"/>
                <a:cs typeface="Arial"/>
              </a:rPr>
              <a:t>20,000Hz </a:t>
            </a:r>
            <a:r>
              <a:rPr sz="700" spc="10" dirty="0">
                <a:latin typeface="Arial"/>
                <a:cs typeface="Arial"/>
              </a:rPr>
              <a:t>(Children  </a:t>
            </a:r>
            <a:r>
              <a:rPr sz="700" spc="15" dirty="0">
                <a:latin typeface="Arial"/>
                <a:cs typeface="Arial"/>
              </a:rPr>
              <a:t>and</a:t>
            </a:r>
            <a:r>
              <a:rPr sz="700" spc="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adolescents)</a:t>
            </a:r>
            <a:endParaRPr sz="700">
              <a:latin typeface="Arial"/>
              <a:cs typeface="Arial"/>
            </a:endParaRPr>
          </a:p>
          <a:p>
            <a:pPr marL="91440" marR="255270" indent="-79375">
              <a:lnSpc>
                <a:spcPts val="790"/>
              </a:lnSpc>
              <a:spcBef>
                <a:spcPts val="180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Above </a:t>
            </a:r>
            <a:r>
              <a:rPr sz="700" spc="10" dirty="0">
                <a:latin typeface="Arial"/>
                <a:cs typeface="Arial"/>
              </a:rPr>
              <a:t>this range: </a:t>
            </a:r>
            <a:r>
              <a:rPr sz="700" spc="15" dirty="0">
                <a:latin typeface="Arial"/>
                <a:cs typeface="Arial"/>
              </a:rPr>
              <a:t>mechanical </a:t>
            </a:r>
            <a:r>
              <a:rPr sz="700" spc="10" dirty="0">
                <a:latin typeface="Arial"/>
                <a:cs typeface="Arial"/>
              </a:rPr>
              <a:t>vibration is </a:t>
            </a:r>
            <a:r>
              <a:rPr sz="700" spc="15" dirty="0">
                <a:latin typeface="Arial"/>
                <a:cs typeface="Arial"/>
              </a:rPr>
              <a:t>known as  ultrasound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20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U/S frequencies 1.0-3.0MHz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30"/>
              </a:spcBef>
              <a:buChar char="•"/>
              <a:tabLst>
                <a:tab pos="92075" algn="l"/>
              </a:tabLst>
            </a:pPr>
            <a:r>
              <a:rPr sz="700" spc="20" dirty="0">
                <a:latin typeface="Arial"/>
                <a:cs typeface="Arial"/>
              </a:rPr>
              <a:t>1MHz </a:t>
            </a:r>
            <a:r>
              <a:rPr sz="700" spc="15" dirty="0">
                <a:latin typeface="Arial"/>
                <a:cs typeface="Arial"/>
              </a:rPr>
              <a:t>= 1 million </a:t>
            </a:r>
            <a:r>
              <a:rPr sz="700" spc="10" dirty="0">
                <a:latin typeface="Arial"/>
                <a:cs typeface="Arial"/>
              </a:rPr>
              <a:t>cycles </a:t>
            </a:r>
            <a:r>
              <a:rPr sz="700" spc="15" dirty="0">
                <a:latin typeface="Arial"/>
                <a:cs typeface="Arial"/>
              </a:rPr>
              <a:t>per</a:t>
            </a:r>
            <a:r>
              <a:rPr sz="700" spc="-2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second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56971" y="166496"/>
            <a:ext cx="149098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10" dirty="0"/>
              <a:t>Mechanics </a:t>
            </a:r>
            <a:r>
              <a:rPr spc="5" dirty="0"/>
              <a:t>of</a:t>
            </a:r>
            <a:r>
              <a:rPr spc="-125" dirty="0"/>
              <a:t> </a:t>
            </a:r>
            <a:r>
              <a:rPr dirty="0"/>
              <a:t>Waveform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506730"/>
            <a:ext cx="2436495" cy="93980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130"/>
              </a:spcBef>
              <a:buFont typeface="Arial"/>
              <a:buChar char="•"/>
              <a:tabLst>
                <a:tab pos="92075" algn="l"/>
              </a:tabLst>
            </a:pPr>
            <a:r>
              <a:rPr sz="700" b="1" spc="10" dirty="0">
                <a:latin typeface="Arial"/>
                <a:cs typeface="Arial"/>
              </a:rPr>
              <a:t>Longitudinal </a:t>
            </a:r>
            <a:r>
              <a:rPr sz="700" b="1" spc="15" dirty="0">
                <a:latin typeface="Arial"/>
                <a:cs typeface="Arial"/>
              </a:rPr>
              <a:t>waves </a:t>
            </a:r>
            <a:r>
              <a:rPr sz="700" b="1" spc="10" dirty="0">
                <a:latin typeface="Arial"/>
                <a:cs typeface="Arial"/>
              </a:rPr>
              <a:t>containing </a:t>
            </a:r>
            <a:r>
              <a:rPr sz="700" b="1" spc="15" dirty="0">
                <a:latin typeface="Arial"/>
                <a:cs typeface="Arial"/>
              </a:rPr>
              <a:t>areas</a:t>
            </a:r>
            <a:r>
              <a:rPr sz="700" b="1" spc="70" dirty="0">
                <a:latin typeface="Arial"/>
                <a:cs typeface="Arial"/>
              </a:rPr>
              <a:t> </a:t>
            </a:r>
            <a:r>
              <a:rPr sz="700" b="1" spc="10" dirty="0">
                <a:latin typeface="Arial"/>
                <a:cs typeface="Arial"/>
              </a:rPr>
              <a:t>of:</a:t>
            </a:r>
            <a:endParaRPr sz="7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Arial"/>
              <a:buChar char="•"/>
            </a:pPr>
            <a:endParaRPr sz="10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buFont typeface="Arial"/>
              <a:buChar char="–"/>
              <a:tabLst>
                <a:tab pos="183515" algn="l"/>
              </a:tabLst>
            </a:pPr>
            <a:r>
              <a:rPr sz="650" b="1" spc="-5" dirty="0">
                <a:latin typeface="Arial"/>
                <a:cs typeface="Arial"/>
              </a:rPr>
              <a:t>Compression</a:t>
            </a:r>
            <a:endParaRPr sz="650">
              <a:latin typeface="Arial"/>
              <a:cs typeface="Arial"/>
            </a:endParaRPr>
          </a:p>
          <a:p>
            <a:pPr marL="276225" marR="5080" lvl="2" indent="-53340">
              <a:lnSpc>
                <a:spcPct val="100000"/>
              </a:lnSpc>
              <a:spcBef>
                <a:spcPts val="145"/>
              </a:spcBef>
              <a:buChar char="•"/>
              <a:tabLst>
                <a:tab pos="276860" algn="l"/>
              </a:tabLst>
            </a:pPr>
            <a:r>
              <a:rPr sz="650" spc="-10" dirty="0">
                <a:latin typeface="Arial"/>
                <a:cs typeface="Arial"/>
              </a:rPr>
              <a:t>the </a:t>
            </a:r>
            <a:r>
              <a:rPr sz="650" spc="-5" dirty="0">
                <a:latin typeface="Arial"/>
                <a:cs typeface="Arial"/>
              </a:rPr>
              <a:t>increase </a:t>
            </a:r>
            <a:r>
              <a:rPr sz="650" dirty="0">
                <a:latin typeface="Arial"/>
                <a:cs typeface="Arial"/>
              </a:rPr>
              <a:t>in </a:t>
            </a:r>
            <a:r>
              <a:rPr sz="650" spc="-5" dirty="0">
                <a:latin typeface="Arial"/>
                <a:cs typeface="Arial"/>
              </a:rPr>
              <a:t>density/ pressure of molecules as a result of  a source being subject to deformation (‘to’ or</a:t>
            </a:r>
            <a:r>
              <a:rPr sz="650" spc="-110" dirty="0">
                <a:latin typeface="Arial"/>
                <a:cs typeface="Arial"/>
              </a:rPr>
              <a:t> </a:t>
            </a:r>
            <a:r>
              <a:rPr sz="650" spc="-10" dirty="0">
                <a:latin typeface="Arial"/>
                <a:cs typeface="Arial"/>
              </a:rPr>
              <a:t>‘forwards’)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45"/>
              </a:spcBef>
              <a:buFont typeface="Arial"/>
              <a:buChar char="–"/>
              <a:tabLst>
                <a:tab pos="183515" algn="l"/>
              </a:tabLst>
            </a:pPr>
            <a:r>
              <a:rPr sz="650" b="1" spc="-5" dirty="0">
                <a:latin typeface="Arial"/>
                <a:cs typeface="Arial"/>
              </a:rPr>
              <a:t>Rarefaction</a:t>
            </a:r>
            <a:endParaRPr sz="650">
              <a:latin typeface="Arial"/>
              <a:cs typeface="Arial"/>
            </a:endParaRPr>
          </a:p>
          <a:p>
            <a:pPr marL="276225" marR="170180" lvl="2" indent="-53340">
              <a:lnSpc>
                <a:spcPct val="100000"/>
              </a:lnSpc>
              <a:spcBef>
                <a:spcPts val="145"/>
              </a:spcBef>
              <a:buChar char="•"/>
              <a:tabLst>
                <a:tab pos="276860" algn="l"/>
              </a:tabLst>
            </a:pPr>
            <a:r>
              <a:rPr sz="650" spc="-10" dirty="0">
                <a:latin typeface="Arial"/>
                <a:cs typeface="Arial"/>
              </a:rPr>
              <a:t>decompression </a:t>
            </a:r>
            <a:r>
              <a:rPr sz="650" spc="-5" dirty="0">
                <a:latin typeface="Arial"/>
                <a:cs typeface="Arial"/>
              </a:rPr>
              <a:t>of </a:t>
            </a:r>
            <a:r>
              <a:rPr sz="650" spc="-10" dirty="0">
                <a:latin typeface="Arial"/>
                <a:cs typeface="Arial"/>
              </a:rPr>
              <a:t>sound </a:t>
            </a:r>
            <a:r>
              <a:rPr sz="650" spc="-5" dirty="0">
                <a:latin typeface="Arial"/>
                <a:cs typeface="Arial"/>
              </a:rPr>
              <a:t>wave, or </a:t>
            </a:r>
            <a:r>
              <a:rPr sz="650" dirty="0">
                <a:latin typeface="Arial"/>
                <a:cs typeface="Arial"/>
              </a:rPr>
              <a:t>low </a:t>
            </a:r>
            <a:r>
              <a:rPr sz="650" spc="-10" dirty="0">
                <a:latin typeface="Arial"/>
                <a:cs typeface="Arial"/>
              </a:rPr>
              <a:t>pressure </a:t>
            </a:r>
            <a:r>
              <a:rPr sz="650" spc="-5" dirty="0">
                <a:latin typeface="Arial"/>
                <a:cs typeface="Arial"/>
              </a:rPr>
              <a:t>(‘fro’ </a:t>
            </a:r>
            <a:r>
              <a:rPr sz="650" spc="-10" dirty="0">
                <a:latin typeface="Arial"/>
                <a:cs typeface="Arial"/>
              </a:rPr>
              <a:t>or  </a:t>
            </a:r>
            <a:r>
              <a:rPr sz="650" spc="-5" dirty="0">
                <a:latin typeface="Arial"/>
                <a:cs typeface="Arial"/>
              </a:rPr>
              <a:t>‘backwards’)</a:t>
            </a:r>
            <a:endParaRPr sz="6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84480" marR="5080" indent="290830">
              <a:lnSpc>
                <a:spcPct val="101000"/>
              </a:lnSpc>
              <a:spcBef>
                <a:spcPts val="105"/>
              </a:spcBef>
            </a:pPr>
            <a:r>
              <a:rPr spc="5" dirty="0"/>
              <a:t>Longitudinal </a:t>
            </a:r>
            <a:r>
              <a:rPr spc="-5" dirty="0"/>
              <a:t>Waves:  </a:t>
            </a:r>
            <a:r>
              <a:rPr spc="5" dirty="0"/>
              <a:t>Compression </a:t>
            </a:r>
            <a:r>
              <a:rPr spc="10" dirty="0"/>
              <a:t>and</a:t>
            </a:r>
            <a:r>
              <a:rPr spc="-95" dirty="0"/>
              <a:t> </a:t>
            </a:r>
            <a:r>
              <a:rPr spc="5" dirty="0"/>
              <a:t>Rarefaction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91997"/>
            <a:ext cx="2480945" cy="76517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91440" marR="5080" indent="-79375">
              <a:lnSpc>
                <a:spcPct val="105000"/>
              </a:lnSpc>
              <a:spcBef>
                <a:spcPts val="90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As </a:t>
            </a:r>
            <a:r>
              <a:rPr sz="700" spc="10" dirty="0">
                <a:latin typeface="Arial"/>
                <a:cs typeface="Arial"/>
              </a:rPr>
              <a:t>the </a:t>
            </a:r>
            <a:r>
              <a:rPr sz="700" spc="15" dirty="0">
                <a:latin typeface="Arial"/>
                <a:cs typeface="Arial"/>
              </a:rPr>
              <a:t>energy </a:t>
            </a:r>
            <a:r>
              <a:rPr sz="700" spc="10" dirty="0">
                <a:latin typeface="Arial"/>
                <a:cs typeface="Arial"/>
              </a:rPr>
              <a:t>of </a:t>
            </a:r>
            <a:r>
              <a:rPr sz="700" spc="15" dirty="0">
                <a:latin typeface="Arial"/>
                <a:cs typeface="Arial"/>
              </a:rPr>
              <a:t>a sound wave </a:t>
            </a:r>
            <a:r>
              <a:rPr sz="700" spc="10" dirty="0">
                <a:latin typeface="Arial"/>
                <a:cs typeface="Arial"/>
              </a:rPr>
              <a:t>is </a:t>
            </a:r>
            <a:r>
              <a:rPr sz="700" spc="15" dirty="0">
                <a:latin typeface="Arial"/>
                <a:cs typeface="Arial"/>
              </a:rPr>
              <a:t>passed </a:t>
            </a:r>
            <a:r>
              <a:rPr sz="700" spc="10" dirty="0">
                <a:latin typeface="Arial"/>
                <a:cs typeface="Arial"/>
              </a:rPr>
              <a:t>to </a:t>
            </a:r>
            <a:r>
              <a:rPr sz="700" spc="15" dirty="0">
                <a:latin typeface="Arial"/>
                <a:cs typeface="Arial"/>
              </a:rPr>
              <a:t>tissues, </a:t>
            </a:r>
            <a:r>
              <a:rPr sz="700" spc="10" dirty="0">
                <a:latin typeface="Arial"/>
                <a:cs typeface="Arial"/>
              </a:rPr>
              <a:t>it </a:t>
            </a:r>
            <a:r>
              <a:rPr sz="700" spc="5" dirty="0">
                <a:latin typeface="Arial"/>
                <a:cs typeface="Arial"/>
              </a:rPr>
              <a:t>will  </a:t>
            </a:r>
            <a:r>
              <a:rPr sz="700" spc="15" dirty="0">
                <a:latin typeface="Arial"/>
                <a:cs typeface="Arial"/>
              </a:rPr>
              <a:t>cause an oscillation </a:t>
            </a:r>
            <a:r>
              <a:rPr sz="700" spc="10" dirty="0">
                <a:latin typeface="Arial"/>
                <a:cs typeface="Arial"/>
              </a:rPr>
              <a:t>of the particles that </a:t>
            </a:r>
            <a:r>
              <a:rPr sz="700" spc="20" dirty="0">
                <a:latin typeface="Arial"/>
                <a:cs typeface="Arial"/>
              </a:rPr>
              <a:t>make </a:t>
            </a:r>
            <a:r>
              <a:rPr sz="700" spc="15" dirty="0">
                <a:latin typeface="Arial"/>
                <a:cs typeface="Arial"/>
              </a:rPr>
              <a:t>up </a:t>
            </a:r>
            <a:r>
              <a:rPr sz="700" spc="10" dirty="0">
                <a:latin typeface="Arial"/>
                <a:cs typeface="Arial"/>
              </a:rPr>
              <a:t>that  </a:t>
            </a:r>
            <a:r>
              <a:rPr sz="700" spc="15" dirty="0">
                <a:latin typeface="Arial"/>
                <a:cs typeface="Arial"/>
              </a:rPr>
              <a:t>tissue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Molecular </a:t>
            </a:r>
            <a:r>
              <a:rPr sz="700" spc="10" dirty="0">
                <a:latin typeface="Arial"/>
                <a:cs typeface="Arial"/>
              </a:rPr>
              <a:t>vibration </a:t>
            </a:r>
            <a:r>
              <a:rPr sz="700" spc="15" dirty="0">
                <a:latin typeface="Arial"/>
                <a:cs typeface="Arial"/>
              </a:rPr>
              <a:t>= heat</a:t>
            </a:r>
            <a:r>
              <a:rPr sz="70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generation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U/S used </a:t>
            </a:r>
            <a:r>
              <a:rPr sz="700" spc="10" dirty="0">
                <a:latin typeface="Arial"/>
                <a:cs typeface="Arial"/>
              </a:rPr>
              <a:t>to </a:t>
            </a:r>
            <a:r>
              <a:rPr sz="700" spc="15" dirty="0">
                <a:latin typeface="Arial"/>
                <a:cs typeface="Arial"/>
              </a:rPr>
              <a:t>produce </a:t>
            </a:r>
            <a:r>
              <a:rPr sz="700" spc="10" dirty="0">
                <a:latin typeface="Arial"/>
                <a:cs typeface="Arial"/>
              </a:rPr>
              <a:t>thermal </a:t>
            </a:r>
            <a:r>
              <a:rPr sz="700" spc="15" dirty="0">
                <a:latin typeface="Arial"/>
                <a:cs typeface="Arial"/>
              </a:rPr>
              <a:t>changes </a:t>
            </a:r>
            <a:r>
              <a:rPr sz="700" spc="10" dirty="0">
                <a:latin typeface="Arial"/>
                <a:cs typeface="Arial"/>
              </a:rPr>
              <a:t>in the</a:t>
            </a:r>
            <a:r>
              <a:rPr sz="700" spc="15" dirty="0">
                <a:latin typeface="Arial"/>
                <a:cs typeface="Arial"/>
              </a:rPr>
              <a:t> tissues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29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Vibration </a:t>
            </a:r>
            <a:r>
              <a:rPr sz="700" spc="15" dirty="0">
                <a:latin typeface="Arial"/>
                <a:cs typeface="Arial"/>
              </a:rPr>
              <a:t>also produces non-thermal</a:t>
            </a:r>
            <a:r>
              <a:rPr sz="700" spc="2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changes</a:t>
            </a:r>
            <a:endParaRPr sz="7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54658" y="1288542"/>
            <a:ext cx="1268095" cy="368935"/>
          </a:xfrm>
          <a:prstGeom prst="rect">
            <a:avLst/>
          </a:prstGeom>
          <a:solidFill>
            <a:srgbClr val="00AFEF"/>
          </a:solidFill>
          <a:ln w="7619">
            <a:solidFill>
              <a:srgbClr val="0080AF"/>
            </a:solidFill>
          </a:ln>
        </p:spPr>
        <p:txBody>
          <a:bodyPr vert="horz" wrap="square" lIns="0" tIns="10795" rIns="0" bIns="0" rtlCol="0">
            <a:spAutoFit/>
          </a:bodyPr>
          <a:lstStyle/>
          <a:p>
            <a:pPr marL="29209" marR="26670" algn="ctr">
              <a:lnSpc>
                <a:spcPct val="105000"/>
              </a:lnSpc>
              <a:spcBef>
                <a:spcPts val="85"/>
              </a:spcBef>
            </a:pPr>
            <a:r>
              <a:rPr sz="700" dirty="0">
                <a:solidFill>
                  <a:srgbClr val="FFFFFF"/>
                </a:solidFill>
                <a:latin typeface="Arial"/>
                <a:cs typeface="Arial"/>
              </a:rPr>
              <a:t>It </a:t>
            </a:r>
            <a:r>
              <a:rPr sz="700" spc="10" dirty="0">
                <a:solidFill>
                  <a:srgbClr val="FFFFFF"/>
                </a:solidFill>
                <a:latin typeface="Arial"/>
                <a:cs typeface="Arial"/>
              </a:rPr>
              <a:t>is the </a:t>
            </a:r>
            <a:r>
              <a:rPr sz="700" spc="15" dirty="0">
                <a:solidFill>
                  <a:srgbClr val="FFFFFF"/>
                </a:solidFill>
                <a:latin typeface="Arial"/>
                <a:cs typeface="Arial"/>
              </a:rPr>
              <a:t>non-thermal</a:t>
            </a:r>
            <a:r>
              <a:rPr sz="7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700" spc="15" dirty="0">
                <a:solidFill>
                  <a:srgbClr val="FFFFFF"/>
                </a:solidFill>
                <a:latin typeface="Arial"/>
                <a:cs typeface="Arial"/>
              </a:rPr>
              <a:t>changes  </a:t>
            </a:r>
            <a:r>
              <a:rPr sz="700" spc="10" dirty="0">
                <a:solidFill>
                  <a:srgbClr val="FFFFFF"/>
                </a:solidFill>
                <a:latin typeface="Arial"/>
                <a:cs typeface="Arial"/>
              </a:rPr>
              <a:t>we are </a:t>
            </a:r>
            <a:r>
              <a:rPr sz="700" spc="15" dirty="0">
                <a:solidFill>
                  <a:srgbClr val="FFFFFF"/>
                </a:solidFill>
                <a:latin typeface="Arial"/>
                <a:cs typeface="Arial"/>
              </a:rPr>
              <a:t>more commonly  seeking </a:t>
            </a:r>
            <a:r>
              <a:rPr sz="700" spc="10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7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700" spc="15" dirty="0">
                <a:solidFill>
                  <a:srgbClr val="FFFFFF"/>
                </a:solidFill>
                <a:latin typeface="Arial"/>
                <a:cs typeface="Arial"/>
              </a:rPr>
              <a:t>achieve.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94259" y="165862"/>
            <a:ext cx="221805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10" dirty="0"/>
              <a:t>Sound waves </a:t>
            </a:r>
            <a:r>
              <a:rPr spc="20" dirty="0"/>
              <a:t>→ </a:t>
            </a:r>
            <a:r>
              <a:rPr spc="5" dirty="0"/>
              <a:t>Ultra-Sound</a:t>
            </a:r>
            <a:r>
              <a:rPr spc="-195" dirty="0"/>
              <a:t> </a:t>
            </a:r>
            <a:r>
              <a:rPr spc="-5" dirty="0"/>
              <a:t>Waves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91997"/>
            <a:ext cx="2415540" cy="112331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91440" marR="144145" indent="-79375" algn="just">
              <a:lnSpc>
                <a:spcPct val="104299"/>
              </a:lnSpc>
              <a:spcBef>
                <a:spcPts val="9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High frequency </a:t>
            </a:r>
            <a:r>
              <a:rPr sz="700" spc="10" dirty="0">
                <a:latin typeface="Arial"/>
                <a:cs typeface="Arial"/>
              </a:rPr>
              <a:t>electrical current is </a:t>
            </a:r>
            <a:r>
              <a:rPr sz="700" spc="15" dirty="0">
                <a:latin typeface="Arial"/>
                <a:cs typeface="Arial"/>
              </a:rPr>
              <a:t>applied </a:t>
            </a:r>
            <a:r>
              <a:rPr sz="700" spc="10" dirty="0">
                <a:latin typeface="Arial"/>
                <a:cs typeface="Arial"/>
              </a:rPr>
              <a:t>to certain  crystals (Quartz or </a:t>
            </a:r>
            <a:r>
              <a:rPr sz="700" spc="15" dirty="0">
                <a:latin typeface="Arial"/>
                <a:cs typeface="Arial"/>
              </a:rPr>
              <a:t>Barium</a:t>
            </a:r>
            <a:r>
              <a:rPr sz="700" spc="4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Titanate).</a:t>
            </a:r>
            <a:endParaRPr sz="700">
              <a:latin typeface="Arial"/>
              <a:cs typeface="Arial"/>
            </a:endParaRPr>
          </a:p>
          <a:p>
            <a:pPr marL="91440" indent="-79375" algn="just">
              <a:lnSpc>
                <a:spcPct val="100000"/>
              </a:lnSpc>
              <a:spcBef>
                <a:spcPts val="22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Produces </a:t>
            </a:r>
            <a:r>
              <a:rPr sz="700" b="1" spc="10" dirty="0">
                <a:latin typeface="Arial"/>
                <a:cs typeface="Arial"/>
              </a:rPr>
              <a:t>distortion </a:t>
            </a:r>
            <a:r>
              <a:rPr sz="700" spc="15" dirty="0">
                <a:latin typeface="Arial"/>
                <a:cs typeface="Arial"/>
              </a:rPr>
              <a:t>thus causing </a:t>
            </a:r>
            <a:r>
              <a:rPr sz="700" spc="10" dirty="0">
                <a:latin typeface="Arial"/>
                <a:cs typeface="Arial"/>
              </a:rPr>
              <a:t>the crystals</a:t>
            </a:r>
            <a:r>
              <a:rPr sz="700" spc="3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to</a:t>
            </a:r>
            <a:endParaRPr sz="700">
              <a:latin typeface="Arial"/>
              <a:cs typeface="Arial"/>
            </a:endParaRPr>
          </a:p>
          <a:p>
            <a:pPr marL="91440" algn="just">
              <a:lnSpc>
                <a:spcPct val="100000"/>
              </a:lnSpc>
              <a:spcBef>
                <a:spcPts val="40"/>
              </a:spcBef>
            </a:pPr>
            <a:r>
              <a:rPr sz="700" b="1" spc="10" dirty="0">
                <a:latin typeface="Arial"/>
                <a:cs typeface="Arial"/>
              </a:rPr>
              <a:t>oscillate </a:t>
            </a:r>
            <a:r>
              <a:rPr sz="700" spc="10" dirty="0">
                <a:latin typeface="Arial"/>
                <a:cs typeface="Arial"/>
              </a:rPr>
              <a:t>i.e. </a:t>
            </a:r>
            <a:r>
              <a:rPr sz="700" spc="15" dirty="0">
                <a:latin typeface="Arial"/>
                <a:cs typeface="Arial"/>
              </a:rPr>
              <a:t>Expand and </a:t>
            </a:r>
            <a:r>
              <a:rPr sz="700" spc="10" dirty="0">
                <a:latin typeface="Arial"/>
                <a:cs typeface="Arial"/>
              </a:rPr>
              <a:t>contract at </a:t>
            </a:r>
            <a:r>
              <a:rPr sz="700" spc="15" dirty="0">
                <a:latin typeface="Arial"/>
                <a:cs typeface="Arial"/>
              </a:rPr>
              <a:t>high</a:t>
            </a:r>
            <a:r>
              <a:rPr sz="700" spc="3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frequency</a:t>
            </a:r>
            <a:endParaRPr sz="700">
              <a:latin typeface="Arial"/>
              <a:cs typeface="Arial"/>
            </a:endParaRPr>
          </a:p>
          <a:p>
            <a:pPr marL="91440" indent="-79375" algn="just">
              <a:lnSpc>
                <a:spcPct val="100000"/>
              </a:lnSpc>
              <a:spcBef>
                <a:spcPts val="215"/>
              </a:spcBef>
              <a:buFont typeface="Arial"/>
              <a:buChar char="•"/>
              <a:tabLst>
                <a:tab pos="92075" algn="l"/>
              </a:tabLst>
            </a:pPr>
            <a:r>
              <a:rPr sz="700" b="1" spc="10" dirty="0">
                <a:latin typeface="Arial"/>
                <a:cs typeface="Arial"/>
              </a:rPr>
              <a:t>Piezo-electric</a:t>
            </a:r>
            <a:r>
              <a:rPr sz="700" b="1" spc="15" dirty="0">
                <a:latin typeface="Arial"/>
                <a:cs typeface="Arial"/>
              </a:rPr>
              <a:t> </a:t>
            </a:r>
            <a:r>
              <a:rPr sz="700" b="1" spc="10" dirty="0">
                <a:latin typeface="Arial"/>
                <a:cs typeface="Arial"/>
              </a:rPr>
              <a:t>effec</a:t>
            </a:r>
            <a:r>
              <a:rPr sz="700" spc="10" dirty="0">
                <a:latin typeface="Arial"/>
                <a:cs typeface="Arial"/>
              </a:rPr>
              <a:t>t</a:t>
            </a:r>
            <a:endParaRPr sz="700">
              <a:latin typeface="Arial"/>
              <a:cs typeface="Arial"/>
            </a:endParaRPr>
          </a:p>
          <a:p>
            <a:pPr marL="91440" marR="5080" indent="-79375" algn="just">
              <a:lnSpc>
                <a:spcPct val="105000"/>
              </a:lnSpc>
              <a:spcBef>
                <a:spcPts val="18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Changes </a:t>
            </a:r>
            <a:r>
              <a:rPr sz="700" spc="10" dirty="0">
                <a:latin typeface="Arial"/>
                <a:cs typeface="Arial"/>
              </a:rPr>
              <a:t>in the </a:t>
            </a:r>
            <a:r>
              <a:rPr sz="700" spc="15" dirty="0">
                <a:latin typeface="Arial"/>
                <a:cs typeface="Arial"/>
              </a:rPr>
              <a:t>shape </a:t>
            </a:r>
            <a:r>
              <a:rPr sz="700" spc="10" dirty="0">
                <a:latin typeface="Arial"/>
                <a:cs typeface="Arial"/>
              </a:rPr>
              <a:t>of the crystal </a:t>
            </a:r>
            <a:r>
              <a:rPr sz="700" spc="15" dirty="0">
                <a:latin typeface="Arial"/>
                <a:cs typeface="Arial"/>
              </a:rPr>
              <a:t>cause movement </a:t>
            </a:r>
            <a:r>
              <a:rPr sz="700" spc="10" dirty="0">
                <a:latin typeface="Arial"/>
                <a:cs typeface="Arial"/>
              </a:rPr>
              <a:t>of  the </a:t>
            </a:r>
            <a:r>
              <a:rPr sz="700" spc="15" dirty="0">
                <a:latin typeface="Arial"/>
                <a:cs typeface="Arial"/>
              </a:rPr>
              <a:t>metal end </a:t>
            </a:r>
            <a:r>
              <a:rPr sz="700" spc="10" dirty="0">
                <a:latin typeface="Arial"/>
                <a:cs typeface="Arial"/>
              </a:rPr>
              <a:t>plate </a:t>
            </a:r>
            <a:r>
              <a:rPr sz="700" spc="15" dirty="0">
                <a:latin typeface="Arial"/>
                <a:cs typeface="Arial"/>
              </a:rPr>
              <a:t>which </a:t>
            </a:r>
            <a:r>
              <a:rPr sz="700" spc="10" dirty="0">
                <a:latin typeface="Arial"/>
                <a:cs typeface="Arial"/>
              </a:rPr>
              <a:t>in turn </a:t>
            </a:r>
            <a:r>
              <a:rPr sz="700" spc="15" dirty="0">
                <a:latin typeface="Arial"/>
                <a:cs typeface="Arial"/>
              </a:rPr>
              <a:t>produces an </a:t>
            </a:r>
            <a:r>
              <a:rPr sz="700" spc="10" dirty="0">
                <a:latin typeface="Arial"/>
                <a:cs typeface="Arial"/>
              </a:rPr>
              <a:t>ultrasonic  </a:t>
            </a:r>
            <a:r>
              <a:rPr sz="700" spc="15" dirty="0">
                <a:latin typeface="Arial"/>
                <a:cs typeface="Arial"/>
              </a:rPr>
              <a:t>wave</a:t>
            </a:r>
            <a:endParaRPr sz="700">
              <a:latin typeface="Arial"/>
              <a:cs typeface="Arial"/>
            </a:endParaRPr>
          </a:p>
          <a:p>
            <a:pPr marL="91440" indent="-79375" algn="just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Compression and</a:t>
            </a:r>
            <a:r>
              <a:rPr sz="700" spc="10" dirty="0">
                <a:latin typeface="Arial"/>
                <a:cs typeface="Arial"/>
              </a:rPr>
              <a:t> rarefaction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33119" y="166496"/>
            <a:ext cx="113982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Ultrasound</a:t>
            </a:r>
            <a:r>
              <a:rPr spc="-80" dirty="0"/>
              <a:t> </a:t>
            </a:r>
            <a:r>
              <a:rPr spc="-5" dirty="0"/>
              <a:t>Waves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sz="half" idx="2"/>
          </p:nvPr>
        </p:nvSpPr>
        <p:spPr>
          <a:prstGeom prst="rect">
            <a:avLst/>
          </a:prstGeom>
        </p:spPr>
        <p:txBody>
          <a:bodyPr vert="horz" wrap="square" lIns="0" tIns="31750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250"/>
              </a:spcBef>
              <a:buFont typeface="Arial"/>
              <a:buChar char="•"/>
              <a:tabLst>
                <a:tab pos="92075" algn="l"/>
              </a:tabLst>
            </a:pPr>
            <a:r>
              <a:rPr dirty="0"/>
              <a:t>Frequency</a:t>
            </a:r>
          </a:p>
          <a:p>
            <a:pPr marL="182880" marR="33655" lvl="1" indent="-66040">
              <a:lnSpc>
                <a:spcPct val="102200"/>
              </a:lnSpc>
              <a:spcBef>
                <a:spcPts val="140"/>
              </a:spcBef>
              <a:buChar char="–"/>
              <a:tabLst>
                <a:tab pos="183515" algn="l"/>
              </a:tabLst>
            </a:pPr>
            <a:r>
              <a:rPr sz="600" spc="5" dirty="0">
                <a:latin typeface="Arial"/>
                <a:cs typeface="Arial"/>
              </a:rPr>
              <a:t>Number </a:t>
            </a:r>
            <a:r>
              <a:rPr sz="600" dirty="0">
                <a:latin typeface="Arial"/>
                <a:cs typeface="Arial"/>
              </a:rPr>
              <a:t>of times </a:t>
            </a:r>
            <a:r>
              <a:rPr sz="600" spc="5" dirty="0">
                <a:latin typeface="Arial"/>
                <a:cs typeface="Arial"/>
              </a:rPr>
              <a:t>a </a:t>
            </a:r>
            <a:r>
              <a:rPr sz="600" dirty="0">
                <a:latin typeface="Arial"/>
                <a:cs typeface="Arial"/>
              </a:rPr>
              <a:t>particle  experiences </a:t>
            </a:r>
            <a:r>
              <a:rPr sz="600" spc="5" dirty="0">
                <a:latin typeface="Arial"/>
                <a:cs typeface="Arial"/>
              </a:rPr>
              <a:t>a </a:t>
            </a:r>
            <a:r>
              <a:rPr sz="600" dirty="0">
                <a:latin typeface="Arial"/>
                <a:cs typeface="Arial"/>
              </a:rPr>
              <a:t>complete  compression/rarefaction cycle  in </a:t>
            </a:r>
            <a:r>
              <a:rPr sz="600" spc="5" dirty="0">
                <a:latin typeface="Arial"/>
                <a:cs typeface="Arial"/>
              </a:rPr>
              <a:t>1</a:t>
            </a:r>
            <a:r>
              <a:rPr sz="600" spc="-10" dirty="0">
                <a:latin typeface="Arial"/>
                <a:cs typeface="Arial"/>
              </a:rPr>
              <a:t> </a:t>
            </a:r>
            <a:r>
              <a:rPr sz="600" spc="5" dirty="0">
                <a:latin typeface="Arial"/>
                <a:cs typeface="Arial"/>
              </a:rPr>
              <a:t>second</a:t>
            </a:r>
            <a:endParaRPr sz="60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70"/>
              </a:spcBef>
              <a:buChar char="–"/>
              <a:tabLst>
                <a:tab pos="183515" algn="l"/>
              </a:tabLst>
            </a:pPr>
            <a:r>
              <a:rPr sz="600" spc="5" dirty="0">
                <a:latin typeface="Arial"/>
                <a:cs typeface="Arial"/>
              </a:rPr>
              <a:t>1 MHz </a:t>
            </a:r>
            <a:r>
              <a:rPr sz="600" dirty="0">
                <a:latin typeface="Arial"/>
                <a:cs typeface="Arial"/>
              </a:rPr>
              <a:t>or</a:t>
            </a:r>
            <a:r>
              <a:rPr sz="600" spc="-20" dirty="0">
                <a:latin typeface="Arial"/>
                <a:cs typeface="Arial"/>
              </a:rPr>
              <a:t> </a:t>
            </a:r>
            <a:r>
              <a:rPr sz="600" spc="5" dirty="0">
                <a:latin typeface="Arial"/>
                <a:cs typeface="Arial"/>
              </a:rPr>
              <a:t>3MHz</a:t>
            </a:r>
            <a:endParaRPr sz="6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55"/>
              </a:spcBef>
              <a:buFont typeface="Arial"/>
              <a:buChar char="•"/>
              <a:tabLst>
                <a:tab pos="92075" algn="l"/>
              </a:tabLst>
            </a:pPr>
            <a:r>
              <a:rPr spc="-5" dirty="0"/>
              <a:t>Wavelength</a:t>
            </a:r>
          </a:p>
          <a:p>
            <a:pPr marL="182880" marR="5080" lvl="1" indent="-66040">
              <a:lnSpc>
                <a:spcPct val="102499"/>
              </a:lnSpc>
              <a:spcBef>
                <a:spcPts val="150"/>
              </a:spcBef>
              <a:buChar char="–"/>
              <a:tabLst>
                <a:tab pos="183515" algn="l"/>
              </a:tabLst>
            </a:pPr>
            <a:r>
              <a:rPr sz="600" dirty="0">
                <a:latin typeface="Arial"/>
                <a:cs typeface="Arial"/>
              </a:rPr>
              <a:t>Distance between </a:t>
            </a:r>
            <a:r>
              <a:rPr sz="600" spc="5" dirty="0">
                <a:latin typeface="Arial"/>
                <a:cs typeface="Arial"/>
              </a:rPr>
              <a:t>2 </a:t>
            </a:r>
            <a:r>
              <a:rPr sz="600" dirty="0">
                <a:latin typeface="Arial"/>
                <a:cs typeface="Arial"/>
              </a:rPr>
              <a:t>equivalent  points on the </a:t>
            </a:r>
            <a:r>
              <a:rPr sz="600" spc="5" dirty="0">
                <a:latin typeface="Arial"/>
                <a:cs typeface="Arial"/>
              </a:rPr>
              <a:t>waveform </a:t>
            </a:r>
            <a:r>
              <a:rPr sz="600" dirty="0">
                <a:latin typeface="Arial"/>
                <a:cs typeface="Arial"/>
              </a:rPr>
              <a:t>in the  particular</a:t>
            </a:r>
            <a:r>
              <a:rPr sz="600" spc="15" dirty="0">
                <a:latin typeface="Arial"/>
                <a:cs typeface="Arial"/>
              </a:rPr>
              <a:t> </a:t>
            </a:r>
            <a:r>
              <a:rPr sz="600" spc="5" dirty="0">
                <a:latin typeface="Arial"/>
                <a:cs typeface="Arial"/>
              </a:rPr>
              <a:t>medium.</a:t>
            </a:r>
            <a:endParaRPr sz="60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55"/>
              </a:spcBef>
              <a:buChar char="–"/>
              <a:tabLst>
                <a:tab pos="183515" algn="l"/>
              </a:tabLst>
            </a:pPr>
            <a:r>
              <a:rPr sz="600" spc="5" dirty="0">
                <a:latin typeface="Arial"/>
                <a:cs typeface="Arial"/>
              </a:rPr>
              <a:t>1MHz =</a:t>
            </a:r>
            <a:r>
              <a:rPr sz="600" spc="-100" dirty="0">
                <a:latin typeface="Arial"/>
                <a:cs typeface="Arial"/>
              </a:rPr>
              <a:t> </a:t>
            </a:r>
            <a:r>
              <a:rPr sz="600" spc="5" dirty="0">
                <a:latin typeface="Arial"/>
                <a:cs typeface="Arial"/>
              </a:rPr>
              <a:t>1.5mm</a:t>
            </a:r>
            <a:endParaRPr sz="60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70"/>
              </a:spcBef>
              <a:buChar char="–"/>
              <a:tabLst>
                <a:tab pos="183515" algn="l"/>
              </a:tabLst>
            </a:pPr>
            <a:r>
              <a:rPr sz="600" spc="5" dirty="0">
                <a:latin typeface="Arial"/>
                <a:cs typeface="Arial"/>
              </a:rPr>
              <a:t>3MHz =</a:t>
            </a:r>
            <a:r>
              <a:rPr sz="600" spc="-100" dirty="0">
                <a:latin typeface="Arial"/>
                <a:cs typeface="Arial"/>
              </a:rPr>
              <a:t> </a:t>
            </a:r>
            <a:r>
              <a:rPr sz="600" spc="5" dirty="0">
                <a:latin typeface="Arial"/>
                <a:cs typeface="Arial"/>
              </a:rPr>
              <a:t>0.5mm</a:t>
            </a:r>
            <a:endParaRPr sz="6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390904" y="418642"/>
            <a:ext cx="1182370" cy="977900"/>
          </a:xfrm>
          <a:prstGeom prst="rect">
            <a:avLst/>
          </a:prstGeom>
        </p:spPr>
        <p:txBody>
          <a:bodyPr vert="horz" wrap="square" lIns="0" tIns="31750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250"/>
              </a:spcBef>
              <a:buFont typeface="Arial"/>
              <a:buChar char="•"/>
              <a:tabLst>
                <a:tab pos="92075" algn="l"/>
              </a:tabLst>
            </a:pPr>
            <a:r>
              <a:rPr sz="600" b="1" spc="-5" dirty="0">
                <a:latin typeface="Arial"/>
                <a:cs typeface="Arial"/>
              </a:rPr>
              <a:t>Velocity</a:t>
            </a:r>
            <a:endParaRPr sz="600">
              <a:latin typeface="Arial"/>
              <a:cs typeface="Arial"/>
            </a:endParaRPr>
          </a:p>
          <a:p>
            <a:pPr marL="182880" marR="5080" lvl="1" indent="-66040">
              <a:lnSpc>
                <a:spcPct val="103299"/>
              </a:lnSpc>
              <a:spcBef>
                <a:spcPts val="135"/>
              </a:spcBef>
              <a:buChar char="–"/>
              <a:tabLst>
                <a:tab pos="183515" algn="l"/>
              </a:tabLst>
            </a:pPr>
            <a:r>
              <a:rPr sz="600" dirty="0">
                <a:latin typeface="Arial"/>
                <a:cs typeface="Arial"/>
              </a:rPr>
              <a:t>Speed at </a:t>
            </a:r>
            <a:r>
              <a:rPr sz="600" spc="5" dirty="0">
                <a:latin typeface="Arial"/>
                <a:cs typeface="Arial"/>
              </a:rPr>
              <a:t>which wave </a:t>
            </a:r>
            <a:r>
              <a:rPr sz="600" dirty="0">
                <a:latin typeface="Arial"/>
                <a:cs typeface="Arial"/>
              </a:rPr>
              <a:t>travels  through the</a:t>
            </a:r>
            <a:r>
              <a:rPr sz="600" spc="10" dirty="0">
                <a:latin typeface="Arial"/>
                <a:cs typeface="Arial"/>
              </a:rPr>
              <a:t> </a:t>
            </a:r>
            <a:r>
              <a:rPr sz="600" spc="5" dirty="0">
                <a:latin typeface="Arial"/>
                <a:cs typeface="Arial"/>
              </a:rPr>
              <a:t>medium.</a:t>
            </a:r>
            <a:endParaRPr sz="600">
              <a:latin typeface="Arial"/>
              <a:cs typeface="Arial"/>
            </a:endParaRPr>
          </a:p>
          <a:p>
            <a:pPr marL="182880" marR="13970" lvl="1" indent="-66040">
              <a:lnSpc>
                <a:spcPct val="103299"/>
              </a:lnSpc>
              <a:spcBef>
                <a:spcPts val="130"/>
              </a:spcBef>
              <a:buChar char="–"/>
              <a:tabLst>
                <a:tab pos="183515" algn="l"/>
              </a:tabLst>
            </a:pPr>
            <a:r>
              <a:rPr sz="600" dirty="0">
                <a:latin typeface="Arial"/>
                <a:cs typeface="Arial"/>
              </a:rPr>
              <a:t>Sound </a:t>
            </a:r>
            <a:r>
              <a:rPr sz="600" spc="5" dirty="0">
                <a:latin typeface="Arial"/>
                <a:cs typeface="Arial"/>
              </a:rPr>
              <a:t>waves </a:t>
            </a:r>
            <a:r>
              <a:rPr sz="600" dirty="0">
                <a:latin typeface="Arial"/>
                <a:cs typeface="Arial"/>
              </a:rPr>
              <a:t>travel faster in  dense medium</a:t>
            </a:r>
            <a:endParaRPr sz="60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60"/>
              </a:spcBef>
              <a:buChar char="–"/>
              <a:tabLst>
                <a:tab pos="183515" algn="l"/>
              </a:tabLst>
            </a:pPr>
            <a:r>
              <a:rPr sz="600" dirty="0">
                <a:latin typeface="Arial"/>
                <a:cs typeface="Arial"/>
              </a:rPr>
              <a:t>Saline: 1500m</a:t>
            </a:r>
            <a:r>
              <a:rPr sz="600" spc="35" dirty="0">
                <a:latin typeface="Arial"/>
                <a:cs typeface="Arial"/>
              </a:rPr>
              <a:t> </a:t>
            </a:r>
            <a:r>
              <a:rPr sz="600" spc="5" dirty="0">
                <a:latin typeface="Arial"/>
                <a:cs typeface="Arial"/>
              </a:rPr>
              <a:t>sec-1</a:t>
            </a:r>
            <a:endParaRPr sz="60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65"/>
              </a:spcBef>
              <a:buChar char="–"/>
              <a:tabLst>
                <a:tab pos="183515" algn="l"/>
              </a:tabLst>
            </a:pPr>
            <a:r>
              <a:rPr sz="600" dirty="0">
                <a:latin typeface="Arial"/>
                <a:cs typeface="Arial"/>
              </a:rPr>
              <a:t>Air: 350m </a:t>
            </a:r>
            <a:r>
              <a:rPr sz="600" spc="5" dirty="0">
                <a:latin typeface="Arial"/>
                <a:cs typeface="Arial"/>
              </a:rPr>
              <a:t>sec</a:t>
            </a:r>
            <a:r>
              <a:rPr sz="600" spc="-50" dirty="0">
                <a:latin typeface="Arial"/>
                <a:cs typeface="Arial"/>
              </a:rPr>
              <a:t> </a:t>
            </a:r>
            <a:r>
              <a:rPr sz="600" spc="5" dirty="0">
                <a:latin typeface="Arial"/>
                <a:cs typeface="Arial"/>
              </a:rPr>
              <a:t>-1</a:t>
            </a:r>
            <a:endParaRPr sz="600">
              <a:latin typeface="Arial"/>
              <a:cs typeface="Arial"/>
            </a:endParaRPr>
          </a:p>
          <a:p>
            <a:pPr marL="182880" marR="123189" lvl="1" indent="-66040">
              <a:lnSpc>
                <a:spcPct val="103299"/>
              </a:lnSpc>
              <a:spcBef>
                <a:spcPts val="135"/>
              </a:spcBef>
              <a:buChar char="–"/>
              <a:tabLst>
                <a:tab pos="183515" algn="l"/>
              </a:tabLst>
            </a:pPr>
            <a:r>
              <a:rPr sz="600" spc="5" dirty="0">
                <a:latin typeface="Arial"/>
                <a:cs typeface="Arial"/>
              </a:rPr>
              <a:t>Most </a:t>
            </a:r>
            <a:r>
              <a:rPr sz="600" dirty="0">
                <a:latin typeface="Arial"/>
                <a:cs typeface="Arial"/>
              </a:rPr>
              <a:t>tissue thought to be  similar to</a:t>
            </a:r>
            <a:r>
              <a:rPr sz="600" spc="5" dirty="0">
                <a:latin typeface="Arial"/>
                <a:cs typeface="Arial"/>
              </a:rPr>
              <a:t> </a:t>
            </a:r>
            <a:r>
              <a:rPr sz="600" dirty="0">
                <a:latin typeface="Arial"/>
                <a:cs typeface="Arial"/>
              </a:rPr>
              <a:t>saline</a:t>
            </a:r>
            <a:endParaRPr sz="6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2443" y="166496"/>
            <a:ext cx="232092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-10" dirty="0"/>
              <a:t>Wave </a:t>
            </a:r>
            <a:r>
              <a:rPr dirty="0"/>
              <a:t>Frequency, </a:t>
            </a:r>
            <a:r>
              <a:rPr spc="10" dirty="0"/>
              <a:t>Length and</a:t>
            </a:r>
            <a:r>
              <a:rPr spc="-114" dirty="0"/>
              <a:t> </a:t>
            </a:r>
            <a:r>
              <a:rPr dirty="0"/>
              <a:t>Velocity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92633"/>
            <a:ext cx="2291080" cy="85471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91440" marR="5080" indent="-79375">
              <a:lnSpc>
                <a:spcPct val="104299"/>
              </a:lnSpc>
              <a:spcBef>
                <a:spcPts val="9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Three </a:t>
            </a:r>
            <a:r>
              <a:rPr sz="700" spc="10" dirty="0">
                <a:latin typeface="Arial"/>
                <a:cs typeface="Arial"/>
              </a:rPr>
              <a:t>factors are related, but are not the </a:t>
            </a:r>
            <a:r>
              <a:rPr sz="700" spc="20" dirty="0">
                <a:latin typeface="Arial"/>
                <a:cs typeface="Arial"/>
              </a:rPr>
              <a:t>same </a:t>
            </a:r>
            <a:r>
              <a:rPr sz="700" spc="10" dirty="0">
                <a:latin typeface="Arial"/>
                <a:cs typeface="Arial"/>
              </a:rPr>
              <a:t>for all  </a:t>
            </a:r>
            <a:r>
              <a:rPr sz="700" spc="15" dirty="0">
                <a:latin typeface="Arial"/>
                <a:cs typeface="Arial"/>
              </a:rPr>
              <a:t>tissues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2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Mathematical </a:t>
            </a:r>
            <a:r>
              <a:rPr sz="700" spc="10" dirty="0">
                <a:latin typeface="Arial"/>
                <a:cs typeface="Arial"/>
              </a:rPr>
              <a:t>representation of relationship</a:t>
            </a:r>
            <a:r>
              <a:rPr sz="700" spc="3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is:</a:t>
            </a:r>
            <a:endParaRPr sz="70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60"/>
              </a:spcBef>
              <a:buFont typeface="Arial"/>
              <a:buChar char="–"/>
              <a:tabLst>
                <a:tab pos="183515" algn="l"/>
              </a:tabLst>
            </a:pPr>
            <a:r>
              <a:rPr sz="650" b="1" spc="-10" dirty="0">
                <a:latin typeface="Arial"/>
                <a:cs typeface="Arial"/>
              </a:rPr>
              <a:t>Velocity </a:t>
            </a:r>
            <a:r>
              <a:rPr sz="650" spc="-5" dirty="0">
                <a:latin typeface="Arial"/>
                <a:cs typeface="Arial"/>
              </a:rPr>
              <a:t>= </a:t>
            </a:r>
            <a:r>
              <a:rPr sz="650" b="1" spc="-5" dirty="0">
                <a:latin typeface="Arial"/>
                <a:cs typeface="Arial"/>
              </a:rPr>
              <a:t>frequency </a:t>
            </a:r>
            <a:r>
              <a:rPr sz="650" spc="-5" dirty="0">
                <a:latin typeface="Arial"/>
                <a:cs typeface="Arial"/>
              </a:rPr>
              <a:t>X</a:t>
            </a:r>
            <a:r>
              <a:rPr sz="650" spc="-40" dirty="0">
                <a:latin typeface="Arial"/>
                <a:cs typeface="Arial"/>
              </a:rPr>
              <a:t> </a:t>
            </a:r>
            <a:r>
              <a:rPr sz="650" b="1" spc="-5" dirty="0">
                <a:latin typeface="Arial"/>
                <a:cs typeface="Arial"/>
              </a:rPr>
              <a:t>wavelength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45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V = </a:t>
            </a:r>
            <a:r>
              <a:rPr sz="650" spc="-40" dirty="0">
                <a:latin typeface="Arial"/>
                <a:cs typeface="Arial"/>
              </a:rPr>
              <a:t>F.</a:t>
            </a:r>
            <a:r>
              <a:rPr sz="650" spc="-10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λ</a:t>
            </a:r>
            <a:endParaRPr sz="65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900">
              <a:latin typeface="Arial"/>
              <a:cs typeface="Arial"/>
            </a:endParaRPr>
          </a:p>
          <a:p>
            <a:pPr marL="117475">
              <a:lnSpc>
                <a:spcPct val="100000"/>
              </a:lnSpc>
            </a:pPr>
            <a:r>
              <a:rPr sz="650" spc="-5" dirty="0">
                <a:latin typeface="Arial"/>
                <a:cs typeface="Arial"/>
              </a:rPr>
              <a:t>More</a:t>
            </a:r>
            <a:r>
              <a:rPr sz="650" spc="-20" dirty="0">
                <a:latin typeface="Arial"/>
                <a:cs typeface="Arial"/>
              </a:rPr>
              <a:t> </a:t>
            </a:r>
            <a:r>
              <a:rPr sz="650" spc="-10" dirty="0">
                <a:latin typeface="Arial"/>
                <a:cs typeface="Arial"/>
              </a:rPr>
              <a:t>next…</a:t>
            </a:r>
            <a:endParaRPr sz="6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81532" y="165862"/>
            <a:ext cx="64198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-40" dirty="0"/>
              <a:t>W</a:t>
            </a:r>
            <a:r>
              <a:rPr spc="5" dirty="0"/>
              <a:t>a</a:t>
            </a:r>
            <a:r>
              <a:rPr spc="-10" dirty="0"/>
              <a:t>v</a:t>
            </a:r>
            <a:r>
              <a:rPr spc="5" dirty="0"/>
              <a:t>e</a:t>
            </a:r>
            <a:r>
              <a:rPr dirty="0"/>
              <a:t>f</a:t>
            </a:r>
            <a:r>
              <a:rPr spc="10" dirty="0"/>
              <a:t>orm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69442"/>
            <a:ext cx="2480945" cy="922019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U/S beam </a:t>
            </a:r>
            <a:r>
              <a:rPr sz="700" spc="10" dirty="0">
                <a:latin typeface="Arial"/>
                <a:cs typeface="Arial"/>
              </a:rPr>
              <a:t>is </a:t>
            </a:r>
            <a:r>
              <a:rPr sz="700" spc="15" dirty="0">
                <a:latin typeface="Arial"/>
                <a:cs typeface="Arial"/>
              </a:rPr>
              <a:t>NOT</a:t>
            </a:r>
            <a:r>
              <a:rPr sz="700" spc="-1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uniform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Changes </a:t>
            </a:r>
            <a:r>
              <a:rPr sz="700" spc="10" dirty="0">
                <a:latin typeface="Arial"/>
                <a:cs typeface="Arial"/>
              </a:rPr>
              <a:t>in nature with the </a:t>
            </a:r>
            <a:r>
              <a:rPr sz="700" spc="15" dirty="0">
                <a:latin typeface="Arial"/>
                <a:cs typeface="Arial"/>
              </a:rPr>
              <a:t>distance from</a:t>
            </a:r>
            <a:r>
              <a:rPr sz="700" spc="2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transducer</a:t>
            </a:r>
            <a:endParaRPr sz="700">
              <a:latin typeface="Arial"/>
              <a:cs typeface="Arial"/>
            </a:endParaRPr>
          </a:p>
          <a:p>
            <a:pPr marL="91440" marR="240665" indent="-79375">
              <a:lnSpc>
                <a:spcPct val="105700"/>
              </a:lnSpc>
              <a:spcBef>
                <a:spcPts val="165"/>
              </a:spcBef>
              <a:buChar char="•"/>
              <a:tabLst>
                <a:tab pos="92075" algn="l"/>
              </a:tabLst>
            </a:pPr>
            <a:r>
              <a:rPr sz="700" spc="20" dirty="0">
                <a:latin typeface="Arial"/>
                <a:cs typeface="Arial"/>
              </a:rPr>
              <a:t>US </a:t>
            </a:r>
            <a:r>
              <a:rPr sz="700" spc="15" dirty="0">
                <a:latin typeface="Arial"/>
                <a:cs typeface="Arial"/>
              </a:rPr>
              <a:t>beam nearest Rx head = </a:t>
            </a:r>
            <a:r>
              <a:rPr sz="700" b="1" spc="15" dirty="0">
                <a:latin typeface="Arial"/>
                <a:cs typeface="Arial"/>
              </a:rPr>
              <a:t>near </a:t>
            </a:r>
            <a:r>
              <a:rPr sz="700" b="1" spc="10" dirty="0">
                <a:latin typeface="Arial"/>
                <a:cs typeface="Arial"/>
              </a:rPr>
              <a:t>field</a:t>
            </a:r>
            <a:r>
              <a:rPr sz="700" spc="10" dirty="0">
                <a:latin typeface="Arial"/>
                <a:cs typeface="Arial"/>
              </a:rPr>
              <a:t>/interference  field/</a:t>
            </a:r>
            <a:r>
              <a:rPr sz="700" b="1" spc="10" dirty="0">
                <a:latin typeface="Arial"/>
                <a:cs typeface="Arial"/>
              </a:rPr>
              <a:t>Frenzel</a:t>
            </a:r>
            <a:r>
              <a:rPr sz="700" b="1" spc="5" dirty="0">
                <a:latin typeface="Arial"/>
                <a:cs typeface="Arial"/>
              </a:rPr>
              <a:t> </a:t>
            </a:r>
            <a:r>
              <a:rPr sz="700" b="1" spc="15" dirty="0">
                <a:latin typeface="Arial"/>
                <a:cs typeface="Arial"/>
              </a:rPr>
              <a:t>zone</a:t>
            </a:r>
            <a:endParaRPr sz="700">
              <a:latin typeface="Arial"/>
              <a:cs typeface="Arial"/>
            </a:endParaRPr>
          </a:p>
          <a:p>
            <a:pPr marL="91440" marR="5080" indent="-79375">
              <a:lnSpc>
                <a:spcPct val="105700"/>
              </a:lnSpc>
              <a:spcBef>
                <a:spcPts val="170"/>
              </a:spcBef>
              <a:buChar char="•"/>
              <a:tabLst>
                <a:tab pos="92075" algn="l"/>
              </a:tabLst>
            </a:pPr>
            <a:r>
              <a:rPr sz="700" spc="20" dirty="0">
                <a:latin typeface="Arial"/>
                <a:cs typeface="Arial"/>
              </a:rPr>
              <a:t>US </a:t>
            </a:r>
            <a:r>
              <a:rPr sz="700" spc="15" dirty="0">
                <a:latin typeface="Arial"/>
                <a:cs typeface="Arial"/>
              </a:rPr>
              <a:t>energy </a:t>
            </a:r>
            <a:r>
              <a:rPr sz="700" spc="10" dirty="0">
                <a:latin typeface="Arial"/>
                <a:cs typeface="Arial"/>
              </a:rPr>
              <a:t>in parts of this field </a:t>
            </a:r>
            <a:r>
              <a:rPr sz="700" spc="15" dirty="0">
                <a:latin typeface="Arial"/>
                <a:cs typeface="Arial"/>
              </a:rPr>
              <a:t>can be many times </a:t>
            </a:r>
            <a:r>
              <a:rPr sz="700" spc="10" dirty="0">
                <a:latin typeface="Arial"/>
                <a:cs typeface="Arial"/>
              </a:rPr>
              <a:t>greater  </a:t>
            </a:r>
            <a:r>
              <a:rPr sz="700" spc="15" dirty="0">
                <a:latin typeface="Arial"/>
                <a:cs typeface="Arial"/>
              </a:rPr>
              <a:t>than </a:t>
            </a:r>
            <a:r>
              <a:rPr sz="700" spc="10" dirty="0">
                <a:latin typeface="Arial"/>
                <a:cs typeface="Arial"/>
              </a:rPr>
              <a:t>the output </a:t>
            </a:r>
            <a:r>
              <a:rPr sz="700" spc="15" dirty="0">
                <a:latin typeface="Arial"/>
                <a:cs typeface="Arial"/>
              </a:rPr>
              <a:t>set on</a:t>
            </a:r>
            <a:r>
              <a:rPr sz="700" spc="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machine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As </a:t>
            </a:r>
            <a:r>
              <a:rPr sz="700" spc="20" dirty="0">
                <a:latin typeface="Arial"/>
                <a:cs typeface="Arial"/>
              </a:rPr>
              <a:t>much </a:t>
            </a:r>
            <a:r>
              <a:rPr sz="700" spc="15" dirty="0">
                <a:latin typeface="Arial"/>
                <a:cs typeface="Arial"/>
              </a:rPr>
              <a:t>as 12-15x</a:t>
            </a:r>
            <a:r>
              <a:rPr sz="700" spc="-1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greater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82421" y="165862"/>
            <a:ext cx="64198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-40" dirty="0"/>
              <a:t>W</a:t>
            </a:r>
            <a:r>
              <a:rPr spc="5" dirty="0"/>
              <a:t>a</a:t>
            </a:r>
            <a:r>
              <a:rPr spc="-10" dirty="0"/>
              <a:t>v</a:t>
            </a:r>
            <a:r>
              <a:rPr spc="5" dirty="0"/>
              <a:t>e</a:t>
            </a:r>
            <a:r>
              <a:rPr dirty="0"/>
              <a:t>f</a:t>
            </a:r>
            <a:r>
              <a:rPr spc="10" dirty="0"/>
              <a:t>orm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31318" y="479806"/>
            <a:ext cx="2319655" cy="11277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16839" indent="-79375">
              <a:lnSpc>
                <a:spcPts val="819"/>
              </a:lnSpc>
              <a:spcBef>
                <a:spcPts val="130"/>
              </a:spcBef>
              <a:buFont typeface="Arial"/>
              <a:buChar char="•"/>
              <a:tabLst>
                <a:tab pos="117475" algn="l"/>
              </a:tabLst>
            </a:pPr>
            <a:r>
              <a:rPr sz="700" b="1" spc="15" dirty="0">
                <a:latin typeface="Arial"/>
                <a:cs typeface="Arial"/>
              </a:rPr>
              <a:t>Near</a:t>
            </a:r>
            <a:r>
              <a:rPr sz="700" b="1" spc="20" dirty="0">
                <a:latin typeface="Arial"/>
                <a:cs typeface="Arial"/>
              </a:rPr>
              <a:t> </a:t>
            </a:r>
            <a:r>
              <a:rPr sz="700" b="1" spc="10" dirty="0">
                <a:latin typeface="Arial"/>
                <a:cs typeface="Arial"/>
              </a:rPr>
              <a:t>field</a:t>
            </a:r>
            <a:endParaRPr sz="700">
              <a:latin typeface="Arial"/>
              <a:cs typeface="Arial"/>
            </a:endParaRPr>
          </a:p>
          <a:p>
            <a:pPr marL="194945" lvl="1" indent="-78740">
              <a:lnSpc>
                <a:spcPts val="819"/>
              </a:lnSpc>
              <a:buChar char="–"/>
              <a:tabLst>
                <a:tab pos="195580" algn="l"/>
              </a:tabLst>
            </a:pPr>
            <a:r>
              <a:rPr sz="700" spc="10" dirty="0">
                <a:latin typeface="Arial"/>
                <a:cs typeface="Arial"/>
              </a:rPr>
              <a:t>Size (length) of </a:t>
            </a:r>
            <a:r>
              <a:rPr sz="700" spc="15" dirty="0">
                <a:latin typeface="Arial"/>
                <a:cs typeface="Arial"/>
              </a:rPr>
              <a:t>near </a:t>
            </a:r>
            <a:r>
              <a:rPr sz="700" spc="10" dirty="0">
                <a:latin typeface="Arial"/>
                <a:cs typeface="Arial"/>
              </a:rPr>
              <a:t>field </a:t>
            </a:r>
            <a:r>
              <a:rPr sz="700" spc="15" dirty="0">
                <a:latin typeface="Arial"/>
                <a:cs typeface="Arial"/>
              </a:rPr>
              <a:t>can be calculated</a:t>
            </a:r>
            <a:r>
              <a:rPr sz="70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using</a:t>
            </a:r>
            <a:endParaRPr sz="700">
              <a:latin typeface="Arial"/>
              <a:cs typeface="Arial"/>
            </a:endParaRPr>
          </a:p>
          <a:p>
            <a:pPr marL="301625" lvl="2" indent="-53975">
              <a:lnSpc>
                <a:spcPct val="100000"/>
              </a:lnSpc>
              <a:spcBef>
                <a:spcPts val="80"/>
              </a:spcBef>
              <a:buChar char="•"/>
              <a:tabLst>
                <a:tab pos="302260" algn="l"/>
              </a:tabLst>
            </a:pPr>
            <a:r>
              <a:rPr sz="550" dirty="0">
                <a:latin typeface="Arial"/>
                <a:cs typeface="Arial"/>
              </a:rPr>
              <a:t>r</a:t>
            </a:r>
            <a:r>
              <a:rPr sz="525" baseline="23809" dirty="0">
                <a:latin typeface="Arial"/>
                <a:cs typeface="Arial"/>
              </a:rPr>
              <a:t>2 </a:t>
            </a:r>
            <a:r>
              <a:rPr sz="550" dirty="0">
                <a:latin typeface="Arial"/>
                <a:cs typeface="Arial"/>
              </a:rPr>
              <a:t>/</a:t>
            </a:r>
            <a:r>
              <a:rPr sz="550" spc="-45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λ</a:t>
            </a:r>
            <a:endParaRPr sz="550">
              <a:latin typeface="Arial"/>
              <a:cs typeface="Arial"/>
            </a:endParaRPr>
          </a:p>
          <a:p>
            <a:pPr marL="116839" marR="30480" indent="-79375">
              <a:lnSpc>
                <a:spcPct val="95000"/>
              </a:lnSpc>
              <a:spcBef>
                <a:spcPts val="155"/>
              </a:spcBef>
              <a:buChar char="•"/>
              <a:tabLst>
                <a:tab pos="117475" algn="l"/>
              </a:tabLst>
            </a:pPr>
            <a:r>
              <a:rPr sz="700" spc="20" dirty="0">
                <a:latin typeface="Arial"/>
                <a:cs typeface="Arial"/>
              </a:rPr>
              <a:t>Where </a:t>
            </a:r>
            <a:r>
              <a:rPr sz="700" spc="10" dirty="0">
                <a:latin typeface="Arial"/>
                <a:cs typeface="Arial"/>
              </a:rPr>
              <a:t>r </a:t>
            </a:r>
            <a:r>
              <a:rPr sz="700" spc="15" dirty="0">
                <a:latin typeface="Arial"/>
                <a:cs typeface="Arial"/>
              </a:rPr>
              <a:t>= </a:t>
            </a:r>
            <a:r>
              <a:rPr sz="700" spc="10" dirty="0">
                <a:latin typeface="Arial"/>
                <a:cs typeface="Arial"/>
              </a:rPr>
              <a:t>radius of the crystal </a:t>
            </a:r>
            <a:r>
              <a:rPr sz="700" spc="15" dirty="0">
                <a:latin typeface="Arial"/>
                <a:cs typeface="Arial"/>
              </a:rPr>
              <a:t>and λ = wavelength  according </a:t>
            </a:r>
            <a:r>
              <a:rPr sz="700" spc="10" dirty="0">
                <a:latin typeface="Arial"/>
                <a:cs typeface="Arial"/>
              </a:rPr>
              <a:t>to </a:t>
            </a:r>
            <a:r>
              <a:rPr sz="700" spc="15" dirty="0">
                <a:latin typeface="Arial"/>
                <a:cs typeface="Arial"/>
              </a:rPr>
              <a:t>frequency (0.5mm </a:t>
            </a:r>
            <a:r>
              <a:rPr sz="700" spc="10" dirty="0">
                <a:latin typeface="Arial"/>
                <a:cs typeface="Arial"/>
              </a:rPr>
              <a:t>for </a:t>
            </a:r>
            <a:r>
              <a:rPr sz="700" spc="15" dirty="0">
                <a:latin typeface="Arial"/>
                <a:cs typeface="Arial"/>
              </a:rPr>
              <a:t>3MHz, 1.5mm </a:t>
            </a:r>
            <a:r>
              <a:rPr sz="700" spc="10" dirty="0">
                <a:latin typeface="Arial"/>
                <a:cs typeface="Arial"/>
              </a:rPr>
              <a:t>for  </a:t>
            </a:r>
            <a:r>
              <a:rPr sz="700" spc="15" dirty="0">
                <a:latin typeface="Arial"/>
                <a:cs typeface="Arial"/>
              </a:rPr>
              <a:t>1MHz)</a:t>
            </a:r>
            <a:endParaRPr sz="700">
              <a:latin typeface="Arial"/>
              <a:cs typeface="Arial"/>
            </a:endParaRPr>
          </a:p>
          <a:p>
            <a:pPr marL="116839" indent="-79375">
              <a:lnSpc>
                <a:spcPct val="100000"/>
              </a:lnSpc>
              <a:spcBef>
                <a:spcPts val="130"/>
              </a:spcBef>
              <a:buChar char="•"/>
              <a:tabLst>
                <a:tab pos="117475" algn="l"/>
              </a:tabLst>
            </a:pPr>
            <a:r>
              <a:rPr sz="700" spc="10" dirty="0">
                <a:latin typeface="Arial"/>
                <a:cs typeface="Arial"/>
              </a:rPr>
              <a:t>E.g. Crystal </a:t>
            </a:r>
            <a:r>
              <a:rPr sz="700" spc="15" dirty="0">
                <a:latin typeface="Arial"/>
                <a:cs typeface="Arial"/>
              </a:rPr>
              <a:t>diameter </a:t>
            </a:r>
            <a:r>
              <a:rPr sz="700" spc="10" dirty="0">
                <a:latin typeface="Arial"/>
                <a:cs typeface="Arial"/>
              </a:rPr>
              <a:t>of </a:t>
            </a:r>
            <a:r>
              <a:rPr sz="700" spc="20" dirty="0">
                <a:latin typeface="Arial"/>
                <a:cs typeface="Arial"/>
              </a:rPr>
              <a:t>25mm </a:t>
            </a:r>
            <a:r>
              <a:rPr sz="700" spc="10" dirty="0">
                <a:latin typeface="Arial"/>
                <a:cs typeface="Arial"/>
              </a:rPr>
              <a:t>at </a:t>
            </a:r>
            <a:r>
              <a:rPr sz="700" spc="20" dirty="0">
                <a:latin typeface="Arial"/>
                <a:cs typeface="Arial"/>
              </a:rPr>
              <a:t>1MHz</a:t>
            </a:r>
            <a:endParaRPr sz="700">
              <a:latin typeface="Arial"/>
              <a:cs typeface="Arial"/>
            </a:endParaRPr>
          </a:p>
          <a:p>
            <a:pPr marL="116839" indent="-79375">
              <a:lnSpc>
                <a:spcPct val="100000"/>
              </a:lnSpc>
              <a:spcBef>
                <a:spcPts val="135"/>
              </a:spcBef>
              <a:buChar char="•"/>
              <a:tabLst>
                <a:tab pos="117475" algn="l"/>
              </a:tabLst>
            </a:pPr>
            <a:r>
              <a:rPr sz="700" spc="15" dirty="0">
                <a:latin typeface="Arial"/>
                <a:cs typeface="Arial"/>
              </a:rPr>
              <a:t>Near </a:t>
            </a:r>
            <a:r>
              <a:rPr sz="700" spc="10" dirty="0">
                <a:latin typeface="Arial"/>
                <a:cs typeface="Arial"/>
              </a:rPr>
              <a:t>field </a:t>
            </a:r>
            <a:r>
              <a:rPr sz="700" spc="15" dirty="0">
                <a:latin typeface="Arial"/>
                <a:cs typeface="Arial"/>
              </a:rPr>
              <a:t>boundary </a:t>
            </a:r>
            <a:r>
              <a:rPr sz="700" spc="10" dirty="0">
                <a:latin typeface="Arial"/>
                <a:cs typeface="Arial"/>
              </a:rPr>
              <a:t>of</a:t>
            </a:r>
            <a:r>
              <a:rPr sz="700" spc="5" dirty="0">
                <a:latin typeface="Arial"/>
                <a:cs typeface="Arial"/>
              </a:rPr>
              <a:t> </a:t>
            </a:r>
            <a:r>
              <a:rPr sz="700" spc="20" dirty="0">
                <a:latin typeface="Arial"/>
                <a:cs typeface="Arial"/>
              </a:rPr>
              <a:t>10cm</a:t>
            </a:r>
            <a:endParaRPr sz="700">
              <a:latin typeface="Arial"/>
              <a:cs typeface="Arial"/>
            </a:endParaRPr>
          </a:p>
          <a:p>
            <a:pPr marL="116839" marR="158750" indent="-79375">
              <a:lnSpc>
                <a:spcPts val="790"/>
              </a:lnSpc>
              <a:spcBef>
                <a:spcPts val="200"/>
              </a:spcBef>
              <a:buChar char="•"/>
              <a:tabLst>
                <a:tab pos="117475" algn="l"/>
              </a:tabLst>
            </a:pPr>
            <a:r>
              <a:rPr sz="700" spc="25" dirty="0">
                <a:latin typeface="Arial"/>
                <a:cs typeface="Arial"/>
              </a:rPr>
              <a:t>When </a:t>
            </a:r>
            <a:r>
              <a:rPr sz="700" spc="15" dirty="0">
                <a:latin typeface="Arial"/>
                <a:cs typeface="Arial"/>
              </a:rPr>
              <a:t>using higher frequencies (3MHz)</a:t>
            </a:r>
            <a:r>
              <a:rPr sz="700" spc="-7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boundary  distance </a:t>
            </a:r>
            <a:r>
              <a:rPr sz="700" spc="10" dirty="0">
                <a:latin typeface="Arial"/>
                <a:cs typeface="Arial"/>
              </a:rPr>
              <a:t>is</a:t>
            </a:r>
            <a:r>
              <a:rPr sz="700" spc="-15" dirty="0">
                <a:latin typeface="Arial"/>
                <a:cs typeface="Arial"/>
              </a:rPr>
              <a:t> </a:t>
            </a:r>
            <a:r>
              <a:rPr sz="700" spc="5" dirty="0">
                <a:latin typeface="Arial"/>
                <a:cs typeface="Arial"/>
              </a:rPr>
              <a:t>greater.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81532" y="166496"/>
            <a:ext cx="64198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-40" dirty="0"/>
              <a:t>W</a:t>
            </a:r>
            <a:r>
              <a:rPr spc="5" dirty="0"/>
              <a:t>a</a:t>
            </a:r>
            <a:r>
              <a:rPr spc="-10" dirty="0"/>
              <a:t>v</a:t>
            </a:r>
            <a:r>
              <a:rPr spc="5" dirty="0"/>
              <a:t>e</a:t>
            </a:r>
            <a:r>
              <a:rPr dirty="0"/>
              <a:t>f</a:t>
            </a:r>
            <a:r>
              <a:rPr spc="10" dirty="0"/>
              <a:t>orm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70077"/>
            <a:ext cx="2295525" cy="944880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9"/>
              </a:spcBef>
              <a:buFont typeface="Arial"/>
              <a:buChar char="•"/>
              <a:tabLst>
                <a:tab pos="92075" algn="l"/>
              </a:tabLst>
            </a:pPr>
            <a:r>
              <a:rPr sz="700" b="1" spc="10" dirty="0">
                <a:latin typeface="Arial"/>
                <a:cs typeface="Arial"/>
              </a:rPr>
              <a:t>Far field/ Fraunhofer</a:t>
            </a:r>
            <a:r>
              <a:rPr sz="700" b="1" spc="50" dirty="0">
                <a:latin typeface="Arial"/>
                <a:cs typeface="Arial"/>
              </a:rPr>
              <a:t> </a:t>
            </a:r>
            <a:r>
              <a:rPr sz="700" b="1" spc="15" dirty="0">
                <a:latin typeface="Arial"/>
                <a:cs typeface="Arial"/>
              </a:rPr>
              <a:t>zone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More uniform </a:t>
            </a:r>
            <a:r>
              <a:rPr sz="700" spc="20" dirty="0">
                <a:latin typeface="Arial"/>
                <a:cs typeface="Arial"/>
              </a:rPr>
              <a:t>US</a:t>
            </a:r>
            <a:r>
              <a:rPr sz="700" spc="15" dirty="0">
                <a:latin typeface="Arial"/>
                <a:cs typeface="Arial"/>
              </a:rPr>
              <a:t> beam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Gently</a:t>
            </a:r>
            <a:r>
              <a:rPr sz="700" spc="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divergent/differing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29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Near field variances are noted as </a:t>
            </a:r>
            <a:r>
              <a:rPr sz="700" spc="15" dirty="0">
                <a:latin typeface="Arial"/>
                <a:cs typeface="Arial"/>
              </a:rPr>
              <a:t>‘</a:t>
            </a:r>
            <a:r>
              <a:rPr sz="700" b="1" spc="15" dirty="0">
                <a:latin typeface="Arial"/>
                <a:cs typeface="Arial"/>
              </a:rPr>
              <a:t>hot</a:t>
            </a:r>
            <a:r>
              <a:rPr sz="700" b="1" spc="35" dirty="0">
                <a:latin typeface="Arial"/>
                <a:cs typeface="Arial"/>
              </a:rPr>
              <a:t> </a:t>
            </a:r>
            <a:r>
              <a:rPr sz="700" b="1" spc="10" dirty="0">
                <a:latin typeface="Arial"/>
                <a:cs typeface="Arial"/>
              </a:rPr>
              <a:t>spots</a:t>
            </a:r>
            <a:r>
              <a:rPr sz="700" spc="10" dirty="0">
                <a:latin typeface="Arial"/>
                <a:cs typeface="Arial"/>
              </a:rPr>
              <a:t>’</a:t>
            </a:r>
            <a:endParaRPr sz="700">
              <a:latin typeface="Arial"/>
              <a:cs typeface="Arial"/>
            </a:endParaRPr>
          </a:p>
          <a:p>
            <a:pPr marL="91440" marR="5080" indent="-79375">
              <a:lnSpc>
                <a:spcPct val="105700"/>
              </a:lnSpc>
              <a:spcBef>
                <a:spcPts val="16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Not significant </a:t>
            </a:r>
            <a:r>
              <a:rPr sz="700" spc="10" dirty="0">
                <a:latin typeface="Arial"/>
                <a:cs typeface="Arial"/>
              </a:rPr>
              <a:t>if </a:t>
            </a:r>
            <a:r>
              <a:rPr sz="700" spc="15" dirty="0">
                <a:latin typeface="Arial"/>
                <a:cs typeface="Arial"/>
              </a:rPr>
              <a:t>U/S applied </a:t>
            </a:r>
            <a:r>
              <a:rPr sz="700" spc="10" dirty="0">
                <a:latin typeface="Arial"/>
                <a:cs typeface="Arial"/>
              </a:rPr>
              <a:t>within </a:t>
            </a:r>
            <a:r>
              <a:rPr sz="700" spc="15" dirty="0">
                <a:latin typeface="Arial"/>
                <a:cs typeface="Arial"/>
              </a:rPr>
              <a:t>safe and</a:t>
            </a:r>
            <a:r>
              <a:rPr sz="700" spc="-4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effective  </a:t>
            </a:r>
            <a:r>
              <a:rPr sz="700" spc="15" dirty="0">
                <a:latin typeface="Arial"/>
                <a:cs typeface="Arial"/>
              </a:rPr>
              <a:t>guidelines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Therapeutic US: </a:t>
            </a:r>
            <a:r>
              <a:rPr sz="700" spc="10" dirty="0">
                <a:latin typeface="Arial"/>
                <a:cs typeface="Arial"/>
              </a:rPr>
              <a:t>far field is effectively out of</a:t>
            </a:r>
            <a:r>
              <a:rPr sz="700" spc="-2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reach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82421" y="166496"/>
            <a:ext cx="64198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-40" dirty="0"/>
              <a:t>W</a:t>
            </a:r>
            <a:r>
              <a:rPr spc="5" dirty="0"/>
              <a:t>a</a:t>
            </a:r>
            <a:r>
              <a:rPr spc="-10" dirty="0"/>
              <a:t>v</a:t>
            </a:r>
            <a:r>
              <a:rPr spc="5" dirty="0"/>
              <a:t>e</a:t>
            </a:r>
            <a:r>
              <a:rPr dirty="0"/>
              <a:t>f</a:t>
            </a:r>
            <a:r>
              <a:rPr spc="10" dirty="0"/>
              <a:t>orm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70077"/>
            <a:ext cx="2390140" cy="1078865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9"/>
              </a:spcBef>
              <a:buFont typeface="Arial"/>
              <a:buChar char="•"/>
              <a:tabLst>
                <a:tab pos="92075" algn="l"/>
              </a:tabLst>
            </a:pPr>
            <a:r>
              <a:rPr sz="700" b="1" spc="20" dirty="0">
                <a:latin typeface="Arial"/>
                <a:cs typeface="Arial"/>
              </a:rPr>
              <a:t>Beam </a:t>
            </a:r>
            <a:r>
              <a:rPr sz="700" b="1" spc="15" dirty="0">
                <a:latin typeface="Arial"/>
                <a:cs typeface="Arial"/>
              </a:rPr>
              <a:t>Non </a:t>
            </a:r>
            <a:r>
              <a:rPr sz="700" b="1" spc="10" dirty="0">
                <a:latin typeface="Arial"/>
                <a:cs typeface="Arial"/>
              </a:rPr>
              <a:t>uniformity </a:t>
            </a:r>
            <a:r>
              <a:rPr sz="700" b="1" spc="15" dirty="0">
                <a:latin typeface="Arial"/>
                <a:cs typeface="Arial"/>
              </a:rPr>
              <a:t>Ratio</a:t>
            </a:r>
            <a:r>
              <a:rPr sz="700" b="1" spc="4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(BNR)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Indicates </a:t>
            </a:r>
            <a:r>
              <a:rPr sz="700" spc="15" dirty="0">
                <a:latin typeface="Arial"/>
                <a:cs typeface="Arial"/>
              </a:rPr>
              <a:t>near </a:t>
            </a:r>
            <a:r>
              <a:rPr sz="700" spc="10" dirty="0">
                <a:latin typeface="Arial"/>
                <a:cs typeface="Arial"/>
              </a:rPr>
              <a:t>field interference</a:t>
            </a:r>
            <a:endParaRPr sz="700">
              <a:latin typeface="Arial"/>
              <a:cs typeface="Arial"/>
            </a:endParaRPr>
          </a:p>
          <a:p>
            <a:pPr marL="91440" marR="5080" indent="-79375">
              <a:lnSpc>
                <a:spcPct val="105700"/>
              </a:lnSpc>
              <a:spcBef>
                <a:spcPts val="16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Describes numerically </a:t>
            </a:r>
            <a:r>
              <a:rPr sz="700" spc="10" dirty="0">
                <a:latin typeface="Arial"/>
                <a:cs typeface="Arial"/>
              </a:rPr>
              <a:t>the ratio of the intensity </a:t>
            </a:r>
            <a:r>
              <a:rPr sz="700" spc="15" dirty="0">
                <a:latin typeface="Arial"/>
                <a:cs typeface="Arial"/>
              </a:rPr>
              <a:t>peaks </a:t>
            </a:r>
            <a:r>
              <a:rPr sz="700" spc="10" dirty="0">
                <a:latin typeface="Arial"/>
                <a:cs typeface="Arial"/>
              </a:rPr>
              <a:t>to  the </a:t>
            </a:r>
            <a:r>
              <a:rPr sz="700" spc="15" dirty="0">
                <a:latin typeface="Arial"/>
                <a:cs typeface="Arial"/>
              </a:rPr>
              <a:t>mean </a:t>
            </a:r>
            <a:r>
              <a:rPr sz="700" spc="10" dirty="0">
                <a:latin typeface="Arial"/>
                <a:cs typeface="Arial"/>
              </a:rPr>
              <a:t>intensity</a:t>
            </a:r>
            <a:r>
              <a:rPr sz="70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(SD)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Most </a:t>
            </a:r>
            <a:r>
              <a:rPr sz="700" spc="10" dirty="0">
                <a:latin typeface="Arial"/>
                <a:cs typeface="Arial"/>
              </a:rPr>
              <a:t>applicators </a:t>
            </a:r>
            <a:r>
              <a:rPr sz="700" spc="5" dirty="0">
                <a:latin typeface="Arial"/>
                <a:cs typeface="Arial"/>
              </a:rPr>
              <a:t>: </a:t>
            </a:r>
            <a:r>
              <a:rPr sz="700" spc="20" dirty="0">
                <a:latin typeface="Arial"/>
                <a:cs typeface="Arial"/>
              </a:rPr>
              <a:t>BNR</a:t>
            </a:r>
            <a:r>
              <a:rPr sz="700" spc="-1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4-6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2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Theoretical best value </a:t>
            </a:r>
            <a:r>
              <a:rPr sz="700" spc="20" dirty="0">
                <a:latin typeface="Arial"/>
                <a:cs typeface="Arial"/>
              </a:rPr>
              <a:t>BNR</a:t>
            </a:r>
            <a:r>
              <a:rPr sz="700" spc="-2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4.0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20" dirty="0">
                <a:latin typeface="Arial"/>
                <a:cs typeface="Arial"/>
              </a:rPr>
              <a:t>Some </a:t>
            </a:r>
            <a:r>
              <a:rPr sz="700" spc="15" dirty="0">
                <a:latin typeface="Arial"/>
                <a:cs typeface="Arial"/>
              </a:rPr>
              <a:t>manufacturers claim </a:t>
            </a:r>
            <a:r>
              <a:rPr sz="700" spc="20" dirty="0">
                <a:latin typeface="Arial"/>
                <a:cs typeface="Arial"/>
              </a:rPr>
              <a:t>BNR</a:t>
            </a:r>
            <a:r>
              <a:rPr sz="700" spc="-2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1.0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9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Straub et al (2008), </a:t>
            </a:r>
            <a:r>
              <a:rPr sz="700" spc="15" dirty="0">
                <a:latin typeface="Arial"/>
                <a:cs typeface="Arial"/>
              </a:rPr>
              <a:t>Johns </a:t>
            </a:r>
            <a:r>
              <a:rPr sz="700" spc="10" dirty="0">
                <a:latin typeface="Arial"/>
                <a:cs typeface="Arial"/>
              </a:rPr>
              <a:t>et al (2007), Pye</a:t>
            </a:r>
            <a:r>
              <a:rPr sz="700" spc="8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(1996)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70636" y="165862"/>
            <a:ext cx="126555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000" b="1" dirty="0">
                <a:latin typeface="Arial"/>
                <a:cs typeface="Arial"/>
              </a:rPr>
              <a:t>Are </a:t>
            </a:r>
            <a:r>
              <a:rPr sz="1000" b="1" spc="10" dirty="0">
                <a:latin typeface="Arial"/>
                <a:cs typeface="Arial"/>
              </a:rPr>
              <a:t>you </a:t>
            </a:r>
            <a:r>
              <a:rPr sz="1000" b="1" spc="5" dirty="0">
                <a:latin typeface="Arial"/>
                <a:cs typeface="Arial"/>
              </a:rPr>
              <a:t>still</a:t>
            </a:r>
            <a:r>
              <a:rPr sz="1000" b="1" spc="-100" dirty="0">
                <a:latin typeface="Arial"/>
                <a:cs typeface="Arial"/>
              </a:rPr>
              <a:t> </a:t>
            </a:r>
            <a:r>
              <a:rPr sz="1000" b="1" spc="10" dirty="0">
                <a:latin typeface="Arial"/>
                <a:cs typeface="Arial"/>
              </a:rPr>
              <a:t>awake?</a:t>
            </a:r>
            <a:endParaRPr sz="1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977265" marR="5080" indent="-774700">
              <a:lnSpc>
                <a:spcPct val="101000"/>
              </a:lnSpc>
              <a:spcBef>
                <a:spcPts val="105"/>
              </a:spcBef>
            </a:pPr>
            <a:r>
              <a:rPr spc="10" dirty="0"/>
              <a:t>The </a:t>
            </a:r>
            <a:r>
              <a:rPr spc="5" dirty="0"/>
              <a:t>transmission of U/S</a:t>
            </a:r>
            <a:r>
              <a:rPr spc="-135" dirty="0"/>
              <a:t> </a:t>
            </a:r>
            <a:r>
              <a:rPr spc="10" dirty="0"/>
              <a:t>through  </a:t>
            </a:r>
            <a:r>
              <a:rPr spc="5" dirty="0"/>
              <a:t>tissues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91997"/>
            <a:ext cx="2348230" cy="619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91440" marR="12065" indent="-79375">
              <a:lnSpc>
                <a:spcPct val="104299"/>
              </a:lnSpc>
              <a:spcBef>
                <a:spcPts val="95"/>
              </a:spcBef>
              <a:buChar char="•"/>
              <a:tabLst>
                <a:tab pos="92075" algn="l"/>
              </a:tabLst>
            </a:pPr>
            <a:r>
              <a:rPr sz="700" spc="5" dirty="0">
                <a:latin typeface="Arial"/>
                <a:cs typeface="Arial"/>
              </a:rPr>
              <a:t>Unfortunately, </a:t>
            </a:r>
            <a:r>
              <a:rPr sz="700" spc="15" dirty="0">
                <a:latin typeface="Arial"/>
                <a:cs typeface="Arial"/>
              </a:rPr>
              <a:t>every </a:t>
            </a:r>
            <a:r>
              <a:rPr sz="700" spc="10" dirty="0">
                <a:latin typeface="Arial"/>
                <a:cs typeface="Arial"/>
              </a:rPr>
              <a:t>material (interface) the </a:t>
            </a:r>
            <a:r>
              <a:rPr sz="700" spc="15" dirty="0">
                <a:latin typeface="Arial"/>
                <a:cs typeface="Arial"/>
              </a:rPr>
              <a:t>U/S wave  comes up against presents a </a:t>
            </a:r>
            <a:r>
              <a:rPr sz="700" spc="10" dirty="0">
                <a:latin typeface="Arial"/>
                <a:cs typeface="Arial"/>
              </a:rPr>
              <a:t>barrier </a:t>
            </a:r>
            <a:r>
              <a:rPr sz="700" spc="15" dirty="0">
                <a:latin typeface="Arial"/>
                <a:cs typeface="Arial"/>
              </a:rPr>
              <a:t>– an</a:t>
            </a:r>
            <a:r>
              <a:rPr sz="700" spc="-25" dirty="0">
                <a:latin typeface="Arial"/>
                <a:cs typeface="Arial"/>
              </a:rPr>
              <a:t> </a:t>
            </a:r>
            <a:r>
              <a:rPr sz="700" b="1" spc="15" dirty="0">
                <a:latin typeface="Arial"/>
                <a:cs typeface="Arial"/>
              </a:rPr>
              <a:t>impedance</a:t>
            </a:r>
            <a:r>
              <a:rPr sz="700" spc="15" dirty="0">
                <a:latin typeface="Arial"/>
                <a:cs typeface="Arial"/>
              </a:rPr>
              <a:t>.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25"/>
              </a:spcBef>
              <a:buChar char="•"/>
              <a:tabLst>
                <a:tab pos="92075" algn="l"/>
              </a:tabLst>
            </a:pPr>
            <a:r>
              <a:rPr sz="700" spc="20" dirty="0">
                <a:latin typeface="Arial"/>
                <a:cs typeface="Arial"/>
              </a:rPr>
              <a:t>The </a:t>
            </a:r>
            <a:r>
              <a:rPr sz="700" spc="15" dirty="0">
                <a:latin typeface="Arial"/>
                <a:cs typeface="Arial"/>
              </a:rPr>
              <a:t>amount </a:t>
            </a:r>
            <a:r>
              <a:rPr sz="700" spc="10" dirty="0">
                <a:latin typeface="Arial"/>
                <a:cs typeface="Arial"/>
              </a:rPr>
              <a:t>of </a:t>
            </a:r>
            <a:r>
              <a:rPr sz="700" spc="15" dirty="0">
                <a:latin typeface="Arial"/>
                <a:cs typeface="Arial"/>
              </a:rPr>
              <a:t>impedance </a:t>
            </a:r>
            <a:r>
              <a:rPr sz="700" spc="10" dirty="0">
                <a:latin typeface="Arial"/>
                <a:cs typeface="Arial"/>
              </a:rPr>
              <a:t>is </a:t>
            </a:r>
            <a:r>
              <a:rPr sz="700" spc="15" dirty="0">
                <a:latin typeface="Arial"/>
                <a:cs typeface="Arial"/>
              </a:rPr>
              <a:t>determined by </a:t>
            </a:r>
            <a:r>
              <a:rPr sz="700" spc="10" dirty="0">
                <a:latin typeface="Arial"/>
                <a:cs typeface="Arial"/>
              </a:rPr>
              <a:t>two</a:t>
            </a:r>
            <a:r>
              <a:rPr sz="700" spc="-1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things</a:t>
            </a:r>
            <a:endParaRPr sz="70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60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Density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45"/>
              </a:spcBef>
              <a:buChar char="–"/>
              <a:tabLst>
                <a:tab pos="183515" algn="l"/>
              </a:tabLst>
            </a:pPr>
            <a:r>
              <a:rPr sz="650" dirty="0">
                <a:latin typeface="Arial"/>
                <a:cs typeface="Arial"/>
              </a:rPr>
              <a:t>Elasticity</a:t>
            </a:r>
            <a:endParaRPr sz="6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975994" marR="5080" indent="-774700">
              <a:lnSpc>
                <a:spcPct val="101000"/>
              </a:lnSpc>
              <a:spcBef>
                <a:spcPts val="105"/>
              </a:spcBef>
            </a:pPr>
            <a:r>
              <a:rPr spc="10" dirty="0"/>
              <a:t>The </a:t>
            </a:r>
            <a:r>
              <a:rPr spc="5" dirty="0"/>
              <a:t>transmission of U/S</a:t>
            </a:r>
            <a:r>
              <a:rPr spc="-135" dirty="0"/>
              <a:t> </a:t>
            </a:r>
            <a:r>
              <a:rPr spc="10" dirty="0"/>
              <a:t>through  </a:t>
            </a:r>
            <a:r>
              <a:rPr spc="5" dirty="0"/>
              <a:t>tissues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92633"/>
            <a:ext cx="2439035" cy="88328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91440" marR="5080" indent="-79375">
              <a:lnSpc>
                <a:spcPct val="104299"/>
              </a:lnSpc>
              <a:spcBef>
                <a:spcPts val="95"/>
              </a:spcBef>
              <a:buChar char="•"/>
              <a:tabLst>
                <a:tab pos="92075" algn="l"/>
              </a:tabLst>
            </a:pPr>
            <a:r>
              <a:rPr sz="700" spc="5" dirty="0">
                <a:latin typeface="Arial"/>
                <a:cs typeface="Arial"/>
              </a:rPr>
              <a:t>In </a:t>
            </a:r>
            <a:r>
              <a:rPr sz="700" spc="10" dirty="0">
                <a:latin typeface="Arial"/>
                <a:cs typeface="Arial"/>
              </a:rPr>
              <a:t>addition, the </a:t>
            </a:r>
            <a:r>
              <a:rPr sz="700" spc="15" dirty="0">
                <a:latin typeface="Arial"/>
                <a:cs typeface="Arial"/>
              </a:rPr>
              <a:t>U/S wave has </a:t>
            </a:r>
            <a:r>
              <a:rPr sz="700" b="1" spc="10" dirty="0">
                <a:latin typeface="Arial"/>
                <a:cs typeface="Arial"/>
              </a:rPr>
              <a:t>Reflection, Refraction  </a:t>
            </a:r>
            <a:r>
              <a:rPr sz="700" b="1" spc="15" dirty="0">
                <a:latin typeface="Arial"/>
                <a:cs typeface="Arial"/>
              </a:rPr>
              <a:t>and </a:t>
            </a:r>
            <a:r>
              <a:rPr sz="700" b="1" spc="10" dirty="0">
                <a:latin typeface="Arial"/>
                <a:cs typeface="Arial"/>
              </a:rPr>
              <a:t>Attenuation </a:t>
            </a:r>
            <a:r>
              <a:rPr sz="700" spc="10" dirty="0">
                <a:latin typeface="Arial"/>
                <a:cs typeface="Arial"/>
              </a:rPr>
              <a:t>to </a:t>
            </a:r>
            <a:r>
              <a:rPr sz="700" spc="15" dirty="0">
                <a:latin typeface="Arial"/>
                <a:cs typeface="Arial"/>
              </a:rPr>
              <a:t>deal </a:t>
            </a:r>
            <a:r>
              <a:rPr sz="700" spc="10" dirty="0">
                <a:latin typeface="Arial"/>
                <a:cs typeface="Arial"/>
              </a:rPr>
              <a:t>with </a:t>
            </a:r>
            <a:r>
              <a:rPr sz="700" spc="15" dirty="0">
                <a:latin typeface="Arial"/>
                <a:cs typeface="Arial"/>
              </a:rPr>
              <a:t>– </a:t>
            </a:r>
            <a:r>
              <a:rPr sz="700" spc="10" dirty="0">
                <a:latin typeface="Arial"/>
                <a:cs typeface="Arial"/>
              </a:rPr>
              <a:t>but we </a:t>
            </a:r>
            <a:r>
              <a:rPr sz="700" spc="15" dirty="0">
                <a:latin typeface="Arial"/>
                <a:cs typeface="Arial"/>
              </a:rPr>
              <a:t>can </a:t>
            </a:r>
            <a:r>
              <a:rPr sz="700" spc="10" dirty="0">
                <a:latin typeface="Arial"/>
                <a:cs typeface="Arial"/>
              </a:rPr>
              <a:t>optimize</a:t>
            </a:r>
            <a:r>
              <a:rPr sz="700" spc="8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this.</a:t>
            </a:r>
            <a:endParaRPr sz="700">
              <a:latin typeface="Arial"/>
              <a:cs typeface="Arial"/>
            </a:endParaRPr>
          </a:p>
          <a:p>
            <a:pPr marL="91440" marR="76835" indent="-79375">
              <a:lnSpc>
                <a:spcPct val="104299"/>
              </a:lnSpc>
              <a:spcBef>
                <a:spcPts val="190"/>
              </a:spcBef>
              <a:buChar char="•"/>
              <a:tabLst>
                <a:tab pos="92075" algn="l"/>
              </a:tabLst>
            </a:pPr>
            <a:r>
              <a:rPr sz="700" spc="20" dirty="0">
                <a:latin typeface="Arial"/>
                <a:cs typeface="Arial"/>
              </a:rPr>
              <a:t>The </a:t>
            </a:r>
            <a:r>
              <a:rPr sz="700" spc="10" dirty="0">
                <a:latin typeface="Arial"/>
                <a:cs typeface="Arial"/>
              </a:rPr>
              <a:t>greater the interface </a:t>
            </a:r>
            <a:r>
              <a:rPr sz="700" spc="15" dirty="0">
                <a:latin typeface="Arial"/>
                <a:cs typeface="Arial"/>
              </a:rPr>
              <a:t>impedance, </a:t>
            </a:r>
            <a:r>
              <a:rPr sz="700" spc="10" dirty="0">
                <a:latin typeface="Arial"/>
                <a:cs typeface="Arial"/>
              </a:rPr>
              <a:t>the </a:t>
            </a:r>
            <a:r>
              <a:rPr sz="700" spc="15" dirty="0">
                <a:latin typeface="Arial"/>
                <a:cs typeface="Arial"/>
              </a:rPr>
              <a:t>more </a:t>
            </a:r>
            <a:r>
              <a:rPr sz="700" spc="10" dirty="0">
                <a:latin typeface="Arial"/>
                <a:cs typeface="Arial"/>
              </a:rPr>
              <a:t>the </a:t>
            </a:r>
            <a:r>
              <a:rPr sz="700" spc="15" dirty="0">
                <a:latin typeface="Arial"/>
                <a:cs typeface="Arial"/>
              </a:rPr>
              <a:t>U/S  wave </a:t>
            </a:r>
            <a:r>
              <a:rPr sz="700" spc="5" dirty="0">
                <a:latin typeface="Arial"/>
                <a:cs typeface="Arial"/>
              </a:rPr>
              <a:t>will </a:t>
            </a:r>
            <a:r>
              <a:rPr sz="700" spc="15" dirty="0">
                <a:latin typeface="Arial"/>
                <a:cs typeface="Arial"/>
              </a:rPr>
              <a:t>be</a:t>
            </a:r>
            <a:r>
              <a:rPr sz="700" spc="30" dirty="0">
                <a:latin typeface="Arial"/>
                <a:cs typeface="Arial"/>
              </a:rPr>
              <a:t> </a:t>
            </a:r>
            <a:r>
              <a:rPr sz="700" b="1" i="1" spc="10" dirty="0">
                <a:latin typeface="Arial"/>
                <a:cs typeface="Arial"/>
              </a:rPr>
              <a:t>reflected</a:t>
            </a:r>
            <a:r>
              <a:rPr sz="700" spc="10" dirty="0">
                <a:latin typeface="Arial"/>
                <a:cs typeface="Arial"/>
              </a:rPr>
              <a:t>.</a:t>
            </a:r>
            <a:endParaRPr sz="7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15"/>
              </a:spcBef>
            </a:pPr>
            <a:r>
              <a:rPr sz="700" spc="15" dirty="0">
                <a:latin typeface="Arial"/>
                <a:cs typeface="Arial"/>
              </a:rPr>
              <a:t>Guess</a:t>
            </a:r>
            <a:r>
              <a:rPr sz="700" spc="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what…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29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steel-air interface </a:t>
            </a:r>
            <a:r>
              <a:rPr sz="700" spc="15" dirty="0">
                <a:latin typeface="Arial"/>
                <a:cs typeface="Arial"/>
              </a:rPr>
              <a:t>= </a:t>
            </a:r>
            <a:r>
              <a:rPr sz="700" spc="10" dirty="0">
                <a:latin typeface="Arial"/>
                <a:cs typeface="Arial"/>
              </a:rPr>
              <a:t>greatest </a:t>
            </a:r>
            <a:r>
              <a:rPr sz="700" spc="15" dirty="0">
                <a:latin typeface="Arial"/>
                <a:cs typeface="Arial"/>
              </a:rPr>
              <a:t>impedance</a:t>
            </a:r>
            <a:endParaRPr sz="700">
              <a:latin typeface="Arial"/>
              <a:cs typeface="Arial"/>
            </a:endParaRPr>
          </a:p>
          <a:p>
            <a:pPr marL="117475">
              <a:lnSpc>
                <a:spcPct val="100000"/>
              </a:lnSpc>
              <a:spcBef>
                <a:spcPts val="160"/>
              </a:spcBef>
            </a:pPr>
            <a:r>
              <a:rPr sz="650" spc="-5" dirty="0">
                <a:latin typeface="Arial"/>
                <a:cs typeface="Arial"/>
              </a:rPr>
              <a:t>– so we </a:t>
            </a:r>
            <a:r>
              <a:rPr sz="650" spc="-10" dirty="0">
                <a:latin typeface="Arial"/>
                <a:cs typeface="Arial"/>
              </a:rPr>
              <a:t>use </a:t>
            </a:r>
            <a:r>
              <a:rPr sz="650" spc="-5" dirty="0">
                <a:latin typeface="Arial"/>
                <a:cs typeface="Arial"/>
              </a:rPr>
              <a:t>a </a:t>
            </a:r>
            <a:r>
              <a:rPr sz="650" b="1" spc="-5" dirty="0">
                <a:latin typeface="Arial"/>
                <a:cs typeface="Arial"/>
              </a:rPr>
              <a:t>Coupling</a:t>
            </a:r>
            <a:r>
              <a:rPr sz="650" b="1" spc="-45" dirty="0">
                <a:latin typeface="Arial"/>
                <a:cs typeface="Arial"/>
              </a:rPr>
              <a:t> </a:t>
            </a:r>
            <a:r>
              <a:rPr sz="650" b="1" spc="-5" dirty="0">
                <a:latin typeface="Arial"/>
                <a:cs typeface="Arial"/>
              </a:rPr>
              <a:t>Medium.</a:t>
            </a:r>
            <a:endParaRPr sz="65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933955" y="1008888"/>
            <a:ext cx="864107" cy="74828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67055" y="166496"/>
            <a:ext cx="167068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Refraction </a:t>
            </a:r>
            <a:r>
              <a:rPr spc="10" dirty="0"/>
              <a:t>and</a:t>
            </a:r>
            <a:r>
              <a:rPr spc="-135" dirty="0"/>
              <a:t> </a:t>
            </a:r>
            <a:r>
              <a:rPr spc="5" dirty="0"/>
              <a:t>Attenuation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36625"/>
            <a:ext cx="2399665" cy="74231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91440" marR="5080" indent="-79375">
              <a:lnSpc>
                <a:spcPct val="104299"/>
              </a:lnSpc>
              <a:spcBef>
                <a:spcPts val="95"/>
              </a:spcBef>
              <a:buChar char="•"/>
              <a:tabLst>
                <a:tab pos="92075" algn="l"/>
              </a:tabLst>
            </a:pPr>
            <a:r>
              <a:rPr sz="700" dirty="0">
                <a:latin typeface="Arial"/>
                <a:cs typeface="Arial"/>
              </a:rPr>
              <a:t>If </a:t>
            </a:r>
            <a:r>
              <a:rPr sz="700" spc="10" dirty="0">
                <a:latin typeface="Arial"/>
                <a:cs typeface="Arial"/>
              </a:rPr>
              <a:t>the </a:t>
            </a:r>
            <a:r>
              <a:rPr sz="700" spc="15" dirty="0">
                <a:latin typeface="Arial"/>
                <a:cs typeface="Arial"/>
              </a:rPr>
              <a:t>U/S wave </a:t>
            </a:r>
            <a:r>
              <a:rPr sz="700" spc="10" dirty="0">
                <a:latin typeface="Arial"/>
                <a:cs typeface="Arial"/>
              </a:rPr>
              <a:t>is not </a:t>
            </a:r>
            <a:r>
              <a:rPr sz="700" spc="15" dirty="0">
                <a:latin typeface="Arial"/>
                <a:cs typeface="Arial"/>
              </a:rPr>
              <a:t>administered perpendicular </a:t>
            </a:r>
            <a:r>
              <a:rPr sz="700" spc="10" dirty="0">
                <a:latin typeface="Arial"/>
                <a:cs typeface="Arial"/>
              </a:rPr>
              <a:t>to the  </a:t>
            </a:r>
            <a:r>
              <a:rPr sz="700" spc="15" dirty="0">
                <a:latin typeface="Arial"/>
                <a:cs typeface="Arial"/>
              </a:rPr>
              <a:t>tissue then wave </a:t>
            </a:r>
            <a:r>
              <a:rPr sz="700" b="1" spc="10" dirty="0">
                <a:latin typeface="Arial"/>
                <a:cs typeface="Arial"/>
              </a:rPr>
              <a:t>refraction </a:t>
            </a:r>
            <a:r>
              <a:rPr sz="700" spc="5" dirty="0">
                <a:latin typeface="Arial"/>
                <a:cs typeface="Arial"/>
              </a:rPr>
              <a:t>will</a:t>
            </a:r>
            <a:r>
              <a:rPr sz="700" spc="4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occur</a:t>
            </a:r>
            <a:endParaRPr sz="700">
              <a:latin typeface="Arial"/>
              <a:cs typeface="Arial"/>
            </a:endParaRPr>
          </a:p>
          <a:p>
            <a:pPr marL="91440" marR="63500" indent="-79375">
              <a:lnSpc>
                <a:spcPct val="105000"/>
              </a:lnSpc>
              <a:spcBef>
                <a:spcPts val="185"/>
              </a:spcBef>
              <a:buChar char="•"/>
              <a:tabLst>
                <a:tab pos="92075" algn="l"/>
              </a:tabLst>
            </a:pPr>
            <a:r>
              <a:rPr sz="700" spc="20" dirty="0">
                <a:latin typeface="Arial"/>
                <a:cs typeface="Arial"/>
              </a:rPr>
              <a:t>A </a:t>
            </a:r>
            <a:r>
              <a:rPr sz="700" spc="15" dirty="0">
                <a:latin typeface="Arial"/>
                <a:cs typeface="Arial"/>
              </a:rPr>
              <a:t>degree </a:t>
            </a:r>
            <a:r>
              <a:rPr sz="700" spc="10" dirty="0">
                <a:latin typeface="Arial"/>
                <a:cs typeface="Arial"/>
              </a:rPr>
              <a:t>of refraction </a:t>
            </a:r>
            <a:r>
              <a:rPr sz="700" spc="15" dirty="0">
                <a:latin typeface="Arial"/>
                <a:cs typeface="Arial"/>
              </a:rPr>
              <a:t>occurs </a:t>
            </a:r>
            <a:r>
              <a:rPr sz="700" spc="10" dirty="0">
                <a:latin typeface="Arial"/>
                <a:cs typeface="Arial"/>
              </a:rPr>
              <a:t>at </a:t>
            </a:r>
            <a:r>
              <a:rPr sz="700" spc="15" dirty="0">
                <a:latin typeface="Arial"/>
                <a:cs typeface="Arial"/>
              </a:rPr>
              <a:t>each </a:t>
            </a:r>
            <a:r>
              <a:rPr sz="700" spc="10" dirty="0">
                <a:latin typeface="Arial"/>
                <a:cs typeface="Arial"/>
              </a:rPr>
              <a:t>interface that we  </a:t>
            </a:r>
            <a:r>
              <a:rPr sz="700" spc="15" dirty="0">
                <a:latin typeface="Arial"/>
                <a:cs typeface="Arial"/>
              </a:rPr>
              <a:t>cannot </a:t>
            </a:r>
            <a:r>
              <a:rPr sz="700" spc="10" dirty="0">
                <a:latin typeface="Arial"/>
                <a:cs typeface="Arial"/>
              </a:rPr>
              <a:t>control </a:t>
            </a:r>
            <a:r>
              <a:rPr sz="700" spc="15" dirty="0">
                <a:latin typeface="Arial"/>
                <a:cs typeface="Arial"/>
              </a:rPr>
              <a:t>– </a:t>
            </a:r>
            <a:r>
              <a:rPr sz="700" b="1" spc="15" dirty="0">
                <a:latin typeface="Arial"/>
                <a:cs typeface="Arial"/>
              </a:rPr>
              <a:t>acoustic impedance </a:t>
            </a:r>
            <a:r>
              <a:rPr sz="700" spc="15" dirty="0">
                <a:latin typeface="Arial"/>
                <a:cs typeface="Arial"/>
              </a:rPr>
              <a:t>– </a:t>
            </a:r>
            <a:r>
              <a:rPr sz="700" spc="10" dirty="0">
                <a:latin typeface="Arial"/>
                <a:cs typeface="Arial"/>
              </a:rPr>
              <a:t>the ratio of  reflected </a:t>
            </a:r>
            <a:r>
              <a:rPr sz="700" spc="15" dirty="0">
                <a:latin typeface="Arial"/>
                <a:cs typeface="Arial"/>
              </a:rPr>
              <a:t>and </a:t>
            </a:r>
            <a:r>
              <a:rPr sz="700" spc="10" dirty="0">
                <a:latin typeface="Arial"/>
                <a:cs typeface="Arial"/>
              </a:rPr>
              <a:t>transmitted.</a:t>
            </a:r>
            <a:endParaRPr sz="7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15"/>
              </a:spcBef>
            </a:pPr>
            <a:r>
              <a:rPr sz="700" spc="15" dirty="0">
                <a:latin typeface="Arial"/>
                <a:cs typeface="Arial"/>
              </a:rPr>
              <a:t>↓ </a:t>
            </a:r>
            <a:r>
              <a:rPr sz="700" spc="10" dirty="0">
                <a:latin typeface="Arial"/>
                <a:cs typeface="Arial"/>
              </a:rPr>
              <a:t>acoustic </a:t>
            </a:r>
            <a:r>
              <a:rPr sz="700" spc="15" dirty="0">
                <a:latin typeface="Arial"/>
                <a:cs typeface="Arial"/>
              </a:rPr>
              <a:t>impedance = ↑</a:t>
            </a:r>
            <a:r>
              <a:rPr sz="700" spc="-3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transmission</a:t>
            </a:r>
            <a:endParaRPr sz="700">
              <a:latin typeface="Arial"/>
              <a:cs typeface="Arial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1839468" y="864108"/>
            <a:ext cx="970915" cy="889000"/>
            <a:chOff x="1839468" y="864108"/>
            <a:chExt cx="970915" cy="889000"/>
          </a:xfrm>
        </p:grpSpPr>
        <p:sp>
          <p:nvSpPr>
            <p:cNvPr id="5" name="object 5"/>
            <p:cNvSpPr/>
            <p:nvPr/>
          </p:nvSpPr>
          <p:spPr>
            <a:xfrm>
              <a:off x="1839468" y="1331976"/>
              <a:ext cx="548639" cy="364236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2388108" y="864108"/>
              <a:ext cx="422148" cy="888491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96544" y="165862"/>
            <a:ext cx="121348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Half </a:t>
            </a:r>
            <a:r>
              <a:rPr spc="-5" dirty="0"/>
              <a:t>Value</a:t>
            </a:r>
            <a:r>
              <a:rPr spc="-90" dirty="0"/>
              <a:t> </a:t>
            </a:r>
            <a:r>
              <a:rPr spc="5" dirty="0"/>
              <a:t>Distance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69442"/>
            <a:ext cx="2458720" cy="652145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9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Soft </a:t>
            </a:r>
            <a:r>
              <a:rPr sz="700" spc="15" dirty="0">
                <a:latin typeface="Arial"/>
                <a:cs typeface="Arial"/>
              </a:rPr>
              <a:t>tissue reduces </a:t>
            </a:r>
            <a:r>
              <a:rPr sz="700" spc="10" dirty="0">
                <a:latin typeface="Arial"/>
                <a:cs typeface="Arial"/>
              </a:rPr>
              <a:t>the </a:t>
            </a:r>
            <a:r>
              <a:rPr sz="700" spc="15" dirty="0">
                <a:latin typeface="Arial"/>
                <a:cs typeface="Arial"/>
              </a:rPr>
              <a:t>beam as </a:t>
            </a:r>
            <a:r>
              <a:rPr sz="700" spc="10" dirty="0">
                <a:latin typeface="Arial"/>
                <a:cs typeface="Arial"/>
              </a:rPr>
              <a:t>it is</a:t>
            </a:r>
            <a:r>
              <a:rPr sz="700" spc="-2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absorbed</a:t>
            </a:r>
            <a:endParaRPr sz="700">
              <a:latin typeface="Arial"/>
              <a:cs typeface="Arial"/>
            </a:endParaRPr>
          </a:p>
          <a:p>
            <a:pPr marL="91440" marR="74930" indent="-79375">
              <a:lnSpc>
                <a:spcPct val="105700"/>
              </a:lnSpc>
              <a:spcBef>
                <a:spcPts val="165"/>
              </a:spcBef>
              <a:buChar char="•"/>
              <a:tabLst>
                <a:tab pos="92075" algn="l"/>
              </a:tabLst>
            </a:pPr>
            <a:r>
              <a:rPr sz="700" spc="20" dirty="0">
                <a:latin typeface="Arial"/>
                <a:cs typeface="Arial"/>
              </a:rPr>
              <a:t>The </a:t>
            </a:r>
            <a:r>
              <a:rPr sz="700" spc="15" dirty="0">
                <a:latin typeface="Arial"/>
                <a:cs typeface="Arial"/>
              </a:rPr>
              <a:t>depth </a:t>
            </a:r>
            <a:r>
              <a:rPr sz="700" spc="10" dirty="0">
                <a:latin typeface="Arial"/>
                <a:cs typeface="Arial"/>
              </a:rPr>
              <a:t>at </a:t>
            </a:r>
            <a:r>
              <a:rPr sz="700" spc="15" dirty="0">
                <a:latin typeface="Arial"/>
                <a:cs typeface="Arial"/>
              </a:rPr>
              <a:t>which </a:t>
            </a:r>
            <a:r>
              <a:rPr sz="700" spc="10" dirty="0">
                <a:latin typeface="Arial"/>
                <a:cs typeface="Arial"/>
              </a:rPr>
              <a:t>the </a:t>
            </a:r>
            <a:r>
              <a:rPr sz="700" spc="15" dirty="0">
                <a:latin typeface="Arial"/>
                <a:cs typeface="Arial"/>
              </a:rPr>
              <a:t>beam has been halved </a:t>
            </a:r>
            <a:r>
              <a:rPr sz="700" spc="10" dirty="0">
                <a:latin typeface="Arial"/>
                <a:cs typeface="Arial"/>
              </a:rPr>
              <a:t>from the  </a:t>
            </a:r>
            <a:r>
              <a:rPr sz="700" spc="15" dirty="0">
                <a:latin typeface="Arial"/>
                <a:cs typeface="Arial"/>
              </a:rPr>
              <a:t>surface value </a:t>
            </a:r>
            <a:r>
              <a:rPr sz="700" spc="10" dirty="0">
                <a:latin typeface="Arial"/>
                <a:cs typeface="Arial"/>
              </a:rPr>
              <a:t>is the </a:t>
            </a:r>
            <a:r>
              <a:rPr sz="700" b="1" spc="15" dirty="0">
                <a:latin typeface="Arial"/>
                <a:cs typeface="Arial"/>
              </a:rPr>
              <a:t>Half </a:t>
            </a:r>
            <a:r>
              <a:rPr sz="700" b="1" spc="10" dirty="0">
                <a:latin typeface="Arial"/>
                <a:cs typeface="Arial"/>
              </a:rPr>
              <a:t>Value</a:t>
            </a:r>
            <a:r>
              <a:rPr sz="700" b="1" spc="-5" dirty="0">
                <a:latin typeface="Arial"/>
                <a:cs typeface="Arial"/>
              </a:rPr>
              <a:t> </a:t>
            </a:r>
            <a:r>
              <a:rPr sz="700" b="1" spc="10" dirty="0">
                <a:latin typeface="Arial"/>
                <a:cs typeface="Arial"/>
              </a:rPr>
              <a:t>Distance.</a:t>
            </a:r>
            <a:endParaRPr sz="700">
              <a:latin typeface="Arial"/>
              <a:cs typeface="Arial"/>
            </a:endParaRPr>
          </a:p>
          <a:p>
            <a:pPr marL="91440" marR="5080" indent="-79375">
              <a:lnSpc>
                <a:spcPct val="104299"/>
              </a:lnSpc>
              <a:spcBef>
                <a:spcPts val="180"/>
              </a:spcBef>
              <a:buChar char="•"/>
              <a:tabLst>
                <a:tab pos="92075" algn="l"/>
              </a:tabLst>
            </a:pPr>
            <a:r>
              <a:rPr sz="700" spc="30" dirty="0">
                <a:latin typeface="Arial"/>
                <a:cs typeface="Arial"/>
              </a:rPr>
              <a:t>We </a:t>
            </a:r>
            <a:r>
              <a:rPr sz="700" spc="15" dirty="0">
                <a:latin typeface="Arial"/>
                <a:cs typeface="Arial"/>
              </a:rPr>
              <a:t>must consider </a:t>
            </a:r>
            <a:r>
              <a:rPr sz="700" spc="10" dirty="0">
                <a:latin typeface="Arial"/>
                <a:cs typeface="Arial"/>
              </a:rPr>
              <a:t>the attenuation rates of differing </a:t>
            </a:r>
            <a:r>
              <a:rPr sz="700" spc="15" dirty="0">
                <a:latin typeface="Arial"/>
                <a:cs typeface="Arial"/>
              </a:rPr>
              <a:t>tissue  when </a:t>
            </a:r>
            <a:r>
              <a:rPr sz="700" spc="10" dirty="0">
                <a:latin typeface="Arial"/>
                <a:cs typeface="Arial"/>
              </a:rPr>
              <a:t>justifying </a:t>
            </a:r>
            <a:r>
              <a:rPr sz="700" spc="15" dirty="0">
                <a:latin typeface="Arial"/>
                <a:cs typeface="Arial"/>
              </a:rPr>
              <a:t>our frequency</a:t>
            </a:r>
            <a:r>
              <a:rPr sz="700" spc="4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selection</a:t>
            </a:r>
            <a:endParaRPr sz="7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68224" y="1211580"/>
            <a:ext cx="2275331" cy="48463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60604" y="108204"/>
            <a:ext cx="2374391" cy="160934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56159" y="166496"/>
            <a:ext cx="1546860" cy="46355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018540">
              <a:lnSpc>
                <a:spcPct val="100000"/>
              </a:lnSpc>
              <a:spcBef>
                <a:spcPts val="120"/>
              </a:spcBef>
            </a:pPr>
            <a:r>
              <a:rPr sz="1000" b="1" spc="5" dirty="0">
                <a:latin typeface="Arial"/>
                <a:cs typeface="Arial"/>
              </a:rPr>
              <a:t>BREAK</a:t>
            </a:r>
            <a:endParaRPr sz="10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Next </a:t>
            </a:r>
            <a:r>
              <a:rPr sz="700" spc="15" dirty="0">
                <a:latin typeface="Arial"/>
                <a:cs typeface="Arial"/>
              </a:rPr>
              <a:t>up – </a:t>
            </a:r>
            <a:r>
              <a:rPr sz="700" spc="20" dirty="0">
                <a:latin typeface="Arial"/>
                <a:cs typeface="Arial"/>
              </a:rPr>
              <a:t>TUS </a:t>
            </a:r>
            <a:r>
              <a:rPr sz="700" spc="15" dirty="0">
                <a:latin typeface="Arial"/>
                <a:cs typeface="Arial"/>
              </a:rPr>
              <a:t>and tissue</a:t>
            </a:r>
            <a:r>
              <a:rPr sz="700" spc="-3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healing..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5407" y="166496"/>
            <a:ext cx="213487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Effects of </a:t>
            </a:r>
            <a:r>
              <a:rPr spc="10" dirty="0"/>
              <a:t>TUS on </a:t>
            </a:r>
            <a:r>
              <a:rPr spc="5" dirty="0"/>
              <a:t>Healing</a:t>
            </a:r>
            <a:r>
              <a:rPr spc="-120" dirty="0"/>
              <a:t> </a:t>
            </a:r>
            <a:r>
              <a:rPr spc="5" dirty="0"/>
              <a:t>Process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70077"/>
            <a:ext cx="1551940" cy="563880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9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Increase </a:t>
            </a:r>
            <a:r>
              <a:rPr sz="700" spc="15" dirty="0">
                <a:latin typeface="Arial"/>
                <a:cs typeface="Arial"/>
              </a:rPr>
              <a:t>speed </a:t>
            </a:r>
            <a:r>
              <a:rPr sz="700" spc="10" dirty="0">
                <a:latin typeface="Arial"/>
                <a:cs typeface="Arial"/>
              </a:rPr>
              <a:t>of </a:t>
            </a:r>
            <a:r>
              <a:rPr sz="700" spc="15" dirty="0">
                <a:latin typeface="Arial"/>
                <a:cs typeface="Arial"/>
              </a:rPr>
              <a:t>healing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Enhance </a:t>
            </a:r>
            <a:r>
              <a:rPr sz="700" spc="10" dirty="0">
                <a:latin typeface="Arial"/>
                <a:cs typeface="Arial"/>
              </a:rPr>
              <a:t>quality of</a:t>
            </a:r>
            <a:r>
              <a:rPr sz="700" spc="-1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repair</a:t>
            </a:r>
            <a:endParaRPr sz="7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Font typeface="Arial"/>
              <a:buChar char="•"/>
            </a:pPr>
            <a:endParaRPr sz="11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92075" algn="l"/>
              </a:tabLst>
            </a:pPr>
            <a:r>
              <a:rPr sz="700" b="1" spc="15" dirty="0">
                <a:latin typeface="Arial"/>
                <a:cs typeface="Arial"/>
              </a:rPr>
              <a:t>Thermal </a:t>
            </a:r>
            <a:r>
              <a:rPr sz="700" spc="15" dirty="0">
                <a:latin typeface="Arial"/>
                <a:cs typeface="Arial"/>
              </a:rPr>
              <a:t>and </a:t>
            </a:r>
            <a:r>
              <a:rPr sz="700" b="1" spc="15" dirty="0">
                <a:latin typeface="Arial"/>
                <a:cs typeface="Arial"/>
              </a:rPr>
              <a:t>Non-Thermal</a:t>
            </a:r>
            <a:r>
              <a:rPr sz="700" b="1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effects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2244" y="165862"/>
            <a:ext cx="144081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10" dirty="0"/>
              <a:t>Thermal </a:t>
            </a:r>
            <a:r>
              <a:rPr spc="5" dirty="0"/>
              <a:t>Effects of</a:t>
            </a:r>
            <a:r>
              <a:rPr spc="-130" dirty="0"/>
              <a:t> </a:t>
            </a:r>
            <a:r>
              <a:rPr spc="10" dirty="0"/>
              <a:t>TUS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30759" y="469442"/>
            <a:ext cx="2419985" cy="899160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116839" indent="-79375">
              <a:lnSpc>
                <a:spcPct val="100000"/>
              </a:lnSpc>
              <a:spcBef>
                <a:spcPts val="309"/>
              </a:spcBef>
              <a:buChar char="•"/>
              <a:tabLst>
                <a:tab pos="117475" algn="l"/>
              </a:tabLst>
            </a:pPr>
            <a:r>
              <a:rPr sz="700" spc="15" dirty="0">
                <a:latin typeface="Arial"/>
                <a:cs typeface="Arial"/>
              </a:rPr>
              <a:t>High </a:t>
            </a:r>
            <a:r>
              <a:rPr sz="700" spc="10" dirty="0">
                <a:latin typeface="Arial"/>
                <a:cs typeface="Arial"/>
              </a:rPr>
              <a:t>intensity (0.5</a:t>
            </a:r>
            <a:r>
              <a:rPr sz="700" dirty="0">
                <a:latin typeface="Arial"/>
                <a:cs typeface="Arial"/>
              </a:rPr>
              <a:t> </a:t>
            </a:r>
            <a:r>
              <a:rPr sz="700" spc="20" dirty="0">
                <a:latin typeface="Arial"/>
                <a:cs typeface="Arial"/>
              </a:rPr>
              <a:t>W/cm2)</a:t>
            </a:r>
            <a:endParaRPr sz="700">
              <a:latin typeface="Arial"/>
              <a:cs typeface="Arial"/>
            </a:endParaRPr>
          </a:p>
          <a:p>
            <a:pPr marL="116839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117475" algn="l"/>
              </a:tabLst>
            </a:pPr>
            <a:r>
              <a:rPr sz="700" spc="15" dirty="0">
                <a:latin typeface="Arial"/>
                <a:cs typeface="Arial"/>
              </a:rPr>
              <a:t>Continuous</a:t>
            </a:r>
            <a:r>
              <a:rPr sz="700" spc="2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mode</a:t>
            </a:r>
            <a:endParaRPr sz="700">
              <a:latin typeface="Arial"/>
              <a:cs typeface="Arial"/>
            </a:endParaRPr>
          </a:p>
          <a:p>
            <a:pPr marL="116839" marR="30480" indent="-79375">
              <a:lnSpc>
                <a:spcPct val="105700"/>
              </a:lnSpc>
              <a:spcBef>
                <a:spcPts val="165"/>
              </a:spcBef>
              <a:buChar char="•"/>
              <a:tabLst>
                <a:tab pos="117475" algn="l"/>
              </a:tabLst>
            </a:pPr>
            <a:r>
              <a:rPr sz="700" spc="15" dirty="0">
                <a:latin typeface="Arial"/>
                <a:cs typeface="Arial"/>
              </a:rPr>
              <a:t>Heat dense collagenous tissues: periosteum,</a:t>
            </a:r>
            <a:r>
              <a:rPr sz="700" spc="-6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ligament,  tendon, </a:t>
            </a:r>
            <a:r>
              <a:rPr sz="700" spc="10" dirty="0">
                <a:latin typeface="Arial"/>
                <a:cs typeface="Arial"/>
              </a:rPr>
              <a:t>fascia, fibrotic</a:t>
            </a:r>
            <a:r>
              <a:rPr sz="70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muscle</a:t>
            </a:r>
            <a:endParaRPr sz="700">
              <a:latin typeface="Arial"/>
              <a:cs typeface="Arial"/>
            </a:endParaRPr>
          </a:p>
          <a:p>
            <a:pPr marL="116839" marR="137795" indent="-79375">
              <a:lnSpc>
                <a:spcPct val="105000"/>
              </a:lnSpc>
              <a:spcBef>
                <a:spcPts val="175"/>
              </a:spcBef>
              <a:buChar char="•"/>
              <a:tabLst>
                <a:tab pos="117475" algn="l"/>
              </a:tabLst>
            </a:pPr>
            <a:r>
              <a:rPr sz="700" dirty="0">
                <a:latin typeface="Arial"/>
                <a:cs typeface="Arial"/>
              </a:rPr>
              <a:t>If </a:t>
            </a:r>
            <a:r>
              <a:rPr sz="700" spc="15" dirty="0">
                <a:latin typeface="Arial"/>
                <a:cs typeface="Arial"/>
              </a:rPr>
              <a:t>temp </a:t>
            </a:r>
            <a:r>
              <a:rPr sz="700" spc="10" dirty="0">
                <a:latin typeface="Arial"/>
                <a:cs typeface="Arial"/>
              </a:rPr>
              <a:t>of </a:t>
            </a:r>
            <a:r>
              <a:rPr sz="700" spc="15" dirty="0">
                <a:latin typeface="Arial"/>
                <a:cs typeface="Arial"/>
              </a:rPr>
              <a:t>damaged tissue raised </a:t>
            </a:r>
            <a:r>
              <a:rPr sz="700" spc="10" dirty="0">
                <a:latin typeface="Arial"/>
                <a:cs typeface="Arial"/>
              </a:rPr>
              <a:t>to </a:t>
            </a:r>
            <a:r>
              <a:rPr sz="700" spc="15" dirty="0">
                <a:latin typeface="Arial"/>
                <a:cs typeface="Arial"/>
              </a:rPr>
              <a:t>40-45</a:t>
            </a:r>
            <a:r>
              <a:rPr sz="750" spc="22" baseline="22222" dirty="0">
                <a:latin typeface="Arial"/>
                <a:cs typeface="Arial"/>
              </a:rPr>
              <a:t>o</a:t>
            </a:r>
            <a:r>
              <a:rPr sz="700" spc="15" dirty="0">
                <a:latin typeface="Arial"/>
                <a:cs typeface="Arial"/>
              </a:rPr>
              <a:t>C then a  hyperaemia </a:t>
            </a:r>
            <a:r>
              <a:rPr sz="700" spc="5" dirty="0">
                <a:latin typeface="Arial"/>
                <a:cs typeface="Arial"/>
              </a:rPr>
              <a:t>will </a:t>
            </a:r>
            <a:r>
              <a:rPr sz="700" spc="10" dirty="0">
                <a:latin typeface="Arial"/>
                <a:cs typeface="Arial"/>
              </a:rPr>
              <a:t>result </a:t>
            </a:r>
            <a:r>
              <a:rPr sz="700" spc="15" dirty="0">
                <a:latin typeface="Arial"/>
                <a:cs typeface="Arial"/>
              </a:rPr>
              <a:t>which </a:t>
            </a:r>
            <a:r>
              <a:rPr sz="700" spc="5" dirty="0">
                <a:latin typeface="Arial"/>
                <a:cs typeface="Arial"/>
              </a:rPr>
              <a:t>will </a:t>
            </a:r>
            <a:r>
              <a:rPr sz="700" spc="15" dirty="0">
                <a:latin typeface="Arial"/>
                <a:cs typeface="Arial"/>
              </a:rPr>
              <a:t>be </a:t>
            </a:r>
            <a:r>
              <a:rPr sz="700" spc="10" dirty="0">
                <a:latin typeface="Arial"/>
                <a:cs typeface="Arial"/>
              </a:rPr>
              <a:t>therapeutic in its  effect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6575" y="165862"/>
            <a:ext cx="173355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10" dirty="0"/>
              <a:t>Non-Thermal </a:t>
            </a:r>
            <a:r>
              <a:rPr spc="5" dirty="0"/>
              <a:t>Effects of</a:t>
            </a:r>
            <a:r>
              <a:rPr spc="-145" dirty="0"/>
              <a:t> </a:t>
            </a:r>
            <a:r>
              <a:rPr spc="10" dirty="0"/>
              <a:t>TUS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91997"/>
            <a:ext cx="2419985" cy="114681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91440" marR="30480" indent="-79375">
              <a:lnSpc>
                <a:spcPct val="104299"/>
              </a:lnSpc>
              <a:spcBef>
                <a:spcPts val="95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Attributed to </a:t>
            </a:r>
            <a:r>
              <a:rPr sz="700" spc="15" dirty="0">
                <a:latin typeface="Arial"/>
                <a:cs typeface="Arial"/>
              </a:rPr>
              <a:t>a combination </a:t>
            </a:r>
            <a:r>
              <a:rPr sz="700" spc="10" dirty="0">
                <a:latin typeface="Arial"/>
                <a:cs typeface="Arial"/>
              </a:rPr>
              <a:t>of </a:t>
            </a:r>
            <a:r>
              <a:rPr sz="700" b="1" spc="10" dirty="0">
                <a:latin typeface="Arial"/>
                <a:cs typeface="Arial"/>
              </a:rPr>
              <a:t>Cavitation </a:t>
            </a:r>
            <a:r>
              <a:rPr sz="700" spc="15" dirty="0">
                <a:latin typeface="Arial"/>
                <a:cs typeface="Arial"/>
              </a:rPr>
              <a:t>and </a:t>
            </a:r>
            <a:r>
              <a:rPr sz="700" b="1" spc="10" dirty="0">
                <a:latin typeface="Arial"/>
                <a:cs typeface="Arial"/>
              </a:rPr>
              <a:t>Acoustic  </a:t>
            </a:r>
            <a:r>
              <a:rPr sz="700" b="1" spc="15" dirty="0">
                <a:latin typeface="Arial"/>
                <a:cs typeface="Arial"/>
              </a:rPr>
              <a:t>Streaming </a:t>
            </a:r>
            <a:r>
              <a:rPr sz="700" spc="10" dirty="0">
                <a:latin typeface="Arial"/>
                <a:cs typeface="Arial"/>
              </a:rPr>
              <a:t>(&amp;</a:t>
            </a:r>
            <a:r>
              <a:rPr sz="700" spc="2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Micromassage?)</a:t>
            </a:r>
            <a:endParaRPr sz="7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Font typeface="Arial"/>
              <a:buChar char="•"/>
            </a:pPr>
            <a:endParaRPr sz="11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buFont typeface="Arial"/>
              <a:buChar char="•"/>
              <a:tabLst>
                <a:tab pos="92075" algn="l"/>
              </a:tabLst>
            </a:pPr>
            <a:r>
              <a:rPr sz="700" b="1" spc="10" dirty="0">
                <a:latin typeface="Arial"/>
                <a:cs typeface="Arial"/>
              </a:rPr>
              <a:t>Cavitation </a:t>
            </a:r>
            <a:r>
              <a:rPr sz="700" spc="10" dirty="0">
                <a:latin typeface="Arial"/>
                <a:cs typeface="Arial"/>
              </a:rPr>
              <a:t>is the </a:t>
            </a:r>
            <a:r>
              <a:rPr sz="700" spc="15" dirty="0">
                <a:latin typeface="Arial"/>
                <a:cs typeface="Arial"/>
              </a:rPr>
              <a:t>formation </a:t>
            </a:r>
            <a:r>
              <a:rPr sz="700" spc="10" dirty="0">
                <a:latin typeface="Arial"/>
                <a:cs typeface="Arial"/>
              </a:rPr>
              <a:t>of </a:t>
            </a:r>
            <a:r>
              <a:rPr sz="700" spc="15" dirty="0">
                <a:latin typeface="Arial"/>
                <a:cs typeface="Arial"/>
              </a:rPr>
              <a:t>gas </a:t>
            </a:r>
            <a:r>
              <a:rPr sz="700" spc="10" dirty="0">
                <a:latin typeface="Arial"/>
                <a:cs typeface="Arial"/>
              </a:rPr>
              <a:t>filled</a:t>
            </a:r>
            <a:r>
              <a:rPr sz="700" spc="2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voids</a:t>
            </a:r>
            <a:endParaRPr sz="700">
              <a:latin typeface="Arial"/>
              <a:cs typeface="Arial"/>
            </a:endParaRPr>
          </a:p>
          <a:p>
            <a:pPr marL="182880" marR="5080" lvl="1" indent="-66040">
              <a:lnSpc>
                <a:spcPct val="99200"/>
              </a:lnSpc>
              <a:spcBef>
                <a:spcPts val="165"/>
              </a:spcBef>
              <a:buFont typeface="Arial"/>
              <a:buChar char="–"/>
              <a:tabLst>
                <a:tab pos="183515" algn="l"/>
              </a:tabLst>
            </a:pPr>
            <a:r>
              <a:rPr sz="650" b="1" spc="-10" dirty="0">
                <a:latin typeface="Arial"/>
                <a:cs typeface="Arial"/>
              </a:rPr>
              <a:t>Stable </a:t>
            </a:r>
            <a:r>
              <a:rPr sz="650" spc="-5" dirty="0">
                <a:latin typeface="Arial"/>
                <a:cs typeface="Arial"/>
              </a:rPr>
              <a:t>– </a:t>
            </a:r>
            <a:r>
              <a:rPr sz="650" dirty="0">
                <a:latin typeface="Arial"/>
                <a:cs typeface="Arial"/>
              </a:rPr>
              <a:t>formation </a:t>
            </a:r>
            <a:r>
              <a:rPr sz="650" spc="-10" dirty="0">
                <a:latin typeface="Arial"/>
                <a:cs typeface="Arial"/>
              </a:rPr>
              <a:t>and </a:t>
            </a:r>
            <a:r>
              <a:rPr sz="650" spc="-5" dirty="0">
                <a:latin typeface="Arial"/>
                <a:cs typeface="Arial"/>
              </a:rPr>
              <a:t>growth of bubbles. These bubbles are  an accumulation of </a:t>
            </a:r>
            <a:r>
              <a:rPr sz="650" dirty="0">
                <a:latin typeface="Arial"/>
                <a:cs typeface="Arial"/>
              </a:rPr>
              <a:t>dissolved </a:t>
            </a:r>
            <a:r>
              <a:rPr sz="650" spc="-5" dirty="0">
                <a:latin typeface="Arial"/>
                <a:cs typeface="Arial"/>
              </a:rPr>
              <a:t>gas </a:t>
            </a:r>
            <a:r>
              <a:rPr sz="650" spc="-10" dirty="0">
                <a:latin typeface="Arial"/>
                <a:cs typeface="Arial"/>
              </a:rPr>
              <a:t>and enhance </a:t>
            </a:r>
            <a:r>
              <a:rPr sz="650" b="1" spc="-10" dirty="0">
                <a:latin typeface="Arial"/>
                <a:cs typeface="Arial"/>
              </a:rPr>
              <a:t>acoustic  </a:t>
            </a:r>
            <a:r>
              <a:rPr sz="650" b="1" spc="-5" dirty="0">
                <a:latin typeface="Arial"/>
                <a:cs typeface="Arial"/>
              </a:rPr>
              <a:t>streaming</a:t>
            </a:r>
            <a:endParaRPr sz="650">
              <a:latin typeface="Arial"/>
              <a:cs typeface="Arial"/>
            </a:endParaRPr>
          </a:p>
          <a:p>
            <a:pPr marL="182880" marR="47625" lvl="1" indent="-66040">
              <a:lnSpc>
                <a:spcPct val="99200"/>
              </a:lnSpc>
              <a:spcBef>
                <a:spcPts val="150"/>
              </a:spcBef>
              <a:buFont typeface="Arial"/>
              <a:buChar char="–"/>
              <a:tabLst>
                <a:tab pos="183515" algn="l"/>
              </a:tabLst>
            </a:pPr>
            <a:r>
              <a:rPr sz="650" b="1" spc="-5" dirty="0">
                <a:latin typeface="Arial"/>
                <a:cs typeface="Arial"/>
              </a:rPr>
              <a:t>Unstable </a:t>
            </a:r>
            <a:r>
              <a:rPr sz="650" spc="-5" dirty="0">
                <a:latin typeface="Arial"/>
                <a:cs typeface="Arial"/>
              </a:rPr>
              <a:t>– </a:t>
            </a:r>
            <a:r>
              <a:rPr sz="650" dirty="0">
                <a:latin typeface="Arial"/>
                <a:cs typeface="Arial"/>
              </a:rPr>
              <a:t>formation </a:t>
            </a:r>
            <a:r>
              <a:rPr sz="650" spc="-5" dirty="0">
                <a:latin typeface="Arial"/>
                <a:cs typeface="Arial"/>
              </a:rPr>
              <a:t>of gas bubbles </a:t>
            </a:r>
            <a:r>
              <a:rPr sz="650" spc="-10" dirty="0">
                <a:latin typeface="Arial"/>
                <a:cs typeface="Arial"/>
              </a:rPr>
              <a:t>but </a:t>
            </a:r>
            <a:r>
              <a:rPr sz="650" spc="-5" dirty="0">
                <a:latin typeface="Arial"/>
                <a:cs typeface="Arial"/>
              </a:rPr>
              <a:t>at </a:t>
            </a:r>
            <a:r>
              <a:rPr sz="650" spc="-10" dirty="0">
                <a:latin typeface="Arial"/>
                <a:cs typeface="Arial"/>
              </a:rPr>
              <a:t>the </a:t>
            </a:r>
            <a:r>
              <a:rPr sz="650" dirty="0">
                <a:latin typeface="Arial"/>
                <a:cs typeface="Arial"/>
              </a:rPr>
              <a:t>low </a:t>
            </a:r>
            <a:r>
              <a:rPr sz="650" spc="-5" dirty="0">
                <a:latin typeface="Arial"/>
                <a:cs typeface="Arial"/>
              </a:rPr>
              <a:t>pressure  part of </a:t>
            </a:r>
            <a:r>
              <a:rPr sz="650" spc="-10" dirty="0">
                <a:latin typeface="Arial"/>
                <a:cs typeface="Arial"/>
              </a:rPr>
              <a:t>the </a:t>
            </a:r>
            <a:r>
              <a:rPr sz="650" spc="-5" dirty="0">
                <a:latin typeface="Arial"/>
                <a:cs typeface="Arial"/>
              </a:rPr>
              <a:t>US </a:t>
            </a:r>
            <a:r>
              <a:rPr sz="650" dirty="0">
                <a:latin typeface="Arial"/>
                <a:cs typeface="Arial"/>
              </a:rPr>
              <a:t>cycle </a:t>
            </a:r>
            <a:r>
              <a:rPr sz="650" spc="-5" dirty="0">
                <a:latin typeface="Arial"/>
                <a:cs typeface="Arial"/>
              </a:rPr>
              <a:t>– collapse </a:t>
            </a:r>
            <a:r>
              <a:rPr sz="650" spc="-10" dirty="0">
                <a:latin typeface="Arial"/>
                <a:cs typeface="Arial"/>
              </a:rPr>
              <a:t>and </a:t>
            </a:r>
            <a:r>
              <a:rPr sz="650" dirty="0">
                <a:latin typeface="Arial"/>
                <a:cs typeface="Arial"/>
              </a:rPr>
              <a:t>release large </a:t>
            </a:r>
            <a:r>
              <a:rPr sz="650" spc="-10" dirty="0">
                <a:latin typeface="Arial"/>
                <a:cs typeface="Arial"/>
              </a:rPr>
              <a:t>amount </a:t>
            </a:r>
            <a:r>
              <a:rPr sz="650" spc="-5" dirty="0">
                <a:latin typeface="Arial"/>
                <a:cs typeface="Arial"/>
              </a:rPr>
              <a:t>of  energy = </a:t>
            </a:r>
            <a:r>
              <a:rPr sz="650" dirty="0">
                <a:latin typeface="Arial"/>
                <a:cs typeface="Arial"/>
              </a:rPr>
              <a:t>cell</a:t>
            </a:r>
            <a:r>
              <a:rPr sz="650" spc="-40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death.</a:t>
            </a:r>
            <a:endParaRPr sz="6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166496"/>
            <a:ext cx="173355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10" dirty="0"/>
              <a:t>Non-Thermal </a:t>
            </a:r>
            <a:r>
              <a:rPr spc="5" dirty="0"/>
              <a:t>Effects of</a:t>
            </a:r>
            <a:r>
              <a:rPr spc="-145" dirty="0"/>
              <a:t> </a:t>
            </a:r>
            <a:r>
              <a:rPr spc="10" dirty="0"/>
              <a:t>TUS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68554"/>
            <a:ext cx="2331085" cy="1183640"/>
          </a:xfrm>
          <a:prstGeom prst="rect">
            <a:avLst/>
          </a:prstGeom>
        </p:spPr>
        <p:txBody>
          <a:bodyPr vert="horz" wrap="square" lIns="0" tIns="28575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225"/>
              </a:spcBef>
              <a:buFont typeface="Arial"/>
              <a:buChar char="•"/>
              <a:tabLst>
                <a:tab pos="92075" algn="l"/>
              </a:tabLst>
            </a:pPr>
            <a:r>
              <a:rPr sz="700" b="1" spc="10" dirty="0">
                <a:latin typeface="Arial"/>
                <a:cs typeface="Arial"/>
              </a:rPr>
              <a:t>Stable cavitation </a:t>
            </a:r>
            <a:r>
              <a:rPr sz="700" spc="15" dirty="0">
                <a:latin typeface="Arial"/>
                <a:cs typeface="Arial"/>
              </a:rPr>
              <a:t>enhances </a:t>
            </a:r>
            <a:r>
              <a:rPr sz="700" b="1" spc="10" dirty="0">
                <a:latin typeface="Arial"/>
                <a:cs typeface="Arial"/>
              </a:rPr>
              <a:t>Acoustic</a:t>
            </a:r>
            <a:r>
              <a:rPr sz="700" b="1" spc="95" dirty="0">
                <a:latin typeface="Arial"/>
                <a:cs typeface="Arial"/>
              </a:rPr>
              <a:t> </a:t>
            </a:r>
            <a:r>
              <a:rPr sz="700" b="1" spc="15" dirty="0">
                <a:latin typeface="Arial"/>
                <a:cs typeface="Arial"/>
              </a:rPr>
              <a:t>Streaming</a:t>
            </a:r>
            <a:endParaRPr sz="700">
              <a:latin typeface="Arial"/>
              <a:cs typeface="Arial"/>
            </a:endParaRPr>
          </a:p>
          <a:p>
            <a:pPr marL="91440" marR="49530" indent="-79375">
              <a:lnSpc>
                <a:spcPts val="790"/>
              </a:lnSpc>
              <a:spcBef>
                <a:spcPts val="200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Acoustic streaming </a:t>
            </a:r>
            <a:r>
              <a:rPr sz="700" spc="10" dirty="0">
                <a:latin typeface="Arial"/>
                <a:cs typeface="Arial"/>
              </a:rPr>
              <a:t>is the </a:t>
            </a:r>
            <a:r>
              <a:rPr sz="700" spc="15" dirty="0">
                <a:latin typeface="Arial"/>
                <a:cs typeface="Arial"/>
              </a:rPr>
              <a:t>small scale </a:t>
            </a:r>
            <a:r>
              <a:rPr sz="700" spc="10" dirty="0">
                <a:latin typeface="Arial"/>
                <a:cs typeface="Arial"/>
              </a:rPr>
              <a:t>eddying of fluid  </a:t>
            </a:r>
            <a:r>
              <a:rPr sz="700" spc="15" dirty="0">
                <a:latin typeface="Arial"/>
                <a:cs typeface="Arial"/>
              </a:rPr>
              <a:t>near </a:t>
            </a:r>
            <a:r>
              <a:rPr sz="700" spc="10" dirty="0">
                <a:latin typeface="Arial"/>
                <a:cs typeface="Arial"/>
              </a:rPr>
              <a:t>the vibrating</a:t>
            </a:r>
            <a:r>
              <a:rPr sz="700" spc="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structures</a:t>
            </a:r>
            <a:endParaRPr sz="70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70"/>
              </a:spcBef>
              <a:buChar char="–"/>
              <a:tabLst>
                <a:tab pos="183515" algn="l"/>
              </a:tabLst>
            </a:pPr>
            <a:r>
              <a:rPr sz="650" dirty="0">
                <a:latin typeface="Arial"/>
                <a:cs typeface="Arial"/>
              </a:rPr>
              <a:t>i.e.</a:t>
            </a:r>
            <a:r>
              <a:rPr sz="650" spc="-20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cell</a:t>
            </a:r>
            <a:r>
              <a:rPr sz="650" spc="-30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membranes</a:t>
            </a:r>
            <a:r>
              <a:rPr sz="650" spc="-30" dirty="0">
                <a:latin typeface="Arial"/>
                <a:cs typeface="Arial"/>
              </a:rPr>
              <a:t> </a:t>
            </a:r>
            <a:r>
              <a:rPr sz="650" spc="-10" dirty="0">
                <a:latin typeface="Arial"/>
                <a:cs typeface="Arial"/>
              </a:rPr>
              <a:t>and</a:t>
            </a:r>
            <a:r>
              <a:rPr sz="650" spc="10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stable</a:t>
            </a:r>
            <a:r>
              <a:rPr sz="650" spc="-40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cavitation</a:t>
            </a:r>
            <a:r>
              <a:rPr sz="650" spc="-40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gas</a:t>
            </a:r>
            <a:r>
              <a:rPr sz="650" spc="-15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bubbles.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70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Affects diffusion rates </a:t>
            </a:r>
            <a:r>
              <a:rPr sz="650" spc="-10" dirty="0">
                <a:latin typeface="Arial"/>
                <a:cs typeface="Arial"/>
              </a:rPr>
              <a:t>and </a:t>
            </a:r>
            <a:r>
              <a:rPr sz="650" dirty="0">
                <a:latin typeface="Arial"/>
                <a:cs typeface="Arial"/>
              </a:rPr>
              <a:t>cell</a:t>
            </a:r>
            <a:r>
              <a:rPr sz="650" spc="-65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permeability</a:t>
            </a:r>
            <a:endParaRPr sz="650">
              <a:latin typeface="Arial"/>
              <a:cs typeface="Arial"/>
            </a:endParaRPr>
          </a:p>
          <a:p>
            <a:pPr marL="182880" marR="34925" lvl="1" indent="-66040">
              <a:lnSpc>
                <a:spcPts val="700"/>
              </a:lnSpc>
              <a:spcBef>
                <a:spcPts val="165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Sodium </a:t>
            </a:r>
            <a:r>
              <a:rPr sz="650" dirty="0">
                <a:latin typeface="Arial"/>
                <a:cs typeface="Arial"/>
              </a:rPr>
              <a:t>ion </a:t>
            </a:r>
            <a:r>
              <a:rPr sz="650" spc="-5" dirty="0">
                <a:latin typeface="Arial"/>
                <a:cs typeface="Arial"/>
              </a:rPr>
              <a:t>permeability </a:t>
            </a:r>
            <a:r>
              <a:rPr sz="650" dirty="0">
                <a:latin typeface="Arial"/>
                <a:cs typeface="Arial"/>
              </a:rPr>
              <a:t>altered </a:t>
            </a:r>
            <a:r>
              <a:rPr sz="650" spc="-5" dirty="0">
                <a:latin typeface="Arial"/>
                <a:cs typeface="Arial"/>
              </a:rPr>
              <a:t>= </a:t>
            </a:r>
            <a:r>
              <a:rPr sz="650" dirty="0">
                <a:latin typeface="Arial"/>
                <a:cs typeface="Arial"/>
              </a:rPr>
              <a:t>cell </a:t>
            </a:r>
            <a:r>
              <a:rPr sz="650" spc="-5" dirty="0">
                <a:latin typeface="Arial"/>
                <a:cs typeface="Arial"/>
              </a:rPr>
              <a:t>membrane</a:t>
            </a:r>
            <a:r>
              <a:rPr sz="650" spc="-125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potential  </a:t>
            </a:r>
            <a:r>
              <a:rPr sz="650" spc="-10" dirty="0">
                <a:latin typeface="Arial"/>
                <a:cs typeface="Arial"/>
              </a:rPr>
              <a:t>change</a:t>
            </a:r>
            <a:endParaRPr sz="650">
              <a:latin typeface="Arial"/>
              <a:cs typeface="Arial"/>
            </a:endParaRPr>
          </a:p>
          <a:p>
            <a:pPr marL="182880" marR="5080" lvl="1" indent="-66040">
              <a:lnSpc>
                <a:spcPts val="700"/>
              </a:lnSpc>
              <a:spcBef>
                <a:spcPts val="145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Calcium </a:t>
            </a:r>
            <a:r>
              <a:rPr sz="650" dirty="0">
                <a:latin typeface="Arial"/>
                <a:cs typeface="Arial"/>
              </a:rPr>
              <a:t>ion </a:t>
            </a:r>
            <a:r>
              <a:rPr sz="650" spc="-5" dirty="0">
                <a:latin typeface="Arial"/>
                <a:cs typeface="Arial"/>
              </a:rPr>
              <a:t>transport </a:t>
            </a:r>
            <a:r>
              <a:rPr sz="650" dirty="0">
                <a:latin typeface="Arial"/>
                <a:cs typeface="Arial"/>
              </a:rPr>
              <a:t>modified </a:t>
            </a:r>
            <a:r>
              <a:rPr sz="650" spc="-5" dirty="0">
                <a:latin typeface="Arial"/>
                <a:cs typeface="Arial"/>
              </a:rPr>
              <a:t>= </a:t>
            </a:r>
            <a:r>
              <a:rPr sz="650" dirty="0">
                <a:latin typeface="Arial"/>
                <a:cs typeface="Arial"/>
              </a:rPr>
              <a:t>altered </a:t>
            </a:r>
            <a:r>
              <a:rPr sz="650" spc="-10" dirty="0">
                <a:latin typeface="Arial"/>
                <a:cs typeface="Arial"/>
              </a:rPr>
              <a:t>enzyme</a:t>
            </a:r>
            <a:r>
              <a:rPr sz="650" spc="-90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controlled  mechanisms</a:t>
            </a:r>
            <a:endParaRPr sz="650">
              <a:latin typeface="Arial"/>
              <a:cs typeface="Arial"/>
            </a:endParaRPr>
          </a:p>
          <a:p>
            <a:pPr marL="276225" lvl="2" indent="-53975">
              <a:lnSpc>
                <a:spcPct val="100000"/>
              </a:lnSpc>
              <a:spcBef>
                <a:spcPts val="50"/>
              </a:spcBef>
              <a:buChar char="•"/>
              <a:tabLst>
                <a:tab pos="276860" algn="l"/>
              </a:tabLst>
            </a:pPr>
            <a:r>
              <a:rPr sz="550" spc="-5" dirty="0">
                <a:latin typeface="Arial"/>
                <a:cs typeface="Arial"/>
              </a:rPr>
              <a:t>i.e. protein </a:t>
            </a:r>
            <a:r>
              <a:rPr sz="550" dirty="0">
                <a:latin typeface="Arial"/>
                <a:cs typeface="Arial"/>
              </a:rPr>
              <a:t>synthesis and </a:t>
            </a:r>
            <a:r>
              <a:rPr sz="550" spc="-5" dirty="0">
                <a:latin typeface="Arial"/>
                <a:cs typeface="Arial"/>
              </a:rPr>
              <a:t>cellular</a:t>
            </a:r>
            <a:r>
              <a:rPr sz="550" spc="-55" dirty="0">
                <a:latin typeface="Arial"/>
                <a:cs typeface="Arial"/>
              </a:rPr>
              <a:t> </a:t>
            </a:r>
            <a:r>
              <a:rPr sz="550" spc="-5" dirty="0">
                <a:latin typeface="Arial"/>
                <a:cs typeface="Arial"/>
              </a:rPr>
              <a:t>secretions.</a:t>
            </a:r>
            <a:endParaRPr sz="5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70"/>
              </a:spcBef>
              <a:buChar char="–"/>
              <a:tabLst>
                <a:tab pos="183515" algn="l"/>
              </a:tabLst>
            </a:pPr>
            <a:r>
              <a:rPr sz="650" dirty="0">
                <a:latin typeface="Arial"/>
                <a:cs typeface="Arial"/>
              </a:rPr>
              <a:t>Cell </a:t>
            </a:r>
            <a:r>
              <a:rPr sz="650" spc="-5" dirty="0">
                <a:latin typeface="Arial"/>
                <a:cs typeface="Arial"/>
              </a:rPr>
              <a:t>membrane becomes excited = increase </a:t>
            </a:r>
            <a:r>
              <a:rPr sz="650" dirty="0">
                <a:latin typeface="Arial"/>
                <a:cs typeface="Arial"/>
              </a:rPr>
              <a:t>cell</a:t>
            </a:r>
            <a:r>
              <a:rPr sz="650" spc="-110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activity</a:t>
            </a:r>
            <a:endParaRPr sz="6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6575" y="166496"/>
            <a:ext cx="173355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10" dirty="0"/>
              <a:t>Non-Thermal </a:t>
            </a:r>
            <a:r>
              <a:rPr spc="5" dirty="0"/>
              <a:t>Effects of</a:t>
            </a:r>
            <a:r>
              <a:rPr spc="-145" dirty="0"/>
              <a:t> </a:t>
            </a:r>
            <a:r>
              <a:rPr spc="10" dirty="0"/>
              <a:t>TUS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70597"/>
            <a:ext cx="2416175" cy="591820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5"/>
              </a:spcBef>
              <a:buFont typeface="Arial"/>
              <a:buChar char="•"/>
              <a:tabLst>
                <a:tab pos="92075" algn="l"/>
              </a:tabLst>
            </a:pPr>
            <a:r>
              <a:rPr sz="700" b="1" spc="15" dirty="0">
                <a:latin typeface="Arial"/>
                <a:cs typeface="Arial"/>
              </a:rPr>
              <a:t>Micromassage</a:t>
            </a:r>
            <a:endParaRPr sz="70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55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Mechanical effect of </a:t>
            </a:r>
            <a:r>
              <a:rPr sz="650" spc="-10" dirty="0">
                <a:latin typeface="Arial"/>
                <a:cs typeface="Arial"/>
              </a:rPr>
              <a:t>sound </a:t>
            </a:r>
            <a:r>
              <a:rPr sz="650" spc="-5" dirty="0">
                <a:latin typeface="Arial"/>
                <a:cs typeface="Arial"/>
              </a:rPr>
              <a:t>wave cause molecule</a:t>
            </a:r>
            <a:r>
              <a:rPr sz="650" spc="-55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vibration</a:t>
            </a:r>
            <a:endParaRPr sz="650">
              <a:latin typeface="Arial"/>
              <a:cs typeface="Arial"/>
            </a:endParaRPr>
          </a:p>
          <a:p>
            <a:pPr marL="182880" marR="5080" lvl="1" indent="-66040">
              <a:lnSpc>
                <a:spcPct val="99200"/>
              </a:lnSpc>
              <a:spcBef>
                <a:spcPts val="150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Reported to increase tissue </a:t>
            </a:r>
            <a:r>
              <a:rPr sz="650" dirty="0">
                <a:latin typeface="Arial"/>
                <a:cs typeface="Arial"/>
              </a:rPr>
              <a:t>fluid </a:t>
            </a:r>
            <a:r>
              <a:rPr sz="650" spc="-5" dirty="0">
                <a:latin typeface="Arial"/>
                <a:cs typeface="Arial"/>
              </a:rPr>
              <a:t>interchange, </a:t>
            </a:r>
            <a:r>
              <a:rPr sz="650" dirty="0">
                <a:latin typeface="Arial"/>
                <a:cs typeface="Arial"/>
              </a:rPr>
              <a:t>in </a:t>
            </a:r>
            <a:r>
              <a:rPr sz="650" spc="-5" dirty="0">
                <a:latin typeface="Arial"/>
                <a:cs typeface="Arial"/>
              </a:rPr>
              <a:t>turn</a:t>
            </a:r>
            <a:r>
              <a:rPr sz="650" spc="-80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affecting  tissue </a:t>
            </a:r>
            <a:r>
              <a:rPr sz="650" dirty="0">
                <a:latin typeface="Arial"/>
                <a:cs typeface="Arial"/>
              </a:rPr>
              <a:t>mobility </a:t>
            </a:r>
            <a:r>
              <a:rPr sz="650" spc="-5" dirty="0">
                <a:latin typeface="Arial"/>
                <a:cs typeface="Arial"/>
              </a:rPr>
              <a:t>– think back to nutritional affects of </a:t>
            </a:r>
            <a:r>
              <a:rPr sz="650" dirty="0">
                <a:latin typeface="Arial"/>
                <a:cs typeface="Arial"/>
              </a:rPr>
              <a:t>joint  </a:t>
            </a:r>
            <a:r>
              <a:rPr sz="650" spc="-5" dirty="0">
                <a:latin typeface="Arial"/>
                <a:cs typeface="Arial"/>
              </a:rPr>
              <a:t>mobilisations?!</a:t>
            </a:r>
            <a:endParaRPr sz="6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18236" y="165862"/>
            <a:ext cx="156845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Contraindications to</a:t>
            </a:r>
            <a:r>
              <a:rPr spc="-105" dirty="0"/>
              <a:t> </a:t>
            </a:r>
            <a:r>
              <a:rPr spc="10" dirty="0"/>
              <a:t>TUS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67919"/>
            <a:ext cx="2477135" cy="1170305"/>
          </a:xfrm>
          <a:prstGeom prst="rect">
            <a:avLst/>
          </a:prstGeom>
        </p:spPr>
        <p:txBody>
          <a:bodyPr vert="horz" wrap="square" lIns="0" tIns="28575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225"/>
              </a:spcBef>
              <a:buChar char="•"/>
              <a:tabLst>
                <a:tab pos="92075" algn="l"/>
              </a:tabLst>
            </a:pPr>
            <a:r>
              <a:rPr sz="700" spc="20" dirty="0">
                <a:latin typeface="Arial"/>
                <a:cs typeface="Arial"/>
              </a:rPr>
              <a:t>Do </a:t>
            </a:r>
            <a:r>
              <a:rPr sz="700" spc="10" dirty="0">
                <a:latin typeface="Arial"/>
                <a:cs typeface="Arial"/>
              </a:rPr>
              <a:t>not </a:t>
            </a:r>
            <a:r>
              <a:rPr sz="700" spc="15" dirty="0">
                <a:latin typeface="Arial"/>
                <a:cs typeface="Arial"/>
              </a:rPr>
              <a:t>expose </a:t>
            </a:r>
            <a:r>
              <a:rPr sz="700" spc="10" dirty="0">
                <a:latin typeface="Arial"/>
                <a:cs typeface="Arial"/>
              </a:rPr>
              <a:t>embryo or</a:t>
            </a:r>
            <a:r>
              <a:rPr sz="700" spc="3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foetus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30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Malignancy (disease, </a:t>
            </a:r>
            <a:r>
              <a:rPr sz="700" spc="5" dirty="0">
                <a:latin typeface="Arial"/>
                <a:cs typeface="Arial"/>
              </a:rPr>
              <a:t>tumour, </a:t>
            </a:r>
            <a:r>
              <a:rPr sz="700" spc="15" dirty="0">
                <a:latin typeface="Arial"/>
                <a:cs typeface="Arial"/>
              </a:rPr>
              <a:t>melanoma</a:t>
            </a:r>
            <a:r>
              <a:rPr sz="700" spc="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etc)</a:t>
            </a:r>
            <a:endParaRPr sz="700">
              <a:latin typeface="Arial"/>
              <a:cs typeface="Arial"/>
            </a:endParaRPr>
          </a:p>
          <a:p>
            <a:pPr marL="91440" marR="396875" indent="-79375">
              <a:lnSpc>
                <a:spcPts val="790"/>
              </a:lnSpc>
              <a:spcBef>
                <a:spcPts val="200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Tissue </a:t>
            </a:r>
            <a:r>
              <a:rPr sz="700" spc="15" dirty="0">
                <a:latin typeface="Arial"/>
                <a:cs typeface="Arial"/>
              </a:rPr>
              <a:t>which </a:t>
            </a:r>
            <a:r>
              <a:rPr sz="700" spc="10" dirty="0">
                <a:latin typeface="Arial"/>
                <a:cs typeface="Arial"/>
              </a:rPr>
              <a:t>is </a:t>
            </a:r>
            <a:r>
              <a:rPr sz="700" spc="15" dirty="0">
                <a:latin typeface="Arial"/>
                <a:cs typeface="Arial"/>
              </a:rPr>
              <a:t>bleeding </a:t>
            </a:r>
            <a:r>
              <a:rPr sz="700" spc="10" dirty="0">
                <a:latin typeface="Arial"/>
                <a:cs typeface="Arial"/>
              </a:rPr>
              <a:t>or </a:t>
            </a:r>
            <a:r>
              <a:rPr sz="700" spc="15" dirty="0">
                <a:latin typeface="Arial"/>
                <a:cs typeface="Arial"/>
              </a:rPr>
              <a:t>could be</a:t>
            </a:r>
            <a:r>
              <a:rPr sz="700" spc="-4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reasonably  expected </a:t>
            </a:r>
            <a:r>
              <a:rPr sz="700" spc="10" dirty="0">
                <a:latin typeface="Arial"/>
                <a:cs typeface="Arial"/>
              </a:rPr>
              <a:t>(healing)</a:t>
            </a:r>
            <a:endParaRPr sz="700">
              <a:latin typeface="Arial"/>
              <a:cs typeface="Arial"/>
            </a:endParaRPr>
          </a:p>
          <a:p>
            <a:pPr marL="91440" marR="38735" indent="-79375">
              <a:lnSpc>
                <a:spcPts val="800"/>
              </a:lnSpc>
              <a:spcBef>
                <a:spcPts val="17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Significant vascular abnormalities including </a:t>
            </a:r>
            <a:r>
              <a:rPr sz="700" spc="-5" dirty="0">
                <a:latin typeface="Arial"/>
                <a:cs typeface="Arial"/>
              </a:rPr>
              <a:t>DVT,</a:t>
            </a:r>
            <a:r>
              <a:rPr sz="700" spc="-7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emboli,  severe</a:t>
            </a:r>
            <a:r>
              <a:rPr sz="700" spc="10" dirty="0">
                <a:latin typeface="Arial"/>
                <a:cs typeface="Arial"/>
              </a:rPr>
              <a:t> athero/arteriosclerosis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20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Haemophiliacs </a:t>
            </a:r>
            <a:r>
              <a:rPr sz="700" spc="10" dirty="0">
                <a:latin typeface="Arial"/>
                <a:cs typeface="Arial"/>
              </a:rPr>
              <a:t>not </a:t>
            </a:r>
            <a:r>
              <a:rPr sz="700" spc="15" dirty="0">
                <a:latin typeface="Arial"/>
                <a:cs typeface="Arial"/>
              </a:rPr>
              <a:t>covered by </a:t>
            </a:r>
            <a:r>
              <a:rPr sz="700" spc="10" dirty="0">
                <a:latin typeface="Arial"/>
                <a:cs typeface="Arial"/>
              </a:rPr>
              <a:t>clotting factor</a:t>
            </a:r>
            <a:r>
              <a:rPr sz="700" spc="2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replacement</a:t>
            </a:r>
            <a:endParaRPr sz="700">
              <a:latin typeface="Arial"/>
              <a:cs typeface="Arial"/>
            </a:endParaRPr>
          </a:p>
          <a:p>
            <a:pPr marL="91440" marR="132715" indent="-79375">
              <a:lnSpc>
                <a:spcPts val="790"/>
              </a:lnSpc>
              <a:spcBef>
                <a:spcPts val="200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Application </a:t>
            </a:r>
            <a:r>
              <a:rPr sz="700" spc="10" dirty="0">
                <a:latin typeface="Arial"/>
                <a:cs typeface="Arial"/>
              </a:rPr>
              <a:t>to eye; stellate </a:t>
            </a:r>
            <a:r>
              <a:rPr sz="700" spc="15" dirty="0">
                <a:latin typeface="Arial"/>
                <a:cs typeface="Arial"/>
              </a:rPr>
              <a:t>ganglion; cardiac </a:t>
            </a:r>
            <a:r>
              <a:rPr sz="700" spc="10" dirty="0">
                <a:latin typeface="Arial"/>
                <a:cs typeface="Arial"/>
              </a:rPr>
              <a:t>area in </a:t>
            </a:r>
            <a:r>
              <a:rPr sz="700" spc="15" dirty="0">
                <a:latin typeface="Arial"/>
                <a:cs typeface="Arial"/>
              </a:rPr>
              <a:t>Pt  </a:t>
            </a:r>
            <a:r>
              <a:rPr sz="700" spc="10" dirty="0">
                <a:latin typeface="Arial"/>
                <a:cs typeface="Arial"/>
              </a:rPr>
              <a:t>with heart </a:t>
            </a:r>
            <a:r>
              <a:rPr sz="700" spc="15" dirty="0">
                <a:latin typeface="Arial"/>
                <a:cs typeface="Arial"/>
              </a:rPr>
              <a:t>disease </a:t>
            </a:r>
            <a:r>
              <a:rPr sz="700" spc="10" dirty="0">
                <a:latin typeface="Arial"/>
                <a:cs typeface="Arial"/>
              </a:rPr>
              <a:t>or </a:t>
            </a:r>
            <a:r>
              <a:rPr sz="700" spc="15" dirty="0">
                <a:latin typeface="Arial"/>
                <a:cs typeface="Arial"/>
              </a:rPr>
              <a:t>pacemaker; active </a:t>
            </a:r>
            <a:r>
              <a:rPr sz="700" spc="10" dirty="0">
                <a:latin typeface="Arial"/>
                <a:cs typeface="Arial"/>
              </a:rPr>
              <a:t>epiphyses in  </a:t>
            </a:r>
            <a:r>
              <a:rPr sz="700" spc="15" dirty="0">
                <a:latin typeface="Arial"/>
                <a:cs typeface="Arial"/>
              </a:rPr>
              <a:t>children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0439" y="165862"/>
            <a:ext cx="238569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Contraindications to </a:t>
            </a:r>
            <a:r>
              <a:rPr spc="10" dirty="0"/>
              <a:t>TUS:</a:t>
            </a:r>
            <a:r>
              <a:rPr spc="-100" dirty="0"/>
              <a:t> </a:t>
            </a:r>
            <a:r>
              <a:rPr spc="5" dirty="0"/>
              <a:t>Precautions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91998"/>
            <a:ext cx="2472055" cy="11550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91440" marR="196215" indent="-79375">
              <a:lnSpc>
                <a:spcPct val="103099"/>
              </a:lnSpc>
              <a:spcBef>
                <a:spcPts val="95"/>
              </a:spcBef>
              <a:buChar char="•"/>
              <a:tabLst>
                <a:tab pos="92075" algn="l"/>
              </a:tabLst>
            </a:pPr>
            <a:r>
              <a:rPr sz="650" dirty="0">
                <a:latin typeface="Arial"/>
                <a:cs typeface="Arial"/>
              </a:rPr>
              <a:t>Always </a:t>
            </a:r>
            <a:r>
              <a:rPr sz="650" spc="10" dirty="0">
                <a:latin typeface="Arial"/>
                <a:cs typeface="Arial"/>
              </a:rPr>
              <a:t>use </a:t>
            </a:r>
            <a:r>
              <a:rPr sz="650" dirty="0">
                <a:latin typeface="Arial"/>
                <a:cs typeface="Arial"/>
              </a:rPr>
              <a:t>lowest </a:t>
            </a:r>
            <a:r>
              <a:rPr sz="650" spc="5" dirty="0">
                <a:latin typeface="Arial"/>
                <a:cs typeface="Arial"/>
              </a:rPr>
              <a:t>intensity which </a:t>
            </a:r>
            <a:r>
              <a:rPr sz="650" spc="10" dirty="0">
                <a:latin typeface="Arial"/>
                <a:cs typeface="Arial"/>
              </a:rPr>
              <a:t>produces a </a:t>
            </a:r>
            <a:r>
              <a:rPr sz="650" spc="5" dirty="0">
                <a:latin typeface="Arial"/>
                <a:cs typeface="Arial"/>
              </a:rPr>
              <a:t>therapeutic  </a:t>
            </a:r>
            <a:r>
              <a:rPr sz="650" spc="10" dirty="0">
                <a:latin typeface="Arial"/>
                <a:cs typeface="Arial"/>
              </a:rPr>
              <a:t>response </a:t>
            </a:r>
            <a:r>
              <a:rPr sz="650" spc="5" dirty="0">
                <a:latin typeface="Arial"/>
                <a:cs typeface="Arial"/>
              </a:rPr>
              <a:t>(</a:t>
            </a:r>
            <a:r>
              <a:rPr sz="650" b="1" spc="5" dirty="0">
                <a:latin typeface="Arial"/>
                <a:cs typeface="Arial"/>
              </a:rPr>
              <a:t>cell tickle </a:t>
            </a:r>
            <a:r>
              <a:rPr sz="650" spc="5" dirty="0">
                <a:latin typeface="Arial"/>
                <a:cs typeface="Arial"/>
              </a:rPr>
              <a:t>not </a:t>
            </a:r>
            <a:r>
              <a:rPr sz="650" b="1" spc="5" dirty="0">
                <a:latin typeface="Arial"/>
                <a:cs typeface="Arial"/>
              </a:rPr>
              <a:t>cell</a:t>
            </a:r>
            <a:r>
              <a:rPr sz="650" b="1" spc="35" dirty="0">
                <a:latin typeface="Arial"/>
                <a:cs typeface="Arial"/>
              </a:rPr>
              <a:t> </a:t>
            </a:r>
            <a:r>
              <a:rPr sz="650" b="1" spc="10" dirty="0">
                <a:latin typeface="Arial"/>
                <a:cs typeface="Arial"/>
              </a:rPr>
              <a:t>thump</a:t>
            </a:r>
            <a:r>
              <a:rPr sz="650" spc="10" dirty="0">
                <a:latin typeface="Arial"/>
                <a:cs typeface="Arial"/>
              </a:rPr>
              <a:t>)</a:t>
            </a:r>
            <a:endParaRPr sz="650">
              <a:latin typeface="Arial"/>
              <a:cs typeface="Arial"/>
            </a:endParaRPr>
          </a:p>
          <a:p>
            <a:pPr marL="91440" marR="139700" indent="-79375">
              <a:lnSpc>
                <a:spcPct val="104600"/>
              </a:lnSpc>
              <a:spcBef>
                <a:spcPts val="155"/>
              </a:spcBef>
              <a:buChar char="•"/>
              <a:tabLst>
                <a:tab pos="92075" algn="l"/>
              </a:tabLst>
            </a:pPr>
            <a:r>
              <a:rPr sz="650" spc="5" dirty="0">
                <a:latin typeface="Arial"/>
                <a:cs typeface="Arial"/>
              </a:rPr>
              <a:t>Ensure applicator </a:t>
            </a:r>
            <a:r>
              <a:rPr sz="650" spc="10" dirty="0">
                <a:latin typeface="Arial"/>
                <a:cs typeface="Arial"/>
              </a:rPr>
              <a:t>is moved </a:t>
            </a:r>
            <a:r>
              <a:rPr sz="650" spc="5" dirty="0">
                <a:latin typeface="Arial"/>
                <a:cs typeface="Arial"/>
              </a:rPr>
              <a:t>throughout Rx (Standing wave:  reversible blood </a:t>
            </a:r>
            <a:r>
              <a:rPr sz="650" dirty="0">
                <a:latin typeface="Arial"/>
                <a:cs typeface="Arial"/>
              </a:rPr>
              <a:t>cell</a:t>
            </a:r>
            <a:r>
              <a:rPr sz="650" spc="60" dirty="0">
                <a:latin typeface="Arial"/>
                <a:cs typeface="Arial"/>
              </a:rPr>
              <a:t> </a:t>
            </a:r>
            <a:r>
              <a:rPr sz="650" spc="5" dirty="0">
                <a:latin typeface="Arial"/>
                <a:cs typeface="Arial"/>
              </a:rPr>
              <a:t>stasis)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95"/>
              </a:spcBef>
              <a:buChar char="•"/>
              <a:tabLst>
                <a:tab pos="92075" algn="l"/>
              </a:tabLst>
            </a:pPr>
            <a:r>
              <a:rPr sz="650" spc="5" dirty="0">
                <a:latin typeface="Arial"/>
                <a:cs typeface="Arial"/>
              </a:rPr>
              <a:t>Ensure Pt </a:t>
            </a:r>
            <a:r>
              <a:rPr sz="650" spc="10" dirty="0">
                <a:latin typeface="Arial"/>
                <a:cs typeface="Arial"/>
              </a:rPr>
              <a:t>is </a:t>
            </a:r>
            <a:r>
              <a:rPr sz="650" spc="5" dirty="0">
                <a:latin typeface="Arial"/>
                <a:cs typeface="Arial"/>
              </a:rPr>
              <a:t>aware of Rx nature </a:t>
            </a:r>
            <a:r>
              <a:rPr sz="650" spc="10" dirty="0">
                <a:latin typeface="Arial"/>
                <a:cs typeface="Arial"/>
              </a:rPr>
              <a:t>and the expected</a:t>
            </a:r>
            <a:r>
              <a:rPr sz="650" spc="65" dirty="0">
                <a:latin typeface="Arial"/>
                <a:cs typeface="Arial"/>
              </a:rPr>
              <a:t> </a:t>
            </a:r>
            <a:r>
              <a:rPr sz="650" spc="10" dirty="0">
                <a:latin typeface="Arial"/>
                <a:cs typeface="Arial"/>
              </a:rPr>
              <a:t>outcome</a:t>
            </a:r>
            <a:endParaRPr sz="650">
              <a:latin typeface="Arial"/>
              <a:cs typeface="Arial"/>
            </a:endParaRPr>
          </a:p>
          <a:p>
            <a:pPr marL="91440" marR="5080" indent="-79375">
              <a:lnSpc>
                <a:spcPct val="104600"/>
              </a:lnSpc>
              <a:spcBef>
                <a:spcPts val="145"/>
              </a:spcBef>
              <a:buChar char="•"/>
              <a:tabLst>
                <a:tab pos="92075" algn="l"/>
              </a:tabLst>
            </a:pPr>
            <a:r>
              <a:rPr sz="650" dirty="0">
                <a:latin typeface="Arial"/>
                <a:cs typeface="Arial"/>
              </a:rPr>
              <a:t>If </a:t>
            </a:r>
            <a:r>
              <a:rPr sz="650" spc="10" dirty="0">
                <a:latin typeface="Arial"/>
                <a:cs typeface="Arial"/>
              </a:rPr>
              <a:t>a </a:t>
            </a:r>
            <a:r>
              <a:rPr sz="650" spc="5" dirty="0">
                <a:latin typeface="Arial"/>
                <a:cs typeface="Arial"/>
              </a:rPr>
              <a:t>thermal </a:t>
            </a:r>
            <a:r>
              <a:rPr sz="650" spc="10" dirty="0">
                <a:latin typeface="Arial"/>
                <a:cs typeface="Arial"/>
              </a:rPr>
              <a:t>dose is </a:t>
            </a:r>
            <a:r>
              <a:rPr sz="650" spc="5" dirty="0">
                <a:latin typeface="Arial"/>
                <a:cs typeface="Arial"/>
              </a:rPr>
              <a:t>intended, </a:t>
            </a:r>
            <a:r>
              <a:rPr sz="650" spc="10" dirty="0">
                <a:latin typeface="Arial"/>
                <a:cs typeface="Arial"/>
              </a:rPr>
              <a:t>ensure </a:t>
            </a:r>
            <a:r>
              <a:rPr sz="650" spc="5" dirty="0">
                <a:latin typeface="Arial"/>
                <a:cs typeface="Arial"/>
              </a:rPr>
              <a:t>contraindications for heat  Rx apply</a:t>
            </a:r>
            <a:endParaRPr sz="650">
              <a:latin typeface="Arial"/>
              <a:cs typeface="Arial"/>
            </a:endParaRPr>
          </a:p>
          <a:p>
            <a:pPr marL="91440" marR="87630" indent="-79375">
              <a:lnSpc>
                <a:spcPct val="103099"/>
              </a:lnSpc>
              <a:spcBef>
                <a:spcPts val="165"/>
              </a:spcBef>
              <a:buChar char="•"/>
              <a:tabLst>
                <a:tab pos="92075" algn="l"/>
              </a:tabLst>
            </a:pPr>
            <a:r>
              <a:rPr sz="650" spc="5" dirty="0">
                <a:latin typeface="Arial"/>
                <a:cs typeface="Arial"/>
              </a:rPr>
              <a:t>Caution </a:t>
            </a:r>
            <a:r>
              <a:rPr sz="650" spc="10" dirty="0">
                <a:latin typeface="Arial"/>
                <a:cs typeface="Arial"/>
              </a:rPr>
              <a:t>advised in vicinity </a:t>
            </a:r>
            <a:r>
              <a:rPr sz="650" spc="5" dirty="0">
                <a:latin typeface="Arial"/>
                <a:cs typeface="Arial"/>
              </a:rPr>
              <a:t>of </a:t>
            </a:r>
            <a:r>
              <a:rPr sz="650" spc="10" dirty="0">
                <a:latin typeface="Arial"/>
                <a:cs typeface="Arial"/>
              </a:rPr>
              <a:t>pacemakers </a:t>
            </a:r>
            <a:r>
              <a:rPr sz="650" spc="5" dirty="0">
                <a:latin typeface="Arial"/>
                <a:cs typeface="Arial"/>
              </a:rPr>
              <a:t>or other implanted  electronic</a:t>
            </a:r>
            <a:r>
              <a:rPr sz="650" spc="25" dirty="0">
                <a:latin typeface="Arial"/>
                <a:cs typeface="Arial"/>
              </a:rPr>
              <a:t> </a:t>
            </a:r>
            <a:r>
              <a:rPr sz="650" spc="10" dirty="0">
                <a:latin typeface="Arial"/>
                <a:cs typeface="Arial"/>
              </a:rPr>
              <a:t>devices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95"/>
              </a:spcBef>
              <a:buChar char="•"/>
              <a:tabLst>
                <a:tab pos="92075" algn="l"/>
              </a:tabLst>
            </a:pPr>
            <a:r>
              <a:rPr sz="650" spc="5" dirty="0">
                <a:latin typeface="Arial"/>
                <a:cs typeface="Arial"/>
              </a:rPr>
              <a:t>Continuous U/S not </a:t>
            </a:r>
            <a:r>
              <a:rPr sz="650" spc="10" dirty="0">
                <a:latin typeface="Arial"/>
                <a:cs typeface="Arial"/>
              </a:rPr>
              <a:t>advised over metal</a:t>
            </a:r>
            <a:r>
              <a:rPr sz="650" spc="20" dirty="0">
                <a:latin typeface="Arial"/>
                <a:cs typeface="Arial"/>
              </a:rPr>
              <a:t> </a:t>
            </a:r>
            <a:r>
              <a:rPr sz="650" spc="5" dirty="0">
                <a:latin typeface="Arial"/>
                <a:cs typeface="Arial"/>
              </a:rPr>
              <a:t>implants</a:t>
            </a:r>
            <a:endParaRPr sz="6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7132" y="166496"/>
            <a:ext cx="246951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10" dirty="0"/>
              <a:t>TUS and </a:t>
            </a:r>
            <a:r>
              <a:rPr spc="5" dirty="0"/>
              <a:t>Healing: Inflammatory</a:t>
            </a:r>
            <a:r>
              <a:rPr spc="-130" dirty="0"/>
              <a:t> </a:t>
            </a:r>
            <a:r>
              <a:rPr spc="5" dirty="0"/>
              <a:t>Process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71863"/>
            <a:ext cx="2491105" cy="1123950"/>
          </a:xfrm>
          <a:prstGeom prst="rect">
            <a:avLst/>
          </a:prstGeom>
        </p:spPr>
        <p:txBody>
          <a:bodyPr vert="horz" wrap="square" lIns="0" tIns="25400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200"/>
              </a:spcBef>
              <a:buFont typeface="Arial"/>
              <a:buChar char="•"/>
              <a:tabLst>
                <a:tab pos="92075" algn="l"/>
              </a:tabLst>
            </a:pPr>
            <a:r>
              <a:rPr sz="650" b="1" spc="10" dirty="0">
                <a:latin typeface="Arial"/>
                <a:cs typeface="Arial"/>
              </a:rPr>
              <a:t>Inflammation</a:t>
            </a:r>
            <a:endParaRPr sz="650">
              <a:latin typeface="Arial"/>
              <a:cs typeface="Arial"/>
            </a:endParaRPr>
          </a:p>
          <a:p>
            <a:pPr marL="182880" marR="39370" lvl="1" indent="-66040">
              <a:lnSpc>
                <a:spcPct val="95500"/>
              </a:lnSpc>
              <a:spcBef>
                <a:spcPts val="140"/>
              </a:spcBef>
              <a:buChar char="–"/>
              <a:tabLst>
                <a:tab pos="183515" algn="l"/>
              </a:tabLst>
            </a:pPr>
            <a:r>
              <a:rPr sz="550" spc="20" dirty="0">
                <a:latin typeface="Arial"/>
                <a:cs typeface="Arial"/>
              </a:rPr>
              <a:t>TUS </a:t>
            </a:r>
            <a:r>
              <a:rPr sz="550" spc="15" dirty="0">
                <a:latin typeface="Arial"/>
                <a:cs typeface="Arial"/>
              </a:rPr>
              <a:t>has </a:t>
            </a:r>
            <a:r>
              <a:rPr sz="550" spc="10" dirty="0">
                <a:latin typeface="Arial"/>
                <a:cs typeface="Arial"/>
              </a:rPr>
              <a:t>stimulating effect </a:t>
            </a:r>
            <a:r>
              <a:rPr sz="550" spc="15" dirty="0">
                <a:latin typeface="Arial"/>
                <a:cs typeface="Arial"/>
              </a:rPr>
              <a:t>on the </a:t>
            </a:r>
            <a:r>
              <a:rPr sz="550" b="1" spc="15" dirty="0">
                <a:latin typeface="Arial"/>
                <a:cs typeface="Arial"/>
              </a:rPr>
              <a:t>mast </a:t>
            </a:r>
            <a:r>
              <a:rPr sz="550" b="1" spc="10" dirty="0">
                <a:latin typeface="Arial"/>
                <a:cs typeface="Arial"/>
              </a:rPr>
              <a:t>cells, platelets, </a:t>
            </a:r>
            <a:r>
              <a:rPr sz="550" b="1" spc="20" dirty="0">
                <a:latin typeface="Arial"/>
                <a:cs typeface="Arial"/>
              </a:rPr>
              <a:t>white </a:t>
            </a:r>
            <a:r>
              <a:rPr sz="550" b="1" spc="10" dirty="0">
                <a:latin typeface="Arial"/>
                <a:cs typeface="Arial"/>
              </a:rPr>
              <a:t>cells  </a:t>
            </a:r>
            <a:r>
              <a:rPr sz="550" spc="10" dirty="0">
                <a:latin typeface="Arial"/>
                <a:cs typeface="Arial"/>
              </a:rPr>
              <a:t>with phagocytic </a:t>
            </a:r>
            <a:r>
              <a:rPr sz="550" spc="5" dirty="0">
                <a:latin typeface="Arial"/>
                <a:cs typeface="Arial"/>
              </a:rPr>
              <a:t>rolls </a:t>
            </a:r>
            <a:r>
              <a:rPr sz="550" spc="15" dirty="0">
                <a:latin typeface="Arial"/>
                <a:cs typeface="Arial"/>
              </a:rPr>
              <a:t>and the </a:t>
            </a:r>
            <a:r>
              <a:rPr sz="550" b="1" spc="20" dirty="0">
                <a:latin typeface="Arial"/>
                <a:cs typeface="Arial"/>
              </a:rPr>
              <a:t>macrophages </a:t>
            </a:r>
            <a:r>
              <a:rPr sz="550" spc="15" dirty="0">
                <a:latin typeface="Arial"/>
                <a:cs typeface="Arial"/>
              </a:rPr>
              <a:t>(Watson, 2008. </a:t>
            </a:r>
            <a:r>
              <a:rPr sz="550" spc="10" dirty="0">
                <a:latin typeface="Arial"/>
                <a:cs typeface="Arial"/>
              </a:rPr>
              <a:t>ter </a:t>
            </a:r>
            <a:r>
              <a:rPr sz="550" spc="5" dirty="0">
                <a:latin typeface="Arial"/>
                <a:cs typeface="Arial"/>
              </a:rPr>
              <a:t>Haar,  </a:t>
            </a:r>
            <a:r>
              <a:rPr sz="550" spc="10" dirty="0">
                <a:latin typeface="Arial"/>
                <a:cs typeface="Arial"/>
              </a:rPr>
              <a:t>1999)</a:t>
            </a:r>
            <a:endParaRPr sz="550">
              <a:latin typeface="Arial"/>
              <a:cs typeface="Arial"/>
            </a:endParaRPr>
          </a:p>
          <a:p>
            <a:pPr marL="182880" lvl="1" indent="-66040">
              <a:lnSpc>
                <a:spcPts val="640"/>
              </a:lnSpc>
              <a:spcBef>
                <a:spcPts val="110"/>
              </a:spcBef>
              <a:buFont typeface="Arial"/>
              <a:buChar char="–"/>
              <a:tabLst>
                <a:tab pos="183515" algn="l"/>
              </a:tabLst>
            </a:pPr>
            <a:r>
              <a:rPr sz="550" b="1" spc="15" dirty="0">
                <a:latin typeface="Arial"/>
                <a:cs typeface="Arial"/>
              </a:rPr>
              <a:t>Acoustic streaming </a:t>
            </a:r>
            <a:r>
              <a:rPr sz="550" spc="15" dirty="0">
                <a:latin typeface="Arial"/>
                <a:cs typeface="Arial"/>
              </a:rPr>
              <a:t>changes </a:t>
            </a:r>
            <a:r>
              <a:rPr sz="550" b="1" spc="10" dirty="0">
                <a:latin typeface="Arial"/>
                <a:cs typeface="Arial"/>
              </a:rPr>
              <a:t>platelet </a:t>
            </a:r>
            <a:r>
              <a:rPr sz="550" b="1" spc="20" dirty="0">
                <a:latin typeface="Arial"/>
                <a:cs typeface="Arial"/>
              </a:rPr>
              <a:t>membrane</a:t>
            </a:r>
            <a:r>
              <a:rPr sz="550" b="1" spc="-45" dirty="0">
                <a:latin typeface="Arial"/>
                <a:cs typeface="Arial"/>
              </a:rPr>
              <a:t> </a:t>
            </a:r>
            <a:r>
              <a:rPr sz="550" b="1" spc="15" dirty="0">
                <a:latin typeface="Arial"/>
                <a:cs typeface="Arial"/>
              </a:rPr>
              <a:t>permeability</a:t>
            </a:r>
            <a:endParaRPr sz="550">
              <a:latin typeface="Arial"/>
              <a:cs typeface="Arial"/>
            </a:endParaRPr>
          </a:p>
          <a:p>
            <a:pPr marL="182880">
              <a:lnSpc>
                <a:spcPts val="640"/>
              </a:lnSpc>
            </a:pPr>
            <a:r>
              <a:rPr sz="550" spc="10" dirty="0">
                <a:latin typeface="Arial"/>
                <a:cs typeface="Arial"/>
              </a:rPr>
              <a:t>releasing </a:t>
            </a:r>
            <a:r>
              <a:rPr sz="550" b="1" spc="15" dirty="0">
                <a:latin typeface="Arial"/>
                <a:cs typeface="Arial"/>
              </a:rPr>
              <a:t>serotonin </a:t>
            </a:r>
            <a:r>
              <a:rPr sz="550" b="1" spc="25" dirty="0">
                <a:latin typeface="Arial"/>
                <a:cs typeface="Arial"/>
              </a:rPr>
              <a:t>&amp; wound</a:t>
            </a:r>
            <a:r>
              <a:rPr sz="550" b="1" spc="-60" dirty="0">
                <a:latin typeface="Arial"/>
                <a:cs typeface="Arial"/>
              </a:rPr>
              <a:t> </a:t>
            </a:r>
            <a:r>
              <a:rPr sz="550" b="1" spc="15" dirty="0">
                <a:latin typeface="Arial"/>
                <a:cs typeface="Arial"/>
              </a:rPr>
              <a:t>factors</a:t>
            </a:r>
            <a:endParaRPr sz="550">
              <a:latin typeface="Arial"/>
              <a:cs typeface="Arial"/>
            </a:endParaRPr>
          </a:p>
          <a:p>
            <a:pPr marL="182880" marR="22860" lvl="1" indent="-66040">
              <a:lnSpc>
                <a:spcPct val="95500"/>
              </a:lnSpc>
              <a:spcBef>
                <a:spcPts val="135"/>
              </a:spcBef>
              <a:buChar char="–"/>
              <a:tabLst>
                <a:tab pos="183515" algn="l"/>
              </a:tabLst>
            </a:pPr>
            <a:r>
              <a:rPr sz="550" spc="20" dirty="0">
                <a:latin typeface="Arial"/>
                <a:cs typeface="Arial"/>
              </a:rPr>
              <a:t>TUS </a:t>
            </a:r>
            <a:r>
              <a:rPr sz="550" spc="10" dirty="0">
                <a:latin typeface="Arial"/>
                <a:cs typeface="Arial"/>
              </a:rPr>
              <a:t>induces </a:t>
            </a:r>
            <a:r>
              <a:rPr sz="550" spc="15" dirty="0">
                <a:latin typeface="Arial"/>
                <a:cs typeface="Arial"/>
              </a:rPr>
              <a:t>the </a:t>
            </a:r>
            <a:r>
              <a:rPr sz="550" b="1" spc="15" dirty="0">
                <a:latin typeface="Arial"/>
                <a:cs typeface="Arial"/>
              </a:rPr>
              <a:t>degranulation of mast </a:t>
            </a:r>
            <a:r>
              <a:rPr sz="550" b="1" spc="10" dirty="0">
                <a:latin typeface="Arial"/>
                <a:cs typeface="Arial"/>
              </a:rPr>
              <a:t>cells </a:t>
            </a:r>
            <a:r>
              <a:rPr sz="550" spc="15" dirty="0">
                <a:latin typeface="Arial"/>
                <a:cs typeface="Arial"/>
              </a:rPr>
              <a:t>causing the </a:t>
            </a:r>
            <a:r>
              <a:rPr sz="550" spc="10" dirty="0">
                <a:latin typeface="Arial"/>
                <a:cs typeface="Arial"/>
              </a:rPr>
              <a:t>release of  </a:t>
            </a:r>
            <a:r>
              <a:rPr sz="550" b="1" spc="15" dirty="0">
                <a:latin typeface="Arial"/>
                <a:cs typeface="Arial"/>
              </a:rPr>
              <a:t>arachidonic acid </a:t>
            </a:r>
            <a:r>
              <a:rPr sz="550" spc="15" dirty="0">
                <a:latin typeface="Arial"/>
                <a:cs typeface="Arial"/>
              </a:rPr>
              <a:t>which </a:t>
            </a:r>
            <a:r>
              <a:rPr sz="550" spc="5" dirty="0">
                <a:latin typeface="Arial"/>
                <a:cs typeface="Arial"/>
              </a:rPr>
              <a:t>is </a:t>
            </a:r>
            <a:r>
              <a:rPr sz="550" spc="20" dirty="0">
                <a:latin typeface="Arial"/>
                <a:cs typeface="Arial"/>
              </a:rPr>
              <a:t>a </a:t>
            </a:r>
            <a:r>
              <a:rPr sz="550" spc="15" dirty="0">
                <a:latin typeface="Arial"/>
                <a:cs typeface="Arial"/>
              </a:rPr>
              <a:t>precursor </a:t>
            </a:r>
            <a:r>
              <a:rPr sz="550" spc="10" dirty="0">
                <a:latin typeface="Arial"/>
                <a:cs typeface="Arial"/>
              </a:rPr>
              <a:t>for synthesis of  </a:t>
            </a:r>
            <a:r>
              <a:rPr sz="550" b="1" spc="15" dirty="0">
                <a:latin typeface="Arial"/>
                <a:cs typeface="Arial"/>
              </a:rPr>
              <a:t>prostaglandins </a:t>
            </a:r>
            <a:r>
              <a:rPr sz="550" spc="15" dirty="0">
                <a:latin typeface="Arial"/>
                <a:cs typeface="Arial"/>
              </a:rPr>
              <a:t>and </a:t>
            </a:r>
            <a:r>
              <a:rPr sz="550" b="1" spc="15" dirty="0">
                <a:latin typeface="Arial"/>
                <a:cs typeface="Arial"/>
              </a:rPr>
              <a:t>leukotriene </a:t>
            </a:r>
            <a:r>
              <a:rPr sz="550" spc="15" dirty="0">
                <a:latin typeface="Arial"/>
                <a:cs typeface="Arial"/>
              </a:rPr>
              <a:t>(Leung </a:t>
            </a:r>
            <a:r>
              <a:rPr sz="550" spc="10" dirty="0">
                <a:latin typeface="Arial"/>
                <a:cs typeface="Arial"/>
              </a:rPr>
              <a:t>et al</a:t>
            </a:r>
            <a:r>
              <a:rPr sz="550" spc="-75" dirty="0">
                <a:latin typeface="Arial"/>
                <a:cs typeface="Arial"/>
              </a:rPr>
              <a:t> </a:t>
            </a:r>
            <a:r>
              <a:rPr sz="550" spc="15" dirty="0">
                <a:latin typeface="Arial"/>
                <a:cs typeface="Arial"/>
              </a:rPr>
              <a:t>2004)</a:t>
            </a:r>
            <a:endParaRPr sz="5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10"/>
              </a:spcBef>
              <a:buChar char="–"/>
              <a:tabLst>
                <a:tab pos="183515" algn="l"/>
              </a:tabLst>
            </a:pPr>
            <a:r>
              <a:rPr sz="550" spc="10" dirty="0">
                <a:latin typeface="Arial"/>
                <a:cs typeface="Arial"/>
              </a:rPr>
              <a:t>Degranulation </a:t>
            </a:r>
            <a:r>
              <a:rPr sz="550" spc="15" dirty="0">
                <a:latin typeface="Arial"/>
                <a:cs typeface="Arial"/>
              </a:rPr>
              <a:t>may be </a:t>
            </a:r>
            <a:r>
              <a:rPr sz="550" spc="20" dirty="0">
                <a:latin typeface="Arial"/>
                <a:cs typeface="Arial"/>
              </a:rPr>
              <a:t>cased </a:t>
            </a:r>
            <a:r>
              <a:rPr sz="550" spc="15" dirty="0">
                <a:latin typeface="Arial"/>
                <a:cs typeface="Arial"/>
              </a:rPr>
              <a:t>by the </a:t>
            </a:r>
            <a:r>
              <a:rPr sz="550" b="1" spc="15" dirty="0">
                <a:latin typeface="Arial"/>
                <a:cs typeface="Arial"/>
              </a:rPr>
              <a:t>increase in </a:t>
            </a:r>
            <a:r>
              <a:rPr sz="550" b="1" spc="20" dirty="0">
                <a:latin typeface="Arial"/>
                <a:cs typeface="Arial"/>
              </a:rPr>
              <a:t>Ca </a:t>
            </a:r>
            <a:r>
              <a:rPr sz="550" b="1" spc="15" dirty="0">
                <a:latin typeface="Arial"/>
                <a:cs typeface="Arial"/>
              </a:rPr>
              <a:t>ion</a:t>
            </a:r>
            <a:r>
              <a:rPr sz="550" b="1" spc="-80" dirty="0">
                <a:latin typeface="Arial"/>
                <a:cs typeface="Arial"/>
              </a:rPr>
              <a:t> </a:t>
            </a:r>
            <a:r>
              <a:rPr sz="550" b="1" spc="15" dirty="0">
                <a:latin typeface="Arial"/>
                <a:cs typeface="Arial"/>
              </a:rPr>
              <a:t>permeability</a:t>
            </a:r>
            <a:endParaRPr sz="5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10"/>
              </a:spcBef>
              <a:buChar char="–"/>
              <a:tabLst>
                <a:tab pos="183515" algn="l"/>
              </a:tabLst>
            </a:pPr>
            <a:r>
              <a:rPr sz="550" spc="10" dirty="0">
                <a:latin typeface="Arial"/>
                <a:cs typeface="Arial"/>
              </a:rPr>
              <a:t>Overall influence of </a:t>
            </a:r>
            <a:r>
              <a:rPr sz="550" spc="20" dirty="0">
                <a:latin typeface="Arial"/>
                <a:cs typeface="Arial"/>
              </a:rPr>
              <a:t>TUS </a:t>
            </a:r>
            <a:r>
              <a:rPr sz="550" spc="5" dirty="0">
                <a:latin typeface="Arial"/>
                <a:cs typeface="Arial"/>
              </a:rPr>
              <a:t>is </a:t>
            </a:r>
            <a:r>
              <a:rPr sz="550" b="1" spc="15" dirty="0">
                <a:latin typeface="Arial"/>
                <a:cs typeface="Arial"/>
              </a:rPr>
              <a:t>pro-inflammatory </a:t>
            </a:r>
            <a:r>
              <a:rPr sz="550" spc="25" dirty="0">
                <a:latin typeface="Arial"/>
                <a:cs typeface="Arial"/>
              </a:rPr>
              <a:t>NOT </a:t>
            </a:r>
            <a:r>
              <a:rPr sz="550" spc="10" dirty="0">
                <a:latin typeface="Arial"/>
                <a:cs typeface="Arial"/>
              </a:rPr>
              <a:t>anti-</a:t>
            </a:r>
            <a:r>
              <a:rPr sz="550" spc="-30" dirty="0">
                <a:latin typeface="Arial"/>
                <a:cs typeface="Arial"/>
              </a:rPr>
              <a:t> </a:t>
            </a:r>
            <a:r>
              <a:rPr sz="550" spc="10" dirty="0">
                <a:latin typeface="Arial"/>
                <a:cs typeface="Arial"/>
              </a:rPr>
              <a:t>Inflammatory</a:t>
            </a:r>
            <a:endParaRPr sz="5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05"/>
              </a:spcBef>
              <a:buChar char="–"/>
              <a:tabLst>
                <a:tab pos="183515" algn="l"/>
              </a:tabLst>
            </a:pPr>
            <a:r>
              <a:rPr sz="550" spc="10" dirty="0">
                <a:latin typeface="Arial"/>
                <a:cs typeface="Arial"/>
              </a:rPr>
              <a:t>‘inflammatory optimiser’ </a:t>
            </a:r>
            <a:r>
              <a:rPr sz="550" spc="15" dirty="0">
                <a:latin typeface="Arial"/>
                <a:cs typeface="Arial"/>
              </a:rPr>
              <a:t>Watson </a:t>
            </a:r>
            <a:r>
              <a:rPr sz="550" spc="10" dirty="0">
                <a:latin typeface="Arial"/>
                <a:cs typeface="Arial"/>
              </a:rPr>
              <a:t>(2007,</a:t>
            </a:r>
            <a:r>
              <a:rPr sz="550" spc="-25" dirty="0">
                <a:latin typeface="Arial"/>
                <a:cs typeface="Arial"/>
              </a:rPr>
              <a:t> </a:t>
            </a:r>
            <a:r>
              <a:rPr sz="550" spc="15" dirty="0">
                <a:latin typeface="Arial"/>
                <a:cs typeface="Arial"/>
              </a:rPr>
              <a:t>2008)</a:t>
            </a:r>
            <a:endParaRPr sz="5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7767" y="166496"/>
            <a:ext cx="246951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10" dirty="0"/>
              <a:t>TUS and </a:t>
            </a:r>
            <a:r>
              <a:rPr spc="5" dirty="0"/>
              <a:t>Healing: Inflammatory</a:t>
            </a:r>
            <a:r>
              <a:rPr spc="-130" dirty="0"/>
              <a:t> </a:t>
            </a:r>
            <a:r>
              <a:rPr spc="5" dirty="0"/>
              <a:t>Process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73822"/>
            <a:ext cx="2483485" cy="1052830"/>
          </a:xfrm>
          <a:prstGeom prst="rect">
            <a:avLst/>
          </a:prstGeom>
        </p:spPr>
        <p:txBody>
          <a:bodyPr vert="horz" wrap="square" lIns="0" tIns="34290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270"/>
              </a:spcBef>
              <a:buFont typeface="Arial"/>
              <a:buChar char="•"/>
              <a:tabLst>
                <a:tab pos="92075" algn="l"/>
              </a:tabLst>
            </a:pPr>
            <a:r>
              <a:rPr sz="650" b="1" spc="5" dirty="0">
                <a:latin typeface="Arial"/>
                <a:cs typeface="Arial"/>
              </a:rPr>
              <a:t>Proliferation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70"/>
              </a:spcBef>
              <a:buChar char="–"/>
              <a:tabLst>
                <a:tab pos="183515" algn="l"/>
              </a:tabLst>
            </a:pPr>
            <a:r>
              <a:rPr sz="550" spc="10" dirty="0">
                <a:latin typeface="Arial"/>
                <a:cs typeface="Arial"/>
              </a:rPr>
              <a:t>Stimulative effect via </a:t>
            </a:r>
            <a:r>
              <a:rPr sz="550" b="1" spc="10" dirty="0">
                <a:latin typeface="Arial"/>
                <a:cs typeface="Arial"/>
              </a:rPr>
              <a:t>cellular</a:t>
            </a:r>
            <a:r>
              <a:rPr sz="550" b="1" spc="-20" dirty="0">
                <a:latin typeface="Arial"/>
                <a:cs typeface="Arial"/>
              </a:rPr>
              <a:t> </a:t>
            </a:r>
            <a:r>
              <a:rPr sz="550" b="1" spc="15" dirty="0">
                <a:latin typeface="Arial"/>
                <a:cs typeface="Arial"/>
              </a:rPr>
              <a:t>up-regulation</a:t>
            </a:r>
            <a:endParaRPr sz="550">
              <a:latin typeface="Arial"/>
              <a:cs typeface="Arial"/>
            </a:endParaRPr>
          </a:p>
          <a:p>
            <a:pPr marL="182880" marR="347980" lvl="1" indent="-66040">
              <a:lnSpc>
                <a:spcPct val="107300"/>
              </a:lnSpc>
              <a:spcBef>
                <a:spcPts val="130"/>
              </a:spcBef>
              <a:buChar char="–"/>
              <a:tabLst>
                <a:tab pos="183515" algn="l"/>
              </a:tabLst>
            </a:pPr>
            <a:r>
              <a:rPr sz="550" spc="10" dirty="0">
                <a:latin typeface="Arial"/>
                <a:cs typeface="Arial"/>
              </a:rPr>
              <a:t>Primary targets for </a:t>
            </a:r>
            <a:r>
              <a:rPr sz="550" spc="20" dirty="0">
                <a:latin typeface="Arial"/>
                <a:cs typeface="Arial"/>
              </a:rPr>
              <a:t>TUS </a:t>
            </a:r>
            <a:r>
              <a:rPr sz="550" spc="10" dirty="0">
                <a:latin typeface="Arial"/>
                <a:cs typeface="Arial"/>
              </a:rPr>
              <a:t>are </a:t>
            </a:r>
            <a:r>
              <a:rPr sz="550" b="1" spc="15" dirty="0">
                <a:latin typeface="Arial"/>
                <a:cs typeface="Arial"/>
              </a:rPr>
              <a:t>fibroblasts, endothelial </a:t>
            </a:r>
            <a:r>
              <a:rPr sz="550" b="1" spc="10" dirty="0">
                <a:latin typeface="Arial"/>
                <a:cs typeface="Arial"/>
              </a:rPr>
              <a:t>cells,  </a:t>
            </a:r>
            <a:r>
              <a:rPr sz="550" b="1" spc="15" dirty="0">
                <a:latin typeface="Arial"/>
                <a:cs typeface="Arial"/>
              </a:rPr>
              <a:t>myofibroblasts </a:t>
            </a:r>
            <a:r>
              <a:rPr sz="550" spc="15" dirty="0">
                <a:latin typeface="Arial"/>
                <a:cs typeface="Arial"/>
              </a:rPr>
              <a:t>(Watson and </a:t>
            </a:r>
            <a:r>
              <a:rPr sz="550" spc="5" dirty="0">
                <a:latin typeface="Arial"/>
                <a:cs typeface="Arial"/>
              </a:rPr>
              <a:t>Young</a:t>
            </a:r>
            <a:r>
              <a:rPr sz="550" spc="-75" dirty="0">
                <a:latin typeface="Arial"/>
                <a:cs typeface="Arial"/>
              </a:rPr>
              <a:t> </a:t>
            </a:r>
            <a:r>
              <a:rPr sz="550" spc="15" dirty="0">
                <a:latin typeface="Arial"/>
                <a:cs typeface="Arial"/>
              </a:rPr>
              <a:t>2008)</a:t>
            </a:r>
            <a:endParaRPr sz="5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70"/>
              </a:spcBef>
              <a:buChar char="–"/>
              <a:tabLst>
                <a:tab pos="183515" algn="l"/>
              </a:tabLst>
            </a:pPr>
            <a:r>
              <a:rPr sz="550" spc="20" dirty="0">
                <a:latin typeface="Arial"/>
                <a:cs typeface="Arial"/>
              </a:rPr>
              <a:t>TUS </a:t>
            </a:r>
            <a:r>
              <a:rPr sz="550" b="1" spc="15" dirty="0">
                <a:latin typeface="Arial"/>
                <a:cs typeface="Arial"/>
              </a:rPr>
              <a:t>pro-proliferation</a:t>
            </a:r>
            <a:r>
              <a:rPr sz="550" spc="15" dirty="0">
                <a:latin typeface="Arial"/>
                <a:cs typeface="Arial"/>
              </a:rPr>
              <a:t>: </a:t>
            </a:r>
            <a:r>
              <a:rPr sz="550" spc="10" dirty="0">
                <a:latin typeface="Arial"/>
                <a:cs typeface="Arial"/>
              </a:rPr>
              <a:t>maximises </a:t>
            </a:r>
            <a:r>
              <a:rPr sz="550" spc="5" dirty="0">
                <a:latin typeface="Arial"/>
                <a:cs typeface="Arial"/>
              </a:rPr>
              <a:t>its</a:t>
            </a:r>
            <a:r>
              <a:rPr sz="550" spc="-40" dirty="0">
                <a:latin typeface="Arial"/>
                <a:cs typeface="Arial"/>
              </a:rPr>
              <a:t> </a:t>
            </a:r>
            <a:r>
              <a:rPr sz="550" spc="10" dirty="0">
                <a:latin typeface="Arial"/>
                <a:cs typeface="Arial"/>
              </a:rPr>
              <a:t>efficiency</a:t>
            </a:r>
            <a:endParaRPr sz="5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80"/>
              </a:spcBef>
              <a:buChar char="–"/>
              <a:tabLst>
                <a:tab pos="183515" algn="l"/>
              </a:tabLst>
            </a:pPr>
            <a:r>
              <a:rPr sz="550" spc="15" dirty="0">
                <a:latin typeface="Arial"/>
                <a:cs typeface="Arial"/>
              </a:rPr>
              <a:t>Produces </a:t>
            </a:r>
            <a:r>
              <a:rPr sz="550" spc="10" dirty="0">
                <a:latin typeface="Arial"/>
                <a:cs typeface="Arial"/>
              </a:rPr>
              <a:t>required </a:t>
            </a:r>
            <a:r>
              <a:rPr sz="550" b="1" spc="15" dirty="0">
                <a:latin typeface="Arial"/>
                <a:cs typeface="Arial"/>
              </a:rPr>
              <a:t>scar tissue in optimal</a:t>
            </a:r>
            <a:r>
              <a:rPr sz="550" b="1" spc="-35" dirty="0">
                <a:latin typeface="Arial"/>
                <a:cs typeface="Arial"/>
              </a:rPr>
              <a:t> </a:t>
            </a:r>
            <a:r>
              <a:rPr sz="550" b="1" spc="15" dirty="0">
                <a:latin typeface="Arial"/>
                <a:cs typeface="Arial"/>
              </a:rPr>
              <a:t>fashion</a:t>
            </a:r>
            <a:endParaRPr sz="5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80"/>
              </a:spcBef>
              <a:buChar char="–"/>
              <a:tabLst>
                <a:tab pos="183515" algn="l"/>
              </a:tabLst>
            </a:pPr>
            <a:r>
              <a:rPr sz="550" spc="15" dirty="0">
                <a:latin typeface="Arial"/>
                <a:cs typeface="Arial"/>
              </a:rPr>
              <a:t>Harvey </a:t>
            </a:r>
            <a:r>
              <a:rPr sz="550" spc="10" dirty="0">
                <a:latin typeface="Arial"/>
                <a:cs typeface="Arial"/>
              </a:rPr>
              <a:t>et al (1975) low </a:t>
            </a:r>
            <a:r>
              <a:rPr sz="550" spc="15" dirty="0">
                <a:latin typeface="Arial"/>
                <a:cs typeface="Arial"/>
              </a:rPr>
              <a:t>dose </a:t>
            </a:r>
            <a:r>
              <a:rPr sz="550" spc="10" dirty="0">
                <a:latin typeface="Arial"/>
                <a:cs typeface="Arial"/>
              </a:rPr>
              <a:t>pulsed </a:t>
            </a:r>
            <a:r>
              <a:rPr sz="550" spc="20" dirty="0">
                <a:latin typeface="Arial"/>
                <a:cs typeface="Arial"/>
              </a:rPr>
              <a:t>TUS </a:t>
            </a:r>
            <a:r>
              <a:rPr sz="550" spc="10" dirty="0">
                <a:latin typeface="Arial"/>
                <a:cs typeface="Arial"/>
              </a:rPr>
              <a:t>increases protein</a:t>
            </a:r>
            <a:r>
              <a:rPr sz="550" spc="40" dirty="0">
                <a:latin typeface="Arial"/>
                <a:cs typeface="Arial"/>
              </a:rPr>
              <a:t> </a:t>
            </a:r>
            <a:r>
              <a:rPr sz="550" spc="10" dirty="0">
                <a:latin typeface="Arial"/>
                <a:cs typeface="Arial"/>
              </a:rPr>
              <a:t>synthesis,</a:t>
            </a:r>
            <a:endParaRPr sz="550">
              <a:latin typeface="Arial"/>
              <a:cs typeface="Arial"/>
            </a:endParaRPr>
          </a:p>
          <a:p>
            <a:pPr marL="182880">
              <a:lnSpc>
                <a:spcPct val="100000"/>
              </a:lnSpc>
              <a:spcBef>
                <a:spcPts val="50"/>
              </a:spcBef>
            </a:pPr>
            <a:r>
              <a:rPr sz="550" b="1" spc="20" dirty="0">
                <a:latin typeface="Arial"/>
                <a:cs typeface="Arial"/>
              </a:rPr>
              <a:t>enhancing</a:t>
            </a:r>
            <a:r>
              <a:rPr sz="550" b="1" spc="-15" dirty="0">
                <a:latin typeface="Arial"/>
                <a:cs typeface="Arial"/>
              </a:rPr>
              <a:t> </a:t>
            </a:r>
            <a:r>
              <a:rPr sz="550" b="1" spc="15" dirty="0">
                <a:latin typeface="Arial"/>
                <a:cs typeface="Arial"/>
              </a:rPr>
              <a:t>fibroplasia</a:t>
            </a:r>
            <a:r>
              <a:rPr sz="550" b="1" spc="-25" dirty="0">
                <a:latin typeface="Arial"/>
                <a:cs typeface="Arial"/>
              </a:rPr>
              <a:t> </a:t>
            </a:r>
            <a:r>
              <a:rPr sz="550" b="1" spc="20" dirty="0">
                <a:latin typeface="Arial"/>
                <a:cs typeface="Arial"/>
              </a:rPr>
              <a:t>and</a:t>
            </a:r>
            <a:r>
              <a:rPr sz="550" b="1" dirty="0">
                <a:latin typeface="Arial"/>
                <a:cs typeface="Arial"/>
              </a:rPr>
              <a:t> </a:t>
            </a:r>
            <a:r>
              <a:rPr sz="550" b="1" spc="15" dirty="0">
                <a:latin typeface="Arial"/>
                <a:cs typeface="Arial"/>
              </a:rPr>
              <a:t>collagen</a:t>
            </a:r>
            <a:r>
              <a:rPr sz="550" b="1" spc="-10" dirty="0">
                <a:latin typeface="Arial"/>
                <a:cs typeface="Arial"/>
              </a:rPr>
              <a:t> </a:t>
            </a:r>
            <a:r>
              <a:rPr sz="550" b="1" spc="15" dirty="0">
                <a:latin typeface="Arial"/>
                <a:cs typeface="Arial"/>
              </a:rPr>
              <a:t>synthesis</a:t>
            </a:r>
            <a:r>
              <a:rPr sz="550" b="1" spc="5" dirty="0">
                <a:latin typeface="Arial"/>
                <a:cs typeface="Arial"/>
              </a:rPr>
              <a:t> </a:t>
            </a:r>
            <a:r>
              <a:rPr sz="550" spc="15" dirty="0">
                <a:latin typeface="Arial"/>
                <a:cs typeface="Arial"/>
              </a:rPr>
              <a:t>(Warden</a:t>
            </a:r>
            <a:r>
              <a:rPr sz="550" dirty="0">
                <a:latin typeface="Arial"/>
                <a:cs typeface="Arial"/>
              </a:rPr>
              <a:t> </a:t>
            </a:r>
            <a:r>
              <a:rPr sz="550" spc="10" dirty="0">
                <a:latin typeface="Arial"/>
                <a:cs typeface="Arial"/>
              </a:rPr>
              <a:t>et</a:t>
            </a:r>
            <a:r>
              <a:rPr sz="550" spc="5" dirty="0">
                <a:latin typeface="Arial"/>
                <a:cs typeface="Arial"/>
              </a:rPr>
              <a:t> </a:t>
            </a:r>
            <a:r>
              <a:rPr sz="550" spc="10" dirty="0">
                <a:latin typeface="Arial"/>
                <a:cs typeface="Arial"/>
              </a:rPr>
              <a:t>al</a:t>
            </a:r>
            <a:r>
              <a:rPr sz="550" dirty="0">
                <a:latin typeface="Arial"/>
                <a:cs typeface="Arial"/>
              </a:rPr>
              <a:t> </a:t>
            </a:r>
            <a:r>
              <a:rPr sz="550" spc="10" dirty="0">
                <a:latin typeface="Arial"/>
                <a:cs typeface="Arial"/>
              </a:rPr>
              <a:t>2006)</a:t>
            </a:r>
            <a:endParaRPr sz="550">
              <a:latin typeface="Arial"/>
              <a:cs typeface="Arial"/>
            </a:endParaRPr>
          </a:p>
          <a:p>
            <a:pPr marL="182880" marR="34925" lvl="1" indent="-66040">
              <a:lnSpc>
                <a:spcPct val="107300"/>
              </a:lnSpc>
              <a:spcBef>
                <a:spcPts val="120"/>
              </a:spcBef>
              <a:buChar char="–"/>
              <a:tabLst>
                <a:tab pos="183515" algn="l"/>
              </a:tabLst>
            </a:pPr>
            <a:r>
              <a:rPr sz="550" spc="15" dirty="0">
                <a:latin typeface="Arial"/>
                <a:cs typeface="Arial"/>
              </a:rPr>
              <a:t>Growth </a:t>
            </a:r>
            <a:r>
              <a:rPr sz="550" spc="10" dirty="0">
                <a:latin typeface="Arial"/>
                <a:cs typeface="Arial"/>
              </a:rPr>
              <a:t>factors are positively affected </a:t>
            </a:r>
            <a:r>
              <a:rPr sz="550" spc="15" dirty="0">
                <a:latin typeface="Arial"/>
                <a:cs typeface="Arial"/>
              </a:rPr>
              <a:t>by </a:t>
            </a:r>
            <a:r>
              <a:rPr sz="550" spc="20" dirty="0">
                <a:latin typeface="Arial"/>
                <a:cs typeface="Arial"/>
              </a:rPr>
              <a:t>TUS </a:t>
            </a:r>
            <a:r>
              <a:rPr sz="550" spc="15" dirty="0">
                <a:latin typeface="Arial"/>
                <a:cs typeface="Arial"/>
              </a:rPr>
              <a:t>(McBrier </a:t>
            </a:r>
            <a:r>
              <a:rPr sz="550" spc="10" dirty="0">
                <a:latin typeface="Arial"/>
                <a:cs typeface="Arial"/>
              </a:rPr>
              <a:t>et al </a:t>
            </a:r>
            <a:r>
              <a:rPr sz="550" spc="15" dirty="0">
                <a:latin typeface="Arial"/>
                <a:cs typeface="Arial"/>
              </a:rPr>
              <a:t>2007) as  </a:t>
            </a:r>
            <a:r>
              <a:rPr sz="550" spc="20" dirty="0">
                <a:latin typeface="Arial"/>
                <a:cs typeface="Arial"/>
              </a:rPr>
              <a:t>a </a:t>
            </a:r>
            <a:r>
              <a:rPr sz="550" spc="10" dirty="0">
                <a:latin typeface="Arial"/>
                <a:cs typeface="Arial"/>
              </a:rPr>
              <a:t>are </a:t>
            </a:r>
            <a:r>
              <a:rPr sz="550" spc="15" dirty="0">
                <a:latin typeface="Arial"/>
                <a:cs typeface="Arial"/>
              </a:rPr>
              <a:t>Heat </a:t>
            </a:r>
            <a:r>
              <a:rPr sz="550" spc="20" dirty="0">
                <a:latin typeface="Arial"/>
                <a:cs typeface="Arial"/>
              </a:rPr>
              <a:t>Shock </a:t>
            </a:r>
            <a:r>
              <a:rPr sz="550" spc="10" dirty="0">
                <a:latin typeface="Arial"/>
                <a:cs typeface="Arial"/>
              </a:rPr>
              <a:t>Proteins </a:t>
            </a:r>
            <a:r>
              <a:rPr sz="550" spc="15" dirty="0">
                <a:latin typeface="Arial"/>
                <a:cs typeface="Arial"/>
              </a:rPr>
              <a:t>(Nussbaum and Locke,</a:t>
            </a:r>
            <a:r>
              <a:rPr sz="550" spc="-80" dirty="0">
                <a:latin typeface="Arial"/>
                <a:cs typeface="Arial"/>
              </a:rPr>
              <a:t> </a:t>
            </a:r>
            <a:r>
              <a:rPr sz="550" spc="15" dirty="0">
                <a:latin typeface="Arial"/>
                <a:cs typeface="Arial"/>
              </a:rPr>
              <a:t>2007)</a:t>
            </a:r>
            <a:endParaRPr sz="5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7132" y="165862"/>
            <a:ext cx="246951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10" dirty="0"/>
              <a:t>TUS and </a:t>
            </a:r>
            <a:r>
              <a:rPr spc="5" dirty="0"/>
              <a:t>Healing: Inflammatory</a:t>
            </a:r>
            <a:r>
              <a:rPr spc="-130" dirty="0"/>
              <a:t> </a:t>
            </a:r>
            <a:r>
              <a:rPr spc="5" dirty="0"/>
              <a:t>Process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69961"/>
            <a:ext cx="2481580" cy="1022985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5"/>
              </a:spcBef>
              <a:buFont typeface="Arial"/>
              <a:buChar char="•"/>
              <a:tabLst>
                <a:tab pos="92075" algn="l"/>
              </a:tabLst>
            </a:pPr>
            <a:r>
              <a:rPr sz="700" b="1" spc="15" dirty="0">
                <a:latin typeface="Arial"/>
                <a:cs typeface="Arial"/>
              </a:rPr>
              <a:t>Remodelling</a:t>
            </a:r>
            <a:endParaRPr sz="70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55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Generic scar tissue </a:t>
            </a:r>
            <a:r>
              <a:rPr sz="650" b="1" spc="-5" dirty="0">
                <a:latin typeface="Arial"/>
                <a:cs typeface="Arial"/>
              </a:rPr>
              <a:t>adopts functional</a:t>
            </a:r>
            <a:r>
              <a:rPr sz="650" b="1" spc="-30" dirty="0">
                <a:latin typeface="Arial"/>
                <a:cs typeface="Arial"/>
              </a:rPr>
              <a:t> </a:t>
            </a:r>
            <a:r>
              <a:rPr sz="650" b="1" spc="-5" dirty="0">
                <a:latin typeface="Arial"/>
                <a:cs typeface="Arial"/>
              </a:rPr>
              <a:t>characteristics</a:t>
            </a:r>
            <a:endParaRPr sz="650">
              <a:latin typeface="Arial"/>
              <a:cs typeface="Arial"/>
            </a:endParaRPr>
          </a:p>
          <a:p>
            <a:pPr marL="182880" marR="5080" lvl="1" indent="-66040">
              <a:lnSpc>
                <a:spcPct val="99200"/>
              </a:lnSpc>
              <a:spcBef>
                <a:spcPts val="150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TUS </a:t>
            </a:r>
            <a:r>
              <a:rPr sz="650" spc="-10" dirty="0">
                <a:latin typeface="Arial"/>
                <a:cs typeface="Arial"/>
              </a:rPr>
              <a:t>enhances </a:t>
            </a:r>
            <a:r>
              <a:rPr sz="650" spc="-5" dirty="0">
                <a:latin typeface="Arial"/>
                <a:cs typeface="Arial"/>
              </a:rPr>
              <a:t>appropriate orientation of newly formed  collagen </a:t>
            </a:r>
            <a:r>
              <a:rPr sz="650" dirty="0">
                <a:latin typeface="Arial"/>
                <a:cs typeface="Arial"/>
              </a:rPr>
              <a:t>fibres </a:t>
            </a:r>
            <a:r>
              <a:rPr sz="650" spc="-10" dirty="0">
                <a:latin typeface="Arial"/>
                <a:cs typeface="Arial"/>
              </a:rPr>
              <a:t>and </a:t>
            </a:r>
            <a:r>
              <a:rPr sz="650" b="1" spc="-5" dirty="0">
                <a:latin typeface="Arial"/>
                <a:cs typeface="Arial"/>
              </a:rPr>
              <a:t>promotes profile change from type III to  </a:t>
            </a:r>
            <a:r>
              <a:rPr sz="650" b="1" spc="-20" dirty="0">
                <a:latin typeface="Arial"/>
                <a:cs typeface="Arial"/>
              </a:rPr>
              <a:t>Type </a:t>
            </a:r>
            <a:r>
              <a:rPr sz="650" b="1" spc="-5" dirty="0">
                <a:latin typeface="Arial"/>
                <a:cs typeface="Arial"/>
              </a:rPr>
              <a:t>I </a:t>
            </a:r>
            <a:r>
              <a:rPr sz="650" spc="-5" dirty="0">
                <a:latin typeface="Arial"/>
                <a:cs typeface="Arial"/>
              </a:rPr>
              <a:t>: increasing tensile strength </a:t>
            </a:r>
            <a:r>
              <a:rPr sz="650" spc="-10" dirty="0">
                <a:latin typeface="Arial"/>
                <a:cs typeface="Arial"/>
              </a:rPr>
              <a:t>and enhancing </a:t>
            </a:r>
            <a:r>
              <a:rPr sz="650" spc="-5" dirty="0">
                <a:latin typeface="Arial"/>
                <a:cs typeface="Arial"/>
              </a:rPr>
              <a:t>scar</a:t>
            </a:r>
            <a:r>
              <a:rPr sz="650" spc="35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mobility</a:t>
            </a:r>
            <a:endParaRPr sz="650">
              <a:latin typeface="Arial"/>
              <a:cs typeface="Arial"/>
            </a:endParaRPr>
          </a:p>
          <a:p>
            <a:pPr marL="182880" marR="95885" lvl="1" indent="-66040">
              <a:lnSpc>
                <a:spcPts val="770"/>
              </a:lnSpc>
              <a:spcBef>
                <a:spcPts val="180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TUS </a:t>
            </a:r>
            <a:r>
              <a:rPr sz="650" spc="-10" dirty="0">
                <a:latin typeface="Arial"/>
                <a:cs typeface="Arial"/>
              </a:rPr>
              <a:t>enhances </a:t>
            </a:r>
            <a:r>
              <a:rPr sz="650" spc="-5" dirty="0">
                <a:latin typeface="Arial"/>
                <a:cs typeface="Arial"/>
              </a:rPr>
              <a:t>functional </a:t>
            </a:r>
            <a:r>
              <a:rPr sz="650" dirty="0">
                <a:latin typeface="Arial"/>
                <a:cs typeface="Arial"/>
              </a:rPr>
              <a:t>capacity </a:t>
            </a:r>
            <a:r>
              <a:rPr sz="650" spc="-5" dirty="0">
                <a:latin typeface="Arial"/>
                <a:cs typeface="Arial"/>
              </a:rPr>
              <a:t>of scar tissue </a:t>
            </a:r>
            <a:r>
              <a:rPr sz="650" spc="-20" dirty="0">
                <a:latin typeface="Arial"/>
                <a:cs typeface="Arial"/>
              </a:rPr>
              <a:t>(Yeung </a:t>
            </a:r>
            <a:r>
              <a:rPr sz="650" spc="-5" dirty="0">
                <a:latin typeface="Arial"/>
                <a:cs typeface="Arial"/>
              </a:rPr>
              <a:t>et al  </a:t>
            </a:r>
            <a:r>
              <a:rPr sz="650" spc="-10" dirty="0">
                <a:latin typeface="Arial"/>
                <a:cs typeface="Arial"/>
              </a:rPr>
              <a:t>2006)</a:t>
            </a:r>
            <a:endParaRPr sz="650">
              <a:latin typeface="Arial"/>
              <a:cs typeface="Arial"/>
            </a:endParaRPr>
          </a:p>
          <a:p>
            <a:pPr marL="182880" marR="430530" lvl="1" indent="-66040">
              <a:lnSpc>
                <a:spcPts val="770"/>
              </a:lnSpc>
              <a:spcBef>
                <a:spcPts val="165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TUS may have capacity to influence </a:t>
            </a:r>
            <a:r>
              <a:rPr sz="650" b="1" spc="-10" dirty="0">
                <a:latin typeface="Arial"/>
                <a:cs typeface="Arial"/>
              </a:rPr>
              <a:t>collagen fibre  </a:t>
            </a:r>
            <a:r>
              <a:rPr sz="650" b="1" spc="-5" dirty="0">
                <a:latin typeface="Arial"/>
                <a:cs typeface="Arial"/>
              </a:rPr>
              <a:t>orientation </a:t>
            </a:r>
            <a:r>
              <a:rPr sz="650" spc="-5" dirty="0">
                <a:latin typeface="Arial"/>
                <a:cs typeface="Arial"/>
              </a:rPr>
              <a:t>(Byl et al</a:t>
            </a:r>
            <a:r>
              <a:rPr sz="650" spc="-40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1996)</a:t>
            </a:r>
            <a:endParaRPr sz="6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59663" y="165862"/>
            <a:ext cx="108585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10" dirty="0"/>
              <a:t>Machine</a:t>
            </a:r>
            <a:r>
              <a:rPr spc="-80" dirty="0"/>
              <a:t> </a:t>
            </a:r>
            <a:r>
              <a:rPr spc="5" dirty="0"/>
              <a:t>Settings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69961"/>
            <a:ext cx="1247775" cy="1152525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Frequency</a:t>
            </a:r>
            <a:endParaRPr sz="70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55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1MHz =</a:t>
            </a:r>
            <a:r>
              <a:rPr sz="650" spc="-25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Deep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45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3MHz =</a:t>
            </a:r>
            <a:r>
              <a:rPr sz="650" spc="-25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Superficial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Pulse</a:t>
            </a:r>
            <a:r>
              <a:rPr sz="70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Ratio</a:t>
            </a:r>
            <a:endParaRPr sz="700">
              <a:latin typeface="Arial"/>
              <a:cs typeface="Arial"/>
            </a:endParaRPr>
          </a:p>
          <a:p>
            <a:pPr marL="117475">
              <a:lnSpc>
                <a:spcPct val="100000"/>
              </a:lnSpc>
              <a:spcBef>
                <a:spcPts val="160"/>
              </a:spcBef>
            </a:pPr>
            <a:r>
              <a:rPr sz="650" spc="-5" dirty="0">
                <a:latin typeface="Arial"/>
                <a:cs typeface="Arial"/>
              </a:rPr>
              <a:t>– 10%, 20%, 50%,</a:t>
            </a:r>
            <a:r>
              <a:rPr sz="650" spc="-65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100%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00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Intensity</a:t>
            </a:r>
            <a:endParaRPr sz="70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60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Average 0.6</a:t>
            </a:r>
            <a:r>
              <a:rPr sz="650" spc="-40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W/cm2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0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Time</a:t>
            </a:r>
            <a:endParaRPr sz="70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60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No of Rx Heads x Pulse</a:t>
            </a:r>
            <a:r>
              <a:rPr sz="650" spc="-80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ratio</a:t>
            </a:r>
            <a:endParaRPr sz="6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89508" y="166496"/>
            <a:ext cx="102616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10" dirty="0"/>
              <a:t>Machine</a:t>
            </a:r>
            <a:r>
              <a:rPr spc="-85" dirty="0"/>
              <a:t> </a:t>
            </a:r>
            <a:r>
              <a:rPr spc="-5" dirty="0"/>
              <a:t>Testing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71601"/>
            <a:ext cx="1688464" cy="1156335"/>
          </a:xfrm>
          <a:prstGeom prst="rect">
            <a:avLst/>
          </a:prstGeom>
        </p:spPr>
        <p:txBody>
          <a:bodyPr vert="horz" wrap="square" lIns="0" tIns="254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0"/>
              </a:spcBef>
            </a:pPr>
            <a:r>
              <a:rPr sz="650" b="1" spc="10" dirty="0">
                <a:latin typeface="Arial"/>
                <a:cs typeface="Arial"/>
              </a:rPr>
              <a:t>BEFORE </a:t>
            </a:r>
            <a:r>
              <a:rPr sz="650" b="1" spc="5" dirty="0">
                <a:latin typeface="Arial"/>
                <a:cs typeface="Arial"/>
              </a:rPr>
              <a:t>the patient</a:t>
            </a:r>
            <a:r>
              <a:rPr sz="650" b="1" spc="40" dirty="0">
                <a:latin typeface="Arial"/>
                <a:cs typeface="Arial"/>
              </a:rPr>
              <a:t> </a:t>
            </a:r>
            <a:r>
              <a:rPr sz="650" b="1" spc="5" dirty="0">
                <a:latin typeface="Arial"/>
                <a:cs typeface="Arial"/>
              </a:rPr>
              <a:t>arrives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10"/>
              </a:spcBef>
              <a:buChar char="•"/>
              <a:tabLst>
                <a:tab pos="92075" algn="l"/>
              </a:tabLst>
            </a:pPr>
            <a:r>
              <a:rPr sz="650" spc="5" dirty="0">
                <a:latin typeface="Arial"/>
                <a:cs typeface="Arial"/>
              </a:rPr>
              <a:t>House</a:t>
            </a:r>
            <a:r>
              <a:rPr sz="650" spc="15" dirty="0">
                <a:latin typeface="Arial"/>
                <a:cs typeface="Arial"/>
              </a:rPr>
              <a:t> </a:t>
            </a:r>
            <a:r>
              <a:rPr sz="650" spc="10" dirty="0">
                <a:latin typeface="Arial"/>
                <a:cs typeface="Arial"/>
              </a:rPr>
              <a:t>keeping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10"/>
              </a:spcBef>
              <a:buChar char="•"/>
              <a:tabLst>
                <a:tab pos="92075" algn="l"/>
              </a:tabLst>
            </a:pPr>
            <a:r>
              <a:rPr sz="650" spc="5" dirty="0">
                <a:latin typeface="Arial"/>
                <a:cs typeface="Arial"/>
              </a:rPr>
              <a:t>Plugging it</a:t>
            </a:r>
            <a:r>
              <a:rPr sz="650" spc="20" dirty="0">
                <a:latin typeface="Arial"/>
                <a:cs typeface="Arial"/>
              </a:rPr>
              <a:t> </a:t>
            </a:r>
            <a:r>
              <a:rPr sz="650" spc="10" dirty="0">
                <a:latin typeface="Arial"/>
                <a:cs typeface="Arial"/>
              </a:rPr>
              <a:t>in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20"/>
              </a:spcBef>
              <a:buChar char="•"/>
              <a:tabLst>
                <a:tab pos="92075" algn="l"/>
              </a:tabLst>
            </a:pPr>
            <a:r>
              <a:rPr sz="650" spc="10" dirty="0">
                <a:latin typeface="Arial"/>
                <a:cs typeface="Arial"/>
              </a:rPr>
              <a:t>Tx</a:t>
            </a:r>
            <a:r>
              <a:rPr sz="650" spc="-10" dirty="0">
                <a:latin typeface="Arial"/>
                <a:cs typeface="Arial"/>
              </a:rPr>
              <a:t> </a:t>
            </a:r>
            <a:r>
              <a:rPr sz="650" spc="10" dirty="0">
                <a:latin typeface="Arial"/>
                <a:cs typeface="Arial"/>
              </a:rPr>
              <a:t>head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05"/>
              </a:spcBef>
              <a:buChar char="•"/>
              <a:tabLst>
                <a:tab pos="92075" algn="l"/>
              </a:tabLst>
            </a:pPr>
            <a:r>
              <a:rPr sz="650" spc="5" dirty="0">
                <a:latin typeface="Arial"/>
                <a:cs typeface="Arial"/>
              </a:rPr>
              <a:t>Set </a:t>
            </a:r>
            <a:r>
              <a:rPr sz="650" spc="10" dirty="0">
                <a:latin typeface="Arial"/>
                <a:cs typeface="Arial"/>
              </a:rPr>
              <a:t>the</a:t>
            </a:r>
            <a:r>
              <a:rPr sz="650" spc="-65" dirty="0">
                <a:latin typeface="Arial"/>
                <a:cs typeface="Arial"/>
              </a:rPr>
              <a:t> </a:t>
            </a:r>
            <a:r>
              <a:rPr sz="650" spc="10" dirty="0">
                <a:latin typeface="Arial"/>
                <a:cs typeface="Arial"/>
              </a:rPr>
              <a:t>machine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10"/>
              </a:spcBef>
              <a:buChar char="•"/>
              <a:tabLst>
                <a:tab pos="92075" algn="l"/>
              </a:tabLst>
            </a:pPr>
            <a:r>
              <a:rPr sz="650" spc="10" dirty="0">
                <a:latin typeface="Arial"/>
                <a:cs typeface="Arial"/>
              </a:rPr>
              <a:t>Water</a:t>
            </a:r>
            <a:r>
              <a:rPr sz="650" spc="-90" dirty="0">
                <a:latin typeface="Arial"/>
                <a:cs typeface="Arial"/>
              </a:rPr>
              <a:t> </a:t>
            </a:r>
            <a:r>
              <a:rPr sz="650" spc="5" dirty="0">
                <a:latin typeface="Arial"/>
                <a:cs typeface="Arial"/>
              </a:rPr>
              <a:t>bath/bowl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05"/>
              </a:spcBef>
              <a:buChar char="•"/>
              <a:tabLst>
                <a:tab pos="92075" algn="l"/>
              </a:tabLst>
            </a:pPr>
            <a:r>
              <a:rPr sz="650" spc="10" dirty="0">
                <a:latin typeface="Arial"/>
                <a:cs typeface="Arial"/>
              </a:rPr>
              <a:t>THE Tx HEAD MUST BE </a:t>
            </a:r>
            <a:r>
              <a:rPr sz="650" spc="5" dirty="0">
                <a:latin typeface="Arial"/>
                <a:cs typeface="Arial"/>
              </a:rPr>
              <a:t>IN </a:t>
            </a:r>
            <a:r>
              <a:rPr sz="650" spc="10" dirty="0">
                <a:latin typeface="Arial"/>
                <a:cs typeface="Arial"/>
              </a:rPr>
              <a:t>THE</a:t>
            </a:r>
            <a:r>
              <a:rPr sz="650" spc="-65" dirty="0">
                <a:latin typeface="Arial"/>
                <a:cs typeface="Arial"/>
              </a:rPr>
              <a:t> </a:t>
            </a:r>
            <a:r>
              <a:rPr sz="650" spc="5" dirty="0">
                <a:latin typeface="Arial"/>
                <a:cs typeface="Arial"/>
              </a:rPr>
              <a:t>WATER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10"/>
              </a:spcBef>
              <a:buChar char="•"/>
              <a:tabLst>
                <a:tab pos="92075" algn="l"/>
              </a:tabLst>
            </a:pPr>
            <a:r>
              <a:rPr sz="650" spc="5" dirty="0">
                <a:latin typeface="Arial"/>
                <a:cs typeface="Arial"/>
              </a:rPr>
              <a:t>Direct it</a:t>
            </a:r>
            <a:r>
              <a:rPr sz="650" spc="-10" dirty="0">
                <a:latin typeface="Arial"/>
                <a:cs typeface="Arial"/>
              </a:rPr>
              <a:t> </a:t>
            </a:r>
            <a:r>
              <a:rPr sz="650" spc="5" dirty="0">
                <a:latin typeface="Arial"/>
                <a:cs typeface="Arial"/>
              </a:rPr>
              <a:t>upwards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20"/>
              </a:spcBef>
              <a:buChar char="•"/>
              <a:tabLst>
                <a:tab pos="92075" algn="l"/>
              </a:tabLst>
            </a:pPr>
            <a:r>
              <a:rPr sz="650" spc="10" dirty="0">
                <a:latin typeface="Arial"/>
                <a:cs typeface="Arial"/>
              </a:rPr>
              <a:t>Press</a:t>
            </a:r>
            <a:r>
              <a:rPr sz="650" dirty="0">
                <a:latin typeface="Arial"/>
                <a:cs typeface="Arial"/>
              </a:rPr>
              <a:t> </a:t>
            </a:r>
            <a:r>
              <a:rPr sz="650" spc="5" dirty="0">
                <a:latin typeface="Arial"/>
                <a:cs typeface="Arial"/>
              </a:rPr>
              <a:t>start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10"/>
              </a:spcBef>
              <a:buChar char="•"/>
              <a:tabLst>
                <a:tab pos="92075" algn="l"/>
              </a:tabLst>
            </a:pPr>
            <a:r>
              <a:rPr sz="650" spc="5" dirty="0">
                <a:latin typeface="Arial"/>
                <a:cs typeface="Arial"/>
              </a:rPr>
              <a:t>Increase</a:t>
            </a:r>
            <a:r>
              <a:rPr sz="650" spc="25" dirty="0">
                <a:latin typeface="Arial"/>
                <a:cs typeface="Arial"/>
              </a:rPr>
              <a:t> </a:t>
            </a:r>
            <a:r>
              <a:rPr sz="650" spc="5" dirty="0">
                <a:latin typeface="Arial"/>
                <a:cs typeface="Arial"/>
              </a:rPr>
              <a:t>intensity</a:t>
            </a:r>
            <a:endParaRPr sz="6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56718" y="166496"/>
            <a:ext cx="1721485" cy="73152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785495">
              <a:lnSpc>
                <a:spcPct val="100000"/>
              </a:lnSpc>
              <a:spcBef>
                <a:spcPts val="120"/>
              </a:spcBef>
            </a:pPr>
            <a:r>
              <a:rPr sz="1000" b="1" spc="5" dirty="0">
                <a:latin typeface="Arial"/>
                <a:cs typeface="Arial"/>
              </a:rPr>
              <a:t>Patient</a:t>
            </a:r>
            <a:r>
              <a:rPr sz="1000" b="1" spc="-70" dirty="0">
                <a:latin typeface="Arial"/>
                <a:cs typeface="Arial"/>
              </a:rPr>
              <a:t> </a:t>
            </a:r>
            <a:r>
              <a:rPr sz="1000" b="1" spc="5" dirty="0">
                <a:latin typeface="Arial"/>
                <a:cs typeface="Arial"/>
              </a:rPr>
              <a:t>Checks</a:t>
            </a:r>
            <a:endParaRPr sz="10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Contraindications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Precautions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Thermal Skin</a:t>
            </a:r>
            <a:r>
              <a:rPr sz="700" spc="-20" dirty="0">
                <a:latin typeface="Arial"/>
                <a:cs typeface="Arial"/>
              </a:rPr>
              <a:t> </a:t>
            </a:r>
            <a:r>
              <a:rPr sz="700" spc="-5" dirty="0">
                <a:latin typeface="Arial"/>
                <a:cs typeface="Arial"/>
              </a:rPr>
              <a:t>Test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91972" y="165862"/>
            <a:ext cx="122237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Patient</a:t>
            </a:r>
            <a:r>
              <a:rPr spc="-60" dirty="0"/>
              <a:t> </a:t>
            </a:r>
            <a:r>
              <a:rPr spc="5" dirty="0"/>
              <a:t>Explanation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69442"/>
            <a:ext cx="1520825" cy="1101725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9"/>
              </a:spcBef>
              <a:buChar char="•"/>
              <a:tabLst>
                <a:tab pos="92075" algn="l"/>
              </a:tabLst>
            </a:pPr>
            <a:r>
              <a:rPr sz="700" spc="20" dirty="0">
                <a:latin typeface="Arial"/>
                <a:cs typeface="Arial"/>
              </a:rPr>
              <a:t>What </a:t>
            </a:r>
            <a:r>
              <a:rPr sz="700" spc="5" dirty="0">
                <a:latin typeface="Arial"/>
                <a:cs typeface="Arial"/>
              </a:rPr>
              <a:t>will </a:t>
            </a:r>
            <a:r>
              <a:rPr sz="700" spc="10" dirty="0">
                <a:latin typeface="Arial"/>
                <a:cs typeface="Arial"/>
              </a:rPr>
              <a:t>this </a:t>
            </a:r>
            <a:r>
              <a:rPr sz="700" spc="15" dirty="0">
                <a:latin typeface="Arial"/>
                <a:cs typeface="Arial"/>
              </a:rPr>
              <a:t>do </a:t>
            </a:r>
            <a:r>
              <a:rPr sz="700" spc="10" dirty="0">
                <a:latin typeface="Arial"/>
                <a:cs typeface="Arial"/>
              </a:rPr>
              <a:t>for the</a:t>
            </a:r>
            <a:r>
              <a:rPr sz="700" spc="-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patient?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20" dirty="0">
                <a:latin typeface="Arial"/>
                <a:cs typeface="Arial"/>
              </a:rPr>
              <a:t>What </a:t>
            </a:r>
            <a:r>
              <a:rPr sz="700" spc="10" dirty="0">
                <a:latin typeface="Arial"/>
                <a:cs typeface="Arial"/>
              </a:rPr>
              <a:t>effects </a:t>
            </a:r>
            <a:r>
              <a:rPr sz="700" spc="5" dirty="0">
                <a:latin typeface="Arial"/>
                <a:cs typeface="Arial"/>
              </a:rPr>
              <a:t>will </a:t>
            </a:r>
            <a:r>
              <a:rPr sz="700" spc="10" dirty="0">
                <a:latin typeface="Arial"/>
                <a:cs typeface="Arial"/>
              </a:rPr>
              <a:t>it</a:t>
            </a:r>
            <a:r>
              <a:rPr sz="700" spc="-4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have?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20" dirty="0">
                <a:latin typeface="Arial"/>
                <a:cs typeface="Arial"/>
              </a:rPr>
              <a:t>What </a:t>
            </a:r>
            <a:r>
              <a:rPr sz="700" spc="15" dirty="0">
                <a:latin typeface="Arial"/>
                <a:cs typeface="Arial"/>
              </a:rPr>
              <a:t>should they</a:t>
            </a:r>
            <a:r>
              <a:rPr sz="700" spc="-4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feel?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29"/>
              </a:spcBef>
              <a:buChar char="•"/>
              <a:tabLst>
                <a:tab pos="92075" algn="l"/>
              </a:tabLst>
            </a:pPr>
            <a:r>
              <a:rPr sz="700" spc="20" dirty="0">
                <a:latin typeface="Arial"/>
                <a:cs typeface="Arial"/>
              </a:rPr>
              <a:t>What </a:t>
            </a:r>
            <a:r>
              <a:rPr sz="700" spc="10" dirty="0">
                <a:latin typeface="Arial"/>
                <a:cs typeface="Arial"/>
              </a:rPr>
              <a:t>shouldn’t they</a:t>
            </a:r>
            <a:r>
              <a:rPr sz="700" spc="-3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feel?</a:t>
            </a:r>
            <a:endParaRPr sz="7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15"/>
              </a:spcBef>
            </a:pPr>
            <a:r>
              <a:rPr sz="700" b="1" spc="20" dirty="0">
                <a:latin typeface="Arial"/>
                <a:cs typeface="Arial"/>
              </a:rPr>
              <a:t>INFORMED</a:t>
            </a:r>
            <a:r>
              <a:rPr sz="700" b="1" spc="25" dirty="0">
                <a:latin typeface="Arial"/>
                <a:cs typeface="Arial"/>
              </a:rPr>
              <a:t> </a:t>
            </a:r>
            <a:r>
              <a:rPr sz="700" b="1" spc="5" dirty="0">
                <a:latin typeface="Arial"/>
                <a:cs typeface="Arial"/>
              </a:rPr>
              <a:t>CONSENT: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20" dirty="0">
                <a:latin typeface="Arial"/>
                <a:cs typeface="Arial"/>
              </a:rPr>
              <a:t>Do </a:t>
            </a:r>
            <a:r>
              <a:rPr sz="700" spc="10" dirty="0">
                <a:latin typeface="Arial"/>
                <a:cs typeface="Arial"/>
              </a:rPr>
              <a:t>you </a:t>
            </a:r>
            <a:r>
              <a:rPr sz="700" spc="15" dirty="0">
                <a:latin typeface="Arial"/>
                <a:cs typeface="Arial"/>
              </a:rPr>
              <a:t>understand </a:t>
            </a:r>
            <a:r>
              <a:rPr sz="700" spc="10" dirty="0">
                <a:latin typeface="Arial"/>
                <a:cs typeface="Arial"/>
              </a:rPr>
              <a:t>the treatment?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29"/>
              </a:spcBef>
              <a:buChar char="•"/>
              <a:tabLst>
                <a:tab pos="92075" algn="l"/>
              </a:tabLst>
            </a:pPr>
            <a:r>
              <a:rPr sz="700" spc="20" dirty="0">
                <a:latin typeface="Arial"/>
                <a:cs typeface="Arial"/>
              </a:rPr>
              <a:t>Do </a:t>
            </a:r>
            <a:r>
              <a:rPr sz="700" spc="10" dirty="0">
                <a:latin typeface="Arial"/>
                <a:cs typeface="Arial"/>
              </a:rPr>
              <a:t>you </a:t>
            </a:r>
            <a:r>
              <a:rPr sz="700" spc="15" dirty="0">
                <a:latin typeface="Arial"/>
                <a:cs typeface="Arial"/>
              </a:rPr>
              <a:t>have any</a:t>
            </a:r>
            <a:r>
              <a:rPr sz="700" spc="1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questions?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Are you </a:t>
            </a:r>
            <a:r>
              <a:rPr sz="700" spc="15" dirty="0">
                <a:latin typeface="Arial"/>
                <a:cs typeface="Arial"/>
              </a:rPr>
              <a:t>happy </a:t>
            </a:r>
            <a:r>
              <a:rPr sz="700" spc="10" dirty="0">
                <a:latin typeface="Arial"/>
                <a:cs typeface="Arial"/>
              </a:rPr>
              <a:t>for </a:t>
            </a:r>
            <a:r>
              <a:rPr sz="700" spc="20" dirty="0">
                <a:latin typeface="Arial"/>
                <a:cs typeface="Arial"/>
              </a:rPr>
              <a:t>me </a:t>
            </a:r>
            <a:r>
              <a:rPr sz="700" spc="10" dirty="0">
                <a:latin typeface="Arial"/>
                <a:cs typeface="Arial"/>
              </a:rPr>
              <a:t>to</a:t>
            </a:r>
            <a:r>
              <a:rPr sz="700" spc="-2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proceed?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12191" y="165862"/>
            <a:ext cx="178117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Application: </a:t>
            </a:r>
            <a:r>
              <a:rPr spc="-5" dirty="0"/>
              <a:t>Types </a:t>
            </a:r>
            <a:r>
              <a:rPr spc="5" dirty="0"/>
              <a:t>of</a:t>
            </a:r>
            <a:r>
              <a:rPr spc="-120" dirty="0"/>
              <a:t> </a:t>
            </a:r>
            <a:r>
              <a:rPr spc="10" dirty="0"/>
              <a:t>Output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72185"/>
            <a:ext cx="1534795" cy="114744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600" b="1" dirty="0">
                <a:latin typeface="Arial"/>
                <a:cs typeface="Arial"/>
              </a:rPr>
              <a:t>Continuous</a:t>
            </a:r>
            <a:endParaRPr sz="600">
              <a:latin typeface="Arial"/>
              <a:cs typeface="Arial"/>
            </a:endParaRPr>
          </a:p>
          <a:p>
            <a:pPr marL="182880" indent="-66040">
              <a:lnSpc>
                <a:spcPct val="100000"/>
              </a:lnSpc>
              <a:spcBef>
                <a:spcPts val="15"/>
              </a:spcBef>
              <a:buChar char="–"/>
              <a:tabLst>
                <a:tab pos="183515" algn="l"/>
              </a:tabLst>
            </a:pPr>
            <a:r>
              <a:rPr sz="550" dirty="0">
                <a:latin typeface="Arial"/>
                <a:cs typeface="Arial"/>
              </a:rPr>
              <a:t>Sub-acute and </a:t>
            </a:r>
            <a:r>
              <a:rPr sz="550" spc="-5" dirty="0">
                <a:latin typeface="Arial"/>
                <a:cs typeface="Arial"/>
              </a:rPr>
              <a:t>chronic injuries </a:t>
            </a:r>
            <a:r>
              <a:rPr sz="550" spc="-15" dirty="0">
                <a:latin typeface="Arial"/>
                <a:cs typeface="Arial"/>
              </a:rPr>
              <a:t>(11 </a:t>
            </a:r>
            <a:r>
              <a:rPr sz="550" dirty="0">
                <a:latin typeface="Arial"/>
                <a:cs typeface="Arial"/>
              </a:rPr>
              <a:t>days</a:t>
            </a:r>
            <a:r>
              <a:rPr sz="550" spc="-65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+)</a:t>
            </a:r>
            <a:endParaRPr sz="550">
              <a:latin typeface="Arial"/>
              <a:cs typeface="Arial"/>
            </a:endParaRPr>
          </a:p>
          <a:p>
            <a:pPr marL="182880" indent="-66040">
              <a:lnSpc>
                <a:spcPct val="100000"/>
              </a:lnSpc>
              <a:buChar char="–"/>
              <a:tabLst>
                <a:tab pos="183515" algn="l"/>
              </a:tabLst>
            </a:pPr>
            <a:r>
              <a:rPr sz="550" spc="-5" dirty="0">
                <a:latin typeface="Arial"/>
                <a:cs typeface="Arial"/>
              </a:rPr>
              <a:t>Deep </a:t>
            </a:r>
            <a:r>
              <a:rPr sz="550" dirty="0">
                <a:latin typeface="Arial"/>
                <a:cs typeface="Arial"/>
              </a:rPr>
              <a:t>tissue</a:t>
            </a:r>
            <a:r>
              <a:rPr sz="550" spc="-10" dirty="0">
                <a:latin typeface="Arial"/>
                <a:cs typeface="Arial"/>
              </a:rPr>
              <a:t> </a:t>
            </a:r>
            <a:r>
              <a:rPr sz="550" spc="-5" dirty="0">
                <a:latin typeface="Arial"/>
                <a:cs typeface="Arial"/>
              </a:rPr>
              <a:t>lesions</a:t>
            </a:r>
            <a:endParaRPr sz="55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Font typeface="Arial"/>
              <a:buChar char="–"/>
            </a:pPr>
            <a:endParaRPr sz="6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600" b="1" dirty="0">
                <a:latin typeface="Arial"/>
                <a:cs typeface="Arial"/>
              </a:rPr>
              <a:t>Pulsed </a:t>
            </a:r>
            <a:r>
              <a:rPr sz="600" dirty="0">
                <a:latin typeface="Arial"/>
                <a:cs typeface="Arial"/>
              </a:rPr>
              <a:t>(duty</a:t>
            </a:r>
            <a:r>
              <a:rPr sz="600" spc="35" dirty="0">
                <a:latin typeface="Arial"/>
                <a:cs typeface="Arial"/>
              </a:rPr>
              <a:t> </a:t>
            </a:r>
            <a:r>
              <a:rPr sz="600" dirty="0">
                <a:latin typeface="Arial"/>
                <a:cs typeface="Arial"/>
              </a:rPr>
              <a:t>cycle)</a:t>
            </a:r>
            <a:endParaRPr sz="600">
              <a:latin typeface="Arial"/>
              <a:cs typeface="Arial"/>
            </a:endParaRPr>
          </a:p>
          <a:p>
            <a:pPr marL="182880" indent="-66040">
              <a:lnSpc>
                <a:spcPct val="100000"/>
              </a:lnSpc>
              <a:spcBef>
                <a:spcPts val="15"/>
              </a:spcBef>
              <a:buChar char="–"/>
              <a:tabLst>
                <a:tab pos="183515" algn="l"/>
              </a:tabLst>
            </a:pPr>
            <a:r>
              <a:rPr sz="550" dirty="0">
                <a:latin typeface="Arial"/>
                <a:cs typeface="Arial"/>
              </a:rPr>
              <a:t>Acute or </a:t>
            </a:r>
            <a:r>
              <a:rPr sz="550" spc="-5" dirty="0">
                <a:latin typeface="Arial"/>
                <a:cs typeface="Arial"/>
              </a:rPr>
              <a:t>early </a:t>
            </a:r>
            <a:r>
              <a:rPr sz="550" dirty="0">
                <a:latin typeface="Arial"/>
                <a:cs typeface="Arial"/>
              </a:rPr>
              <a:t>sub acute stages</a:t>
            </a:r>
            <a:r>
              <a:rPr sz="550" spc="-105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(2-10days)</a:t>
            </a:r>
            <a:endParaRPr sz="550">
              <a:latin typeface="Arial"/>
              <a:cs typeface="Arial"/>
            </a:endParaRPr>
          </a:p>
          <a:p>
            <a:pPr marL="182880" indent="-66040">
              <a:lnSpc>
                <a:spcPct val="100000"/>
              </a:lnSpc>
              <a:buChar char="–"/>
              <a:tabLst>
                <a:tab pos="183515" algn="l"/>
              </a:tabLst>
            </a:pPr>
            <a:r>
              <a:rPr sz="550" dirty="0">
                <a:latin typeface="Arial"/>
                <a:cs typeface="Arial"/>
              </a:rPr>
              <a:t>Over bony</a:t>
            </a:r>
            <a:r>
              <a:rPr sz="550" spc="-30" dirty="0">
                <a:latin typeface="Arial"/>
                <a:cs typeface="Arial"/>
              </a:rPr>
              <a:t> </a:t>
            </a:r>
            <a:r>
              <a:rPr sz="550" spc="-5" dirty="0">
                <a:latin typeface="Arial"/>
                <a:cs typeface="Arial"/>
              </a:rPr>
              <a:t>prominences</a:t>
            </a:r>
            <a:endParaRPr sz="550">
              <a:latin typeface="Arial"/>
              <a:cs typeface="Arial"/>
            </a:endParaRPr>
          </a:p>
          <a:p>
            <a:pPr marL="182880" indent="-66040">
              <a:lnSpc>
                <a:spcPct val="100000"/>
              </a:lnSpc>
              <a:buChar char="–"/>
              <a:tabLst>
                <a:tab pos="183515" algn="l"/>
              </a:tabLst>
            </a:pPr>
            <a:r>
              <a:rPr sz="550" dirty="0">
                <a:latin typeface="Arial"/>
                <a:cs typeface="Arial"/>
              </a:rPr>
              <a:t>Over </a:t>
            </a:r>
            <a:r>
              <a:rPr sz="550" spc="-5" dirty="0">
                <a:latin typeface="Arial"/>
                <a:cs typeface="Arial"/>
              </a:rPr>
              <a:t>metal</a:t>
            </a:r>
            <a:r>
              <a:rPr sz="550" spc="-20" dirty="0">
                <a:latin typeface="Arial"/>
                <a:cs typeface="Arial"/>
              </a:rPr>
              <a:t> </a:t>
            </a:r>
            <a:r>
              <a:rPr sz="550" spc="-5" dirty="0">
                <a:latin typeface="Arial"/>
                <a:cs typeface="Arial"/>
              </a:rPr>
              <a:t>implants</a:t>
            </a:r>
            <a:endParaRPr sz="550">
              <a:latin typeface="Arial"/>
              <a:cs typeface="Arial"/>
            </a:endParaRPr>
          </a:p>
          <a:p>
            <a:pPr marL="182880" indent="-66040">
              <a:lnSpc>
                <a:spcPct val="100000"/>
              </a:lnSpc>
              <a:buChar char="–"/>
              <a:tabLst>
                <a:tab pos="183515" algn="l"/>
              </a:tabLst>
            </a:pPr>
            <a:r>
              <a:rPr sz="550" spc="-5" dirty="0">
                <a:latin typeface="Arial"/>
                <a:cs typeface="Arial"/>
              </a:rPr>
              <a:t>Failed thermal skin </a:t>
            </a:r>
            <a:r>
              <a:rPr sz="550" dirty="0">
                <a:latin typeface="Arial"/>
                <a:cs typeface="Arial"/>
              </a:rPr>
              <a:t>test</a:t>
            </a:r>
            <a:r>
              <a:rPr sz="550" spc="-15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?</a:t>
            </a:r>
            <a:endParaRPr sz="550">
              <a:latin typeface="Arial"/>
              <a:cs typeface="Arial"/>
            </a:endParaRPr>
          </a:p>
          <a:p>
            <a:pPr marL="182880" indent="-66040">
              <a:lnSpc>
                <a:spcPct val="100000"/>
              </a:lnSpc>
              <a:spcBef>
                <a:spcPts val="15"/>
              </a:spcBef>
              <a:buChar char="–"/>
              <a:tabLst>
                <a:tab pos="183515" algn="l"/>
              </a:tabLst>
            </a:pPr>
            <a:r>
              <a:rPr sz="550" spc="-5" dirty="0">
                <a:latin typeface="Arial"/>
                <a:cs typeface="Arial"/>
              </a:rPr>
              <a:t>If</a:t>
            </a:r>
            <a:r>
              <a:rPr sz="550" dirty="0">
                <a:latin typeface="Arial"/>
                <a:cs typeface="Arial"/>
              </a:rPr>
              <a:t> unsure</a:t>
            </a:r>
            <a:endParaRPr sz="550">
              <a:latin typeface="Arial"/>
              <a:cs typeface="Arial"/>
            </a:endParaRPr>
          </a:p>
          <a:p>
            <a:pPr marL="117475">
              <a:lnSpc>
                <a:spcPct val="100000"/>
              </a:lnSpc>
            </a:pPr>
            <a:r>
              <a:rPr sz="550" dirty="0">
                <a:latin typeface="Arial"/>
                <a:cs typeface="Arial"/>
              </a:rPr>
              <a:t>– 1:9/ 10% Acute </a:t>
            </a:r>
            <a:r>
              <a:rPr sz="550" spc="-5" dirty="0">
                <a:latin typeface="Arial"/>
                <a:cs typeface="Arial"/>
              </a:rPr>
              <a:t>(5</a:t>
            </a:r>
            <a:r>
              <a:rPr sz="550" spc="-30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days)</a:t>
            </a:r>
            <a:endParaRPr sz="550">
              <a:latin typeface="Arial"/>
              <a:cs typeface="Arial"/>
            </a:endParaRPr>
          </a:p>
          <a:p>
            <a:pPr marL="117475">
              <a:lnSpc>
                <a:spcPct val="100000"/>
              </a:lnSpc>
            </a:pPr>
            <a:r>
              <a:rPr sz="550" dirty="0">
                <a:latin typeface="Arial"/>
                <a:cs typeface="Arial"/>
              </a:rPr>
              <a:t>– 1:4/ 20% Sub Acute (6-21</a:t>
            </a:r>
            <a:r>
              <a:rPr sz="550" spc="-50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days)</a:t>
            </a:r>
            <a:endParaRPr sz="550">
              <a:latin typeface="Arial"/>
              <a:cs typeface="Arial"/>
            </a:endParaRPr>
          </a:p>
          <a:p>
            <a:pPr marL="182880" indent="-66040">
              <a:lnSpc>
                <a:spcPct val="100000"/>
              </a:lnSpc>
              <a:buChar char="–"/>
              <a:tabLst>
                <a:tab pos="183515" algn="l"/>
              </a:tabLst>
            </a:pPr>
            <a:r>
              <a:rPr sz="550" dirty="0">
                <a:latin typeface="Arial"/>
                <a:cs typeface="Arial"/>
              </a:rPr>
              <a:t>1:1/ 50% </a:t>
            </a:r>
            <a:r>
              <a:rPr sz="550" spc="-5" dirty="0">
                <a:latin typeface="Arial"/>
                <a:cs typeface="Arial"/>
              </a:rPr>
              <a:t>Chronic (21</a:t>
            </a:r>
            <a:r>
              <a:rPr sz="550" spc="-40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days)</a:t>
            </a:r>
            <a:endParaRPr sz="5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35584" y="166496"/>
            <a:ext cx="133413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Application:</a:t>
            </a:r>
            <a:r>
              <a:rPr spc="-70" dirty="0"/>
              <a:t> </a:t>
            </a:r>
            <a:r>
              <a:rPr spc="5" dirty="0"/>
              <a:t>Duration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30759" y="470077"/>
            <a:ext cx="2172970" cy="1078865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116839" indent="-79375">
              <a:lnSpc>
                <a:spcPct val="100000"/>
              </a:lnSpc>
              <a:spcBef>
                <a:spcPts val="309"/>
              </a:spcBef>
              <a:buChar char="•"/>
              <a:tabLst>
                <a:tab pos="117475" algn="l"/>
              </a:tabLst>
            </a:pPr>
            <a:r>
              <a:rPr sz="700" spc="15" dirty="0">
                <a:latin typeface="Arial"/>
                <a:cs typeface="Arial"/>
              </a:rPr>
              <a:t>1 minute per cm</a:t>
            </a:r>
            <a:r>
              <a:rPr sz="750" spc="22" baseline="22222" dirty="0">
                <a:latin typeface="Arial"/>
                <a:cs typeface="Arial"/>
              </a:rPr>
              <a:t>2 </a:t>
            </a:r>
            <a:r>
              <a:rPr sz="700" spc="15" dirty="0">
                <a:latin typeface="Arial"/>
                <a:cs typeface="Arial"/>
              </a:rPr>
              <a:t>as </a:t>
            </a:r>
            <a:r>
              <a:rPr sz="700" spc="10" dirty="0">
                <a:latin typeface="Arial"/>
                <a:cs typeface="Arial"/>
              </a:rPr>
              <a:t>the</a:t>
            </a:r>
            <a:r>
              <a:rPr sz="700" spc="2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time</a:t>
            </a:r>
            <a:endParaRPr sz="700">
              <a:latin typeface="Arial"/>
              <a:cs typeface="Arial"/>
            </a:endParaRPr>
          </a:p>
          <a:p>
            <a:pPr marL="116839" marR="30480" indent="-79375">
              <a:lnSpc>
                <a:spcPct val="105700"/>
              </a:lnSpc>
              <a:spcBef>
                <a:spcPts val="165"/>
              </a:spcBef>
              <a:buChar char="•"/>
              <a:tabLst>
                <a:tab pos="117475" algn="l"/>
              </a:tabLst>
            </a:pPr>
            <a:r>
              <a:rPr sz="700" spc="15" dirty="0">
                <a:latin typeface="Arial"/>
                <a:cs typeface="Arial"/>
              </a:rPr>
              <a:t>Thus a 5cm</a:t>
            </a:r>
            <a:r>
              <a:rPr sz="750" spc="22" baseline="22222" dirty="0">
                <a:latin typeface="Arial"/>
                <a:cs typeface="Arial"/>
              </a:rPr>
              <a:t>2 </a:t>
            </a:r>
            <a:r>
              <a:rPr sz="700" spc="15" dirty="0">
                <a:latin typeface="Arial"/>
                <a:cs typeface="Arial"/>
              </a:rPr>
              <a:t>head </a:t>
            </a:r>
            <a:r>
              <a:rPr sz="700" spc="5" dirty="0">
                <a:latin typeface="Arial"/>
                <a:cs typeface="Arial"/>
              </a:rPr>
              <a:t>will </a:t>
            </a:r>
            <a:r>
              <a:rPr sz="700" spc="15" dirty="0">
                <a:latin typeface="Arial"/>
                <a:cs typeface="Arial"/>
              </a:rPr>
              <a:t>cover 5cm</a:t>
            </a:r>
            <a:r>
              <a:rPr sz="750" spc="22" baseline="22222" dirty="0">
                <a:latin typeface="Arial"/>
                <a:cs typeface="Arial"/>
              </a:rPr>
              <a:t>2 </a:t>
            </a:r>
            <a:r>
              <a:rPr sz="700" spc="10" dirty="0">
                <a:latin typeface="Arial"/>
                <a:cs typeface="Arial"/>
              </a:rPr>
              <a:t>in </a:t>
            </a:r>
            <a:r>
              <a:rPr sz="700" spc="15" dirty="0">
                <a:latin typeface="Arial"/>
                <a:cs typeface="Arial"/>
              </a:rPr>
              <a:t>1 minute on  continuous</a:t>
            </a:r>
            <a:r>
              <a:rPr sz="700" spc="1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beam</a:t>
            </a:r>
            <a:endParaRPr sz="700">
              <a:latin typeface="Arial"/>
              <a:cs typeface="Arial"/>
            </a:endParaRPr>
          </a:p>
          <a:p>
            <a:pPr marL="116839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117475" algn="l"/>
              </a:tabLst>
            </a:pPr>
            <a:r>
              <a:rPr sz="700" spc="10" dirty="0">
                <a:latin typeface="Arial"/>
                <a:cs typeface="Arial"/>
              </a:rPr>
              <a:t>For </a:t>
            </a:r>
            <a:r>
              <a:rPr sz="700" spc="15" dirty="0">
                <a:latin typeface="Arial"/>
                <a:cs typeface="Arial"/>
              </a:rPr>
              <a:t>a pulsed </a:t>
            </a:r>
            <a:r>
              <a:rPr sz="700" spc="10" dirty="0">
                <a:latin typeface="Arial"/>
                <a:cs typeface="Arial"/>
              </a:rPr>
              <a:t>output: </a:t>
            </a:r>
            <a:r>
              <a:rPr sz="700" spc="15" dirty="0">
                <a:latin typeface="Arial"/>
                <a:cs typeface="Arial"/>
              </a:rPr>
              <a:t>multiply by </a:t>
            </a:r>
            <a:r>
              <a:rPr sz="700" spc="10" dirty="0">
                <a:latin typeface="Arial"/>
                <a:cs typeface="Arial"/>
              </a:rPr>
              <a:t>the </a:t>
            </a:r>
            <a:r>
              <a:rPr sz="700" spc="15" dirty="0">
                <a:latin typeface="Arial"/>
                <a:cs typeface="Arial"/>
              </a:rPr>
              <a:t>duty</a:t>
            </a:r>
            <a:r>
              <a:rPr sz="700" spc="-1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cycle:</a:t>
            </a:r>
            <a:endParaRPr sz="700">
              <a:latin typeface="Arial"/>
              <a:cs typeface="Arial"/>
            </a:endParaRPr>
          </a:p>
          <a:p>
            <a:pPr marL="116839" indent="-79375">
              <a:lnSpc>
                <a:spcPct val="100000"/>
              </a:lnSpc>
              <a:spcBef>
                <a:spcPts val="219"/>
              </a:spcBef>
              <a:buChar char="•"/>
              <a:tabLst>
                <a:tab pos="117475" algn="l"/>
              </a:tabLst>
            </a:pPr>
            <a:r>
              <a:rPr sz="700" spc="15" dirty="0">
                <a:latin typeface="Arial"/>
                <a:cs typeface="Arial"/>
              </a:rPr>
              <a:t>5cm</a:t>
            </a:r>
            <a:r>
              <a:rPr sz="750" spc="22" baseline="22222" dirty="0">
                <a:latin typeface="Arial"/>
                <a:cs typeface="Arial"/>
              </a:rPr>
              <a:t>2 </a:t>
            </a:r>
            <a:r>
              <a:rPr sz="700" spc="15" dirty="0">
                <a:latin typeface="Arial"/>
                <a:cs typeface="Arial"/>
              </a:rPr>
              <a:t>on </a:t>
            </a:r>
            <a:r>
              <a:rPr sz="700" spc="10" dirty="0">
                <a:latin typeface="Arial"/>
                <a:cs typeface="Arial"/>
              </a:rPr>
              <a:t>1:1 </a:t>
            </a:r>
            <a:r>
              <a:rPr sz="700" spc="15" dirty="0">
                <a:latin typeface="Arial"/>
                <a:cs typeface="Arial"/>
              </a:rPr>
              <a:t>= 2 minutes</a:t>
            </a:r>
            <a:r>
              <a:rPr sz="700" spc="3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Rx</a:t>
            </a:r>
            <a:endParaRPr sz="700">
              <a:latin typeface="Arial"/>
              <a:cs typeface="Arial"/>
            </a:endParaRPr>
          </a:p>
          <a:p>
            <a:pPr marL="116839" indent="-79375">
              <a:lnSpc>
                <a:spcPct val="100000"/>
              </a:lnSpc>
              <a:spcBef>
                <a:spcPts val="225"/>
              </a:spcBef>
              <a:buChar char="•"/>
              <a:tabLst>
                <a:tab pos="117475" algn="l"/>
              </a:tabLst>
            </a:pPr>
            <a:r>
              <a:rPr sz="700" spc="15" dirty="0">
                <a:latin typeface="Arial"/>
                <a:cs typeface="Arial"/>
              </a:rPr>
              <a:t>5cm</a:t>
            </a:r>
            <a:r>
              <a:rPr sz="750" spc="22" baseline="22222" dirty="0">
                <a:latin typeface="Arial"/>
                <a:cs typeface="Arial"/>
              </a:rPr>
              <a:t>2 </a:t>
            </a:r>
            <a:r>
              <a:rPr sz="700" spc="15" dirty="0">
                <a:latin typeface="Arial"/>
                <a:cs typeface="Arial"/>
              </a:rPr>
              <a:t>on </a:t>
            </a:r>
            <a:r>
              <a:rPr sz="700" spc="10" dirty="0">
                <a:latin typeface="Arial"/>
                <a:cs typeface="Arial"/>
              </a:rPr>
              <a:t>1:4 </a:t>
            </a:r>
            <a:r>
              <a:rPr sz="700" spc="15" dirty="0">
                <a:latin typeface="Arial"/>
                <a:cs typeface="Arial"/>
              </a:rPr>
              <a:t>= 5</a:t>
            </a:r>
            <a:r>
              <a:rPr sz="700" spc="4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minutes</a:t>
            </a:r>
            <a:endParaRPr sz="700">
              <a:latin typeface="Arial"/>
              <a:cs typeface="Arial"/>
            </a:endParaRPr>
          </a:p>
          <a:p>
            <a:pPr marL="116839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117475" algn="l"/>
              </a:tabLst>
            </a:pPr>
            <a:r>
              <a:rPr sz="700" spc="15" dirty="0">
                <a:latin typeface="Arial"/>
                <a:cs typeface="Arial"/>
              </a:rPr>
              <a:t>10 </a:t>
            </a:r>
            <a:r>
              <a:rPr sz="700" spc="10" dirty="0">
                <a:latin typeface="Arial"/>
                <a:cs typeface="Arial"/>
              </a:rPr>
              <a:t>cm</a:t>
            </a:r>
            <a:r>
              <a:rPr sz="750" spc="15" baseline="22222" dirty="0">
                <a:latin typeface="Arial"/>
                <a:cs typeface="Arial"/>
              </a:rPr>
              <a:t>2 </a:t>
            </a:r>
            <a:r>
              <a:rPr sz="700" spc="15" dirty="0">
                <a:latin typeface="Arial"/>
                <a:cs typeface="Arial"/>
              </a:rPr>
              <a:t>on </a:t>
            </a:r>
            <a:r>
              <a:rPr sz="700" spc="10" dirty="0">
                <a:latin typeface="Arial"/>
                <a:cs typeface="Arial"/>
              </a:rPr>
              <a:t>1:4 </a:t>
            </a:r>
            <a:r>
              <a:rPr sz="700" spc="15" dirty="0">
                <a:latin typeface="Arial"/>
                <a:cs typeface="Arial"/>
              </a:rPr>
              <a:t>= 10</a:t>
            </a:r>
            <a:r>
              <a:rPr sz="700" spc="-11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minutes</a:t>
            </a:r>
            <a:endParaRPr sz="700">
              <a:latin typeface="Arial"/>
              <a:cs typeface="Arial"/>
            </a:endParaRPr>
          </a:p>
          <a:p>
            <a:pPr marL="116839" indent="-79375">
              <a:lnSpc>
                <a:spcPct val="100000"/>
              </a:lnSpc>
              <a:spcBef>
                <a:spcPts val="219"/>
              </a:spcBef>
              <a:buChar char="•"/>
              <a:tabLst>
                <a:tab pos="117475" algn="l"/>
              </a:tabLst>
            </a:pPr>
            <a:r>
              <a:rPr sz="700" spc="15" dirty="0">
                <a:latin typeface="Arial"/>
                <a:cs typeface="Arial"/>
              </a:rPr>
              <a:t>Area </a:t>
            </a:r>
            <a:r>
              <a:rPr sz="700" spc="10" dirty="0">
                <a:latin typeface="Arial"/>
                <a:cs typeface="Arial"/>
              </a:rPr>
              <a:t>of </a:t>
            </a:r>
            <a:r>
              <a:rPr sz="700" spc="15" dirty="0">
                <a:latin typeface="Arial"/>
                <a:cs typeface="Arial"/>
              </a:rPr>
              <a:t>15cm</a:t>
            </a:r>
            <a:r>
              <a:rPr sz="750" spc="22" baseline="22222" dirty="0">
                <a:latin typeface="Arial"/>
                <a:cs typeface="Arial"/>
              </a:rPr>
              <a:t>2 </a:t>
            </a:r>
            <a:r>
              <a:rPr sz="700" spc="10" dirty="0">
                <a:latin typeface="Arial"/>
                <a:cs typeface="Arial"/>
              </a:rPr>
              <a:t>at 1:9 </a:t>
            </a:r>
            <a:r>
              <a:rPr sz="700" spc="15" dirty="0">
                <a:latin typeface="Arial"/>
                <a:cs typeface="Arial"/>
              </a:rPr>
              <a:t>= 30</a:t>
            </a:r>
            <a:r>
              <a:rPr sz="700" spc="4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minutes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56031" y="166496"/>
            <a:ext cx="129413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Practical</a:t>
            </a:r>
            <a:r>
              <a:rPr spc="-110" dirty="0"/>
              <a:t> </a:t>
            </a:r>
            <a:r>
              <a:rPr spc="5" dirty="0"/>
              <a:t>Application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70077"/>
            <a:ext cx="2458720" cy="810260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09"/>
              </a:spcBef>
            </a:pPr>
            <a:r>
              <a:rPr sz="700" spc="15" dirty="0">
                <a:latin typeface="Arial"/>
                <a:cs typeface="Arial"/>
              </a:rPr>
              <a:t>Keep Rx head</a:t>
            </a:r>
            <a:r>
              <a:rPr sz="700" spc="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moving: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20" dirty="0">
                <a:latin typeface="Arial"/>
                <a:cs typeface="Arial"/>
              </a:rPr>
              <a:t>NO </a:t>
            </a:r>
            <a:r>
              <a:rPr sz="700" spc="10" dirty="0">
                <a:latin typeface="Arial"/>
                <a:cs typeface="Arial"/>
              </a:rPr>
              <a:t>STANDING WAVES</a:t>
            </a:r>
            <a:endParaRPr sz="700">
              <a:latin typeface="Arial"/>
              <a:cs typeface="Arial"/>
            </a:endParaRPr>
          </a:p>
          <a:p>
            <a:pPr marL="91440" marR="5080" indent="-79375">
              <a:lnSpc>
                <a:spcPct val="105700"/>
              </a:lnSpc>
              <a:spcBef>
                <a:spcPts val="165"/>
              </a:spcBef>
              <a:buChar char="•"/>
              <a:tabLst>
                <a:tab pos="92075" algn="l"/>
              </a:tabLst>
            </a:pPr>
            <a:r>
              <a:rPr sz="700" spc="25" dirty="0">
                <a:latin typeface="Arial"/>
                <a:cs typeface="Arial"/>
              </a:rPr>
              <a:t>When </a:t>
            </a:r>
            <a:r>
              <a:rPr sz="700" spc="15" dirty="0">
                <a:latin typeface="Arial"/>
                <a:cs typeface="Arial"/>
              </a:rPr>
              <a:t>a U/S wave </a:t>
            </a:r>
            <a:r>
              <a:rPr sz="700" spc="10" dirty="0">
                <a:latin typeface="Arial"/>
                <a:cs typeface="Arial"/>
              </a:rPr>
              <a:t>hits interface of </a:t>
            </a:r>
            <a:r>
              <a:rPr sz="700" spc="15" dirty="0">
                <a:latin typeface="Arial"/>
                <a:cs typeface="Arial"/>
              </a:rPr>
              <a:t>2 tissues </a:t>
            </a:r>
            <a:r>
              <a:rPr sz="700" spc="10" dirty="0">
                <a:latin typeface="Arial"/>
                <a:cs typeface="Arial"/>
              </a:rPr>
              <a:t>with different  </a:t>
            </a:r>
            <a:r>
              <a:rPr sz="700" spc="15" dirty="0">
                <a:latin typeface="Arial"/>
                <a:cs typeface="Arial"/>
              </a:rPr>
              <a:t>acoustic</a:t>
            </a:r>
            <a:r>
              <a:rPr sz="700" spc="-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impedance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Reflected wave meets and incident</a:t>
            </a:r>
            <a:r>
              <a:rPr sz="700" spc="-1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wave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2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Can cause unstable</a:t>
            </a:r>
            <a:r>
              <a:rPr sz="700" spc="-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cavitation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56159" y="165862"/>
            <a:ext cx="2126615" cy="73152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379730">
              <a:lnSpc>
                <a:spcPct val="100000"/>
              </a:lnSpc>
              <a:spcBef>
                <a:spcPts val="120"/>
              </a:spcBef>
            </a:pPr>
            <a:r>
              <a:rPr sz="1000" b="1" spc="5" dirty="0">
                <a:latin typeface="Arial"/>
                <a:cs typeface="Arial"/>
              </a:rPr>
              <a:t>Recommended </a:t>
            </a:r>
            <a:r>
              <a:rPr sz="1000" b="1" spc="10" dirty="0">
                <a:latin typeface="Arial"/>
                <a:cs typeface="Arial"/>
              </a:rPr>
              <a:t>Rx </a:t>
            </a:r>
            <a:r>
              <a:rPr sz="1000" b="1" spc="5" dirty="0">
                <a:latin typeface="Arial"/>
                <a:cs typeface="Arial"/>
              </a:rPr>
              <a:t>Per</a:t>
            </a:r>
            <a:r>
              <a:rPr sz="1000" b="1" spc="-95" dirty="0">
                <a:latin typeface="Arial"/>
                <a:cs typeface="Arial"/>
              </a:rPr>
              <a:t> </a:t>
            </a:r>
            <a:r>
              <a:rPr sz="1000" b="1" dirty="0">
                <a:latin typeface="Arial"/>
                <a:cs typeface="Arial"/>
              </a:rPr>
              <a:t>Week</a:t>
            </a:r>
            <a:endParaRPr sz="10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Acute: daily up </a:t>
            </a:r>
            <a:r>
              <a:rPr sz="700" spc="10" dirty="0">
                <a:latin typeface="Arial"/>
                <a:cs typeface="Arial"/>
              </a:rPr>
              <a:t>to</a:t>
            </a:r>
            <a:r>
              <a:rPr sz="700" spc="-3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5/7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Sub acute</a:t>
            </a:r>
            <a:r>
              <a:rPr sz="70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3-5/7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Chronic</a:t>
            </a:r>
            <a:r>
              <a:rPr sz="700" spc="2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2-3/7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52627" y="165862"/>
            <a:ext cx="90043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10" dirty="0"/>
              <a:t>NOTE</a:t>
            </a:r>
            <a:r>
              <a:rPr spc="-75" dirty="0"/>
              <a:t> </a:t>
            </a:r>
            <a:r>
              <a:rPr spc="-10" dirty="0"/>
              <a:t>TAKING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67919"/>
            <a:ext cx="1673225" cy="1197610"/>
          </a:xfrm>
          <a:prstGeom prst="rect">
            <a:avLst/>
          </a:prstGeom>
        </p:spPr>
        <p:txBody>
          <a:bodyPr vert="horz" wrap="square" lIns="0" tIns="28575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22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Machine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30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Machine</a:t>
            </a:r>
            <a:r>
              <a:rPr sz="700" spc="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settings:</a:t>
            </a:r>
            <a:endParaRPr sz="70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85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Frequency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75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Intensity</a:t>
            </a:r>
            <a:r>
              <a:rPr sz="650" spc="-10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(W/Cm2)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70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Rx </a:t>
            </a:r>
            <a:r>
              <a:rPr sz="650" dirty="0">
                <a:latin typeface="Arial"/>
                <a:cs typeface="Arial"/>
              </a:rPr>
              <a:t>time</a:t>
            </a:r>
            <a:r>
              <a:rPr sz="650" spc="-30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(mins)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60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Pulse Parameters/Duty </a:t>
            </a:r>
            <a:r>
              <a:rPr sz="650" dirty="0">
                <a:latin typeface="Arial"/>
                <a:cs typeface="Arial"/>
              </a:rPr>
              <a:t>cycle (ratio </a:t>
            </a:r>
            <a:r>
              <a:rPr sz="650" spc="-5" dirty="0">
                <a:latin typeface="Arial"/>
                <a:cs typeface="Arial"/>
              </a:rPr>
              <a:t>or</a:t>
            </a:r>
            <a:r>
              <a:rPr sz="650" spc="-110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%)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30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Area </a:t>
            </a:r>
            <a:r>
              <a:rPr sz="700" spc="10" dirty="0">
                <a:latin typeface="Arial"/>
                <a:cs typeface="Arial"/>
              </a:rPr>
              <a:t>treated (size </a:t>
            </a:r>
            <a:r>
              <a:rPr sz="700" spc="15" dirty="0">
                <a:latin typeface="Arial"/>
                <a:cs typeface="Arial"/>
              </a:rPr>
              <a:t>and location)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3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Any immediate </a:t>
            </a:r>
            <a:r>
              <a:rPr sz="700" spc="10" dirty="0">
                <a:latin typeface="Arial"/>
                <a:cs typeface="Arial"/>
              </a:rPr>
              <a:t>or untoward</a:t>
            </a:r>
            <a:r>
              <a:rPr sz="700" spc="2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effects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20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Rx</a:t>
            </a:r>
            <a:r>
              <a:rPr sz="700" spc="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progression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30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Coupling medium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80947" y="97282"/>
            <a:ext cx="84328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000" b="1" spc="10" dirty="0">
                <a:latin typeface="Arial"/>
                <a:cs typeface="Arial"/>
              </a:rPr>
              <a:t>TUS</a:t>
            </a:r>
            <a:r>
              <a:rPr sz="1000" b="1" spc="-60" dirty="0">
                <a:latin typeface="Arial"/>
                <a:cs typeface="Arial"/>
              </a:rPr>
              <a:t> </a:t>
            </a:r>
            <a:r>
              <a:rPr sz="1000" b="1" spc="5" dirty="0">
                <a:latin typeface="Arial"/>
                <a:cs typeface="Arial"/>
              </a:rPr>
              <a:t>Protocol</a:t>
            </a:r>
            <a:endParaRPr sz="10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40208" y="339852"/>
            <a:ext cx="2563368" cy="137312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</TotalTime>
  <Words>1878</Words>
  <Application>Microsoft Office PowerPoint</Application>
  <PresentationFormat>Custom</PresentationFormat>
  <Paragraphs>275</Paragraphs>
  <Slides>39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2" baseType="lpstr">
      <vt:lpstr>Arial</vt:lpstr>
      <vt:lpstr>Calibri</vt:lpstr>
      <vt:lpstr>Office Theme</vt:lpstr>
      <vt:lpstr>PowerPoint Presentation</vt:lpstr>
      <vt:lpstr>Terms you will understand by the end of  today:</vt:lpstr>
      <vt:lpstr>Sound Waves</vt:lpstr>
      <vt:lpstr>Mechanics of Waveform</vt:lpstr>
      <vt:lpstr>Longitudinal Waves:  Compression and Rarefaction</vt:lpstr>
      <vt:lpstr>Sound waves → Ultra-Sound Waves</vt:lpstr>
      <vt:lpstr>Ultrasound Waves</vt:lpstr>
      <vt:lpstr>Wave Frequency, Length and Velocity</vt:lpstr>
      <vt:lpstr>Waveform</vt:lpstr>
      <vt:lpstr>Waveform</vt:lpstr>
      <vt:lpstr>Waveform</vt:lpstr>
      <vt:lpstr>Waveform</vt:lpstr>
      <vt:lpstr>PowerPoint Presentation</vt:lpstr>
      <vt:lpstr>The transmission of U/S through  tissues</vt:lpstr>
      <vt:lpstr>The transmission of U/S through  tissues</vt:lpstr>
      <vt:lpstr>Refraction and Attenuation</vt:lpstr>
      <vt:lpstr>Half Value Distance</vt:lpstr>
      <vt:lpstr>PowerPoint Presentation</vt:lpstr>
      <vt:lpstr>PowerPoint Presentation</vt:lpstr>
      <vt:lpstr>Effects of TUS on Healing Process</vt:lpstr>
      <vt:lpstr>Thermal Effects of TUS</vt:lpstr>
      <vt:lpstr>Non-Thermal Effects of TUS</vt:lpstr>
      <vt:lpstr>Non-Thermal Effects of TUS</vt:lpstr>
      <vt:lpstr>Non-Thermal Effects of TUS</vt:lpstr>
      <vt:lpstr>Contraindications to TUS</vt:lpstr>
      <vt:lpstr>Contraindications to TUS: Precautions</vt:lpstr>
      <vt:lpstr>TUS and Healing: Inflammatory Process</vt:lpstr>
      <vt:lpstr>TUS and Healing: Inflammatory Process</vt:lpstr>
      <vt:lpstr>TUS and Healing: Inflammatory Process</vt:lpstr>
      <vt:lpstr>Machine Settings</vt:lpstr>
      <vt:lpstr>Machine Testing</vt:lpstr>
      <vt:lpstr>PowerPoint Presentation</vt:lpstr>
      <vt:lpstr>Patient Explanation</vt:lpstr>
      <vt:lpstr>Application: Types of Output</vt:lpstr>
      <vt:lpstr>Application: Duration</vt:lpstr>
      <vt:lpstr>Practical Application</vt:lpstr>
      <vt:lpstr>PowerPoint Presentation</vt:lpstr>
      <vt:lpstr>NOTE TAKING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Example template</dc:title>
  <dc:creator>Kate L Williams</dc:creator>
  <cp:lastModifiedBy>Kerry Nicholas</cp:lastModifiedBy>
  <cp:revision>1</cp:revision>
  <dcterms:created xsi:type="dcterms:W3CDTF">2023-09-12T12:12:31Z</dcterms:created>
  <dcterms:modified xsi:type="dcterms:W3CDTF">2023-09-12T12:17:17Z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2019-10-29T00:00:00Z</vt:filetime>
  </property>
  <property fmtid="{D5CDD505-2E9C-101B-9397-08002B2CF9AE}" pid="3" name="Creator">
    <vt:lpwstr>Microsoft® PowerPoint® 2016</vt:lpwstr>
  </property>
  <property fmtid="{D5CDD505-2E9C-101B-9397-08002B2CF9AE}" pid="4" name="LastSaved">
    <vt:filetime>2023-09-12T00:00:00Z</vt:filetime>
  </property>
</Properties>
</file>