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6" d="100"/>
          <a:sy n="16" d="100"/>
        </p:scale>
        <p:origin x="1997" y="9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5" Type="http://schemas.microsoft.com/office/2016/11/relationships/changesInfo" Target="changesInfos/changesInfo1.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tal Patel" userId="2398bfff5d8d68ca" providerId="LiveId" clId="{76A21C82-4620-4E73-9FBF-3EBC22EFD6AE}"/>
    <pc:docChg chg="undo custSel modSld">
      <pc:chgData name="Hetal Patel" userId="2398bfff5d8d68ca" providerId="LiveId" clId="{76A21C82-4620-4E73-9FBF-3EBC22EFD6AE}" dt="2026-07-03T08:02:54.404" v="255" actId="1076"/>
      <pc:docMkLst>
        <pc:docMk/>
      </pc:docMkLst>
      <pc:sldChg chg="modSp mod setBg">
        <pc:chgData name="Hetal Patel" userId="2398bfff5d8d68ca" providerId="LiveId" clId="{76A21C82-4620-4E73-9FBF-3EBC22EFD6AE}" dt="2026-07-03T08:02:54.404" v="255" actId="1076"/>
        <pc:sldMkLst>
          <pc:docMk/>
          <pc:sldMk cId="2465510357" sldId="256"/>
        </pc:sldMkLst>
        <pc:spChg chg="mod">
          <ac:chgData name="Hetal Patel" userId="2398bfff5d8d68ca" providerId="LiveId" clId="{76A21C82-4620-4E73-9FBF-3EBC22EFD6AE}" dt="2026-07-03T07:50:20.055" v="252" actId="27636"/>
          <ac:spMkLst>
            <pc:docMk/>
            <pc:sldMk cId="2465510357" sldId="256"/>
            <ac:spMk id="2" creationId="{DA2D9CAF-62E4-A56C-BC72-03583E71A03A}"/>
          </ac:spMkLst>
        </pc:spChg>
        <pc:spChg chg="mod">
          <ac:chgData name="Hetal Patel" userId="2398bfff5d8d68ca" providerId="LiveId" clId="{76A21C82-4620-4E73-9FBF-3EBC22EFD6AE}" dt="2026-07-03T07:48:51.316" v="213" actId="14100"/>
          <ac:spMkLst>
            <pc:docMk/>
            <pc:sldMk cId="2465510357" sldId="256"/>
            <ac:spMk id="3" creationId="{8FC115E9-2559-9124-E2DA-727C7D7E63C8}"/>
          </ac:spMkLst>
        </pc:spChg>
        <pc:spChg chg="mod">
          <ac:chgData name="Hetal Patel" userId="2398bfff5d8d68ca" providerId="LiveId" clId="{76A21C82-4620-4E73-9FBF-3EBC22EFD6AE}" dt="2026-07-03T08:02:54.404" v="255" actId="1076"/>
          <ac:spMkLst>
            <pc:docMk/>
            <pc:sldMk cId="2465510357" sldId="256"/>
            <ac:spMk id="4" creationId="{0DB5D689-0DBF-6610-F166-1771F1505D35}"/>
          </ac:spMkLst>
        </pc:spChg>
        <pc:picChg chg="mod">
          <ac:chgData name="Hetal Patel" userId="2398bfff5d8d68ca" providerId="LiveId" clId="{76A21C82-4620-4E73-9FBF-3EBC22EFD6AE}" dt="2026-06-29T09:51:53.703" v="174" actId="14100"/>
          <ac:picMkLst>
            <pc:docMk/>
            <pc:sldMk cId="2465510357" sldId="256"/>
            <ac:picMk id="1026" creationId="{DB4E5486-661A-3A58-C6BA-CF20E456C34A}"/>
          </ac:picMkLst>
        </pc:picChg>
      </pc:sldChg>
      <pc:sldChg chg="modSp mod setBg">
        <pc:chgData name="Hetal Patel" userId="2398bfff5d8d68ca" providerId="LiveId" clId="{76A21C82-4620-4E73-9FBF-3EBC22EFD6AE}" dt="2026-06-29T10:01:39.839" v="209"/>
        <pc:sldMkLst>
          <pc:docMk/>
          <pc:sldMk cId="531086080" sldId="261"/>
        </pc:sldMkLst>
        <pc:spChg chg="mod">
          <ac:chgData name="Hetal Patel" userId="2398bfff5d8d68ca" providerId="LiveId" clId="{76A21C82-4620-4E73-9FBF-3EBC22EFD6AE}" dt="2026-06-29T10:00:15.865" v="205" actId="207"/>
          <ac:spMkLst>
            <pc:docMk/>
            <pc:sldMk cId="531086080" sldId="261"/>
            <ac:spMk id="18" creationId="{9D21321E-1878-CD40-4AA6-3764E797EE1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gu-IN"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948686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5.jpeg"/><Relationship Id="rId13" Type="http://schemas.openxmlformats.org/officeDocument/2006/relationships/hyperlink" Target="https://www.nature.com/articles/s44220-023-00063-7" TargetMode="External"/><Relationship Id="rId18" Type="http://schemas.openxmlformats.org/officeDocument/2006/relationships/hyperlink" Target="https://sapientia.ualg.pt/entities/publication/64d44af2-a6ee-465c-ac01-57aef2d43a93" TargetMode="External"/><Relationship Id="rId3" Type="http://schemas.openxmlformats.org/officeDocument/2006/relationships/image" Target="../media/image10.png"/><Relationship Id="rId21" Type="http://schemas.openxmlformats.org/officeDocument/2006/relationships/hyperlink" Target="https://publications.parliament.uk/pa/cm201719/cmselect/cmsctech/822/822.pdf" TargetMode="External"/><Relationship Id="rId7" Type="http://schemas.openxmlformats.org/officeDocument/2006/relationships/image" Target="../media/image14.jpeg"/><Relationship Id="rId12" Type="http://schemas.openxmlformats.org/officeDocument/2006/relationships/hyperlink" Target="https://www.thelancet.com/journals/eclinm/article/piis2589-5370(18)30060-9/fulltext" TargetMode="External"/><Relationship Id="rId17" Type="http://schemas.openxmlformats.org/officeDocument/2006/relationships/hyperlink" Target="https://bmjopen.bmj.com/content/9/9/e031161.abstract" TargetMode="External"/><Relationship Id="rId2" Type="http://schemas.openxmlformats.org/officeDocument/2006/relationships/notesSlide" Target="../notesSlides/notesSlide1.xml"/><Relationship Id="rId16" Type="http://schemas.openxmlformats.org/officeDocument/2006/relationships/hyperlink" Target="https://journals.lww.com/annals-of-medicine-and-surgery/fulltext/2023/08000/Anxiety_and_depression_amongst_youth_as_adverse.32.aspx" TargetMode="External"/><Relationship Id="rId20" Type="http://schemas.openxmlformats.org/officeDocument/2006/relationships/hyperlink" Target="https://www.mdpi.com/1660-4601/18/6/3227" TargetMode="External"/><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hyperlink" Target="https://www.gov.uk/government/news/beyond-the-headlines-what-research-shows-on-childrens-online-lives" TargetMode="External"/><Relationship Id="rId5" Type="http://schemas.openxmlformats.org/officeDocument/2006/relationships/image" Target="../media/image12.jpeg"/><Relationship Id="rId15" Type="http://schemas.openxmlformats.org/officeDocument/2006/relationships/hyperlink" Target="https://acamh.onlinelibrary.wiley.com/doi/abs/10.1111/camh.12373" TargetMode="External"/><Relationship Id="rId23" Type="http://schemas.openxmlformats.org/officeDocument/2006/relationships/hyperlink" Target="https://acamh.onlinelibrary.wiley.com/doi/abs/10.1002/jcv2.12071" TargetMode="External"/><Relationship Id="rId10" Type="http://schemas.openxmlformats.org/officeDocument/2006/relationships/hyperlink" Target="https://www.jmir.org/2025/1/e72061/" TargetMode="External"/><Relationship Id="rId19" Type="http://schemas.openxmlformats.org/officeDocument/2006/relationships/hyperlink" Target="https://www.mdpi.com/1660-4601/16/23/4696" TargetMode="External"/><Relationship Id="rId4" Type="http://schemas.openxmlformats.org/officeDocument/2006/relationships/image" Target="../media/image11.jpeg"/><Relationship Id="rId9" Type="http://schemas.openxmlformats.org/officeDocument/2006/relationships/hyperlink" Target="https://pediatrics.jmir.org/2020/2/e21644/" TargetMode="External"/><Relationship Id="rId14" Type="http://schemas.openxmlformats.org/officeDocument/2006/relationships/hyperlink" Target="https://www.jmir.org/2023/1/e43213/" TargetMode="External"/><Relationship Id="rId22" Type="http://schemas.openxmlformats.org/officeDocument/2006/relationships/hyperlink" Target="https://www.tandfonline.com/doi/abs/10.1080/09540261.2020.17206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451810" y="16459201"/>
            <a:ext cx="40987579" cy="8993426"/>
          </a:xfrm>
        </p:spPr>
        <p:txBody>
          <a:bodyPr>
            <a:normAutofit/>
          </a:bodyPr>
          <a:lstStyle/>
          <a:p>
            <a:br>
              <a:rPr lang="en-GB" sz="3600" b="1" dirty="0">
                <a:effectLst/>
                <a:ea typeface="Aptos" panose="020B0004020202020204" pitchFamily="34" charset="0"/>
              </a:rPr>
            </a:br>
            <a:br>
              <a:rPr lang="en-GB" sz="3600" b="1" dirty="0"/>
            </a:br>
            <a:r>
              <a:rPr lang="en-GB" sz="9800" b="1" dirty="0">
                <a:latin typeface="Arial" panose="020B0604020202020204" pitchFamily="34" charset="0"/>
                <a:cs typeface="Arial" panose="020B0604020202020204" pitchFamily="34" charset="0"/>
              </a:rPr>
              <a:t>Student name : </a:t>
            </a:r>
            <a:r>
              <a:rPr lang="en-GB" sz="9800" b="1" dirty="0" err="1">
                <a:latin typeface="Arial" panose="020B0604020202020204" pitchFamily="34" charset="0"/>
                <a:cs typeface="Arial" panose="020B0604020202020204" pitchFamily="34" charset="0"/>
              </a:rPr>
              <a:t>Hetalben</a:t>
            </a:r>
            <a:r>
              <a:rPr lang="en-GB" sz="9800" b="1" dirty="0">
                <a:latin typeface="Arial" panose="020B0604020202020204" pitchFamily="34" charset="0"/>
                <a:cs typeface="Arial" panose="020B0604020202020204" pitchFamily="34" charset="0"/>
              </a:rPr>
              <a:t> </a:t>
            </a:r>
            <a:r>
              <a:rPr lang="en-GB" sz="9800" b="1" dirty="0" err="1">
                <a:latin typeface="Arial" panose="020B0604020202020204" pitchFamily="34" charset="0"/>
                <a:cs typeface="Arial" panose="020B0604020202020204" pitchFamily="34" charset="0"/>
              </a:rPr>
              <a:t>Sandipkumar</a:t>
            </a:r>
            <a:r>
              <a:rPr lang="en-GB" sz="9800" b="1" dirty="0">
                <a:latin typeface="Arial" panose="020B0604020202020204" pitchFamily="34" charset="0"/>
                <a:cs typeface="Arial" panose="020B0604020202020204" pitchFamily="34" charset="0"/>
              </a:rPr>
              <a:t> Patel</a:t>
            </a:r>
            <a:br>
              <a:rPr lang="en-GB" sz="9800" b="1" dirty="0">
                <a:latin typeface="Arial" panose="020B0604020202020204" pitchFamily="34" charset="0"/>
                <a:cs typeface="Arial" panose="020B0604020202020204" pitchFamily="34" charset="0"/>
              </a:rPr>
            </a:br>
            <a:r>
              <a:rPr lang="en-GB" sz="9800" b="1" dirty="0">
                <a:latin typeface="Arial" panose="020B0604020202020204" pitchFamily="34" charset="0"/>
                <a:cs typeface="Arial" panose="020B0604020202020204" pitchFamily="34" charset="0"/>
              </a:rPr>
              <a:t>Student Id: 2508644</a:t>
            </a:r>
            <a:br>
              <a:rPr lang="en-GB" sz="9800" b="1" dirty="0">
                <a:latin typeface="Arial" panose="020B0604020202020204" pitchFamily="34" charset="0"/>
                <a:cs typeface="Arial" panose="020B0604020202020204" pitchFamily="34" charset="0"/>
              </a:rPr>
            </a:br>
            <a:r>
              <a:rPr lang="en-GB" sz="9800" b="1" dirty="0">
                <a:latin typeface="Arial" panose="020B0604020202020204" pitchFamily="34" charset="0"/>
                <a:cs typeface="Arial" panose="020B0604020202020204" pitchFamily="34" charset="0"/>
              </a:rPr>
              <a:t>module code : LCHS7008_LON</a:t>
            </a:r>
            <a:br>
              <a:rPr lang="en-GB" sz="9800" b="1" dirty="0">
                <a:latin typeface="Arial" panose="020B0604020202020204" pitchFamily="34" charset="0"/>
                <a:cs typeface="Arial" panose="020B0604020202020204" pitchFamily="34" charset="0"/>
              </a:rPr>
            </a:br>
            <a:r>
              <a:rPr lang="en-GB" sz="9800" b="1" dirty="0">
                <a:latin typeface="Arial" panose="020B0604020202020204" pitchFamily="34" charset="0"/>
                <a:cs typeface="Arial" panose="020B0604020202020204" pitchFamily="34" charset="0"/>
              </a:rPr>
              <a:t>Lecturer Name : Oluwadamilola Tayo </a:t>
            </a:r>
            <a:br>
              <a:rPr lang="en-GB" sz="9800" b="1" dirty="0"/>
            </a:br>
            <a:endParaRPr lang="en-GB" sz="9800" b="1"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2021303" y="26156653"/>
            <a:ext cx="39848589" cy="4451684"/>
          </a:xfrm>
        </p:spPr>
        <p:txBody>
          <a:bodyPr>
            <a:normAutofit/>
          </a:bodyPr>
          <a:lstStyle/>
          <a:p>
            <a:pPr algn="l"/>
            <a:r>
              <a:rPr lang="en-GB" sz="6000" b="1" dirty="0">
                <a:latin typeface="Arial" panose="020B0604020202020204" pitchFamily="34" charset="0"/>
                <a:cs typeface="Arial" panose="020B0604020202020204" pitchFamily="34" charset="0"/>
              </a:rPr>
              <a:t>Acknowledgement of the use of AI tools</a:t>
            </a:r>
          </a:p>
          <a:p>
            <a:pPr algn="l"/>
            <a:r>
              <a:rPr lang="en-GB" sz="60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a:t>
            </a:r>
          </a:p>
          <a:p>
            <a:pPr algn="l"/>
            <a:endParaRPr lang="en-GB" sz="6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8109284" y="9098126"/>
            <a:ext cx="29036209" cy="7325082"/>
          </a:xfrm>
          <a:prstGeom prst="rect">
            <a:avLst/>
          </a:prstGeom>
          <a:noFill/>
        </p:spPr>
        <p:txBody>
          <a:bodyPr wrap="square" rtlCol="0">
            <a:spAutoFit/>
          </a:bodyPr>
          <a:lstStyle/>
          <a:p>
            <a:pPr algn="ctr"/>
            <a:r>
              <a:rPr lang="en-GB" sz="9600" b="1" dirty="0">
                <a:latin typeface="Arial" panose="020B0604020202020204" pitchFamily="34" charset="0"/>
                <a:cs typeface="Arial" panose="020B0604020202020204" pitchFamily="34" charset="0"/>
              </a:rPr>
              <a:t>PRACTICE BASED RESEARCH</a:t>
            </a:r>
          </a:p>
          <a:p>
            <a:pPr algn="ctr"/>
            <a:endParaRPr lang="en-GB" b="1" dirty="0">
              <a:latin typeface="Arial" panose="020B0604020202020204" pitchFamily="34" charset="0"/>
              <a:cs typeface="Arial" panose="020B0604020202020204" pitchFamily="34" charset="0"/>
            </a:endParaRPr>
          </a:p>
          <a:p>
            <a:pPr algn="ctr"/>
            <a:r>
              <a:rPr lang="en-GB" sz="9600" b="1" dirty="0">
                <a:solidFill>
                  <a:srgbClr val="C00000"/>
                </a:solidFill>
                <a:effectLst>
                  <a:outerShdw blurRad="38100" dist="38100" dir="2700000" algn="tl">
                    <a:srgbClr val="000000">
                      <a:alpha val="43137"/>
                    </a:srgbClr>
                  </a:outerShdw>
                </a:effectLst>
                <a:latin typeface="Arial" panose="020B0604020202020204" pitchFamily="34" charset="0"/>
                <a:ea typeface="ADLaM Display" panose="02010000000000000000" pitchFamily="2" charset="0"/>
                <a:cs typeface="Arial" panose="020B0604020202020204" pitchFamily="34" charset="0"/>
              </a:rPr>
              <a:t>The Impact of Social Media Use on Depression Among Teenagers in the United Kingdom: A Systematic Review</a:t>
            </a:r>
            <a:endParaRPr lang="en-GB" sz="9600" b="1" dirty="0">
              <a:solidFill>
                <a:srgbClr val="C00000"/>
              </a:solidFill>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9411" y="551900"/>
            <a:ext cx="13619747"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33880" y="4659518"/>
            <a:ext cx="9959805" cy="6740002"/>
          </a:xfrm>
          <a:prstGeom prst="round2DiagRect">
            <a:avLst/>
          </a:prstGeom>
          <a:solidFill>
            <a:schemeClr val="accent2">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pPr algn="ctr"/>
            <a:r>
              <a:rPr lang="en-GB" sz="2800" b="1" u="sng" dirty="0">
                <a:solidFill>
                  <a:schemeClr val="accent4">
                    <a:lumMod val="50000"/>
                  </a:schemeClr>
                </a:solidFill>
                <a:latin typeface="Arial" panose="020B0604020202020204" pitchFamily="34" charset="0"/>
                <a:cs typeface="Arial" panose="020B0604020202020204" pitchFamily="34" charset="0"/>
              </a:rPr>
              <a:t>1. Introduction </a:t>
            </a:r>
          </a:p>
          <a:p>
            <a:pPr algn="just"/>
            <a:r>
              <a:rPr lang="en-GB" sz="2800" dirty="0">
                <a:latin typeface="Arial" panose="020B0604020202020204" pitchFamily="34" charset="0"/>
                <a:cs typeface="Arial" panose="020B0604020202020204" pitchFamily="34" charset="0"/>
              </a:rPr>
              <a:t>Digital technology has transformed the way teenagers communicate, build relationships, and access information, with social media platforms becoming a central part of adolescent life in the United Kingdom (Sunday, 2025). At the same time, rates of adolescent depression are rising, making the relationship between social media use and mental health an important public health concern (Zhu et al., 2023). This systematic review aims to synthesise UK-based evidence to determine how patterns of social media use are associated with depression among teenagers and to identify factors that may influence this relationship.</a:t>
            </a:r>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6517808" y="627645"/>
            <a:ext cx="35361712" cy="2554545"/>
          </a:xfr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GB" sz="8000" kern="100" dirty="0">
                <a:latin typeface="Agency FB" panose="020B0503020202020204" pitchFamily="34" charset="0"/>
                <a:ea typeface="Calibri" panose="020F0502020204030204" pitchFamily="34" charset="0"/>
                <a:cs typeface="Latha" panose="020B0604020202020204" pitchFamily="34" charset="0"/>
              </a:rPr>
              <a:t>"</a:t>
            </a:r>
            <a:r>
              <a:rPr lang="en-GB" sz="8000" u="sng" dirty="0">
                <a:solidFill>
                  <a:srgbClr val="F3F5FA"/>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The Impact of Social Media Use on Depression Among Teenagers in the United Kingdom: A Systematic Review</a:t>
            </a:r>
            <a:r>
              <a:rPr lang="en-GB" sz="8000" kern="100" dirty="0">
                <a:solidFill>
                  <a:srgbClr val="F3F5FA"/>
                </a:solidFill>
                <a:latin typeface="ADLaM Display" panose="02010000000000000000" pitchFamily="2" charset="0"/>
                <a:ea typeface="ADLaM Display" panose="02010000000000000000" pitchFamily="2" charset="0"/>
                <a:cs typeface="ADLaM Display" panose="02010000000000000000" pitchFamily="2" charset="0"/>
              </a:rPr>
              <a:t>"</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4" name="TextBox 23">
            <a:extLst>
              <a:ext uri="{FF2B5EF4-FFF2-40B4-BE49-F238E27FC236}">
                <a16:creationId xmlns:a16="http://schemas.microsoft.com/office/drawing/2014/main" id="{99753D11-8A78-E61C-99A6-DEE2335FADEA}"/>
              </a:ext>
            </a:extLst>
          </p:cNvPr>
          <p:cNvSpPr txBox="1"/>
          <p:nvPr/>
        </p:nvSpPr>
        <p:spPr>
          <a:xfrm>
            <a:off x="526112" y="17972104"/>
            <a:ext cx="9967573" cy="12666011"/>
          </a:xfrm>
          <a:prstGeom prst="round2DiagRect">
            <a:avLst/>
          </a:prstGeom>
          <a:solidFill>
            <a:srgbClr val="DFD4FC"/>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lnSpc>
                <a:spcPct val="107000"/>
              </a:lnSpc>
            </a:pPr>
            <a:r>
              <a:rPr lang="en-GB" sz="2800" b="1" u="sng" kern="100" dirty="0">
                <a:solidFill>
                  <a:schemeClr val="accent4">
                    <a:lumMod val="50000"/>
                  </a:schemeClr>
                </a:solidFill>
                <a:latin typeface="Arial" panose="020B0604020202020204" pitchFamily="34" charset="0"/>
                <a:ea typeface="Calibri" panose="020F0502020204030204" pitchFamily="34" charset="0"/>
                <a:cs typeface="Arial" panose="020B0604020202020204" pitchFamily="34" charset="0"/>
              </a:rPr>
              <a:t>2. Prevalence</a:t>
            </a:r>
          </a:p>
          <a:p>
            <a:pPr marL="171450" lvl="0" indent="-171450" algn="just">
              <a:buFont typeface="Arial" panose="020B0604020202020204" pitchFamily="34" charset="0"/>
              <a:buChar char="•"/>
            </a:pPr>
            <a:r>
              <a:rPr lang="gu-IN" sz="2800" dirty="0">
                <a:latin typeface="Arial" panose="020B0604020202020204" pitchFamily="34" charset="0"/>
              </a:rPr>
              <a:t>According to the UK Parliament (2019), 70% of children aged 12–15 years have a social media profile, while 94.8% of 15-year-olds use social media before or after school.</a:t>
            </a:r>
            <a:endParaRPr lang="en-GB" sz="2800" dirty="0">
              <a:latin typeface="Arial" panose="020B0604020202020204" pitchFamily="34" charset="0"/>
              <a:cs typeface="Arial" panose="020B0604020202020204" pitchFamily="34" charset="0"/>
            </a:endParaRPr>
          </a:p>
          <a:p>
            <a:pPr marL="171450" lvl="0" indent="-171450" algn="just">
              <a:buFont typeface="Arial" panose="020B0604020202020204" pitchFamily="34" charset="0"/>
              <a:buChar char="•"/>
            </a:pPr>
            <a:r>
              <a:rPr lang="en-US" sz="2800" dirty="0">
                <a:latin typeface="Arial" panose="020B0604020202020204" pitchFamily="34" charset="0"/>
                <a:cs typeface="Arial" panose="020B0604020202020204" pitchFamily="34" charset="0"/>
              </a:rPr>
              <a:t>Popular platforms include Instagram, TikTok, Snapchat, and X (formerly Twitter), which are widely integrated into daily communication and entertainment (</a:t>
            </a:r>
            <a:r>
              <a:rPr lang="en-GB" sz="2800" dirty="0">
                <a:latin typeface="Arial" panose="020B0604020202020204" pitchFamily="34" charset="0"/>
                <a:cs typeface="Arial" panose="020B0604020202020204" pitchFamily="34" charset="0"/>
              </a:rPr>
              <a:t>Sunday, 2025)</a:t>
            </a:r>
            <a:r>
              <a:rPr lang="en-US" sz="2800" dirty="0">
                <a:latin typeface="Arial" panose="020B0604020202020204" pitchFamily="34" charset="0"/>
                <a:cs typeface="Arial" panose="020B0604020202020204" pitchFamily="34" charset="0"/>
              </a:rPr>
              <a:t>. </a:t>
            </a:r>
          </a:p>
          <a:p>
            <a:pPr marL="171450" lvl="0" indent="-171450" algn="just">
              <a:buFont typeface="Arial" panose="020B0604020202020204" pitchFamily="34" charset="0"/>
              <a:buChar char="•"/>
            </a:pPr>
            <a:r>
              <a:rPr lang="en-US" sz="2800" dirty="0">
                <a:latin typeface="Arial" panose="020B0604020202020204" pitchFamily="34" charset="0"/>
                <a:cs typeface="Arial" panose="020B0604020202020204" pitchFamily="34" charset="0"/>
              </a:rPr>
              <a:t>In the UK, adolescent digital exposure is very high, with studies showing that around 97% of teenagers own a smartphone and have regular access to the internet and social media platforms (GOV.UK, 2026). </a:t>
            </a:r>
          </a:p>
          <a:p>
            <a:pPr marL="171450" lvl="0" indent="-171450" algn="just">
              <a:buFont typeface="Arial" panose="020B0604020202020204" pitchFamily="34" charset="0"/>
              <a:buChar char="•"/>
            </a:pPr>
            <a:r>
              <a:rPr lang="en-US" sz="2800" dirty="0">
                <a:latin typeface="Arial" panose="020B0604020202020204" pitchFamily="34" charset="0"/>
                <a:cs typeface="Arial" panose="020B0604020202020204" pitchFamily="34" charset="0"/>
              </a:rPr>
              <a:t>In a UK study, adolescents who spent 3–5 hours per day on social media showed a 26% higher rate of anxiety and depressive symptoms compared with those using it for around 30 minutes per day </a:t>
            </a:r>
            <a:r>
              <a:rPr lang="en-GB" sz="2800" dirty="0">
                <a:latin typeface="Arial" panose="020B0604020202020204" pitchFamily="34" charset="0"/>
                <a:cs typeface="Arial" panose="020B0604020202020204" pitchFamily="34" charset="0"/>
              </a:rPr>
              <a:t>(Kelly, 2018).</a:t>
            </a:r>
            <a:endParaRPr lang="en-US" sz="2800" dirty="0">
              <a:latin typeface="Arial" panose="020B0604020202020204" pitchFamily="34" charset="0"/>
              <a:cs typeface="Arial" panose="020B0604020202020204" pitchFamily="34" charset="0"/>
            </a:endParaRPr>
          </a:p>
          <a:p>
            <a:pPr marL="171450" lvl="0" indent="-171450" algn="just">
              <a:buFont typeface="Arial" panose="020B0604020202020204" pitchFamily="34" charset="0"/>
              <a:buChar char="•"/>
            </a:pPr>
            <a:r>
              <a:rPr lang="en-US" sz="2800" dirty="0">
                <a:latin typeface="Arial" panose="020B0604020202020204" pitchFamily="34" charset="0"/>
                <a:cs typeface="Arial" panose="020B0604020202020204" pitchFamily="34" charset="0"/>
              </a:rPr>
              <a:t>Social media use and adolescent mental health are now </a:t>
            </a:r>
            <a:r>
              <a:rPr lang="en-US" sz="2800" dirty="0" err="1">
                <a:latin typeface="Arial" panose="020B0604020202020204" pitchFamily="34" charset="0"/>
                <a:cs typeface="Arial" panose="020B0604020202020204" pitchFamily="34" charset="0"/>
              </a:rPr>
              <a:t>recognised</a:t>
            </a:r>
            <a:r>
              <a:rPr lang="en-US" sz="2800" dirty="0">
                <a:latin typeface="Arial" panose="020B0604020202020204" pitchFamily="34" charset="0"/>
                <a:cs typeface="Arial" panose="020B0604020202020204" pitchFamily="34" charset="0"/>
              </a:rPr>
              <a:t> as a growing public health concern in the UK, requiring further research attention (</a:t>
            </a:r>
            <a:r>
              <a:rPr lang="en-GB" sz="2800" dirty="0">
                <a:latin typeface="Arial" panose="020B0604020202020204" pitchFamily="34" charset="0"/>
                <a:cs typeface="Arial" panose="020B0604020202020204" pitchFamily="34" charset="0"/>
              </a:rPr>
              <a:t>Winstone et al, 2022)</a:t>
            </a:r>
            <a:r>
              <a:rPr lang="en-US" sz="2800" dirty="0">
                <a:latin typeface="Arial" panose="020B0604020202020204" pitchFamily="34" charset="0"/>
                <a:cs typeface="Arial" panose="020B0604020202020204" pitchFamily="34" charset="0"/>
              </a:rPr>
              <a:t>.</a:t>
            </a:r>
          </a:p>
          <a:p>
            <a:pPr marL="171450" indent="-171450" algn="just">
              <a:buFont typeface="Arial" panose="020B0604020202020204" pitchFamily="34" charset="0"/>
              <a:buChar char="•"/>
            </a:pPr>
            <a:r>
              <a:rPr lang="gu-IN" sz="2800" dirty="0">
                <a:latin typeface="Arial" panose="020B0604020202020204" pitchFamily="34" charset="0"/>
              </a:rPr>
              <a:t>According to the survey, YouTube (85%), Instagram (72%), and Snapchat (69%) are the most widely used social media platforms among teenagers, with Snapchat (35%) and YouTube (32%) being the platforms used most frequently</a:t>
            </a:r>
            <a:r>
              <a:rPr lang="en-GB" sz="2800"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Sunday, 2025)</a:t>
            </a:r>
            <a:r>
              <a:rPr lang="gu-IN" sz="2800" dirty="0">
                <a:latin typeface="Arial" panose="020B0604020202020204" pitchFamily="34" charset="0"/>
              </a:rPr>
              <a:t>.</a:t>
            </a:r>
          </a:p>
        </p:txBody>
      </p:sp>
      <p:sp>
        <p:nvSpPr>
          <p:cNvPr id="30" name="TextBox 29">
            <a:extLst>
              <a:ext uri="{FF2B5EF4-FFF2-40B4-BE49-F238E27FC236}">
                <a16:creationId xmlns:a16="http://schemas.microsoft.com/office/drawing/2014/main" id="{ADC54450-23BD-60E1-5781-5EDE32231EDC}"/>
              </a:ext>
            </a:extLst>
          </p:cNvPr>
          <p:cNvSpPr txBox="1"/>
          <p:nvPr/>
        </p:nvSpPr>
        <p:spPr>
          <a:xfrm>
            <a:off x="11484935" y="4719836"/>
            <a:ext cx="9959805" cy="12201787"/>
          </a:xfrm>
          <a:prstGeom prst="round2DiagRect">
            <a:avLst/>
          </a:prstGeom>
          <a:solidFill>
            <a:schemeClr val="accent1">
              <a:lumMod val="40000"/>
              <a:lumOff val="60000"/>
            </a:schemeClr>
          </a:solidFill>
          <a:ln w="381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lnSpc>
                <a:spcPct val="107000"/>
              </a:lnSpc>
            </a:pPr>
            <a:r>
              <a:rPr lang="en-GB" sz="2800" b="1"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3. Rationale of the Research</a:t>
            </a:r>
            <a:endParaRPr lang="en-GB" sz="2800"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171450" lvl="0" indent="-171450" algn="just">
              <a:buFont typeface="Arial" panose="020B0604020202020204" pitchFamily="34" charset="0"/>
              <a:buChar char="•"/>
            </a:pPr>
            <a:r>
              <a:rPr lang="en-US" sz="2800" dirty="0">
                <a:latin typeface="Arial" panose="020B0604020202020204" pitchFamily="34" charset="0"/>
                <a:cs typeface="Arial" panose="020B0604020202020204" pitchFamily="34" charset="0"/>
              </a:rPr>
              <a:t>Social media use has become a major part of teenagers’ daily lives in the UK. It continues to increase significantly over time, while depression among adolescents is also rising and is now considered a major public health concern requiring urgent attention (Scott et al., 2019; </a:t>
            </a:r>
            <a:r>
              <a:rPr lang="en-GB" sz="2800" dirty="0">
                <a:latin typeface="Arial" panose="020B0604020202020204" pitchFamily="34" charset="0"/>
                <a:cs typeface="Arial" panose="020B0604020202020204" pitchFamily="34" charset="0"/>
              </a:rPr>
              <a:t>Panayiotou et al, 2023</a:t>
            </a:r>
            <a:r>
              <a:rPr lang="en-US" sz="2800" dirty="0">
                <a:latin typeface="Arial" panose="020B0604020202020204" pitchFamily="34" charset="0"/>
                <a:cs typeface="Arial" panose="020B0604020202020204" pitchFamily="34" charset="0"/>
              </a:rPr>
              <a:t>). </a:t>
            </a:r>
          </a:p>
          <a:p>
            <a:pPr marL="171450" lvl="0" indent="-17145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The existing evidence on the relationship between social media use and depression remains inconsistent, with some studies reporting negative effects such as low mood, anxiety, and depressive symptoms, while others highlight potential benefits like social connection and emotional support (</a:t>
            </a:r>
            <a:r>
              <a:rPr lang="en-GB" sz="2800" dirty="0">
                <a:latin typeface="Arial" panose="020B0604020202020204" pitchFamily="34" charset="0"/>
                <a:cs typeface="Arial" panose="020B0604020202020204" pitchFamily="34" charset="0"/>
              </a:rPr>
              <a:t>Zhu et al, 2023)</a:t>
            </a:r>
            <a:r>
              <a:rPr lang="en-US" sz="2800" dirty="0">
                <a:latin typeface="Arial" panose="020B0604020202020204" pitchFamily="34" charset="0"/>
                <a:cs typeface="Arial" panose="020B0604020202020204" pitchFamily="34" charset="0"/>
              </a:rPr>
              <a:t>. </a:t>
            </a:r>
          </a:p>
          <a:p>
            <a:pPr marL="171450" lvl="0" indent="-17145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There is a lack of systematic review evidence focused specifically on UK teenagers, and existing studies vary in populations and findings, making it difficult to draw clear and consistent conclusions (Piteo and </a:t>
            </a:r>
            <a:r>
              <a:rPr lang="en-GB" sz="2800" dirty="0">
                <a:latin typeface="Arial" panose="020B0604020202020204" pitchFamily="34" charset="0"/>
                <a:cs typeface="Arial" panose="020B0604020202020204" pitchFamily="34" charset="0"/>
              </a:rPr>
              <a:t>Ward, 2020)</a:t>
            </a:r>
            <a:r>
              <a:rPr lang="en-US" sz="2800" dirty="0">
                <a:latin typeface="Arial" panose="020B0604020202020204" pitchFamily="34" charset="0"/>
                <a:cs typeface="Arial" panose="020B0604020202020204" pitchFamily="34" charset="0"/>
              </a:rPr>
              <a:t>. </a:t>
            </a:r>
          </a:p>
          <a:p>
            <a:pPr marL="171450" lvl="0" indent="-17145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This study aims to systematically </a:t>
            </a:r>
            <a:r>
              <a:rPr lang="en-US" sz="2800" dirty="0" err="1">
                <a:latin typeface="Arial" panose="020B0604020202020204" pitchFamily="34" charset="0"/>
                <a:cs typeface="Arial" panose="020B0604020202020204" pitchFamily="34" charset="0"/>
              </a:rPr>
              <a:t>synthesise</a:t>
            </a:r>
            <a:r>
              <a:rPr lang="en-US" sz="2800" dirty="0">
                <a:latin typeface="Arial" panose="020B0604020202020204" pitchFamily="34" charset="0"/>
                <a:cs typeface="Arial" panose="020B0604020202020204" pitchFamily="34" charset="0"/>
              </a:rPr>
              <a:t> UK-based evidence to better understand the association between social media use and depression and to clarify whether social media use is a significant risk factor for adolescent depression (</a:t>
            </a:r>
            <a:r>
              <a:rPr lang="en-GB" sz="2800" dirty="0" err="1">
                <a:latin typeface="Arial" panose="020B0604020202020204" pitchFamily="34" charset="0"/>
                <a:cs typeface="Arial" panose="020B0604020202020204" pitchFamily="34" charset="0"/>
              </a:rPr>
              <a:t>Throuvala</a:t>
            </a:r>
            <a:r>
              <a:rPr lang="en-GB" sz="2800" dirty="0">
                <a:latin typeface="Arial" panose="020B0604020202020204" pitchFamily="34" charset="0"/>
                <a:cs typeface="Arial" panose="020B0604020202020204" pitchFamily="34" charset="0"/>
              </a:rPr>
              <a:t> et al, 2019)</a:t>
            </a:r>
            <a:r>
              <a:rPr lang="en-US" sz="2800" dirty="0">
                <a:latin typeface="Arial" panose="020B0604020202020204" pitchFamily="34" charset="0"/>
                <a:cs typeface="Arial" panose="020B0604020202020204" pitchFamily="34" charset="0"/>
              </a:rPr>
              <a:t>.</a:t>
            </a:r>
          </a:p>
        </p:txBody>
      </p:sp>
      <p:sp>
        <p:nvSpPr>
          <p:cNvPr id="34" name="TextBox 33">
            <a:extLst>
              <a:ext uri="{FF2B5EF4-FFF2-40B4-BE49-F238E27FC236}">
                <a16:creationId xmlns:a16="http://schemas.microsoft.com/office/drawing/2014/main" id="{B2B78632-3303-EA0C-0220-00E934A850DB}"/>
              </a:ext>
            </a:extLst>
          </p:cNvPr>
          <p:cNvSpPr txBox="1"/>
          <p:nvPr/>
        </p:nvSpPr>
        <p:spPr>
          <a:xfrm>
            <a:off x="22543802" y="10820729"/>
            <a:ext cx="9917279" cy="9306803"/>
          </a:xfrm>
          <a:prstGeom prst="round2DiagRect">
            <a:avLst/>
          </a:prstGeom>
          <a:solidFill>
            <a:schemeClr val="accent5">
              <a:lumMod val="20000"/>
              <a:lumOff val="80000"/>
            </a:schemeClr>
          </a:solidFill>
          <a:ln w="381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lnSpc>
                <a:spcPct val="107000"/>
              </a:lnSpc>
              <a:spcAft>
                <a:spcPts val="800"/>
              </a:spcAft>
            </a:pPr>
            <a:r>
              <a:rPr lang="en-GB" sz="2800" b="1" u="sng" kern="100" dirty="0">
                <a:solidFill>
                  <a:schemeClr val="accent4">
                    <a:lumMod val="50000"/>
                  </a:schemeClr>
                </a:solidFill>
                <a:latin typeface="Arial" panose="020B0604020202020204" pitchFamily="34" charset="0"/>
                <a:ea typeface="Calibri" panose="020F0502020204030204" pitchFamily="34" charset="0"/>
                <a:cs typeface="Arial" panose="020B0604020202020204" pitchFamily="34" charset="0"/>
              </a:rPr>
              <a:t>4</a:t>
            </a:r>
            <a:r>
              <a:rPr lang="en-GB" sz="2800" b="1"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 Research Aim, </a:t>
            </a:r>
            <a:r>
              <a:rPr lang="en-GB" sz="2800" b="1" u="sng" kern="100" dirty="0">
                <a:solidFill>
                  <a:schemeClr val="accent4">
                    <a:lumMod val="50000"/>
                  </a:schemeClr>
                </a:solidFill>
                <a:latin typeface="Arial" panose="020B0604020202020204" pitchFamily="34" charset="0"/>
                <a:ea typeface="Calibri" panose="020F0502020204030204" pitchFamily="34" charset="0"/>
                <a:cs typeface="Arial" panose="020B0604020202020204" pitchFamily="34" charset="0"/>
              </a:rPr>
              <a:t>Question,</a:t>
            </a:r>
            <a:r>
              <a:rPr lang="en-GB" sz="2800" b="1"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 and Objectives:</a:t>
            </a:r>
          </a:p>
          <a:p>
            <a:pPr algn="just"/>
            <a:r>
              <a:rPr lang="en-US" sz="2800" b="1" dirty="0">
                <a:solidFill>
                  <a:srgbClr val="00B0F0"/>
                </a:solidFill>
                <a:latin typeface="Arial" panose="020B0604020202020204" pitchFamily="34" charset="0"/>
                <a:cs typeface="Arial" panose="020B0604020202020204" pitchFamily="34" charset="0"/>
              </a:rPr>
              <a:t>Aim</a:t>
            </a:r>
            <a:endParaRPr lang="en-US" sz="2800" dirty="0">
              <a:solidFill>
                <a:srgbClr val="00B0F0"/>
              </a:solidFill>
              <a:latin typeface="Arial" panose="020B0604020202020204" pitchFamily="34" charset="0"/>
              <a:cs typeface="Arial" panose="020B0604020202020204" pitchFamily="34" charset="0"/>
            </a:endParaRPr>
          </a:p>
          <a:p>
            <a:pPr algn="just"/>
            <a:r>
              <a:rPr lang="en-US" sz="2800" dirty="0">
                <a:latin typeface="Arial" panose="020B0604020202020204" pitchFamily="34" charset="0"/>
                <a:cs typeface="Arial" panose="020B0604020202020204" pitchFamily="34" charset="0"/>
              </a:rPr>
              <a:t>To systematically review and </a:t>
            </a:r>
            <a:r>
              <a:rPr lang="en-US" sz="2800" dirty="0" err="1">
                <a:latin typeface="Arial" panose="020B0604020202020204" pitchFamily="34" charset="0"/>
                <a:cs typeface="Arial" panose="020B0604020202020204" pitchFamily="34" charset="0"/>
              </a:rPr>
              <a:t>synthesise</a:t>
            </a:r>
            <a:r>
              <a:rPr lang="en-US" sz="2800" dirty="0">
                <a:latin typeface="Arial" panose="020B0604020202020204" pitchFamily="34" charset="0"/>
                <a:cs typeface="Arial" panose="020B0604020202020204" pitchFamily="34" charset="0"/>
              </a:rPr>
              <a:t> the evidence on the impact of social media use on depression among teenagers in the United Kingdom.</a:t>
            </a:r>
          </a:p>
          <a:p>
            <a:pPr algn="just"/>
            <a:r>
              <a:rPr lang="en-US" sz="2800" b="1" dirty="0">
                <a:solidFill>
                  <a:srgbClr val="00B0F0"/>
                </a:solidFill>
                <a:latin typeface="Arial" panose="020B0604020202020204" pitchFamily="34" charset="0"/>
                <a:cs typeface="Arial" panose="020B0604020202020204" pitchFamily="34" charset="0"/>
              </a:rPr>
              <a:t>Research Question</a:t>
            </a:r>
            <a:endParaRPr lang="en-US" sz="2800" dirty="0">
              <a:solidFill>
                <a:srgbClr val="00B0F0"/>
              </a:solidFill>
              <a:latin typeface="Arial" panose="020B0604020202020204" pitchFamily="34" charset="0"/>
              <a:cs typeface="Arial" panose="020B0604020202020204" pitchFamily="34" charset="0"/>
            </a:endParaRPr>
          </a:p>
          <a:p>
            <a:pPr algn="just"/>
            <a:r>
              <a:rPr lang="en-US" sz="2800" dirty="0">
                <a:latin typeface="Arial" panose="020B0604020202020204" pitchFamily="34" charset="0"/>
                <a:cs typeface="Arial" panose="020B0604020202020204" pitchFamily="34" charset="0"/>
              </a:rPr>
              <a:t>What is the impact of social media use on depression among teenagers in the United Kingdom?</a:t>
            </a:r>
          </a:p>
          <a:p>
            <a:pPr algn="just"/>
            <a:r>
              <a:rPr lang="en-US" sz="2800" b="1" dirty="0">
                <a:solidFill>
                  <a:srgbClr val="00B0F0"/>
                </a:solidFill>
                <a:latin typeface="Arial" panose="020B0604020202020204" pitchFamily="34" charset="0"/>
                <a:cs typeface="Arial" panose="020B0604020202020204" pitchFamily="34" charset="0"/>
              </a:rPr>
              <a:t>Objectives</a:t>
            </a:r>
            <a:endParaRPr lang="en-US" sz="2800" dirty="0">
              <a:solidFill>
                <a:srgbClr val="00B0F0"/>
              </a:solidFill>
              <a:latin typeface="Arial" panose="020B0604020202020204" pitchFamily="34" charset="0"/>
              <a:cs typeface="Arial" panose="020B0604020202020204" pitchFamily="34" charset="0"/>
            </a:endParaRPr>
          </a:p>
          <a:p>
            <a:pPr marL="228600" lvl="0" indent="-228600" algn="just">
              <a:buFont typeface="+mj-lt"/>
              <a:buAutoNum type="arabicPeriod"/>
            </a:pPr>
            <a:r>
              <a:rPr lang="en-US" sz="2800" dirty="0">
                <a:latin typeface="Arial" panose="020B0604020202020204" pitchFamily="34" charset="0"/>
                <a:cs typeface="Arial" panose="020B0604020202020204" pitchFamily="34" charset="0"/>
              </a:rPr>
              <a:t>To identify patterns and levels of social media use among teenagers in the United Kingdom. </a:t>
            </a:r>
          </a:p>
          <a:p>
            <a:pPr marL="228600" lvl="0" indent="-228600" algn="just">
              <a:buFont typeface="+mj-lt"/>
              <a:buAutoNum type="arabicPeriod"/>
            </a:pPr>
            <a:r>
              <a:rPr lang="en-US" sz="2800" dirty="0">
                <a:latin typeface="Arial" panose="020B0604020202020204" pitchFamily="34" charset="0"/>
                <a:cs typeface="Arial" panose="020B0604020202020204" pitchFamily="34" charset="0"/>
              </a:rPr>
              <a:t>To examine the association between social media use and depression among UK teenagers. </a:t>
            </a:r>
          </a:p>
          <a:p>
            <a:pPr marL="228600" lvl="0" indent="-228600" algn="just">
              <a:buFont typeface="+mj-lt"/>
              <a:buAutoNum type="arabicPeriod"/>
            </a:pPr>
            <a:r>
              <a:rPr lang="en-US" sz="2800" dirty="0">
                <a:latin typeface="Arial" panose="020B0604020202020204" pitchFamily="34" charset="0"/>
                <a:cs typeface="Arial" panose="020B0604020202020204" pitchFamily="34" charset="0"/>
              </a:rPr>
              <a:t>To identify factors that may influence this relationship, including cyberbullying, screen time, social comparison, and online social support.</a:t>
            </a:r>
          </a:p>
          <a:p>
            <a:pPr marL="228600" lvl="0" indent="-228600" algn="just">
              <a:buFont typeface="+mj-lt"/>
              <a:buAutoNum type="arabicPeriod"/>
            </a:pPr>
            <a:r>
              <a:rPr lang="en-GB" sz="2800" dirty="0"/>
              <a:t> </a:t>
            </a:r>
            <a:r>
              <a:rPr lang="gu-IN" sz="2800" dirty="0">
                <a:latin typeface="Arial" panose="020B0604020202020204" pitchFamily="34" charset="0"/>
              </a:rPr>
              <a:t>To provide recommendations for reducing depression risks associated with social media use among UK teenagers.</a:t>
            </a:r>
            <a:endParaRPr lang="en-US" sz="28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901AC3F-842B-4122-B720-1C8CF9D847FA}"/>
              </a:ext>
            </a:extLst>
          </p:cNvPr>
          <p:cNvSpPr txBox="1"/>
          <p:nvPr/>
        </p:nvSpPr>
        <p:spPr>
          <a:xfrm>
            <a:off x="33525636" y="11079833"/>
            <a:ext cx="9839451" cy="10058054"/>
          </a:xfrm>
          <a:prstGeom prst="round2DiagRect">
            <a:avLst/>
          </a:prstGeom>
          <a:ln w="381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pPr>
            <a:r>
              <a:rPr lang="en-GB" sz="2800" b="1"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5. Research Impact</a:t>
            </a:r>
            <a:endParaRPr lang="en-GB" sz="2800"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171450" lvl="0" indent="-171450" algn="just">
              <a:buFont typeface="Wingdings" panose="05000000000000000000" pitchFamily="2" charset="2"/>
              <a:buChar char="ü"/>
            </a:pPr>
            <a:r>
              <a:rPr lang="en-US" sz="2800" dirty="0">
                <a:latin typeface="Arial" panose="020B0604020202020204" pitchFamily="34" charset="0"/>
                <a:cs typeface="Arial" panose="020B0604020202020204" pitchFamily="34" charset="0"/>
              </a:rPr>
              <a:t>Findings will support UK public health strategies aimed at improving adolescent mental health (</a:t>
            </a:r>
            <a:r>
              <a:rPr lang="en-GB" sz="2800" dirty="0">
                <a:latin typeface="Arial" panose="020B0604020202020204" pitchFamily="34" charset="0"/>
                <a:cs typeface="Arial" panose="020B0604020202020204" pitchFamily="34" charset="0"/>
              </a:rPr>
              <a:t>Plackett et al, 2022)</a:t>
            </a:r>
            <a:r>
              <a:rPr lang="en-US" sz="2800" dirty="0">
                <a:latin typeface="Arial" panose="020B0604020202020204" pitchFamily="34" charset="0"/>
                <a:cs typeface="Arial" panose="020B0604020202020204" pitchFamily="34" charset="0"/>
              </a:rPr>
              <a:t>. </a:t>
            </a:r>
          </a:p>
          <a:p>
            <a:pPr marL="171450" lvl="0" indent="-171450" algn="just">
              <a:buFont typeface="Wingdings" panose="05000000000000000000" pitchFamily="2" charset="2"/>
              <a:buChar char="ü"/>
            </a:pPr>
            <a:r>
              <a:rPr lang="en-US" sz="2800" dirty="0">
                <a:latin typeface="Arial" panose="020B0604020202020204" pitchFamily="34" charset="0"/>
                <a:cs typeface="Arial" panose="020B0604020202020204" pitchFamily="34" charset="0"/>
              </a:rPr>
              <a:t>Results will help schools develop digital wellbeing education and awareness </a:t>
            </a:r>
            <a:r>
              <a:rPr lang="en-US" sz="2800" dirty="0" err="1">
                <a:latin typeface="Arial" panose="020B0604020202020204" pitchFamily="34" charset="0"/>
                <a:cs typeface="Arial" panose="020B0604020202020204" pitchFamily="34" charset="0"/>
              </a:rPr>
              <a:t>programmes</a:t>
            </a:r>
            <a:r>
              <a:rPr lang="en-US"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Throuvala</a:t>
            </a:r>
            <a:r>
              <a:rPr lang="en-GB" sz="2800" dirty="0">
                <a:latin typeface="Arial" panose="020B0604020202020204" pitchFamily="34" charset="0"/>
                <a:cs typeface="Arial" panose="020B0604020202020204" pitchFamily="34" charset="0"/>
              </a:rPr>
              <a:t> et al, 2021)</a:t>
            </a:r>
            <a:r>
              <a:rPr lang="en-US" sz="2800" dirty="0">
                <a:latin typeface="Arial" panose="020B0604020202020204" pitchFamily="34" charset="0"/>
                <a:cs typeface="Arial" panose="020B0604020202020204" pitchFamily="34" charset="0"/>
              </a:rPr>
              <a:t>. </a:t>
            </a:r>
          </a:p>
          <a:p>
            <a:pPr marL="171450" lvl="0" indent="-171450" algn="just">
              <a:buFont typeface="Wingdings" panose="05000000000000000000" pitchFamily="2" charset="2"/>
              <a:buChar char="ü"/>
            </a:pPr>
            <a:r>
              <a:rPr lang="en-US" sz="2800" dirty="0">
                <a:latin typeface="Arial" panose="020B0604020202020204" pitchFamily="34" charset="0"/>
                <a:cs typeface="Arial" panose="020B0604020202020204" pitchFamily="34" charset="0"/>
              </a:rPr>
              <a:t>Healthcare professionals can use evidence to identify early signs of depression linked to social media use (</a:t>
            </a:r>
            <a:r>
              <a:rPr lang="en-GB" sz="2800" dirty="0">
                <a:latin typeface="Arial" panose="020B0604020202020204" pitchFamily="34" charset="0"/>
                <a:cs typeface="Arial" panose="020B0604020202020204" pitchFamily="34" charset="0"/>
              </a:rPr>
              <a:t>Vidal et al, 2020)</a:t>
            </a:r>
            <a:r>
              <a:rPr lang="en-US" sz="2800" dirty="0">
                <a:latin typeface="Arial" panose="020B0604020202020204" pitchFamily="34" charset="0"/>
                <a:cs typeface="Arial" panose="020B0604020202020204" pitchFamily="34" charset="0"/>
              </a:rPr>
              <a:t>. </a:t>
            </a:r>
          </a:p>
          <a:p>
            <a:pPr marL="171450" lvl="0" indent="-171450" algn="just">
              <a:buFont typeface="Wingdings" panose="05000000000000000000" pitchFamily="2" charset="2"/>
              <a:buChar char="ü"/>
            </a:pPr>
            <a:r>
              <a:rPr lang="en-US" sz="2800" dirty="0">
                <a:latin typeface="Arial" panose="020B0604020202020204" pitchFamily="34" charset="0"/>
                <a:cs typeface="Arial" panose="020B0604020202020204" pitchFamily="34" charset="0"/>
              </a:rPr>
              <a:t>Parents and caregivers will gain guidance on promoting safe and balanced social media use (</a:t>
            </a:r>
            <a:r>
              <a:rPr lang="en-GB" sz="2800" dirty="0">
                <a:latin typeface="Arial" panose="020B0604020202020204" pitchFamily="34" charset="0"/>
                <a:cs typeface="Arial" panose="020B0604020202020204" pitchFamily="34" charset="0"/>
              </a:rPr>
              <a:t>Biernesser et al, 2020)</a:t>
            </a:r>
            <a:r>
              <a:rPr lang="en-US" sz="2800" dirty="0">
                <a:latin typeface="Arial" panose="020B0604020202020204" pitchFamily="34" charset="0"/>
                <a:cs typeface="Arial" panose="020B0604020202020204" pitchFamily="34" charset="0"/>
              </a:rPr>
              <a:t>. </a:t>
            </a:r>
          </a:p>
          <a:p>
            <a:pPr marL="171450" lvl="0" indent="-171450" algn="just">
              <a:buFont typeface="Wingdings" panose="05000000000000000000" pitchFamily="2" charset="2"/>
              <a:buChar char="ü"/>
            </a:pPr>
            <a:r>
              <a:rPr lang="en-US" sz="2800" dirty="0">
                <a:latin typeface="Arial" panose="020B0604020202020204" pitchFamily="34" charset="0"/>
                <a:cs typeface="Arial" panose="020B0604020202020204" pitchFamily="34" charset="0"/>
              </a:rPr>
              <a:t>Policymakers may use the findings to strengthen online safety policies and regulations (</a:t>
            </a:r>
            <a:r>
              <a:rPr lang="en-GB" sz="2800" dirty="0">
                <a:latin typeface="Arial" panose="020B0604020202020204" pitchFamily="34" charset="0"/>
                <a:cs typeface="Arial" panose="020B0604020202020204" pitchFamily="34" charset="0"/>
              </a:rPr>
              <a:t>Chhabra et al, 2025)</a:t>
            </a:r>
            <a:r>
              <a:rPr lang="en-US" sz="2800" dirty="0">
                <a:latin typeface="Arial" panose="020B0604020202020204" pitchFamily="34" charset="0"/>
                <a:cs typeface="Arial" panose="020B0604020202020204" pitchFamily="34" charset="0"/>
              </a:rPr>
              <a:t>. </a:t>
            </a:r>
          </a:p>
          <a:p>
            <a:pPr marL="171450" lvl="0" indent="-171450" algn="just">
              <a:buFont typeface="Wingdings" panose="05000000000000000000" pitchFamily="2" charset="2"/>
              <a:buChar char="ü"/>
            </a:pPr>
            <a:r>
              <a:rPr lang="en-US" sz="2800" dirty="0">
                <a:latin typeface="Arial" panose="020B0604020202020204" pitchFamily="34" charset="0"/>
                <a:cs typeface="Arial" panose="020B0604020202020204" pitchFamily="34" charset="0"/>
              </a:rPr>
              <a:t>The study will support the development of evidence-based interventions for reducing adolescent depression (</a:t>
            </a:r>
            <a:r>
              <a:rPr lang="en-GB" sz="2800" dirty="0">
                <a:latin typeface="Arial" panose="020B0604020202020204" pitchFamily="34" charset="0"/>
                <a:cs typeface="Arial" panose="020B0604020202020204" pitchFamily="34" charset="0"/>
              </a:rPr>
              <a:t>Prasad et al, 2023)</a:t>
            </a:r>
            <a:r>
              <a:rPr lang="en-US" sz="2800" dirty="0">
                <a:latin typeface="Arial" panose="020B0604020202020204" pitchFamily="34" charset="0"/>
                <a:cs typeface="Arial" panose="020B0604020202020204" pitchFamily="34" charset="0"/>
              </a:rPr>
              <a:t>. </a:t>
            </a:r>
          </a:p>
          <a:p>
            <a:pPr algn="just"/>
            <a:r>
              <a:rPr lang="en-US" sz="2800" dirty="0">
                <a:latin typeface="Arial" panose="020B0604020202020204" pitchFamily="34" charset="0"/>
                <a:cs typeface="Arial" panose="020B0604020202020204" pitchFamily="34" charset="0"/>
              </a:rPr>
              <a:t>Overall, the research will contribute to improving mental health outcomes among UK teenagers.</a:t>
            </a:r>
          </a:p>
        </p:txBody>
      </p:sp>
      <p:pic>
        <p:nvPicPr>
          <p:cNvPr id="44" name="Picture 43">
            <a:extLst>
              <a:ext uri="{FF2B5EF4-FFF2-40B4-BE49-F238E27FC236}">
                <a16:creationId xmlns:a16="http://schemas.microsoft.com/office/drawing/2014/main" id="{0A3F0D75-F479-3355-4CF9-D2A2E97465B8}"/>
              </a:ext>
            </a:extLst>
          </p:cNvPr>
          <p:cNvPicPr>
            <a:picLocks noChangeAspect="1"/>
          </p:cNvPicPr>
          <p:nvPr/>
        </p:nvPicPr>
        <p:blipFill>
          <a:blip r:embed="rId3"/>
          <a:srcRect b="28680"/>
          <a:stretch>
            <a:fillRect/>
          </a:stretch>
        </p:blipFill>
        <p:spPr>
          <a:xfrm>
            <a:off x="11469089" y="17495520"/>
            <a:ext cx="9967573" cy="14464101"/>
          </a:xfrm>
          <a:prstGeom prst="rect">
            <a:avLst/>
          </a:prstGeom>
          <a:ln>
            <a:noFill/>
          </a:ln>
          <a:effectLst>
            <a:outerShdw blurRad="292100" dist="139700" dir="2700000" algn="tl" rotWithShape="0">
              <a:srgbClr val="333333">
                <a:alpha val="65000"/>
              </a:srgbClr>
            </a:outerShdw>
          </a:effectLst>
        </p:spPr>
      </p:pic>
      <p:pic>
        <p:nvPicPr>
          <p:cNvPr id="46" name="Picture 45" descr="The Rise of Youth Depression due to Social Media | by Bearlybri | Medium">
            <a:extLst>
              <a:ext uri="{FF2B5EF4-FFF2-40B4-BE49-F238E27FC236}">
                <a16:creationId xmlns:a16="http://schemas.microsoft.com/office/drawing/2014/main" id="{23247C63-22F7-6546-3AFE-AE2383427B3D}"/>
              </a:ext>
            </a:extLst>
          </p:cNvPr>
          <p:cNvPicPr>
            <a:picLocks noChangeAspect="1"/>
          </p:cNvPicPr>
          <p:nvPr/>
        </p:nvPicPr>
        <p:blipFill>
          <a:blip r:embed="rId4"/>
          <a:stretch>
            <a:fillRect/>
          </a:stretch>
        </p:blipFill>
        <p:spPr>
          <a:xfrm>
            <a:off x="22454540" y="20517136"/>
            <a:ext cx="9925356" cy="1022684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48" name="Picture 47" descr="Is youth mental health getting better or worse in the UK? | Action For  Children">
            <a:extLst>
              <a:ext uri="{FF2B5EF4-FFF2-40B4-BE49-F238E27FC236}">
                <a16:creationId xmlns:a16="http://schemas.microsoft.com/office/drawing/2014/main" id="{E705FF25-11FC-AA8A-26AB-1A3CC4548F25}"/>
              </a:ext>
            </a:extLst>
          </p:cNvPr>
          <p:cNvPicPr>
            <a:picLocks noChangeAspect="1"/>
          </p:cNvPicPr>
          <p:nvPr/>
        </p:nvPicPr>
        <p:blipFill>
          <a:blip r:embed="rId5"/>
          <a:stretch>
            <a:fillRect/>
          </a:stretch>
        </p:blipFill>
        <p:spPr>
          <a:xfrm>
            <a:off x="33525637" y="4719837"/>
            <a:ext cx="9716204" cy="628344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0" name="Picture 49" descr="THE CURSE OF SOCIAL MEDIA - HOW SOCIAL MEDIA CAUSES DEPRESSION &amp; ANXIETY -  London Meets Paris">
            <a:extLst>
              <a:ext uri="{FF2B5EF4-FFF2-40B4-BE49-F238E27FC236}">
                <a16:creationId xmlns:a16="http://schemas.microsoft.com/office/drawing/2014/main" id="{F7656A29-B919-4B41-CADD-0BDFE686D7FD}"/>
              </a:ext>
            </a:extLst>
          </p:cNvPr>
          <p:cNvPicPr>
            <a:picLocks noChangeAspect="1"/>
          </p:cNvPicPr>
          <p:nvPr/>
        </p:nvPicPr>
        <p:blipFill>
          <a:blip r:embed="rId6"/>
          <a:stretch>
            <a:fillRect/>
          </a:stretch>
        </p:blipFill>
        <p:spPr>
          <a:xfrm>
            <a:off x="22880863" y="4834434"/>
            <a:ext cx="9208651" cy="5207085"/>
          </a:xfrm>
          <a:prstGeom prst="rect">
            <a:avLst/>
          </a:prstGeom>
          <a:ln>
            <a:noFill/>
          </a:ln>
          <a:effectLst>
            <a:outerShdw blurRad="292100" dist="139700" dir="2700000" algn="tl" rotWithShape="0">
              <a:srgbClr val="333333">
                <a:alpha val="65000"/>
              </a:srgbClr>
            </a:outerShdw>
          </a:effectLst>
        </p:spPr>
      </p:pic>
      <p:pic>
        <p:nvPicPr>
          <p:cNvPr id="52" name="Picture 51" descr="Likes, Follows, and Anxiety: The Teen Mental Health Crisis and Social Media  - SpringSource">
            <a:extLst>
              <a:ext uri="{FF2B5EF4-FFF2-40B4-BE49-F238E27FC236}">
                <a16:creationId xmlns:a16="http://schemas.microsoft.com/office/drawing/2014/main" id="{DB7181A8-23AB-B43E-93C4-9BAA0BF6F778}"/>
              </a:ext>
            </a:extLst>
          </p:cNvPr>
          <p:cNvPicPr>
            <a:picLocks noChangeAspect="1"/>
          </p:cNvPicPr>
          <p:nvPr/>
        </p:nvPicPr>
        <p:blipFill>
          <a:blip r:embed="rId7"/>
          <a:stretch>
            <a:fillRect/>
          </a:stretch>
        </p:blipFill>
        <p:spPr>
          <a:xfrm>
            <a:off x="136644" y="565173"/>
            <a:ext cx="6381164" cy="3597347"/>
          </a:xfrm>
          <a:prstGeom prst="ellipse">
            <a:avLst/>
          </a:prstGeom>
          <a:ln>
            <a:noFill/>
          </a:ln>
          <a:effectLst>
            <a:softEdge rad="112500"/>
          </a:effectLst>
        </p:spPr>
      </p:pic>
      <p:pic>
        <p:nvPicPr>
          <p:cNvPr id="54" name="Picture 53" descr="The Impact of Social Media on Depression">
            <a:extLst>
              <a:ext uri="{FF2B5EF4-FFF2-40B4-BE49-F238E27FC236}">
                <a16:creationId xmlns:a16="http://schemas.microsoft.com/office/drawing/2014/main" id="{96743456-116A-76D8-2D06-C3EE3E580A57}"/>
              </a:ext>
            </a:extLst>
          </p:cNvPr>
          <p:cNvPicPr>
            <a:picLocks noChangeAspect="1"/>
          </p:cNvPicPr>
          <p:nvPr/>
        </p:nvPicPr>
        <p:blipFill>
          <a:blip r:embed="rId8"/>
          <a:stretch>
            <a:fillRect/>
          </a:stretch>
        </p:blipFill>
        <p:spPr>
          <a:xfrm>
            <a:off x="645946" y="11896518"/>
            <a:ext cx="9627862" cy="58750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90E0D9E1-5CB7-7C90-182C-DEAE7A71116C}"/>
              </a:ext>
            </a:extLst>
          </p:cNvPr>
          <p:cNvSpPr txBox="1"/>
          <p:nvPr/>
        </p:nvSpPr>
        <p:spPr>
          <a:xfrm>
            <a:off x="13716000" y="31436401"/>
            <a:ext cx="4680857"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(David Lee King, 2018)</a:t>
            </a:r>
            <a:endParaRPr lang="gu-IN" sz="2800" b="1" dirty="0">
              <a:latin typeface="Arial" panose="020B0604020202020204" pitchFamily="34" charset="0"/>
            </a:endParaRPr>
          </a:p>
        </p:txBody>
      </p:sp>
      <p:sp>
        <p:nvSpPr>
          <p:cNvPr id="5" name="TextBox 4">
            <a:extLst>
              <a:ext uri="{FF2B5EF4-FFF2-40B4-BE49-F238E27FC236}">
                <a16:creationId xmlns:a16="http://schemas.microsoft.com/office/drawing/2014/main" id="{CE34C05D-767C-DDB8-A475-D243B95E1EF9}"/>
              </a:ext>
            </a:extLst>
          </p:cNvPr>
          <p:cNvSpPr txBox="1"/>
          <p:nvPr/>
        </p:nvSpPr>
        <p:spPr>
          <a:xfrm>
            <a:off x="2639042" y="16463281"/>
            <a:ext cx="5721187" cy="523220"/>
          </a:xfrm>
          <a:prstGeom prst="rect">
            <a:avLst/>
          </a:prstGeom>
          <a:noFill/>
        </p:spPr>
        <p:txBody>
          <a:bodyPr wrap="square" rtlCol="0">
            <a:spAutoFit/>
          </a:bodyPr>
          <a:lstStyle/>
          <a:p>
            <a:pPr algn="ctr"/>
            <a:r>
              <a:rPr lang="en-GB" sz="2800" b="1" dirty="0">
                <a:solidFill>
                  <a:schemeClr val="bg1"/>
                </a:solidFill>
                <a:latin typeface="Arial" panose="020B0604020202020204" pitchFamily="34" charset="0"/>
                <a:cs typeface="Arial" panose="020B0604020202020204" pitchFamily="34" charset="0"/>
              </a:rPr>
              <a:t>(</a:t>
            </a:r>
            <a:r>
              <a:rPr lang="en-GB" sz="2800" b="1" dirty="0" err="1">
                <a:solidFill>
                  <a:schemeClr val="bg1"/>
                </a:solidFill>
                <a:latin typeface="Arial" panose="020B0604020202020204" pitchFamily="34" charset="0"/>
                <a:cs typeface="Arial" panose="020B0604020202020204" pitchFamily="34" charset="0"/>
              </a:rPr>
              <a:t>Mindpeace</a:t>
            </a:r>
            <a:r>
              <a:rPr lang="en-GB" sz="2800" b="1" dirty="0">
                <a:solidFill>
                  <a:schemeClr val="bg1"/>
                </a:solidFill>
                <a:latin typeface="Arial" panose="020B0604020202020204" pitchFamily="34" charset="0"/>
                <a:cs typeface="Arial" panose="020B0604020202020204" pitchFamily="34" charset="0"/>
              </a:rPr>
              <a:t> Psychology, 2025)</a:t>
            </a:r>
            <a:endParaRPr lang="gu-IN" sz="2800" b="1" dirty="0">
              <a:solidFill>
                <a:schemeClr val="bg1"/>
              </a:solidFill>
              <a:latin typeface="Arial" panose="020B0604020202020204" pitchFamily="34" charset="0"/>
            </a:endParaRPr>
          </a:p>
        </p:txBody>
      </p:sp>
      <p:sp>
        <p:nvSpPr>
          <p:cNvPr id="7" name="TextBox 6">
            <a:extLst>
              <a:ext uri="{FF2B5EF4-FFF2-40B4-BE49-F238E27FC236}">
                <a16:creationId xmlns:a16="http://schemas.microsoft.com/office/drawing/2014/main" id="{065AF147-DF31-067F-4EE3-BBA7F10DF42A}"/>
              </a:ext>
            </a:extLst>
          </p:cNvPr>
          <p:cNvSpPr txBox="1"/>
          <p:nvPr/>
        </p:nvSpPr>
        <p:spPr>
          <a:xfrm>
            <a:off x="36375361" y="10263697"/>
            <a:ext cx="4680857" cy="523220"/>
          </a:xfrm>
          <a:prstGeom prst="rect">
            <a:avLst/>
          </a:prstGeom>
          <a:noFill/>
        </p:spPr>
        <p:txBody>
          <a:bodyPr wrap="square" rtlCol="0">
            <a:spAutoFit/>
          </a:bodyPr>
          <a:lstStyle/>
          <a:p>
            <a:pPr algn="ctr"/>
            <a:r>
              <a:rPr lang="en-GB" sz="2800" b="1" dirty="0">
                <a:solidFill>
                  <a:schemeClr val="bg1"/>
                </a:solidFill>
                <a:latin typeface="Arial" panose="020B0604020202020204" pitchFamily="34" charset="0"/>
                <a:cs typeface="Arial" panose="020B0604020202020204" pitchFamily="34" charset="0"/>
              </a:rPr>
              <a:t>(</a:t>
            </a:r>
            <a:r>
              <a:rPr lang="en-GB" sz="2800" b="1" dirty="0" err="1">
                <a:solidFill>
                  <a:schemeClr val="bg1"/>
                </a:solidFill>
                <a:latin typeface="Arial" panose="020B0604020202020204" pitchFamily="34" charset="0"/>
                <a:cs typeface="Arial" panose="020B0604020202020204" pitchFamily="34" charset="0"/>
              </a:rPr>
              <a:t>Zumfelde</a:t>
            </a:r>
            <a:r>
              <a:rPr lang="en-GB" sz="2800" b="1" dirty="0">
                <a:solidFill>
                  <a:schemeClr val="bg1"/>
                </a:solidFill>
                <a:latin typeface="Arial" panose="020B0604020202020204" pitchFamily="34" charset="0"/>
                <a:cs typeface="Arial" panose="020B0604020202020204" pitchFamily="34" charset="0"/>
              </a:rPr>
              <a:t>, 2025)</a:t>
            </a:r>
            <a:endParaRPr lang="gu-IN" sz="2800" b="1" dirty="0">
              <a:solidFill>
                <a:schemeClr val="bg1"/>
              </a:solidFill>
              <a:latin typeface="Arial" panose="020B0604020202020204" pitchFamily="34" charset="0"/>
            </a:endParaRPr>
          </a:p>
        </p:txBody>
      </p:sp>
      <p:sp>
        <p:nvSpPr>
          <p:cNvPr id="9" name="TextBox 8">
            <a:extLst>
              <a:ext uri="{FF2B5EF4-FFF2-40B4-BE49-F238E27FC236}">
                <a16:creationId xmlns:a16="http://schemas.microsoft.com/office/drawing/2014/main" id="{812159D2-6072-E46E-A0E6-0678AAA5D527}"/>
              </a:ext>
            </a:extLst>
          </p:cNvPr>
          <p:cNvSpPr txBox="1"/>
          <p:nvPr/>
        </p:nvSpPr>
        <p:spPr>
          <a:xfrm>
            <a:off x="25581004" y="29593540"/>
            <a:ext cx="4680857" cy="523220"/>
          </a:xfrm>
          <a:prstGeom prst="rect">
            <a:avLst/>
          </a:prstGeom>
          <a:noFill/>
        </p:spPr>
        <p:txBody>
          <a:bodyPr wrap="square" rtlCol="0">
            <a:spAutoFit/>
          </a:bodyPr>
          <a:lstStyle/>
          <a:p>
            <a:pPr algn="ctr"/>
            <a:r>
              <a:rPr lang="en-GB" sz="2800" b="1" dirty="0">
                <a:solidFill>
                  <a:schemeClr val="bg1"/>
                </a:solidFill>
                <a:latin typeface="Arial" panose="020B0604020202020204" pitchFamily="34" charset="0"/>
                <a:cs typeface="Arial" panose="020B0604020202020204" pitchFamily="34" charset="0"/>
              </a:rPr>
              <a:t>(Quentin Sokolow, 2020)</a:t>
            </a:r>
            <a:endParaRPr lang="gu-IN" sz="2800" b="1" dirty="0">
              <a:solidFill>
                <a:schemeClr val="bg1"/>
              </a:solidFill>
              <a:latin typeface="Arial" panose="020B0604020202020204" pitchFamily="34" charset="0"/>
            </a:endParaRPr>
          </a:p>
        </p:txBody>
      </p:sp>
      <p:sp>
        <p:nvSpPr>
          <p:cNvPr id="6" name="TextBox 5">
            <a:extLst>
              <a:ext uri="{FF2B5EF4-FFF2-40B4-BE49-F238E27FC236}">
                <a16:creationId xmlns:a16="http://schemas.microsoft.com/office/drawing/2014/main" id="{59F174D9-1C67-7DFE-CF3D-E2EE6941485B}"/>
              </a:ext>
            </a:extLst>
          </p:cNvPr>
          <p:cNvSpPr txBox="1"/>
          <p:nvPr/>
        </p:nvSpPr>
        <p:spPr>
          <a:xfrm>
            <a:off x="32766001" y="21222166"/>
            <a:ext cx="10599086" cy="10582577"/>
          </a:xfrm>
          <a:prstGeom prst="rect">
            <a:avLst/>
          </a:prstGeom>
          <a:solidFill>
            <a:srgbClr val="F6FDCB"/>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pPr>
            <a:r>
              <a:rPr lang="en-GB" sz="2400" b="1" kern="100" dirty="0">
                <a:solidFill>
                  <a:schemeClr val="accent4">
                    <a:lumMod val="50000"/>
                  </a:schemeClr>
                </a:solidFill>
                <a:effectLst/>
                <a:latin typeface="Algerian" panose="04020705040A02060702" pitchFamily="82" charset="0"/>
                <a:ea typeface="Calibri" panose="020F0502020204030204" pitchFamily="34" charset="0"/>
                <a:cs typeface="Latha" panose="020B0604020202020204" pitchFamily="34" charset="0"/>
              </a:rPr>
              <a:t>References:</a:t>
            </a:r>
          </a:p>
          <a:p>
            <a:pPr marL="171450" indent="-171450" algn="just">
              <a:buFont typeface="Arial" panose="020B0604020202020204" pitchFamily="34" charset="0"/>
              <a:buChar char="•"/>
            </a:pPr>
            <a:r>
              <a:rPr lang="en-GB" sz="1600" dirty="0"/>
              <a:t>Biernesser, C., Montano, G., Miller, E. and Radovic, A., 2020. Social media use and monitoring for adolescents with depression and implications for the COVID-19 pandemic: Qualitative study of parent and child perspectives. </a:t>
            </a:r>
            <a:r>
              <a:rPr lang="en-GB" sz="1600" i="1" dirty="0"/>
              <a:t>JMIR </a:t>
            </a:r>
            <a:r>
              <a:rPr lang="en-GB" sz="1600" i="1" dirty="0" err="1"/>
              <a:t>Pediatrics</a:t>
            </a:r>
            <a:r>
              <a:rPr lang="en-GB" sz="1600" i="1" dirty="0"/>
              <a:t> and Parenting</a:t>
            </a:r>
            <a:r>
              <a:rPr lang="en-GB" sz="1600" dirty="0"/>
              <a:t>, </a:t>
            </a:r>
            <a:r>
              <a:rPr lang="en-GB" sz="1600" i="1" dirty="0"/>
              <a:t>3</a:t>
            </a:r>
            <a:r>
              <a:rPr lang="en-GB" sz="1600" dirty="0"/>
              <a:t>(2), p.e21644. </a:t>
            </a:r>
            <a:r>
              <a:rPr lang="en-US" sz="1600" u="sng" dirty="0">
                <a:hlinkClick r:id="rId9"/>
              </a:rPr>
              <a:t>https://pediatrics.jmir.org/2020/2/e21644/</a:t>
            </a:r>
            <a:endParaRPr lang="en-US" sz="1600" dirty="0"/>
          </a:p>
          <a:p>
            <a:pPr marL="171450" indent="-171450" algn="just">
              <a:buFont typeface="Arial" panose="020B0604020202020204" pitchFamily="34" charset="0"/>
              <a:buChar char="•"/>
            </a:pPr>
            <a:r>
              <a:rPr lang="en-GB" sz="1600" dirty="0"/>
              <a:t>Chhabra, J., Pilkington, V., </a:t>
            </a:r>
            <a:r>
              <a:rPr lang="en-GB" sz="1600" dirty="0" err="1"/>
              <a:t>Benakovic</a:t>
            </a:r>
            <a:r>
              <a:rPr lang="en-GB" sz="1600" dirty="0"/>
              <a:t>, R., Wilson, M.J., La Sala, L. and Seidler, Z., 2025. Social media and youth mental health: Scoping review of platform and policy recommendations. </a:t>
            </a:r>
            <a:r>
              <a:rPr lang="en-GB" sz="1600" i="1" dirty="0"/>
              <a:t>Journal of medical Internet research</a:t>
            </a:r>
            <a:r>
              <a:rPr lang="en-GB" sz="1600" dirty="0"/>
              <a:t>, </a:t>
            </a:r>
            <a:r>
              <a:rPr lang="en-GB" sz="1600" i="1" dirty="0"/>
              <a:t>27</a:t>
            </a:r>
            <a:r>
              <a:rPr lang="en-GB" sz="1600" dirty="0"/>
              <a:t>, p.e72061. </a:t>
            </a:r>
            <a:r>
              <a:rPr lang="en-US" sz="1600" u="sng" dirty="0">
                <a:hlinkClick r:id="rId10"/>
              </a:rPr>
              <a:t>https://www.jmir.org/2025/1/e72061/</a:t>
            </a:r>
            <a:endParaRPr lang="en-US" sz="1600" dirty="0"/>
          </a:p>
          <a:p>
            <a:pPr marL="171450" indent="-171450" algn="just">
              <a:buFont typeface="Arial" panose="020B0604020202020204" pitchFamily="34" charset="0"/>
              <a:buChar char="•"/>
            </a:pPr>
            <a:r>
              <a:rPr lang="en-US" sz="1600" dirty="0"/>
              <a:t>GOV.UK (2026), Beyond the headlines: what research shows on children's online lives. </a:t>
            </a:r>
            <a:r>
              <a:rPr lang="en-US" sz="1600" u="sng" dirty="0">
                <a:hlinkClick r:id="rId11"/>
              </a:rPr>
              <a:t>https://www.gov.uk/government/news/beyond-the-headlines-what-research-shows-on-childrens-online-lives</a:t>
            </a:r>
            <a:endParaRPr lang="en-US" sz="1600" dirty="0"/>
          </a:p>
          <a:p>
            <a:pPr marL="171450" indent="-171450" algn="just">
              <a:buFont typeface="Arial" panose="020B0604020202020204" pitchFamily="34" charset="0"/>
              <a:buChar char="•"/>
            </a:pPr>
            <a:r>
              <a:rPr lang="en-GB" sz="1600" dirty="0"/>
              <a:t>Kelly, Y., </a:t>
            </a:r>
            <a:r>
              <a:rPr lang="en-GB" sz="1600" dirty="0" err="1"/>
              <a:t>Zilanawala</a:t>
            </a:r>
            <a:r>
              <a:rPr lang="en-GB" sz="1600" dirty="0"/>
              <a:t>, A., Booker, C. and Sacker, A., 2018. Social media use and adolescent mental health: Findings from the UK Millennium Cohort Study. </a:t>
            </a:r>
            <a:r>
              <a:rPr lang="en-GB" sz="1600" i="1" dirty="0" err="1"/>
              <a:t>EClinicalMedicine</a:t>
            </a:r>
            <a:r>
              <a:rPr lang="en-GB" sz="1600" dirty="0"/>
              <a:t>, </a:t>
            </a:r>
            <a:r>
              <a:rPr lang="en-GB" sz="1600" i="1" dirty="0"/>
              <a:t>6</a:t>
            </a:r>
            <a:r>
              <a:rPr lang="en-GB" sz="1600" dirty="0"/>
              <a:t>, pp.59-68. </a:t>
            </a:r>
            <a:r>
              <a:rPr lang="en-US" sz="1600" u="sng" dirty="0">
                <a:hlinkClick r:id="rId12"/>
              </a:rPr>
              <a:t>https://www.thelancet.com/journals/eclinm/article/piis2589-5370(18)30060-9/fulltext</a:t>
            </a:r>
            <a:endParaRPr lang="en-US" sz="1600" dirty="0"/>
          </a:p>
          <a:p>
            <a:pPr marL="171450" indent="-171450" algn="just">
              <a:buFont typeface="Arial" panose="020B0604020202020204" pitchFamily="34" charset="0"/>
              <a:buChar char="•"/>
            </a:pPr>
            <a:r>
              <a:rPr lang="en-GB" sz="1600" dirty="0"/>
              <a:t>Panayiotou, M., Black, L., Carmichael-Murphy, P., Qualter, P. and Humphrey, N., 2023. Time spent on social media among the least influential factors in adolescent mental health: preliminary results from a panel network analysis. </a:t>
            </a:r>
            <a:r>
              <a:rPr lang="en-GB" sz="1600" i="1" dirty="0"/>
              <a:t>Nature Mental Health</a:t>
            </a:r>
            <a:r>
              <a:rPr lang="en-GB" sz="1600" dirty="0"/>
              <a:t>, </a:t>
            </a:r>
            <a:r>
              <a:rPr lang="en-GB" sz="1600" i="1" dirty="0"/>
              <a:t>1</a:t>
            </a:r>
            <a:r>
              <a:rPr lang="en-GB" sz="1600" dirty="0"/>
              <a:t>(5), pp.316-326. </a:t>
            </a:r>
            <a:r>
              <a:rPr lang="en-GB" sz="1600" u="sng" dirty="0">
                <a:hlinkClick r:id="rId13"/>
              </a:rPr>
              <a:t>https://www.nature.com/articles/s44220-023-00063-7</a:t>
            </a:r>
            <a:endParaRPr lang="en-US" sz="1600" dirty="0"/>
          </a:p>
          <a:p>
            <a:pPr marL="171450" indent="-171450" algn="just">
              <a:buFont typeface="Arial" panose="020B0604020202020204" pitchFamily="34" charset="0"/>
              <a:buChar char="•"/>
            </a:pPr>
            <a:r>
              <a:rPr lang="en-GB" sz="1600" dirty="0"/>
              <a:t>Plackett, R., Sheringham, J. and </a:t>
            </a:r>
            <a:r>
              <a:rPr lang="en-GB" sz="1600" dirty="0" err="1"/>
              <a:t>Dykxhoorn</a:t>
            </a:r>
            <a:r>
              <a:rPr lang="en-GB" sz="1600" dirty="0"/>
              <a:t>, J., 2022. The longitudinal effect of social media use on adolescent mental health in the UK: findings from the UK Longitudinal Household Study. </a:t>
            </a:r>
            <a:r>
              <a:rPr lang="en-GB" sz="1600" i="1" dirty="0"/>
              <a:t>Lancet</a:t>
            </a:r>
            <a:r>
              <a:rPr lang="en-GB" sz="1600" dirty="0"/>
              <a:t>, </a:t>
            </a:r>
            <a:r>
              <a:rPr lang="en-GB" sz="1600" i="1" dirty="0"/>
              <a:t>400</a:t>
            </a:r>
            <a:r>
              <a:rPr lang="en-GB" sz="1600" dirty="0"/>
              <a:t>, p.S71. </a:t>
            </a:r>
            <a:r>
              <a:rPr lang="en-GB" sz="1600" u="sng" dirty="0">
                <a:hlinkClick r:id="rId14"/>
              </a:rPr>
              <a:t>https://www.jmir.org/2023/1/e43213/</a:t>
            </a:r>
            <a:endParaRPr lang="en-US" sz="1600" dirty="0"/>
          </a:p>
          <a:p>
            <a:pPr marL="171450" indent="-171450" algn="just">
              <a:buFont typeface="Arial" panose="020B0604020202020204" pitchFamily="34" charset="0"/>
              <a:buChar char="•"/>
            </a:pPr>
            <a:r>
              <a:rPr lang="en-GB" sz="1600" dirty="0"/>
              <a:t>Piteo, E.M. and Ward, K., 2020. Social networking sites and associations with depressive and anxiety symptoms in children and adolescents–a systematic review. </a:t>
            </a:r>
            <a:r>
              <a:rPr lang="en-GB" sz="1600" i="1" dirty="0"/>
              <a:t>Child and adolescent mental health</a:t>
            </a:r>
            <a:r>
              <a:rPr lang="en-GB" sz="1600" dirty="0"/>
              <a:t>, </a:t>
            </a:r>
            <a:r>
              <a:rPr lang="en-GB" sz="1600" i="1" dirty="0"/>
              <a:t>25</a:t>
            </a:r>
            <a:r>
              <a:rPr lang="en-GB" sz="1600" dirty="0"/>
              <a:t>(4), pp.201-216. </a:t>
            </a:r>
            <a:r>
              <a:rPr lang="en-GB" sz="1600" u="sng" dirty="0">
                <a:hlinkClick r:id="rId15"/>
              </a:rPr>
              <a:t>https://acamh.onlinelibrary.wiley.com/doi/abs/10.1111/camh.12373</a:t>
            </a:r>
            <a:endParaRPr lang="en-US" sz="1600" dirty="0"/>
          </a:p>
          <a:p>
            <a:pPr marL="171450" indent="-171450" algn="just">
              <a:buFont typeface="Arial" panose="020B0604020202020204" pitchFamily="34" charset="0"/>
              <a:buChar char="•"/>
            </a:pPr>
            <a:r>
              <a:rPr lang="en-GB" sz="1600" dirty="0"/>
              <a:t>Prasad, S., Ait </a:t>
            </a:r>
            <a:r>
              <a:rPr lang="en-GB" sz="1600" dirty="0" err="1"/>
              <a:t>Souabni</a:t>
            </a:r>
            <a:r>
              <a:rPr lang="en-GB" sz="1600" dirty="0"/>
              <a:t>, S., </a:t>
            </a:r>
            <a:r>
              <a:rPr lang="en-GB" sz="1600" dirty="0" err="1"/>
              <a:t>Anugwom</a:t>
            </a:r>
            <a:r>
              <a:rPr lang="en-GB" sz="1600" dirty="0"/>
              <a:t>, G., </a:t>
            </a:r>
            <a:r>
              <a:rPr lang="en-GB" sz="1600" dirty="0" err="1"/>
              <a:t>Aneni</a:t>
            </a:r>
            <a:r>
              <a:rPr lang="en-GB" sz="1600" dirty="0"/>
              <a:t>, K., Anand, A., </a:t>
            </a:r>
            <a:r>
              <a:rPr lang="en-GB" sz="1600" dirty="0" err="1"/>
              <a:t>Urhi</a:t>
            </a:r>
            <a:r>
              <a:rPr lang="en-GB" sz="1600" dirty="0"/>
              <a:t>, A., Obi-</a:t>
            </a:r>
            <a:r>
              <a:rPr lang="en-GB" sz="1600" dirty="0" err="1"/>
              <a:t>Azuike</a:t>
            </a:r>
            <a:r>
              <a:rPr lang="en-GB" sz="1600" dirty="0"/>
              <a:t>, C., Gibson, T., Khan, A. and </a:t>
            </a:r>
            <a:r>
              <a:rPr lang="en-GB" sz="1600" dirty="0" err="1"/>
              <a:t>Oladunjoye</a:t>
            </a:r>
            <a:r>
              <a:rPr lang="en-GB" sz="1600" dirty="0"/>
              <a:t>, F., 2023. Anxiety and depression amongst youth as adverse effects of using social media: A Review. </a:t>
            </a:r>
            <a:r>
              <a:rPr lang="en-GB" sz="1600" i="1" dirty="0"/>
              <a:t>Annals of medicine and surgery</a:t>
            </a:r>
            <a:r>
              <a:rPr lang="en-GB" sz="1600" dirty="0"/>
              <a:t>, </a:t>
            </a:r>
            <a:r>
              <a:rPr lang="en-GB" sz="1600" i="1" dirty="0"/>
              <a:t>85</a:t>
            </a:r>
            <a:r>
              <a:rPr lang="en-GB" sz="1600" dirty="0"/>
              <a:t>(8), pp.3974-3981. </a:t>
            </a:r>
            <a:r>
              <a:rPr lang="en-GB" sz="1600" u="sng" dirty="0">
                <a:hlinkClick r:id="rId16"/>
              </a:rPr>
              <a:t>https://journals.lww.com/annals-of-medicine-and-surgery/fulltext/2023/08000/Anxiety_and_depression_amongst_youth_as_adverse.32.aspx</a:t>
            </a:r>
            <a:endParaRPr lang="en-US" sz="1600" dirty="0"/>
          </a:p>
          <a:p>
            <a:pPr marL="171450" indent="-171450" algn="just">
              <a:buFont typeface="Arial" panose="020B0604020202020204" pitchFamily="34" charset="0"/>
              <a:buChar char="•"/>
            </a:pPr>
            <a:r>
              <a:rPr lang="en-GB" sz="1600" dirty="0"/>
              <a:t>Scott, H., Biello, S.M. and Woods, H.C., 2019. Social media use and adolescent sleep patterns: cross-sectional findings from the UK millennium cohort study. </a:t>
            </a:r>
            <a:r>
              <a:rPr lang="en-GB" sz="1600" i="1" dirty="0"/>
              <a:t>BMJ open</a:t>
            </a:r>
            <a:r>
              <a:rPr lang="en-GB" sz="1600" dirty="0"/>
              <a:t>, </a:t>
            </a:r>
            <a:r>
              <a:rPr lang="en-GB" sz="1600" i="1" dirty="0"/>
              <a:t>9</a:t>
            </a:r>
            <a:r>
              <a:rPr lang="en-GB" sz="1600" dirty="0"/>
              <a:t>(9), p.e031161. </a:t>
            </a:r>
            <a:r>
              <a:rPr lang="en-GB" sz="1600" u="sng" dirty="0">
                <a:hlinkClick r:id="rId17"/>
              </a:rPr>
              <a:t>https://bmjopen.bmj.com/content/9/9/e031161.abstract</a:t>
            </a:r>
            <a:endParaRPr lang="en-US" sz="1600" dirty="0"/>
          </a:p>
          <a:p>
            <a:pPr marL="171450" indent="-171450" algn="just">
              <a:buFont typeface="Arial" panose="020B0604020202020204" pitchFamily="34" charset="0"/>
              <a:buChar char="•"/>
            </a:pPr>
            <a:r>
              <a:rPr lang="en-GB" sz="1600" dirty="0"/>
              <a:t>Sunday, G.E., 2025. The negative influence of social media on adolescent well-being in the </a:t>
            </a:r>
            <a:r>
              <a:rPr lang="en-GB" sz="1600" dirty="0" err="1"/>
              <a:t>uk</a:t>
            </a:r>
            <a:r>
              <a:rPr lang="en-GB" sz="1600" dirty="0"/>
              <a:t>. </a:t>
            </a:r>
            <a:r>
              <a:rPr lang="en-GB" sz="1600" u="sng" dirty="0">
                <a:hlinkClick r:id="rId18"/>
              </a:rPr>
              <a:t>https://sapientia.ualg.pt/entities/publication/64d44af2-a6ee-465c-ac01-57aef2d43a93</a:t>
            </a:r>
            <a:endParaRPr lang="en-US" sz="1600" dirty="0"/>
          </a:p>
          <a:p>
            <a:pPr marL="171450" indent="-171450" algn="just">
              <a:buFont typeface="Arial" panose="020B0604020202020204" pitchFamily="34" charset="0"/>
              <a:buChar char="•"/>
            </a:pPr>
            <a:r>
              <a:rPr lang="en-GB" sz="1600" dirty="0" err="1"/>
              <a:t>Throuvala</a:t>
            </a:r>
            <a:r>
              <a:rPr lang="en-GB" sz="1600" dirty="0"/>
              <a:t>, M.A., Griffiths, M.D., </a:t>
            </a:r>
            <a:r>
              <a:rPr lang="en-GB" sz="1600" dirty="0" err="1"/>
              <a:t>Rennoldson</a:t>
            </a:r>
            <a:r>
              <a:rPr lang="en-GB" sz="1600" dirty="0"/>
              <a:t>, M. and Kuss, D.J., 2019. A ‘control </a:t>
            </a:r>
            <a:r>
              <a:rPr lang="en-GB" sz="1600" dirty="0" err="1"/>
              <a:t>model’of</a:t>
            </a:r>
            <a:r>
              <a:rPr lang="en-GB" sz="1600" dirty="0"/>
              <a:t> social media engagement in adolescence: A grounded theory analysis. </a:t>
            </a:r>
            <a:r>
              <a:rPr lang="en-GB" sz="1600" i="1" dirty="0"/>
              <a:t>International journal of environmental research and public health</a:t>
            </a:r>
            <a:r>
              <a:rPr lang="en-GB" sz="1600" dirty="0"/>
              <a:t>, </a:t>
            </a:r>
            <a:r>
              <a:rPr lang="en-GB" sz="1600" i="1" dirty="0"/>
              <a:t>16</a:t>
            </a:r>
            <a:r>
              <a:rPr lang="en-GB" sz="1600" dirty="0"/>
              <a:t>(23), p.4696. </a:t>
            </a:r>
            <a:r>
              <a:rPr lang="en-GB" sz="1600" u="sng" dirty="0">
                <a:hlinkClick r:id="rId19"/>
              </a:rPr>
              <a:t>https://www.mdpi.com/1660-4601/16/23/4696</a:t>
            </a:r>
            <a:endParaRPr lang="en-US" sz="1600" dirty="0"/>
          </a:p>
          <a:p>
            <a:pPr marL="171450" indent="-171450" algn="just">
              <a:buFont typeface="Arial" panose="020B0604020202020204" pitchFamily="34" charset="0"/>
              <a:buChar char="•"/>
            </a:pPr>
            <a:r>
              <a:rPr lang="en-GB" sz="1600" dirty="0" err="1"/>
              <a:t>Throuvala</a:t>
            </a:r>
            <a:r>
              <a:rPr lang="en-GB" sz="1600" dirty="0"/>
              <a:t>, M.A., Griffiths, M.D., </a:t>
            </a:r>
            <a:r>
              <a:rPr lang="en-GB" sz="1600" dirty="0" err="1"/>
              <a:t>Rennoldson</a:t>
            </a:r>
            <a:r>
              <a:rPr lang="en-GB" sz="1600" dirty="0"/>
              <a:t>, M. and Kuss, D.J., 2021. Perceived challenges and online harms from social media use on a severity continuum: a qualitative psychological stakeholder perspective. </a:t>
            </a:r>
            <a:r>
              <a:rPr lang="en-GB" sz="1600" i="1" dirty="0"/>
              <a:t>International journal of environmental research and public health</a:t>
            </a:r>
            <a:r>
              <a:rPr lang="en-GB" sz="1600" dirty="0"/>
              <a:t>, </a:t>
            </a:r>
            <a:r>
              <a:rPr lang="en-GB" sz="1600" i="1" dirty="0"/>
              <a:t>18</a:t>
            </a:r>
            <a:r>
              <a:rPr lang="en-GB" sz="1600" dirty="0"/>
              <a:t>(6), p.3227. </a:t>
            </a:r>
            <a:r>
              <a:rPr lang="en-GB" sz="1600" u="sng" dirty="0">
                <a:hlinkClick r:id="rId20"/>
              </a:rPr>
              <a:t>https://www.mdpi.com/1660-4601/18/6/3227</a:t>
            </a:r>
            <a:endParaRPr lang="en-US" sz="1600" dirty="0"/>
          </a:p>
          <a:p>
            <a:pPr marL="171450" indent="-171450" algn="just">
              <a:buFont typeface="Arial" panose="020B0604020202020204" pitchFamily="34" charset="0"/>
              <a:buChar char="•"/>
            </a:pPr>
            <a:r>
              <a:rPr lang="en-US" sz="1600" dirty="0"/>
              <a:t>UK Parliament (2019)</a:t>
            </a:r>
            <a:r>
              <a:rPr lang="en-GB" sz="1600" dirty="0"/>
              <a:t>, Impact of social media and screen-use on young people’s health. </a:t>
            </a:r>
            <a:r>
              <a:rPr lang="en-GB" sz="1600" u="sng" dirty="0">
                <a:hlinkClick r:id="rId21"/>
              </a:rPr>
              <a:t>https://publications.parliament.uk/pa/cm201719/cmselect/cmsctech/822/822.pdf</a:t>
            </a:r>
            <a:endParaRPr lang="en-US" sz="1600" dirty="0"/>
          </a:p>
          <a:p>
            <a:pPr marL="171450" indent="-171450" algn="just">
              <a:buFont typeface="Arial" panose="020B0604020202020204" pitchFamily="34" charset="0"/>
              <a:buChar char="•"/>
            </a:pPr>
            <a:r>
              <a:rPr lang="en-US" sz="1600" dirty="0"/>
              <a:t>Vidal, C., </a:t>
            </a:r>
            <a:r>
              <a:rPr lang="en-US" sz="1600" dirty="0" err="1"/>
              <a:t>Lhaksampa</a:t>
            </a:r>
            <a:r>
              <a:rPr lang="en-US" sz="1600" dirty="0"/>
              <a:t>, T., Miller, L. and Platt, R., 2020. </a:t>
            </a:r>
            <a:r>
              <a:rPr lang="en-GB" sz="1600" dirty="0"/>
              <a:t>Social media use and depression in adolescents: a scoping review. </a:t>
            </a:r>
            <a:r>
              <a:rPr lang="en-GB" sz="1600" i="1" dirty="0"/>
              <a:t>International Review of Psychiatry</a:t>
            </a:r>
            <a:r>
              <a:rPr lang="en-GB" sz="1600" dirty="0"/>
              <a:t>, </a:t>
            </a:r>
            <a:r>
              <a:rPr lang="en-GB" sz="1600" i="1" dirty="0"/>
              <a:t>32</a:t>
            </a:r>
            <a:r>
              <a:rPr lang="en-GB" sz="1600" dirty="0"/>
              <a:t>(3), pp.235-253. </a:t>
            </a:r>
            <a:r>
              <a:rPr lang="en-GB" sz="1600" u="sng" dirty="0">
                <a:hlinkClick r:id="rId22"/>
              </a:rPr>
              <a:t>https://www.tandfonline.com/doi/abs/10.1080/09540261.2020.1720623</a:t>
            </a:r>
            <a:endParaRPr lang="en-US" sz="1600" dirty="0"/>
          </a:p>
          <a:p>
            <a:pPr marL="171450" indent="-171450" algn="just">
              <a:buFont typeface="Arial" panose="020B0604020202020204" pitchFamily="34" charset="0"/>
              <a:buChar char="•"/>
            </a:pPr>
            <a:r>
              <a:rPr lang="en-GB" sz="1600" dirty="0"/>
              <a:t>Winstone, L., Mars, B., Haworth, C.M., Heron, J. and Kidger, J., 2022. Adolescent social media user types and their mental health and well‐being: Results from a longitudinal survey of 13–14‐year‐olds in the United Kingdom. </a:t>
            </a:r>
            <a:r>
              <a:rPr lang="en-GB" sz="1600" i="1" dirty="0"/>
              <a:t>JCPP advances</a:t>
            </a:r>
            <a:r>
              <a:rPr lang="en-GB" sz="1600" dirty="0"/>
              <a:t>, </a:t>
            </a:r>
            <a:r>
              <a:rPr lang="en-GB" sz="1600" i="1" dirty="0"/>
              <a:t>2</a:t>
            </a:r>
            <a:r>
              <a:rPr lang="en-GB" sz="1600" dirty="0"/>
              <a:t>(2), p.e12071. </a:t>
            </a:r>
            <a:r>
              <a:rPr lang="en-US" sz="1600" u="sng" dirty="0">
                <a:hlinkClick r:id="rId23"/>
              </a:rPr>
              <a:t>https://acamh.onlinelibrary.wiley.com/doi/abs/10.1002/jcv2.12071</a:t>
            </a:r>
            <a:endParaRPr lang="en-US" sz="1600" dirty="0"/>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5648</TotalTime>
  <Words>1882</Words>
  <Application>Microsoft Office PowerPoint</Application>
  <PresentationFormat>Custom</PresentationFormat>
  <Paragraphs>60</Paragraphs>
  <Slides>2</Slides>
  <Notes>1</Notes>
  <HiddenSlides>0</HiddenSlides>
  <MMClips>0</MMClips>
  <ScaleCrop>false</ScaleCrop>
  <HeadingPairs>
    <vt:vector size="6" baseType="variant">
      <vt:variant>
        <vt:lpstr>Fonts Used</vt:lpstr>
      </vt:variant>
      <vt:variant>
        <vt:i4>11</vt:i4>
      </vt:variant>
      <vt:variant>
        <vt:lpstr>Theme</vt:lpstr>
      </vt:variant>
      <vt:variant>
        <vt:i4>5</vt:i4>
      </vt:variant>
      <vt:variant>
        <vt:lpstr>Slide Titles</vt:lpstr>
      </vt:variant>
      <vt:variant>
        <vt:i4>2</vt:i4>
      </vt:variant>
    </vt:vector>
  </HeadingPairs>
  <TitlesOfParts>
    <vt:vector size="18" baseType="lpstr">
      <vt:lpstr>ADLaM Display</vt:lpstr>
      <vt:lpstr>Agency FB</vt:lpstr>
      <vt:lpstr>Algerian</vt: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 Hetalben Sandipkumar Patel Student Id: 2508644 module code : LCHS7008_LON Lecturer Name : Oluwadamilola Tayo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Hetal Patel</cp:lastModifiedBy>
  <cp:revision>126</cp:revision>
  <cp:lastPrinted>2015-06-29T17:31:11Z</cp:lastPrinted>
  <dcterms:created xsi:type="dcterms:W3CDTF">2012-02-03T19:11:35Z</dcterms:created>
  <dcterms:modified xsi:type="dcterms:W3CDTF">2026-07-03T08:03:03Z</dcterms:modified>
</cp:coreProperties>
</file>