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576" r:id="rId1"/>
  </p:sldMasterIdLst>
  <p:notesMasterIdLst>
    <p:notesMasterId r:id="rId39"/>
  </p:notesMasterIdLst>
  <p:handoutMasterIdLst>
    <p:handoutMasterId r:id="rId40"/>
  </p:handoutMasterIdLst>
  <p:sldIdLst>
    <p:sldId id="433" r:id="rId2"/>
    <p:sldId id="422" r:id="rId3"/>
    <p:sldId id="455" r:id="rId4"/>
    <p:sldId id="466" r:id="rId5"/>
    <p:sldId id="2574" r:id="rId6"/>
    <p:sldId id="464" r:id="rId7"/>
    <p:sldId id="436" r:id="rId8"/>
    <p:sldId id="2568" r:id="rId9"/>
    <p:sldId id="2562" r:id="rId10"/>
    <p:sldId id="2563" r:id="rId11"/>
    <p:sldId id="2564" r:id="rId12"/>
    <p:sldId id="2565" r:id="rId13"/>
    <p:sldId id="2566" r:id="rId14"/>
    <p:sldId id="2567" r:id="rId15"/>
    <p:sldId id="450" r:id="rId16"/>
    <p:sldId id="434" r:id="rId17"/>
    <p:sldId id="457" r:id="rId18"/>
    <p:sldId id="438" r:id="rId19"/>
    <p:sldId id="442" r:id="rId20"/>
    <p:sldId id="443" r:id="rId21"/>
    <p:sldId id="447" r:id="rId22"/>
    <p:sldId id="449" r:id="rId23"/>
    <p:sldId id="2571" r:id="rId24"/>
    <p:sldId id="256" r:id="rId25"/>
    <p:sldId id="257" r:id="rId26"/>
    <p:sldId id="2572" r:id="rId27"/>
    <p:sldId id="258" r:id="rId28"/>
    <p:sldId id="260" r:id="rId29"/>
    <p:sldId id="2570" r:id="rId30"/>
    <p:sldId id="459" r:id="rId31"/>
    <p:sldId id="441" r:id="rId32"/>
    <p:sldId id="460" r:id="rId33"/>
    <p:sldId id="462" r:id="rId34"/>
    <p:sldId id="463" r:id="rId35"/>
    <p:sldId id="448" r:id="rId36"/>
    <p:sldId id="2573" r:id="rId37"/>
    <p:sldId id="261" r:id="rId38"/>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6A4066-5FB6-4742-B171-262FE5479B5C}" v="2" dt="2026-01-18T13:52:52.1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560" autoAdjust="0"/>
    <p:restoredTop sz="84342" autoAdjust="0"/>
  </p:normalViewPr>
  <p:slideViewPr>
    <p:cSldViewPr>
      <p:cViewPr varScale="1">
        <p:scale>
          <a:sx n="91" d="100"/>
          <a:sy n="91" d="100"/>
        </p:scale>
        <p:origin x="1320" y="78"/>
      </p:cViewPr>
      <p:guideLst>
        <p:guide orient="horz" pos="2160"/>
        <p:guide pos="3840"/>
      </p:guideLst>
    </p:cSldViewPr>
  </p:slideViewPr>
  <p:outlineViewPr>
    <p:cViewPr>
      <p:scale>
        <a:sx n="33" d="100"/>
        <a:sy n="33" d="100"/>
      </p:scale>
      <p:origin x="0" y="2064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addSld delSld modSld sldOrd">
      <pc:chgData name="Ceri Phelps" userId="44e5b747-28bd-454d-8b1f-8b8d7db49187" providerId="ADAL" clId="{8792EDBA-51A9-4F41-BBDC-414909E78C45}" dt="2026-01-18T13:53:08.301" v="28" actId="47"/>
      <pc:docMkLst>
        <pc:docMk/>
      </pc:docMkLst>
      <pc:sldChg chg="modSp del mod">
        <pc:chgData name="Ceri Phelps" userId="44e5b747-28bd-454d-8b1f-8b8d7db49187" providerId="ADAL" clId="{8792EDBA-51A9-4F41-BBDC-414909E78C45}" dt="2026-01-18T13:51:33.121" v="22" actId="2696"/>
        <pc:sldMkLst>
          <pc:docMk/>
          <pc:sldMk cId="0" sldId="261"/>
        </pc:sldMkLst>
        <pc:spChg chg="mod">
          <ac:chgData name="Ceri Phelps" userId="44e5b747-28bd-454d-8b1f-8b8d7db49187" providerId="ADAL" clId="{8792EDBA-51A9-4F41-BBDC-414909E78C45}" dt="2026-01-18T13:51:27.093" v="21" actId="403"/>
          <ac:spMkLst>
            <pc:docMk/>
            <pc:sldMk cId="0" sldId="261"/>
            <ac:spMk id="3" creationId="{00000000-0000-0000-0000-000000000000}"/>
          </ac:spMkLst>
        </pc:spChg>
      </pc:sldChg>
      <pc:sldChg chg="add">
        <pc:chgData name="Ceri Phelps" userId="44e5b747-28bd-454d-8b1f-8b8d7db49187" providerId="ADAL" clId="{8792EDBA-51A9-4F41-BBDC-414909E78C45}" dt="2026-01-18T13:51:36.898" v="23"/>
        <pc:sldMkLst>
          <pc:docMk/>
          <pc:sldMk cId="1033185428" sldId="261"/>
        </pc:sldMkLst>
      </pc:sldChg>
      <pc:sldChg chg="del">
        <pc:chgData name="Ceri Phelps" userId="44e5b747-28bd-454d-8b1f-8b8d7db49187" providerId="ADAL" clId="{8792EDBA-51A9-4F41-BBDC-414909E78C45}" dt="2026-01-18T13:52:33.920" v="26" actId="2696"/>
        <pc:sldMkLst>
          <pc:docMk/>
          <pc:sldMk cId="0" sldId="442"/>
        </pc:sldMkLst>
      </pc:sldChg>
      <pc:sldChg chg="add">
        <pc:chgData name="Ceri Phelps" userId="44e5b747-28bd-454d-8b1f-8b8d7db49187" providerId="ADAL" clId="{8792EDBA-51A9-4F41-BBDC-414909E78C45}" dt="2026-01-18T13:52:52.138" v="27"/>
        <pc:sldMkLst>
          <pc:docMk/>
          <pc:sldMk cId="1994071016" sldId="442"/>
        </pc:sldMkLst>
      </pc:sldChg>
      <pc:sldChg chg="del">
        <pc:chgData name="Ceri Phelps" userId="44e5b747-28bd-454d-8b1f-8b8d7db49187" providerId="ADAL" clId="{8792EDBA-51A9-4F41-BBDC-414909E78C45}" dt="2026-01-18T13:52:33.920" v="26" actId="2696"/>
        <pc:sldMkLst>
          <pc:docMk/>
          <pc:sldMk cId="0" sldId="443"/>
        </pc:sldMkLst>
      </pc:sldChg>
      <pc:sldChg chg="add">
        <pc:chgData name="Ceri Phelps" userId="44e5b747-28bd-454d-8b1f-8b8d7db49187" providerId="ADAL" clId="{8792EDBA-51A9-4F41-BBDC-414909E78C45}" dt="2026-01-18T13:52:52.138" v="27"/>
        <pc:sldMkLst>
          <pc:docMk/>
          <pc:sldMk cId="433696078" sldId="443"/>
        </pc:sldMkLst>
      </pc:sldChg>
      <pc:sldChg chg="del">
        <pc:chgData name="Ceri Phelps" userId="44e5b747-28bd-454d-8b1f-8b8d7db49187" providerId="ADAL" clId="{8792EDBA-51A9-4F41-BBDC-414909E78C45}" dt="2026-01-18T13:52:33.920" v="26" actId="2696"/>
        <pc:sldMkLst>
          <pc:docMk/>
          <pc:sldMk cId="0" sldId="447"/>
        </pc:sldMkLst>
      </pc:sldChg>
      <pc:sldChg chg="add">
        <pc:chgData name="Ceri Phelps" userId="44e5b747-28bd-454d-8b1f-8b8d7db49187" providerId="ADAL" clId="{8792EDBA-51A9-4F41-BBDC-414909E78C45}" dt="2026-01-18T13:52:52.138" v="27"/>
        <pc:sldMkLst>
          <pc:docMk/>
          <pc:sldMk cId="977822378" sldId="447"/>
        </pc:sldMkLst>
      </pc:sldChg>
      <pc:sldChg chg="del">
        <pc:chgData name="Ceri Phelps" userId="44e5b747-28bd-454d-8b1f-8b8d7db49187" providerId="ADAL" clId="{8792EDBA-51A9-4F41-BBDC-414909E78C45}" dt="2026-01-18T13:52:33.920" v="26" actId="2696"/>
        <pc:sldMkLst>
          <pc:docMk/>
          <pc:sldMk cId="0" sldId="449"/>
        </pc:sldMkLst>
      </pc:sldChg>
      <pc:sldChg chg="add">
        <pc:chgData name="Ceri Phelps" userId="44e5b747-28bd-454d-8b1f-8b8d7db49187" providerId="ADAL" clId="{8792EDBA-51A9-4F41-BBDC-414909E78C45}" dt="2026-01-18T13:52:52.138" v="27"/>
        <pc:sldMkLst>
          <pc:docMk/>
          <pc:sldMk cId="25045281" sldId="449"/>
        </pc:sldMkLst>
      </pc:sldChg>
      <pc:sldChg chg="ord">
        <pc:chgData name="Ceri Phelps" userId="44e5b747-28bd-454d-8b1f-8b8d7db49187" providerId="ADAL" clId="{8792EDBA-51A9-4F41-BBDC-414909E78C45}" dt="2026-01-18T13:51:50.696" v="25"/>
        <pc:sldMkLst>
          <pc:docMk/>
          <pc:sldMk cId="0" sldId="459"/>
        </pc:sldMkLst>
      </pc:sldChg>
      <pc:sldChg chg="del">
        <pc:chgData name="Ceri Phelps" userId="44e5b747-28bd-454d-8b1f-8b8d7db49187" providerId="ADAL" clId="{8792EDBA-51A9-4F41-BBDC-414909E78C45}" dt="2026-01-18T13:53:08.301" v="28" actId="47"/>
        <pc:sldMkLst>
          <pc:docMk/>
          <pc:sldMk cId="0" sldId="465"/>
        </pc:sldMkLst>
      </pc:sldChg>
      <pc:sldChg chg="modSp mod">
        <pc:chgData name="Ceri Phelps" userId="44e5b747-28bd-454d-8b1f-8b8d7db49187" providerId="ADAL" clId="{8792EDBA-51A9-4F41-BBDC-414909E78C45}" dt="2026-01-04T08:56:45.936" v="18" actId="20577"/>
        <pc:sldMkLst>
          <pc:docMk/>
          <pc:sldMk cId="2072483820" sldId="2570"/>
        </pc:sldMkLst>
        <pc:spChg chg="mod">
          <ac:chgData name="Ceri Phelps" userId="44e5b747-28bd-454d-8b1f-8b8d7db49187" providerId="ADAL" clId="{8792EDBA-51A9-4F41-BBDC-414909E78C45}" dt="2026-01-04T08:56:45.936" v="18" actId="20577"/>
          <ac:spMkLst>
            <pc:docMk/>
            <pc:sldMk cId="2072483820" sldId="2570"/>
            <ac:spMk id="39938" creationId="{8003B6AD-D03D-AD32-7DE0-07D23323546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4C6F945-A16D-3AD0-7F42-2B56E13DCF07}"/>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eaLnBrk="1" fontAlgn="auto" hangingPunct="1">
              <a:spcBef>
                <a:spcPts val="0"/>
              </a:spcBef>
              <a:spcAft>
                <a:spcPts val="0"/>
              </a:spcAft>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852D522F-8CDD-F10F-3A23-3EC0295F3C87}"/>
              </a:ext>
            </a:extLst>
          </p:cNvPr>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eaLnBrk="1" fontAlgn="auto" hangingPunct="1">
              <a:spcBef>
                <a:spcPts val="0"/>
              </a:spcBef>
              <a:spcAft>
                <a:spcPts val="0"/>
              </a:spcAft>
              <a:defRPr sz="1200">
                <a:latin typeface="Arial" charset="0"/>
                <a:cs typeface="Arial" charset="0"/>
              </a:defRPr>
            </a:lvl1pPr>
          </a:lstStyle>
          <a:p>
            <a:pPr>
              <a:defRPr/>
            </a:pPr>
            <a:fld id="{E6D6F058-6ADF-468A-AA2D-8917725A20A7}" type="datetimeFigureOut">
              <a:rPr lang="en-GB"/>
              <a:pPr>
                <a:defRPr/>
              </a:pPr>
              <a:t>18/01/2026</a:t>
            </a:fld>
            <a:endParaRPr lang="en-GB" dirty="0"/>
          </a:p>
        </p:txBody>
      </p:sp>
      <p:sp>
        <p:nvSpPr>
          <p:cNvPr id="4" name="Footer Placeholder 3">
            <a:extLst>
              <a:ext uri="{FF2B5EF4-FFF2-40B4-BE49-F238E27FC236}">
                <a16:creationId xmlns:a16="http://schemas.microsoft.com/office/drawing/2014/main" id="{2069628A-0AED-C23D-2DDA-9C554F562D12}"/>
              </a:ext>
            </a:extLst>
          </p:cNvPr>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342D06F4-7438-C16F-54B8-B695D52AA357}"/>
              </a:ext>
            </a:extLst>
          </p:cNvPr>
          <p:cNvSpPr>
            <a:spLocks noGrp="1"/>
          </p:cNvSpPr>
          <p:nvPr>
            <p:ph type="sldNum" sz="quarter" idx="3"/>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4F4C4148-CC4D-41D1-9425-385DBFE748FA}"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37CD8CB-DC83-2AF3-01C2-13520A1B3EEF}"/>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D595B3F6-B746-4619-5DCE-E80695E1536A}"/>
              </a:ext>
            </a:extLst>
          </p:cNvPr>
          <p:cNvSpPr>
            <a:spLocks noGrp="1"/>
          </p:cNvSpPr>
          <p:nvPr>
            <p:ph type="dt" idx="1"/>
          </p:nvPr>
        </p:nvSpPr>
        <p:spPr>
          <a:xfrm>
            <a:off x="3849688" y="0"/>
            <a:ext cx="2946400" cy="496888"/>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F1471C33-CE54-4CC2-90F5-32A081502339}" type="datetimeFigureOut">
              <a:rPr lang="en-GB"/>
              <a:pPr>
                <a:defRPr/>
              </a:pPr>
              <a:t>18/01/2026</a:t>
            </a:fld>
            <a:endParaRPr lang="en-GB" dirty="0"/>
          </a:p>
        </p:txBody>
      </p:sp>
      <p:sp>
        <p:nvSpPr>
          <p:cNvPr id="4" name="Slide Image Placeholder 3">
            <a:extLst>
              <a:ext uri="{FF2B5EF4-FFF2-40B4-BE49-F238E27FC236}">
                <a16:creationId xmlns:a16="http://schemas.microsoft.com/office/drawing/2014/main" id="{4B4E49D0-08BB-48A9-004A-C4EF557B9BAC}"/>
              </a:ext>
            </a:extLst>
          </p:cNvPr>
          <p:cNvSpPr>
            <a:spLocks noGrp="1" noRot="1" noChangeAspect="1"/>
          </p:cNvSpPr>
          <p:nvPr>
            <p:ph type="sldImg" idx="2"/>
          </p:nvPr>
        </p:nvSpPr>
        <p:spPr>
          <a:xfrm>
            <a:off x="90488" y="744538"/>
            <a:ext cx="6616700" cy="3722687"/>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DE35ACD0-C360-2819-5DB5-1F0A78AD42C2}"/>
              </a:ext>
            </a:extLst>
          </p:cNvPr>
          <p:cNvSpPr>
            <a:spLocks noGrp="1"/>
          </p:cNvSpPr>
          <p:nvPr>
            <p:ph type="body" sz="quarter" idx="3"/>
          </p:nvPr>
        </p:nvSpPr>
        <p:spPr>
          <a:xfrm>
            <a:off x="679450" y="4714875"/>
            <a:ext cx="5438775" cy="4467225"/>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F0B4993B-CC6B-A0E0-F5F5-03B8AB765B91}"/>
              </a:ext>
            </a:extLst>
          </p:cNvPr>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24FCEAE0-ACEA-497E-4408-52ADDEB39DF9}"/>
              </a:ext>
            </a:extLst>
          </p:cNvPr>
          <p:cNvSpPr>
            <a:spLocks noGrp="1"/>
          </p:cNvSpPr>
          <p:nvPr>
            <p:ph type="sldNum" sz="quarter" idx="5"/>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0E55A030-CF7F-4879-9008-5626C75C4553}"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7C27C1DE-E7AC-A9DA-E1AC-5AAAF7FBB66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35D6177A-A2A1-7DD3-BBC5-027C0D6348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8436" name="Slide Number Placeholder 3">
            <a:extLst>
              <a:ext uri="{FF2B5EF4-FFF2-40B4-BE49-F238E27FC236}">
                <a16:creationId xmlns:a16="http://schemas.microsoft.com/office/drawing/2014/main" id="{CE9B8843-4F73-ECC5-8920-ABF385E6F4C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fld id="{32D41DC0-5E57-4B82-94F3-7E34D9506E50}" type="slidenum">
              <a:rPr lang="en-GB" altLang="en-US">
                <a:latin typeface="Calibri" panose="020F0502020204030204" pitchFamily="34" charset="0"/>
                <a:cs typeface="Arial" panose="020B0604020202020204" pitchFamily="34" charset="0"/>
              </a:rPr>
              <a:pPr/>
              <a:t>1</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Counselling focuses on personal growth, healing, and emotional well-being, using skills like active listening to build self-awareness and resilience, while advocacy is about supporting individuals to voice their rights and needs, helping them navigate systems, and creating change for individuals or groups</a:t>
            </a:r>
            <a:r>
              <a:rPr lang="en-GB" sz="1200" b="0" i="0" kern="1200" dirty="0">
                <a:solidFill>
                  <a:schemeClr val="tx1"/>
                </a:solidFill>
                <a:effectLst/>
                <a:latin typeface="+mn-lt"/>
                <a:ea typeface="+mn-ea"/>
                <a:cs typeface="+mn-cs"/>
              </a:rPr>
              <a:t>. Counselling is internal and therapeutic, whereas advocacy is often external and action-oriented, though counsellors increasingly incorporate advocacy to remove barriers and empower clients, making them self-advocates</a:t>
            </a:r>
            <a:endParaRPr lang="en-GB" dirty="0"/>
          </a:p>
        </p:txBody>
      </p:sp>
      <p:sp>
        <p:nvSpPr>
          <p:cNvPr id="4" name="Slide Number Placeholder 3"/>
          <p:cNvSpPr>
            <a:spLocks noGrp="1"/>
          </p:cNvSpPr>
          <p:nvPr>
            <p:ph type="sldNum" sz="quarter" idx="5"/>
          </p:nvPr>
        </p:nvSpPr>
        <p:spPr/>
        <p:txBody>
          <a:bodyPr/>
          <a:lstStyle/>
          <a:p>
            <a:fld id="{0E55A030-CF7F-4879-9008-5626C75C4553}" type="slidenum">
              <a:rPr lang="en-GB" altLang="en-US" smtClean="0"/>
              <a:pPr/>
              <a:t>3</a:t>
            </a:fld>
            <a:endParaRPr lang="en-GB" altLang="en-US"/>
          </a:p>
        </p:txBody>
      </p:sp>
    </p:spTree>
    <p:extLst>
      <p:ext uri="{BB962C8B-B14F-4D97-AF65-F5344CB8AC3E}">
        <p14:creationId xmlns:p14="http://schemas.microsoft.com/office/powerpoint/2010/main" val="181983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2C013811-CEC6-9975-0114-9798C08E64E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F2F30D8B-56F7-0956-1B0D-6B3FB56DBB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98051264-24FD-57B6-63AD-8796FB303B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fld id="{4F6FA0EE-6E74-4FA3-AF5A-4F803E03801C}" type="slidenum">
              <a:rPr lang="en-GB" altLang="en-US">
                <a:latin typeface="Calibri" panose="020F0502020204030204" pitchFamily="34" charset="0"/>
                <a:cs typeface="Arial" panose="020B0604020202020204" pitchFamily="34" charset="0"/>
              </a:rPr>
              <a:pPr/>
              <a:t>7</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923AEC-3F9C-F10B-3EAD-C6945C358C96}"/>
            </a:ext>
          </a:extLst>
        </p:cNvPr>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C88E1F81-9D7E-3DE4-FC4D-CB7263AF34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AC9BFAB3-9627-A13B-DDA7-C379C387DA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The postmodern therapies adopt a social constructionist viewpoint, assuming that how people process and construct information about themselves and their world is central to their existence. Rather than conceptualizing progress as a departure from and rejection of the past, postmodernism draws on the past to serve the present. People’s experience of emotions depends on the names that they give to these emotions. People’s beliefs about their relationships affect how they interpret the reactions of others and how they respond to them. Personal behaviour results from these cognitive processes and is therefore open to change.</a:t>
            </a:r>
          </a:p>
          <a:p>
            <a:endParaRPr lang="en-GB" altLang="en-US" dirty="0"/>
          </a:p>
        </p:txBody>
      </p:sp>
      <p:sp>
        <p:nvSpPr>
          <p:cNvPr id="26628" name="Slide Number Placeholder 3">
            <a:extLst>
              <a:ext uri="{FF2B5EF4-FFF2-40B4-BE49-F238E27FC236}">
                <a16:creationId xmlns:a16="http://schemas.microsoft.com/office/drawing/2014/main" id="{767B9955-0223-5FAC-E47B-3D917D1AC4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fld id="{17E7FBBF-B929-45A8-9FF7-8E12817505EC}" type="slidenum">
              <a:rPr lang="en-GB" altLang="en-US">
                <a:latin typeface="Calibri" panose="020F0502020204030204" pitchFamily="34" charset="0"/>
              </a:rPr>
              <a:pPr/>
              <a:t>8</a:t>
            </a:fld>
            <a:endParaRPr lang="en-GB" altLang="en-US">
              <a:latin typeface="Calibri" panose="020F0502020204030204" pitchFamily="34" charset="0"/>
            </a:endParaRPr>
          </a:p>
        </p:txBody>
      </p:sp>
    </p:spTree>
    <p:extLst>
      <p:ext uri="{BB962C8B-B14F-4D97-AF65-F5344CB8AC3E}">
        <p14:creationId xmlns:p14="http://schemas.microsoft.com/office/powerpoint/2010/main" val="1635410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Understanding</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Psychodynamic approaches emphasize the importance of unconscious influences on how people function. Therapy aims to increase clients’ abilities to exercise greater conscious control over their lives. Analysis or interpretation of dreams can be a central part of therapy. </a:t>
            </a:r>
          </a:p>
          <a:p>
            <a:r>
              <a:rPr lang="en-US" dirty="0"/>
              <a:t> the Psychodynamic Approach</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36493594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psychodynamic approach, rooted in Freud’s psychoanalysis, emphasizes the influence of unconscious processes and early childhood experiences on present behavior and emotional functioning. Freud proposed that the mind consists of three interacting structures: the id, ego, and superego, which govern desires, morality, and reality. Therapy aims to uncover hidden conflicts and bring unconscious thoughts into conscious awareness, enabling clients to resolve internal struggles and achieve psychological balance. Techniques such as free association, dream analysis, and interpretation of transference are central to this approach. Free association encourages clients to verbalize thoughts without censorship, revealing unconscious material. Dream analysis interprets symbolic meanings in dreams, while transference explores how clients project feelings from past relationships onto the therapist. Modern psychodynamic therapy has evolved beyond Freud, incorporating object relations and attachment theories, which focus on interpersonal relationships and emotional bonds. The goal is not only symptom relief but also deep personality restructuring and insight into recurring patterns. This approach is particularly effective for individuals seeking to understand the roots of their emotional difficulties and develop long-term coping strategies. It values the therapeutic relationship as a key vehicle for change, fostering trust and openness to explore complex emotions and unresolved conflicts.</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42393530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Principles and </a:t>
            </a:r>
            <a:r>
              <a:rPr lang="en-US" dirty="0" err="1"/>
              <a:t>Techniqu</a:t>
            </a:r>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Traditional behaviour therapy focuses mainly on changing observable behaviours by means of providing different or rewarding consequences. The cognitive behaviour school broadens behaviour therapy to incorporate the contribution of how people think to creating, sustaining and changing their problems. In cognitive behaviour approaches, therapists assess clients and then intervene to help them to change specific ways of thinking and behaving that sustain their problems</a:t>
            </a:r>
          </a:p>
          <a:p>
            <a:r>
              <a:rPr lang="en-US" dirty="0"/>
              <a:t>es of CBT</a:t>
            </a:r>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25476983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Cognitive Behavioral Therapy (CBT) integrates principles from behavior therapy and cognitive therapy to address maladaptive thoughts and behaviors that contribute to psychological distress. Behavior therapy focuses on observable actions and uses techniques such as reinforcement, modeling, and exposure to modify problematic behaviors. Cognitive therapy, on the other hand, targets dysfunctional thought patterns, helping clients identify and challenge negative beliefs that influence emotions and actions. CBT combines these approaches to create a structured, goal-oriented intervention that emphasizes present-focused problem-solving. Common techniques include cognitive restructuring, where clients learn to replace irrational thoughts with balanced alternatives, and behavioral activation, which encourages engagement in rewarding activities to combat depression. Exposure therapy is widely used for anxiety disorders, gradually reducing fear responses through controlled exposure to feared stimuli. CBT is collaborative, with therapists and clients working together to set goals, monitor progress, and practice skills between sessions. It is evidence-based and highly adaptable, making it effective for a wide range of conditions including anxiety, depression, phobias, and stress-related disorders. The approach empowers clients by teaching practical coping strategies, fostering resilience, and promoting long-term self-management of mental health challenges.</a:t>
            </a:r>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2742140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Core Principles of Per</a:t>
            </a:r>
          </a:p>
          <a:p>
            <a:r>
              <a:rPr lang="en-GB" altLang="en-US" dirty="0"/>
              <a:t>The humanistic school is based on humanism, a system of values and beliefs that emphasizes the better qualities of humankind and people’s abilities to develop their human potential. Humanistic therapists emphasize enhancing clients’ abilities to experience their feelings and think and act in harmony with their underlying tendencies to actualize themselves as unique individuals</a:t>
            </a:r>
            <a:r>
              <a:rPr lang="en-US" dirty="0"/>
              <a:t>son-</a:t>
            </a:r>
            <a:r>
              <a:rPr lang="en-US" dirty="0" err="1"/>
              <a:t>Centred</a:t>
            </a:r>
            <a:r>
              <a:rPr lang="en-US" dirty="0"/>
              <a:t> Therapy</a:t>
            </a:r>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dirty="0"/>
          </a:p>
        </p:txBody>
      </p:sp>
    </p:spTree>
    <p:extLst>
      <p:ext uri="{BB962C8B-B14F-4D97-AF65-F5344CB8AC3E}">
        <p14:creationId xmlns:p14="http://schemas.microsoft.com/office/powerpoint/2010/main" val="5286663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humanistic approach, particularly Carl Rogers’ person-centred therapy, emphasizes the inherent potential for growth and self-actualization within every individual. This perspective views people as fundamentally good and capable of making positive choices when provided with the right conditions. Rogers identified three core conditions essential for therapeutic success: empathy, unconditional positive regard, and congruence. Empathy involves deeply understanding the client’s experiences from their perspective, while unconditional positive regard means accepting the client without judgment, fostering a safe and supportive environment. Congruence refers to the therapist’s authenticity and transparency, which builds trust and encourages openness. Unlike directive approaches, person-centred therapy positions the client as the expert in their own life, with the therapist acting as a facilitator rather than an authority figure. The goal is to help clients explore their feelings, clarify values, and align their actions with their authentic selves. This approach is particularly effective for individuals struggling with self-esteem, identity, or personal growth issues. By creating a non-judgmental space, clients can confront incongruence between their real and ideal selves, leading to greater self-acceptance and psychological well-being. Humanistic therapy underscores the importance of the therapeutic relationship as a catalyst for change, promoting autonomy, empowerment, and holistic development.</a:t>
            </a:r>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dirty="0"/>
          </a:p>
        </p:txBody>
      </p:sp>
    </p:spTree>
    <p:extLst>
      <p:ext uri="{BB962C8B-B14F-4D97-AF65-F5344CB8AC3E}">
        <p14:creationId xmlns:p14="http://schemas.microsoft.com/office/powerpoint/2010/main" val="16656330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FEF5A195-3FA0-AAD7-32CA-F6C1986D01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B19ED53F-7DFE-D4C1-20E1-0EBA8CD5EB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7892" name="Slide Number Placeholder 3">
            <a:extLst>
              <a:ext uri="{FF2B5EF4-FFF2-40B4-BE49-F238E27FC236}">
                <a16:creationId xmlns:a16="http://schemas.microsoft.com/office/drawing/2014/main" id="{835CA083-F254-D763-8A10-F661DC9DCF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fld id="{993C7498-8C4A-4666-A7D5-BCCFC8C114E4}" type="slidenum">
              <a:rPr lang="en-GB" altLang="en-US">
                <a:latin typeface="Calibri" panose="020F0502020204030204" pitchFamily="34" charset="0"/>
              </a:rPr>
              <a:pPr/>
              <a:t>18</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pPr>
              <a:defRPr/>
            </a:pPr>
            <a:fld id="{DA573A8D-421E-4D2C-94D6-ACFD50DD9C60}" type="datetimeFigureOut">
              <a:rPr lang="en-GB" smtClean="0"/>
              <a:pPr>
                <a:defRPr/>
              </a:pPr>
              <a:t>18/01/2026</a:t>
            </a:fld>
            <a:endParaRPr lang="en-GB" dirty="0"/>
          </a:p>
        </p:txBody>
      </p:sp>
      <p:sp>
        <p:nvSpPr>
          <p:cNvPr id="5" name="Footer Placeholder 4"/>
          <p:cNvSpPr>
            <a:spLocks noGrp="1"/>
          </p:cNvSpPr>
          <p:nvPr>
            <p:ph type="ftr" sz="quarter" idx="11"/>
          </p:nvPr>
        </p:nvSpPr>
        <p:spPr>
          <a:xfrm>
            <a:off x="2692397" y="5037663"/>
            <a:ext cx="5214635" cy="279400"/>
          </a:xfrm>
        </p:spPr>
        <p:txBody>
          <a:bodyPr/>
          <a:lstStyle/>
          <a:p>
            <a:pPr>
              <a:defRPr/>
            </a:pPr>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B54CF9C9-736A-4399-8899-A513876DFA5C}" type="slidenum">
              <a:rPr lang="en-GB" altLang="en-US" smtClean="0"/>
              <a:pPr/>
              <a:t>‹#›</a:t>
            </a:fld>
            <a:endParaRPr lang="en-GB" alt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1469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2A074C3C-D37F-49F2-BAAC-817A56E5224D}" type="datetimeFigureOut">
              <a:rPr lang="en-GB" smtClean="0"/>
              <a:pPr>
                <a:defRPr/>
              </a:pPr>
              <a:t>18/01/2026</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EB382954-29EA-4C10-9CF0-29F0964FB367}" type="slidenum">
              <a:rPr lang="en-GB" altLang="en-US" smtClean="0"/>
              <a:pPr/>
              <a:t>‹#›</a:t>
            </a:fld>
            <a:endParaRPr lang="en-GB" altLang="en-US"/>
          </a:p>
        </p:txBody>
      </p:sp>
    </p:spTree>
    <p:extLst>
      <p:ext uri="{BB962C8B-B14F-4D97-AF65-F5344CB8AC3E}">
        <p14:creationId xmlns:p14="http://schemas.microsoft.com/office/powerpoint/2010/main" val="3352478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17704474-82FA-477F-989F-C6A8735150C6}" type="datetimeFigureOut">
              <a:rPr lang="en-GB" smtClean="0"/>
              <a:pPr>
                <a:defRPr/>
              </a:pPr>
              <a:t>18/01/2026</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945FE66-BCA2-4709-A846-042181CF22C4}" type="slidenum">
              <a:rPr lang="en-GB" altLang="en-US" smtClean="0"/>
              <a:pPr/>
              <a:t>‹#›</a:t>
            </a:fld>
            <a:endParaRPr lang="en-GB" alt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1558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786AB09F-1D7A-4BF1-8FDE-BB9AB692B0FE}" type="datetimeFigureOut">
              <a:rPr lang="en-GB" smtClean="0"/>
              <a:pPr>
                <a:defRPr/>
              </a:pPr>
              <a:t>18/01/2026</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319DCFA7-3A8C-431F-BA92-F30043A3FEB4}" type="slidenum">
              <a:rPr lang="en-GB" altLang="en-US" smtClean="0"/>
              <a:pPr/>
              <a:t>‹#›</a:t>
            </a:fld>
            <a:endParaRPr lang="en-GB" altLang="en-US"/>
          </a:p>
        </p:txBody>
      </p:sp>
    </p:spTree>
    <p:extLst>
      <p:ext uri="{BB962C8B-B14F-4D97-AF65-F5344CB8AC3E}">
        <p14:creationId xmlns:p14="http://schemas.microsoft.com/office/powerpoint/2010/main" val="851523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59DC994C-DB00-4C7B-8BEF-52CBFBCA8836}" type="datetimeFigureOut">
              <a:rPr lang="en-GB" smtClean="0"/>
              <a:pPr>
                <a:defRPr/>
              </a:pPr>
              <a:t>18/01/2026</a:t>
            </a:fld>
            <a:endParaRPr lang="en-GB" dirty="0"/>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BD509C1A-A884-461F-9C48-5C6FA8A3B5B8}" type="slidenum">
              <a:rPr lang="en-GB" altLang="en-US" smtClean="0"/>
              <a:pPr/>
              <a:t>‹#›</a:t>
            </a:fld>
            <a:endParaRPr lang="en-GB" alt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1914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3289562-C262-4EE5-8226-8B5EFF2E6A94}" type="datetimeFigureOut">
              <a:rPr lang="en-GB" smtClean="0"/>
              <a:pPr>
                <a:defRPr/>
              </a:pPr>
              <a:t>18/01/2026</a:t>
            </a:fld>
            <a:endParaRPr lang="en-GB" dirty="0"/>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BE5DF7DB-2B01-4A57-9BCF-2C4F2801D7DC}" type="slidenum">
              <a:rPr lang="en-GB" altLang="en-US" smtClean="0"/>
              <a:pPr/>
              <a:t>‹#›</a:t>
            </a:fld>
            <a:endParaRPr lang="en-GB" alt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2514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DC80D40A-F851-462F-899C-1C679BFC7F30}" type="datetimeFigureOut">
              <a:rPr lang="en-GB" smtClean="0"/>
              <a:pPr>
                <a:defRPr/>
              </a:pPr>
              <a:t>18/01/2026</a:t>
            </a:fld>
            <a:endParaRPr lang="en-GB" dirty="0"/>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67390BEB-0BF9-4BEA-9471-576120AACA57}" type="slidenum">
              <a:rPr lang="en-GB" altLang="en-US" smtClean="0"/>
              <a:pPr/>
              <a:t>‹#›</a:t>
            </a:fld>
            <a:endParaRPr lang="en-GB" altLang="en-US"/>
          </a:p>
        </p:txBody>
      </p:sp>
    </p:spTree>
    <p:extLst>
      <p:ext uri="{BB962C8B-B14F-4D97-AF65-F5344CB8AC3E}">
        <p14:creationId xmlns:p14="http://schemas.microsoft.com/office/powerpoint/2010/main" val="3388313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D89F3607-E9C1-40E2-BF70-63864D4097E2}" type="datetimeFigureOut">
              <a:rPr lang="en-GB" smtClean="0"/>
              <a:pPr>
                <a:defRPr/>
              </a:pPr>
              <a:t>18/01/2026</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DE22CC4-EB7E-49EC-A644-EC926D7E75A3}" type="slidenum">
              <a:rPr lang="en-GB" altLang="en-US" smtClean="0"/>
              <a:pPr/>
              <a:t>‹#›</a:t>
            </a:fld>
            <a:endParaRPr lang="en-GB" alt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24768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0B30D5FF-2AD8-45A2-B5F2-6F56E1D32493}" type="datetimeFigureOut">
              <a:rPr lang="en-GB" smtClean="0"/>
              <a:pPr>
                <a:defRPr/>
              </a:pPr>
              <a:t>18/01/2026</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9B40ABE6-D65D-4537-B0C1-CCDE5E346F92}" type="slidenum">
              <a:rPr lang="en-GB" altLang="en-US" smtClean="0"/>
              <a:pPr/>
              <a:t>‹#›</a:t>
            </a:fld>
            <a:endParaRPr lang="en-GB" altLang="en-US"/>
          </a:p>
        </p:txBody>
      </p:sp>
    </p:spTree>
    <p:extLst>
      <p:ext uri="{BB962C8B-B14F-4D97-AF65-F5344CB8AC3E}">
        <p14:creationId xmlns:p14="http://schemas.microsoft.com/office/powerpoint/2010/main" val="2521808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0D383D34-8767-4815-981C-307E4F6A3340}" type="datetimeFigureOut">
              <a:rPr lang="en-GB" smtClean="0"/>
              <a:pPr>
                <a:defRPr/>
              </a:pPr>
              <a:t>18/01/2026</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986D9E13-94BF-474B-801B-95B235ADC3B9}" type="slidenum">
              <a:rPr lang="en-GB" altLang="en-US" smtClean="0"/>
              <a:pPr/>
              <a:t>‹#›</a:t>
            </a:fld>
            <a:endParaRPr lang="en-GB" altLang="en-US"/>
          </a:p>
        </p:txBody>
      </p:sp>
    </p:spTree>
    <p:extLst>
      <p:ext uri="{BB962C8B-B14F-4D97-AF65-F5344CB8AC3E}">
        <p14:creationId xmlns:p14="http://schemas.microsoft.com/office/powerpoint/2010/main" val="1431706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B9E51F7F-7BC1-4D10-9069-0FD53D61074E}" type="datetimeFigureOut">
              <a:rPr lang="en-GB" smtClean="0"/>
              <a:pPr>
                <a:defRPr/>
              </a:pPr>
              <a:t>18/01/2026</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924B4B6C-77CD-4D5A-82C1-78101AA8F36F}" type="slidenum">
              <a:rPr lang="en-GB" altLang="en-US" smtClean="0"/>
              <a:pPr/>
              <a:t>‹#›</a:t>
            </a:fld>
            <a:endParaRPr lang="en-GB" alt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26338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C9EEA4FF-C770-48EC-85DD-19B75C7567F0}" type="datetimeFigureOut">
              <a:rPr lang="en-GB" smtClean="0"/>
              <a:pPr>
                <a:defRPr/>
              </a:pPr>
              <a:t>18/01/2026</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3EFFC506-9C63-497F-B5D8-F1BAB516D76A}" type="slidenum">
              <a:rPr lang="en-GB" altLang="en-US" smtClean="0"/>
              <a:pPr/>
              <a:t>‹#›</a:t>
            </a:fld>
            <a:endParaRPr lang="en-GB" alt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6666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C562DF88-5CFC-43E2-833E-D38687DED76F}" type="datetimeFigureOut">
              <a:rPr lang="en-GB" smtClean="0"/>
              <a:pPr>
                <a:defRPr/>
              </a:pPr>
              <a:t>18/01/2026</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3EBC975E-9ED6-4EC2-BB24-D8D4D4C4C9CB}" type="slidenum">
              <a:rPr lang="en-GB" altLang="en-US" smtClean="0"/>
              <a:pPr/>
              <a:t>‹#›</a:t>
            </a:fld>
            <a:endParaRPr lang="en-GB" altLang="en-US"/>
          </a:p>
        </p:txBody>
      </p:sp>
    </p:spTree>
    <p:extLst>
      <p:ext uri="{BB962C8B-B14F-4D97-AF65-F5344CB8AC3E}">
        <p14:creationId xmlns:p14="http://schemas.microsoft.com/office/powerpoint/2010/main" val="2196932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731E770F-4A31-4EC1-9DA9-C8601D575F16}" type="datetimeFigureOut">
              <a:rPr lang="en-GB" smtClean="0"/>
              <a:pPr>
                <a:defRPr/>
              </a:pPr>
              <a:t>18/01/2026</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A37C1E9-0968-4284-AC0A-76FE6597BCBA}" type="slidenum">
              <a:rPr lang="en-GB" altLang="en-US" smtClean="0"/>
              <a:pPr/>
              <a:t>‹#›</a:t>
            </a:fld>
            <a:endParaRPr lang="en-GB" alt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89603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CE79BC0E-E958-4C05-8AB2-BE29BF98A107}" type="datetimeFigureOut">
              <a:rPr lang="en-GB" smtClean="0"/>
              <a:pPr>
                <a:defRPr/>
              </a:pPr>
              <a:t>18/01/2026</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23025559-2904-4164-BAF5-194A14C2F422}" type="slidenum">
              <a:rPr lang="en-GB" altLang="en-US" smtClean="0"/>
              <a:pPr/>
              <a:t>‹#›</a:t>
            </a:fld>
            <a:endParaRPr lang="en-GB" alt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72637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75F62CD4-18CF-4BE8-9714-740D1A5DE9BE}" type="datetimeFigureOut">
              <a:rPr lang="en-GB" smtClean="0"/>
              <a:pPr>
                <a:defRPr/>
              </a:pPr>
              <a:t>18/01/2026</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2ADD058-C9DA-4A6E-9BB2-8211B271FF2B}" type="slidenum">
              <a:rPr lang="en-GB" altLang="en-US" smtClean="0"/>
              <a:pPr/>
              <a:t>‹#›</a:t>
            </a:fld>
            <a:endParaRPr lang="en-GB" alt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02838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D288A4E5-3A41-4913-85EC-5B4E707C0C5D}" type="datetimeFigureOut">
              <a:rPr lang="en-GB" smtClean="0"/>
              <a:pPr>
                <a:defRPr/>
              </a:pPr>
              <a:t>18/01/2026</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D9B38EB1-259E-481C-81F5-95B0C33494C3}" type="slidenum">
              <a:rPr lang="en-GB" altLang="en-US" smtClean="0"/>
              <a:pPr/>
              <a:t>‹#›</a:t>
            </a:fld>
            <a:endParaRPr lang="en-GB" alt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86714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ection Head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947160" y="1463040"/>
            <a:ext cx="4297680" cy="3931920"/>
          </a:xfrm>
        </p:spPr>
        <p:txBody>
          <a:bodyPr anchor="ctr" anchorCtr="0">
            <a:normAutofit/>
          </a:bodyPr>
          <a:lstStyle>
            <a:lvl1pPr algn="ctr">
              <a:defRPr sz="5000"/>
            </a:lvl1pPr>
          </a:lstStyle>
          <a:p>
            <a:r>
              <a:rPr lang="en-US"/>
              <a:t>Click to edit Master title style</a:t>
            </a:r>
            <a:endParaRPr lang="en-US" dirty="0"/>
          </a:p>
        </p:txBody>
      </p:sp>
      <p:sp>
        <p:nvSpPr>
          <p:cNvPr id="13" name="Footer Placeholder 12">
            <a:extLst>
              <a:ext uri="{FF2B5EF4-FFF2-40B4-BE49-F238E27FC236}">
                <a16:creationId xmlns:a16="http://schemas.microsoft.com/office/drawing/2014/main" id="{95EBEF67-1D90-5D54-354B-6412957B3BD7}"/>
              </a:ext>
            </a:extLst>
          </p:cNvPr>
          <p:cNvSpPr>
            <a:spLocks noGrp="1"/>
          </p:cNvSpPr>
          <p:nvPr>
            <p:ph type="ftr" sz="quarter" idx="11"/>
          </p:nvPr>
        </p:nvSpPr>
        <p:spPr/>
        <p:txBody>
          <a:bodyPr/>
          <a:lstStyle/>
          <a:p>
            <a:r>
              <a:rPr lang="en-US"/>
              <a:t>SAMPLE FOOTER TEXT</a:t>
            </a:r>
            <a:endParaRPr lang="en-US" dirty="0"/>
          </a:p>
        </p:txBody>
      </p:sp>
      <p:sp>
        <p:nvSpPr>
          <p:cNvPr id="12" name="Date Placeholder 11">
            <a:extLst>
              <a:ext uri="{FF2B5EF4-FFF2-40B4-BE49-F238E27FC236}">
                <a16:creationId xmlns:a16="http://schemas.microsoft.com/office/drawing/2014/main" id="{287A7C1D-E0BF-03ED-4BF5-BD5B7A5E2C20}"/>
              </a:ext>
            </a:extLst>
          </p:cNvPr>
          <p:cNvSpPr>
            <a:spLocks noGrp="1"/>
          </p:cNvSpPr>
          <p:nvPr>
            <p:ph type="dt" sz="half" idx="10"/>
          </p:nvPr>
        </p:nvSpPr>
        <p:spPr/>
        <p:txBody>
          <a:bodyPr/>
          <a:lstStyle/>
          <a:p>
            <a:fld id="{B06AB12F-C5D8-43C4-BBB0-DAFB57DF07E7}" type="datetime1">
              <a:rPr lang="en-US" smtClean="0"/>
              <a:t>1/18/2026</a:t>
            </a:fld>
            <a:endParaRPr lang="en-US" dirty="0"/>
          </a:p>
        </p:txBody>
      </p:sp>
      <p:sp>
        <p:nvSpPr>
          <p:cNvPr id="14" name="Slide Number Placeholder 13">
            <a:extLst>
              <a:ext uri="{FF2B5EF4-FFF2-40B4-BE49-F238E27FC236}">
                <a16:creationId xmlns:a16="http://schemas.microsoft.com/office/drawing/2014/main" id="{F13DCCFC-6C6C-BEE4-3288-E22430B7B05B}"/>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89753243"/>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with Picture 17">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7772400" cy="91440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9510D14-6E1B-BEBD-9ECF-6FD664E6D6C0}"/>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207008" y="1828800"/>
            <a:ext cx="777240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10">
            <a:extLst>
              <a:ext uri="{FF2B5EF4-FFF2-40B4-BE49-F238E27FC236}">
                <a16:creationId xmlns:a16="http://schemas.microsoft.com/office/drawing/2014/main" id="{B0662064-5DE4-D3A3-3200-46801CAA7B41}"/>
              </a:ext>
            </a:extLst>
          </p:cNvPr>
          <p:cNvSpPr>
            <a:spLocks noGrp="1"/>
          </p:cNvSpPr>
          <p:nvPr>
            <p:ph type="pic" sz="quarter" idx="13" hasCustomPrompt="1"/>
          </p:nvPr>
        </p:nvSpPr>
        <p:spPr>
          <a:xfrm>
            <a:off x="9287478" y="393289"/>
            <a:ext cx="2084255" cy="6051054"/>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92" t="148" r="-748" b="-1"/>
            </a:stretch>
          </a:blipFill>
        </p:spPr>
        <p:txBody>
          <a:bodyPr/>
          <a:lstStyle>
            <a:lvl1pPr marL="0" indent="0">
              <a:buNone/>
              <a:defRPr/>
            </a:lvl1pPr>
          </a:lstStyle>
          <a:p>
            <a:r>
              <a:rPr lang="en-US" dirty="0"/>
              <a:t> </a:t>
            </a:r>
          </a:p>
        </p:txBody>
      </p:sp>
      <p:sp>
        <p:nvSpPr>
          <p:cNvPr id="3" name="Date Placeholder 2">
            <a:extLst>
              <a:ext uri="{FF2B5EF4-FFF2-40B4-BE49-F238E27FC236}">
                <a16:creationId xmlns:a16="http://schemas.microsoft.com/office/drawing/2014/main" id="{872CB399-7148-CC45-1784-53BEB8322750}"/>
              </a:ext>
            </a:extLst>
          </p:cNvPr>
          <p:cNvSpPr>
            <a:spLocks noGrp="1"/>
          </p:cNvSpPr>
          <p:nvPr>
            <p:ph type="dt" sz="half" idx="15"/>
          </p:nvPr>
        </p:nvSpPr>
        <p:spPr/>
        <p:txBody>
          <a:bodyPr/>
          <a:lstStyle>
            <a:lvl1pPr>
              <a:defRPr>
                <a:solidFill>
                  <a:schemeClr val="tx1"/>
                </a:solidFill>
              </a:defRPr>
            </a:lvl1pPr>
          </a:lstStyle>
          <a:p>
            <a:fld id="{BC634302-EDB4-4C38-AE4F-99E11593A1F0}" type="datetime1">
              <a:rPr lang="en-US" smtClean="0"/>
              <a:t>1/18/2026</a:t>
            </a:fld>
            <a:endParaRPr lang="en-US" dirty="0"/>
          </a:p>
        </p:txBody>
      </p:sp>
      <p:sp>
        <p:nvSpPr>
          <p:cNvPr id="5" name="Slide Number Placeholder 4">
            <a:extLst>
              <a:ext uri="{FF2B5EF4-FFF2-40B4-BE49-F238E27FC236}">
                <a16:creationId xmlns:a16="http://schemas.microsoft.com/office/drawing/2014/main" id="{32103136-9022-B685-BD72-AA2F8D6F1DB3}"/>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73127257"/>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p:bg>
      <p:bgPr>
        <a:solidFill>
          <a:schemeClr val="accent3"/>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1170C3BF-B703-4A66-2FFE-1FD2365D0D35}"/>
              </a:ext>
            </a:extLst>
          </p:cNvPr>
          <p:cNvSpPr>
            <a:spLocks noGrp="1"/>
          </p:cNvSpPr>
          <p:nvPr>
            <p:ph type="title"/>
          </p:nvPr>
        </p:nvSpPr>
        <p:spPr>
          <a:xfrm>
            <a:off x="1066800" y="640080"/>
            <a:ext cx="10058400" cy="777239"/>
          </a:xfrm>
        </p:spPr>
        <p:txBody>
          <a:bodyPr anchor="t"/>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6" name="Content Placeholder 15">
            <a:extLst>
              <a:ext uri="{FF2B5EF4-FFF2-40B4-BE49-F238E27FC236}">
                <a16:creationId xmlns:a16="http://schemas.microsoft.com/office/drawing/2014/main" id="{01884465-7638-4041-56EF-684A60E846D0}"/>
              </a:ext>
            </a:extLst>
          </p:cNvPr>
          <p:cNvSpPr>
            <a:spLocks noGrp="1"/>
          </p:cNvSpPr>
          <p:nvPr>
            <p:ph sz="quarter" idx="13"/>
          </p:nvPr>
        </p:nvSpPr>
        <p:spPr>
          <a:xfrm>
            <a:off x="1069848" y="1463040"/>
            <a:ext cx="10052050" cy="4754563"/>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C26F9D9E-FBB2-49D2-98A3-375E6DBB1458}" type="datetime1">
              <a:rPr lang="en-US" smtClean="0"/>
              <a:t>1/18/2026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7" name="Group 6">
            <a:extLst>
              <a:ext uri="{FF2B5EF4-FFF2-40B4-BE49-F238E27FC236}">
                <a16:creationId xmlns:a16="http://schemas.microsoft.com/office/drawing/2014/main" id="{E5E13058-C9D5-FD2D-4E13-939A67007638}"/>
              </a:ext>
            </a:extLst>
          </p:cNvPr>
          <p:cNvGrpSpPr/>
          <p:nvPr/>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F2AF45BD-F4F0-4F29-C005-BA3BC8AF0A65}"/>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B8559CA-B25F-A779-165D-000F511BD539}"/>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076E1BB-25B4-D52E-01F1-44C64375D6F6}"/>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9C388FC-A0B6-481D-BEB4-876D3CFC3F71}"/>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3800299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3">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3">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8101FB4A-4A8B-4460-AC4C-27CF65665709}" type="datetimeFigureOut">
              <a:rPr lang="en-GB" smtClean="0"/>
              <a:pPr>
                <a:defRPr/>
              </a:pPr>
              <a:t>18/01/2026</a:t>
            </a:fld>
            <a:endParaRPr lang="en-GB"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a:defRPr/>
            </a:pPr>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32EA1B8-22C0-4C51-8502-9DA130D5A334}" type="slidenum">
              <a:rPr lang="en-GB" altLang="en-US" smtClean="0"/>
              <a:pPr/>
              <a:t>‹#›</a:t>
            </a:fld>
            <a:endParaRPr lang="en-GB" altLang="en-US"/>
          </a:p>
        </p:txBody>
      </p:sp>
    </p:spTree>
    <p:extLst>
      <p:ext uri="{BB962C8B-B14F-4D97-AF65-F5344CB8AC3E}">
        <p14:creationId xmlns:p14="http://schemas.microsoft.com/office/powerpoint/2010/main" val="859334914"/>
      </p:ext>
    </p:extLst>
  </p:cSld>
  <p:clrMap bg1="lt1" tx1="dk1" bg2="lt2" tx2="dk2" accent1="accent1" accent2="accent2" accent3="accent3" accent4="accent4" accent5="accent5" accent6="accent6" hlink="hlink" folHlink="folHlink"/>
  <p:sldLayoutIdLst>
    <p:sldLayoutId id="2147485577" r:id="rId1"/>
    <p:sldLayoutId id="2147485578" r:id="rId2"/>
    <p:sldLayoutId id="2147485579" r:id="rId3"/>
    <p:sldLayoutId id="2147485580" r:id="rId4"/>
    <p:sldLayoutId id="2147485581" r:id="rId5"/>
    <p:sldLayoutId id="2147485582" r:id="rId6"/>
    <p:sldLayoutId id="2147485583" r:id="rId7"/>
    <p:sldLayoutId id="2147485584" r:id="rId8"/>
    <p:sldLayoutId id="2147485585" r:id="rId9"/>
    <p:sldLayoutId id="2147485586" r:id="rId10"/>
    <p:sldLayoutId id="2147485587" r:id="rId11"/>
    <p:sldLayoutId id="2147485588" r:id="rId12"/>
    <p:sldLayoutId id="2147485589" r:id="rId13"/>
    <p:sldLayoutId id="2147485590" r:id="rId14"/>
    <p:sldLayoutId id="2147485591" r:id="rId15"/>
    <p:sldLayoutId id="2147485592" r:id="rId16"/>
    <p:sldLayoutId id="2147485593" r:id="rId17"/>
    <p:sldLayoutId id="2147485594" r:id="rId18"/>
    <p:sldLayoutId id="2147485595" r:id="rId19"/>
    <p:sldLayoutId id="2147485596" r:id="rId20"/>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bacp.co.uk/events-and-resources/ethics-and-standards/ethical-framework-for-the-counselling-profession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cid:BB3D33ED-B3E2-4EF6-8ABB-B9AD14EBD40B"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4B3C77A7-887C-07F0-C284-AC420F4CBEE2}"/>
              </a:ext>
            </a:extLst>
          </p:cNvPr>
          <p:cNvSpPr>
            <a:spLocks noGrp="1"/>
          </p:cNvSpPr>
          <p:nvPr>
            <p:ph type="ctrTitle"/>
          </p:nvPr>
        </p:nvSpPr>
        <p:spPr>
          <a:xfrm>
            <a:off x="2670175" y="1916113"/>
            <a:ext cx="6815138" cy="1516062"/>
          </a:xfrm>
        </p:spPr>
        <p:txBody>
          <a:bodyPr/>
          <a:lstStyle/>
          <a:p>
            <a:pPr eaLnBrk="1" hangingPunct="1"/>
            <a:r>
              <a:rPr lang="en-GB" altLang="en-US" sz="2800" b="1" dirty="0">
                <a:ln>
                  <a:noFill/>
                </a:ln>
              </a:rPr>
              <a:t>Introduction to Embedded Counselling and Communication Skills </a:t>
            </a:r>
          </a:p>
        </p:txBody>
      </p:sp>
      <p:sp>
        <p:nvSpPr>
          <p:cNvPr id="17411" name="Subtitle 2">
            <a:extLst>
              <a:ext uri="{FF2B5EF4-FFF2-40B4-BE49-F238E27FC236}">
                <a16:creationId xmlns:a16="http://schemas.microsoft.com/office/drawing/2014/main" id="{C505E7F9-13E7-7246-BFA2-9A1C113707D8}"/>
              </a:ext>
            </a:extLst>
          </p:cNvPr>
          <p:cNvSpPr>
            <a:spLocks noGrp="1"/>
          </p:cNvSpPr>
          <p:nvPr>
            <p:ph type="subTitle" idx="1"/>
          </p:nvPr>
        </p:nvSpPr>
        <p:spPr/>
        <p:txBody>
          <a:bodyPr>
            <a:normAutofit/>
          </a:bodyPr>
          <a:lstStyle/>
          <a:p>
            <a:pPr eaLnBrk="1" hangingPunct="1"/>
            <a:r>
              <a:rPr lang="en-GB" altLang="en-US" sz="2000" b="1" dirty="0"/>
              <a:t>ECAS7012</a:t>
            </a:r>
          </a:p>
          <a:p>
            <a:pPr eaLnBrk="1" hangingPunct="1"/>
            <a:r>
              <a:rPr lang="en-GB" b="1" dirty="0"/>
              <a:t>Mentoring, supporting and leadership skills.</a:t>
            </a:r>
            <a:endParaRPr lang="en-GB" dirty="0"/>
          </a:p>
          <a:p>
            <a:pPr eaLnBrk="1" hangingPunct="1"/>
            <a:endParaRPr lang="en-GB" altLang="en-US"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02F1EEBC-7FED-08A3-B004-0EB53D1C9A6D}"/>
              </a:ext>
            </a:extLst>
          </p:cNvPr>
          <p:cNvSpPr>
            <a:spLocks noGrp="1"/>
          </p:cNvSpPr>
          <p:nvPr>
            <p:ph type="title"/>
          </p:nvPr>
        </p:nvSpPr>
        <p:spPr/>
        <p:txBody>
          <a:bodyPr/>
          <a:lstStyle/>
          <a:p>
            <a:r>
              <a:rPr lang="en-GB" altLang="en-US">
                <a:ln>
                  <a:noFill/>
                </a:ln>
              </a:rPr>
              <a:t>Early Reflections……</a:t>
            </a:r>
          </a:p>
        </p:txBody>
      </p:sp>
      <p:sp>
        <p:nvSpPr>
          <p:cNvPr id="3" name="Content Placeholder 2">
            <a:extLst>
              <a:ext uri="{FF2B5EF4-FFF2-40B4-BE49-F238E27FC236}">
                <a16:creationId xmlns:a16="http://schemas.microsoft.com/office/drawing/2014/main" id="{07564C74-731F-04E4-1BAC-6EDDFC866EDF}"/>
              </a:ext>
            </a:extLst>
          </p:cNvPr>
          <p:cNvSpPr>
            <a:spLocks noGrp="1"/>
          </p:cNvSpPr>
          <p:nvPr>
            <p:ph idx="1"/>
          </p:nvPr>
        </p:nvSpPr>
        <p:spPr/>
        <p:txBody>
          <a:bodyPr/>
          <a:lstStyle/>
          <a:p>
            <a:pPr marL="0" indent="0">
              <a:buFont typeface="Arial" panose="020B0604020202020204" pitchFamily="34" charset="0"/>
              <a:buNone/>
              <a:defRPr/>
            </a:pPr>
            <a:endParaRPr lang="en-GB" dirty="0"/>
          </a:p>
          <a:p>
            <a:pPr>
              <a:defRPr/>
            </a:pPr>
            <a:endParaRPr lang="en-GB" dirty="0"/>
          </a:p>
          <a:p>
            <a:pPr>
              <a:defRPr/>
            </a:pPr>
            <a:endParaRPr lang="en-GB" dirty="0"/>
          </a:p>
          <a:p>
            <a:pPr>
              <a:defRPr/>
            </a:pPr>
            <a:endParaRPr lang="en-GB" dirty="0"/>
          </a:p>
        </p:txBody>
      </p:sp>
      <p:sp>
        <p:nvSpPr>
          <p:cNvPr id="19460" name="Title 1">
            <a:extLst>
              <a:ext uri="{FF2B5EF4-FFF2-40B4-BE49-F238E27FC236}">
                <a16:creationId xmlns:a16="http://schemas.microsoft.com/office/drawing/2014/main" id="{A07AC8C6-1C96-6B43-536B-80A629FF8851}"/>
              </a:ext>
            </a:extLst>
          </p:cNvPr>
          <p:cNvSpPr txBox="1">
            <a:spLocks/>
          </p:cNvSpPr>
          <p:nvPr/>
        </p:nvSpPr>
        <p:spPr bwMode="auto">
          <a:xfrm>
            <a:off x="982663" y="2997200"/>
            <a:ext cx="9601200" cy="130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spcAft>
                <a:spcPts val="600"/>
              </a:spcAft>
              <a:buClr>
                <a:schemeClr val="accent1"/>
              </a:buClr>
              <a:buSzPct val="115000"/>
              <a:buFont typeface="Arial" panose="020B0604020202020204" pitchFamily="34" charset="0"/>
              <a:buChar char="•"/>
              <a:defRPr sz="2400">
                <a:solidFill>
                  <a:srgbClr val="262626"/>
                </a:solidFill>
                <a:latin typeface="Garamond" panose="02020404030301010803" pitchFamily="18" charset="0"/>
              </a:defRPr>
            </a:lvl1pPr>
            <a:lvl2pPr marL="742950" indent="-285750">
              <a:spcBef>
                <a:spcPct val="20000"/>
              </a:spcBef>
              <a:spcAft>
                <a:spcPts val="600"/>
              </a:spcAft>
              <a:buClr>
                <a:schemeClr val="accent1"/>
              </a:buClr>
              <a:buSzPct val="115000"/>
              <a:buFont typeface="Arial" panose="020B0604020202020204" pitchFamily="34" charset="0"/>
              <a:buChar char="•"/>
              <a:defRPr sz="2000">
                <a:solidFill>
                  <a:srgbClr val="262626"/>
                </a:solidFill>
                <a:latin typeface="Garamond" panose="02020404030301010803" pitchFamily="18" charset="0"/>
              </a:defRPr>
            </a:lvl2pPr>
            <a:lvl3pPr marL="1200150" indent="-285750">
              <a:spcBef>
                <a:spcPct val="20000"/>
              </a:spcBef>
              <a:spcAft>
                <a:spcPts val="600"/>
              </a:spcAft>
              <a:buClr>
                <a:schemeClr val="accent1"/>
              </a:buClr>
              <a:buSzPct val="115000"/>
              <a:buFont typeface="Arial" panose="020B0604020202020204" pitchFamily="34" charset="0"/>
              <a:buChar char="•"/>
              <a:defRPr>
                <a:solidFill>
                  <a:srgbClr val="262626"/>
                </a:solidFill>
                <a:latin typeface="Garamond" panose="02020404030301010803" pitchFamily="18" charset="0"/>
              </a:defRPr>
            </a:lvl3pPr>
            <a:lvl4pPr marL="1543050" indent="-171450">
              <a:spcBef>
                <a:spcPct val="20000"/>
              </a:spcBef>
              <a:spcAft>
                <a:spcPts val="600"/>
              </a:spcAft>
              <a:buClr>
                <a:schemeClr val="accent1"/>
              </a:buClr>
              <a:buSzPct val="115000"/>
              <a:buFont typeface="Arial" panose="020B0604020202020204" pitchFamily="34" charset="0"/>
              <a:buChar char="•"/>
              <a:defRPr sz="1600">
                <a:solidFill>
                  <a:srgbClr val="262626"/>
                </a:solidFill>
                <a:latin typeface="Garamond" panose="02020404030301010803" pitchFamily="18" charset="0"/>
              </a:defRPr>
            </a:lvl4pPr>
            <a:lvl5pPr marL="2000250" indent="-17145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5pPr>
            <a:lvl6pPr marL="2457450" indent="-171450" defTabSz="4572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6pPr>
            <a:lvl7pPr marL="2914650" indent="-171450" defTabSz="4572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7pPr>
            <a:lvl8pPr marL="3371850" indent="-171450" defTabSz="4572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8pPr>
            <a:lvl9pPr marL="3829050" indent="-171450" defTabSz="4572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9pPr>
          </a:lstStyle>
          <a:p>
            <a:pPr algn="ctr">
              <a:spcBef>
                <a:spcPct val="0"/>
              </a:spcBef>
              <a:spcAft>
                <a:spcPct val="0"/>
              </a:spcAft>
              <a:buClrTx/>
              <a:buSzTx/>
              <a:buFontTx/>
              <a:buNone/>
            </a:pPr>
            <a:r>
              <a:rPr lang="en-GB" altLang="en-US" sz="4400"/>
              <a:t>What is “counselling”?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FF341C62-1C62-50F0-E78D-DD4F8D402413}"/>
              </a:ext>
            </a:extLst>
          </p:cNvPr>
          <p:cNvSpPr>
            <a:spLocks noGrp="1"/>
          </p:cNvSpPr>
          <p:nvPr>
            <p:ph type="title"/>
          </p:nvPr>
        </p:nvSpPr>
        <p:spPr/>
        <p:txBody>
          <a:bodyPr/>
          <a:lstStyle/>
          <a:p>
            <a:r>
              <a:rPr lang="en-GB" altLang="en-US">
                <a:ln>
                  <a:noFill/>
                </a:ln>
              </a:rPr>
              <a:t>Early Reflections……</a:t>
            </a:r>
          </a:p>
        </p:txBody>
      </p:sp>
      <p:sp>
        <p:nvSpPr>
          <p:cNvPr id="3" name="Content Placeholder 2">
            <a:extLst>
              <a:ext uri="{FF2B5EF4-FFF2-40B4-BE49-F238E27FC236}">
                <a16:creationId xmlns:a16="http://schemas.microsoft.com/office/drawing/2014/main" id="{E03176E5-C2A8-BAF7-E8F0-D3B5D4269E38}"/>
              </a:ext>
            </a:extLst>
          </p:cNvPr>
          <p:cNvSpPr>
            <a:spLocks noGrp="1"/>
          </p:cNvSpPr>
          <p:nvPr>
            <p:ph idx="1"/>
          </p:nvPr>
        </p:nvSpPr>
        <p:spPr/>
        <p:txBody>
          <a:bodyPr/>
          <a:lstStyle/>
          <a:p>
            <a:pPr marL="0" indent="0">
              <a:buFont typeface="Arial" panose="020B0604020202020204" pitchFamily="34" charset="0"/>
              <a:buNone/>
              <a:defRPr/>
            </a:pPr>
            <a:endParaRPr lang="en-GB" dirty="0"/>
          </a:p>
          <a:p>
            <a:pPr>
              <a:defRPr/>
            </a:pPr>
            <a:endParaRPr lang="en-GB" dirty="0"/>
          </a:p>
          <a:p>
            <a:pPr>
              <a:defRPr/>
            </a:pPr>
            <a:endParaRPr lang="en-GB" dirty="0"/>
          </a:p>
          <a:p>
            <a:pPr>
              <a:defRPr/>
            </a:pPr>
            <a:endParaRPr lang="en-GB" dirty="0"/>
          </a:p>
        </p:txBody>
      </p:sp>
      <p:sp>
        <p:nvSpPr>
          <p:cNvPr id="20484" name="Title 1">
            <a:extLst>
              <a:ext uri="{FF2B5EF4-FFF2-40B4-BE49-F238E27FC236}">
                <a16:creationId xmlns:a16="http://schemas.microsoft.com/office/drawing/2014/main" id="{3AAD7A24-C027-74E8-D7F1-9CEB91DE03E7}"/>
              </a:ext>
            </a:extLst>
          </p:cNvPr>
          <p:cNvSpPr txBox="1">
            <a:spLocks/>
          </p:cNvSpPr>
          <p:nvPr/>
        </p:nvSpPr>
        <p:spPr bwMode="auto">
          <a:xfrm>
            <a:off x="695325" y="2997200"/>
            <a:ext cx="9601200" cy="130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spcAft>
                <a:spcPts val="600"/>
              </a:spcAft>
              <a:buClr>
                <a:schemeClr val="accent1"/>
              </a:buClr>
              <a:buSzPct val="115000"/>
              <a:buFont typeface="Arial" panose="020B0604020202020204" pitchFamily="34" charset="0"/>
              <a:buChar char="•"/>
              <a:defRPr sz="2400">
                <a:solidFill>
                  <a:srgbClr val="262626"/>
                </a:solidFill>
                <a:latin typeface="Garamond" panose="02020404030301010803" pitchFamily="18" charset="0"/>
              </a:defRPr>
            </a:lvl1pPr>
            <a:lvl2pPr marL="742950" indent="-285750">
              <a:spcBef>
                <a:spcPct val="20000"/>
              </a:spcBef>
              <a:spcAft>
                <a:spcPts val="600"/>
              </a:spcAft>
              <a:buClr>
                <a:schemeClr val="accent1"/>
              </a:buClr>
              <a:buSzPct val="115000"/>
              <a:buFont typeface="Arial" panose="020B0604020202020204" pitchFamily="34" charset="0"/>
              <a:buChar char="•"/>
              <a:defRPr sz="2000">
                <a:solidFill>
                  <a:srgbClr val="262626"/>
                </a:solidFill>
                <a:latin typeface="Garamond" panose="02020404030301010803" pitchFamily="18" charset="0"/>
              </a:defRPr>
            </a:lvl2pPr>
            <a:lvl3pPr marL="1200150" indent="-285750">
              <a:spcBef>
                <a:spcPct val="20000"/>
              </a:spcBef>
              <a:spcAft>
                <a:spcPts val="600"/>
              </a:spcAft>
              <a:buClr>
                <a:schemeClr val="accent1"/>
              </a:buClr>
              <a:buSzPct val="115000"/>
              <a:buFont typeface="Arial" panose="020B0604020202020204" pitchFamily="34" charset="0"/>
              <a:buChar char="•"/>
              <a:defRPr>
                <a:solidFill>
                  <a:srgbClr val="262626"/>
                </a:solidFill>
                <a:latin typeface="Garamond" panose="02020404030301010803" pitchFamily="18" charset="0"/>
              </a:defRPr>
            </a:lvl3pPr>
            <a:lvl4pPr marL="1543050" indent="-171450">
              <a:spcBef>
                <a:spcPct val="20000"/>
              </a:spcBef>
              <a:spcAft>
                <a:spcPts val="600"/>
              </a:spcAft>
              <a:buClr>
                <a:schemeClr val="accent1"/>
              </a:buClr>
              <a:buSzPct val="115000"/>
              <a:buFont typeface="Arial" panose="020B0604020202020204" pitchFamily="34" charset="0"/>
              <a:buChar char="•"/>
              <a:defRPr sz="1600">
                <a:solidFill>
                  <a:srgbClr val="262626"/>
                </a:solidFill>
                <a:latin typeface="Garamond" panose="02020404030301010803" pitchFamily="18" charset="0"/>
              </a:defRPr>
            </a:lvl4pPr>
            <a:lvl5pPr marL="2000250" indent="-17145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5pPr>
            <a:lvl6pPr marL="2457450" indent="-171450" defTabSz="4572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6pPr>
            <a:lvl7pPr marL="2914650" indent="-171450" defTabSz="4572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7pPr>
            <a:lvl8pPr marL="3371850" indent="-171450" defTabSz="4572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8pPr>
            <a:lvl9pPr marL="3829050" indent="-171450" defTabSz="4572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9pPr>
          </a:lstStyle>
          <a:p>
            <a:pPr algn="ctr">
              <a:spcBef>
                <a:spcPct val="0"/>
              </a:spcBef>
              <a:spcAft>
                <a:spcPct val="0"/>
              </a:spcAft>
              <a:buClrTx/>
              <a:buSzTx/>
              <a:buFontTx/>
              <a:buNone/>
            </a:pPr>
            <a:r>
              <a:rPr lang="en-GB" altLang="en-US" sz="4400" dirty="0"/>
              <a:t>What is “counselling” not?</a:t>
            </a:r>
          </a:p>
          <a:p>
            <a:pPr algn="ctr">
              <a:spcBef>
                <a:spcPct val="0"/>
              </a:spcBef>
              <a:spcAft>
                <a:spcPct val="0"/>
              </a:spcAft>
              <a:buClrTx/>
              <a:buSzTx/>
              <a:buFontTx/>
              <a:buNone/>
            </a:pPr>
            <a:endParaRPr lang="en-GB" altLang="en-US" sz="4400" dirty="0"/>
          </a:p>
          <a:p>
            <a:pPr marL="571500" indent="-571500" algn="ctr">
              <a:spcBef>
                <a:spcPct val="0"/>
              </a:spcBef>
              <a:spcAft>
                <a:spcPct val="0"/>
              </a:spcAft>
              <a:buClrTx/>
              <a:buSzTx/>
            </a:pPr>
            <a:r>
              <a:rPr lang="en-GB" altLang="en-US" sz="4400" dirty="0"/>
              <a:t>Counselling V Advocacy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9BD91A-CCF3-4883-C2D1-FB3ED1FE064E}"/>
            </a:ext>
          </a:extLst>
        </p:cNvPr>
        <p:cNvGrpSpPr/>
        <p:nvPr/>
      </p:nvGrpSpPr>
      <p:grpSpPr>
        <a:xfrm>
          <a:off x="0" y="0"/>
          <a:ext cx="0" cy="0"/>
          <a:chOff x="0" y="0"/>
          <a:chExt cx="0" cy="0"/>
        </a:xfrm>
      </p:grpSpPr>
      <p:sp>
        <p:nvSpPr>
          <p:cNvPr id="20482" name="Title 1">
            <a:extLst>
              <a:ext uri="{FF2B5EF4-FFF2-40B4-BE49-F238E27FC236}">
                <a16:creationId xmlns:a16="http://schemas.microsoft.com/office/drawing/2014/main" id="{8B840FA7-AC8D-D009-BC5A-3CECE9322A58}"/>
              </a:ext>
            </a:extLst>
          </p:cNvPr>
          <p:cNvSpPr>
            <a:spLocks noGrp="1"/>
          </p:cNvSpPr>
          <p:nvPr>
            <p:ph type="title"/>
          </p:nvPr>
        </p:nvSpPr>
        <p:spPr/>
        <p:txBody>
          <a:bodyPr/>
          <a:lstStyle/>
          <a:p>
            <a:r>
              <a:rPr lang="en-GB" altLang="en-US">
                <a:ln>
                  <a:noFill/>
                </a:ln>
              </a:rPr>
              <a:t>Early Reflections……</a:t>
            </a:r>
          </a:p>
        </p:txBody>
      </p:sp>
      <p:sp>
        <p:nvSpPr>
          <p:cNvPr id="3" name="Content Placeholder 2">
            <a:extLst>
              <a:ext uri="{FF2B5EF4-FFF2-40B4-BE49-F238E27FC236}">
                <a16:creationId xmlns:a16="http://schemas.microsoft.com/office/drawing/2014/main" id="{0C88472D-40DF-683D-261F-7A5E74D86670}"/>
              </a:ext>
            </a:extLst>
          </p:cNvPr>
          <p:cNvSpPr>
            <a:spLocks noGrp="1"/>
          </p:cNvSpPr>
          <p:nvPr>
            <p:ph idx="1"/>
          </p:nvPr>
        </p:nvSpPr>
        <p:spPr/>
        <p:txBody>
          <a:bodyPr/>
          <a:lstStyle/>
          <a:p>
            <a:pPr marL="0" indent="0">
              <a:buFont typeface="Arial" panose="020B0604020202020204" pitchFamily="34" charset="0"/>
              <a:buNone/>
              <a:defRPr/>
            </a:pPr>
            <a:endParaRPr lang="en-GB" dirty="0"/>
          </a:p>
          <a:p>
            <a:pPr>
              <a:defRPr/>
            </a:pPr>
            <a:endParaRPr lang="en-GB" dirty="0"/>
          </a:p>
          <a:p>
            <a:pPr>
              <a:defRPr/>
            </a:pPr>
            <a:endParaRPr lang="en-GB" dirty="0"/>
          </a:p>
          <a:p>
            <a:pPr>
              <a:defRPr/>
            </a:pPr>
            <a:endParaRPr lang="en-GB" dirty="0"/>
          </a:p>
        </p:txBody>
      </p:sp>
      <p:sp>
        <p:nvSpPr>
          <p:cNvPr id="20484" name="Title 1">
            <a:extLst>
              <a:ext uri="{FF2B5EF4-FFF2-40B4-BE49-F238E27FC236}">
                <a16:creationId xmlns:a16="http://schemas.microsoft.com/office/drawing/2014/main" id="{86230150-00DC-0C24-9D81-D1316DC124CF}"/>
              </a:ext>
            </a:extLst>
          </p:cNvPr>
          <p:cNvSpPr txBox="1">
            <a:spLocks/>
          </p:cNvSpPr>
          <p:nvPr/>
        </p:nvSpPr>
        <p:spPr bwMode="auto">
          <a:xfrm>
            <a:off x="695325" y="2997200"/>
            <a:ext cx="9601200" cy="130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spcAft>
                <a:spcPts val="600"/>
              </a:spcAft>
              <a:buClr>
                <a:schemeClr val="accent1"/>
              </a:buClr>
              <a:buSzPct val="115000"/>
              <a:buFont typeface="Arial" panose="020B0604020202020204" pitchFamily="34" charset="0"/>
              <a:buChar char="•"/>
              <a:defRPr sz="2400">
                <a:solidFill>
                  <a:srgbClr val="262626"/>
                </a:solidFill>
                <a:latin typeface="Garamond" panose="02020404030301010803" pitchFamily="18" charset="0"/>
              </a:defRPr>
            </a:lvl1pPr>
            <a:lvl2pPr marL="742950" indent="-285750">
              <a:spcBef>
                <a:spcPct val="20000"/>
              </a:spcBef>
              <a:spcAft>
                <a:spcPts val="600"/>
              </a:spcAft>
              <a:buClr>
                <a:schemeClr val="accent1"/>
              </a:buClr>
              <a:buSzPct val="115000"/>
              <a:buFont typeface="Arial" panose="020B0604020202020204" pitchFamily="34" charset="0"/>
              <a:buChar char="•"/>
              <a:defRPr sz="2000">
                <a:solidFill>
                  <a:srgbClr val="262626"/>
                </a:solidFill>
                <a:latin typeface="Garamond" panose="02020404030301010803" pitchFamily="18" charset="0"/>
              </a:defRPr>
            </a:lvl2pPr>
            <a:lvl3pPr marL="1200150" indent="-285750">
              <a:spcBef>
                <a:spcPct val="20000"/>
              </a:spcBef>
              <a:spcAft>
                <a:spcPts val="600"/>
              </a:spcAft>
              <a:buClr>
                <a:schemeClr val="accent1"/>
              </a:buClr>
              <a:buSzPct val="115000"/>
              <a:buFont typeface="Arial" panose="020B0604020202020204" pitchFamily="34" charset="0"/>
              <a:buChar char="•"/>
              <a:defRPr>
                <a:solidFill>
                  <a:srgbClr val="262626"/>
                </a:solidFill>
                <a:latin typeface="Garamond" panose="02020404030301010803" pitchFamily="18" charset="0"/>
              </a:defRPr>
            </a:lvl3pPr>
            <a:lvl4pPr marL="1543050" indent="-171450">
              <a:spcBef>
                <a:spcPct val="20000"/>
              </a:spcBef>
              <a:spcAft>
                <a:spcPts val="600"/>
              </a:spcAft>
              <a:buClr>
                <a:schemeClr val="accent1"/>
              </a:buClr>
              <a:buSzPct val="115000"/>
              <a:buFont typeface="Arial" panose="020B0604020202020204" pitchFamily="34" charset="0"/>
              <a:buChar char="•"/>
              <a:defRPr sz="1600">
                <a:solidFill>
                  <a:srgbClr val="262626"/>
                </a:solidFill>
                <a:latin typeface="Garamond" panose="02020404030301010803" pitchFamily="18" charset="0"/>
              </a:defRPr>
            </a:lvl4pPr>
            <a:lvl5pPr marL="2000250" indent="-17145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5pPr>
            <a:lvl6pPr marL="2457450" indent="-171450" defTabSz="4572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6pPr>
            <a:lvl7pPr marL="2914650" indent="-171450" defTabSz="4572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7pPr>
            <a:lvl8pPr marL="3371850" indent="-171450" defTabSz="4572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8pPr>
            <a:lvl9pPr marL="3829050" indent="-171450" defTabSz="4572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9pPr>
          </a:lstStyle>
          <a:p>
            <a:pPr algn="ctr">
              <a:spcBef>
                <a:spcPct val="0"/>
              </a:spcBef>
              <a:spcAft>
                <a:spcPct val="0"/>
              </a:spcAft>
              <a:buClrTx/>
              <a:buSzTx/>
              <a:buFontTx/>
              <a:buNone/>
            </a:pPr>
            <a:r>
              <a:rPr lang="en-GB" altLang="en-US" sz="4400" dirty="0"/>
              <a:t>What are “embedded counselling skills”? </a:t>
            </a:r>
          </a:p>
        </p:txBody>
      </p:sp>
    </p:spTree>
    <p:extLst>
      <p:ext uri="{BB962C8B-B14F-4D97-AF65-F5344CB8AC3E}">
        <p14:creationId xmlns:p14="http://schemas.microsoft.com/office/powerpoint/2010/main" val="3203921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65AA7-A5FF-2535-A61F-04CBA147F096}"/>
              </a:ext>
            </a:extLst>
          </p:cNvPr>
          <p:cNvSpPr>
            <a:spLocks noGrp="1"/>
          </p:cNvSpPr>
          <p:nvPr>
            <p:ph type="title"/>
          </p:nvPr>
        </p:nvSpPr>
        <p:spPr/>
        <p:txBody>
          <a:bodyPr/>
          <a:lstStyle/>
          <a:p>
            <a:r>
              <a:rPr lang="en-GB" dirty="0"/>
              <a:t>Embedded Counselling Skills</a:t>
            </a:r>
          </a:p>
        </p:txBody>
      </p:sp>
      <p:sp>
        <p:nvSpPr>
          <p:cNvPr id="3" name="Content Placeholder 2">
            <a:extLst>
              <a:ext uri="{FF2B5EF4-FFF2-40B4-BE49-F238E27FC236}">
                <a16:creationId xmlns:a16="http://schemas.microsoft.com/office/drawing/2014/main" id="{B61E5097-6C37-88DD-548B-FBE55E3329E0}"/>
              </a:ext>
            </a:extLst>
          </p:cNvPr>
          <p:cNvSpPr>
            <a:spLocks noGrp="1"/>
          </p:cNvSpPr>
          <p:nvPr>
            <p:ph idx="1"/>
          </p:nvPr>
        </p:nvSpPr>
        <p:spPr/>
        <p:txBody>
          <a:bodyPr/>
          <a:lstStyle/>
          <a:p>
            <a:pPr marL="0" indent="0">
              <a:buNone/>
            </a:pPr>
            <a:r>
              <a:rPr lang="en-GB" dirty="0"/>
              <a:t>“A useful counselling conversation can take place within about 8-10 minutes. This length of time represents the typical window of opportunity that a teacher, doctor or manager has to allow someone to talk through something that is troubling them”  (McLeod, 2007)</a:t>
            </a:r>
          </a:p>
        </p:txBody>
      </p:sp>
    </p:spTree>
    <p:extLst>
      <p:ext uri="{BB962C8B-B14F-4D97-AF65-F5344CB8AC3E}">
        <p14:creationId xmlns:p14="http://schemas.microsoft.com/office/powerpoint/2010/main" val="3276443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2C62EBBE-B389-047A-A4F0-0E706EA7DB8B}"/>
              </a:ext>
            </a:extLst>
          </p:cNvPr>
          <p:cNvSpPr>
            <a:spLocks noGrp="1"/>
          </p:cNvSpPr>
          <p:nvPr>
            <p:ph type="title"/>
          </p:nvPr>
        </p:nvSpPr>
        <p:spPr/>
        <p:txBody>
          <a:bodyPr/>
          <a:lstStyle/>
          <a:p>
            <a:r>
              <a:rPr lang="en-GB" altLang="en-US">
                <a:ln>
                  <a:noFill/>
                </a:ln>
              </a:rPr>
              <a:t>ACTIVITY</a:t>
            </a:r>
          </a:p>
        </p:txBody>
      </p:sp>
      <p:sp>
        <p:nvSpPr>
          <p:cNvPr id="21507" name="Content Placeholder 2">
            <a:extLst>
              <a:ext uri="{FF2B5EF4-FFF2-40B4-BE49-F238E27FC236}">
                <a16:creationId xmlns:a16="http://schemas.microsoft.com/office/drawing/2014/main" id="{9F2E6809-A417-5D10-EA7B-F1718AE7024C}"/>
              </a:ext>
            </a:extLst>
          </p:cNvPr>
          <p:cNvSpPr>
            <a:spLocks noGrp="1"/>
          </p:cNvSpPr>
          <p:nvPr>
            <p:ph idx="1"/>
          </p:nvPr>
        </p:nvSpPr>
        <p:spPr>
          <a:xfrm>
            <a:off x="1055688" y="2492375"/>
            <a:ext cx="10440987" cy="4525963"/>
          </a:xfrm>
        </p:spPr>
        <p:txBody>
          <a:bodyPr/>
          <a:lstStyle/>
          <a:p>
            <a:pPr marL="0" indent="0">
              <a:buFont typeface="Arial" panose="020B0604020202020204" pitchFamily="34" charset="0"/>
              <a:buNone/>
            </a:pPr>
            <a:r>
              <a:rPr lang="en-GB" altLang="en-US"/>
              <a:t>Spend a few moments thinking about a situation where you have been involved in helping role.  Note the main issues involved.  What were called to do? Were there any difficulties or dilemmas for your?  Where do you think the real power lay? What was the outcome?  How did it make you feel. </a:t>
            </a:r>
          </a:p>
        </p:txBody>
      </p:sp>
      <p:pic>
        <p:nvPicPr>
          <p:cNvPr id="21508" name="Picture 2">
            <a:extLst>
              <a:ext uri="{FF2B5EF4-FFF2-40B4-BE49-F238E27FC236}">
                <a16:creationId xmlns:a16="http://schemas.microsoft.com/office/drawing/2014/main" id="{788FEDE9-3357-D3B8-53F0-FCE41EEAFD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24788" y="4149725"/>
            <a:ext cx="2643187" cy="1800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2384CFF3-F25D-1EF0-7EB2-D007633DB2C7}"/>
              </a:ext>
            </a:extLst>
          </p:cNvPr>
          <p:cNvSpPr>
            <a:spLocks noGrp="1"/>
          </p:cNvSpPr>
          <p:nvPr>
            <p:ph type="ctrTitle"/>
          </p:nvPr>
        </p:nvSpPr>
        <p:spPr>
          <a:xfrm>
            <a:off x="2670175" y="1916113"/>
            <a:ext cx="6815138" cy="1516062"/>
          </a:xfrm>
        </p:spPr>
        <p:txBody>
          <a:bodyPr/>
          <a:lstStyle/>
          <a:p>
            <a:pPr eaLnBrk="1" hangingPunct="1"/>
            <a:r>
              <a:rPr lang="en-GB" altLang="en-US" sz="2800" b="1">
                <a:ln>
                  <a:noFill/>
                </a:ln>
              </a:rPr>
              <a:t>Introduction to Counselling Skills </a:t>
            </a:r>
            <a:br>
              <a:rPr lang="en-GB" altLang="en-US" sz="2800" b="1">
                <a:ln>
                  <a:noFill/>
                </a:ln>
              </a:rPr>
            </a:br>
            <a:endParaRPr lang="en-GB" altLang="en-US" sz="2800" b="1">
              <a:ln>
                <a:noFill/>
              </a:ln>
            </a:endParaRPr>
          </a:p>
        </p:txBody>
      </p:sp>
      <p:sp>
        <p:nvSpPr>
          <p:cNvPr id="21507" name="Subtitle 2">
            <a:extLst>
              <a:ext uri="{FF2B5EF4-FFF2-40B4-BE49-F238E27FC236}">
                <a16:creationId xmlns:a16="http://schemas.microsoft.com/office/drawing/2014/main" id="{1A7F20F4-63A1-327F-A313-F8B084116880}"/>
              </a:ext>
            </a:extLst>
          </p:cNvPr>
          <p:cNvSpPr>
            <a:spLocks noGrp="1"/>
          </p:cNvSpPr>
          <p:nvPr>
            <p:ph type="subTitle" idx="1"/>
          </p:nvPr>
        </p:nvSpPr>
        <p:spPr/>
        <p:txBody>
          <a:bodyPr>
            <a:normAutofit lnSpcReduction="10000"/>
          </a:bodyPr>
          <a:lstStyle/>
          <a:p>
            <a:pPr eaLnBrk="1" hangingPunct="1">
              <a:defRPr/>
            </a:pPr>
            <a:r>
              <a:rPr lang="en-GB" altLang="en-US" sz="4400" b="1" dirty="0"/>
              <a:t>Overview of Counselling Approaches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285F2-F6A3-8956-0DB0-306A7CD090B2}"/>
            </a:ext>
          </a:extLst>
        </p:cNvPr>
        <p:cNvGrpSpPr/>
        <p:nvPr/>
      </p:nvGrpSpPr>
      <p:grpSpPr>
        <a:xfrm>
          <a:off x="0" y="0"/>
          <a:ext cx="0" cy="0"/>
          <a:chOff x="0" y="0"/>
          <a:chExt cx="0" cy="0"/>
        </a:xfrm>
      </p:grpSpPr>
      <p:sp>
        <p:nvSpPr>
          <p:cNvPr id="25602" name="Title 1">
            <a:extLst>
              <a:ext uri="{FF2B5EF4-FFF2-40B4-BE49-F238E27FC236}">
                <a16:creationId xmlns:a16="http://schemas.microsoft.com/office/drawing/2014/main" id="{70D8F6A0-33DC-1C37-1B6C-49D15B6C37AE}"/>
              </a:ext>
            </a:extLst>
          </p:cNvPr>
          <p:cNvSpPr>
            <a:spLocks noGrp="1"/>
          </p:cNvSpPr>
          <p:nvPr>
            <p:ph type="title"/>
          </p:nvPr>
        </p:nvSpPr>
        <p:spPr/>
        <p:txBody>
          <a:bodyPr>
            <a:normAutofit fontScale="90000"/>
          </a:bodyPr>
          <a:lstStyle/>
          <a:p>
            <a:r>
              <a:rPr lang="en-GB" altLang="en-US" dirty="0">
                <a:ln>
                  <a:noFill/>
                </a:ln>
              </a:rPr>
              <a:t>Overview of different approaches to Counselling</a:t>
            </a:r>
            <a:br>
              <a:rPr lang="en-GB" altLang="en-US" dirty="0">
                <a:ln>
                  <a:noFill/>
                </a:ln>
              </a:rPr>
            </a:br>
            <a:endParaRPr lang="en-GB" altLang="en-US" dirty="0">
              <a:ln>
                <a:noFill/>
              </a:ln>
            </a:endParaRPr>
          </a:p>
        </p:txBody>
      </p:sp>
      <p:sp>
        <p:nvSpPr>
          <p:cNvPr id="23555" name="Content Placeholder 2">
            <a:extLst>
              <a:ext uri="{FF2B5EF4-FFF2-40B4-BE49-F238E27FC236}">
                <a16:creationId xmlns:a16="http://schemas.microsoft.com/office/drawing/2014/main" id="{6588F28B-F636-0312-8BF8-1F00F8A0D29A}"/>
              </a:ext>
            </a:extLst>
          </p:cNvPr>
          <p:cNvSpPr>
            <a:spLocks noGrp="1"/>
          </p:cNvSpPr>
          <p:nvPr>
            <p:ph idx="1"/>
          </p:nvPr>
        </p:nvSpPr>
        <p:spPr>
          <a:xfrm>
            <a:off x="1295400" y="2565400"/>
            <a:ext cx="9601200" cy="3317875"/>
          </a:xfrm>
        </p:spPr>
        <p:txBody>
          <a:bodyPr/>
          <a:lstStyle/>
          <a:p>
            <a:pPr marL="0" indent="0">
              <a:buFont typeface="Arial" panose="020B0604020202020204" pitchFamily="34" charset="0"/>
              <a:buNone/>
              <a:defRPr/>
            </a:pPr>
            <a:r>
              <a:rPr lang="en-GB" altLang="en-US" b="1" dirty="0"/>
              <a:t>1. Psychoanalytical and Psychodynamic</a:t>
            </a:r>
          </a:p>
          <a:p>
            <a:pPr marL="0" indent="0">
              <a:buFont typeface="Arial" panose="020B0604020202020204" pitchFamily="34" charset="0"/>
              <a:buNone/>
              <a:defRPr/>
            </a:pPr>
            <a:r>
              <a:rPr lang="en-GB" altLang="en-US" b="1" dirty="0"/>
              <a:t>2. Behaviour Therapy and Cognitive Therapy</a:t>
            </a:r>
          </a:p>
          <a:p>
            <a:pPr marL="0" indent="0">
              <a:buFont typeface="Arial" panose="020B0604020202020204" pitchFamily="34" charset="0"/>
              <a:buNone/>
              <a:defRPr/>
            </a:pPr>
            <a:r>
              <a:rPr lang="en-GB" altLang="en-US" b="1" dirty="0"/>
              <a:t>3. Existential and Humanistic Theories</a:t>
            </a:r>
          </a:p>
          <a:p>
            <a:pPr marL="0" indent="0">
              <a:buFont typeface="Arial" panose="020B0604020202020204" pitchFamily="34" charset="0"/>
              <a:buNone/>
              <a:defRPr/>
            </a:pPr>
            <a:r>
              <a:rPr lang="en-GB" altLang="en-US" b="1" dirty="0"/>
              <a:t>4. Social Constructivism and Postmodernism </a:t>
            </a:r>
            <a:r>
              <a:rPr lang="en-GB" altLang="en-US" b="1" i="1" dirty="0"/>
              <a:t>– Multicultural Approaches, Narrative, Collaborative Approaches  </a:t>
            </a:r>
          </a:p>
          <a:p>
            <a:pPr marL="0" indent="0">
              <a:buFont typeface="Arial" panose="020B0604020202020204" pitchFamily="34" charset="0"/>
              <a:buNone/>
              <a:defRPr/>
            </a:pPr>
            <a:r>
              <a:rPr lang="en-GB" altLang="en-US" b="1" dirty="0"/>
              <a:t>5. Neuroscience and Theories of Psychotherapy</a:t>
            </a:r>
          </a:p>
          <a:p>
            <a:pPr>
              <a:defRPr/>
            </a:pPr>
            <a:endParaRPr lang="en-GB" altLang="en-US" dirty="0"/>
          </a:p>
        </p:txBody>
      </p:sp>
    </p:spTree>
    <p:extLst>
      <p:ext uri="{BB962C8B-B14F-4D97-AF65-F5344CB8AC3E}">
        <p14:creationId xmlns:p14="http://schemas.microsoft.com/office/powerpoint/2010/main" val="1625656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A7073-BD70-84CC-B138-1F962DA351FC}"/>
              </a:ext>
            </a:extLst>
          </p:cNvPr>
          <p:cNvSpPr>
            <a:spLocks noGrp="1"/>
          </p:cNvSpPr>
          <p:nvPr>
            <p:ph type="ctrTitle"/>
          </p:nvPr>
        </p:nvSpPr>
        <p:spPr/>
        <p:txBody>
          <a:bodyPr anchor="ctr">
            <a:normAutofit/>
          </a:bodyPr>
          <a:lstStyle/>
          <a:p>
            <a:pPr>
              <a:lnSpc>
                <a:spcPct val="90000"/>
              </a:lnSpc>
            </a:pPr>
            <a:r>
              <a:rPr lang="en-US" sz="3900"/>
              <a:t>Psychodynamic Approach – Psychoanalysis (Sigmund Freud and Beyond)</a:t>
            </a:r>
          </a:p>
        </p:txBody>
      </p:sp>
      <p:sp>
        <p:nvSpPr>
          <p:cNvPr id="5" name="Slide Number Placeholder 4">
            <a:extLst>
              <a:ext uri="{FF2B5EF4-FFF2-40B4-BE49-F238E27FC236}">
                <a16:creationId xmlns:a16="http://schemas.microsoft.com/office/drawing/2014/main" id="{0F89DFB2-4464-8C75-5A98-3F87E622AEF1}"/>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9</a:t>
            </a:fld>
            <a:endParaRPr lang="en-US"/>
          </a:p>
        </p:txBody>
      </p:sp>
    </p:spTree>
    <p:extLst>
      <p:ext uri="{BB962C8B-B14F-4D97-AF65-F5344CB8AC3E}">
        <p14:creationId xmlns:p14="http://schemas.microsoft.com/office/powerpoint/2010/main" val="14556944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2B89A-110B-2435-CC87-432CE8A2D225}"/>
              </a:ext>
            </a:extLst>
          </p:cNvPr>
          <p:cNvSpPr>
            <a:spLocks noGrp="1"/>
          </p:cNvSpPr>
          <p:nvPr>
            <p:ph type="title"/>
          </p:nvPr>
        </p:nvSpPr>
        <p:spPr>
          <a:xfrm>
            <a:off x="1847528" y="365760"/>
            <a:ext cx="7772400" cy="914400"/>
          </a:xfrm>
        </p:spPr>
        <p:txBody>
          <a:bodyPr anchor="b">
            <a:normAutofit/>
          </a:bodyPr>
          <a:lstStyle/>
          <a:p>
            <a:pPr>
              <a:lnSpc>
                <a:spcPct val="90000"/>
              </a:lnSpc>
            </a:pPr>
            <a:r>
              <a:rPr lang="en-US" sz="3000" dirty="0"/>
              <a:t>Understanding the Psychodynamic Approach</a:t>
            </a:r>
          </a:p>
        </p:txBody>
      </p:sp>
      <p:sp>
        <p:nvSpPr>
          <p:cNvPr id="4" name="Content Placeholder 3">
            <a:extLst>
              <a:ext uri="{FF2B5EF4-FFF2-40B4-BE49-F238E27FC236}">
                <a16:creationId xmlns:a16="http://schemas.microsoft.com/office/drawing/2014/main" id="{078DD519-4BA7-25F4-56D6-69F89EFE44A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127448" y="1325880"/>
            <a:ext cx="9433048" cy="4206240"/>
          </a:xfrm>
        </p:spPr>
        <p:txBody>
          <a:bodyPr>
            <a:noAutofit/>
          </a:bodyPr>
          <a:lstStyle/>
          <a:p>
            <a:pPr marL="0" indent="0">
              <a:spcBef>
                <a:spcPts val="2500"/>
              </a:spcBef>
              <a:buFont typeface="Arial" panose="020B0604020202020204" pitchFamily="34" charset="0"/>
              <a:buNone/>
            </a:pPr>
            <a:r>
              <a:rPr lang="en-US" sz="1800" b="1" dirty="0"/>
              <a:t>Foundations of Psychodynamic Theory </a:t>
            </a:r>
            <a:r>
              <a:rPr sz="1800" dirty="0"/>
              <a:t>The </a:t>
            </a:r>
            <a:r>
              <a:rPr sz="1800" dirty="0" err="1"/>
              <a:t>approac</a:t>
            </a:r>
            <a:r>
              <a:rPr lang="en-GB" sz="1800" dirty="0"/>
              <a:t>h</a:t>
            </a:r>
            <a:r>
              <a:rPr sz="1800" dirty="0"/>
              <a:t> focuses on unconscious processes and childhood experiences influencing behavior and emotions.</a:t>
            </a:r>
            <a:r>
              <a:rPr lang="en-GB" sz="1800" dirty="0"/>
              <a:t> </a:t>
            </a:r>
            <a:r>
              <a:rPr lang="en-GB" altLang="en-US" sz="1800" dirty="0"/>
              <a:t>The term psychodynamic refers to the transfer of psychic or mental energy between the different structures and levels of consciousness within people’s minds. </a:t>
            </a:r>
            <a:endParaRPr lang="en-US" sz="1800" dirty="0"/>
          </a:p>
          <a:p>
            <a:pPr marL="0" indent="0">
              <a:spcBef>
                <a:spcPts val="2500"/>
              </a:spcBef>
              <a:buFont typeface="Arial" panose="020B0604020202020204" pitchFamily="34" charset="0"/>
              <a:buNone/>
            </a:pPr>
            <a:r>
              <a:rPr lang="en-US" sz="1800" b="1" dirty="0"/>
              <a:t>Therapeutic Techniques</a:t>
            </a:r>
          </a:p>
          <a:p>
            <a:pPr marL="0" lvl="1" indent="0">
              <a:buFont typeface="Arial" panose="020B0604020202020204" pitchFamily="34" charset="0"/>
              <a:buNone/>
            </a:pPr>
            <a:r>
              <a:rPr sz="1800" dirty="0"/>
              <a:t>Methods like free association, dream analysis, and transference interpretation reveal unconscious conflicts.</a:t>
            </a:r>
            <a:endParaRPr lang="en-US" sz="1800" dirty="0"/>
          </a:p>
          <a:p>
            <a:pPr marL="0" indent="0">
              <a:spcBef>
                <a:spcPts val="2500"/>
              </a:spcBef>
              <a:buFont typeface="Arial" panose="020B0604020202020204" pitchFamily="34" charset="0"/>
              <a:buNone/>
            </a:pPr>
            <a:r>
              <a:rPr lang="en-US" sz="1800" b="1" dirty="0"/>
              <a:t>Modern Psychodynamic Therapy</a:t>
            </a:r>
          </a:p>
          <a:p>
            <a:pPr marL="0" lvl="1" indent="0">
              <a:buFont typeface="Arial" panose="020B0604020202020204" pitchFamily="34" charset="0"/>
              <a:buNone/>
            </a:pPr>
            <a:r>
              <a:rPr sz="1800" dirty="0"/>
              <a:t>Evolved to include object relations and attachment theories, focusing on relationships and emotional bonds.</a:t>
            </a:r>
            <a:endParaRPr lang="en-US" sz="1800" dirty="0"/>
          </a:p>
          <a:p>
            <a:pPr marL="0" indent="0">
              <a:spcBef>
                <a:spcPts val="2500"/>
              </a:spcBef>
              <a:buFont typeface="Arial" panose="020B0604020202020204" pitchFamily="34" charset="0"/>
              <a:buNone/>
            </a:pPr>
            <a:r>
              <a:rPr lang="en-US" sz="1800" b="1" dirty="0"/>
              <a:t>Therapeutic Relationship Importance</a:t>
            </a:r>
          </a:p>
          <a:p>
            <a:pPr marL="0" lvl="1" indent="0">
              <a:buFont typeface="Arial" panose="020B0604020202020204" pitchFamily="34" charset="0"/>
              <a:buNone/>
            </a:pPr>
            <a:r>
              <a:rPr sz="1800" dirty="0"/>
              <a:t>Trust and openness in therapy help explore complex emotions and unresolved internal conflicts.</a:t>
            </a:r>
            <a:endParaRPr lang="en-US" sz="1800" dirty="0"/>
          </a:p>
        </p:txBody>
      </p:sp>
      <p:sp>
        <p:nvSpPr>
          <p:cNvPr id="5" name="Slide Number Placeholder 4">
            <a:extLst>
              <a:ext uri="{FF2B5EF4-FFF2-40B4-BE49-F238E27FC236}">
                <a16:creationId xmlns:a16="http://schemas.microsoft.com/office/drawing/2014/main" id="{E09A0E2D-6F58-04B4-1AC6-F09D363B0150}"/>
              </a:ext>
            </a:extLst>
          </p:cNvPr>
          <p:cNvSpPr>
            <a:spLocks noGrp="1"/>
          </p:cNvSpPr>
          <p:nvPr>
            <p:ph type="sldNum" sz="quarter" idx="17"/>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10</a:t>
            </a:fld>
            <a:endParaRPr lang="en-US"/>
          </a:p>
        </p:txBody>
      </p:sp>
    </p:spTree>
    <p:extLst>
      <p:ext uri="{BB962C8B-B14F-4D97-AF65-F5344CB8AC3E}">
        <p14:creationId xmlns:p14="http://schemas.microsoft.com/office/powerpoint/2010/main" val="19142924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59D85-C913-F529-1650-A2D6C07EF4E4}"/>
              </a:ext>
            </a:extLst>
          </p:cNvPr>
          <p:cNvSpPr>
            <a:spLocks noGrp="1"/>
          </p:cNvSpPr>
          <p:nvPr>
            <p:ph type="ctrTitle"/>
          </p:nvPr>
        </p:nvSpPr>
        <p:spPr/>
        <p:txBody>
          <a:bodyPr anchor="ctr">
            <a:normAutofit/>
          </a:bodyPr>
          <a:lstStyle/>
          <a:p>
            <a:r>
              <a:rPr lang="en-US" dirty="0"/>
              <a:t>Behaviour Therapy and Cognitive Therapy – CBT</a:t>
            </a:r>
          </a:p>
        </p:txBody>
      </p:sp>
      <p:sp>
        <p:nvSpPr>
          <p:cNvPr id="5" name="Slide Number Placeholder 4">
            <a:extLst>
              <a:ext uri="{FF2B5EF4-FFF2-40B4-BE49-F238E27FC236}">
                <a16:creationId xmlns:a16="http://schemas.microsoft.com/office/drawing/2014/main" id="{ED9AA897-9B4E-A40C-F604-E700068E3F2A}"/>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11</a:t>
            </a:fld>
            <a:endParaRPr lang="en-US"/>
          </a:p>
        </p:txBody>
      </p:sp>
    </p:spTree>
    <p:extLst>
      <p:ext uri="{BB962C8B-B14F-4D97-AF65-F5344CB8AC3E}">
        <p14:creationId xmlns:p14="http://schemas.microsoft.com/office/powerpoint/2010/main" val="11332415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8B3A6-DE60-0A0B-3963-C1839A2D9CF2}"/>
              </a:ext>
            </a:extLst>
          </p:cNvPr>
          <p:cNvSpPr>
            <a:spLocks noGrp="1"/>
          </p:cNvSpPr>
          <p:nvPr>
            <p:ph type="title"/>
          </p:nvPr>
        </p:nvSpPr>
        <p:spPr>
          <a:xfrm>
            <a:off x="1847528" y="493776"/>
            <a:ext cx="7772400" cy="914400"/>
          </a:xfrm>
        </p:spPr>
        <p:txBody>
          <a:bodyPr anchor="b">
            <a:normAutofit/>
          </a:bodyPr>
          <a:lstStyle/>
          <a:p>
            <a:r>
              <a:rPr lang="en-US" dirty="0"/>
              <a:t>Principles and Techniques of CBT</a:t>
            </a:r>
          </a:p>
        </p:txBody>
      </p:sp>
      <p:sp>
        <p:nvSpPr>
          <p:cNvPr id="4" name="Content Placeholder 3">
            <a:extLst>
              <a:ext uri="{FF2B5EF4-FFF2-40B4-BE49-F238E27FC236}">
                <a16:creationId xmlns:a16="http://schemas.microsoft.com/office/drawing/2014/main" id="{D0F0ABF8-BA92-B735-BD43-F3CB27A6768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207008" y="1700784"/>
            <a:ext cx="9641520" cy="4206240"/>
          </a:xfrm>
        </p:spPr>
        <p:txBody>
          <a:bodyPr>
            <a:noAutofit/>
          </a:bodyPr>
          <a:lstStyle/>
          <a:p>
            <a:pPr marL="0" indent="0">
              <a:spcBef>
                <a:spcPts val="2500"/>
              </a:spcBef>
              <a:buFont typeface="Arial" panose="020B0604020202020204" pitchFamily="34" charset="0"/>
              <a:buNone/>
            </a:pPr>
            <a:r>
              <a:rPr lang="en-US" sz="1800" b="1" dirty="0"/>
              <a:t>Core Principles of CBT</a:t>
            </a:r>
          </a:p>
          <a:p>
            <a:pPr marL="0" lvl="1" indent="0">
              <a:buFont typeface="Arial" panose="020B0604020202020204" pitchFamily="34" charset="0"/>
              <a:buNone/>
            </a:pPr>
            <a:r>
              <a:rPr sz="1800" dirty="0"/>
              <a:t>CBT integrates </a:t>
            </a:r>
            <a:r>
              <a:rPr sz="1800" dirty="0" err="1"/>
              <a:t>behavio</a:t>
            </a:r>
            <a:r>
              <a:rPr lang="en-GB" sz="1800" dirty="0"/>
              <a:t>u</a:t>
            </a:r>
            <a:r>
              <a:rPr sz="1800" dirty="0"/>
              <a:t>r and cognitive therapies to change maladaptive thoughts and </a:t>
            </a:r>
            <a:r>
              <a:rPr sz="1800" dirty="0" err="1"/>
              <a:t>behavio</a:t>
            </a:r>
            <a:r>
              <a:rPr lang="en-GB" sz="1800" dirty="0"/>
              <a:t>u</a:t>
            </a:r>
            <a:r>
              <a:rPr sz="1800" dirty="0" err="1"/>
              <a:t>rs</a:t>
            </a:r>
            <a:r>
              <a:rPr sz="1800" dirty="0"/>
              <a:t> effectively.</a:t>
            </a:r>
            <a:endParaRPr lang="en-US" sz="1800" dirty="0"/>
          </a:p>
          <a:p>
            <a:pPr marL="0" indent="0">
              <a:spcBef>
                <a:spcPts val="2500"/>
              </a:spcBef>
              <a:buFont typeface="Arial" panose="020B0604020202020204" pitchFamily="34" charset="0"/>
              <a:buNone/>
            </a:pPr>
            <a:r>
              <a:rPr lang="en-US" sz="1800" b="1" dirty="0"/>
              <a:t>Common Techniques</a:t>
            </a:r>
          </a:p>
          <a:p>
            <a:pPr marL="0" lvl="1" indent="0">
              <a:buFont typeface="Arial" panose="020B0604020202020204" pitchFamily="34" charset="0"/>
              <a:buNone/>
            </a:pPr>
            <a:r>
              <a:rPr sz="1800" dirty="0"/>
              <a:t>Key CBT techniques include cognitive restructuring, </a:t>
            </a:r>
            <a:r>
              <a:rPr sz="1800" dirty="0" err="1"/>
              <a:t>behavio</a:t>
            </a:r>
            <a:r>
              <a:rPr lang="en-GB" sz="1800" dirty="0"/>
              <a:t>u</a:t>
            </a:r>
            <a:r>
              <a:rPr sz="1800" dirty="0" err="1"/>
              <a:t>ral</a:t>
            </a:r>
            <a:r>
              <a:rPr sz="1800" dirty="0"/>
              <a:t> activation, and exposure therapy to treat various disorders.</a:t>
            </a:r>
            <a:endParaRPr lang="en-US" sz="1800" dirty="0"/>
          </a:p>
          <a:p>
            <a:pPr marL="0" indent="0">
              <a:spcBef>
                <a:spcPts val="2500"/>
              </a:spcBef>
              <a:buFont typeface="Arial" panose="020B0604020202020204" pitchFamily="34" charset="0"/>
              <a:buNone/>
            </a:pPr>
            <a:r>
              <a:rPr lang="en-US" sz="1800" b="1" dirty="0"/>
              <a:t>Collaborative and Goal-Oriented</a:t>
            </a:r>
          </a:p>
          <a:p>
            <a:pPr marL="0" lvl="1" indent="0">
              <a:buFont typeface="Arial" panose="020B0604020202020204" pitchFamily="34" charset="0"/>
              <a:buNone/>
            </a:pPr>
            <a:r>
              <a:rPr sz="1800" dirty="0"/>
              <a:t>CBT involves therapist-client collaboration with goal setting, progress monitoring, and skill practice.</a:t>
            </a:r>
            <a:endParaRPr lang="en-US" sz="1800" dirty="0"/>
          </a:p>
          <a:p>
            <a:pPr marL="0" indent="0">
              <a:spcBef>
                <a:spcPts val="2500"/>
              </a:spcBef>
              <a:buFont typeface="Arial" panose="020B0604020202020204" pitchFamily="34" charset="0"/>
              <a:buNone/>
            </a:pPr>
            <a:r>
              <a:rPr lang="en-US" sz="1800" b="1" dirty="0"/>
              <a:t>Effectiveness and Empowerment</a:t>
            </a:r>
          </a:p>
          <a:p>
            <a:pPr marL="0" lvl="1" indent="0">
              <a:buFont typeface="Arial" panose="020B0604020202020204" pitchFamily="34" charset="0"/>
              <a:buNone/>
            </a:pPr>
            <a:r>
              <a:rPr sz="1800" dirty="0"/>
              <a:t>CBT is evidence-based and empowers clients with coping strategies for long-term mental health management.</a:t>
            </a:r>
            <a:endParaRPr lang="en-US" sz="1800" dirty="0"/>
          </a:p>
        </p:txBody>
      </p:sp>
      <p:sp>
        <p:nvSpPr>
          <p:cNvPr id="5" name="Slide Number Placeholder 4">
            <a:extLst>
              <a:ext uri="{FF2B5EF4-FFF2-40B4-BE49-F238E27FC236}">
                <a16:creationId xmlns:a16="http://schemas.microsoft.com/office/drawing/2014/main" id="{83602110-1321-0690-7891-72714BB09FB0}"/>
              </a:ext>
            </a:extLst>
          </p:cNvPr>
          <p:cNvSpPr>
            <a:spLocks noGrp="1"/>
          </p:cNvSpPr>
          <p:nvPr>
            <p:ph type="sldNum" sz="quarter" idx="17"/>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12</a:t>
            </a:fld>
            <a:endParaRPr lang="en-US"/>
          </a:p>
        </p:txBody>
      </p:sp>
    </p:spTree>
    <p:extLst>
      <p:ext uri="{BB962C8B-B14F-4D97-AF65-F5344CB8AC3E}">
        <p14:creationId xmlns:p14="http://schemas.microsoft.com/office/powerpoint/2010/main" val="14615323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875C0-1749-DB4D-4B4F-9F97F3FD35EE}"/>
              </a:ext>
            </a:extLst>
          </p:cNvPr>
          <p:cNvSpPr>
            <a:spLocks noGrp="1"/>
          </p:cNvSpPr>
          <p:nvPr>
            <p:ph type="ctrTitle"/>
          </p:nvPr>
        </p:nvSpPr>
        <p:spPr/>
        <p:txBody>
          <a:bodyPr anchor="ctr">
            <a:normAutofit/>
          </a:bodyPr>
          <a:lstStyle/>
          <a:p>
            <a:pPr>
              <a:lnSpc>
                <a:spcPct val="90000"/>
              </a:lnSpc>
            </a:pPr>
            <a:r>
              <a:rPr lang="en-US" sz="4300"/>
              <a:t>Humanistic Approach – Person-Centred Therapy (Carl Rogers)</a:t>
            </a:r>
          </a:p>
        </p:txBody>
      </p:sp>
      <p:sp>
        <p:nvSpPr>
          <p:cNvPr id="4" name="Footer Placeholder 3">
            <a:extLst>
              <a:ext uri="{FF2B5EF4-FFF2-40B4-BE49-F238E27FC236}">
                <a16:creationId xmlns:a16="http://schemas.microsoft.com/office/drawing/2014/main" id="{09178909-3B91-AD13-C893-2A70C8F20A00}"/>
              </a:ext>
            </a:extLst>
          </p:cNvPr>
          <p:cNvSpPr>
            <a:spLocks noGrp="1"/>
          </p:cNvSpPr>
          <p:nvPr>
            <p:ph type="ftr" sz="quarter" idx="11"/>
          </p:nvPr>
        </p:nvSpPr>
        <p:spPr>
          <a:xfrm rot="16200000">
            <a:off x="-1005840" y="1525384"/>
            <a:ext cx="2805405" cy="365125"/>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058BD2CA-5BC9-10C3-EFC7-90E00EE7B478}"/>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13</a:t>
            </a:fld>
            <a:endParaRPr lang="en-US"/>
          </a:p>
        </p:txBody>
      </p:sp>
    </p:spTree>
    <p:extLst>
      <p:ext uri="{BB962C8B-B14F-4D97-AF65-F5344CB8AC3E}">
        <p14:creationId xmlns:p14="http://schemas.microsoft.com/office/powerpoint/2010/main" val="39175106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57183-4165-6F4C-9261-5532172E0EB8}"/>
              </a:ext>
            </a:extLst>
          </p:cNvPr>
          <p:cNvSpPr>
            <a:spLocks noGrp="1"/>
          </p:cNvSpPr>
          <p:nvPr>
            <p:ph type="title"/>
          </p:nvPr>
        </p:nvSpPr>
        <p:spPr/>
        <p:txBody>
          <a:bodyPr anchor="t">
            <a:normAutofit/>
          </a:bodyPr>
          <a:lstStyle/>
          <a:p>
            <a:pPr>
              <a:lnSpc>
                <a:spcPct val="90000"/>
              </a:lnSpc>
            </a:pPr>
            <a:r>
              <a:rPr lang="en-US" sz="3100"/>
              <a:t>Core Principles of Person-Centred Therapy</a:t>
            </a:r>
          </a:p>
        </p:txBody>
      </p:sp>
      <p:sp>
        <p:nvSpPr>
          <p:cNvPr id="4" name="Content Placeholder 3">
            <a:extLst>
              <a:ext uri="{FF2B5EF4-FFF2-40B4-BE49-F238E27FC236}">
                <a16:creationId xmlns:a16="http://schemas.microsoft.com/office/drawing/2014/main" id="{35605FD4-69FA-5D52-462E-2614CD72E09B}"/>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p:txBody>
          <a:bodyPr>
            <a:normAutofit/>
          </a:bodyPr>
          <a:lstStyle/>
          <a:p>
            <a:pPr marL="0" indent="0">
              <a:spcBef>
                <a:spcPts val="2500"/>
              </a:spcBef>
              <a:buFont typeface="Arial" panose="020B0604020202020204" pitchFamily="34" charset="0"/>
              <a:buNone/>
            </a:pPr>
            <a:r>
              <a:rPr lang="en-US" sz="2400" b="1" dirty="0"/>
              <a:t>Core Conditions for Therapy</a:t>
            </a:r>
          </a:p>
          <a:p>
            <a:pPr marL="0" lvl="1" indent="0">
              <a:buFont typeface="Arial" panose="020B0604020202020204" pitchFamily="34" charset="0"/>
              <a:buNone/>
            </a:pPr>
            <a:r>
              <a:rPr sz="2400" dirty="0"/>
              <a:t>Empathy, unconditional positive regard, and congruence create a safe, supportive therapeutic environment.</a:t>
            </a:r>
            <a:endParaRPr lang="en-US" sz="2400" dirty="0"/>
          </a:p>
          <a:p>
            <a:pPr marL="0" indent="0">
              <a:spcBef>
                <a:spcPts val="2500"/>
              </a:spcBef>
              <a:buFont typeface="Arial" panose="020B0604020202020204" pitchFamily="34" charset="0"/>
              <a:buNone/>
            </a:pPr>
            <a:r>
              <a:rPr lang="en-US" sz="2400" b="1" dirty="0"/>
              <a:t>Client as Expert</a:t>
            </a:r>
          </a:p>
          <a:p>
            <a:pPr marL="0" lvl="1" indent="0">
              <a:buFont typeface="Arial" panose="020B0604020202020204" pitchFamily="34" charset="0"/>
              <a:buNone/>
            </a:pPr>
            <a:r>
              <a:rPr sz="2400" dirty="0"/>
              <a:t>Person-</a:t>
            </a:r>
            <a:r>
              <a:rPr sz="2400" dirty="0" err="1"/>
              <a:t>centred</a:t>
            </a:r>
            <a:r>
              <a:rPr sz="2400" dirty="0"/>
              <a:t> therapy empowers clients as experts in their own lives, with therapists as facilitators.</a:t>
            </a:r>
            <a:endParaRPr lang="en-US" sz="2400" dirty="0"/>
          </a:p>
          <a:p>
            <a:pPr marL="0" indent="0">
              <a:spcBef>
                <a:spcPts val="2500"/>
              </a:spcBef>
              <a:buFont typeface="Arial" panose="020B0604020202020204" pitchFamily="34" charset="0"/>
              <a:buNone/>
            </a:pPr>
            <a:r>
              <a:rPr lang="en-US" sz="2400" b="1" dirty="0"/>
              <a:t>Growth and Self-Acceptance</a:t>
            </a:r>
          </a:p>
          <a:p>
            <a:pPr marL="0" lvl="1" indent="0">
              <a:buFont typeface="Arial" panose="020B0604020202020204" pitchFamily="34" charset="0"/>
              <a:buNone/>
            </a:pPr>
            <a:r>
              <a:rPr sz="2400" dirty="0"/>
              <a:t>Therapy fosters self-exploration, helping clients align actions with authentic selves for well-being.</a:t>
            </a:r>
            <a:endParaRPr lang="en-US" sz="2400" dirty="0"/>
          </a:p>
        </p:txBody>
      </p:sp>
      <p:sp>
        <p:nvSpPr>
          <p:cNvPr id="5" name="Slide Number Placeholder 4">
            <a:extLst>
              <a:ext uri="{FF2B5EF4-FFF2-40B4-BE49-F238E27FC236}">
                <a16:creationId xmlns:a16="http://schemas.microsoft.com/office/drawing/2014/main" id="{C93F3B77-5F52-1D8F-BE90-DF5C4C6BCB44}"/>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14</a:t>
            </a:fld>
            <a:endParaRPr lang="en-US"/>
          </a:p>
        </p:txBody>
      </p:sp>
    </p:spTree>
    <p:extLst>
      <p:ext uri="{BB962C8B-B14F-4D97-AF65-F5344CB8AC3E}">
        <p14:creationId xmlns:p14="http://schemas.microsoft.com/office/powerpoint/2010/main" val="16092973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4">
            <a:extLst>
              <a:ext uri="{FF2B5EF4-FFF2-40B4-BE49-F238E27FC236}">
                <a16:creationId xmlns:a16="http://schemas.microsoft.com/office/drawing/2014/main" id="{33C8B767-28C1-2253-6E8F-4E1BE7C2DD1E}"/>
              </a:ext>
            </a:extLst>
          </p:cNvPr>
          <p:cNvSpPr>
            <a:spLocks noGrp="1"/>
          </p:cNvSpPr>
          <p:nvPr>
            <p:ph type="title"/>
          </p:nvPr>
        </p:nvSpPr>
        <p:spPr/>
        <p:txBody>
          <a:bodyPr>
            <a:normAutofit fontScale="90000"/>
          </a:bodyPr>
          <a:lstStyle/>
          <a:p>
            <a:pPr fontAlgn="auto">
              <a:spcAft>
                <a:spcPts val="0"/>
              </a:spcAft>
              <a:defRPr/>
            </a:pPr>
            <a:r>
              <a:rPr lang="en-GB" altLang="en-US">
                <a:solidFill>
                  <a:schemeClr val="tx1">
                    <a:lumMod val="95000"/>
                    <a:lumOff val="5000"/>
                  </a:schemeClr>
                </a:solidFill>
              </a:rPr>
              <a:t>Core Conditions – Carl Rogers – Person Centred Approach</a:t>
            </a:r>
          </a:p>
        </p:txBody>
      </p:sp>
      <p:pic>
        <p:nvPicPr>
          <p:cNvPr id="31747" name="Content Placeholder 8">
            <a:extLst>
              <a:ext uri="{FF2B5EF4-FFF2-40B4-BE49-F238E27FC236}">
                <a16:creationId xmlns:a16="http://schemas.microsoft.com/office/drawing/2014/main" id="{5C47A7A2-4418-3114-F253-EEBE683746E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575050" y="2349500"/>
            <a:ext cx="4872038" cy="3673475"/>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BB694376-DA22-91ED-A448-72216B5B050A}"/>
              </a:ext>
            </a:extLst>
          </p:cNvPr>
          <p:cNvSpPr>
            <a:spLocks noGrp="1"/>
          </p:cNvSpPr>
          <p:nvPr>
            <p:ph type="title"/>
          </p:nvPr>
        </p:nvSpPr>
        <p:spPr/>
        <p:txBody>
          <a:bodyPr/>
          <a:lstStyle/>
          <a:p>
            <a:r>
              <a:rPr lang="en-GB" altLang="en-US">
                <a:ln>
                  <a:noFill/>
                </a:ln>
              </a:rPr>
              <a:t>Exercise </a:t>
            </a:r>
          </a:p>
        </p:txBody>
      </p:sp>
      <p:sp>
        <p:nvSpPr>
          <p:cNvPr id="32771" name="Content Placeholder 3">
            <a:extLst>
              <a:ext uri="{FF2B5EF4-FFF2-40B4-BE49-F238E27FC236}">
                <a16:creationId xmlns:a16="http://schemas.microsoft.com/office/drawing/2014/main" id="{D60717F3-94BC-B4F1-FD19-299711817437}"/>
              </a:ext>
            </a:extLst>
          </p:cNvPr>
          <p:cNvSpPr>
            <a:spLocks noGrp="1"/>
          </p:cNvSpPr>
          <p:nvPr>
            <p:ph idx="1"/>
          </p:nvPr>
        </p:nvSpPr>
        <p:spPr>
          <a:xfrm>
            <a:off x="1558925" y="2924175"/>
            <a:ext cx="8496300" cy="1366838"/>
          </a:xfrm>
        </p:spPr>
        <p:txBody>
          <a:bodyPr>
            <a:normAutofit fontScale="85000" lnSpcReduction="10000"/>
          </a:bodyPr>
          <a:lstStyle/>
          <a:p>
            <a:pPr marL="0" indent="0" algn="ctr">
              <a:buFont typeface="Arial" panose="020B0604020202020204" pitchFamily="34" charset="0"/>
              <a:buNone/>
            </a:pPr>
            <a:r>
              <a:rPr lang="en-GB" altLang="en-US" dirty="0"/>
              <a:t>   </a:t>
            </a:r>
            <a:r>
              <a:rPr lang="en-GB" altLang="en-US" b="1" dirty="0"/>
              <a:t>The Qualities of a Helper</a:t>
            </a:r>
          </a:p>
          <a:p>
            <a:pPr marL="0" indent="0" algn="ctr">
              <a:buFont typeface="Arial" panose="020B0604020202020204" pitchFamily="34" charset="0"/>
              <a:buNone/>
            </a:pPr>
            <a:endParaRPr lang="en-GB" altLang="en-US" b="1" dirty="0"/>
          </a:p>
          <a:p>
            <a:pPr marL="0" indent="0" algn="ctr">
              <a:buFont typeface="Arial" panose="020B0604020202020204" pitchFamily="34" charset="0"/>
              <a:buNone/>
            </a:pPr>
            <a:r>
              <a:rPr lang="en-GB" altLang="en-US" b="1" dirty="0"/>
              <a:t>Please watch the video and then consider the questions on the next slide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E8254C98-CE34-2761-EF8F-E5C698AA4BA6}"/>
              </a:ext>
            </a:extLst>
          </p:cNvPr>
          <p:cNvSpPr>
            <a:spLocks noGrp="1"/>
          </p:cNvSpPr>
          <p:nvPr>
            <p:ph type="title"/>
          </p:nvPr>
        </p:nvSpPr>
        <p:spPr/>
        <p:txBody>
          <a:bodyPr/>
          <a:lstStyle/>
          <a:p>
            <a:r>
              <a:rPr lang="en-GB" altLang="en-US">
                <a:ln>
                  <a:noFill/>
                </a:ln>
              </a:rPr>
              <a:t>Reflections – personal development </a:t>
            </a:r>
          </a:p>
        </p:txBody>
      </p:sp>
      <p:sp>
        <p:nvSpPr>
          <p:cNvPr id="33795" name="Content Placeholder 2">
            <a:extLst>
              <a:ext uri="{FF2B5EF4-FFF2-40B4-BE49-F238E27FC236}">
                <a16:creationId xmlns:a16="http://schemas.microsoft.com/office/drawing/2014/main" id="{B5F6A499-FF6D-8AA3-F186-91327FD1050D}"/>
              </a:ext>
            </a:extLst>
          </p:cNvPr>
          <p:cNvSpPr>
            <a:spLocks noGrp="1"/>
          </p:cNvSpPr>
          <p:nvPr>
            <p:ph idx="1"/>
          </p:nvPr>
        </p:nvSpPr>
        <p:spPr/>
        <p:txBody>
          <a:bodyPr/>
          <a:lstStyle/>
          <a:p>
            <a:r>
              <a:rPr lang="en-GB" altLang="en-US" dirty="0"/>
              <a:t>Identify the skills you feel you would need to develop further to become a “good” counsellor, or skilled helper?</a:t>
            </a:r>
          </a:p>
          <a:p>
            <a:endParaRPr lang="en-GB" altLang="en-US" dirty="0"/>
          </a:p>
          <a:p>
            <a:r>
              <a:rPr lang="en-GB" altLang="en-US" dirty="0"/>
              <a:t>How would you ensure you maintained appropriate boundaries in such a role? What could be the risks be…?</a:t>
            </a:r>
          </a:p>
          <a:p>
            <a:endParaRPr lang="en-GB" altLang="en-US" dirty="0"/>
          </a:p>
          <a:p>
            <a:endParaRPr lang="en-GB"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4">
            <a:extLst>
              <a:ext uri="{FF2B5EF4-FFF2-40B4-BE49-F238E27FC236}">
                <a16:creationId xmlns:a16="http://schemas.microsoft.com/office/drawing/2014/main" id="{47921C19-80DF-C34D-7477-BCB874EFA943}"/>
              </a:ext>
            </a:extLst>
          </p:cNvPr>
          <p:cNvSpPr>
            <a:spLocks noChangeArrowheads="1"/>
          </p:cNvSpPr>
          <p:nvPr/>
        </p:nvSpPr>
        <p:spPr bwMode="auto">
          <a:xfrm>
            <a:off x="1416050" y="1304925"/>
            <a:ext cx="9720263"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r>
              <a:rPr lang="en-GB" altLang="en-US" b="1">
                <a:solidFill>
                  <a:srgbClr val="31006F"/>
                </a:solidFill>
                <a:latin typeface="Lexia"/>
              </a:rPr>
              <a:t>BACP Ethical Principles</a:t>
            </a:r>
          </a:p>
          <a:p>
            <a:endParaRPr lang="en-GB" altLang="en-US" b="1">
              <a:solidFill>
                <a:srgbClr val="31006F"/>
              </a:solidFill>
              <a:latin typeface="Lexia"/>
            </a:endParaRPr>
          </a:p>
          <a:p>
            <a:r>
              <a:rPr lang="en-GB" altLang="en-US">
                <a:solidFill>
                  <a:srgbClr val="1F1F20"/>
                </a:solidFill>
                <a:latin typeface="Aller"/>
              </a:rPr>
              <a:t>Principles direct attention to important ethical responsibilities. Our core principles are:</a:t>
            </a:r>
          </a:p>
          <a:p>
            <a:endParaRPr lang="en-GB" altLang="en-US">
              <a:solidFill>
                <a:srgbClr val="1F1F20"/>
              </a:solidFill>
              <a:latin typeface="Aller"/>
            </a:endParaRPr>
          </a:p>
          <a:p>
            <a:pPr>
              <a:buFont typeface="Arial" panose="020B0604020202020204" pitchFamily="34" charset="0"/>
              <a:buChar char="•"/>
            </a:pPr>
            <a:r>
              <a:rPr lang="en-GB" altLang="en-US" b="1">
                <a:solidFill>
                  <a:srgbClr val="1F1F20"/>
                </a:solidFill>
                <a:latin typeface="Aller"/>
              </a:rPr>
              <a:t>Being trustworthy:</a:t>
            </a:r>
            <a:r>
              <a:rPr lang="en-GB" altLang="en-US">
                <a:solidFill>
                  <a:srgbClr val="1F1F20"/>
                </a:solidFill>
                <a:latin typeface="Aller"/>
              </a:rPr>
              <a:t> honouring the trust placed in the practitioner</a:t>
            </a:r>
          </a:p>
          <a:p>
            <a:pPr>
              <a:buFont typeface="Arial" panose="020B0604020202020204" pitchFamily="34" charset="0"/>
              <a:buChar char="•"/>
            </a:pPr>
            <a:endParaRPr lang="en-GB" altLang="en-US">
              <a:solidFill>
                <a:srgbClr val="1F1F20"/>
              </a:solidFill>
              <a:latin typeface="Aller"/>
            </a:endParaRPr>
          </a:p>
          <a:p>
            <a:pPr>
              <a:buFont typeface="Arial" panose="020B0604020202020204" pitchFamily="34" charset="0"/>
              <a:buChar char="•"/>
            </a:pPr>
            <a:r>
              <a:rPr lang="en-GB" altLang="en-US" b="1">
                <a:solidFill>
                  <a:srgbClr val="1F1F20"/>
                </a:solidFill>
                <a:latin typeface="Aller"/>
              </a:rPr>
              <a:t>Autonomy:</a:t>
            </a:r>
            <a:r>
              <a:rPr lang="en-GB" altLang="en-US">
                <a:solidFill>
                  <a:srgbClr val="1F1F20"/>
                </a:solidFill>
                <a:latin typeface="Aller"/>
              </a:rPr>
              <a:t> respect for the client’s right to be self-governing</a:t>
            </a:r>
          </a:p>
          <a:p>
            <a:pPr>
              <a:buFont typeface="Arial" panose="020B0604020202020204" pitchFamily="34" charset="0"/>
              <a:buChar char="•"/>
            </a:pPr>
            <a:endParaRPr lang="en-GB" altLang="en-US">
              <a:solidFill>
                <a:srgbClr val="1F1F20"/>
              </a:solidFill>
              <a:latin typeface="Aller"/>
            </a:endParaRPr>
          </a:p>
          <a:p>
            <a:pPr>
              <a:buFont typeface="Arial" panose="020B0604020202020204" pitchFamily="34" charset="0"/>
              <a:buChar char="•"/>
            </a:pPr>
            <a:r>
              <a:rPr lang="en-GB" altLang="en-US" b="1">
                <a:solidFill>
                  <a:srgbClr val="1F1F20"/>
                </a:solidFill>
                <a:latin typeface="Aller"/>
              </a:rPr>
              <a:t>Beneficence:</a:t>
            </a:r>
            <a:r>
              <a:rPr lang="en-GB" altLang="en-US">
                <a:solidFill>
                  <a:srgbClr val="1F1F20"/>
                </a:solidFill>
                <a:latin typeface="Aller"/>
              </a:rPr>
              <a:t> a commitment to promoting the client’s wellbeing</a:t>
            </a:r>
          </a:p>
          <a:p>
            <a:pPr>
              <a:buFont typeface="Arial" panose="020B0604020202020204" pitchFamily="34" charset="0"/>
              <a:buChar char="•"/>
            </a:pPr>
            <a:endParaRPr lang="en-GB" altLang="en-US">
              <a:solidFill>
                <a:srgbClr val="1F1F20"/>
              </a:solidFill>
              <a:latin typeface="Aller"/>
            </a:endParaRPr>
          </a:p>
          <a:p>
            <a:pPr>
              <a:buFont typeface="Arial" panose="020B0604020202020204" pitchFamily="34" charset="0"/>
              <a:buChar char="•"/>
            </a:pPr>
            <a:r>
              <a:rPr lang="en-GB" altLang="en-US" b="1">
                <a:solidFill>
                  <a:srgbClr val="1F1F20"/>
                </a:solidFill>
                <a:latin typeface="Aller"/>
              </a:rPr>
              <a:t>Non-maleficence:</a:t>
            </a:r>
            <a:r>
              <a:rPr lang="en-GB" altLang="en-US">
                <a:solidFill>
                  <a:srgbClr val="1F1F20"/>
                </a:solidFill>
                <a:latin typeface="Aller"/>
              </a:rPr>
              <a:t> a commitment to avoiding harm to the client</a:t>
            </a:r>
          </a:p>
          <a:p>
            <a:pPr>
              <a:buFont typeface="Arial" panose="020B0604020202020204" pitchFamily="34" charset="0"/>
              <a:buChar char="•"/>
            </a:pPr>
            <a:endParaRPr lang="en-GB" altLang="en-US">
              <a:solidFill>
                <a:srgbClr val="1F1F20"/>
              </a:solidFill>
              <a:latin typeface="Aller"/>
            </a:endParaRPr>
          </a:p>
          <a:p>
            <a:pPr>
              <a:buFont typeface="Arial" panose="020B0604020202020204" pitchFamily="34" charset="0"/>
              <a:buChar char="•"/>
            </a:pPr>
            <a:r>
              <a:rPr lang="en-GB" altLang="en-US" b="1">
                <a:solidFill>
                  <a:srgbClr val="1F1F20"/>
                </a:solidFill>
                <a:latin typeface="Aller"/>
              </a:rPr>
              <a:t>Justice:</a:t>
            </a:r>
            <a:r>
              <a:rPr lang="en-GB" altLang="en-US">
                <a:solidFill>
                  <a:srgbClr val="1F1F20"/>
                </a:solidFill>
                <a:latin typeface="Aller"/>
              </a:rPr>
              <a:t> the fair and impartial treatment of all clients and the provision of adequate services</a:t>
            </a:r>
          </a:p>
          <a:p>
            <a:pPr>
              <a:buFont typeface="Arial" panose="020B0604020202020204" pitchFamily="34" charset="0"/>
              <a:buChar char="•"/>
            </a:pPr>
            <a:endParaRPr lang="en-GB" altLang="en-US">
              <a:solidFill>
                <a:srgbClr val="1F1F20"/>
              </a:solidFill>
              <a:latin typeface="Aller"/>
            </a:endParaRPr>
          </a:p>
          <a:p>
            <a:pPr>
              <a:buFont typeface="Arial" panose="020B0604020202020204" pitchFamily="34" charset="0"/>
              <a:buChar char="•"/>
            </a:pPr>
            <a:r>
              <a:rPr lang="en-GB" altLang="en-US" b="1">
                <a:solidFill>
                  <a:srgbClr val="1F1F20"/>
                </a:solidFill>
                <a:latin typeface="Aller"/>
              </a:rPr>
              <a:t>Self-respect:</a:t>
            </a:r>
            <a:r>
              <a:rPr lang="en-GB" altLang="en-US">
                <a:solidFill>
                  <a:srgbClr val="1F1F20"/>
                </a:solidFill>
                <a:latin typeface="Aller"/>
              </a:rPr>
              <a:t> fostering the practitioner’s self-knowledge, integrity and care for self</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3F4F322A-82C7-FD65-1CBB-C6E3A2C10CC3}"/>
              </a:ext>
            </a:extLst>
          </p:cNvPr>
          <p:cNvSpPr>
            <a:spLocks noGrp="1"/>
          </p:cNvSpPr>
          <p:nvPr>
            <p:ph type="title"/>
          </p:nvPr>
        </p:nvSpPr>
        <p:spPr/>
        <p:txBody>
          <a:bodyPr/>
          <a:lstStyle/>
          <a:p>
            <a:r>
              <a:rPr lang="en-GB" altLang="en-US">
                <a:ln>
                  <a:noFill/>
                </a:ln>
              </a:rPr>
              <a:t>Ethical Conduct in Counselling </a:t>
            </a:r>
          </a:p>
        </p:txBody>
      </p:sp>
      <p:sp>
        <p:nvSpPr>
          <p:cNvPr id="48131" name="Content Placeholder 2">
            <a:extLst>
              <a:ext uri="{FF2B5EF4-FFF2-40B4-BE49-F238E27FC236}">
                <a16:creationId xmlns:a16="http://schemas.microsoft.com/office/drawing/2014/main" id="{7EE72391-071B-2307-CCEE-D06E79F86D9E}"/>
              </a:ext>
            </a:extLst>
          </p:cNvPr>
          <p:cNvSpPr>
            <a:spLocks noGrp="1"/>
          </p:cNvSpPr>
          <p:nvPr>
            <p:ph idx="1"/>
          </p:nvPr>
        </p:nvSpPr>
        <p:spPr/>
        <p:txBody>
          <a:bodyPr/>
          <a:lstStyle/>
          <a:p>
            <a:r>
              <a:rPr lang="en-GB" altLang="en-US"/>
              <a:t>Contracting </a:t>
            </a:r>
          </a:p>
          <a:p>
            <a:endParaRPr lang="en-GB" altLang="en-US"/>
          </a:p>
          <a:p>
            <a:r>
              <a:rPr lang="en-GB" altLang="en-US"/>
              <a:t>Confidentiality </a:t>
            </a:r>
          </a:p>
          <a:p>
            <a:endParaRPr lang="en-GB" altLang="en-US"/>
          </a:p>
          <a:p>
            <a:r>
              <a:rPr lang="en-GB" altLang="en-US"/>
              <a:t>Safeguarding </a:t>
            </a:r>
          </a:p>
        </p:txBody>
      </p:sp>
    </p:spTree>
    <p:extLst>
      <p:ext uri="{BB962C8B-B14F-4D97-AF65-F5344CB8AC3E}">
        <p14:creationId xmlns:p14="http://schemas.microsoft.com/office/powerpoint/2010/main" val="19940710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E43C8E43-9059-0CBB-103F-FFCB257B43DD}"/>
              </a:ext>
            </a:extLst>
          </p:cNvPr>
          <p:cNvSpPr>
            <a:spLocks noGrp="1"/>
          </p:cNvSpPr>
          <p:nvPr>
            <p:ph type="title"/>
          </p:nvPr>
        </p:nvSpPr>
        <p:spPr>
          <a:xfrm>
            <a:off x="1055688" y="549275"/>
            <a:ext cx="9601200" cy="1303338"/>
          </a:xfrm>
        </p:spPr>
        <p:txBody>
          <a:bodyPr/>
          <a:lstStyle/>
          <a:p>
            <a:r>
              <a:rPr lang="en-GB" altLang="en-US">
                <a:ln>
                  <a:noFill/>
                </a:ln>
              </a:rPr>
              <a:t>Professional understanding needed of: </a:t>
            </a:r>
          </a:p>
        </p:txBody>
      </p:sp>
      <p:sp>
        <p:nvSpPr>
          <p:cNvPr id="49155" name="Content Placeholder 2">
            <a:extLst>
              <a:ext uri="{FF2B5EF4-FFF2-40B4-BE49-F238E27FC236}">
                <a16:creationId xmlns:a16="http://schemas.microsoft.com/office/drawing/2014/main" id="{417BB21E-9BA3-0C70-B7F4-B2A34D487EB7}"/>
              </a:ext>
            </a:extLst>
          </p:cNvPr>
          <p:cNvSpPr>
            <a:spLocks noGrp="1"/>
          </p:cNvSpPr>
          <p:nvPr>
            <p:ph idx="1"/>
          </p:nvPr>
        </p:nvSpPr>
        <p:spPr>
          <a:xfrm>
            <a:off x="839788" y="2060575"/>
            <a:ext cx="10972800" cy="4525963"/>
          </a:xfrm>
        </p:spPr>
        <p:txBody>
          <a:bodyPr/>
          <a:lstStyle/>
          <a:p>
            <a:r>
              <a:rPr lang="en-GB" altLang="en-US"/>
              <a:t>ethical, legal and professional implications of the care of patients with mental illness</a:t>
            </a:r>
          </a:p>
          <a:p>
            <a:endParaRPr lang="en-GB" altLang="en-US"/>
          </a:p>
          <a:p>
            <a:r>
              <a:rPr lang="en-GB" altLang="en-US"/>
              <a:t>the implications of mental capacity legislation for practice</a:t>
            </a:r>
          </a:p>
          <a:p>
            <a:endParaRPr lang="en-GB" altLang="en-US"/>
          </a:p>
          <a:p>
            <a:r>
              <a:rPr lang="en-GB" altLang="en-US"/>
              <a:t>mental health legislation relating to compulsory detention and treatment</a:t>
            </a:r>
          </a:p>
          <a:p>
            <a:endParaRPr lang="en-GB" altLang="en-US"/>
          </a:p>
          <a:p>
            <a:r>
              <a:rPr lang="en-GB" altLang="en-US"/>
              <a:t>the ethical and legal issues of restraint.</a:t>
            </a:r>
          </a:p>
          <a:p>
            <a:endParaRPr lang="en-GB" altLang="en-US"/>
          </a:p>
        </p:txBody>
      </p:sp>
    </p:spTree>
    <p:extLst>
      <p:ext uri="{BB962C8B-B14F-4D97-AF65-F5344CB8AC3E}">
        <p14:creationId xmlns:p14="http://schemas.microsoft.com/office/powerpoint/2010/main" val="4336960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88DF57D3-6A35-37B7-0FD6-1E7E5467C3E0}"/>
              </a:ext>
            </a:extLst>
          </p:cNvPr>
          <p:cNvSpPr>
            <a:spLocks noGrp="1"/>
          </p:cNvSpPr>
          <p:nvPr>
            <p:ph type="title"/>
          </p:nvPr>
        </p:nvSpPr>
        <p:spPr/>
        <p:txBody>
          <a:bodyPr/>
          <a:lstStyle/>
          <a:p>
            <a:r>
              <a:rPr lang="en-GB" altLang="en-US">
                <a:ln>
                  <a:noFill/>
                </a:ln>
              </a:rPr>
              <a:t>BACP Code of Ethics </a:t>
            </a:r>
          </a:p>
        </p:txBody>
      </p:sp>
      <p:sp>
        <p:nvSpPr>
          <p:cNvPr id="50179" name="Content Placeholder 2">
            <a:extLst>
              <a:ext uri="{FF2B5EF4-FFF2-40B4-BE49-F238E27FC236}">
                <a16:creationId xmlns:a16="http://schemas.microsoft.com/office/drawing/2014/main" id="{0AE612FF-5FF5-B2E6-A60B-F098A9F3F116}"/>
              </a:ext>
            </a:extLst>
          </p:cNvPr>
          <p:cNvSpPr>
            <a:spLocks noGrp="1"/>
          </p:cNvSpPr>
          <p:nvPr>
            <p:ph idx="1"/>
          </p:nvPr>
        </p:nvSpPr>
        <p:spPr>
          <a:solidFill>
            <a:schemeClr val="bg1"/>
          </a:solidFill>
        </p:spPr>
        <p:txBody>
          <a:bodyPr/>
          <a:lstStyle/>
          <a:p>
            <a:r>
              <a:rPr lang="en-GB" altLang="en-US" sz="2800">
                <a:hlinkClick r:id="rId2"/>
              </a:rPr>
              <a:t>https://www.bacp.co.uk/events-and-resources/ethics-and-standards/ethical-framework-for-the-counselling-professions/</a:t>
            </a:r>
            <a:endParaRPr lang="en-GB" altLang="en-US" sz="2800"/>
          </a:p>
          <a:p>
            <a:endParaRPr lang="en-GB" altLang="en-US"/>
          </a:p>
          <a:p>
            <a:endParaRPr lang="en-GB" altLang="en-US"/>
          </a:p>
        </p:txBody>
      </p:sp>
    </p:spTree>
    <p:extLst>
      <p:ext uri="{BB962C8B-B14F-4D97-AF65-F5344CB8AC3E}">
        <p14:creationId xmlns:p14="http://schemas.microsoft.com/office/powerpoint/2010/main" val="9778223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FC3562C3-0E8F-B833-835E-D893A0E133A5}"/>
              </a:ext>
            </a:extLst>
          </p:cNvPr>
          <p:cNvSpPr>
            <a:spLocks noGrp="1"/>
          </p:cNvSpPr>
          <p:nvPr>
            <p:ph type="title"/>
          </p:nvPr>
        </p:nvSpPr>
        <p:spPr>
          <a:xfrm>
            <a:off x="1960563" y="152400"/>
            <a:ext cx="8229600" cy="1143000"/>
          </a:xfrm>
        </p:spPr>
        <p:txBody>
          <a:bodyPr/>
          <a:lstStyle/>
          <a:p>
            <a:r>
              <a:rPr lang="en-GB" altLang="en-US">
                <a:ln>
                  <a:noFill/>
                </a:ln>
              </a:rPr>
              <a:t>Impact on Self </a:t>
            </a:r>
          </a:p>
        </p:txBody>
      </p:sp>
      <p:sp>
        <p:nvSpPr>
          <p:cNvPr id="3" name="Content Placeholder 2">
            <a:extLst>
              <a:ext uri="{FF2B5EF4-FFF2-40B4-BE49-F238E27FC236}">
                <a16:creationId xmlns:a16="http://schemas.microsoft.com/office/drawing/2014/main" id="{818A9C45-5236-AA8B-0D5F-A398115DA072}"/>
              </a:ext>
            </a:extLst>
          </p:cNvPr>
          <p:cNvSpPr>
            <a:spLocks noGrp="1"/>
          </p:cNvSpPr>
          <p:nvPr>
            <p:ph idx="1"/>
          </p:nvPr>
        </p:nvSpPr>
        <p:spPr>
          <a:xfrm>
            <a:off x="119063" y="1125538"/>
            <a:ext cx="6192837" cy="5257800"/>
          </a:xfrm>
        </p:spPr>
        <p:txBody>
          <a:bodyPr>
            <a:noAutofit/>
          </a:bodyPr>
          <a:lstStyle/>
          <a:p>
            <a:pPr marL="857250" lvl="1" indent="-457200">
              <a:buFont typeface="Wingdings" panose="05000000000000000000" pitchFamily="2" charset="2"/>
              <a:buChar char="Ø"/>
              <a:defRPr/>
            </a:pPr>
            <a:r>
              <a:rPr lang="en-GB" sz="2400" dirty="0"/>
              <a:t>Exploring how to support the needs of the secondary breast cancer nurse</a:t>
            </a:r>
          </a:p>
          <a:p>
            <a:pPr marL="400050" lvl="1" indent="0">
              <a:buFont typeface="Arial" panose="020B0604020202020204" pitchFamily="34" charset="0"/>
              <a:buNone/>
              <a:defRPr/>
            </a:pPr>
            <a:endParaRPr lang="en-GB" sz="2400" dirty="0"/>
          </a:p>
          <a:p>
            <a:pPr marL="400050" lvl="1" indent="0">
              <a:buFont typeface="Arial" panose="020B0604020202020204" pitchFamily="34" charset="0"/>
              <a:buNone/>
              <a:defRPr/>
            </a:pPr>
            <a:r>
              <a:rPr lang="en-GB" sz="2400" i="1" dirty="0"/>
              <a:t>“Its been a crappy few weeks , ladies passing away.. I know its what I do now but it hurts”</a:t>
            </a:r>
            <a:r>
              <a:rPr lang="en-GB" sz="2400" dirty="0"/>
              <a:t>  </a:t>
            </a:r>
          </a:p>
          <a:p>
            <a:pPr marL="400050" lvl="1" indent="0">
              <a:buFont typeface="Arial" panose="020B0604020202020204" pitchFamily="34" charset="0"/>
              <a:buNone/>
              <a:defRPr/>
            </a:pPr>
            <a:r>
              <a:rPr lang="en-GB" sz="2400" dirty="0"/>
              <a:t>(Ann Baker, 2018)</a:t>
            </a:r>
          </a:p>
        </p:txBody>
      </p:sp>
      <p:pic>
        <p:nvPicPr>
          <p:cNvPr id="51204" name="Picture 3">
            <a:extLst>
              <a:ext uri="{FF2B5EF4-FFF2-40B4-BE49-F238E27FC236}">
                <a16:creationId xmlns:a16="http://schemas.microsoft.com/office/drawing/2014/main" id="{BDC9D1EE-450C-C89C-5339-57C03141C68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67663" y="260350"/>
            <a:ext cx="3560762" cy="631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5" name="Picture 4">
            <a:extLst>
              <a:ext uri="{FF2B5EF4-FFF2-40B4-BE49-F238E27FC236}">
                <a16:creationId xmlns:a16="http://schemas.microsoft.com/office/drawing/2014/main" id="{EA604C21-4488-8BF0-FC1C-12D813E2547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16250" y="3481388"/>
            <a:ext cx="3897313" cy="292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452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9C1F7C-F053-DE23-C727-F3AF083D725C}"/>
            </a:ext>
          </a:extLst>
        </p:cNvPr>
        <p:cNvGrpSpPr/>
        <p:nvPr/>
      </p:nvGrpSpPr>
      <p:grpSpPr>
        <a:xfrm>
          <a:off x="0" y="0"/>
          <a:ext cx="0" cy="0"/>
          <a:chOff x="0" y="0"/>
          <a:chExt cx="0" cy="0"/>
        </a:xfrm>
      </p:grpSpPr>
      <p:sp>
        <p:nvSpPr>
          <p:cNvPr id="39938" name="Title 1">
            <a:extLst>
              <a:ext uri="{FF2B5EF4-FFF2-40B4-BE49-F238E27FC236}">
                <a16:creationId xmlns:a16="http://schemas.microsoft.com/office/drawing/2014/main" id="{EC362F45-5732-1001-71DE-9E029CAF0264}"/>
              </a:ext>
            </a:extLst>
          </p:cNvPr>
          <p:cNvSpPr>
            <a:spLocks noGrp="1"/>
          </p:cNvSpPr>
          <p:nvPr>
            <p:ph type="ctrTitle"/>
          </p:nvPr>
        </p:nvSpPr>
        <p:spPr/>
        <p:txBody>
          <a:bodyPr/>
          <a:lstStyle/>
          <a:p>
            <a:br>
              <a:rPr lang="en-GB" altLang="en-US" sz="3600" b="1" dirty="0">
                <a:ln>
                  <a:noFill/>
                </a:ln>
              </a:rPr>
            </a:br>
            <a:br>
              <a:rPr lang="en-GB" altLang="en-US" sz="3600" b="1" dirty="0">
                <a:ln>
                  <a:noFill/>
                </a:ln>
              </a:rPr>
            </a:br>
            <a:br>
              <a:rPr lang="en-GB" altLang="en-US" sz="3600" b="1" dirty="0">
                <a:ln>
                  <a:noFill/>
                </a:ln>
              </a:rPr>
            </a:br>
            <a:r>
              <a:rPr lang="en-GB" altLang="en-US" sz="3600" b="1" dirty="0">
                <a:ln>
                  <a:noFill/>
                </a:ln>
              </a:rPr>
              <a:t>Counselling V Embedded Counselling Skills</a:t>
            </a:r>
          </a:p>
        </p:txBody>
      </p:sp>
    </p:spTree>
    <p:extLst>
      <p:ext uri="{BB962C8B-B14F-4D97-AF65-F5344CB8AC3E}">
        <p14:creationId xmlns:p14="http://schemas.microsoft.com/office/powerpoint/2010/main" val="37013209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What Are Embedded Counselling Skills?</a:t>
            </a:r>
          </a:p>
        </p:txBody>
      </p:sp>
      <p:sp>
        <p:nvSpPr>
          <p:cNvPr id="3" name="Content Placeholder 2"/>
          <p:cNvSpPr>
            <a:spLocks noGrp="1"/>
          </p:cNvSpPr>
          <p:nvPr>
            <p:ph idx="1"/>
          </p:nvPr>
        </p:nvSpPr>
        <p:spPr/>
        <p:txBody>
          <a:bodyPr>
            <a:normAutofit fontScale="92500"/>
          </a:bodyPr>
          <a:lstStyle/>
          <a:p>
            <a:endParaRPr dirty="0"/>
          </a:p>
          <a:p>
            <a:pPr>
              <a:defRPr sz="1800"/>
            </a:pPr>
            <a:r>
              <a:rPr sz="2800" dirty="0"/>
              <a:t>Use of counselling techniques (e.g., active listening, empathy, reflection) by professionals whose main role isn’t counselling (nurses, teachers, social workers, clergy, police)</a:t>
            </a:r>
            <a:endParaRPr lang="en-GB" sz="2800" dirty="0"/>
          </a:p>
          <a:p>
            <a:pPr>
              <a:defRPr sz="1800"/>
            </a:pPr>
            <a:endParaRPr sz="2800" dirty="0"/>
          </a:p>
          <a:p>
            <a:pPr>
              <a:defRPr sz="1800"/>
            </a:pPr>
            <a:r>
              <a:rPr sz="2800" dirty="0" err="1"/>
              <a:t>Recogni</a:t>
            </a:r>
            <a:r>
              <a:rPr lang="en-GB" sz="2800" dirty="0"/>
              <a:t>s</a:t>
            </a:r>
            <a:r>
              <a:rPr sz="2800" dirty="0" err="1"/>
              <a:t>ing</a:t>
            </a:r>
            <a:r>
              <a:rPr sz="2800" dirty="0"/>
              <a:t> ‘empathic opportunities’ and engaging in brief, focused therapeutic conversations within everyday professional interactions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dirty="0"/>
              <a:t>Core Components of Embedded Counselling</a:t>
            </a:r>
          </a:p>
        </p:txBody>
      </p:sp>
      <p:sp>
        <p:nvSpPr>
          <p:cNvPr id="3" name="Content Placeholder 2"/>
          <p:cNvSpPr>
            <a:spLocks noGrp="1"/>
          </p:cNvSpPr>
          <p:nvPr>
            <p:ph idx="1"/>
          </p:nvPr>
        </p:nvSpPr>
        <p:spPr>
          <a:xfrm>
            <a:off x="1199456" y="2564904"/>
            <a:ext cx="9601196" cy="3743012"/>
          </a:xfrm>
        </p:spPr>
        <p:txBody>
          <a:bodyPr>
            <a:normAutofit/>
          </a:bodyPr>
          <a:lstStyle/>
          <a:p>
            <a:pPr marL="0" indent="0">
              <a:buNone/>
            </a:pPr>
            <a:endParaRPr dirty="0"/>
          </a:p>
          <a:p>
            <a:pPr>
              <a:defRPr sz="1800"/>
            </a:pPr>
            <a:r>
              <a:rPr sz="2000" b="1" dirty="0"/>
              <a:t>Core skills</a:t>
            </a:r>
            <a:r>
              <a:rPr sz="2000" dirty="0"/>
              <a:t>: listening, empathic reflection, exploring emotions, strategic questioning, using silence and metacommunication, self-awareness</a:t>
            </a:r>
          </a:p>
          <a:p>
            <a:pPr>
              <a:defRPr sz="1800"/>
            </a:pPr>
            <a:r>
              <a:rPr sz="2000" b="1" dirty="0"/>
              <a:t>Context matters: </a:t>
            </a:r>
            <a:r>
              <a:rPr sz="2000" dirty="0"/>
              <a:t>negotiating appropriate time/space, understanding organizational and cultural constraints</a:t>
            </a:r>
          </a:p>
          <a:p>
            <a:pPr>
              <a:defRPr sz="1800"/>
            </a:pPr>
            <a:r>
              <a:rPr sz="2000" b="1" dirty="0"/>
              <a:t>Referral awareness</a:t>
            </a:r>
            <a:r>
              <a:rPr sz="2000" dirty="0"/>
              <a:t>: knowing when a situation exceeds competence and requires specialist input</a:t>
            </a:r>
          </a:p>
          <a:p>
            <a:pPr>
              <a:defRPr sz="1800"/>
            </a:pPr>
            <a:r>
              <a:rPr sz="2000" b="1" dirty="0"/>
              <a:t>Reflective practice: </a:t>
            </a:r>
            <a:r>
              <a:rPr sz="2000" dirty="0"/>
              <a:t>using supervision and peer support for ongoing improvement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able of counseling&#10;&#10;AI-generated content may be incorrect.">
            <a:extLst>
              <a:ext uri="{FF2B5EF4-FFF2-40B4-BE49-F238E27FC236}">
                <a16:creationId xmlns:a16="http://schemas.microsoft.com/office/drawing/2014/main" id="{87EBBA35-620B-9449-3200-8A84B6C951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7408" y="1772816"/>
            <a:ext cx="10008187" cy="3163798"/>
          </a:xfrm>
          <a:prstGeom prst="rect">
            <a:avLst/>
          </a:prstGeom>
        </p:spPr>
      </p:pic>
    </p:spTree>
    <p:extLst>
      <p:ext uri="{BB962C8B-B14F-4D97-AF65-F5344CB8AC3E}">
        <p14:creationId xmlns:p14="http://schemas.microsoft.com/office/powerpoint/2010/main" val="39714183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dirty="0"/>
              <a:t>Embedded Counselling vs Professional Counselling</a:t>
            </a:r>
            <a:r>
              <a:rPr lang="en-GB" dirty="0"/>
              <a:t>/Psychotherapy</a:t>
            </a:r>
            <a:endParaRPr dirty="0"/>
          </a:p>
        </p:txBody>
      </p:sp>
      <p:sp>
        <p:nvSpPr>
          <p:cNvPr id="3" name="Content Placeholder 2"/>
          <p:cNvSpPr>
            <a:spLocks noGrp="1"/>
          </p:cNvSpPr>
          <p:nvPr>
            <p:ph idx="1"/>
          </p:nvPr>
        </p:nvSpPr>
        <p:spPr/>
        <p:txBody>
          <a:bodyPr>
            <a:normAutofit fontScale="85000" lnSpcReduction="10000"/>
          </a:bodyPr>
          <a:lstStyle/>
          <a:p>
            <a:endParaRPr dirty="0"/>
          </a:p>
          <a:p>
            <a:pPr>
              <a:defRPr sz="1800"/>
            </a:pPr>
            <a:r>
              <a:rPr sz="2800" dirty="0"/>
              <a:t>Embedded: Delivered by non-specialist professionals as part of their role</a:t>
            </a:r>
            <a:endParaRPr lang="en-GB" sz="2800" dirty="0"/>
          </a:p>
          <a:p>
            <a:pPr lvl="1">
              <a:defRPr sz="1800"/>
            </a:pPr>
            <a:r>
              <a:rPr sz="2400" dirty="0"/>
              <a:t>Professional: Delivered by qualified counsellors or psychotherapists</a:t>
            </a:r>
          </a:p>
          <a:p>
            <a:pPr>
              <a:defRPr sz="1800"/>
            </a:pPr>
            <a:r>
              <a:rPr sz="2800" dirty="0"/>
              <a:t>Embedded: Brief, opportunistic conversations; </a:t>
            </a:r>
            <a:endParaRPr lang="en-GB" sz="2800" dirty="0"/>
          </a:p>
          <a:p>
            <a:pPr lvl="1">
              <a:defRPr sz="1800"/>
            </a:pPr>
            <a:r>
              <a:rPr sz="2400" dirty="0"/>
              <a:t>Professional: Formal, scheduled sessions</a:t>
            </a:r>
          </a:p>
          <a:p>
            <a:pPr>
              <a:defRPr sz="1800"/>
            </a:pPr>
            <a:r>
              <a:rPr sz="2800" dirty="0"/>
              <a:t>Embedded: Shorter, skills-based training; </a:t>
            </a:r>
            <a:endParaRPr lang="en-GB" sz="2800" dirty="0"/>
          </a:p>
          <a:p>
            <a:pPr lvl="1">
              <a:defRPr sz="1800"/>
            </a:pPr>
            <a:r>
              <a:rPr sz="2400" dirty="0"/>
              <a:t>Professional: Extensive theoretical and ethical training</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Benefits of Embedded Counselling</a:t>
            </a:r>
          </a:p>
        </p:txBody>
      </p:sp>
      <p:sp>
        <p:nvSpPr>
          <p:cNvPr id="3" name="Content Placeholder 2"/>
          <p:cNvSpPr>
            <a:spLocks noGrp="1"/>
          </p:cNvSpPr>
          <p:nvPr>
            <p:ph idx="1"/>
          </p:nvPr>
        </p:nvSpPr>
        <p:spPr/>
        <p:txBody>
          <a:bodyPr>
            <a:normAutofit fontScale="92500" lnSpcReduction="10000"/>
          </a:bodyPr>
          <a:lstStyle/>
          <a:p>
            <a:endParaRPr dirty="0"/>
          </a:p>
          <a:p>
            <a:pPr>
              <a:defRPr sz="1800"/>
            </a:pPr>
            <a:r>
              <a:rPr sz="2800" dirty="0"/>
              <a:t>Accessibility: Immediate support in familiar environments</a:t>
            </a:r>
          </a:p>
          <a:p>
            <a:pPr>
              <a:defRPr sz="1800"/>
            </a:pPr>
            <a:r>
              <a:rPr sz="2800" dirty="0"/>
              <a:t>Stigma reduction: </a:t>
            </a:r>
            <a:r>
              <a:rPr sz="2800" dirty="0" err="1"/>
              <a:t>Normali</a:t>
            </a:r>
            <a:r>
              <a:rPr lang="en-GB" sz="2800" dirty="0"/>
              <a:t>s</a:t>
            </a:r>
            <a:r>
              <a:rPr sz="2800" dirty="0"/>
              <a:t>es emotional support as part of everyday interactions</a:t>
            </a:r>
          </a:p>
          <a:p>
            <a:pPr>
              <a:defRPr sz="1800"/>
            </a:pPr>
            <a:r>
              <a:rPr sz="2800" dirty="0"/>
              <a:t>Early intervention: Catches issues before they escalate</a:t>
            </a:r>
          </a:p>
          <a:p>
            <a:pPr>
              <a:defRPr sz="1800"/>
            </a:pPr>
            <a:r>
              <a:rPr sz="2800" dirty="0"/>
              <a:t>Professional integration: Complements specialist support with clear referral pathways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FE8B08-A007-1401-050A-A10E41F41E94}"/>
            </a:ext>
          </a:extLst>
        </p:cNvPr>
        <p:cNvGrpSpPr/>
        <p:nvPr/>
      </p:nvGrpSpPr>
      <p:grpSpPr>
        <a:xfrm>
          <a:off x="0" y="0"/>
          <a:ext cx="0" cy="0"/>
          <a:chOff x="0" y="0"/>
          <a:chExt cx="0" cy="0"/>
        </a:xfrm>
      </p:grpSpPr>
      <p:sp>
        <p:nvSpPr>
          <p:cNvPr id="39938" name="Title 1">
            <a:extLst>
              <a:ext uri="{FF2B5EF4-FFF2-40B4-BE49-F238E27FC236}">
                <a16:creationId xmlns:a16="http://schemas.microsoft.com/office/drawing/2014/main" id="{8003B6AD-D03D-AD32-7DE0-07D233235460}"/>
              </a:ext>
            </a:extLst>
          </p:cNvPr>
          <p:cNvSpPr>
            <a:spLocks noGrp="1"/>
          </p:cNvSpPr>
          <p:nvPr>
            <p:ph type="ctrTitle"/>
          </p:nvPr>
        </p:nvSpPr>
        <p:spPr/>
        <p:txBody>
          <a:bodyPr/>
          <a:lstStyle/>
          <a:p>
            <a:br>
              <a:rPr lang="en-GB" altLang="en-US" sz="3600" b="1" dirty="0">
                <a:ln>
                  <a:noFill/>
                </a:ln>
              </a:rPr>
            </a:br>
            <a:br>
              <a:rPr lang="en-GB" altLang="en-US" sz="3600" b="1" dirty="0">
                <a:ln>
                  <a:noFill/>
                </a:ln>
              </a:rPr>
            </a:br>
            <a:br>
              <a:rPr lang="en-GB" altLang="en-US" sz="3600" b="1" dirty="0">
                <a:ln>
                  <a:noFill/>
                </a:ln>
              </a:rPr>
            </a:br>
            <a:r>
              <a:rPr lang="en-GB" altLang="en-US" sz="3600" b="1" dirty="0">
                <a:ln>
                  <a:noFill/>
                </a:ln>
              </a:rPr>
              <a:t>Basic Counselling and Communication Skills</a:t>
            </a:r>
          </a:p>
        </p:txBody>
      </p:sp>
    </p:spTree>
    <p:extLst>
      <p:ext uri="{BB962C8B-B14F-4D97-AF65-F5344CB8AC3E}">
        <p14:creationId xmlns:p14="http://schemas.microsoft.com/office/powerpoint/2010/main" val="20724838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A9AFB99C-BA6A-BD4C-0280-F40BC83FD600}"/>
              </a:ext>
            </a:extLst>
          </p:cNvPr>
          <p:cNvSpPr>
            <a:spLocks noGrp="1"/>
          </p:cNvSpPr>
          <p:nvPr>
            <p:ph type="title"/>
          </p:nvPr>
        </p:nvSpPr>
        <p:spPr/>
        <p:txBody>
          <a:bodyPr>
            <a:normAutofit fontScale="90000"/>
          </a:bodyPr>
          <a:lstStyle/>
          <a:p>
            <a:r>
              <a:rPr lang="en-GB" altLang="en-US" b="1" dirty="0">
                <a:ln>
                  <a:noFill/>
                </a:ln>
              </a:rPr>
              <a:t>Active Listening &amp; Responding Skills</a:t>
            </a:r>
            <a:br>
              <a:rPr lang="en-GB" altLang="en-US" b="1" dirty="0">
                <a:ln>
                  <a:noFill/>
                </a:ln>
              </a:rPr>
            </a:br>
            <a:endParaRPr lang="en-GB" altLang="en-US" dirty="0">
              <a:ln>
                <a:noFill/>
              </a:ln>
            </a:endParaRPr>
          </a:p>
        </p:txBody>
      </p:sp>
      <p:sp>
        <p:nvSpPr>
          <p:cNvPr id="41987" name="Content Placeholder 2">
            <a:extLst>
              <a:ext uri="{FF2B5EF4-FFF2-40B4-BE49-F238E27FC236}">
                <a16:creationId xmlns:a16="http://schemas.microsoft.com/office/drawing/2014/main" id="{616B82A1-9C09-D470-FEF3-26C9127470D1}"/>
              </a:ext>
            </a:extLst>
          </p:cNvPr>
          <p:cNvSpPr>
            <a:spLocks noGrp="1"/>
          </p:cNvSpPr>
          <p:nvPr>
            <p:ph idx="1"/>
          </p:nvPr>
        </p:nvSpPr>
        <p:spPr/>
        <p:txBody>
          <a:bodyPr/>
          <a:lstStyle/>
          <a:p>
            <a:r>
              <a:rPr lang="en-GB" altLang="en-US" sz="3200" b="1"/>
              <a:t>What can create blocks to “good listening”?</a:t>
            </a:r>
          </a:p>
          <a:p>
            <a:endParaRPr lang="en-GB" altLang="en-US" sz="3200" b="1"/>
          </a:p>
          <a:p>
            <a:r>
              <a:rPr lang="en-GB" altLang="en-US" sz="3200" b="1"/>
              <a:t>Why is self-awareness important?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7E838A41-CD1F-62CC-52F6-98C67CB1C5A4}"/>
              </a:ext>
            </a:extLst>
          </p:cNvPr>
          <p:cNvSpPr>
            <a:spLocks noGrp="1"/>
          </p:cNvSpPr>
          <p:nvPr>
            <p:ph type="title"/>
          </p:nvPr>
        </p:nvSpPr>
        <p:spPr/>
        <p:txBody>
          <a:bodyPr/>
          <a:lstStyle/>
          <a:p>
            <a:pPr fontAlgn="auto">
              <a:spcAft>
                <a:spcPts val="0"/>
              </a:spcAft>
              <a:defRPr/>
            </a:pPr>
            <a:r>
              <a:rPr lang="en-GB" altLang="en-US" dirty="0">
                <a:solidFill>
                  <a:schemeClr val="tx1">
                    <a:lumMod val="95000"/>
                    <a:lumOff val="5000"/>
                  </a:schemeClr>
                </a:solidFill>
              </a:rPr>
              <a:t>SOLER – Attending Skills</a:t>
            </a:r>
          </a:p>
        </p:txBody>
      </p:sp>
      <p:pic>
        <p:nvPicPr>
          <p:cNvPr id="40963" name="Content Placeholder 3">
            <a:extLst>
              <a:ext uri="{FF2B5EF4-FFF2-40B4-BE49-F238E27FC236}">
                <a16:creationId xmlns:a16="http://schemas.microsoft.com/office/drawing/2014/main" id="{32C26B07-7A60-59B1-EE46-E2A1732D3B0F}"/>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a:xfrm>
            <a:off x="1200150" y="2492375"/>
            <a:ext cx="8856663" cy="3384550"/>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97C9046A-1B9A-F4A8-3468-7EE6F69FFB40}"/>
              </a:ext>
            </a:extLst>
          </p:cNvPr>
          <p:cNvSpPr>
            <a:spLocks noGrp="1"/>
          </p:cNvSpPr>
          <p:nvPr>
            <p:ph type="title"/>
          </p:nvPr>
        </p:nvSpPr>
        <p:spPr/>
        <p:txBody>
          <a:bodyPr/>
          <a:lstStyle/>
          <a:p>
            <a:r>
              <a:rPr lang="en-GB" altLang="en-US">
                <a:ln>
                  <a:noFill/>
                </a:ln>
              </a:rPr>
              <a:t>OARS – Core Communication Skills</a:t>
            </a:r>
          </a:p>
        </p:txBody>
      </p:sp>
      <p:sp>
        <p:nvSpPr>
          <p:cNvPr id="3" name="Content Placeholder 2">
            <a:extLst>
              <a:ext uri="{FF2B5EF4-FFF2-40B4-BE49-F238E27FC236}">
                <a16:creationId xmlns:a16="http://schemas.microsoft.com/office/drawing/2014/main" id="{66D42656-833E-5A74-302F-A1E1AE83B6FF}"/>
              </a:ext>
            </a:extLst>
          </p:cNvPr>
          <p:cNvSpPr>
            <a:spLocks noGrp="1"/>
          </p:cNvSpPr>
          <p:nvPr>
            <p:ph idx="1"/>
          </p:nvPr>
        </p:nvSpPr>
        <p:spPr/>
        <p:txBody>
          <a:bodyPr/>
          <a:lstStyle/>
          <a:p>
            <a:pPr>
              <a:defRPr/>
            </a:pPr>
            <a:endParaRPr lang="en-GB" b="1" dirty="0"/>
          </a:p>
          <a:p>
            <a:pPr>
              <a:defRPr/>
            </a:pPr>
            <a:endParaRPr lang="en-GB" b="1" dirty="0"/>
          </a:p>
          <a:p>
            <a:pPr>
              <a:defRPr/>
            </a:pPr>
            <a:endParaRPr lang="en-GB" b="1" dirty="0"/>
          </a:p>
          <a:p>
            <a:pPr>
              <a:defRPr/>
            </a:pPr>
            <a:endParaRPr lang="en-GB" b="1" dirty="0"/>
          </a:p>
          <a:p>
            <a:pPr marL="0" indent="0">
              <a:buFont typeface="Arial" panose="020B0604020202020204" pitchFamily="34" charset="0"/>
              <a:buNone/>
              <a:defRPr/>
            </a:pPr>
            <a:endParaRPr lang="en-GB" b="1" dirty="0"/>
          </a:p>
          <a:p>
            <a:pPr>
              <a:defRPr/>
            </a:pPr>
            <a:endParaRPr lang="en-GB" dirty="0"/>
          </a:p>
          <a:p>
            <a:pPr marL="0" indent="0">
              <a:buFont typeface="Arial" panose="020B0604020202020204" pitchFamily="34" charset="0"/>
              <a:buNone/>
              <a:defRPr/>
            </a:pPr>
            <a:endParaRPr lang="en-GB" i="1" dirty="0"/>
          </a:p>
          <a:p>
            <a:pPr>
              <a:defRPr/>
            </a:pPr>
            <a:endParaRPr lang="en-GB" i="1" dirty="0"/>
          </a:p>
        </p:txBody>
      </p:sp>
      <p:pic>
        <p:nvPicPr>
          <p:cNvPr id="43012" name="Picture 4">
            <a:extLst>
              <a:ext uri="{FF2B5EF4-FFF2-40B4-BE49-F238E27FC236}">
                <a16:creationId xmlns:a16="http://schemas.microsoft.com/office/drawing/2014/main" id="{0350C7BB-E727-29AD-5E36-C2D002A5C8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7350" y="2492375"/>
            <a:ext cx="5867400" cy="3581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807C79BC-502A-5712-1360-FC27CB1627A4}"/>
              </a:ext>
            </a:extLst>
          </p:cNvPr>
          <p:cNvSpPr>
            <a:spLocks noGrp="1"/>
          </p:cNvSpPr>
          <p:nvPr>
            <p:ph type="title"/>
          </p:nvPr>
        </p:nvSpPr>
        <p:spPr/>
        <p:txBody>
          <a:bodyPr/>
          <a:lstStyle/>
          <a:p>
            <a:r>
              <a:rPr lang="en-GB" altLang="en-US">
                <a:ln>
                  <a:noFill/>
                </a:ln>
              </a:rPr>
              <a:t>Advice-giving….should we?</a:t>
            </a:r>
          </a:p>
        </p:txBody>
      </p:sp>
      <p:sp>
        <p:nvSpPr>
          <p:cNvPr id="45059" name="Content Placeholder 2">
            <a:extLst>
              <a:ext uri="{FF2B5EF4-FFF2-40B4-BE49-F238E27FC236}">
                <a16:creationId xmlns:a16="http://schemas.microsoft.com/office/drawing/2014/main" id="{44BCE490-15DF-42D5-7E83-495D5742460A}"/>
              </a:ext>
            </a:extLst>
          </p:cNvPr>
          <p:cNvSpPr>
            <a:spLocks noGrp="1"/>
          </p:cNvSpPr>
          <p:nvPr>
            <p:ph idx="1"/>
          </p:nvPr>
        </p:nvSpPr>
        <p:spPr/>
        <p:txBody>
          <a:bodyPr/>
          <a:lstStyle/>
          <a:p>
            <a:r>
              <a:rPr lang="en-GB" altLang="en-US"/>
              <a:t>E.G., in MI, one offers information or advice </a:t>
            </a:r>
            <a:r>
              <a:rPr lang="en-GB" altLang="en-US" i="1"/>
              <a:t>with permission.</a:t>
            </a:r>
            <a:r>
              <a:rPr lang="en-GB" altLang="en-US"/>
              <a:t> </a:t>
            </a:r>
          </a:p>
          <a:p>
            <a:endParaRPr lang="en-GB" altLang="en-US"/>
          </a:p>
          <a:p>
            <a:r>
              <a:rPr lang="en-GB" altLang="en-US"/>
              <a:t>A key issue is not to just unload information on someone, but to understand their perspective and needs carefully and help them reach their own conclusions about the relevance of any information you provide.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3">
            <a:extLst>
              <a:ext uri="{FF2B5EF4-FFF2-40B4-BE49-F238E27FC236}">
                <a16:creationId xmlns:a16="http://schemas.microsoft.com/office/drawing/2014/main" id="{C2AB3F91-B83A-3E29-0E73-FBE27F703DD7}"/>
              </a:ext>
            </a:extLst>
          </p:cNvPr>
          <p:cNvSpPr>
            <a:spLocks noGrp="1"/>
          </p:cNvSpPr>
          <p:nvPr>
            <p:ph type="title"/>
          </p:nvPr>
        </p:nvSpPr>
        <p:spPr/>
        <p:txBody>
          <a:bodyPr/>
          <a:lstStyle/>
          <a:p>
            <a:endParaRPr lang="en-GB" altLang="en-US">
              <a:ln>
                <a:noFill/>
              </a:ln>
            </a:endParaRPr>
          </a:p>
        </p:txBody>
      </p:sp>
      <p:pic>
        <p:nvPicPr>
          <p:cNvPr id="46083" name="Content Placeholder 5">
            <a:extLst>
              <a:ext uri="{FF2B5EF4-FFF2-40B4-BE49-F238E27FC236}">
                <a16:creationId xmlns:a16="http://schemas.microsoft.com/office/drawing/2014/main" id="{BE8FF35D-5530-F350-49CD-EBF4A03D151D}"/>
              </a:ext>
            </a:extLst>
          </p:cNvPr>
          <p:cNvPicPr>
            <a:picLocks noGrp="1"/>
          </p:cNvPicPr>
          <p:nvPr>
            <p:ph idx="1"/>
          </p:nvPr>
        </p:nvPicPr>
        <p:blipFill>
          <a:blip r:embed="rId2" r:link="rId3">
            <a:extLst>
              <a:ext uri="{28A0092B-C50C-407E-A947-70E740481C1C}">
                <a14:useLocalDpi xmlns:a14="http://schemas.microsoft.com/office/drawing/2010/main" val="0"/>
              </a:ext>
            </a:extLst>
          </a:blip>
          <a:srcRect/>
          <a:stretch>
            <a:fillRect/>
          </a:stretch>
        </p:blipFill>
        <p:spPr>
          <a:xfrm>
            <a:off x="1905000" y="152400"/>
            <a:ext cx="8382000" cy="6477000"/>
          </a:xfr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E6F16141-6C25-F48A-8F72-02C9CBA3A375}"/>
              </a:ext>
            </a:extLst>
          </p:cNvPr>
          <p:cNvSpPr>
            <a:spLocks noGrp="1"/>
          </p:cNvSpPr>
          <p:nvPr>
            <p:ph type="title"/>
          </p:nvPr>
        </p:nvSpPr>
        <p:spPr/>
        <p:txBody>
          <a:bodyPr/>
          <a:lstStyle/>
          <a:p>
            <a:r>
              <a:rPr lang="en-GB" altLang="en-US">
                <a:ln>
                  <a:noFill/>
                </a:ln>
              </a:rPr>
              <a:t>Summary of Session </a:t>
            </a:r>
          </a:p>
        </p:txBody>
      </p:sp>
      <p:sp>
        <p:nvSpPr>
          <p:cNvPr id="52227" name="Content Placeholder 2">
            <a:extLst>
              <a:ext uri="{FF2B5EF4-FFF2-40B4-BE49-F238E27FC236}">
                <a16:creationId xmlns:a16="http://schemas.microsoft.com/office/drawing/2014/main" id="{DB9375E2-8575-BE3B-42C1-E75D084E8A7B}"/>
              </a:ext>
            </a:extLst>
          </p:cNvPr>
          <p:cNvSpPr>
            <a:spLocks noGrp="1"/>
          </p:cNvSpPr>
          <p:nvPr>
            <p:ph idx="1"/>
          </p:nvPr>
        </p:nvSpPr>
        <p:spPr/>
        <p:txBody>
          <a:bodyPr>
            <a:normAutofit lnSpcReduction="10000"/>
          </a:bodyPr>
          <a:lstStyle/>
          <a:p>
            <a:r>
              <a:rPr lang="en-GB" altLang="en-US"/>
              <a:t>Working and training in fields involving helping skills requires robust interpersonal qualities and ethical awareness</a:t>
            </a:r>
          </a:p>
          <a:p>
            <a:r>
              <a:rPr lang="en-GB" altLang="en-US"/>
              <a:t>Distinction between ethics &amp; practice, and ethics &amp; research, but broad principles the same </a:t>
            </a:r>
          </a:p>
          <a:p>
            <a:r>
              <a:rPr lang="en-GB" altLang="en-US"/>
              <a:t>Specific competencies outlined by different organisations but again broadly similar </a:t>
            </a:r>
          </a:p>
          <a:p>
            <a:r>
              <a:rPr lang="en-GB" altLang="en-US"/>
              <a:t>Importance of self-care, self-reflection and self-development key to those working in counselling/helping professions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BFD59-5C96-F4DC-F9D0-60CDB276E009}"/>
              </a:ext>
            </a:extLst>
          </p:cNvPr>
          <p:cNvSpPr>
            <a:spLocks noGrp="1"/>
          </p:cNvSpPr>
          <p:nvPr>
            <p:ph type="title"/>
          </p:nvPr>
        </p:nvSpPr>
        <p:spPr/>
        <p:txBody>
          <a:bodyPr/>
          <a:lstStyle/>
          <a:p>
            <a:r>
              <a:rPr lang="en-GB" dirty="0"/>
              <a:t>Coffee Break </a:t>
            </a:r>
          </a:p>
        </p:txBody>
      </p:sp>
      <p:sp>
        <p:nvSpPr>
          <p:cNvPr id="3" name="Content Placeholder 2">
            <a:extLst>
              <a:ext uri="{FF2B5EF4-FFF2-40B4-BE49-F238E27FC236}">
                <a16:creationId xmlns:a16="http://schemas.microsoft.com/office/drawing/2014/main" id="{F9B01B4D-7ABA-61B8-3375-E77713656719}"/>
              </a:ext>
            </a:extLst>
          </p:cNvPr>
          <p:cNvSpPr>
            <a:spLocks noGrp="1"/>
          </p:cNvSpPr>
          <p:nvPr>
            <p:ph idx="1"/>
          </p:nvPr>
        </p:nvSpPr>
        <p:spPr/>
        <p:txBody>
          <a:bodyPr/>
          <a:lstStyle/>
          <a:p>
            <a:r>
              <a:rPr lang="en-GB" sz="4000" dirty="0"/>
              <a:t>After the break…  Skills practice</a:t>
            </a:r>
            <a:r>
              <a:rPr lang="en-GB" dirty="0"/>
              <a:t>!</a:t>
            </a:r>
          </a:p>
        </p:txBody>
      </p:sp>
    </p:spTree>
    <p:extLst>
      <p:ext uri="{BB962C8B-B14F-4D97-AF65-F5344CB8AC3E}">
        <p14:creationId xmlns:p14="http://schemas.microsoft.com/office/powerpoint/2010/main" val="11262593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lstStyle/>
          <a:p>
            <a:endParaRPr dirty="0"/>
          </a:p>
          <a:p>
            <a:pPr>
              <a:defRPr sz="1800"/>
            </a:pPr>
            <a:r>
              <a:rPr sz="2000" dirty="0"/>
              <a:t>McLeod &amp; McLeod (2015). Research on embedded counselling. Counselling Psychology Quarterly.</a:t>
            </a:r>
          </a:p>
          <a:p>
            <a:pPr>
              <a:defRPr sz="1800"/>
            </a:pPr>
            <a:r>
              <a:rPr sz="2000" dirty="0"/>
              <a:t>McLeod &amp; McLeod (2022). Embedded Counselling in the Helping Professions.</a:t>
            </a:r>
          </a:p>
          <a:p>
            <a:pPr>
              <a:defRPr sz="1800"/>
            </a:pPr>
            <a:r>
              <a:rPr sz="2000" dirty="0"/>
              <a:t>BACP Counselling Skills Competence Framework.</a:t>
            </a:r>
          </a:p>
        </p:txBody>
      </p:sp>
    </p:spTree>
    <p:extLst>
      <p:ext uri="{BB962C8B-B14F-4D97-AF65-F5344CB8AC3E}">
        <p14:creationId xmlns:p14="http://schemas.microsoft.com/office/powerpoint/2010/main" val="103318542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7364</TotalTime>
  <Words>2228</Words>
  <Application>Microsoft Office PowerPoint</Application>
  <PresentationFormat>Widescreen</PresentationFormat>
  <Paragraphs>187</Paragraphs>
  <Slides>37</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Aller</vt:lpstr>
      <vt:lpstr>Lexia</vt:lpstr>
      <vt:lpstr>Arial</vt:lpstr>
      <vt:lpstr>Calibri</vt:lpstr>
      <vt:lpstr>Garamond</vt:lpstr>
      <vt:lpstr>Wingdings</vt:lpstr>
      <vt:lpstr>Organic</vt:lpstr>
      <vt:lpstr>Introduction to Embedded Counselling and Communication Skills </vt:lpstr>
      <vt:lpstr>Early Reflections……</vt:lpstr>
      <vt:lpstr>Early Reflections……</vt:lpstr>
      <vt:lpstr>Early Reflections……</vt:lpstr>
      <vt:lpstr>Embedded Counselling Skills</vt:lpstr>
      <vt:lpstr>ACTIVITY</vt:lpstr>
      <vt:lpstr>Introduction to Counselling Skills  </vt:lpstr>
      <vt:lpstr>Overview of different approaches to Counselling </vt:lpstr>
      <vt:lpstr>Psychodynamic Approach – Psychoanalysis (Sigmund Freud and Beyond)</vt:lpstr>
      <vt:lpstr>Understanding the Psychodynamic Approach</vt:lpstr>
      <vt:lpstr>Behaviour Therapy and Cognitive Therapy – CBT</vt:lpstr>
      <vt:lpstr>Principles and Techniques of CBT</vt:lpstr>
      <vt:lpstr>Humanistic Approach – Person-Centred Therapy (Carl Rogers)</vt:lpstr>
      <vt:lpstr>Core Principles of Person-Centred Therapy</vt:lpstr>
      <vt:lpstr>Core Conditions – Carl Rogers – Person Centred Approach</vt:lpstr>
      <vt:lpstr>Exercise </vt:lpstr>
      <vt:lpstr>Reflections – personal development </vt:lpstr>
      <vt:lpstr>PowerPoint Presentation</vt:lpstr>
      <vt:lpstr>Ethical Conduct in Counselling </vt:lpstr>
      <vt:lpstr>Professional understanding needed of: </vt:lpstr>
      <vt:lpstr>BACP Code of Ethics </vt:lpstr>
      <vt:lpstr>Impact on Self </vt:lpstr>
      <vt:lpstr>   Counselling V Embedded Counselling Skills</vt:lpstr>
      <vt:lpstr>What Are Embedded Counselling Skills?</vt:lpstr>
      <vt:lpstr>Core Components of Embedded Counselling</vt:lpstr>
      <vt:lpstr>PowerPoint Presentation</vt:lpstr>
      <vt:lpstr>Embedded Counselling vs Professional Counselling/Psychotherapy</vt:lpstr>
      <vt:lpstr>Benefits of Embedded Counselling</vt:lpstr>
      <vt:lpstr>   Basic Counselling and Communication Skills</vt:lpstr>
      <vt:lpstr>Active Listening &amp; Responding Skills </vt:lpstr>
      <vt:lpstr>SOLER – Attending Skills</vt:lpstr>
      <vt:lpstr>OARS – Core Communication Skills</vt:lpstr>
      <vt:lpstr>Advice-giving….should we?</vt:lpstr>
      <vt:lpstr>PowerPoint Presentation</vt:lpstr>
      <vt:lpstr>Summary of Session </vt:lpstr>
      <vt:lpstr>Coffee Break </vt:lpstr>
      <vt:lpstr>References</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ungoed</dc:creator>
  <cp:lastModifiedBy>Ceri Phelps</cp:lastModifiedBy>
  <cp:revision>252</cp:revision>
  <cp:lastPrinted>2016-03-17T11:29:42Z</cp:lastPrinted>
  <dcterms:created xsi:type="dcterms:W3CDTF">2011-02-06T17:06:32Z</dcterms:created>
  <dcterms:modified xsi:type="dcterms:W3CDTF">2026-01-18T13:53:18Z</dcterms:modified>
</cp:coreProperties>
</file>