
<file path=[Content_Types].xml><?xml version="1.0" encoding="utf-8"?>
<Types xmlns="http://schemas.openxmlformats.org/package/2006/content-types">
  <Default Extension="jpeg" ContentType="image/jpeg"/>
  <Default Extension="mp3" ContentType="audio/m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993" autoAdjust="0"/>
    <p:restoredTop sz="94660"/>
  </p:normalViewPr>
  <p:slideViewPr>
    <p:cSldViewPr snapToGrid="0">
      <p:cViewPr varScale="1">
        <p:scale>
          <a:sx n="62" d="100"/>
          <a:sy n="62" d="100"/>
        </p:scale>
        <p:origin x="102" y="41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455BE3E0-F0C3-45B7-8CB3-1D434E0ACE5C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EE80E734-DEAD-4A3E-AD14-9191888C68B7}">
      <dgm:prSet custT="1"/>
      <dgm:spPr/>
      <dgm:t>
        <a:bodyPr/>
        <a:lstStyle/>
        <a:p>
          <a:r>
            <a:rPr lang="en-GB" sz="1200" dirty="0">
              <a:latin typeface="Arial" panose="020B0604020202020204" pitchFamily="34" charset="0"/>
              <a:cs typeface="Arial" panose="020B0604020202020204" pitchFamily="34" charset="0"/>
            </a:rPr>
            <a:t>For Businesses</a:t>
          </a:r>
          <a:endParaRPr lang="en-US" sz="12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4DCAE052-BC6E-4C9F-8C5F-E76717F31496}" type="parTrans" cxnId="{F26F49BE-A57C-48AA-BA5D-F0F238F66387}">
      <dgm:prSet/>
      <dgm:spPr/>
      <dgm:t>
        <a:bodyPr/>
        <a:lstStyle/>
        <a:p>
          <a:endParaRPr lang="en-US"/>
        </a:p>
      </dgm:t>
    </dgm:pt>
    <dgm:pt modelId="{9D2600C2-36F1-430E-843D-E8205CE8C05D}" type="sibTrans" cxnId="{F26F49BE-A57C-48AA-BA5D-F0F238F66387}">
      <dgm:prSet/>
      <dgm:spPr/>
      <dgm:t>
        <a:bodyPr/>
        <a:lstStyle/>
        <a:p>
          <a:endParaRPr lang="en-US"/>
        </a:p>
      </dgm:t>
    </dgm:pt>
    <dgm:pt modelId="{374C1455-01D6-4B24-A92C-51568C653BD5}">
      <dgm:prSet custT="1"/>
      <dgm:spPr/>
      <dgm:t>
        <a:bodyPr/>
        <a:lstStyle/>
        <a:p>
          <a:r>
            <a:rPr lang="en-GB" sz="1200" dirty="0">
              <a:latin typeface="Arial" panose="020B0604020202020204" pitchFamily="34" charset="0"/>
              <a:cs typeface="Arial" panose="020B0604020202020204" pitchFamily="34" charset="0"/>
            </a:rPr>
            <a:t>Invest in authentic storytelling (TikTok for Business, n.d.).</a:t>
          </a:r>
          <a:endParaRPr lang="en-US" sz="12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F569E28B-A4D8-415E-AF1E-5095E74CB252}" type="parTrans" cxnId="{4C9C1DDA-3F2C-4F9B-BD56-22685F7F54CF}">
      <dgm:prSet/>
      <dgm:spPr/>
      <dgm:t>
        <a:bodyPr/>
        <a:lstStyle/>
        <a:p>
          <a:endParaRPr lang="en-US"/>
        </a:p>
      </dgm:t>
    </dgm:pt>
    <dgm:pt modelId="{D88EF53D-9AC2-4464-82F6-6CEF95EDA7A8}" type="sibTrans" cxnId="{4C9C1DDA-3F2C-4F9B-BD56-22685F7F54CF}">
      <dgm:prSet/>
      <dgm:spPr/>
      <dgm:t>
        <a:bodyPr/>
        <a:lstStyle/>
        <a:p>
          <a:endParaRPr lang="en-US"/>
        </a:p>
      </dgm:t>
    </dgm:pt>
    <dgm:pt modelId="{B4FC6CF6-9F73-4ABF-8D4C-B419BC0254CE}">
      <dgm:prSet custT="1"/>
      <dgm:spPr/>
      <dgm:t>
        <a:bodyPr/>
        <a:lstStyle/>
        <a:p>
          <a:r>
            <a:rPr lang="en-GB" sz="1200" dirty="0">
              <a:latin typeface="Arial" panose="020B0604020202020204" pitchFamily="34" charset="0"/>
              <a:cs typeface="Arial" panose="020B0604020202020204" pitchFamily="34" charset="0"/>
            </a:rPr>
            <a:t>Monitor emerging trends actively (Hootsuite, 2023).</a:t>
          </a:r>
          <a:endParaRPr lang="en-US" sz="12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14F75674-C657-4B53-8257-FCDF35DC4FB3}" type="parTrans" cxnId="{98245438-9704-4AB6-8836-4F454C2CEC12}">
      <dgm:prSet/>
      <dgm:spPr/>
      <dgm:t>
        <a:bodyPr/>
        <a:lstStyle/>
        <a:p>
          <a:endParaRPr lang="en-US"/>
        </a:p>
      </dgm:t>
    </dgm:pt>
    <dgm:pt modelId="{D2F1F06B-1E2A-4B5A-AF32-3AE56E4030F6}" type="sibTrans" cxnId="{98245438-9704-4AB6-8836-4F454C2CEC12}">
      <dgm:prSet/>
      <dgm:spPr/>
      <dgm:t>
        <a:bodyPr/>
        <a:lstStyle/>
        <a:p>
          <a:endParaRPr lang="en-US"/>
        </a:p>
      </dgm:t>
    </dgm:pt>
    <dgm:pt modelId="{F692E67B-25DA-462D-B2DA-CE4808CCA57D}">
      <dgm:prSet custT="1"/>
      <dgm:spPr/>
      <dgm:t>
        <a:bodyPr/>
        <a:lstStyle/>
        <a:p>
          <a:r>
            <a:rPr lang="en-GB" sz="1200" dirty="0">
              <a:latin typeface="Arial" panose="020B0604020202020204" pitchFamily="34" charset="0"/>
              <a:cs typeface="Arial" panose="020B0604020202020204" pitchFamily="34" charset="0"/>
            </a:rPr>
            <a:t>Leverage analytics to optimize content strategies (Chaffey &amp; Smith, 2017).</a:t>
          </a:r>
          <a:endParaRPr lang="en-US" sz="12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5E6EC61E-E551-4AF4-B1F1-63180C1BC9B3}" type="parTrans" cxnId="{A1B5CC8A-209E-44EE-A20A-C469989F9BB8}">
      <dgm:prSet/>
      <dgm:spPr/>
      <dgm:t>
        <a:bodyPr/>
        <a:lstStyle/>
        <a:p>
          <a:endParaRPr lang="en-US"/>
        </a:p>
      </dgm:t>
    </dgm:pt>
    <dgm:pt modelId="{D4FE2BB9-ADC1-40BC-B444-2A5AEBEC2DD3}" type="sibTrans" cxnId="{A1B5CC8A-209E-44EE-A20A-C469989F9BB8}">
      <dgm:prSet/>
      <dgm:spPr/>
      <dgm:t>
        <a:bodyPr/>
        <a:lstStyle/>
        <a:p>
          <a:endParaRPr lang="en-US"/>
        </a:p>
      </dgm:t>
    </dgm:pt>
    <dgm:pt modelId="{DF2A908B-4419-400C-B9D7-8C4775EBB6CA}">
      <dgm:prSet custT="1"/>
      <dgm:spPr/>
      <dgm:t>
        <a:bodyPr/>
        <a:lstStyle/>
        <a:p>
          <a:r>
            <a:rPr lang="en-GB" sz="1200">
              <a:latin typeface="Arial" panose="020B0604020202020204" pitchFamily="34" charset="0"/>
              <a:cs typeface="Arial" panose="020B0604020202020204" pitchFamily="34" charset="0"/>
            </a:rPr>
            <a:t>For Ethical Engagement</a:t>
          </a:r>
          <a:endParaRPr lang="en-US" sz="12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1F57D9DE-4861-4A28-A730-572E79125181}" type="parTrans" cxnId="{4DC04A65-8BC4-447D-B809-DE7C905D4564}">
      <dgm:prSet/>
      <dgm:spPr/>
      <dgm:t>
        <a:bodyPr/>
        <a:lstStyle/>
        <a:p>
          <a:endParaRPr lang="en-US"/>
        </a:p>
      </dgm:t>
    </dgm:pt>
    <dgm:pt modelId="{E3EDBF17-C53E-463C-99E8-BE7097013F91}" type="sibTrans" cxnId="{4DC04A65-8BC4-447D-B809-DE7C905D4564}">
      <dgm:prSet/>
      <dgm:spPr/>
      <dgm:t>
        <a:bodyPr/>
        <a:lstStyle/>
        <a:p>
          <a:endParaRPr lang="en-US"/>
        </a:p>
      </dgm:t>
    </dgm:pt>
    <dgm:pt modelId="{80FBB78E-B17A-4C76-9400-A48B110D18DF}">
      <dgm:prSet custT="1"/>
      <dgm:spPr/>
      <dgm:t>
        <a:bodyPr/>
        <a:lstStyle/>
        <a:p>
          <a:r>
            <a:rPr lang="en-GB" sz="1200" dirty="0">
              <a:latin typeface="Arial" panose="020B0604020202020204" pitchFamily="34" charset="0"/>
              <a:cs typeface="Arial" panose="020B0604020202020204" pitchFamily="34" charset="0"/>
            </a:rPr>
            <a:t>Maintain transparency in ad practices (Chaffey &amp; Smith, 2017).</a:t>
          </a:r>
          <a:endParaRPr lang="en-US" sz="12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A13359DE-BD04-4D20-8801-7668E7DCBD54}" type="parTrans" cxnId="{51F6792A-E675-4AF4-B325-74C7876555D8}">
      <dgm:prSet/>
      <dgm:spPr/>
      <dgm:t>
        <a:bodyPr/>
        <a:lstStyle/>
        <a:p>
          <a:endParaRPr lang="en-US"/>
        </a:p>
      </dgm:t>
    </dgm:pt>
    <dgm:pt modelId="{1093B7D4-2BB0-4346-A78E-4F8F0749B865}" type="sibTrans" cxnId="{51F6792A-E675-4AF4-B325-74C7876555D8}">
      <dgm:prSet/>
      <dgm:spPr/>
      <dgm:t>
        <a:bodyPr/>
        <a:lstStyle/>
        <a:p>
          <a:endParaRPr lang="en-US"/>
        </a:p>
      </dgm:t>
    </dgm:pt>
    <dgm:pt modelId="{719AC492-9345-4FAC-8479-8B057578DBF3}">
      <dgm:prSet custT="1"/>
      <dgm:spPr/>
      <dgm:t>
        <a:bodyPr/>
        <a:lstStyle/>
        <a:p>
          <a:r>
            <a:rPr lang="en-GB" sz="1200" dirty="0">
              <a:latin typeface="Arial" panose="020B0604020202020204" pitchFamily="34" charset="0"/>
              <a:cs typeface="Arial" panose="020B0604020202020204" pitchFamily="34" charset="0"/>
            </a:rPr>
            <a:t>Promote responsible, inclusive messaging (Jin et al., 2019).</a:t>
          </a:r>
          <a:endParaRPr lang="en-US" sz="12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9CF4C6E4-E01B-48E5-A1F0-B926038759CA}" type="parTrans" cxnId="{AFD4907A-0376-4E7A-8518-EB5EBD04C2CB}">
      <dgm:prSet/>
      <dgm:spPr/>
      <dgm:t>
        <a:bodyPr/>
        <a:lstStyle/>
        <a:p>
          <a:endParaRPr lang="en-US"/>
        </a:p>
      </dgm:t>
    </dgm:pt>
    <dgm:pt modelId="{372872EB-EF3A-49E9-8DAB-E476F2F9AACB}" type="sibTrans" cxnId="{AFD4907A-0376-4E7A-8518-EB5EBD04C2CB}">
      <dgm:prSet/>
      <dgm:spPr/>
      <dgm:t>
        <a:bodyPr/>
        <a:lstStyle/>
        <a:p>
          <a:endParaRPr lang="en-US"/>
        </a:p>
      </dgm:t>
    </dgm:pt>
    <dgm:pt modelId="{3A1DC382-EB98-4918-BB69-350C9C60C600}" type="pres">
      <dgm:prSet presAssocID="{455BE3E0-F0C3-45B7-8CB3-1D434E0ACE5C}" presName="linear" presStyleCnt="0">
        <dgm:presLayoutVars>
          <dgm:animLvl val="lvl"/>
          <dgm:resizeHandles val="exact"/>
        </dgm:presLayoutVars>
      </dgm:prSet>
      <dgm:spPr/>
    </dgm:pt>
    <dgm:pt modelId="{3688A094-CD65-4462-AF7F-023BE42B735A}" type="pres">
      <dgm:prSet presAssocID="{EE80E734-DEAD-4A3E-AD14-9191888C68B7}" presName="parentText" presStyleLbl="node1" presStyleIdx="0" presStyleCnt="7">
        <dgm:presLayoutVars>
          <dgm:chMax val="0"/>
          <dgm:bulletEnabled val="1"/>
        </dgm:presLayoutVars>
      </dgm:prSet>
      <dgm:spPr/>
    </dgm:pt>
    <dgm:pt modelId="{10AF6A81-2867-42C6-AB3D-CBAE8AC7F800}" type="pres">
      <dgm:prSet presAssocID="{9D2600C2-36F1-430E-843D-E8205CE8C05D}" presName="spacer" presStyleCnt="0"/>
      <dgm:spPr/>
    </dgm:pt>
    <dgm:pt modelId="{497993BD-F99B-4778-8992-B0B869B3EEDF}" type="pres">
      <dgm:prSet presAssocID="{374C1455-01D6-4B24-A92C-51568C653BD5}" presName="parentText" presStyleLbl="node1" presStyleIdx="1" presStyleCnt="7">
        <dgm:presLayoutVars>
          <dgm:chMax val="0"/>
          <dgm:bulletEnabled val="1"/>
        </dgm:presLayoutVars>
      </dgm:prSet>
      <dgm:spPr/>
    </dgm:pt>
    <dgm:pt modelId="{0B90BF99-567D-4589-97A2-350028387A63}" type="pres">
      <dgm:prSet presAssocID="{D88EF53D-9AC2-4464-82F6-6CEF95EDA7A8}" presName="spacer" presStyleCnt="0"/>
      <dgm:spPr/>
    </dgm:pt>
    <dgm:pt modelId="{91A15938-5C48-4DAC-9DCE-C81831008882}" type="pres">
      <dgm:prSet presAssocID="{B4FC6CF6-9F73-4ABF-8D4C-B419BC0254CE}" presName="parentText" presStyleLbl="node1" presStyleIdx="2" presStyleCnt="7">
        <dgm:presLayoutVars>
          <dgm:chMax val="0"/>
          <dgm:bulletEnabled val="1"/>
        </dgm:presLayoutVars>
      </dgm:prSet>
      <dgm:spPr/>
    </dgm:pt>
    <dgm:pt modelId="{B89224A6-6903-4149-95BB-A574EC36AA80}" type="pres">
      <dgm:prSet presAssocID="{D2F1F06B-1E2A-4B5A-AF32-3AE56E4030F6}" presName="spacer" presStyleCnt="0"/>
      <dgm:spPr/>
    </dgm:pt>
    <dgm:pt modelId="{968E58E5-8794-4576-9DD5-8F29D650F1C9}" type="pres">
      <dgm:prSet presAssocID="{F692E67B-25DA-462D-B2DA-CE4808CCA57D}" presName="parentText" presStyleLbl="node1" presStyleIdx="3" presStyleCnt="7">
        <dgm:presLayoutVars>
          <dgm:chMax val="0"/>
          <dgm:bulletEnabled val="1"/>
        </dgm:presLayoutVars>
      </dgm:prSet>
      <dgm:spPr/>
    </dgm:pt>
    <dgm:pt modelId="{297A31DA-9B75-4CE1-B8E2-2DB33335AC60}" type="pres">
      <dgm:prSet presAssocID="{D4FE2BB9-ADC1-40BC-B444-2A5AEBEC2DD3}" presName="spacer" presStyleCnt="0"/>
      <dgm:spPr/>
    </dgm:pt>
    <dgm:pt modelId="{5CA95550-1484-49B8-9B59-84AECFC92A55}" type="pres">
      <dgm:prSet presAssocID="{DF2A908B-4419-400C-B9D7-8C4775EBB6CA}" presName="parentText" presStyleLbl="node1" presStyleIdx="4" presStyleCnt="7">
        <dgm:presLayoutVars>
          <dgm:chMax val="0"/>
          <dgm:bulletEnabled val="1"/>
        </dgm:presLayoutVars>
      </dgm:prSet>
      <dgm:spPr/>
    </dgm:pt>
    <dgm:pt modelId="{8598D0A4-613F-475F-8A79-C52BB715CBA2}" type="pres">
      <dgm:prSet presAssocID="{E3EDBF17-C53E-463C-99E8-BE7097013F91}" presName="spacer" presStyleCnt="0"/>
      <dgm:spPr/>
    </dgm:pt>
    <dgm:pt modelId="{30C4CAB2-6945-43C1-A81B-943C7C831491}" type="pres">
      <dgm:prSet presAssocID="{80FBB78E-B17A-4C76-9400-A48B110D18DF}" presName="parentText" presStyleLbl="node1" presStyleIdx="5" presStyleCnt="7">
        <dgm:presLayoutVars>
          <dgm:chMax val="0"/>
          <dgm:bulletEnabled val="1"/>
        </dgm:presLayoutVars>
      </dgm:prSet>
      <dgm:spPr/>
    </dgm:pt>
    <dgm:pt modelId="{F10F0940-3E65-4408-9103-E05BE6F1D211}" type="pres">
      <dgm:prSet presAssocID="{1093B7D4-2BB0-4346-A78E-4F8F0749B865}" presName="spacer" presStyleCnt="0"/>
      <dgm:spPr/>
    </dgm:pt>
    <dgm:pt modelId="{CB6B0007-CE80-4DDB-AC99-7AF36AEAA2BE}" type="pres">
      <dgm:prSet presAssocID="{719AC492-9345-4FAC-8479-8B057578DBF3}" presName="parentText" presStyleLbl="node1" presStyleIdx="6" presStyleCnt="7">
        <dgm:presLayoutVars>
          <dgm:chMax val="0"/>
          <dgm:bulletEnabled val="1"/>
        </dgm:presLayoutVars>
      </dgm:prSet>
      <dgm:spPr/>
    </dgm:pt>
  </dgm:ptLst>
  <dgm:cxnLst>
    <dgm:cxn modelId="{29337510-2B6C-4CC2-9661-7441013B9D85}" type="presOf" srcId="{455BE3E0-F0C3-45B7-8CB3-1D434E0ACE5C}" destId="{3A1DC382-EB98-4918-BB69-350C9C60C600}" srcOrd="0" destOrd="0" presId="urn:microsoft.com/office/officeart/2005/8/layout/vList2"/>
    <dgm:cxn modelId="{32D52916-1FFF-4B8E-88B4-92C8C44D3EB1}" type="presOf" srcId="{80FBB78E-B17A-4C76-9400-A48B110D18DF}" destId="{30C4CAB2-6945-43C1-A81B-943C7C831491}" srcOrd="0" destOrd="0" presId="urn:microsoft.com/office/officeart/2005/8/layout/vList2"/>
    <dgm:cxn modelId="{51F6792A-E675-4AF4-B325-74C7876555D8}" srcId="{455BE3E0-F0C3-45B7-8CB3-1D434E0ACE5C}" destId="{80FBB78E-B17A-4C76-9400-A48B110D18DF}" srcOrd="5" destOrd="0" parTransId="{A13359DE-BD04-4D20-8801-7668E7DCBD54}" sibTransId="{1093B7D4-2BB0-4346-A78E-4F8F0749B865}"/>
    <dgm:cxn modelId="{98245438-9704-4AB6-8836-4F454C2CEC12}" srcId="{455BE3E0-F0C3-45B7-8CB3-1D434E0ACE5C}" destId="{B4FC6CF6-9F73-4ABF-8D4C-B419BC0254CE}" srcOrd="2" destOrd="0" parTransId="{14F75674-C657-4B53-8257-FCDF35DC4FB3}" sibTransId="{D2F1F06B-1E2A-4B5A-AF32-3AE56E4030F6}"/>
    <dgm:cxn modelId="{14774A3A-29B7-4FF0-BEE3-CA0B5482C6B9}" type="presOf" srcId="{374C1455-01D6-4B24-A92C-51568C653BD5}" destId="{497993BD-F99B-4778-8992-B0B869B3EEDF}" srcOrd="0" destOrd="0" presId="urn:microsoft.com/office/officeart/2005/8/layout/vList2"/>
    <dgm:cxn modelId="{ABD3DE3E-CA25-40D9-82FA-3A9EBD30C8A9}" type="presOf" srcId="{B4FC6CF6-9F73-4ABF-8D4C-B419BC0254CE}" destId="{91A15938-5C48-4DAC-9DCE-C81831008882}" srcOrd="0" destOrd="0" presId="urn:microsoft.com/office/officeart/2005/8/layout/vList2"/>
    <dgm:cxn modelId="{4DC04A65-8BC4-447D-B809-DE7C905D4564}" srcId="{455BE3E0-F0C3-45B7-8CB3-1D434E0ACE5C}" destId="{DF2A908B-4419-400C-B9D7-8C4775EBB6CA}" srcOrd="4" destOrd="0" parTransId="{1F57D9DE-4861-4A28-A730-572E79125181}" sibTransId="{E3EDBF17-C53E-463C-99E8-BE7097013F91}"/>
    <dgm:cxn modelId="{AFD4907A-0376-4E7A-8518-EB5EBD04C2CB}" srcId="{455BE3E0-F0C3-45B7-8CB3-1D434E0ACE5C}" destId="{719AC492-9345-4FAC-8479-8B057578DBF3}" srcOrd="6" destOrd="0" parTransId="{9CF4C6E4-E01B-48E5-A1F0-B926038759CA}" sibTransId="{372872EB-EF3A-49E9-8DAB-E476F2F9AACB}"/>
    <dgm:cxn modelId="{82CB957C-BF49-4C3C-A222-85EE6A13C480}" type="presOf" srcId="{F692E67B-25DA-462D-B2DA-CE4808CCA57D}" destId="{968E58E5-8794-4576-9DD5-8F29D650F1C9}" srcOrd="0" destOrd="0" presId="urn:microsoft.com/office/officeart/2005/8/layout/vList2"/>
    <dgm:cxn modelId="{F39F7F86-F2C1-487D-A60B-A6961109FA51}" type="presOf" srcId="{EE80E734-DEAD-4A3E-AD14-9191888C68B7}" destId="{3688A094-CD65-4462-AF7F-023BE42B735A}" srcOrd="0" destOrd="0" presId="urn:microsoft.com/office/officeart/2005/8/layout/vList2"/>
    <dgm:cxn modelId="{A1B5CC8A-209E-44EE-A20A-C469989F9BB8}" srcId="{455BE3E0-F0C3-45B7-8CB3-1D434E0ACE5C}" destId="{F692E67B-25DA-462D-B2DA-CE4808CCA57D}" srcOrd="3" destOrd="0" parTransId="{5E6EC61E-E551-4AF4-B1F1-63180C1BC9B3}" sibTransId="{D4FE2BB9-ADC1-40BC-B444-2A5AEBEC2DD3}"/>
    <dgm:cxn modelId="{F26F49BE-A57C-48AA-BA5D-F0F238F66387}" srcId="{455BE3E0-F0C3-45B7-8CB3-1D434E0ACE5C}" destId="{EE80E734-DEAD-4A3E-AD14-9191888C68B7}" srcOrd="0" destOrd="0" parTransId="{4DCAE052-BC6E-4C9F-8C5F-E76717F31496}" sibTransId="{9D2600C2-36F1-430E-843D-E8205CE8C05D}"/>
    <dgm:cxn modelId="{4C9C1DDA-3F2C-4F9B-BD56-22685F7F54CF}" srcId="{455BE3E0-F0C3-45B7-8CB3-1D434E0ACE5C}" destId="{374C1455-01D6-4B24-A92C-51568C653BD5}" srcOrd="1" destOrd="0" parTransId="{F569E28B-A4D8-415E-AF1E-5095E74CB252}" sibTransId="{D88EF53D-9AC2-4464-82F6-6CEF95EDA7A8}"/>
    <dgm:cxn modelId="{D33130E1-8A19-4700-AE65-9F1EDCE1A2CC}" type="presOf" srcId="{DF2A908B-4419-400C-B9D7-8C4775EBB6CA}" destId="{5CA95550-1484-49B8-9B59-84AECFC92A55}" srcOrd="0" destOrd="0" presId="urn:microsoft.com/office/officeart/2005/8/layout/vList2"/>
    <dgm:cxn modelId="{3374F0FE-B643-4B0D-9206-E8909F6121BF}" type="presOf" srcId="{719AC492-9345-4FAC-8479-8B057578DBF3}" destId="{CB6B0007-CE80-4DDB-AC99-7AF36AEAA2BE}" srcOrd="0" destOrd="0" presId="urn:microsoft.com/office/officeart/2005/8/layout/vList2"/>
    <dgm:cxn modelId="{7716CBBD-87EC-45DE-BFFD-58FF9FF9652E}" type="presParOf" srcId="{3A1DC382-EB98-4918-BB69-350C9C60C600}" destId="{3688A094-CD65-4462-AF7F-023BE42B735A}" srcOrd="0" destOrd="0" presId="urn:microsoft.com/office/officeart/2005/8/layout/vList2"/>
    <dgm:cxn modelId="{1F87053F-9923-47F2-A6D5-388F1AC01D39}" type="presParOf" srcId="{3A1DC382-EB98-4918-BB69-350C9C60C600}" destId="{10AF6A81-2867-42C6-AB3D-CBAE8AC7F800}" srcOrd="1" destOrd="0" presId="urn:microsoft.com/office/officeart/2005/8/layout/vList2"/>
    <dgm:cxn modelId="{BCDC11E0-D8FB-45A7-A55A-FC74CDBD5356}" type="presParOf" srcId="{3A1DC382-EB98-4918-BB69-350C9C60C600}" destId="{497993BD-F99B-4778-8992-B0B869B3EEDF}" srcOrd="2" destOrd="0" presId="urn:microsoft.com/office/officeart/2005/8/layout/vList2"/>
    <dgm:cxn modelId="{3533DAAE-E6F3-4304-983B-40DA0F089BB7}" type="presParOf" srcId="{3A1DC382-EB98-4918-BB69-350C9C60C600}" destId="{0B90BF99-567D-4589-97A2-350028387A63}" srcOrd="3" destOrd="0" presId="urn:microsoft.com/office/officeart/2005/8/layout/vList2"/>
    <dgm:cxn modelId="{4181BC0A-68D7-401C-B502-03FA7B029DE4}" type="presParOf" srcId="{3A1DC382-EB98-4918-BB69-350C9C60C600}" destId="{91A15938-5C48-4DAC-9DCE-C81831008882}" srcOrd="4" destOrd="0" presId="urn:microsoft.com/office/officeart/2005/8/layout/vList2"/>
    <dgm:cxn modelId="{67A95806-54F5-4EF0-902F-CFEB923109FC}" type="presParOf" srcId="{3A1DC382-EB98-4918-BB69-350C9C60C600}" destId="{B89224A6-6903-4149-95BB-A574EC36AA80}" srcOrd="5" destOrd="0" presId="urn:microsoft.com/office/officeart/2005/8/layout/vList2"/>
    <dgm:cxn modelId="{5C766212-2A00-4CF8-9CA5-8121F122EDEC}" type="presParOf" srcId="{3A1DC382-EB98-4918-BB69-350C9C60C600}" destId="{968E58E5-8794-4576-9DD5-8F29D650F1C9}" srcOrd="6" destOrd="0" presId="urn:microsoft.com/office/officeart/2005/8/layout/vList2"/>
    <dgm:cxn modelId="{AEA7877B-D291-4282-9B5D-03A70754E5C7}" type="presParOf" srcId="{3A1DC382-EB98-4918-BB69-350C9C60C600}" destId="{297A31DA-9B75-4CE1-B8E2-2DB33335AC60}" srcOrd="7" destOrd="0" presId="urn:microsoft.com/office/officeart/2005/8/layout/vList2"/>
    <dgm:cxn modelId="{76E1F7C6-E08A-431F-851C-FED66B0E64EC}" type="presParOf" srcId="{3A1DC382-EB98-4918-BB69-350C9C60C600}" destId="{5CA95550-1484-49B8-9B59-84AECFC92A55}" srcOrd="8" destOrd="0" presId="urn:microsoft.com/office/officeart/2005/8/layout/vList2"/>
    <dgm:cxn modelId="{8CF62230-DFBF-4AD6-BA9E-BAB39B6062D2}" type="presParOf" srcId="{3A1DC382-EB98-4918-BB69-350C9C60C600}" destId="{8598D0A4-613F-475F-8A79-C52BB715CBA2}" srcOrd="9" destOrd="0" presId="urn:microsoft.com/office/officeart/2005/8/layout/vList2"/>
    <dgm:cxn modelId="{AA0415F9-6DED-4D6D-881E-72A6C85E02C6}" type="presParOf" srcId="{3A1DC382-EB98-4918-BB69-350C9C60C600}" destId="{30C4CAB2-6945-43C1-A81B-943C7C831491}" srcOrd="10" destOrd="0" presId="urn:microsoft.com/office/officeart/2005/8/layout/vList2"/>
    <dgm:cxn modelId="{ACAAFC11-36FB-45A5-A287-9E346E5348F1}" type="presParOf" srcId="{3A1DC382-EB98-4918-BB69-350C9C60C600}" destId="{F10F0940-3E65-4408-9103-E05BE6F1D211}" srcOrd="11" destOrd="0" presId="urn:microsoft.com/office/officeart/2005/8/layout/vList2"/>
    <dgm:cxn modelId="{A186B6AE-BC86-4E7F-9590-8CFA3211F17B}" type="presParOf" srcId="{3A1DC382-EB98-4918-BB69-350C9C60C600}" destId="{CB6B0007-CE80-4DDB-AC99-7AF36AEAA2BE}" srcOrd="12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688A094-CD65-4462-AF7F-023BE42B735A}">
      <dsp:nvSpPr>
        <dsp:cNvPr id="0" name=""/>
        <dsp:cNvSpPr/>
      </dsp:nvSpPr>
      <dsp:spPr>
        <a:xfrm>
          <a:off x="0" y="25029"/>
          <a:ext cx="10515600" cy="54288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>
              <a:latin typeface="Arial" panose="020B0604020202020204" pitchFamily="34" charset="0"/>
              <a:cs typeface="Arial" panose="020B0604020202020204" pitchFamily="34" charset="0"/>
            </a:rPr>
            <a:t>For Businesses</a:t>
          </a:r>
          <a:endParaRPr lang="en-US" sz="12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26501" y="51530"/>
        <a:ext cx="10462598" cy="489878"/>
      </dsp:txXfrm>
    </dsp:sp>
    <dsp:sp modelId="{497993BD-F99B-4778-8992-B0B869B3EEDF}">
      <dsp:nvSpPr>
        <dsp:cNvPr id="0" name=""/>
        <dsp:cNvSpPr/>
      </dsp:nvSpPr>
      <dsp:spPr>
        <a:xfrm>
          <a:off x="0" y="651429"/>
          <a:ext cx="10515600" cy="54288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>
              <a:latin typeface="Arial" panose="020B0604020202020204" pitchFamily="34" charset="0"/>
              <a:cs typeface="Arial" panose="020B0604020202020204" pitchFamily="34" charset="0"/>
            </a:rPr>
            <a:t>Invest in authentic storytelling (TikTok for Business, n.d.).</a:t>
          </a:r>
          <a:endParaRPr lang="en-US" sz="12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26501" y="677930"/>
        <a:ext cx="10462598" cy="489878"/>
      </dsp:txXfrm>
    </dsp:sp>
    <dsp:sp modelId="{91A15938-5C48-4DAC-9DCE-C81831008882}">
      <dsp:nvSpPr>
        <dsp:cNvPr id="0" name=""/>
        <dsp:cNvSpPr/>
      </dsp:nvSpPr>
      <dsp:spPr>
        <a:xfrm>
          <a:off x="0" y="1277829"/>
          <a:ext cx="10515600" cy="54288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>
              <a:latin typeface="Arial" panose="020B0604020202020204" pitchFamily="34" charset="0"/>
              <a:cs typeface="Arial" panose="020B0604020202020204" pitchFamily="34" charset="0"/>
            </a:rPr>
            <a:t>Monitor emerging trends actively (Hootsuite, 2023).</a:t>
          </a:r>
          <a:endParaRPr lang="en-US" sz="12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26501" y="1304330"/>
        <a:ext cx="10462598" cy="489878"/>
      </dsp:txXfrm>
    </dsp:sp>
    <dsp:sp modelId="{968E58E5-8794-4576-9DD5-8F29D650F1C9}">
      <dsp:nvSpPr>
        <dsp:cNvPr id="0" name=""/>
        <dsp:cNvSpPr/>
      </dsp:nvSpPr>
      <dsp:spPr>
        <a:xfrm>
          <a:off x="0" y="1904229"/>
          <a:ext cx="10515600" cy="54288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>
              <a:latin typeface="Arial" panose="020B0604020202020204" pitchFamily="34" charset="0"/>
              <a:cs typeface="Arial" panose="020B0604020202020204" pitchFamily="34" charset="0"/>
            </a:rPr>
            <a:t>Leverage analytics to optimize content strategies (Chaffey &amp; Smith, 2017).</a:t>
          </a:r>
          <a:endParaRPr lang="en-US" sz="12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26501" y="1930730"/>
        <a:ext cx="10462598" cy="489878"/>
      </dsp:txXfrm>
    </dsp:sp>
    <dsp:sp modelId="{5CA95550-1484-49B8-9B59-84AECFC92A55}">
      <dsp:nvSpPr>
        <dsp:cNvPr id="0" name=""/>
        <dsp:cNvSpPr/>
      </dsp:nvSpPr>
      <dsp:spPr>
        <a:xfrm>
          <a:off x="0" y="2530629"/>
          <a:ext cx="10515600" cy="54288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>
              <a:latin typeface="Arial" panose="020B0604020202020204" pitchFamily="34" charset="0"/>
              <a:cs typeface="Arial" panose="020B0604020202020204" pitchFamily="34" charset="0"/>
            </a:rPr>
            <a:t>For Ethical Engagement</a:t>
          </a:r>
          <a:endParaRPr lang="en-US" sz="1200" kern="120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26501" y="2557130"/>
        <a:ext cx="10462598" cy="489878"/>
      </dsp:txXfrm>
    </dsp:sp>
    <dsp:sp modelId="{30C4CAB2-6945-43C1-A81B-943C7C831491}">
      <dsp:nvSpPr>
        <dsp:cNvPr id="0" name=""/>
        <dsp:cNvSpPr/>
      </dsp:nvSpPr>
      <dsp:spPr>
        <a:xfrm>
          <a:off x="0" y="3157029"/>
          <a:ext cx="10515600" cy="54288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>
              <a:latin typeface="Arial" panose="020B0604020202020204" pitchFamily="34" charset="0"/>
              <a:cs typeface="Arial" panose="020B0604020202020204" pitchFamily="34" charset="0"/>
            </a:rPr>
            <a:t>Maintain transparency in ad practices (Chaffey &amp; Smith, 2017).</a:t>
          </a:r>
          <a:endParaRPr lang="en-US" sz="12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26501" y="3183530"/>
        <a:ext cx="10462598" cy="489878"/>
      </dsp:txXfrm>
    </dsp:sp>
    <dsp:sp modelId="{CB6B0007-CE80-4DDB-AC99-7AF36AEAA2BE}">
      <dsp:nvSpPr>
        <dsp:cNvPr id="0" name=""/>
        <dsp:cNvSpPr/>
      </dsp:nvSpPr>
      <dsp:spPr>
        <a:xfrm>
          <a:off x="0" y="3783429"/>
          <a:ext cx="10515600" cy="54288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>
              <a:latin typeface="Arial" panose="020B0604020202020204" pitchFamily="34" charset="0"/>
              <a:cs typeface="Arial" panose="020B0604020202020204" pitchFamily="34" charset="0"/>
            </a:rPr>
            <a:t>Promote responsible, inclusive messaging (Jin et al., 2019).</a:t>
          </a:r>
          <a:endParaRPr lang="en-US" sz="12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26501" y="3809930"/>
        <a:ext cx="10462598" cy="489878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061061D-5DA1-BC4E-C9D9-AD9257D7D7E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A88C80D-0E8A-8138-BE99-8AFDE82E72F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A30112F-23DB-01EB-C5A4-A7FF9F1FB42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B459F5-B021-4C8A-9B0B-0485856C1BD0}" type="datetimeFigureOut">
              <a:rPr lang="en-GB" smtClean="0"/>
              <a:t>13/12/2024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5A35C66-60FA-85FC-F7E8-F68810343CB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9F46573-A8EA-3203-4802-F197E11C652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177401-74C5-4CE6-BC5D-EA821A1CFA9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9936782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822DB26-6378-9FC2-4C79-1D98C43A36D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358B067-55E0-FE52-7E0E-AEB4B10A12D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CE5CE5D-4DCC-1ED9-633D-9E1B3420FF9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B459F5-B021-4C8A-9B0B-0485856C1BD0}" type="datetimeFigureOut">
              <a:rPr lang="en-GB" smtClean="0"/>
              <a:t>13/12/2024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4D69A40-4C9F-1068-CF84-B6937375BC6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2FE1416-24DF-562E-59C7-42F9BE489B3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177401-74C5-4CE6-BC5D-EA821A1CFA9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2208062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BCA781C-CD99-3542-06A1-26B62C1DB40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915C9E0-6FC1-017F-61C9-CA49DCADB78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83AF50B-1269-E77B-5E95-B9A92B70FF5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B459F5-B021-4C8A-9B0B-0485856C1BD0}" type="datetimeFigureOut">
              <a:rPr lang="en-GB" smtClean="0"/>
              <a:t>13/12/2024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057E066-6991-6E3A-FF92-A57FEA31AB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11D81C4-F2D0-D221-19EE-F351209CC2C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177401-74C5-4CE6-BC5D-EA821A1CFA9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0905323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645F492-02D4-5991-CE28-FAD474524F3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E3D1064-2498-34A4-F750-A59D246570F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D202DD2-540C-0E5A-66C3-2103172777F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F14C9CA-1916-A849-D30E-B433DB9A585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B459F5-B021-4C8A-9B0B-0485856C1BD0}" type="datetimeFigureOut">
              <a:rPr lang="en-GB" smtClean="0"/>
              <a:t>13/12/2024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4779BB6-BA9A-1680-14D3-C3929543DB9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33D25CE-4C34-A35F-1245-D6E21101676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177401-74C5-4CE6-BC5D-EA821A1CFA9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8433680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BC868D-72A7-6A60-F370-BB50655DB63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0BB8633-BBB5-4C34-EAF6-3AA27AD20D8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BAC55C3-6423-DA8E-ADAB-1349B3B210E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300BC7F7-E08B-9EF2-2BD3-3C5327BCA294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DD026B52-2F13-DE9D-AA07-A90B21B5BD7B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B222765E-2224-B36D-A857-C1E57A78104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B459F5-B021-4C8A-9B0B-0485856C1BD0}" type="datetimeFigureOut">
              <a:rPr lang="en-GB" smtClean="0"/>
              <a:t>13/12/2024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7154ED7A-A368-9EA2-194E-68A983DE9E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B678AF33-B4B5-BA19-C04D-038A40FFEFE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177401-74C5-4CE6-BC5D-EA821A1CFA9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217531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096C73-3F1F-4C8A-B2C1-50CEC802530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3DAE3B7-0152-009C-7C73-7EB6D79FF7B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B459F5-B021-4C8A-9B0B-0485856C1BD0}" type="datetimeFigureOut">
              <a:rPr lang="en-GB" smtClean="0"/>
              <a:t>13/12/2024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50810C0-7EA3-A0C1-CE44-23DD799B69B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8DBD4E3-5072-5D14-7AD3-6FE46815E03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177401-74C5-4CE6-BC5D-EA821A1CFA9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4067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3D5B4E0B-5FFF-7DCF-7D0B-0D53979E336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B459F5-B021-4C8A-9B0B-0485856C1BD0}" type="datetimeFigureOut">
              <a:rPr lang="en-GB" smtClean="0"/>
              <a:t>13/12/2024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F68896D-25A4-47A4-7793-243C30137CB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056BD8D-AD75-3026-2CD5-10074F68257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177401-74C5-4CE6-BC5D-EA821A1CFA9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467149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0EE59D9-C0DA-B73D-FB25-2C3FF42F218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A60BFC4-7B77-EF2B-A41D-2E3927359A5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3F27A8F-12DA-B155-AD71-38A92B96D26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C34EEAD-426D-9231-4CDF-A82B2FE8011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B459F5-B021-4C8A-9B0B-0485856C1BD0}" type="datetimeFigureOut">
              <a:rPr lang="en-GB" smtClean="0"/>
              <a:t>13/12/2024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C066843-8638-DE8C-ACAF-33AB3F72911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5029C2D-A548-915B-EEE5-F13475746B7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177401-74C5-4CE6-BC5D-EA821A1CFA9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3073497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3B09096-F45F-2E64-0FB3-FC6CE6DE391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DAE07407-06C0-7A5B-F199-B1AF46AD5760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D903549-02E1-7B69-2469-E824ACBBFB2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FD68BF0-C883-3B14-0DBC-DBCC516713C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B459F5-B021-4C8A-9B0B-0485856C1BD0}" type="datetimeFigureOut">
              <a:rPr lang="en-GB" smtClean="0"/>
              <a:t>13/12/2024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56D84CD-8660-08A7-0BB7-0137BD95AAD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7346D89-659B-1D82-EA71-22A8FC1A003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177401-74C5-4CE6-BC5D-EA821A1CFA9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41527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017631F-976F-29E0-41FE-BC7AB1693F1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BD2FDFE-502C-2E67-DDC5-C44ACA7F0A5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C4488F3-B0CF-D4C5-129C-2A2710DD364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B459F5-B021-4C8A-9B0B-0485856C1BD0}" type="datetimeFigureOut">
              <a:rPr lang="en-GB" smtClean="0"/>
              <a:t>13/12/2024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1F4D318-0C00-CF67-16F5-9ACCB57B883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33C6611-6243-F48E-9DD2-0527F1FAA67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177401-74C5-4CE6-BC5D-EA821A1CFA9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6940662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DE934351-58D3-7008-A320-8D5292A1B5C7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C9408155-7533-9FC0-F474-44DB8802926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D4D60C6-DF88-43BE-D78C-9C5CA82E45F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B459F5-B021-4C8A-9B0B-0485856C1BD0}" type="datetimeFigureOut">
              <a:rPr lang="en-GB" smtClean="0"/>
              <a:t>13/12/2024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A6B89A2-1B5F-0FD3-E57C-A4CF9ECE21B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DF4A310-7CE7-087D-1594-B308DF86E3A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177401-74C5-4CE6-BC5D-EA821A1CFA9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8022996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192754B8-D358-A5C6-D188-C37915CAAD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66EF25A-FE11-CC14-B15C-FC40626A39A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458D510-ADB0-0E8C-352C-358C4CB06D9D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BDB459F5-B021-4C8A-9B0B-0485856C1BD0}" type="datetimeFigureOut">
              <a:rPr lang="en-GB" smtClean="0"/>
              <a:t>13/12/2024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92EFCF4-7280-EAB2-74E9-304B324A0CD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4A01BA8-C559-41EB-2279-C18D3502AC8D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DD177401-74C5-4CE6-BC5D-EA821A1CFA9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4444329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1.mp3"/><Relationship Id="rId1" Type="http://schemas.microsoft.com/office/2007/relationships/media" Target="../media/media1.mp3"/><Relationship Id="rId6" Type="http://schemas.openxmlformats.org/officeDocument/2006/relationships/image" Target="../media/image3.png"/><Relationship Id="rId5" Type="http://schemas.openxmlformats.org/officeDocument/2006/relationships/image" Target="../media/image2.png"/><Relationship Id="rId4" Type="http://schemas.openxmlformats.org/officeDocument/2006/relationships/image" Target="../media/image1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2.mp3"/><Relationship Id="rId1" Type="http://schemas.microsoft.com/office/2007/relationships/media" Target="../media/media2.mp3"/><Relationship Id="rId6" Type="http://schemas.openxmlformats.org/officeDocument/2006/relationships/image" Target="../media/image3.png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3.mp3"/><Relationship Id="rId1" Type="http://schemas.microsoft.com/office/2007/relationships/media" Target="../media/media3.mp3"/><Relationship Id="rId6" Type="http://schemas.openxmlformats.org/officeDocument/2006/relationships/image" Target="../media/image3.png"/><Relationship Id="rId5" Type="http://schemas.openxmlformats.org/officeDocument/2006/relationships/image" Target="../media/image7.png"/><Relationship Id="rId4" Type="http://schemas.openxmlformats.org/officeDocument/2006/relationships/image" Target="../media/image6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4.mp3"/><Relationship Id="rId1" Type="http://schemas.microsoft.com/office/2007/relationships/media" Target="../media/media4.mp3"/><Relationship Id="rId6" Type="http://schemas.openxmlformats.org/officeDocument/2006/relationships/image" Target="../media/image3.png"/><Relationship Id="rId5" Type="http://schemas.openxmlformats.org/officeDocument/2006/relationships/image" Target="../media/image9.png"/><Relationship Id="rId4" Type="http://schemas.openxmlformats.org/officeDocument/2006/relationships/image" Target="../media/image8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5.mp3"/><Relationship Id="rId1" Type="http://schemas.microsoft.com/office/2007/relationships/media" Target="../media/media5.mp3"/><Relationship Id="rId6" Type="http://schemas.openxmlformats.org/officeDocument/2006/relationships/image" Target="../media/image3.png"/><Relationship Id="rId5" Type="http://schemas.openxmlformats.org/officeDocument/2006/relationships/image" Target="../media/image11.png"/><Relationship Id="rId4" Type="http://schemas.openxmlformats.org/officeDocument/2006/relationships/image" Target="../media/image10.png"/></Relationships>
</file>

<file path=ppt/slides/_rels/slide6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3" Type="http://schemas.openxmlformats.org/officeDocument/2006/relationships/slideLayout" Target="../slideLayouts/slideLayout2.xml"/><Relationship Id="rId7" Type="http://schemas.openxmlformats.org/officeDocument/2006/relationships/diagramColors" Target="../diagrams/colors1.xml"/><Relationship Id="rId2" Type="http://schemas.openxmlformats.org/officeDocument/2006/relationships/audio" Target="../media/media6.mp3"/><Relationship Id="rId1" Type="http://schemas.microsoft.com/office/2007/relationships/media" Target="../media/media6.mp3"/><Relationship Id="rId6" Type="http://schemas.openxmlformats.org/officeDocument/2006/relationships/diagramQuickStyle" Target="../diagrams/quickStyle1.xml"/><Relationship Id="rId5" Type="http://schemas.openxmlformats.org/officeDocument/2006/relationships/diagramLayout" Target="../diagrams/layout1.xml"/><Relationship Id="rId4" Type="http://schemas.openxmlformats.org/officeDocument/2006/relationships/diagramData" Target="../diagrams/data1.xml"/><Relationship Id="rId9" Type="http://schemas.openxmlformats.org/officeDocument/2006/relationships/image" Target="../media/image3.pn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png"/><Relationship Id="rId3" Type="http://schemas.openxmlformats.org/officeDocument/2006/relationships/slideLayout" Target="../slideLayouts/slideLayout2.xml"/><Relationship Id="rId7" Type="http://schemas.openxmlformats.org/officeDocument/2006/relationships/hyperlink" Target="https://www.singlegrain.com/res/digital-marketing-agency/case-studies/" TargetMode="External"/><Relationship Id="rId2" Type="http://schemas.openxmlformats.org/officeDocument/2006/relationships/audio" Target="../media/media7.mp3"/><Relationship Id="rId1" Type="http://schemas.microsoft.com/office/2007/relationships/media" Target="../media/media7.mp3"/><Relationship Id="rId6" Type="http://schemas.openxmlformats.org/officeDocument/2006/relationships/hyperlink" Target="https://www.tiktokforbusiness.com/" TargetMode="External"/><Relationship Id="rId5" Type="http://schemas.openxmlformats.org/officeDocument/2006/relationships/hyperlink" Target="https://doi.org/10.1108/MIP-09-2018-0375" TargetMode="External"/><Relationship Id="rId4" Type="http://schemas.openxmlformats.org/officeDocument/2006/relationships/hyperlink" Target="https://www.hootsuite.com/social-trends-2023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C497725C-6431-496A-B11C-691354780DC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259B6E2-FB70-BB7C-C9CC-A8A7AD134D6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076855" y="3583750"/>
            <a:ext cx="4900144" cy="2736965"/>
          </a:xfrm>
        </p:spPr>
        <p:txBody>
          <a:bodyPr anchor="t">
            <a:normAutofit/>
          </a:bodyPr>
          <a:lstStyle/>
          <a:p>
            <a:r>
              <a:rPr lang="en-US" sz="2800" dirty="0">
                <a:latin typeface="Arial Black" panose="020B0A04020102020204" pitchFamily="34" charset="0"/>
              </a:rPr>
              <a:t>TikTok for Business: Opportunities, Challenges, and Ethical Considerations</a:t>
            </a:r>
            <a:endParaRPr lang="en-GB" sz="2800" dirty="0">
              <a:latin typeface="Arial Black" panose="020B0A04020102020204" pitchFamily="34" charset="0"/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9B0BB6D-4115-293C-9E12-24C5075B975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0" y="0"/>
            <a:ext cx="4900143" cy="1267541"/>
          </a:xfrm>
        </p:spPr>
        <p:txBody>
          <a:bodyPr anchor="b">
            <a:normAutofit/>
          </a:bodyPr>
          <a:lstStyle/>
          <a:p>
            <a:pPr algn="l"/>
            <a:r>
              <a:rPr lang="en-GB" sz="2000" dirty="0">
                <a:latin typeface="Arial Black" panose="020B0A04020102020204" pitchFamily="34" charset="0"/>
              </a:rPr>
              <a:t>Student name: Valentina Filip    </a:t>
            </a:r>
          </a:p>
          <a:p>
            <a:pPr algn="l"/>
            <a:r>
              <a:rPr lang="en-GB" sz="2000" dirty="0">
                <a:latin typeface="Arial Black" panose="020B0A04020102020204" pitchFamily="34" charset="0"/>
              </a:rPr>
              <a:t>Student ID number: 2318059	</a:t>
            </a:r>
          </a:p>
          <a:p>
            <a:pPr algn="l"/>
            <a:endParaRPr lang="en-GB" sz="2000" dirty="0"/>
          </a:p>
        </p:txBody>
      </p:sp>
      <p:grpSp>
        <p:nvGrpSpPr>
          <p:cNvPr id="20" name="Group 19">
            <a:extLst>
              <a:ext uri="{FF2B5EF4-FFF2-40B4-BE49-F238E27FC236}">
                <a16:creationId xmlns:a16="http://schemas.microsoft.com/office/drawing/2014/main" id="{032D8612-31EB-44CF-A1D0-14FD4C7054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3048031"/>
            <a:ext cx="731521" cy="673460"/>
            <a:chOff x="3940602" y="308034"/>
            <a:chExt cx="2116791" cy="3428999"/>
          </a:xfrm>
          <a:solidFill>
            <a:schemeClr val="accent4"/>
          </a:solidFill>
        </p:grpSpPr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F19A4A0F-1B59-4DB0-9764-D10936E9877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940602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2" name="Rectangle 21">
              <a:extLst>
                <a:ext uri="{FF2B5EF4-FFF2-40B4-BE49-F238E27FC236}">
                  <a16:creationId xmlns:a16="http://schemas.microsoft.com/office/drawing/2014/main" id="{F399A70F-F8CD-4992-9EF5-6CF15472E7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715626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Rectangle 14">
              <a:extLst>
                <a:ext uri="{FF2B5EF4-FFF2-40B4-BE49-F238E27FC236}">
                  <a16:creationId xmlns:a16="http://schemas.microsoft.com/office/drawing/2014/main" id="{48F4FEDC-6D80-458C-A665-075D9B9500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490650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7" name="Rectangle 16">
            <a:extLst>
              <a:ext uri="{FF2B5EF4-FFF2-40B4-BE49-F238E27FC236}">
                <a16:creationId xmlns:a16="http://schemas.microsoft.com/office/drawing/2014/main" id="{B81933D1-5615-42C7-9C0B-4EB7105CCE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0697670" y="0"/>
            <a:ext cx="1494330" cy="685800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B089A89A-1E9C-4761-9DFF-53C275FBF8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58000" y="257770"/>
            <a:ext cx="4837176" cy="2979964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843BA94B-AFBA-F73F-33D6-33035B54025A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2189" r="2912" b="3"/>
          <a:stretch/>
        </p:blipFill>
        <p:spPr>
          <a:xfrm>
            <a:off x="7114162" y="471748"/>
            <a:ext cx="4324849" cy="2552007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21" name="Rectangle 20">
            <a:extLst>
              <a:ext uri="{FF2B5EF4-FFF2-40B4-BE49-F238E27FC236}">
                <a16:creationId xmlns:a16="http://schemas.microsoft.com/office/drawing/2014/main" id="{19C9EAEA-39D0-4B0E-A0EB-51E7B26740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58000" y="3462252"/>
            <a:ext cx="4837176" cy="2979964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6FF8B9ED-B2A0-F98A-374A-6018CEAD2144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l="4402" r="-2" b="-2"/>
          <a:stretch/>
        </p:blipFill>
        <p:spPr>
          <a:xfrm>
            <a:off x="7114162" y="3676230"/>
            <a:ext cx="4324849" cy="2552007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6" name="Record (online-voice-recorder.com) (33)">
            <a:hlinkClick r:id="" action="ppaction://media"/>
            <a:extLst>
              <a:ext uri="{FF2B5EF4-FFF2-40B4-BE49-F238E27FC236}">
                <a16:creationId xmlns:a16="http://schemas.microsoft.com/office/drawing/2014/main" id="{395F9895-DCE7-41BD-7E2D-24FA86303082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1596688" y="61341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35573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8888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AAAE94E3-A7DB-4868-B1E3-E49703488B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FC23C80-5D29-8FCC-C83C-036526A14FC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9560" y="856180"/>
            <a:ext cx="5279408" cy="1128068"/>
          </a:xfrm>
        </p:spPr>
        <p:txBody>
          <a:bodyPr anchor="ctr">
            <a:normAutofit/>
          </a:bodyPr>
          <a:lstStyle/>
          <a:p>
            <a:r>
              <a:rPr lang="en-US" sz="3200" dirty="0">
                <a:latin typeface="Arial Black" panose="020B0A04020102020204" pitchFamily="34" charset="0"/>
              </a:rPr>
              <a:t>The Benefits of TikTok for Business</a:t>
            </a:r>
            <a:endParaRPr lang="en-GB" sz="3200" dirty="0">
              <a:latin typeface="Arial Black" panose="020B0A04020102020204" pitchFamily="34" charset="0"/>
            </a:endParaRPr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1DE889C7-FAD6-4397-98E2-05D50348445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1083484"/>
            <a:ext cx="355196" cy="673460"/>
            <a:chOff x="0" y="823811"/>
            <a:chExt cx="355196" cy="673460"/>
          </a:xfrm>
        </p:grpSpPr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F399A70F-F8CD-4992-9EF5-6CF15472E7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823811"/>
              <a:ext cx="87363" cy="673460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" name="Rectangle 13">
              <a:extLst>
                <a:ext uri="{FF2B5EF4-FFF2-40B4-BE49-F238E27FC236}">
                  <a16:creationId xmlns:a16="http://schemas.microsoft.com/office/drawing/2014/main" id="{48F4FEDC-6D80-458C-A665-075D9B9500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59341" y="823811"/>
              <a:ext cx="195855" cy="673460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6" name="Rectangle 15">
            <a:extLst>
              <a:ext uri="{FF2B5EF4-FFF2-40B4-BE49-F238E27FC236}">
                <a16:creationId xmlns:a16="http://schemas.microsoft.com/office/drawing/2014/main" id="{3873B707-463F-40B0-8227-E8CC6C67EB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65085" y="2123821"/>
            <a:ext cx="4975066" cy="2743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951F1B3-B90A-E33F-BD82-6A41287D171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90719" y="2330505"/>
            <a:ext cx="5278066" cy="3979585"/>
          </a:xfrm>
        </p:spPr>
        <p:txBody>
          <a:bodyPr anchor="ctr">
            <a:normAutofit/>
          </a:bodyPr>
          <a:lstStyle/>
          <a:p>
            <a:pPr>
              <a:buFont typeface="Wingdings" panose="05000000000000000000" pitchFamily="2" charset="2"/>
              <a:buChar char="q"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Wide Audience Reach: Over 1 billion active users monthly, primarily Gen Z and Millennials (Hootsuite, 2023).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High Engagement Rates: Short-form videos captivate users, with average session times exceeding other platforms (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Stokel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-Walker, 2021).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Innovative Advertising Tools: Branded Hashtag Challenges, In-Feed Ads, and Branded Effects offer unique ways to engage (TikTok for Business, n.d.).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Algorithmic Edge: TikTok’s algorithm amplifies reach for engaging content, enhancing visibility for brands (Hootsuite, 2023).</a:t>
            </a:r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C13237C8-E62C-4F0D-A318-BD6FB6C2D1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0697670" y="0"/>
            <a:ext cx="1494330" cy="685800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19C9EAEA-39D0-4B0E-A0EB-51E7B26740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49687" y="357447"/>
            <a:ext cx="4845488" cy="2923587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6FC4525D-4529-25DD-C8AE-F9F48FC55F4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600805" y="581892"/>
            <a:ext cx="3362669" cy="2518756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22" name="Rectangle 21">
            <a:extLst>
              <a:ext uri="{FF2B5EF4-FFF2-40B4-BE49-F238E27FC236}">
                <a16:creationId xmlns:a16="http://schemas.microsoft.com/office/drawing/2014/main" id="{8CB5D2D7-DF65-4E86-BFBA-FFB9B5ACEB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49687" y="3505479"/>
            <a:ext cx="4845488" cy="2923587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22868810-6CF4-41F5-82D2-13F635926372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021829" y="3707894"/>
            <a:ext cx="2518756" cy="2518756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6" name="Record (online-voice-recorder.com) (34)">
            <a:hlinkClick r:id="" action="ppaction://media"/>
            <a:extLst>
              <a:ext uri="{FF2B5EF4-FFF2-40B4-BE49-F238E27FC236}">
                <a16:creationId xmlns:a16="http://schemas.microsoft.com/office/drawing/2014/main" id="{2FB0D5ED-0B3E-9F36-93ED-FAD1DC7F1D28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1601281" y="62484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975554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71064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AAAE94E3-A7DB-4868-B1E3-E49703488B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5550B82-A852-4892-9EBF-36719182047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9560" y="856180"/>
            <a:ext cx="5279408" cy="1128068"/>
          </a:xfrm>
        </p:spPr>
        <p:txBody>
          <a:bodyPr anchor="ctr">
            <a:normAutofit/>
          </a:bodyPr>
          <a:lstStyle/>
          <a:p>
            <a:r>
              <a:rPr lang="en-GB" sz="3200" dirty="0">
                <a:latin typeface="Arial Black" panose="020B0A04020102020204" pitchFamily="34" charset="0"/>
              </a:rPr>
              <a:t>Examples of Successful Campaigns</a:t>
            </a:r>
          </a:p>
        </p:txBody>
      </p:sp>
      <p:grpSp>
        <p:nvGrpSpPr>
          <p:cNvPr id="17" name="Group 16">
            <a:extLst>
              <a:ext uri="{FF2B5EF4-FFF2-40B4-BE49-F238E27FC236}">
                <a16:creationId xmlns:a16="http://schemas.microsoft.com/office/drawing/2014/main" id="{1DE889C7-FAD6-4397-98E2-05D50348445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1083484"/>
            <a:ext cx="355196" cy="673460"/>
            <a:chOff x="0" y="823811"/>
            <a:chExt cx="355196" cy="673460"/>
          </a:xfrm>
        </p:grpSpPr>
        <p:sp>
          <p:nvSpPr>
            <p:cNvPr id="18" name="Rectangle 17">
              <a:extLst>
                <a:ext uri="{FF2B5EF4-FFF2-40B4-BE49-F238E27FC236}">
                  <a16:creationId xmlns:a16="http://schemas.microsoft.com/office/drawing/2014/main" id="{F399A70F-F8CD-4992-9EF5-6CF15472E7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823811"/>
              <a:ext cx="87363" cy="673460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9" name="Rectangle 18">
              <a:extLst>
                <a:ext uri="{FF2B5EF4-FFF2-40B4-BE49-F238E27FC236}">
                  <a16:creationId xmlns:a16="http://schemas.microsoft.com/office/drawing/2014/main" id="{48F4FEDC-6D80-458C-A665-075D9B9500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59341" y="823811"/>
              <a:ext cx="195855" cy="673460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1" name="Rectangle 20">
            <a:extLst>
              <a:ext uri="{FF2B5EF4-FFF2-40B4-BE49-F238E27FC236}">
                <a16:creationId xmlns:a16="http://schemas.microsoft.com/office/drawing/2014/main" id="{3873B707-463F-40B0-8227-E8CC6C67EB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65085" y="2123821"/>
            <a:ext cx="4975066" cy="2743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876D4748-7FEF-EB2C-6B8D-73168DAB4FF8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590719" y="2330505"/>
            <a:ext cx="5278066" cy="3979585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anchor="ctr" anchorCtr="0" compatLnSpc="1">
            <a:prstTxWarp prst="textNoShape">
              <a:avLst/>
            </a:prstTxWarp>
            <a:normAutofit/>
          </a:bodyPr>
          <a:lstStyle/>
          <a:p>
            <a:pPr marR="0" lvl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 typeface="Wingdings" panose="05000000000000000000" pitchFamily="2" charset="2"/>
              <a:buChar char="q"/>
              <a:tabLst/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Fenty Beauty: Advocated for diversity using Branded Hashtag Challenges (TikTok for Business, n.d.).</a:t>
            </a:r>
          </a:p>
          <a:p>
            <a:pPr marR="0" lvl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 typeface="Wingdings" panose="05000000000000000000" pitchFamily="2" charset="2"/>
              <a:buChar char="q"/>
              <a:tabLst/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Ocean Spray: User-generated content enhanced brand visibility and sales (Hootsuite, 2023).   </a:t>
            </a:r>
          </a:p>
          <a:p>
            <a:pPr marR="0" lvl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 typeface="Wingdings" panose="05000000000000000000" pitchFamily="2" charset="2"/>
              <a:buChar char="q"/>
              <a:tabLst/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Washington Post: Used humor to create an approachable brand identity.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</a:pPr>
            <a:endParaRPr kumimoji="0" lang="en-US" altLang="en-US" sz="2000" b="0" i="0" u="none" strike="noStrike" cap="none" normalizeH="0" baseline="0" dirty="0">
              <a:ln>
                <a:noFill/>
              </a:ln>
              <a:effectLst/>
              <a:latin typeface="Arial" panose="020B0604020202020204" pitchFamily="34" charset="0"/>
            </a:endParaRPr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C13237C8-E62C-4F0D-A318-BD6FB6C2D1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0697670" y="0"/>
            <a:ext cx="1494330" cy="685800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19C9EAEA-39D0-4B0E-A0EB-51E7B26740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49687" y="357447"/>
            <a:ext cx="4845488" cy="2923587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F7DFCAFB-1967-4D1B-4131-8074348DB240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083423" y="609989"/>
            <a:ext cx="4397433" cy="2462562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27" name="Rectangle 26">
            <a:extLst>
              <a:ext uri="{FF2B5EF4-FFF2-40B4-BE49-F238E27FC236}">
                <a16:creationId xmlns:a16="http://schemas.microsoft.com/office/drawing/2014/main" id="{8CB5D2D7-DF65-4E86-BFBA-FFB9B5ACEB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49687" y="3505479"/>
            <a:ext cx="4845488" cy="2923587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CD62E5ED-32F0-65B9-3D46-03004D0AD46C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388700" y="3707894"/>
            <a:ext cx="3785015" cy="2518756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3" name="Record (online-voice-recorder.com) (35)">
            <a:hlinkClick r:id="" action="ppaction://media"/>
            <a:extLst>
              <a:ext uri="{FF2B5EF4-FFF2-40B4-BE49-F238E27FC236}">
                <a16:creationId xmlns:a16="http://schemas.microsoft.com/office/drawing/2014/main" id="{7F3A0AD4-E2ED-5812-A294-81DAA8585E24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1562250" y="62484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843631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83472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AAAE94E3-A7DB-4868-B1E3-E49703488B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CE86EE3-0811-DE97-9239-D360325861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9560" y="856180"/>
            <a:ext cx="5279408" cy="1128068"/>
          </a:xfrm>
        </p:spPr>
        <p:txBody>
          <a:bodyPr anchor="ctr">
            <a:normAutofit/>
          </a:bodyPr>
          <a:lstStyle/>
          <a:p>
            <a:r>
              <a:rPr lang="en-US" sz="3200" dirty="0">
                <a:latin typeface="Arial Black" panose="020B0A04020102020204" pitchFamily="34" charset="0"/>
              </a:rPr>
              <a:t>Challenges of TikTok for Business</a:t>
            </a:r>
            <a:endParaRPr lang="en-GB" sz="3200" dirty="0">
              <a:latin typeface="Arial Black" panose="020B0A04020102020204" pitchFamily="34" charset="0"/>
            </a:endParaRPr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1DE889C7-FAD6-4397-98E2-05D50348445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1083484"/>
            <a:ext cx="355196" cy="673460"/>
            <a:chOff x="0" y="823811"/>
            <a:chExt cx="355196" cy="673460"/>
          </a:xfrm>
        </p:grpSpPr>
        <p:sp>
          <p:nvSpPr>
            <p:cNvPr id="14" name="Rectangle 13">
              <a:extLst>
                <a:ext uri="{FF2B5EF4-FFF2-40B4-BE49-F238E27FC236}">
                  <a16:creationId xmlns:a16="http://schemas.microsoft.com/office/drawing/2014/main" id="{F399A70F-F8CD-4992-9EF5-6CF15472E7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823811"/>
              <a:ext cx="87363" cy="673460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Rectangle 14">
              <a:extLst>
                <a:ext uri="{FF2B5EF4-FFF2-40B4-BE49-F238E27FC236}">
                  <a16:creationId xmlns:a16="http://schemas.microsoft.com/office/drawing/2014/main" id="{48F4FEDC-6D80-458C-A665-075D9B9500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59341" y="823811"/>
              <a:ext cx="195855" cy="673460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7" name="Rectangle 16">
            <a:extLst>
              <a:ext uri="{FF2B5EF4-FFF2-40B4-BE49-F238E27FC236}">
                <a16:creationId xmlns:a16="http://schemas.microsoft.com/office/drawing/2014/main" id="{3873B707-463F-40B0-8227-E8CC6C67EB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65085" y="2123821"/>
            <a:ext cx="4975066" cy="2743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1DCE7BD1-D32C-999C-B123-877EF416A7A5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590719" y="2330505"/>
            <a:ext cx="5278066" cy="3979585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anchor="ctr" anchorCtr="0" compatLnSpc="1">
            <a:prstTxWarp prst="textNoShape">
              <a:avLst/>
            </a:prstTxWarp>
            <a:normAutofit/>
          </a:bodyPr>
          <a:lstStyle/>
          <a:p>
            <a:pPr marR="0" lvl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 typeface="Wingdings" panose="05000000000000000000" pitchFamily="2" charset="2"/>
              <a:buChar char="q"/>
              <a:tabLst/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Trend Volatility: Rapidly changing patterns necessitate continual innovation (Hootsuite, 2023).</a:t>
            </a:r>
          </a:p>
          <a:p>
            <a:pPr marR="0" lvl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 typeface="Wingdings" panose="05000000000000000000" pitchFamily="2" charset="2"/>
              <a:buChar char="q"/>
              <a:tabLst/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Short Content Lifecycle: Elevated turnover may undermine brand messaging (Jin, Muqaddam, &amp; Ryu, 2019).</a:t>
            </a:r>
          </a:p>
          <a:p>
            <a:pPr marR="0" lvl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 typeface="Wingdings" panose="05000000000000000000" pitchFamily="2" charset="2"/>
              <a:buChar char="q"/>
              <a:tabLst/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Concerns Regarding Data Privacy: Examination of TikTok's parent </a:t>
            </a:r>
            <a:r>
              <a:rPr kumimoji="0" lang="en-US" altLang="en-US" sz="1200" b="0" i="0" u="none" strike="noStrike" cap="none" normalizeH="0" baseline="0" dirty="0" err="1">
                <a:ln>
                  <a:noFill/>
                </a:ln>
                <a:effectLst/>
                <a:latin typeface="Arial" panose="020B0604020202020204" pitchFamily="34" charset="0"/>
              </a:rPr>
              <a:t>organisation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, ByteDance, and the security of user data (</a:t>
            </a:r>
            <a:r>
              <a:rPr kumimoji="0" lang="en-US" altLang="en-US" sz="1200" b="0" i="0" u="none" strike="noStrike" cap="none" normalizeH="0" baseline="0" dirty="0" err="1">
                <a:ln>
                  <a:noFill/>
                </a:ln>
                <a:effectLst/>
                <a:latin typeface="Arial" panose="020B0604020202020204" pitchFamily="34" charset="0"/>
              </a:rPr>
              <a:t>Stokel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-Walker, 2021).</a:t>
            </a:r>
          </a:p>
          <a:p>
            <a:pPr marR="0" lvl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 typeface="Wingdings" panose="05000000000000000000" pitchFamily="2" charset="2"/>
              <a:buChar char="q"/>
              <a:tabLst/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Ad Fatigue Risk: Excessive exposure to advertisements may lead to user disengagement (Chaffey &amp; Smith, 2017).</a:t>
            </a:r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C13237C8-E62C-4F0D-A318-BD6FB6C2D1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0697670" y="0"/>
            <a:ext cx="1494330" cy="685800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19C9EAEA-39D0-4B0E-A0EB-51E7B26740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49687" y="357447"/>
            <a:ext cx="4845488" cy="2923587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3AFB04EC-4CD3-3067-F73F-1518301D74F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083423" y="588002"/>
            <a:ext cx="4397433" cy="2506536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23" name="Rectangle 22">
            <a:extLst>
              <a:ext uri="{FF2B5EF4-FFF2-40B4-BE49-F238E27FC236}">
                <a16:creationId xmlns:a16="http://schemas.microsoft.com/office/drawing/2014/main" id="{8CB5D2D7-DF65-4E86-BFBA-FFB9B5ACEB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49687" y="3505479"/>
            <a:ext cx="4845488" cy="2923587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764D263-E575-CC0A-C168-DCCE1E29B3D3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487799" y="3707894"/>
            <a:ext cx="1586816" cy="2518756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3" name="Record (online-voice-recorder.com) (36)">
            <a:hlinkClick r:id="" action="ppaction://media"/>
            <a:extLst>
              <a:ext uri="{FF2B5EF4-FFF2-40B4-BE49-F238E27FC236}">
                <a16:creationId xmlns:a16="http://schemas.microsoft.com/office/drawing/2014/main" id="{D0FA0AA6-D399-16B8-EBA3-5DD4D8D63340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1638787" y="62484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222718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68088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6ECA6DCB-B7E1-40A9-9524-540C6DA40B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CDA065C-96F1-26EC-1C67-F28BC203826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9560" y="856180"/>
            <a:ext cx="5279408" cy="1128068"/>
          </a:xfrm>
        </p:spPr>
        <p:txBody>
          <a:bodyPr anchor="ctr">
            <a:normAutofit/>
          </a:bodyPr>
          <a:lstStyle/>
          <a:p>
            <a:r>
              <a:rPr lang="en-GB" sz="3200" dirty="0">
                <a:latin typeface="Arial Black" panose="020B0A04020102020204" pitchFamily="34" charset="0"/>
              </a:rPr>
              <a:t>Ethical Implications of TikTok</a:t>
            </a:r>
          </a:p>
        </p:txBody>
      </p:sp>
      <p:grpSp>
        <p:nvGrpSpPr>
          <p:cNvPr id="15" name="Group 14">
            <a:extLst>
              <a:ext uri="{FF2B5EF4-FFF2-40B4-BE49-F238E27FC236}">
                <a16:creationId xmlns:a16="http://schemas.microsoft.com/office/drawing/2014/main" id="{1DE889C7-FAD6-4397-98E2-05D50348445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1083484"/>
            <a:ext cx="355196" cy="673460"/>
            <a:chOff x="0" y="823811"/>
            <a:chExt cx="355196" cy="673460"/>
          </a:xfrm>
        </p:grpSpPr>
        <p:sp>
          <p:nvSpPr>
            <p:cNvPr id="16" name="Rectangle 15">
              <a:extLst>
                <a:ext uri="{FF2B5EF4-FFF2-40B4-BE49-F238E27FC236}">
                  <a16:creationId xmlns:a16="http://schemas.microsoft.com/office/drawing/2014/main" id="{F399A70F-F8CD-4992-9EF5-6CF15472E7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823811"/>
              <a:ext cx="87363" cy="673460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Rectangle 16">
              <a:extLst>
                <a:ext uri="{FF2B5EF4-FFF2-40B4-BE49-F238E27FC236}">
                  <a16:creationId xmlns:a16="http://schemas.microsoft.com/office/drawing/2014/main" id="{48F4FEDC-6D80-458C-A665-075D9B9500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59341" y="823811"/>
              <a:ext cx="195855" cy="673460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9" name="Rectangle 18">
            <a:extLst>
              <a:ext uri="{FF2B5EF4-FFF2-40B4-BE49-F238E27FC236}">
                <a16:creationId xmlns:a16="http://schemas.microsoft.com/office/drawing/2014/main" id="{3873B707-463F-40B0-8227-E8CC6C67EB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65085" y="2123821"/>
            <a:ext cx="4975066" cy="2743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Rectangle 3">
            <a:extLst>
              <a:ext uri="{FF2B5EF4-FFF2-40B4-BE49-F238E27FC236}">
                <a16:creationId xmlns:a16="http://schemas.microsoft.com/office/drawing/2014/main" id="{32345689-62A2-E00A-4260-EA835CB22087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590719" y="2330505"/>
            <a:ext cx="5278066" cy="3979585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anchor="ctr" anchorCtr="0" compatLnSpc="1">
            <a:prstTxWarp prst="textNoShape">
              <a:avLst/>
            </a:prstTxWarp>
            <a:normAutofit/>
          </a:bodyPr>
          <a:lstStyle/>
          <a:p>
            <a:pPr marR="0" lvl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 typeface="Wingdings" panose="05000000000000000000" pitchFamily="2" charset="2"/>
              <a:buChar char="q"/>
              <a:tabLst/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Data Privacy: Issues around data acquisition and third-party dissemination (</a:t>
            </a:r>
            <a:r>
              <a:rPr kumimoji="0" lang="en-US" altLang="en-US" sz="1200" b="0" i="0" u="none" strike="noStrike" cap="none" normalizeH="0" baseline="0" dirty="0" err="1">
                <a:ln>
                  <a:noFill/>
                </a:ln>
                <a:effectLst/>
                <a:latin typeface="Arial" panose="020B0604020202020204" pitchFamily="34" charset="0"/>
              </a:rPr>
              <a:t>Stokel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-Walker, 2021).</a:t>
            </a:r>
          </a:p>
          <a:p>
            <a:pPr marR="0" lvl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 typeface="Wingdings" panose="05000000000000000000" pitchFamily="2" charset="2"/>
              <a:buChar char="q"/>
              <a:tabLst/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Algorithmic Bias: Disproportionate elevation of material predicated on engagement metrics (Jin et al., 2019).</a:t>
            </a:r>
          </a:p>
          <a:p>
            <a:pPr marR="0" lvl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 typeface="Wingdings" panose="05000000000000000000" pitchFamily="2" charset="2"/>
              <a:buChar char="q"/>
              <a:tabLst/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Influence on Mental Health: The addictive characteristics and peer pressure associated with trends (Hootsuite, 2023).</a:t>
            </a:r>
          </a:p>
          <a:p>
            <a:pPr marR="0" lvl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 typeface="Wingdings" panose="05000000000000000000" pitchFamily="2" charset="2"/>
              <a:buChar char="q"/>
              <a:tabLst/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Transparency in Advertising: The necessity for explicit disclosure of sponsored content (Chaffey &amp; Smith, 2017).</a:t>
            </a:r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C13237C8-E62C-4F0D-A318-BD6FB6C2D1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0697670" y="0"/>
            <a:ext cx="1494330" cy="685800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19C9EAEA-39D0-4B0E-A0EB-51E7B26740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49687" y="357447"/>
            <a:ext cx="4845488" cy="2923587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0F50BEBB-C055-D431-E97C-42C3E3AD4433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225" r="1565" b="-4"/>
          <a:stretch/>
        </p:blipFill>
        <p:spPr>
          <a:xfrm>
            <a:off x="7083423" y="581892"/>
            <a:ext cx="4397433" cy="2518756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25" name="Rectangle 24">
            <a:extLst>
              <a:ext uri="{FF2B5EF4-FFF2-40B4-BE49-F238E27FC236}">
                <a16:creationId xmlns:a16="http://schemas.microsoft.com/office/drawing/2014/main" id="{8CB5D2D7-DF65-4E86-BFBA-FFB9B5ACEB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49687" y="3505479"/>
            <a:ext cx="4845488" cy="2923587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BC760C1F-843B-1B68-54F4-F7221462AF7B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r="526" b="-2"/>
          <a:stretch/>
        </p:blipFill>
        <p:spPr>
          <a:xfrm>
            <a:off x="7083423" y="3707894"/>
            <a:ext cx="4395569" cy="2518756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3" name="Record (online-voice-recorder.com) (37)">
            <a:hlinkClick r:id="" action="ppaction://media"/>
            <a:extLst>
              <a:ext uri="{FF2B5EF4-FFF2-40B4-BE49-F238E27FC236}">
                <a16:creationId xmlns:a16="http://schemas.microsoft.com/office/drawing/2014/main" id="{BD300D6C-6A5C-5E87-3B53-13ADF8319C9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1582399" y="631009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200111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63600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DCDF3ED-7849-57A6-FFB9-D942143F22E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200" dirty="0">
                <a:latin typeface="Arial Black" panose="020B0A04020102020204" pitchFamily="34" charset="0"/>
              </a:rPr>
              <a:t>Strategic Recommendations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8923050E-AECD-EF96-D48E-C7DA8B73268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519166270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3" name="Record (online-voice-recorder.com) (38)">
            <a:hlinkClick r:id="" action="ppaction://media"/>
            <a:extLst>
              <a:ext uri="{FF2B5EF4-FFF2-40B4-BE49-F238E27FC236}">
                <a16:creationId xmlns:a16="http://schemas.microsoft.com/office/drawing/2014/main" id="{C7805ADB-0E1F-F40B-9C23-F203F3E143D9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11582400" y="62484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382209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61248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DBF61EA3-B236-439E-9C0B-340980D56B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2751C9F-B0B4-3E55-4DA8-CB12A8E7280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8638" y="386930"/>
            <a:ext cx="9236700" cy="1188950"/>
          </a:xfrm>
        </p:spPr>
        <p:txBody>
          <a:bodyPr anchor="b">
            <a:normAutofit/>
          </a:bodyPr>
          <a:lstStyle/>
          <a:p>
            <a:r>
              <a:rPr lang="en-US" sz="3200" dirty="0">
                <a:latin typeface="Arial Black" panose="020B0A04020102020204" pitchFamily="34" charset="0"/>
              </a:rPr>
              <a:t>References </a:t>
            </a:r>
            <a:endParaRPr lang="en-GB" sz="3200" dirty="0">
              <a:latin typeface="Arial Black" panose="020B0A04020102020204" pitchFamily="34" charset="0"/>
            </a:endParaRPr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28FAF094-D087-493F-8DF9-A486C2D6BB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2" y="1998368"/>
            <a:ext cx="11695083" cy="782176"/>
            <a:chOff x="-2" y="1998368"/>
            <a:chExt cx="11695083" cy="782176"/>
          </a:xfrm>
        </p:grpSpPr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8D7C88D8-5509-4514-925A-9CE148E5CB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11228040" y="2313027"/>
              <a:ext cx="781700" cy="152382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7275593D-F75E-4426-AE3E-2CDEFD228D2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 flipV="1">
              <a:off x="-2" y="1998845"/>
              <a:ext cx="11454595" cy="781699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4" name="Rectangle 13">
            <a:extLst>
              <a:ext uri="{FF2B5EF4-FFF2-40B4-BE49-F238E27FC236}">
                <a16:creationId xmlns:a16="http://schemas.microsoft.com/office/drawing/2014/main" id="{E659831F-0D9A-4C63-9EBB-8435B85A44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203079"/>
            <a:ext cx="11383362" cy="4147845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AB56FBD-C356-02C6-D4EB-3817E542601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93660" y="2599509"/>
            <a:ext cx="10143668" cy="3435531"/>
          </a:xfrm>
        </p:spPr>
        <p:txBody>
          <a:bodyPr anchor="ctr">
            <a:normAutofit/>
          </a:bodyPr>
          <a:lstStyle/>
          <a:p>
            <a:pPr>
              <a:buFont typeface="Wingdings" panose="05000000000000000000" pitchFamily="2" charset="2"/>
              <a:buChar char="q"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Chaffey, D., &amp; Smith, P. R. (2017). 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Digital marketing excellence: Planning, optimizing and integrating online marketing 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(5th ed.). London: Routledge.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Hootsuite. (2023). 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Hootsuite social trends report 2023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. Retrieved from 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https://www.hootsuite.com/social-trends-2023</a:t>
            </a: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Wingdings" panose="05000000000000000000" pitchFamily="2" charset="2"/>
              <a:buChar char="q"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Jin, S. V., Muqaddam, A., &amp; Ryu, E. (2019). Instafamous and social media influencer marketing: A conceptual framework and research agenda. 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Marketing Intelligence &amp; Planning, 37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(5), 567–579. 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https://doi.org/10.1108/MIP-09-2018-0375</a:t>
            </a: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Wingdings" panose="05000000000000000000" pitchFamily="2" charset="2"/>
              <a:buChar char="q"/>
            </a:pP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Stokel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-Walker, C. (2021). 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TikTok boom: China’s dynamite app and the superpower race for social media.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Canbury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Press.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TikTok for Business. (n.d.). 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Case studies and resources for marketers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. Retrieved from 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  <a:hlinkClick r:id="rId6"/>
              </a:rPr>
              <a:t>https://www.tiktokforbusiness.com/</a:t>
            </a: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Wingdings" panose="05000000000000000000" pitchFamily="2" charset="2"/>
              <a:buChar char="q"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  <a:hlinkClick r:id="rId7"/>
              </a:rPr>
              <a:t>https://www.singlegrain.com/res/digital-marketing-agency/case-studies/</a:t>
            </a: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4" name="Record (online-voice-recorder.com) (39)">
            <a:hlinkClick r:id="" action="ppaction://media"/>
            <a:extLst>
              <a:ext uri="{FF2B5EF4-FFF2-40B4-BE49-F238E27FC236}">
                <a16:creationId xmlns:a16="http://schemas.microsoft.com/office/drawing/2014/main" id="{AE446852-2291-3BF3-D67F-6961E4E2F0A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11542699" y="6247765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280277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4544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608</TotalTime>
  <Words>562</Words>
  <Application>Microsoft Office PowerPoint</Application>
  <PresentationFormat>Widescreen</PresentationFormat>
  <Paragraphs>37</Paragraphs>
  <Slides>7</Slides>
  <Notes>0</Notes>
  <HiddenSlides>0</HiddenSlides>
  <MMClips>7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3" baseType="lpstr">
      <vt:lpstr>Aptos</vt:lpstr>
      <vt:lpstr>Aptos Display</vt:lpstr>
      <vt:lpstr>Arial</vt:lpstr>
      <vt:lpstr>Arial Black</vt:lpstr>
      <vt:lpstr>Wingdings</vt:lpstr>
      <vt:lpstr>Office Theme</vt:lpstr>
      <vt:lpstr>TikTok for Business: Opportunities, Challenges, and Ethical Considerations</vt:lpstr>
      <vt:lpstr>The Benefits of TikTok for Business</vt:lpstr>
      <vt:lpstr>Examples of Successful Campaigns</vt:lpstr>
      <vt:lpstr>Challenges of TikTok for Business</vt:lpstr>
      <vt:lpstr>Ethical Implications of TikTok</vt:lpstr>
      <vt:lpstr>Strategic Recommendations</vt:lpstr>
      <vt:lpstr>References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Mirabela Voican (1907947)</dc:creator>
  <cp:lastModifiedBy>Ioanaaa 7</cp:lastModifiedBy>
  <cp:revision>3</cp:revision>
  <dcterms:created xsi:type="dcterms:W3CDTF">2024-12-05T11:11:49Z</dcterms:created>
  <dcterms:modified xsi:type="dcterms:W3CDTF">2024-12-13T13:24:21Z</dcterms:modified>
</cp:coreProperties>
</file>