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1"/>
  </p:sldMasterIdLst>
  <p:notesMasterIdLst>
    <p:notesMasterId r:id="rId40"/>
  </p:notesMasterIdLst>
  <p:handoutMasterIdLst>
    <p:handoutMasterId r:id="rId41"/>
  </p:handoutMasterIdLst>
  <p:sldIdLst>
    <p:sldId id="335" r:id="rId2"/>
    <p:sldId id="301" r:id="rId3"/>
    <p:sldId id="302" r:id="rId4"/>
    <p:sldId id="304" r:id="rId5"/>
    <p:sldId id="305" r:id="rId6"/>
    <p:sldId id="266" r:id="rId7"/>
    <p:sldId id="328" r:id="rId8"/>
    <p:sldId id="327" r:id="rId9"/>
    <p:sldId id="306" r:id="rId10"/>
    <p:sldId id="307" r:id="rId11"/>
    <p:sldId id="310" r:id="rId12"/>
    <p:sldId id="311" r:id="rId13"/>
    <p:sldId id="312" r:id="rId14"/>
    <p:sldId id="274" r:id="rId15"/>
    <p:sldId id="275" r:id="rId16"/>
    <p:sldId id="276" r:id="rId17"/>
    <p:sldId id="313" r:id="rId18"/>
    <p:sldId id="295" r:id="rId19"/>
    <p:sldId id="314" r:id="rId20"/>
    <p:sldId id="333" r:id="rId21"/>
    <p:sldId id="315" r:id="rId22"/>
    <p:sldId id="334" r:id="rId23"/>
    <p:sldId id="296" r:id="rId24"/>
    <p:sldId id="281" r:id="rId25"/>
    <p:sldId id="300" r:id="rId26"/>
    <p:sldId id="317" r:id="rId27"/>
    <p:sldId id="323" r:id="rId28"/>
    <p:sldId id="324" r:id="rId29"/>
    <p:sldId id="325" r:id="rId30"/>
    <p:sldId id="286" r:id="rId31"/>
    <p:sldId id="287" r:id="rId32"/>
    <p:sldId id="320" r:id="rId33"/>
    <p:sldId id="321" r:id="rId34"/>
    <p:sldId id="326" r:id="rId35"/>
    <p:sldId id="332" r:id="rId36"/>
    <p:sldId id="331" r:id="rId37"/>
    <p:sldId id="322" r:id="rId38"/>
    <p:sldId id="297"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59"/>
    <a:srgbClr val="000070"/>
    <a:srgbClr val="FF6600"/>
    <a:srgbClr val="00008F"/>
    <a:srgbClr val="CC0000"/>
    <a:srgbClr val="FFF0D1"/>
    <a:srgbClr val="FFFFCC"/>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824" autoAdjust="0"/>
    <p:restoredTop sz="94660"/>
  </p:normalViewPr>
  <p:slideViewPr>
    <p:cSldViewPr snapToGrid="0">
      <p:cViewPr varScale="1">
        <p:scale>
          <a:sx n="109" d="100"/>
          <a:sy n="109" d="100"/>
        </p:scale>
        <p:origin x="129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7884"/>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raint Forster" userId="8c02c943-4b4b-4de2-a38e-320edf235171" providerId="ADAL" clId="{61CC82C4-F833-F34E-A7D1-F0654B6CA604}"/>
    <pc:docChg chg="modSld">
      <pc:chgData name="Geraint Forster" userId="8c02c943-4b4b-4de2-a38e-320edf235171" providerId="ADAL" clId="{61CC82C4-F833-F34E-A7D1-F0654B6CA604}" dt="2019-04-03T20:46:04.323" v="3" actId="729"/>
      <pc:docMkLst>
        <pc:docMk/>
      </pc:docMkLst>
      <pc:sldChg chg="mod modShow">
        <pc:chgData name="Geraint Forster" userId="8c02c943-4b4b-4de2-a38e-320edf235171" providerId="ADAL" clId="{61CC82C4-F833-F34E-A7D1-F0654B6CA604}" dt="2019-04-03T20:46:01.275" v="2" actId="729"/>
        <pc:sldMkLst>
          <pc:docMk/>
          <pc:sldMk cId="0" sldId="295"/>
        </pc:sldMkLst>
      </pc:sldChg>
      <pc:sldChg chg="mod modShow">
        <pc:chgData name="Geraint Forster" userId="8c02c943-4b4b-4de2-a38e-320edf235171" providerId="ADAL" clId="{61CC82C4-F833-F34E-A7D1-F0654B6CA604}" dt="2019-04-03T20:44:03.592" v="0" actId="729"/>
        <pc:sldMkLst>
          <pc:docMk/>
          <pc:sldMk cId="0" sldId="301"/>
        </pc:sldMkLst>
      </pc:sldChg>
      <pc:sldChg chg="mod modShow">
        <pc:chgData name="Geraint Forster" userId="8c02c943-4b4b-4de2-a38e-320edf235171" providerId="ADAL" clId="{61CC82C4-F833-F34E-A7D1-F0654B6CA604}" dt="2019-04-03T20:44:10.009" v="1" actId="729"/>
        <pc:sldMkLst>
          <pc:docMk/>
          <pc:sldMk cId="0" sldId="302"/>
        </pc:sldMkLst>
      </pc:sldChg>
      <pc:sldChg chg="mod modShow">
        <pc:chgData name="Geraint Forster" userId="8c02c943-4b4b-4de2-a38e-320edf235171" providerId="ADAL" clId="{61CC82C4-F833-F34E-A7D1-F0654B6CA604}" dt="2019-04-03T20:46:04.323" v="3" actId="729"/>
        <pc:sldMkLst>
          <pc:docMk/>
          <pc:sldMk cId="0" sldId="313"/>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8DC20DDA-1809-4A46-A716-E2B06552695A}"/>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aseline="0">
                <a:ea typeface="ＭＳ Ｐゴシック" pitchFamily="-65" charset="-128"/>
              </a:defRPr>
            </a:lvl1pPr>
          </a:lstStyle>
          <a:p>
            <a:pPr>
              <a:defRPr/>
            </a:pPr>
            <a:endParaRPr lang="en-US" altLang="en-US"/>
          </a:p>
        </p:txBody>
      </p:sp>
      <p:sp>
        <p:nvSpPr>
          <p:cNvPr id="44035" name="Rectangle 3">
            <a:extLst>
              <a:ext uri="{FF2B5EF4-FFF2-40B4-BE49-F238E27FC236}">
                <a16:creationId xmlns:a16="http://schemas.microsoft.com/office/drawing/2014/main" id="{8E496E10-A11B-4819-8BC9-B1A1E01102B2}"/>
              </a:ext>
            </a:extLst>
          </p:cNvPr>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aseline="0">
                <a:ea typeface="ＭＳ Ｐゴシック" pitchFamily="-65" charset="-128"/>
              </a:defRPr>
            </a:lvl1pPr>
          </a:lstStyle>
          <a:p>
            <a:pPr>
              <a:defRPr/>
            </a:pPr>
            <a:endParaRPr lang="en-US" altLang="en-US"/>
          </a:p>
        </p:txBody>
      </p:sp>
      <p:sp>
        <p:nvSpPr>
          <p:cNvPr id="44036" name="Rectangle 4">
            <a:extLst>
              <a:ext uri="{FF2B5EF4-FFF2-40B4-BE49-F238E27FC236}">
                <a16:creationId xmlns:a16="http://schemas.microsoft.com/office/drawing/2014/main" id="{D700233C-DCD4-4A22-88EF-72AF1FE11566}"/>
              </a:ext>
            </a:extLst>
          </p:cNvPr>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baseline="0">
                <a:ea typeface="ＭＳ Ｐゴシック" pitchFamily="-65" charset="-128"/>
              </a:defRPr>
            </a:lvl1pPr>
          </a:lstStyle>
          <a:p>
            <a:pPr>
              <a:defRPr/>
            </a:pPr>
            <a:endParaRPr lang="en-US" altLang="en-US"/>
          </a:p>
        </p:txBody>
      </p:sp>
      <p:sp>
        <p:nvSpPr>
          <p:cNvPr id="44037" name="Rectangle 5">
            <a:extLst>
              <a:ext uri="{FF2B5EF4-FFF2-40B4-BE49-F238E27FC236}">
                <a16:creationId xmlns:a16="http://schemas.microsoft.com/office/drawing/2014/main" id="{5D8AEF74-F406-4BAC-9615-AECF24B365BA}"/>
              </a:ext>
            </a:extLst>
          </p:cNvPr>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aseline="0"/>
            </a:lvl1pPr>
          </a:lstStyle>
          <a:p>
            <a:pPr>
              <a:defRPr/>
            </a:pPr>
            <a:fld id="{A75D4607-AE01-426D-9659-D6759254B511}"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2AF1ECB-700E-454A-99DE-3A1D35A69BB2}"/>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aseline="0">
                <a:ea typeface="ＭＳ Ｐゴシック" pitchFamily="-65" charset="-128"/>
              </a:defRPr>
            </a:lvl1pPr>
          </a:lstStyle>
          <a:p>
            <a:pPr>
              <a:defRPr/>
            </a:pPr>
            <a:endParaRPr lang="en-US" altLang="en-US"/>
          </a:p>
        </p:txBody>
      </p:sp>
      <p:sp>
        <p:nvSpPr>
          <p:cNvPr id="13315" name="Rectangle 3">
            <a:extLst>
              <a:ext uri="{FF2B5EF4-FFF2-40B4-BE49-F238E27FC236}">
                <a16:creationId xmlns:a16="http://schemas.microsoft.com/office/drawing/2014/main" id="{FC831CA9-4890-4C8B-AB92-78DF773171F6}"/>
              </a:ext>
            </a:extLst>
          </p:cNvPr>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aseline="0">
                <a:ea typeface="ＭＳ Ｐゴシック" pitchFamily="-65" charset="-128"/>
              </a:defRPr>
            </a:lvl1pPr>
          </a:lstStyle>
          <a:p>
            <a:pPr>
              <a:defRPr/>
            </a:pPr>
            <a:endParaRPr lang="en-US" altLang="en-US"/>
          </a:p>
        </p:txBody>
      </p:sp>
      <p:sp>
        <p:nvSpPr>
          <p:cNvPr id="2052" name="Rectangle 4">
            <a:extLst>
              <a:ext uri="{FF2B5EF4-FFF2-40B4-BE49-F238E27FC236}">
                <a16:creationId xmlns:a16="http://schemas.microsoft.com/office/drawing/2014/main" id="{93CF1CE4-A0F4-46A7-87D4-CE02EDDE5CEC}"/>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7" name="Rectangle 5">
            <a:extLst>
              <a:ext uri="{FF2B5EF4-FFF2-40B4-BE49-F238E27FC236}">
                <a16:creationId xmlns:a16="http://schemas.microsoft.com/office/drawing/2014/main" id="{4736612D-BB6D-4138-BC97-620877949F5F}"/>
              </a:ext>
            </a:extLst>
          </p:cNvPr>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13318" name="Rectangle 6">
            <a:extLst>
              <a:ext uri="{FF2B5EF4-FFF2-40B4-BE49-F238E27FC236}">
                <a16:creationId xmlns:a16="http://schemas.microsoft.com/office/drawing/2014/main" id="{DA3F8A71-31E4-4FCC-AE30-C98978F0AC67}"/>
              </a:ext>
            </a:extLst>
          </p:cNvPr>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baseline="0">
                <a:ea typeface="ＭＳ Ｐゴシック" pitchFamily="-65" charset="-128"/>
              </a:defRPr>
            </a:lvl1pPr>
          </a:lstStyle>
          <a:p>
            <a:pPr>
              <a:defRPr/>
            </a:pPr>
            <a:endParaRPr lang="en-US" altLang="en-US"/>
          </a:p>
        </p:txBody>
      </p:sp>
      <p:sp>
        <p:nvSpPr>
          <p:cNvPr id="13319" name="Rectangle 7">
            <a:extLst>
              <a:ext uri="{FF2B5EF4-FFF2-40B4-BE49-F238E27FC236}">
                <a16:creationId xmlns:a16="http://schemas.microsoft.com/office/drawing/2014/main" id="{E53AD726-FBEA-4997-9EBF-14BF0277D68E}"/>
              </a:ext>
            </a:extLst>
          </p:cNvPr>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aseline="0"/>
            </a:lvl1pPr>
          </a:lstStyle>
          <a:p>
            <a:pPr>
              <a:defRPr/>
            </a:pPr>
            <a:fld id="{E54A0A3C-6E3E-48EE-B25B-063348BD56D0}"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65" charset="0"/>
        <a:ea typeface="ＭＳ Ｐゴシック" pitchFamily="-65" charset="-128"/>
        <a:cs typeface="ＭＳ Ｐゴシック" pitchFamily="-65" charset="-128"/>
      </a:defRPr>
    </a:lvl1pPr>
    <a:lvl2pPr marL="457200" algn="l" rtl="0" eaLnBrk="0" fontAlgn="base" hangingPunct="0">
      <a:spcBef>
        <a:spcPct val="30000"/>
      </a:spcBef>
      <a:spcAft>
        <a:spcPct val="0"/>
      </a:spcAft>
      <a:defRPr sz="1200" kern="1200">
        <a:solidFill>
          <a:schemeClr val="tx1"/>
        </a:solidFill>
        <a:latin typeface="Times New Roman" pitchFamily="-65" charset="0"/>
        <a:ea typeface="ＭＳ Ｐゴシック" pitchFamily="-65" charset="-128"/>
        <a:cs typeface="+mn-cs"/>
      </a:defRPr>
    </a:lvl2pPr>
    <a:lvl3pPr marL="914400" algn="l" rtl="0" eaLnBrk="0" fontAlgn="base" hangingPunct="0">
      <a:spcBef>
        <a:spcPct val="30000"/>
      </a:spcBef>
      <a:spcAft>
        <a:spcPct val="0"/>
      </a:spcAft>
      <a:defRPr sz="1200" kern="1200">
        <a:solidFill>
          <a:schemeClr val="tx1"/>
        </a:solidFill>
        <a:latin typeface="Times New Roman" pitchFamily="-65" charset="0"/>
        <a:ea typeface="ＭＳ Ｐゴシック" pitchFamily="-65" charset="-128"/>
        <a:cs typeface="+mn-cs"/>
      </a:defRPr>
    </a:lvl3pPr>
    <a:lvl4pPr marL="1371600" algn="l" rtl="0" eaLnBrk="0" fontAlgn="base" hangingPunct="0">
      <a:spcBef>
        <a:spcPct val="30000"/>
      </a:spcBef>
      <a:spcAft>
        <a:spcPct val="0"/>
      </a:spcAft>
      <a:defRPr sz="1200" kern="1200">
        <a:solidFill>
          <a:schemeClr val="tx1"/>
        </a:solidFill>
        <a:latin typeface="Times New Roman" pitchFamily="-65" charset="0"/>
        <a:ea typeface="ＭＳ Ｐゴシック" pitchFamily="-65" charset="-128"/>
        <a:cs typeface="+mn-cs"/>
      </a:defRPr>
    </a:lvl4pPr>
    <a:lvl5pPr marL="1828800" algn="l" rtl="0" eaLnBrk="0" fontAlgn="base" hangingPunct="0">
      <a:spcBef>
        <a:spcPct val="30000"/>
      </a:spcBef>
      <a:spcAft>
        <a:spcPct val="0"/>
      </a:spcAft>
      <a:defRPr sz="1200" kern="1200">
        <a:solidFill>
          <a:schemeClr val="tx1"/>
        </a:solidFill>
        <a:latin typeface="Times New Roman" pitchFamily="-65" charset="0"/>
        <a:ea typeface="ＭＳ Ｐゴシック" pitchFamily="-65"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7F341686-F6FC-4E48-8627-B2C006FD70CC}"/>
              </a:ext>
            </a:extLst>
          </p:cNvPr>
          <p:cNvSpPr>
            <a:spLocks noGrp="1" noRot="1" noChangeAspect="1" noChangeArrowheads="1" noTextEdit="1"/>
          </p:cNvSpPr>
          <p:nvPr>
            <p:ph type="sldImg"/>
          </p:nvPr>
        </p:nvSpPr>
        <p:spPr>
          <a:ln/>
        </p:spPr>
      </p:sp>
      <p:sp>
        <p:nvSpPr>
          <p:cNvPr id="10243" name="Rectangle 3">
            <a:extLst>
              <a:ext uri="{FF2B5EF4-FFF2-40B4-BE49-F238E27FC236}">
                <a16:creationId xmlns:a16="http://schemas.microsoft.com/office/drawing/2014/main" id="{FF85A3CB-C867-4B53-8CB6-9E181675A9D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C393CF73-F93D-4BD9-91D1-323AABD6FCD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aseline="-25000">
                <a:solidFill>
                  <a:schemeClr val="tx1"/>
                </a:solidFill>
                <a:latin typeface="Times New Roman" panose="02020603050405020304" pitchFamily="18" charset="0"/>
                <a:ea typeface="ＭＳ Ｐゴシック" panose="020B0600070205080204" pitchFamily="34" charset="-128"/>
              </a:defRPr>
            </a:lvl1pPr>
            <a:lvl2pPr marL="742950" indent="-285750">
              <a:defRPr sz="2400" baseline="-25000">
                <a:solidFill>
                  <a:schemeClr val="tx1"/>
                </a:solidFill>
                <a:latin typeface="Times New Roman" panose="02020603050405020304" pitchFamily="18" charset="0"/>
                <a:ea typeface="ＭＳ Ｐゴシック" panose="020B0600070205080204" pitchFamily="34" charset="-128"/>
              </a:defRPr>
            </a:lvl2pPr>
            <a:lvl3pPr marL="1143000" indent="-228600">
              <a:defRPr sz="2400" baseline="-25000">
                <a:solidFill>
                  <a:schemeClr val="tx1"/>
                </a:solidFill>
                <a:latin typeface="Times New Roman" panose="02020603050405020304" pitchFamily="18" charset="0"/>
                <a:ea typeface="ＭＳ Ｐゴシック" panose="020B0600070205080204" pitchFamily="34" charset="-128"/>
              </a:defRPr>
            </a:lvl3pPr>
            <a:lvl4pPr marL="1600200" indent="-228600">
              <a:defRPr sz="2400" baseline="-25000">
                <a:solidFill>
                  <a:schemeClr val="tx1"/>
                </a:solidFill>
                <a:latin typeface="Times New Roman" panose="02020603050405020304" pitchFamily="18" charset="0"/>
                <a:ea typeface="ＭＳ Ｐゴシック" panose="020B0600070205080204" pitchFamily="34" charset="-128"/>
              </a:defRPr>
            </a:lvl4pPr>
            <a:lvl5pPr marL="2057400" indent="-228600">
              <a:defRPr sz="2400" baseline="-25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9pPr>
          </a:lstStyle>
          <a:p>
            <a:fld id="{0BB8C592-B0FD-482B-8159-547EBE0DA469}" type="slidenum">
              <a:rPr lang="en-US" altLang="en-US" sz="1200" baseline="0" smtClean="0"/>
              <a:pPr/>
              <a:t>6</a:t>
            </a:fld>
            <a:endParaRPr lang="en-US" altLang="en-US" sz="1200" baseline="0"/>
          </a:p>
        </p:txBody>
      </p:sp>
      <p:sp>
        <p:nvSpPr>
          <p:cNvPr id="12291" name="Rectangle 2">
            <a:extLst>
              <a:ext uri="{FF2B5EF4-FFF2-40B4-BE49-F238E27FC236}">
                <a16:creationId xmlns:a16="http://schemas.microsoft.com/office/drawing/2014/main" id="{FDE1FC20-20C1-4893-9112-05C2F08BCA1D}"/>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DF078545-F06C-4DB2-8714-DADC8A34AA3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79F5A378-3643-40CA-83EF-BF90F55D6D3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aseline="-25000">
                <a:solidFill>
                  <a:schemeClr val="tx1"/>
                </a:solidFill>
                <a:latin typeface="Times New Roman" panose="02020603050405020304" pitchFamily="18" charset="0"/>
                <a:ea typeface="ＭＳ Ｐゴシック" panose="020B0600070205080204" pitchFamily="34" charset="-128"/>
              </a:defRPr>
            </a:lvl1pPr>
            <a:lvl2pPr marL="742950" indent="-285750">
              <a:defRPr sz="2400" baseline="-25000">
                <a:solidFill>
                  <a:schemeClr val="tx1"/>
                </a:solidFill>
                <a:latin typeface="Times New Roman" panose="02020603050405020304" pitchFamily="18" charset="0"/>
                <a:ea typeface="ＭＳ Ｐゴシック" panose="020B0600070205080204" pitchFamily="34" charset="-128"/>
              </a:defRPr>
            </a:lvl2pPr>
            <a:lvl3pPr marL="1143000" indent="-228600">
              <a:defRPr sz="2400" baseline="-25000">
                <a:solidFill>
                  <a:schemeClr val="tx1"/>
                </a:solidFill>
                <a:latin typeface="Times New Roman" panose="02020603050405020304" pitchFamily="18" charset="0"/>
                <a:ea typeface="ＭＳ Ｐゴシック" panose="020B0600070205080204" pitchFamily="34" charset="-128"/>
              </a:defRPr>
            </a:lvl3pPr>
            <a:lvl4pPr marL="1600200" indent="-228600">
              <a:defRPr sz="2400" baseline="-25000">
                <a:solidFill>
                  <a:schemeClr val="tx1"/>
                </a:solidFill>
                <a:latin typeface="Times New Roman" panose="02020603050405020304" pitchFamily="18" charset="0"/>
                <a:ea typeface="ＭＳ Ｐゴシック" panose="020B0600070205080204" pitchFamily="34" charset="-128"/>
              </a:defRPr>
            </a:lvl4pPr>
            <a:lvl5pPr marL="2057400" indent="-228600">
              <a:defRPr sz="2400" baseline="-25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9pPr>
          </a:lstStyle>
          <a:p>
            <a:fld id="{281D857E-95AF-4286-B01F-3A73EB732CD8}" type="slidenum">
              <a:rPr lang="en-US" altLang="en-US" sz="1200" baseline="0" smtClean="0"/>
              <a:pPr/>
              <a:t>14</a:t>
            </a:fld>
            <a:endParaRPr lang="en-US" altLang="en-US" sz="1200" baseline="0"/>
          </a:p>
        </p:txBody>
      </p:sp>
      <p:sp>
        <p:nvSpPr>
          <p:cNvPr id="21507" name="Rectangle 2">
            <a:extLst>
              <a:ext uri="{FF2B5EF4-FFF2-40B4-BE49-F238E27FC236}">
                <a16:creationId xmlns:a16="http://schemas.microsoft.com/office/drawing/2014/main" id="{F4C80FB2-9148-43EC-BF57-E459112DC96F}"/>
              </a:ext>
            </a:extLst>
          </p:cNvPr>
          <p:cNvSpPr>
            <a:spLocks noGrp="1" noRot="1" noChangeAspect="1" noChangeArrowheads="1" noTextEdit="1"/>
          </p:cNvSpPr>
          <p:nvPr>
            <p:ph type="sldImg"/>
          </p:nvPr>
        </p:nvSpPr>
        <p:spPr>
          <a:ln/>
        </p:spPr>
      </p:sp>
      <p:sp>
        <p:nvSpPr>
          <p:cNvPr id="21508" name="Rectangle 3">
            <a:extLst>
              <a:ext uri="{FF2B5EF4-FFF2-40B4-BE49-F238E27FC236}">
                <a16:creationId xmlns:a16="http://schemas.microsoft.com/office/drawing/2014/main" id="{C8E1319D-CEC3-4EF4-A395-00BC41219B9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CFE5C8DB-76BB-4106-881E-53437A86230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aseline="-25000">
                <a:solidFill>
                  <a:schemeClr val="tx1"/>
                </a:solidFill>
                <a:latin typeface="Times New Roman" panose="02020603050405020304" pitchFamily="18" charset="0"/>
                <a:ea typeface="ＭＳ Ｐゴシック" panose="020B0600070205080204" pitchFamily="34" charset="-128"/>
              </a:defRPr>
            </a:lvl1pPr>
            <a:lvl2pPr marL="742950" indent="-285750">
              <a:defRPr sz="2400" baseline="-25000">
                <a:solidFill>
                  <a:schemeClr val="tx1"/>
                </a:solidFill>
                <a:latin typeface="Times New Roman" panose="02020603050405020304" pitchFamily="18" charset="0"/>
                <a:ea typeface="ＭＳ Ｐゴシック" panose="020B0600070205080204" pitchFamily="34" charset="-128"/>
              </a:defRPr>
            </a:lvl2pPr>
            <a:lvl3pPr marL="1143000" indent="-228600">
              <a:defRPr sz="2400" baseline="-25000">
                <a:solidFill>
                  <a:schemeClr val="tx1"/>
                </a:solidFill>
                <a:latin typeface="Times New Roman" panose="02020603050405020304" pitchFamily="18" charset="0"/>
                <a:ea typeface="ＭＳ Ｐゴシック" panose="020B0600070205080204" pitchFamily="34" charset="-128"/>
              </a:defRPr>
            </a:lvl3pPr>
            <a:lvl4pPr marL="1600200" indent="-228600">
              <a:defRPr sz="2400" baseline="-25000">
                <a:solidFill>
                  <a:schemeClr val="tx1"/>
                </a:solidFill>
                <a:latin typeface="Times New Roman" panose="02020603050405020304" pitchFamily="18" charset="0"/>
                <a:ea typeface="ＭＳ Ｐゴシック" panose="020B0600070205080204" pitchFamily="34" charset="-128"/>
              </a:defRPr>
            </a:lvl4pPr>
            <a:lvl5pPr marL="2057400" indent="-228600">
              <a:defRPr sz="2400" baseline="-25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9pPr>
          </a:lstStyle>
          <a:p>
            <a:fld id="{66091985-8984-4A8E-8FF1-B7E981A4E143}" type="slidenum">
              <a:rPr lang="en-US" altLang="en-US" sz="1200" baseline="0" smtClean="0"/>
              <a:pPr/>
              <a:t>15</a:t>
            </a:fld>
            <a:endParaRPr lang="en-US" altLang="en-US" sz="1200" baseline="0"/>
          </a:p>
        </p:txBody>
      </p:sp>
      <p:sp>
        <p:nvSpPr>
          <p:cNvPr id="23555" name="Rectangle 2">
            <a:extLst>
              <a:ext uri="{FF2B5EF4-FFF2-40B4-BE49-F238E27FC236}">
                <a16:creationId xmlns:a16="http://schemas.microsoft.com/office/drawing/2014/main" id="{FE490A32-9875-4EA5-95FF-CE88ACFE4252}"/>
              </a:ext>
            </a:extLst>
          </p:cNvPr>
          <p:cNvSpPr>
            <a:spLocks noGrp="1" noRot="1" noChangeAspect="1" noChangeArrowheads="1" noTextEdit="1"/>
          </p:cNvSpPr>
          <p:nvPr>
            <p:ph type="sldImg"/>
          </p:nvPr>
        </p:nvSpPr>
        <p:spPr>
          <a:ln/>
        </p:spPr>
      </p:sp>
      <p:sp>
        <p:nvSpPr>
          <p:cNvPr id="23556" name="Rectangle 3">
            <a:extLst>
              <a:ext uri="{FF2B5EF4-FFF2-40B4-BE49-F238E27FC236}">
                <a16:creationId xmlns:a16="http://schemas.microsoft.com/office/drawing/2014/main" id="{B8BCEDDE-1889-4EC9-83C7-EC6CA08B0B7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3D1D4D5-AD71-40CE-9A30-E0205DA3626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aseline="-25000">
                <a:solidFill>
                  <a:schemeClr val="tx1"/>
                </a:solidFill>
                <a:latin typeface="Times New Roman" panose="02020603050405020304" pitchFamily="18" charset="0"/>
                <a:ea typeface="ＭＳ Ｐゴシック" panose="020B0600070205080204" pitchFamily="34" charset="-128"/>
              </a:defRPr>
            </a:lvl1pPr>
            <a:lvl2pPr marL="742950" indent="-285750">
              <a:defRPr sz="2400" baseline="-25000">
                <a:solidFill>
                  <a:schemeClr val="tx1"/>
                </a:solidFill>
                <a:latin typeface="Times New Roman" panose="02020603050405020304" pitchFamily="18" charset="0"/>
                <a:ea typeface="ＭＳ Ｐゴシック" panose="020B0600070205080204" pitchFamily="34" charset="-128"/>
              </a:defRPr>
            </a:lvl2pPr>
            <a:lvl3pPr marL="1143000" indent="-228600">
              <a:defRPr sz="2400" baseline="-25000">
                <a:solidFill>
                  <a:schemeClr val="tx1"/>
                </a:solidFill>
                <a:latin typeface="Times New Roman" panose="02020603050405020304" pitchFamily="18" charset="0"/>
                <a:ea typeface="ＭＳ Ｐゴシック" panose="020B0600070205080204" pitchFamily="34" charset="-128"/>
              </a:defRPr>
            </a:lvl3pPr>
            <a:lvl4pPr marL="1600200" indent="-228600">
              <a:defRPr sz="2400" baseline="-25000">
                <a:solidFill>
                  <a:schemeClr val="tx1"/>
                </a:solidFill>
                <a:latin typeface="Times New Roman" panose="02020603050405020304" pitchFamily="18" charset="0"/>
                <a:ea typeface="ＭＳ Ｐゴシック" panose="020B0600070205080204" pitchFamily="34" charset="-128"/>
              </a:defRPr>
            </a:lvl4pPr>
            <a:lvl5pPr marL="2057400" indent="-228600">
              <a:defRPr sz="2400" baseline="-25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9pPr>
          </a:lstStyle>
          <a:p>
            <a:fld id="{B04CFB45-B64E-49ED-B3A1-FA0E455572DC}" type="slidenum">
              <a:rPr lang="en-US" altLang="en-US" sz="1200" baseline="0" smtClean="0"/>
              <a:pPr/>
              <a:t>16</a:t>
            </a:fld>
            <a:endParaRPr lang="en-US" altLang="en-US" sz="1200" baseline="0"/>
          </a:p>
        </p:txBody>
      </p:sp>
      <p:sp>
        <p:nvSpPr>
          <p:cNvPr id="25603" name="Rectangle 2">
            <a:extLst>
              <a:ext uri="{FF2B5EF4-FFF2-40B4-BE49-F238E27FC236}">
                <a16:creationId xmlns:a16="http://schemas.microsoft.com/office/drawing/2014/main" id="{42E1AA5E-AEF3-4CB8-BAD7-D25C0C07872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6AEDF7E2-3C3A-4A57-9614-3C3FC5024A8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EE024332-72D5-4929-A526-7E2AB7C6D54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aseline="-25000">
                <a:solidFill>
                  <a:schemeClr val="tx1"/>
                </a:solidFill>
                <a:latin typeface="Times New Roman" panose="02020603050405020304" pitchFamily="18" charset="0"/>
                <a:ea typeface="ＭＳ Ｐゴシック" panose="020B0600070205080204" pitchFamily="34" charset="-128"/>
              </a:defRPr>
            </a:lvl1pPr>
            <a:lvl2pPr marL="742950" indent="-285750">
              <a:defRPr sz="2400" baseline="-25000">
                <a:solidFill>
                  <a:schemeClr val="tx1"/>
                </a:solidFill>
                <a:latin typeface="Times New Roman" panose="02020603050405020304" pitchFamily="18" charset="0"/>
                <a:ea typeface="ＭＳ Ｐゴシック" panose="020B0600070205080204" pitchFamily="34" charset="-128"/>
              </a:defRPr>
            </a:lvl2pPr>
            <a:lvl3pPr marL="1143000" indent="-228600">
              <a:defRPr sz="2400" baseline="-25000">
                <a:solidFill>
                  <a:schemeClr val="tx1"/>
                </a:solidFill>
                <a:latin typeface="Times New Roman" panose="02020603050405020304" pitchFamily="18" charset="0"/>
                <a:ea typeface="ＭＳ Ｐゴシック" panose="020B0600070205080204" pitchFamily="34" charset="-128"/>
              </a:defRPr>
            </a:lvl3pPr>
            <a:lvl4pPr marL="1600200" indent="-228600">
              <a:defRPr sz="2400" baseline="-25000">
                <a:solidFill>
                  <a:schemeClr val="tx1"/>
                </a:solidFill>
                <a:latin typeface="Times New Roman" panose="02020603050405020304" pitchFamily="18" charset="0"/>
                <a:ea typeface="ＭＳ Ｐゴシック" panose="020B0600070205080204" pitchFamily="34" charset="-128"/>
              </a:defRPr>
            </a:lvl4pPr>
            <a:lvl5pPr marL="2057400" indent="-228600">
              <a:defRPr sz="2400" baseline="-25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9pPr>
          </a:lstStyle>
          <a:p>
            <a:fld id="{4E74B456-9001-4AF1-BE6F-215C99E0808E}" type="slidenum">
              <a:rPr lang="en-US" altLang="en-US" sz="1200" baseline="0" smtClean="0"/>
              <a:pPr/>
              <a:t>18</a:t>
            </a:fld>
            <a:endParaRPr lang="en-US" altLang="en-US" sz="1200" baseline="0"/>
          </a:p>
        </p:txBody>
      </p:sp>
      <p:sp>
        <p:nvSpPr>
          <p:cNvPr id="28675" name="Rectangle 2">
            <a:extLst>
              <a:ext uri="{FF2B5EF4-FFF2-40B4-BE49-F238E27FC236}">
                <a16:creationId xmlns:a16="http://schemas.microsoft.com/office/drawing/2014/main" id="{738A55C5-1DF1-417B-BBD5-603B233DD3F9}"/>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23289869-B20F-4A3E-B0BE-27C8CB5ADAE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96A0BB17-C202-45AE-81A4-3BE229C4119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aseline="-25000">
                <a:solidFill>
                  <a:schemeClr val="tx1"/>
                </a:solidFill>
                <a:latin typeface="Times New Roman" panose="02020603050405020304" pitchFamily="18" charset="0"/>
                <a:ea typeface="ＭＳ Ｐゴシック" panose="020B0600070205080204" pitchFamily="34" charset="-128"/>
              </a:defRPr>
            </a:lvl1pPr>
            <a:lvl2pPr marL="742950" indent="-285750">
              <a:defRPr sz="2400" baseline="-25000">
                <a:solidFill>
                  <a:schemeClr val="tx1"/>
                </a:solidFill>
                <a:latin typeface="Times New Roman" panose="02020603050405020304" pitchFamily="18" charset="0"/>
                <a:ea typeface="ＭＳ Ｐゴシック" panose="020B0600070205080204" pitchFamily="34" charset="-128"/>
              </a:defRPr>
            </a:lvl2pPr>
            <a:lvl3pPr marL="1143000" indent="-228600">
              <a:defRPr sz="2400" baseline="-25000">
                <a:solidFill>
                  <a:schemeClr val="tx1"/>
                </a:solidFill>
                <a:latin typeface="Times New Roman" panose="02020603050405020304" pitchFamily="18" charset="0"/>
                <a:ea typeface="ＭＳ Ｐゴシック" panose="020B0600070205080204" pitchFamily="34" charset="-128"/>
              </a:defRPr>
            </a:lvl3pPr>
            <a:lvl4pPr marL="1600200" indent="-228600">
              <a:defRPr sz="2400" baseline="-25000">
                <a:solidFill>
                  <a:schemeClr val="tx1"/>
                </a:solidFill>
                <a:latin typeface="Times New Roman" panose="02020603050405020304" pitchFamily="18" charset="0"/>
                <a:ea typeface="ＭＳ Ｐゴシック" panose="020B0600070205080204" pitchFamily="34" charset="-128"/>
              </a:defRPr>
            </a:lvl4pPr>
            <a:lvl5pPr marL="2057400" indent="-228600">
              <a:defRPr sz="2400" baseline="-25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9pPr>
          </a:lstStyle>
          <a:p>
            <a:fld id="{E4CFF3E3-6EE0-4271-9563-A5A7B75D0D17}" type="slidenum">
              <a:rPr lang="en-US" altLang="en-US" sz="1200" baseline="0" smtClean="0"/>
              <a:pPr/>
              <a:t>23</a:t>
            </a:fld>
            <a:endParaRPr lang="en-US" altLang="en-US" sz="1200" baseline="0"/>
          </a:p>
        </p:txBody>
      </p:sp>
      <p:sp>
        <p:nvSpPr>
          <p:cNvPr id="34819" name="Rectangle 2">
            <a:extLst>
              <a:ext uri="{FF2B5EF4-FFF2-40B4-BE49-F238E27FC236}">
                <a16:creationId xmlns:a16="http://schemas.microsoft.com/office/drawing/2014/main" id="{EB349604-7084-4DFC-9BA6-E995DC6F4206}"/>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9F290DAD-22EB-420E-A2D0-E06AD633D6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4733BE48-42AA-4601-B9B0-B46617BA5E6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aseline="-25000">
                <a:solidFill>
                  <a:schemeClr val="tx1"/>
                </a:solidFill>
                <a:latin typeface="Times New Roman" panose="02020603050405020304" pitchFamily="18" charset="0"/>
                <a:ea typeface="ＭＳ Ｐゴシック" panose="020B0600070205080204" pitchFamily="34" charset="-128"/>
              </a:defRPr>
            </a:lvl1pPr>
            <a:lvl2pPr marL="742950" indent="-285750">
              <a:defRPr sz="2400" baseline="-25000">
                <a:solidFill>
                  <a:schemeClr val="tx1"/>
                </a:solidFill>
                <a:latin typeface="Times New Roman" panose="02020603050405020304" pitchFamily="18" charset="0"/>
                <a:ea typeface="ＭＳ Ｐゴシック" panose="020B0600070205080204" pitchFamily="34" charset="-128"/>
              </a:defRPr>
            </a:lvl2pPr>
            <a:lvl3pPr marL="1143000" indent="-228600">
              <a:defRPr sz="2400" baseline="-25000">
                <a:solidFill>
                  <a:schemeClr val="tx1"/>
                </a:solidFill>
                <a:latin typeface="Times New Roman" panose="02020603050405020304" pitchFamily="18" charset="0"/>
                <a:ea typeface="ＭＳ Ｐゴシック" panose="020B0600070205080204" pitchFamily="34" charset="-128"/>
              </a:defRPr>
            </a:lvl3pPr>
            <a:lvl4pPr marL="1600200" indent="-228600">
              <a:defRPr sz="2400" baseline="-25000">
                <a:solidFill>
                  <a:schemeClr val="tx1"/>
                </a:solidFill>
                <a:latin typeface="Times New Roman" panose="02020603050405020304" pitchFamily="18" charset="0"/>
                <a:ea typeface="ＭＳ Ｐゴシック" panose="020B0600070205080204" pitchFamily="34" charset="-128"/>
              </a:defRPr>
            </a:lvl4pPr>
            <a:lvl5pPr marL="2057400" indent="-228600">
              <a:defRPr sz="2400" baseline="-25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9pPr>
          </a:lstStyle>
          <a:p>
            <a:fld id="{195B7C86-B1A6-46C7-9584-694D3C7C0658}" type="slidenum">
              <a:rPr lang="en-US" altLang="en-US" sz="1200" baseline="0" smtClean="0"/>
              <a:pPr/>
              <a:t>24</a:t>
            </a:fld>
            <a:endParaRPr lang="en-US" altLang="en-US" sz="1200" baseline="0"/>
          </a:p>
        </p:txBody>
      </p:sp>
      <p:sp>
        <p:nvSpPr>
          <p:cNvPr id="36867" name="Rectangle 2">
            <a:extLst>
              <a:ext uri="{FF2B5EF4-FFF2-40B4-BE49-F238E27FC236}">
                <a16:creationId xmlns:a16="http://schemas.microsoft.com/office/drawing/2014/main" id="{A46E1CA4-FC66-4339-8696-DFFAF056D604}"/>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2B0F9C3F-26D6-4D10-B188-0461600F12C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835F1EBC-5659-447A-BE89-397F2B65B0E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aseline="-25000">
                <a:solidFill>
                  <a:schemeClr val="tx1"/>
                </a:solidFill>
                <a:latin typeface="Times New Roman" panose="02020603050405020304" pitchFamily="18" charset="0"/>
                <a:ea typeface="ＭＳ Ｐゴシック" panose="020B0600070205080204" pitchFamily="34" charset="-128"/>
              </a:defRPr>
            </a:lvl1pPr>
            <a:lvl2pPr marL="742950" indent="-285750">
              <a:defRPr sz="2400" baseline="-25000">
                <a:solidFill>
                  <a:schemeClr val="tx1"/>
                </a:solidFill>
                <a:latin typeface="Times New Roman" panose="02020603050405020304" pitchFamily="18" charset="0"/>
                <a:ea typeface="ＭＳ Ｐゴシック" panose="020B0600070205080204" pitchFamily="34" charset="-128"/>
              </a:defRPr>
            </a:lvl2pPr>
            <a:lvl3pPr marL="1143000" indent="-228600">
              <a:defRPr sz="2400" baseline="-25000">
                <a:solidFill>
                  <a:schemeClr val="tx1"/>
                </a:solidFill>
                <a:latin typeface="Times New Roman" panose="02020603050405020304" pitchFamily="18" charset="0"/>
                <a:ea typeface="ＭＳ Ｐゴシック" panose="020B0600070205080204" pitchFamily="34" charset="-128"/>
              </a:defRPr>
            </a:lvl3pPr>
            <a:lvl4pPr marL="1600200" indent="-228600">
              <a:defRPr sz="2400" baseline="-25000">
                <a:solidFill>
                  <a:schemeClr val="tx1"/>
                </a:solidFill>
                <a:latin typeface="Times New Roman" panose="02020603050405020304" pitchFamily="18" charset="0"/>
                <a:ea typeface="ＭＳ Ｐゴシック" panose="020B0600070205080204" pitchFamily="34" charset="-128"/>
              </a:defRPr>
            </a:lvl4pPr>
            <a:lvl5pPr marL="2057400" indent="-228600">
              <a:defRPr sz="2400" baseline="-25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9pPr>
          </a:lstStyle>
          <a:p>
            <a:fld id="{8491B352-9496-4226-9A9E-EA373AF62654}" type="slidenum">
              <a:rPr lang="en-US" altLang="en-US" sz="1200" baseline="0" smtClean="0"/>
              <a:pPr/>
              <a:t>30</a:t>
            </a:fld>
            <a:endParaRPr lang="en-US" altLang="en-US" sz="1200" baseline="0"/>
          </a:p>
        </p:txBody>
      </p:sp>
      <p:sp>
        <p:nvSpPr>
          <p:cNvPr id="44035" name="Rectangle 2">
            <a:extLst>
              <a:ext uri="{FF2B5EF4-FFF2-40B4-BE49-F238E27FC236}">
                <a16:creationId xmlns:a16="http://schemas.microsoft.com/office/drawing/2014/main" id="{B802C76C-E703-4A66-A30B-B0146F2F6CC7}"/>
              </a:ext>
            </a:extLst>
          </p:cNvPr>
          <p:cNvSpPr>
            <a:spLocks noGrp="1" noRot="1" noChangeAspect="1" noChangeArrowheads="1" noTextEdit="1"/>
          </p:cNvSpPr>
          <p:nvPr>
            <p:ph type="sldImg"/>
          </p:nvPr>
        </p:nvSpPr>
        <p:spPr>
          <a:ln/>
        </p:spPr>
      </p:sp>
      <p:sp>
        <p:nvSpPr>
          <p:cNvPr id="44036" name="Rectangle 3">
            <a:extLst>
              <a:ext uri="{FF2B5EF4-FFF2-40B4-BE49-F238E27FC236}">
                <a16:creationId xmlns:a16="http://schemas.microsoft.com/office/drawing/2014/main" id="{9718A9D2-4385-4E53-A003-23E8984E8A1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a:extLst>
              <a:ext uri="{FF2B5EF4-FFF2-40B4-BE49-F238E27FC236}">
                <a16:creationId xmlns:a16="http://schemas.microsoft.com/office/drawing/2014/main" id="{23BDE5F3-2F8D-4941-B25C-636452D8690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aseline="-25000">
                <a:solidFill>
                  <a:schemeClr val="tx1"/>
                </a:solidFill>
                <a:latin typeface="Times New Roman" panose="02020603050405020304" pitchFamily="18" charset="0"/>
                <a:ea typeface="ＭＳ Ｐゴシック" panose="020B0600070205080204" pitchFamily="34" charset="-128"/>
              </a:defRPr>
            </a:lvl1pPr>
            <a:lvl2pPr marL="742950" indent="-285750">
              <a:defRPr sz="2400" baseline="-25000">
                <a:solidFill>
                  <a:schemeClr val="tx1"/>
                </a:solidFill>
                <a:latin typeface="Times New Roman" panose="02020603050405020304" pitchFamily="18" charset="0"/>
                <a:ea typeface="ＭＳ Ｐゴシック" panose="020B0600070205080204" pitchFamily="34" charset="-128"/>
              </a:defRPr>
            </a:lvl2pPr>
            <a:lvl3pPr marL="1143000" indent="-228600">
              <a:defRPr sz="2400" baseline="-25000">
                <a:solidFill>
                  <a:schemeClr val="tx1"/>
                </a:solidFill>
                <a:latin typeface="Times New Roman" panose="02020603050405020304" pitchFamily="18" charset="0"/>
                <a:ea typeface="ＭＳ Ｐゴシック" panose="020B0600070205080204" pitchFamily="34" charset="-128"/>
              </a:defRPr>
            </a:lvl3pPr>
            <a:lvl4pPr marL="1600200" indent="-228600">
              <a:defRPr sz="2400" baseline="-25000">
                <a:solidFill>
                  <a:schemeClr val="tx1"/>
                </a:solidFill>
                <a:latin typeface="Times New Roman" panose="02020603050405020304" pitchFamily="18" charset="0"/>
                <a:ea typeface="ＭＳ Ｐゴシック" panose="020B0600070205080204" pitchFamily="34" charset="-128"/>
              </a:defRPr>
            </a:lvl4pPr>
            <a:lvl5pPr marL="2057400" indent="-228600">
              <a:defRPr sz="2400" baseline="-25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9pPr>
          </a:lstStyle>
          <a:p>
            <a:fld id="{DDBB9548-3298-4309-9DD6-C0D5C8FC56E4}" type="slidenum">
              <a:rPr lang="en-US" altLang="en-US" sz="1200" baseline="0" smtClean="0"/>
              <a:pPr/>
              <a:t>31</a:t>
            </a:fld>
            <a:endParaRPr lang="en-US" altLang="en-US" sz="1200" baseline="0"/>
          </a:p>
        </p:txBody>
      </p:sp>
      <p:sp>
        <p:nvSpPr>
          <p:cNvPr id="46083" name="Rectangle 2">
            <a:extLst>
              <a:ext uri="{FF2B5EF4-FFF2-40B4-BE49-F238E27FC236}">
                <a16:creationId xmlns:a16="http://schemas.microsoft.com/office/drawing/2014/main" id="{03E9F7E2-34B6-4676-BD2A-358FEA124DD6}"/>
              </a:ext>
            </a:extLst>
          </p:cNvPr>
          <p:cNvSpPr>
            <a:spLocks noGrp="1" noRot="1" noChangeAspect="1" noChangeArrowheads="1" noTextEdit="1"/>
          </p:cNvSpPr>
          <p:nvPr>
            <p:ph type="sldImg"/>
          </p:nvPr>
        </p:nvSpPr>
        <p:spPr>
          <a:ln/>
        </p:spPr>
      </p:sp>
      <p:sp>
        <p:nvSpPr>
          <p:cNvPr id="46084" name="Rectangle 3">
            <a:extLst>
              <a:ext uri="{FF2B5EF4-FFF2-40B4-BE49-F238E27FC236}">
                <a16:creationId xmlns:a16="http://schemas.microsoft.com/office/drawing/2014/main" id="{D55806CD-6479-48D4-9D09-028E576E333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88797791-B38C-47D1-9F26-CB1EC86717D6}"/>
              </a:ext>
            </a:extLst>
          </p:cNvPr>
          <p:cNvSpPr>
            <a:spLocks noGrp="1" noRot="1" noChangeAspect="1" noChangeArrowheads="1" noTextEdit="1"/>
          </p:cNvSpPr>
          <p:nvPr>
            <p:ph type="sldImg"/>
          </p:nvPr>
        </p:nvSpPr>
        <p:spPr>
          <a:ln/>
        </p:spPr>
      </p:sp>
      <p:sp>
        <p:nvSpPr>
          <p:cNvPr id="49155" name="Rectangle 3">
            <a:extLst>
              <a:ext uri="{FF2B5EF4-FFF2-40B4-BE49-F238E27FC236}">
                <a16:creationId xmlns:a16="http://schemas.microsoft.com/office/drawing/2014/main" id="{88CA60CF-93B2-4C2B-A6BF-8F0AEAF4EE7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0C5A2B55-9058-4283-97C3-B6C93CC649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aseline="-25000">
                <a:solidFill>
                  <a:schemeClr val="tx1"/>
                </a:solidFill>
                <a:latin typeface="Times New Roman" panose="02020603050405020304" pitchFamily="18" charset="0"/>
                <a:ea typeface="ＭＳ Ｐゴシック" panose="020B0600070205080204" pitchFamily="34" charset="-128"/>
              </a:defRPr>
            </a:lvl1pPr>
            <a:lvl2pPr marL="742950" indent="-285750">
              <a:defRPr sz="2400" baseline="-25000">
                <a:solidFill>
                  <a:schemeClr val="tx1"/>
                </a:solidFill>
                <a:latin typeface="Times New Roman" panose="02020603050405020304" pitchFamily="18" charset="0"/>
                <a:ea typeface="ＭＳ Ｐゴシック" panose="020B0600070205080204" pitchFamily="34" charset="-128"/>
              </a:defRPr>
            </a:lvl2pPr>
            <a:lvl3pPr marL="1143000" indent="-228600">
              <a:defRPr sz="2400" baseline="-25000">
                <a:solidFill>
                  <a:schemeClr val="tx1"/>
                </a:solidFill>
                <a:latin typeface="Times New Roman" panose="02020603050405020304" pitchFamily="18" charset="0"/>
                <a:ea typeface="ＭＳ Ｐゴシック" panose="020B0600070205080204" pitchFamily="34" charset="-128"/>
              </a:defRPr>
            </a:lvl3pPr>
            <a:lvl4pPr marL="1600200" indent="-228600">
              <a:defRPr sz="2400" baseline="-25000">
                <a:solidFill>
                  <a:schemeClr val="tx1"/>
                </a:solidFill>
                <a:latin typeface="Times New Roman" panose="02020603050405020304" pitchFamily="18" charset="0"/>
                <a:ea typeface="ＭＳ Ｐゴシック" panose="020B0600070205080204" pitchFamily="34" charset="-128"/>
              </a:defRPr>
            </a:lvl4pPr>
            <a:lvl5pPr marL="2057400" indent="-228600">
              <a:defRPr sz="2400" baseline="-25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ea typeface="ＭＳ Ｐゴシック" panose="020B0600070205080204" pitchFamily="34" charset="-128"/>
              </a:defRPr>
            </a:lvl9pPr>
          </a:lstStyle>
          <a:p>
            <a:fld id="{066A69A8-C670-4C81-A3B5-D340BED26FD3}" type="slidenum">
              <a:rPr lang="en-US" altLang="en-US" sz="1200" baseline="0" smtClean="0"/>
              <a:pPr/>
              <a:t>38</a:t>
            </a:fld>
            <a:endParaRPr lang="en-US" altLang="en-US" sz="1200" baseline="0"/>
          </a:p>
        </p:txBody>
      </p:sp>
      <p:sp>
        <p:nvSpPr>
          <p:cNvPr id="55299" name="Rectangle 2">
            <a:extLst>
              <a:ext uri="{FF2B5EF4-FFF2-40B4-BE49-F238E27FC236}">
                <a16:creationId xmlns:a16="http://schemas.microsoft.com/office/drawing/2014/main" id="{50744EEE-E21C-419A-9148-526E3E1C714A}"/>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363A6A7A-CDF5-456A-AC85-520341516F5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New Roman" panose="02020603050405020304" pitchFamily="18" charset="0"/>
              <a:ea typeface="ＭＳ Ｐゴシック"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04/04/2019</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30297967"/>
      </p:ext>
    </p:extLst>
  </p:cSld>
  <p:clrMapOvr>
    <a:masterClrMapping/>
  </p:clrMapOvr>
  <p:transition>
    <p:wipe dir="d"/>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04/04/2019</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17600626"/>
      </p:ext>
    </p:extLst>
  </p:cSld>
  <p:clrMapOvr>
    <a:masterClrMapping/>
  </p:clrMapOvr>
  <p:transition>
    <p:wipe dir="d"/>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04/04/2019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78462331"/>
      </p:ext>
    </p:extLst>
  </p:cSld>
  <p:clrMapOvr>
    <a:masterClrMapping/>
  </p:clrMapOvr>
  <p:transition>
    <p:wipe dir="d"/>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04/04/2019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02848910"/>
      </p:ext>
    </p:extLst>
  </p:cSld>
  <p:clrMapOvr>
    <a:masterClrMapping/>
  </p:clrMapOvr>
  <p:transition>
    <p:wipe dir="d"/>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04/04/2019</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8584098"/>
      </p:ext>
    </p:extLst>
  </p:cSld>
  <p:clrMapOvr>
    <a:masterClrMapping/>
  </p:clrMapOvr>
  <p:transition>
    <p:wipe dir="d"/>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04/04/2019</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36354723"/>
      </p:ext>
    </p:extLst>
  </p:cSld>
  <p:clrMapOvr>
    <a:masterClrMapping/>
  </p:clrMapOvr>
  <p:transition>
    <p:wipe dir="d"/>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04/04/2019</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04570825"/>
      </p:ext>
    </p:extLst>
  </p:cSld>
  <p:clrMapOvr>
    <a:masterClrMapping/>
  </p:clrMapOvr>
  <p:transition>
    <p:wipe dir="d"/>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04/04/2019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42466321"/>
      </p:ext>
    </p:extLst>
  </p:cSld>
  <p:clrMapOvr>
    <a:masterClrMapping/>
  </p:clrMapOvr>
  <p:transition>
    <p:wipe dir="d"/>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04/04/2019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65926922"/>
      </p:ext>
    </p:extLst>
  </p:cSld>
  <p:clrMapOvr>
    <a:masterClrMapping/>
  </p:clrMapOvr>
  <p:transition>
    <p:wipe dir="d"/>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04/04/2019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01083619"/>
      </p:ext>
    </p:extLst>
  </p:cSld>
  <p:clrMapOvr>
    <a:masterClrMapping/>
  </p:clrMapOvr>
  <p:transition>
    <p:wipe dir="d"/>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04/04/2019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941314255"/>
      </p:ext>
    </p:extLst>
  </p:cSld>
  <p:clrMapOvr>
    <a:masterClrMapping/>
  </p:clrMapOvr>
  <p:transition>
    <p:wipe dir="d"/>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04/04/2019</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669958840"/>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ransition>
    <p:wipe dir="d"/>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707486"/>
            <a:ext cx="7772400" cy="1470025"/>
          </a:xfrm>
        </p:spPr>
        <p:txBody>
          <a:bodyPr>
            <a:normAutofit fontScale="90000"/>
          </a:bodyPr>
          <a:lstStyle/>
          <a:p>
            <a:r>
              <a:rPr lang="en-US" altLang="en-US" dirty="0">
                <a:solidFill>
                  <a:schemeClr val="bg1"/>
                </a:solidFill>
              </a:rPr>
              <a:t>Age- and Sex-</a:t>
            </a:r>
            <a:br>
              <a:rPr lang="en-US" altLang="en-US" dirty="0">
                <a:solidFill>
                  <a:schemeClr val="bg1"/>
                </a:solidFill>
              </a:rPr>
            </a:br>
            <a:r>
              <a:rPr lang="en-US" altLang="en-US" dirty="0">
                <a:solidFill>
                  <a:schemeClr val="bg1"/>
                </a:solidFill>
              </a:rPr>
              <a:t>Related Differences</a:t>
            </a:r>
            <a:br>
              <a:rPr lang="en-US" altLang="en-US" dirty="0">
                <a:solidFill>
                  <a:schemeClr val="bg1"/>
                </a:solidFill>
              </a:rPr>
            </a:br>
            <a:r>
              <a:rPr lang="en-US" altLang="en-US" dirty="0">
                <a:solidFill>
                  <a:schemeClr val="bg1"/>
                </a:solidFill>
              </a:rPr>
              <a:t>and Their Implications for Resistance Exercise</a:t>
            </a:r>
            <a:endParaRPr lang="en-GB" dirty="0"/>
          </a:p>
        </p:txBody>
      </p:sp>
      <p:sp>
        <p:nvSpPr>
          <p:cNvPr id="3" name="Subtitle 2"/>
          <p:cNvSpPr>
            <a:spLocks noGrp="1"/>
          </p:cNvSpPr>
          <p:nvPr>
            <p:ph type="subTitle" idx="1"/>
          </p:nvPr>
        </p:nvSpPr>
        <p:spPr/>
        <p:txBody>
          <a:bodyPr/>
          <a:lstStyle/>
          <a:p>
            <a:r>
              <a:rPr lang="en-GB" dirty="0" smtClean="0"/>
              <a:t>Geraint Forster</a:t>
            </a:r>
          </a:p>
          <a:p>
            <a:r>
              <a:rPr lang="en-GB" dirty="0" smtClean="0"/>
              <a:t>Based on Ch7, </a:t>
            </a:r>
            <a:r>
              <a:rPr lang="en-GB" dirty="0" err="1" smtClean="0"/>
              <a:t>Haff</a:t>
            </a:r>
            <a:r>
              <a:rPr lang="en-GB" dirty="0" smtClean="0"/>
              <a:t> &amp; Triplett (2015)</a:t>
            </a:r>
            <a:endParaRPr lang="en-GB" dirty="0"/>
          </a:p>
        </p:txBody>
      </p:sp>
    </p:spTree>
    <p:extLst>
      <p:ext uri="{BB962C8B-B14F-4D97-AF65-F5344CB8AC3E}">
        <p14:creationId xmlns:p14="http://schemas.microsoft.com/office/powerpoint/2010/main" val="196942721"/>
      </p:ext>
    </p:extLst>
  </p:cSld>
  <p:clrMapOvr>
    <a:masterClrMapping/>
  </p:clrMapOvr>
  <p:transition>
    <p:wipe dir="d"/>
  </p:transition>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52207DDC-755D-4B2F-B6E7-E58799DCB30A}"/>
              </a:ext>
            </a:extLst>
          </p:cNvPr>
          <p:cNvSpPr>
            <a:spLocks noGrp="1" noChangeArrowheads="1"/>
          </p:cNvSpPr>
          <p:nvPr>
            <p:ph type="title"/>
          </p:nvPr>
        </p:nvSpPr>
        <p:spPr/>
        <p:txBody>
          <a:bodyPr/>
          <a:lstStyle/>
          <a:p>
            <a:r>
              <a:rPr lang="en-US" altLang="en-US">
                <a:ea typeface="ＭＳ Ｐゴシック" panose="020B0600070205080204" pitchFamily="34" charset="-128"/>
              </a:rPr>
              <a:t>Chapter Objectives</a:t>
            </a:r>
          </a:p>
        </p:txBody>
      </p:sp>
      <p:sp>
        <p:nvSpPr>
          <p:cNvPr id="3075" name="Rectangle 3">
            <a:extLst>
              <a:ext uri="{FF2B5EF4-FFF2-40B4-BE49-F238E27FC236}">
                <a16:creationId xmlns:a16="http://schemas.microsoft.com/office/drawing/2014/main" id="{AB795FD5-B7F8-4311-BFA3-3A4979570853}"/>
              </a:ext>
            </a:extLst>
          </p:cNvPr>
          <p:cNvSpPr>
            <a:spLocks noGrp="1" noChangeArrowheads="1"/>
          </p:cNvSpPr>
          <p:nvPr>
            <p:ph idx="1"/>
          </p:nvPr>
        </p:nvSpPr>
        <p:spPr>
          <a:xfrm>
            <a:off x="571500" y="1981200"/>
            <a:ext cx="8051800" cy="3841750"/>
          </a:xfrm>
        </p:spPr>
        <p:txBody>
          <a:bodyPr/>
          <a:lstStyle/>
          <a:p>
            <a:pPr eaLnBrk="1" hangingPunct="1">
              <a:defRPr/>
            </a:pPr>
            <a:r>
              <a:rPr lang="en-US" altLang="en-US" dirty="0"/>
              <a:t>Evaluate evidence regarding the safety, effectiveness, and importance of resistance exercise for children</a:t>
            </a:r>
          </a:p>
          <a:p>
            <a:pPr eaLnBrk="1" hangingPunct="1">
              <a:defRPr/>
            </a:pPr>
            <a:r>
              <a:rPr lang="en-US" altLang="en-US" dirty="0"/>
              <a:t>Discuss sex-related differences in muscular function and their implications for females</a:t>
            </a:r>
          </a:p>
          <a:p>
            <a:pPr marL="0" indent="0" eaLnBrk="1" hangingPunct="1">
              <a:buFontTx/>
              <a:buNone/>
              <a:defRPr/>
            </a:pPr>
            <a:r>
              <a:rPr lang="en-US" altLang="en-US" dirty="0"/>
              <a:t> </a:t>
            </a:r>
            <a:endParaRPr lang="en-US" altLang="en-US" i="1" dirty="0"/>
          </a:p>
          <a:p>
            <a:pPr algn="r" eaLnBrk="1" hangingPunct="1">
              <a:buFontTx/>
              <a:buNone/>
              <a:defRPr/>
            </a:pPr>
            <a:endParaRPr lang="en-US" altLang="en-US" sz="1400" b="0" i="1" dirty="0"/>
          </a:p>
          <a:p>
            <a:pPr algn="r" eaLnBrk="1" hangingPunct="1">
              <a:buFontTx/>
              <a:buNone/>
              <a:defRPr/>
            </a:pPr>
            <a:endParaRPr lang="en-US" altLang="en-US" sz="1400" b="0" i="1" dirty="0"/>
          </a:p>
        </p:txBody>
      </p:sp>
      <p:sp>
        <p:nvSpPr>
          <p:cNvPr id="4" name="Rectangle 3">
            <a:extLst>
              <a:ext uri="{FF2B5EF4-FFF2-40B4-BE49-F238E27FC236}">
                <a16:creationId xmlns:a16="http://schemas.microsoft.com/office/drawing/2014/main" id="{C9B3758E-F2D3-4C57-BDF8-3E5C9E60597C}"/>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77929BE-1017-499E-89F6-30A21EA79BD8}"/>
              </a:ext>
            </a:extLst>
          </p:cNvPr>
          <p:cNvSpPr>
            <a:spLocks noGrp="1" noChangeArrowheads="1"/>
          </p:cNvSpPr>
          <p:nvPr>
            <p:ph type="title"/>
          </p:nvPr>
        </p:nvSpPr>
        <p:spPr/>
        <p:txBody>
          <a:bodyPr/>
          <a:lstStyle/>
          <a:p>
            <a:r>
              <a:rPr lang="en-US" altLang="en-US">
                <a:ea typeface="ＭＳ Ｐゴシック" panose="020B0600070205080204" pitchFamily="34" charset="-128"/>
              </a:rPr>
              <a:t>Chapter Objectives</a:t>
            </a:r>
            <a:r>
              <a:rPr lang="en-US" altLang="en-US" sz="2400" i="1">
                <a:ea typeface="ＭＳ Ｐゴシック" panose="020B0600070205080204" pitchFamily="34" charset="-128"/>
              </a:rPr>
              <a:t> (continued)</a:t>
            </a:r>
          </a:p>
        </p:txBody>
      </p:sp>
      <p:sp>
        <p:nvSpPr>
          <p:cNvPr id="7171" name="Rectangle 3">
            <a:extLst>
              <a:ext uri="{FF2B5EF4-FFF2-40B4-BE49-F238E27FC236}">
                <a16:creationId xmlns:a16="http://schemas.microsoft.com/office/drawing/2014/main" id="{F215A276-6222-4F3C-AEB9-565EF10D745B}"/>
              </a:ext>
            </a:extLst>
          </p:cNvPr>
          <p:cNvSpPr>
            <a:spLocks noGrp="1" noChangeArrowheads="1"/>
          </p:cNvSpPr>
          <p:nvPr>
            <p:ph idx="1"/>
          </p:nvPr>
        </p:nvSpPr>
        <p:spPr>
          <a:xfrm>
            <a:off x="571500" y="1981200"/>
            <a:ext cx="8229600" cy="4318000"/>
          </a:xfrm>
        </p:spPr>
        <p:txBody>
          <a:bodyPr/>
          <a:lstStyle/>
          <a:p>
            <a:pPr eaLnBrk="1" hangingPunct="1"/>
            <a:r>
              <a:rPr lang="en-US" altLang="en-US">
                <a:ea typeface="ＭＳ Ｐゴシック" panose="020B0600070205080204" pitchFamily="34" charset="-128"/>
              </a:rPr>
              <a:t>Describe effects of aging on musculoskeletal health and comment on the trainability of older adults</a:t>
            </a:r>
          </a:p>
          <a:p>
            <a:pPr eaLnBrk="1" hangingPunct="1"/>
            <a:r>
              <a:rPr lang="en-US" altLang="en-US">
                <a:ea typeface="ＭＳ Ｐゴシック" panose="020B0600070205080204" pitchFamily="34" charset="-128"/>
              </a:rPr>
              <a:t>Explain why adaptations to resistance exercise can vary greatly among these three distinct populations </a:t>
            </a:r>
          </a:p>
        </p:txBody>
      </p:sp>
    </p:spTree>
  </p:cSld>
  <p:clrMapOvr>
    <a:masterClrMapping/>
  </p:clrMapOvr>
  <p:transition>
    <p:wipe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6BB674AB-5163-4F9A-B86C-E39B2B927B8C}"/>
              </a:ext>
            </a:extLst>
          </p:cNvPr>
          <p:cNvSpPr>
            <a:spLocks noGrp="1" noChangeArrowheads="1"/>
          </p:cNvSpPr>
          <p:nvPr>
            <p:ph type="title"/>
          </p:nvPr>
        </p:nvSpPr>
        <p:spPr/>
        <p:txBody>
          <a:bodyPr/>
          <a:lstStyle/>
          <a:p>
            <a:r>
              <a:rPr lang="en-US" altLang="en-US">
                <a:ea typeface="ＭＳ Ｐゴシック" panose="020B0600070205080204" pitchFamily="34" charset="-128"/>
              </a:rPr>
              <a:t>Children</a:t>
            </a:r>
          </a:p>
        </p:txBody>
      </p:sp>
      <p:sp>
        <p:nvSpPr>
          <p:cNvPr id="8195" name="Rectangle 3">
            <a:extLst>
              <a:ext uri="{FF2B5EF4-FFF2-40B4-BE49-F238E27FC236}">
                <a16:creationId xmlns:a16="http://schemas.microsoft.com/office/drawing/2014/main" id="{85DEA29D-ACF8-43DB-85AD-9BD1A7DF5B12}"/>
              </a:ext>
            </a:extLst>
          </p:cNvPr>
          <p:cNvSpPr>
            <a:spLocks noGrp="1" noChangeArrowheads="1"/>
          </p:cNvSpPr>
          <p:nvPr>
            <p:ph idx="1"/>
          </p:nvPr>
        </p:nvSpPr>
        <p:spPr>
          <a:xfrm>
            <a:off x="571500" y="1981200"/>
            <a:ext cx="8147050" cy="3798888"/>
          </a:xfrm>
        </p:spPr>
        <p:txBody>
          <a:bodyPr/>
          <a:lstStyle/>
          <a:p>
            <a:pPr>
              <a:defRPr/>
            </a:pPr>
            <a:r>
              <a:rPr lang="en-US" altLang="en-US" dirty="0">
                <a:ea typeface="ＭＳ Ｐゴシック" panose="020B0600070205080204" pitchFamily="34" charset="-128"/>
              </a:rPr>
              <a:t>With the growing interest in youth resist-ance training, it is important for strength and conditioning professionals to understand the fundamental principles of growth, maturation, and development.</a:t>
            </a:r>
          </a:p>
          <a:p>
            <a:pPr>
              <a:defRPr/>
            </a:pPr>
            <a:endParaRPr lang="en-US" altLang="en-US" dirty="0">
              <a:ea typeface="ＭＳ Ｐゴシック" panose="020B0600070205080204" pitchFamily="34" charset="-128"/>
            </a:endParaRPr>
          </a:p>
          <a:p>
            <a:pPr marL="0" indent="0" algn="r">
              <a:buFontTx/>
              <a:buNone/>
              <a:defRPr/>
            </a:pPr>
            <a:endParaRPr lang="en-US" altLang="en-US" sz="1400" b="0" i="1" dirty="0">
              <a:ea typeface="ＭＳ Ｐゴシック" panose="020B0600070205080204" pitchFamily="34" charset="-128"/>
            </a:endParaRPr>
          </a:p>
          <a:p>
            <a:pPr marL="0" indent="0" algn="r">
              <a:buFontTx/>
              <a:buNone/>
              <a:defRPr/>
            </a:pPr>
            <a:endParaRPr lang="en-US" altLang="en-US" sz="1400" b="0" i="1" dirty="0">
              <a:ea typeface="ＭＳ Ｐゴシック" panose="020B0600070205080204" pitchFamily="34" charset="-128"/>
            </a:endParaRPr>
          </a:p>
          <a:p>
            <a:pPr marL="0" indent="0" algn="r">
              <a:buFontTx/>
              <a:buNone/>
              <a:defRPr/>
            </a:pPr>
            <a:endParaRPr lang="en-US" altLang="en-US" sz="1400" b="0" i="1" dirty="0">
              <a:ea typeface="ＭＳ Ｐゴシック" panose="020B0600070205080204" pitchFamily="34" charset="-128"/>
            </a:endParaRPr>
          </a:p>
        </p:txBody>
      </p:sp>
      <p:sp>
        <p:nvSpPr>
          <p:cNvPr id="4" name="Rectangle 3">
            <a:extLst>
              <a:ext uri="{FF2B5EF4-FFF2-40B4-BE49-F238E27FC236}">
                <a16:creationId xmlns:a16="http://schemas.microsoft.com/office/drawing/2014/main" id="{CAB098CE-631E-471C-8DC9-940B0CF01E15}"/>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0321DD8-6C61-4758-931F-023462D743B0}"/>
              </a:ext>
            </a:extLst>
          </p:cNvPr>
          <p:cNvSpPr>
            <a:spLocks noGrp="1" noChangeArrowheads="1"/>
          </p:cNvSpPr>
          <p:nvPr>
            <p:ph type="title"/>
          </p:nvPr>
        </p:nvSpPr>
        <p:spPr/>
        <p:txBody>
          <a:bodyPr/>
          <a:lstStyle/>
          <a:p>
            <a:r>
              <a:rPr lang="en-US" altLang="en-US">
                <a:ea typeface="ＭＳ Ｐゴシック" panose="020B0600070205080204" pitchFamily="34" charset="-128"/>
              </a:rPr>
              <a:t>Children</a:t>
            </a:r>
            <a:r>
              <a:rPr lang="en-US" altLang="en-US" sz="2400">
                <a:ea typeface="ＭＳ Ｐゴシック" panose="020B0600070205080204" pitchFamily="34" charset="-128"/>
              </a:rPr>
              <a:t> </a:t>
            </a:r>
            <a:r>
              <a:rPr lang="en-US" altLang="en-US" sz="2400" i="1">
                <a:ea typeface="ＭＳ Ｐゴシック" panose="020B0600070205080204" pitchFamily="34" charset="-128"/>
              </a:rPr>
              <a:t>(continued)</a:t>
            </a:r>
            <a:endParaRPr lang="en-US" altLang="en-US" sz="2400">
              <a:ea typeface="ＭＳ Ｐゴシック" panose="020B0600070205080204" pitchFamily="34" charset="-128"/>
            </a:endParaRPr>
          </a:p>
        </p:txBody>
      </p:sp>
      <p:sp>
        <p:nvSpPr>
          <p:cNvPr id="9219" name="Rectangle 3">
            <a:extLst>
              <a:ext uri="{FF2B5EF4-FFF2-40B4-BE49-F238E27FC236}">
                <a16:creationId xmlns:a16="http://schemas.microsoft.com/office/drawing/2014/main" id="{AF2FA641-E3D2-4D82-A219-AAF8352C5555}"/>
              </a:ext>
            </a:extLst>
          </p:cNvPr>
          <p:cNvSpPr>
            <a:spLocks noGrp="1" noChangeArrowheads="1"/>
          </p:cNvSpPr>
          <p:nvPr>
            <p:ph idx="1"/>
          </p:nvPr>
        </p:nvSpPr>
        <p:spPr>
          <a:xfrm>
            <a:off x="571500" y="1981200"/>
            <a:ext cx="8051800" cy="3408485"/>
          </a:xfrm>
        </p:spPr>
        <p:txBody>
          <a:bodyPr>
            <a:normAutofit fontScale="92500" lnSpcReduction="20000"/>
          </a:bodyPr>
          <a:lstStyle/>
          <a:p>
            <a:pPr eaLnBrk="1" hangingPunct="1"/>
            <a:r>
              <a:rPr lang="en-US" altLang="en-US" dirty="0">
                <a:ea typeface="ＭＳ Ｐゴシック" panose="020B0600070205080204" pitchFamily="34" charset="-128"/>
              </a:rPr>
              <a:t>The growing child</a:t>
            </a:r>
          </a:p>
          <a:p>
            <a:pPr lvl="1" eaLnBrk="1" hangingPunct="1"/>
            <a:r>
              <a:rPr lang="en-US" altLang="en-US" dirty="0">
                <a:ea typeface="ＭＳ Ｐゴシック" panose="020B0600070205080204" pitchFamily="34" charset="-128"/>
              </a:rPr>
              <a:t>Chronological age versus biological age</a:t>
            </a:r>
          </a:p>
          <a:p>
            <a:pPr lvl="2" eaLnBrk="1" hangingPunct="1"/>
            <a:r>
              <a:rPr lang="en-US" altLang="en-US" i="1" dirty="0">
                <a:ea typeface="ＭＳ Ｐゴシック" panose="020B0600070205080204" pitchFamily="34" charset="-128"/>
              </a:rPr>
              <a:t>Puberty</a:t>
            </a:r>
            <a:r>
              <a:rPr lang="en-US" altLang="en-US" dirty="0">
                <a:ea typeface="ＭＳ Ｐゴシック" panose="020B0600070205080204" pitchFamily="34" charset="-128"/>
              </a:rPr>
              <a:t> refers to a period of time in which secondary sex characteristics develop and a child is transformed into a young adult.</a:t>
            </a:r>
          </a:p>
          <a:p>
            <a:pPr lvl="2" eaLnBrk="1" hangingPunct="1"/>
            <a:r>
              <a:rPr lang="en-US" altLang="en-US" dirty="0">
                <a:ea typeface="ＭＳ Ｐゴシック" panose="020B0600070205080204" pitchFamily="34" charset="-128"/>
              </a:rPr>
              <a:t>During puberty, changes also occur in body composition and the performance of physical skills.</a:t>
            </a:r>
          </a:p>
          <a:p>
            <a:pPr lvl="2"/>
            <a:r>
              <a:rPr lang="en-US" altLang="en-US" dirty="0">
                <a:ea typeface="ＭＳ Ｐゴシック" panose="020B0600070205080204" pitchFamily="34" charset="-128"/>
              </a:rPr>
              <a:t>Children do not grow at a constant rate, and there are substantial </a:t>
            </a:r>
            <a:r>
              <a:rPr lang="en-US" altLang="en-US" dirty="0" err="1">
                <a:ea typeface="ＭＳ Ｐゴシック" panose="020B0600070205080204" pitchFamily="34" charset="-128"/>
              </a:rPr>
              <a:t>interindividual</a:t>
            </a:r>
            <a:r>
              <a:rPr lang="en-US" altLang="en-US" dirty="0">
                <a:ea typeface="ＭＳ Ｐゴシック" panose="020B0600070205080204" pitchFamily="34" charset="-128"/>
              </a:rPr>
              <a:t> differences in physical development at any given chronological age.</a:t>
            </a:r>
          </a:p>
          <a:p>
            <a:pPr lvl="2"/>
            <a:endParaRPr lang="en-US" altLang="en-US" dirty="0">
              <a:ea typeface="ＭＳ Ｐゴシック" panose="020B0600070205080204" pitchFamily="34" charset="-128"/>
            </a:endParaRPr>
          </a:p>
        </p:txBody>
      </p:sp>
      <p:sp>
        <p:nvSpPr>
          <p:cNvPr id="4" name="Rectangle 3">
            <a:extLst>
              <a:ext uri="{FF2B5EF4-FFF2-40B4-BE49-F238E27FC236}">
                <a16:creationId xmlns:a16="http://schemas.microsoft.com/office/drawing/2014/main" id="{3093AEB2-BA4F-4658-816F-103CEAB25BD7}"/>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a:extLst>
              <a:ext uri="{FF2B5EF4-FFF2-40B4-BE49-F238E27FC236}">
                <a16:creationId xmlns:a16="http://schemas.microsoft.com/office/drawing/2014/main" id="{F24C3568-4455-48BE-815E-6CCDD401C8CC}"/>
              </a:ext>
            </a:extLst>
          </p:cNvPr>
          <p:cNvSpPr>
            <a:spLocks noGrp="1" noChangeArrowheads="1"/>
          </p:cNvSpPr>
          <p:nvPr>
            <p:ph type="title"/>
          </p:nvPr>
        </p:nvSpPr>
        <p:spPr/>
        <p:txBody>
          <a:bodyPr/>
          <a:lstStyle/>
          <a:p>
            <a:pPr eaLnBrk="1" hangingPunct="1"/>
            <a:r>
              <a:rPr lang="en-US" altLang="en-US">
                <a:ea typeface="ＭＳ Ｐゴシック" panose="020B0600070205080204" pitchFamily="34" charset="-128"/>
              </a:rPr>
              <a:t>Children</a:t>
            </a:r>
            <a:r>
              <a:rPr lang="en-US" altLang="en-US" sz="2400" i="1">
                <a:ea typeface="ＭＳ Ｐゴシック" panose="020B0600070205080204" pitchFamily="34" charset="-128"/>
              </a:rPr>
              <a:t> (continued)</a:t>
            </a:r>
            <a:endParaRPr lang="en-US" altLang="en-US" sz="2400">
              <a:ea typeface="ＭＳ Ｐゴシック" panose="020B0600070205080204" pitchFamily="34" charset="-128"/>
            </a:endParaRPr>
          </a:p>
        </p:txBody>
      </p:sp>
      <p:sp>
        <p:nvSpPr>
          <p:cNvPr id="11267" name="Rectangle 5">
            <a:extLst>
              <a:ext uri="{FF2B5EF4-FFF2-40B4-BE49-F238E27FC236}">
                <a16:creationId xmlns:a16="http://schemas.microsoft.com/office/drawing/2014/main" id="{AD94F3BA-27D7-43FF-8E83-E762C4C34349}"/>
              </a:ext>
            </a:extLst>
          </p:cNvPr>
          <p:cNvSpPr>
            <a:spLocks noGrp="1" noChangeArrowheads="1"/>
          </p:cNvSpPr>
          <p:nvPr>
            <p:ph idx="1"/>
          </p:nvPr>
        </p:nvSpPr>
        <p:spPr>
          <a:xfrm>
            <a:off x="571500" y="1981201"/>
            <a:ext cx="8051800" cy="3461238"/>
          </a:xfrm>
        </p:spPr>
        <p:txBody>
          <a:bodyPr>
            <a:normAutofit fontScale="85000" lnSpcReduction="20000"/>
          </a:bodyPr>
          <a:lstStyle/>
          <a:p>
            <a:pPr eaLnBrk="1" hangingPunct="1"/>
            <a:r>
              <a:rPr lang="en-US" altLang="en-US" dirty="0">
                <a:ea typeface="ＭＳ Ｐゴシック" panose="020B0600070205080204" pitchFamily="34" charset="-128"/>
              </a:rPr>
              <a:t>The growing child</a:t>
            </a:r>
          </a:p>
          <a:p>
            <a:pPr lvl="1" eaLnBrk="1" hangingPunct="1"/>
            <a:r>
              <a:rPr lang="en-US" altLang="en-US" dirty="0">
                <a:ea typeface="ＭＳ Ｐゴシック" panose="020B0600070205080204" pitchFamily="34" charset="-128"/>
              </a:rPr>
              <a:t>Muscle and bone growth</a:t>
            </a:r>
          </a:p>
          <a:p>
            <a:pPr lvl="2" eaLnBrk="1" hangingPunct="1"/>
            <a:r>
              <a:rPr lang="en-US" altLang="en-US" dirty="0">
                <a:ea typeface="ＭＳ Ｐゴシック" panose="020B0600070205080204" pitchFamily="34" charset="-128"/>
              </a:rPr>
              <a:t>Muscle mass steadily increases throughout the developing years. </a:t>
            </a:r>
          </a:p>
          <a:p>
            <a:pPr lvl="2" eaLnBrk="1" hangingPunct="1"/>
            <a:r>
              <a:rPr lang="en-US" altLang="en-US" dirty="0">
                <a:ea typeface="ＭＳ Ｐゴシック" panose="020B0600070205080204" pitchFamily="34" charset="-128"/>
              </a:rPr>
              <a:t>During puberty, increases in testosterone production in boys result in a marked increase in muscle mass, whereas in girls an increase in estrogen production causes increased body fat deposition, breast development, and widening of the hips. </a:t>
            </a:r>
          </a:p>
          <a:p>
            <a:pPr lvl="2" eaLnBrk="1" hangingPunct="1"/>
            <a:r>
              <a:rPr lang="en-US" altLang="en-US" dirty="0">
                <a:ea typeface="ＭＳ Ｐゴシック" panose="020B0600070205080204" pitchFamily="34" charset="-128"/>
              </a:rPr>
              <a:t>When the epiphyseal plate becomes completely ossified, the long bones stop growing. </a:t>
            </a:r>
          </a:p>
          <a:p>
            <a:pPr lvl="2" eaLnBrk="1" hangingPunct="1"/>
            <a:endParaRPr lang="en-US" altLang="en-US" sz="600" dirty="0">
              <a:ea typeface="ＭＳ Ｐゴシック" panose="020B0600070205080204" pitchFamily="34" charset="-128"/>
            </a:endParaRPr>
          </a:p>
        </p:txBody>
      </p:sp>
      <p:sp>
        <p:nvSpPr>
          <p:cNvPr id="4" name="Rectangle 3">
            <a:extLst>
              <a:ext uri="{FF2B5EF4-FFF2-40B4-BE49-F238E27FC236}">
                <a16:creationId xmlns:a16="http://schemas.microsoft.com/office/drawing/2014/main" id="{598632C8-B92A-452F-AED2-CAC5EB59FEBA}"/>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120F64F0-3968-4196-A8FD-6CEAE7FE75C2}"/>
              </a:ext>
            </a:extLst>
          </p:cNvPr>
          <p:cNvSpPr>
            <a:spLocks noGrp="1"/>
          </p:cNvSpPr>
          <p:nvPr>
            <p:ph type="title"/>
          </p:nvPr>
        </p:nvSpPr>
        <p:spPr/>
        <p:txBody>
          <a:bodyPr/>
          <a:lstStyle/>
          <a:p>
            <a:r>
              <a:rPr lang="en-US" altLang="en-US">
                <a:ea typeface="ＭＳ Ｐゴシック" panose="020B0600070205080204" pitchFamily="34" charset="-128"/>
              </a:rPr>
              <a:t>Children</a:t>
            </a:r>
            <a:r>
              <a:rPr lang="en-US" altLang="en-US" sz="2400" i="1">
                <a:ea typeface="ＭＳ Ｐゴシック" panose="020B0600070205080204" pitchFamily="34" charset="-128"/>
              </a:rPr>
              <a:t> (continued)</a:t>
            </a:r>
            <a:endParaRPr lang="en-AU" altLang="en-US" sz="2400">
              <a:ea typeface="ＭＳ Ｐゴシック" panose="020B0600070205080204" pitchFamily="34" charset="-128"/>
            </a:endParaRPr>
          </a:p>
        </p:txBody>
      </p:sp>
      <p:sp>
        <p:nvSpPr>
          <p:cNvPr id="13315" name="Content Placeholder 2">
            <a:extLst>
              <a:ext uri="{FF2B5EF4-FFF2-40B4-BE49-F238E27FC236}">
                <a16:creationId xmlns:a16="http://schemas.microsoft.com/office/drawing/2014/main" id="{D0D49651-D556-431C-80B7-5D138DA85043}"/>
              </a:ext>
            </a:extLst>
          </p:cNvPr>
          <p:cNvSpPr>
            <a:spLocks noGrp="1"/>
          </p:cNvSpPr>
          <p:nvPr>
            <p:ph idx="1"/>
          </p:nvPr>
        </p:nvSpPr>
        <p:spPr>
          <a:xfrm>
            <a:off x="571500" y="1981200"/>
            <a:ext cx="8051800" cy="3883025"/>
          </a:xfrm>
        </p:spPr>
        <p:txBody>
          <a:bodyPr/>
          <a:lstStyle/>
          <a:p>
            <a:pPr>
              <a:defRPr/>
            </a:pPr>
            <a:r>
              <a:rPr lang="en-US" altLang="en-US" dirty="0">
                <a:ea typeface="ＭＳ Ｐゴシック" panose="020B0600070205080204" pitchFamily="34" charset="-128"/>
              </a:rPr>
              <a:t>Figure 7.1 (next slide)</a:t>
            </a:r>
          </a:p>
          <a:p>
            <a:pPr lvl="1">
              <a:defRPr/>
            </a:pPr>
            <a:r>
              <a:rPr lang="en-US" altLang="en-US" dirty="0">
                <a:ea typeface="ＭＳ Ｐゴシック" panose="020B0600070205080204" pitchFamily="34" charset="-128"/>
              </a:rPr>
              <a:t>Bone formation, which takes place as a result of growth and development</a:t>
            </a:r>
          </a:p>
          <a:p>
            <a:pPr lvl="1">
              <a:defRPr/>
            </a:pPr>
            <a:endParaRPr lang="en-US" altLang="en-US" dirty="0">
              <a:ea typeface="ＭＳ Ｐゴシック" panose="020B0600070205080204" pitchFamily="34" charset="-128"/>
            </a:endParaRPr>
          </a:p>
          <a:p>
            <a:pPr marL="457200" lvl="1" indent="0" algn="r">
              <a:buFontTx/>
              <a:buNone/>
              <a:defRPr/>
            </a:pPr>
            <a:endParaRPr lang="en-US" altLang="en-US" sz="1400" i="1" dirty="0">
              <a:ea typeface="ＭＳ Ｐゴシック" panose="020B0600070205080204" pitchFamily="34" charset="-128"/>
            </a:endParaRPr>
          </a:p>
          <a:p>
            <a:pPr marL="457200" lvl="1" indent="0" algn="r">
              <a:buFontTx/>
              <a:buNone/>
              <a:defRPr/>
            </a:pPr>
            <a:endParaRPr lang="en-US" altLang="en-US" sz="1400" i="1" dirty="0">
              <a:ea typeface="ＭＳ Ｐゴシック" panose="020B0600070205080204" pitchFamily="34" charset="-128"/>
            </a:endParaRPr>
          </a:p>
          <a:p>
            <a:pPr marL="457200" lvl="1" indent="0" algn="r">
              <a:buFontTx/>
              <a:buNone/>
              <a:defRPr/>
            </a:pPr>
            <a:endParaRPr lang="en-US" altLang="en-US" sz="1400" i="1" dirty="0">
              <a:ea typeface="ＭＳ Ｐゴシック" panose="020B0600070205080204" pitchFamily="34" charset="-128"/>
            </a:endParaRPr>
          </a:p>
          <a:p>
            <a:pPr marL="457200" lvl="1" indent="0" algn="r">
              <a:buFontTx/>
              <a:buNone/>
              <a:defRPr/>
            </a:pPr>
            <a:endParaRPr lang="en-US" altLang="en-US" sz="1400" i="1" dirty="0">
              <a:ea typeface="ＭＳ Ｐゴシック" panose="020B0600070205080204" pitchFamily="34" charset="-128"/>
            </a:endParaRPr>
          </a:p>
          <a:p>
            <a:pPr marL="457200" lvl="1" indent="0" algn="r">
              <a:buFontTx/>
              <a:buNone/>
              <a:defRPr/>
            </a:pPr>
            <a:endParaRPr lang="en-US" altLang="en-US" sz="1400" i="1" dirty="0">
              <a:ea typeface="ＭＳ Ｐゴシック" panose="020B0600070205080204" pitchFamily="34" charset="-128"/>
            </a:endParaRPr>
          </a:p>
          <a:p>
            <a:pPr marL="457200" lvl="1" indent="0" algn="r">
              <a:buFontTx/>
              <a:buNone/>
              <a:defRPr/>
            </a:pPr>
            <a:endParaRPr lang="en-US" altLang="en-US" sz="1400" i="1" dirty="0">
              <a:ea typeface="ＭＳ Ｐゴシック" panose="020B0600070205080204" pitchFamily="34" charset="-128"/>
            </a:endParaRPr>
          </a:p>
          <a:p>
            <a:pPr marL="457200" lvl="1" indent="0" algn="r">
              <a:buFontTx/>
              <a:buNone/>
              <a:defRPr/>
            </a:pPr>
            <a:endParaRPr lang="en-US" altLang="en-US" sz="1400" i="1" dirty="0">
              <a:ea typeface="ＭＳ Ｐゴシック" panose="020B0600070205080204" pitchFamily="34" charset="-128"/>
            </a:endParaRPr>
          </a:p>
          <a:p>
            <a:pPr marL="457200" lvl="1" indent="0" algn="r">
              <a:buFontTx/>
              <a:buNone/>
              <a:defRPr/>
            </a:pPr>
            <a:endParaRPr lang="en-US" altLang="en-US" sz="1400" i="1" dirty="0">
              <a:ea typeface="ＭＳ Ｐゴシック" panose="020B0600070205080204" pitchFamily="34" charset="-128"/>
            </a:endParaRPr>
          </a:p>
        </p:txBody>
      </p:sp>
    </p:spTree>
  </p:cSld>
  <p:clrMapOvr>
    <a:masterClrMapping/>
  </p:clrMapOvr>
  <p:transition>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C8B6769F-CB4E-4DA1-8FB0-F8A1FE618B7A}"/>
              </a:ext>
            </a:extLst>
          </p:cNvPr>
          <p:cNvSpPr>
            <a:spLocks noGrp="1"/>
          </p:cNvSpPr>
          <p:nvPr>
            <p:ph type="title"/>
          </p:nvPr>
        </p:nvSpPr>
        <p:spPr/>
        <p:txBody>
          <a:bodyPr/>
          <a:lstStyle/>
          <a:p>
            <a:r>
              <a:rPr lang="en-US" altLang="en-US">
                <a:ea typeface="ＭＳ Ｐゴシック" panose="020B0600070205080204" pitchFamily="34" charset="-128"/>
              </a:rPr>
              <a:t>Figure 7.1</a:t>
            </a:r>
            <a:endParaRPr lang="en-AU" altLang="en-US">
              <a:ea typeface="ＭＳ Ｐゴシック" panose="020B0600070205080204" pitchFamily="34" charset="-128"/>
            </a:endParaRPr>
          </a:p>
        </p:txBody>
      </p:sp>
      <p:pic>
        <p:nvPicPr>
          <p:cNvPr id="14339" name="Picture 1">
            <a:extLst>
              <a:ext uri="{FF2B5EF4-FFF2-40B4-BE49-F238E27FC236}">
                <a16:creationId xmlns:a16="http://schemas.microsoft.com/office/drawing/2014/main" id="{48607A68-DC06-4E08-9745-72030B69EB7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3600" y="452559"/>
            <a:ext cx="7229475" cy="483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F1344C7-C27A-4E0F-8E61-EAFF59EA2A60}"/>
              </a:ext>
            </a:extLst>
          </p:cNvPr>
          <p:cNvSpPr>
            <a:spLocks noGrp="1" noChangeArrowheads="1"/>
          </p:cNvSpPr>
          <p:nvPr>
            <p:ph type="title"/>
          </p:nvPr>
        </p:nvSpPr>
        <p:spPr/>
        <p:txBody>
          <a:bodyPr/>
          <a:lstStyle/>
          <a:p>
            <a:r>
              <a:rPr lang="en-US" altLang="en-US">
                <a:ea typeface="ＭＳ Ｐゴシック" panose="020B0600070205080204" pitchFamily="34" charset="-128"/>
              </a:rPr>
              <a:t>Key Point</a:t>
            </a:r>
          </a:p>
        </p:txBody>
      </p:sp>
      <p:sp>
        <p:nvSpPr>
          <p:cNvPr id="15363" name="Rectangle 3">
            <a:extLst>
              <a:ext uri="{FF2B5EF4-FFF2-40B4-BE49-F238E27FC236}">
                <a16:creationId xmlns:a16="http://schemas.microsoft.com/office/drawing/2014/main" id="{46DCFEC7-B30C-4797-806E-E59138D38BEE}"/>
              </a:ext>
            </a:extLst>
          </p:cNvPr>
          <p:cNvSpPr>
            <a:spLocks noGrp="1" noChangeArrowheads="1"/>
          </p:cNvSpPr>
          <p:nvPr>
            <p:ph idx="1"/>
          </p:nvPr>
        </p:nvSpPr>
        <p:spPr/>
        <p:txBody>
          <a:bodyPr>
            <a:normAutofit fontScale="92500" lnSpcReduction="10000"/>
          </a:bodyPr>
          <a:lstStyle/>
          <a:p>
            <a:pPr eaLnBrk="1" hangingPunct="1"/>
            <a:r>
              <a:rPr lang="en-US" altLang="en-US">
                <a:ea typeface="ＭＳ Ｐゴシック" panose="020B0600070205080204" pitchFamily="34" charset="-128"/>
              </a:rPr>
              <a:t>Growth cartilage in children is located at </a:t>
            </a:r>
            <a:br>
              <a:rPr lang="en-US" altLang="en-US">
                <a:ea typeface="ＭＳ Ｐゴシック" panose="020B0600070205080204" pitchFamily="34" charset="-128"/>
              </a:rPr>
            </a:br>
            <a:r>
              <a:rPr lang="en-US" altLang="en-US">
                <a:ea typeface="ＭＳ Ｐゴシック" panose="020B0600070205080204" pitchFamily="34" charset="-128"/>
              </a:rPr>
              <a:t>the epiphyseal plate, the joint surface, and the apophyseal insertions. Damage to the growth cartilage may impair the growth and development of the affected bone. This risk can be reduced with appropriate exercise technique, sensible progression, and instruction by qualified strength and conditioning professionals. </a:t>
            </a:r>
          </a:p>
        </p:txBody>
      </p:sp>
    </p:spTree>
  </p:cSld>
  <p:clrMapOvr>
    <a:masterClrMapping/>
  </p:clrMapOvr>
  <p:transition>
    <p:wipe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272E603C-878D-42E7-88A4-0C6584183F28}"/>
              </a:ext>
            </a:extLst>
          </p:cNvPr>
          <p:cNvSpPr>
            <a:spLocks noGrp="1" noChangeArrowheads="1"/>
          </p:cNvSpPr>
          <p:nvPr>
            <p:ph type="title"/>
          </p:nvPr>
        </p:nvSpPr>
        <p:spPr/>
        <p:txBody>
          <a:bodyPr/>
          <a:lstStyle/>
          <a:p>
            <a:r>
              <a:rPr lang="en-US" altLang="en-US">
                <a:ea typeface="ＭＳ Ｐゴシック" panose="020B0600070205080204" pitchFamily="34" charset="-128"/>
              </a:rPr>
              <a:t>Children</a:t>
            </a:r>
            <a:endParaRPr lang="en-US" altLang="en-US" sz="2400">
              <a:ea typeface="ＭＳ Ｐゴシック" panose="020B0600070205080204" pitchFamily="34" charset="-128"/>
            </a:endParaRPr>
          </a:p>
        </p:txBody>
      </p:sp>
      <p:sp>
        <p:nvSpPr>
          <p:cNvPr id="16387" name="Rectangle 3">
            <a:extLst>
              <a:ext uri="{FF2B5EF4-FFF2-40B4-BE49-F238E27FC236}">
                <a16:creationId xmlns:a16="http://schemas.microsoft.com/office/drawing/2014/main" id="{5FB1D8F6-EEE7-4C1D-87B6-4F83E39E8200}"/>
              </a:ext>
            </a:extLst>
          </p:cNvPr>
          <p:cNvSpPr>
            <a:spLocks noGrp="1" noChangeArrowheads="1"/>
          </p:cNvSpPr>
          <p:nvPr>
            <p:ph idx="1"/>
          </p:nvPr>
        </p:nvSpPr>
        <p:spPr>
          <a:xfrm>
            <a:off x="571500" y="1814513"/>
            <a:ext cx="8051800" cy="4133850"/>
          </a:xfrm>
        </p:spPr>
        <p:txBody>
          <a:bodyPr>
            <a:normAutofit fontScale="92500" lnSpcReduction="20000"/>
          </a:bodyPr>
          <a:lstStyle/>
          <a:p>
            <a:pPr eaLnBrk="1" hangingPunct="1"/>
            <a:r>
              <a:rPr lang="en-US" altLang="en-US">
                <a:ea typeface="ＭＳ Ｐゴシック" panose="020B0600070205080204" pitchFamily="34" charset="-128"/>
              </a:rPr>
              <a:t>The growing child</a:t>
            </a:r>
          </a:p>
          <a:p>
            <a:pPr lvl="1" eaLnBrk="1" hangingPunct="1"/>
            <a:r>
              <a:rPr lang="en-US" altLang="en-US">
                <a:ea typeface="ＭＳ Ｐゴシック" panose="020B0600070205080204" pitchFamily="34" charset="-128"/>
              </a:rPr>
              <a:t>Developmental changes in muscular strength </a:t>
            </a:r>
          </a:p>
          <a:p>
            <a:pPr lvl="2" eaLnBrk="1" hangingPunct="1"/>
            <a:r>
              <a:rPr lang="en-US" altLang="en-US">
                <a:ea typeface="ＭＳ Ｐゴシック" panose="020B0600070205080204" pitchFamily="34" charset="-128"/>
              </a:rPr>
              <a:t>In boys, peak gains in strength typically occur about 1.2 years after peak height velocity and 0.8 years after peak weight velocity.</a:t>
            </a:r>
          </a:p>
          <a:p>
            <a:pPr lvl="2" eaLnBrk="1" hangingPunct="1"/>
            <a:r>
              <a:rPr lang="en-US" altLang="en-US">
                <a:ea typeface="ＭＳ Ｐゴシック" panose="020B0600070205080204" pitchFamily="34" charset="-128"/>
              </a:rPr>
              <a:t>In girls, peak gains in strength also typically occur after peak height velocity, although there is more individual variation in the relationship of strength to height and body weight.</a:t>
            </a:r>
          </a:p>
          <a:p>
            <a:pPr lvl="2" eaLnBrk="1" hangingPunct="1"/>
            <a:r>
              <a:rPr lang="en-US" altLang="en-US">
                <a:ea typeface="ＭＳ Ｐゴシック" panose="020B0600070205080204" pitchFamily="34" charset="-128"/>
              </a:rPr>
              <a:t>On average, peak strength is usually attained by age 20 in untrained women and between the ages of 20 and 30 in untrained men.</a:t>
            </a:r>
          </a:p>
          <a:p>
            <a:pPr lvl="2" eaLnBrk="1" hangingPunct="1"/>
            <a:endParaRPr lang="en-US" altLang="en-US" sz="600">
              <a:ea typeface="ＭＳ Ｐゴシック" panose="020B0600070205080204" pitchFamily="34" charset="-128"/>
            </a:endParaRPr>
          </a:p>
        </p:txBody>
      </p:sp>
      <p:sp>
        <p:nvSpPr>
          <p:cNvPr id="4" name="Rectangle 3">
            <a:extLst>
              <a:ext uri="{FF2B5EF4-FFF2-40B4-BE49-F238E27FC236}">
                <a16:creationId xmlns:a16="http://schemas.microsoft.com/office/drawing/2014/main" id="{8B8FF586-DAC2-4952-B5AD-2CA22D4E3187}"/>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E38000EA-5FDC-4084-98C6-31EAB2DB6238}"/>
              </a:ext>
            </a:extLst>
          </p:cNvPr>
          <p:cNvSpPr>
            <a:spLocks noGrp="1" noChangeArrowheads="1"/>
          </p:cNvSpPr>
          <p:nvPr>
            <p:ph type="title"/>
          </p:nvPr>
        </p:nvSpPr>
        <p:spPr/>
        <p:txBody>
          <a:bodyPr/>
          <a:lstStyle/>
          <a:p>
            <a:r>
              <a:rPr lang="en-US" altLang="en-US">
                <a:ea typeface="ＭＳ Ｐゴシック" panose="020B0600070205080204" pitchFamily="34" charset="-128"/>
              </a:rPr>
              <a:t>Children</a:t>
            </a:r>
            <a:r>
              <a:rPr lang="en-US" altLang="en-US" sz="2400" i="1">
                <a:ea typeface="ＭＳ Ｐゴシック" panose="020B0600070205080204" pitchFamily="34" charset="-128"/>
              </a:rPr>
              <a:t> (continued)</a:t>
            </a:r>
            <a:endParaRPr lang="en-US" altLang="en-US" sz="2400">
              <a:ea typeface="ＭＳ Ｐゴシック" panose="020B0600070205080204" pitchFamily="34" charset="-128"/>
            </a:endParaRPr>
          </a:p>
        </p:txBody>
      </p:sp>
      <p:sp>
        <p:nvSpPr>
          <p:cNvPr id="17411" name="Rectangle 3">
            <a:extLst>
              <a:ext uri="{FF2B5EF4-FFF2-40B4-BE49-F238E27FC236}">
                <a16:creationId xmlns:a16="http://schemas.microsoft.com/office/drawing/2014/main" id="{33037EE0-3470-4717-A564-9F6036CB340E}"/>
              </a:ext>
            </a:extLst>
          </p:cNvPr>
          <p:cNvSpPr>
            <a:spLocks noGrp="1" noChangeArrowheads="1"/>
          </p:cNvSpPr>
          <p:nvPr>
            <p:ph idx="1"/>
          </p:nvPr>
        </p:nvSpPr>
        <p:spPr>
          <a:xfrm>
            <a:off x="571500" y="1981200"/>
            <a:ext cx="8051800" cy="3957638"/>
          </a:xfrm>
        </p:spPr>
        <p:txBody>
          <a:bodyPr/>
          <a:lstStyle/>
          <a:p>
            <a:pPr eaLnBrk="1" hangingPunct="1">
              <a:defRPr/>
            </a:pPr>
            <a:r>
              <a:rPr lang="en-US" altLang="en-US" dirty="0">
                <a:ea typeface="ＭＳ Ｐゴシック" panose="020B0600070205080204" pitchFamily="34" charset="-128"/>
              </a:rPr>
              <a:t>Youth resistance training</a:t>
            </a:r>
          </a:p>
          <a:p>
            <a:pPr lvl="1" eaLnBrk="1" hangingPunct="1">
              <a:defRPr/>
            </a:pPr>
            <a:r>
              <a:rPr lang="en-US" altLang="en-US" dirty="0">
                <a:ea typeface="ＭＳ Ｐゴシック" panose="020B0600070205080204" pitchFamily="34" charset="-128"/>
              </a:rPr>
              <a:t>Clinicians, coaches, and exercise scientists now agree that resistance exercise can be a safe and effective method of conditioning for children.</a:t>
            </a:r>
          </a:p>
          <a:p>
            <a:pPr lvl="1" eaLnBrk="1" hangingPunct="1">
              <a:defRPr/>
            </a:pPr>
            <a:endParaRPr lang="en-US" altLang="en-US" dirty="0">
              <a:ea typeface="ＭＳ Ｐゴシック" panose="020B0600070205080204" pitchFamily="34" charset="-128"/>
            </a:endParaRPr>
          </a:p>
          <a:p>
            <a:pPr marL="457200" lvl="1" indent="0" algn="r" eaLnBrk="1" hangingPunct="1">
              <a:buFontTx/>
              <a:buNone/>
              <a:defRPr/>
            </a:pPr>
            <a:endParaRPr lang="en-US" altLang="en-US" sz="1400" i="1" dirty="0">
              <a:ea typeface="ＭＳ Ｐゴシック" panose="020B0600070205080204" pitchFamily="34" charset="-128"/>
            </a:endParaRPr>
          </a:p>
          <a:p>
            <a:pPr marL="457200" lvl="1" indent="0" algn="r" eaLnBrk="1" hangingPunct="1">
              <a:buFontTx/>
              <a:buNone/>
              <a:defRPr/>
            </a:pPr>
            <a:endParaRPr lang="en-US" altLang="en-US" sz="1400" i="1" dirty="0">
              <a:ea typeface="ＭＳ Ｐゴシック" panose="020B0600070205080204" pitchFamily="34" charset="-128"/>
            </a:endParaRPr>
          </a:p>
          <a:p>
            <a:pPr marL="457200" lvl="1" indent="0" algn="r" eaLnBrk="1" hangingPunct="1">
              <a:buFontTx/>
              <a:buNone/>
              <a:defRPr/>
            </a:pPr>
            <a:endParaRPr lang="en-US" altLang="en-US" sz="1400" i="1" dirty="0">
              <a:ea typeface="ＭＳ Ｐゴシック" panose="020B0600070205080204" pitchFamily="34" charset="-128"/>
            </a:endParaRPr>
          </a:p>
          <a:p>
            <a:pPr marL="457200" lvl="1" indent="0" algn="r" eaLnBrk="1" hangingPunct="1">
              <a:buFontTx/>
              <a:buNone/>
              <a:defRPr/>
            </a:pPr>
            <a:endParaRPr lang="en-US" altLang="en-US" sz="1400" i="1" dirty="0">
              <a:ea typeface="ＭＳ Ｐゴシック" panose="020B0600070205080204" pitchFamily="34" charset="-128"/>
            </a:endParaRPr>
          </a:p>
          <a:p>
            <a:pPr marL="457200" lvl="1" indent="0" algn="r" eaLnBrk="1" hangingPunct="1">
              <a:buFontTx/>
              <a:buNone/>
              <a:defRPr/>
            </a:pPr>
            <a:endParaRPr lang="en-US" altLang="en-US" sz="1400" i="1" dirty="0">
              <a:ea typeface="ＭＳ Ｐゴシック" panose="020B0600070205080204" pitchFamily="34" charset="-128"/>
            </a:endParaRPr>
          </a:p>
          <a:p>
            <a:pPr marL="457200" lvl="1" indent="0" algn="r" eaLnBrk="1" hangingPunct="1">
              <a:buFontTx/>
              <a:buNone/>
              <a:defRPr/>
            </a:pPr>
            <a:endParaRPr lang="en-US" altLang="en-US" sz="1400" i="1" dirty="0">
              <a:ea typeface="ＭＳ Ｐゴシック" panose="020B0600070205080204" pitchFamily="34" charset="-128"/>
            </a:endParaRPr>
          </a:p>
        </p:txBody>
      </p:sp>
      <p:sp>
        <p:nvSpPr>
          <p:cNvPr id="4" name="Rectangle 3">
            <a:extLst>
              <a:ext uri="{FF2B5EF4-FFF2-40B4-BE49-F238E27FC236}">
                <a16:creationId xmlns:a16="http://schemas.microsoft.com/office/drawing/2014/main" id="{6A656A8A-1385-46DB-A0E7-FF31C3BB4940}"/>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2F4BF41-A3BC-42B7-8D2D-ABB5CA98F7D9}"/>
              </a:ext>
            </a:extLst>
          </p:cNvPr>
          <p:cNvSpPr>
            <a:spLocks noGrp="1" noChangeArrowheads="1"/>
          </p:cNvSpPr>
          <p:nvPr>
            <p:ph type="title"/>
          </p:nvPr>
        </p:nvSpPr>
        <p:spPr/>
        <p:txBody>
          <a:bodyPr/>
          <a:lstStyle/>
          <a:p>
            <a:r>
              <a:rPr lang="en-US" altLang="en-US">
                <a:ea typeface="ＭＳ Ｐゴシック" panose="020B0600070205080204" pitchFamily="34" charset="-128"/>
              </a:rPr>
              <a:t>Children</a:t>
            </a:r>
            <a:r>
              <a:rPr lang="en-US" altLang="en-US" sz="2400" i="1">
                <a:ea typeface="ＭＳ Ｐゴシック" panose="020B0600070205080204" pitchFamily="34" charset="-128"/>
              </a:rPr>
              <a:t> (continued)</a:t>
            </a:r>
            <a:endParaRPr lang="en-US" altLang="en-US" sz="2400">
              <a:ea typeface="ＭＳ Ｐゴシック" panose="020B0600070205080204" pitchFamily="34" charset="-128"/>
            </a:endParaRPr>
          </a:p>
        </p:txBody>
      </p:sp>
      <p:sp>
        <p:nvSpPr>
          <p:cNvPr id="18435" name="Rectangle 3">
            <a:extLst>
              <a:ext uri="{FF2B5EF4-FFF2-40B4-BE49-F238E27FC236}">
                <a16:creationId xmlns:a16="http://schemas.microsoft.com/office/drawing/2014/main" id="{257A0D29-7EDF-4054-B05B-D7D14840F5F4}"/>
              </a:ext>
            </a:extLst>
          </p:cNvPr>
          <p:cNvSpPr>
            <a:spLocks noGrp="1" noChangeArrowheads="1"/>
          </p:cNvSpPr>
          <p:nvPr>
            <p:ph idx="1"/>
          </p:nvPr>
        </p:nvSpPr>
        <p:spPr/>
        <p:txBody>
          <a:bodyPr>
            <a:normAutofit lnSpcReduction="10000"/>
          </a:bodyPr>
          <a:lstStyle/>
          <a:p>
            <a:pPr eaLnBrk="1" hangingPunct="1"/>
            <a:r>
              <a:rPr lang="en-US" altLang="en-US">
                <a:ea typeface="ＭＳ Ｐゴシック" panose="020B0600070205080204" pitchFamily="34" charset="-128"/>
              </a:rPr>
              <a:t>Youth resistance training</a:t>
            </a:r>
          </a:p>
          <a:p>
            <a:pPr lvl="1" eaLnBrk="1" hangingPunct="1"/>
            <a:r>
              <a:rPr lang="en-US" altLang="en-US">
                <a:ea typeface="ＭＳ Ｐゴシック" panose="020B0600070205080204" pitchFamily="34" charset="-128"/>
              </a:rPr>
              <a:t>Responsiveness to resistance training</a:t>
            </a:r>
          </a:p>
          <a:p>
            <a:pPr lvl="2" eaLnBrk="1" hangingPunct="1"/>
            <a:r>
              <a:rPr lang="en-US" altLang="en-US">
                <a:ea typeface="ＭＳ Ｐゴシック" panose="020B0600070205080204" pitchFamily="34" charset="-128"/>
              </a:rPr>
              <a:t>Strength gains of roughly 30% to 40% are typically observed in untrained preadolescent children following short-term (8-20 week) resistance training programs. </a:t>
            </a:r>
          </a:p>
          <a:p>
            <a:pPr lvl="2" eaLnBrk="1" hangingPunct="1"/>
            <a:r>
              <a:rPr lang="en-US" altLang="en-US">
                <a:ea typeface="ＭＳ Ｐゴシック" panose="020B0600070205080204" pitchFamily="34" charset="-128"/>
              </a:rPr>
              <a:t>Data suggest that training-induced strength gains in children are impermanent and tend to return to untrained control group values during the detraining period. </a:t>
            </a:r>
          </a:p>
        </p:txBody>
      </p:sp>
    </p:spTree>
  </p:cSld>
  <p:clrMapOvr>
    <a:masterClrMapping/>
  </p:clrMapOvr>
  <p:transition>
    <p:wipe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DD55CB9-38F3-474C-818A-005A2B709758}"/>
              </a:ext>
            </a:extLst>
          </p:cNvPr>
          <p:cNvSpPr>
            <a:spLocks noGrp="1" noChangeArrowheads="1"/>
          </p:cNvSpPr>
          <p:nvPr>
            <p:ph type="title"/>
          </p:nvPr>
        </p:nvSpPr>
        <p:spPr/>
        <p:txBody>
          <a:bodyPr/>
          <a:lstStyle/>
          <a:p>
            <a:r>
              <a:rPr lang="en-US" altLang="en-US">
                <a:ea typeface="ＭＳ Ｐゴシック" panose="020B0600070205080204" pitchFamily="34" charset="-128"/>
              </a:rPr>
              <a:t>Key Point</a:t>
            </a:r>
          </a:p>
        </p:txBody>
      </p:sp>
      <p:sp>
        <p:nvSpPr>
          <p:cNvPr id="19459" name="Rectangle 3">
            <a:extLst>
              <a:ext uri="{FF2B5EF4-FFF2-40B4-BE49-F238E27FC236}">
                <a16:creationId xmlns:a16="http://schemas.microsoft.com/office/drawing/2014/main" id="{97F66E9E-FDA6-4726-8DBB-966FDD30D3BF}"/>
              </a:ext>
            </a:extLst>
          </p:cNvPr>
          <p:cNvSpPr>
            <a:spLocks noGrp="1" noChangeArrowheads="1"/>
          </p:cNvSpPr>
          <p:nvPr>
            <p:ph idx="1"/>
          </p:nvPr>
        </p:nvSpPr>
        <p:spPr/>
        <p:txBody>
          <a:bodyPr/>
          <a:lstStyle/>
          <a:p>
            <a:pPr eaLnBrk="1" hangingPunct="1"/>
            <a:r>
              <a:rPr lang="en-US" altLang="en-US">
                <a:ea typeface="ＭＳ Ｐゴシック" panose="020B0600070205080204" pitchFamily="34" charset="-128"/>
              </a:rPr>
              <a:t>Preadolescent boys and girls can significantly improve their strength above and beyond growth and maturation with resistance training. Neurological factors, as opposed to hypertrophic factors, are primarily responsible for these gains.</a:t>
            </a:r>
          </a:p>
        </p:txBody>
      </p:sp>
    </p:spTree>
  </p:cSld>
  <p:clrMapOvr>
    <a:masterClrMapping/>
  </p:clrMapOvr>
  <p:transition>
    <p:wipe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a:extLst>
              <a:ext uri="{FF2B5EF4-FFF2-40B4-BE49-F238E27FC236}">
                <a16:creationId xmlns:a16="http://schemas.microsoft.com/office/drawing/2014/main" id="{5C9489C8-26F0-48E4-A893-9A242BF8BAB5}"/>
              </a:ext>
            </a:extLst>
          </p:cNvPr>
          <p:cNvSpPr>
            <a:spLocks noGrp="1" noChangeArrowheads="1"/>
          </p:cNvSpPr>
          <p:nvPr>
            <p:ph type="title"/>
          </p:nvPr>
        </p:nvSpPr>
        <p:spPr/>
        <p:txBody>
          <a:bodyPr>
            <a:normAutofit fontScale="90000"/>
          </a:bodyPr>
          <a:lstStyle/>
          <a:p>
            <a:pPr eaLnBrk="1" hangingPunct="1"/>
            <a:r>
              <a:rPr lang="en-US" altLang="en-US">
                <a:ea typeface="ＭＳ Ｐゴシック" panose="020B0600070205080204" pitchFamily="34" charset="-128"/>
              </a:rPr>
              <a:t>Development of Muscular Strength </a:t>
            </a:r>
          </a:p>
        </p:txBody>
      </p:sp>
      <p:sp>
        <p:nvSpPr>
          <p:cNvPr id="20483" name="Rectangle 5">
            <a:extLst>
              <a:ext uri="{FF2B5EF4-FFF2-40B4-BE49-F238E27FC236}">
                <a16:creationId xmlns:a16="http://schemas.microsoft.com/office/drawing/2014/main" id="{5633D7E1-B06A-428A-919C-9D8B3FB1CB05}"/>
              </a:ext>
            </a:extLst>
          </p:cNvPr>
          <p:cNvSpPr>
            <a:spLocks noGrp="1" noChangeArrowheads="1"/>
          </p:cNvSpPr>
          <p:nvPr>
            <p:ph idx="1"/>
          </p:nvPr>
        </p:nvSpPr>
        <p:spPr/>
        <p:txBody>
          <a:bodyPr/>
          <a:lstStyle/>
          <a:p>
            <a:pPr eaLnBrk="1" hangingPunct="1"/>
            <a:r>
              <a:rPr lang="en-US" altLang="en-US">
                <a:ea typeface="ＭＳ Ｐゴシック" panose="020B0600070205080204" pitchFamily="34" charset="-128"/>
              </a:rPr>
              <a:t>Figure 7.2 (next slide)</a:t>
            </a:r>
          </a:p>
          <a:p>
            <a:pPr lvl="1" eaLnBrk="1" hangingPunct="1"/>
            <a:r>
              <a:rPr lang="en-US" altLang="en-US">
                <a:ea typeface="ＭＳ Ｐゴシック" panose="020B0600070205080204" pitchFamily="34" charset="-128"/>
              </a:rPr>
              <a:t>Theoretical interactive model for the integration of developmental factors related to the potential for muscular strength adaptations and performance</a:t>
            </a:r>
          </a:p>
        </p:txBody>
      </p:sp>
    </p:spTree>
  </p:cSld>
  <p:clrMapOvr>
    <a:masterClrMapping/>
  </p:clrMapOvr>
  <p:transition>
    <p:wipe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2FF556B3-3853-40AD-966B-AE215BD11D37}"/>
              </a:ext>
            </a:extLst>
          </p:cNvPr>
          <p:cNvSpPr>
            <a:spLocks noGrp="1" noChangeArrowheads="1"/>
          </p:cNvSpPr>
          <p:nvPr>
            <p:ph type="title"/>
          </p:nvPr>
        </p:nvSpPr>
        <p:spPr/>
        <p:txBody>
          <a:bodyPr/>
          <a:lstStyle/>
          <a:p>
            <a:r>
              <a:rPr lang="en-US" altLang="en-US">
                <a:ea typeface="ＭＳ Ｐゴシック" panose="020B0600070205080204" pitchFamily="34" charset="-128"/>
              </a:rPr>
              <a:t>Figure 7.2</a:t>
            </a:r>
          </a:p>
        </p:txBody>
      </p:sp>
      <p:pic>
        <p:nvPicPr>
          <p:cNvPr id="22531" name="Picture 2">
            <a:extLst>
              <a:ext uri="{FF2B5EF4-FFF2-40B4-BE49-F238E27FC236}">
                <a16:creationId xmlns:a16="http://schemas.microsoft.com/office/drawing/2014/main" id="{4B5253E2-EA6C-4400-8459-34E1795BAFA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6050" y="405790"/>
            <a:ext cx="8997950" cy="486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a:extLst>
              <a:ext uri="{FF2B5EF4-FFF2-40B4-BE49-F238E27FC236}">
                <a16:creationId xmlns:a16="http://schemas.microsoft.com/office/drawing/2014/main" id="{956116A6-BD6D-4F13-9004-151C593D830F}"/>
              </a:ext>
            </a:extLst>
          </p:cNvPr>
          <p:cNvSpPr>
            <a:spLocks noGrp="1" noChangeArrowheads="1"/>
          </p:cNvSpPr>
          <p:nvPr>
            <p:ph type="title"/>
          </p:nvPr>
        </p:nvSpPr>
        <p:spPr/>
        <p:txBody>
          <a:bodyPr/>
          <a:lstStyle/>
          <a:p>
            <a:pPr eaLnBrk="1" hangingPunct="1"/>
            <a:r>
              <a:rPr lang="en-US" altLang="en-US">
                <a:ea typeface="ＭＳ Ｐゴシック" panose="020B0600070205080204" pitchFamily="34" charset="-128"/>
              </a:rPr>
              <a:t>Children </a:t>
            </a:r>
          </a:p>
        </p:txBody>
      </p:sp>
      <p:sp>
        <p:nvSpPr>
          <p:cNvPr id="24579" name="Rectangle 6">
            <a:extLst>
              <a:ext uri="{FF2B5EF4-FFF2-40B4-BE49-F238E27FC236}">
                <a16:creationId xmlns:a16="http://schemas.microsoft.com/office/drawing/2014/main" id="{D96DD445-DF3F-4380-AF91-659B3D5A208A}"/>
              </a:ext>
            </a:extLst>
          </p:cNvPr>
          <p:cNvSpPr>
            <a:spLocks noGrp="1" noChangeArrowheads="1"/>
          </p:cNvSpPr>
          <p:nvPr>
            <p:ph idx="1"/>
          </p:nvPr>
        </p:nvSpPr>
        <p:spPr>
          <a:xfrm>
            <a:off x="457200" y="1417638"/>
            <a:ext cx="8051800" cy="4210050"/>
          </a:xfrm>
        </p:spPr>
        <p:txBody>
          <a:bodyPr>
            <a:normAutofit fontScale="92500" lnSpcReduction="20000"/>
          </a:bodyPr>
          <a:lstStyle/>
          <a:p>
            <a:pPr eaLnBrk="1" hangingPunct="1"/>
            <a:r>
              <a:rPr lang="en-US" altLang="en-US" dirty="0">
                <a:ea typeface="ＭＳ Ｐゴシック" panose="020B0600070205080204" pitchFamily="34" charset="-128"/>
              </a:rPr>
              <a:t>Youth resistance training</a:t>
            </a:r>
          </a:p>
          <a:p>
            <a:pPr lvl="1" eaLnBrk="1" hangingPunct="1"/>
            <a:r>
              <a:rPr lang="en-US" altLang="en-US" dirty="0">
                <a:ea typeface="ＭＳ Ｐゴシック" panose="020B0600070205080204" pitchFamily="34" charset="-128"/>
              </a:rPr>
              <a:t>Potential benefits</a:t>
            </a:r>
          </a:p>
          <a:p>
            <a:pPr lvl="2" eaLnBrk="1" hangingPunct="1"/>
            <a:r>
              <a:rPr lang="en-US" altLang="en-US" dirty="0">
                <a:ea typeface="ＭＳ Ｐゴシック" panose="020B0600070205080204" pitchFamily="34" charset="-128"/>
              </a:rPr>
              <a:t>Participation in a youth resistance training program can influence many health- and fitness-related measures. </a:t>
            </a:r>
          </a:p>
          <a:p>
            <a:pPr lvl="1" eaLnBrk="1" hangingPunct="1"/>
            <a:r>
              <a:rPr lang="en-US" altLang="en-US" dirty="0">
                <a:ea typeface="ＭＳ Ｐゴシック" panose="020B0600070205080204" pitchFamily="34" charset="-128"/>
              </a:rPr>
              <a:t>Potential risks and concerns</a:t>
            </a:r>
          </a:p>
          <a:p>
            <a:pPr lvl="2" eaLnBrk="1" hangingPunct="1"/>
            <a:r>
              <a:rPr lang="en-US" altLang="en-US" dirty="0">
                <a:ea typeface="ＭＳ Ｐゴシック" panose="020B0600070205080204" pitchFamily="34" charset="-128"/>
              </a:rPr>
              <a:t>Appropriately prescribed youth resistance training programs are relatively safe. </a:t>
            </a:r>
          </a:p>
          <a:p>
            <a:pPr lvl="1" eaLnBrk="1" hangingPunct="1"/>
            <a:r>
              <a:rPr lang="en-US" altLang="en-US" dirty="0">
                <a:ea typeface="ＭＳ Ｐゴシック" panose="020B0600070205080204" pitchFamily="34" charset="-128"/>
              </a:rPr>
              <a:t>Program design considerations for children</a:t>
            </a:r>
          </a:p>
          <a:p>
            <a:pPr lvl="2" eaLnBrk="1" hangingPunct="1"/>
            <a:r>
              <a:rPr lang="en-US" altLang="en-US" dirty="0">
                <a:ea typeface="ＭＳ Ｐゴシック" panose="020B0600070205080204" pitchFamily="34" charset="-128"/>
              </a:rPr>
              <a:t>Consider quality of instruction and rate of progression.</a:t>
            </a:r>
          </a:p>
          <a:p>
            <a:pPr lvl="2" eaLnBrk="1" hangingPunct="1"/>
            <a:r>
              <a:rPr lang="en-US" altLang="en-US" dirty="0">
                <a:ea typeface="ＭＳ Ｐゴシック" panose="020B0600070205080204" pitchFamily="34" charset="-128"/>
              </a:rPr>
              <a:t>Focus on skill improvement, personal successes, and having fun.					</a:t>
            </a:r>
            <a:endParaRPr lang="en-US" altLang="en-US" sz="1400" dirty="0">
              <a:ea typeface="ＭＳ Ｐゴシック" panose="020B0600070205080204" pitchFamily="34" charset="-128"/>
            </a:endParaRPr>
          </a:p>
        </p:txBody>
      </p:sp>
      <p:sp>
        <p:nvSpPr>
          <p:cNvPr id="4" name="Rectangle 3">
            <a:extLst>
              <a:ext uri="{FF2B5EF4-FFF2-40B4-BE49-F238E27FC236}">
                <a16:creationId xmlns:a16="http://schemas.microsoft.com/office/drawing/2014/main" id="{7ED526B0-E975-4F29-A7B2-C2EA5E9E65F2}"/>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FDF17CF6-06E0-466B-B60E-9E9D41283801}"/>
              </a:ext>
            </a:extLst>
          </p:cNvPr>
          <p:cNvSpPr>
            <a:spLocks noGrp="1" noChangeArrowheads="1"/>
          </p:cNvSpPr>
          <p:nvPr>
            <p:ph type="title"/>
          </p:nvPr>
        </p:nvSpPr>
        <p:spPr/>
        <p:txBody>
          <a:bodyPr/>
          <a:lstStyle/>
          <a:p>
            <a:r>
              <a:rPr lang="en-US" altLang="en-US">
                <a:ea typeface="ＭＳ Ｐゴシック" panose="020B0600070205080204" pitchFamily="34" charset="-128"/>
              </a:rPr>
              <a:t>Children</a:t>
            </a:r>
            <a:r>
              <a:rPr lang="en-US" altLang="en-US" sz="2400" i="1">
                <a:ea typeface="ＭＳ Ｐゴシック" panose="020B0600070205080204" pitchFamily="34" charset="-128"/>
              </a:rPr>
              <a:t> (continued)</a:t>
            </a:r>
            <a:endParaRPr lang="en-US" altLang="en-US" sz="2400">
              <a:ea typeface="ＭＳ Ｐゴシック" panose="020B0600070205080204" pitchFamily="34" charset="-128"/>
            </a:endParaRPr>
          </a:p>
        </p:txBody>
      </p:sp>
      <p:sp>
        <p:nvSpPr>
          <p:cNvPr id="26627" name="Rectangle 3">
            <a:extLst>
              <a:ext uri="{FF2B5EF4-FFF2-40B4-BE49-F238E27FC236}">
                <a16:creationId xmlns:a16="http://schemas.microsoft.com/office/drawing/2014/main" id="{C5F33103-4126-43B6-B373-5EC133DBAD56}"/>
              </a:ext>
            </a:extLst>
          </p:cNvPr>
          <p:cNvSpPr>
            <a:spLocks noGrp="1" noChangeArrowheads="1"/>
          </p:cNvSpPr>
          <p:nvPr>
            <p:ph idx="1"/>
          </p:nvPr>
        </p:nvSpPr>
        <p:spPr>
          <a:xfrm>
            <a:off x="571500" y="1981200"/>
            <a:ext cx="8051800" cy="3905250"/>
          </a:xfrm>
        </p:spPr>
        <p:txBody>
          <a:bodyPr>
            <a:normAutofit fontScale="92500" lnSpcReduction="20000"/>
          </a:bodyPr>
          <a:lstStyle/>
          <a:p>
            <a:pPr eaLnBrk="1" hangingPunct="1">
              <a:lnSpc>
                <a:spcPct val="90000"/>
              </a:lnSpc>
            </a:pPr>
            <a:r>
              <a:rPr lang="en-US" altLang="en-US">
                <a:ea typeface="ＭＳ Ｐゴシック" panose="020B0600070205080204" pitchFamily="34" charset="-128"/>
              </a:rPr>
              <a:t>How can we reduce the risk of overuse injuries in youth?</a:t>
            </a:r>
          </a:p>
          <a:p>
            <a:pPr lvl="1" eaLnBrk="1" hangingPunct="1">
              <a:lnSpc>
                <a:spcPct val="90000"/>
              </a:lnSpc>
            </a:pPr>
            <a:r>
              <a:rPr lang="en-US" altLang="en-US">
                <a:ea typeface="ＭＳ Ｐゴシック" panose="020B0600070205080204" pitchFamily="34" charset="-128"/>
              </a:rPr>
              <a:t>Before sport participation, young athletes should be evaluated by a sports medicine physician.</a:t>
            </a:r>
          </a:p>
          <a:p>
            <a:pPr lvl="1" eaLnBrk="1" hangingPunct="1">
              <a:lnSpc>
                <a:spcPct val="90000"/>
              </a:lnSpc>
            </a:pPr>
            <a:r>
              <a:rPr lang="en-US" altLang="en-US">
                <a:ea typeface="ＭＳ Ｐゴシック" panose="020B0600070205080204" pitchFamily="34" charset="-128"/>
              </a:rPr>
              <a:t>Parents should be educated about the benefits and risks of competitive sports.</a:t>
            </a:r>
          </a:p>
          <a:p>
            <a:pPr lvl="1" eaLnBrk="1" hangingPunct="1">
              <a:lnSpc>
                <a:spcPct val="90000"/>
              </a:lnSpc>
            </a:pPr>
            <a:r>
              <a:rPr lang="en-US" altLang="en-US">
                <a:ea typeface="ＭＳ Ｐゴシック" panose="020B0600070205080204" pitchFamily="34" charset="-128"/>
              </a:rPr>
              <a:t>Parents should understand the importance of preparatory conditioning.</a:t>
            </a:r>
          </a:p>
          <a:p>
            <a:pPr lvl="1" eaLnBrk="1" hangingPunct="1">
              <a:lnSpc>
                <a:spcPct val="90000"/>
              </a:lnSpc>
            </a:pPr>
            <a:r>
              <a:rPr lang="en-US" altLang="en-US">
                <a:ea typeface="ＭＳ Ｐゴシック" panose="020B0600070205080204" pitchFamily="34" charset="-128"/>
              </a:rPr>
              <a:t>Children and adolescents should be encouraged to participate in year-round physical activity.</a:t>
            </a:r>
          </a:p>
          <a:p>
            <a:pPr lvl="1" eaLnBrk="1" hangingPunct="1">
              <a:lnSpc>
                <a:spcPct val="90000"/>
              </a:lnSpc>
              <a:buFontTx/>
              <a:buNone/>
            </a:pPr>
            <a:r>
              <a:rPr lang="en-US" altLang="en-US">
                <a:ea typeface="ＭＳ Ｐゴシック" panose="020B0600070205080204" pitchFamily="34" charset="-128"/>
              </a:rPr>
              <a:t>						</a:t>
            </a:r>
            <a:r>
              <a:rPr lang="en-US" altLang="en-US" sz="1400">
                <a:ea typeface="ＭＳ Ｐゴシック" panose="020B0600070205080204" pitchFamily="34" charset="-128"/>
              </a:rPr>
              <a:t>       		</a:t>
            </a:r>
          </a:p>
        </p:txBody>
      </p:sp>
      <p:sp>
        <p:nvSpPr>
          <p:cNvPr id="4" name="Rectangle 3">
            <a:extLst>
              <a:ext uri="{FF2B5EF4-FFF2-40B4-BE49-F238E27FC236}">
                <a16:creationId xmlns:a16="http://schemas.microsoft.com/office/drawing/2014/main" id="{2BC58B9D-1EFE-4B11-9D90-94D1F7C8B0FB}"/>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Rectangle 4">
            <a:extLst>
              <a:ext uri="{FF2B5EF4-FFF2-40B4-BE49-F238E27FC236}">
                <a16:creationId xmlns:a16="http://schemas.microsoft.com/office/drawing/2014/main" id="{3CA3B767-FCE8-437C-BC2B-8EB15921E0D0}"/>
              </a:ext>
            </a:extLst>
          </p:cNvPr>
          <p:cNvSpPr>
            <a:spLocks noGrp="1" noChangeArrowheads="1"/>
          </p:cNvSpPr>
          <p:nvPr>
            <p:ph type="title"/>
          </p:nvPr>
        </p:nvSpPr>
        <p:spPr/>
        <p:txBody>
          <a:bodyPr/>
          <a:lstStyle/>
          <a:p>
            <a:pPr eaLnBrk="1" hangingPunct="1"/>
            <a:r>
              <a:rPr lang="en-US" altLang="en-US">
                <a:ea typeface="ＭＳ Ｐゴシック" panose="020B0600070205080204" pitchFamily="34" charset="-128"/>
              </a:rPr>
              <a:t>Children</a:t>
            </a:r>
            <a:r>
              <a:rPr lang="en-US" altLang="en-US" sz="2400" i="1">
                <a:ea typeface="ＭＳ Ｐゴシック" panose="020B0600070205080204" pitchFamily="34" charset="-128"/>
              </a:rPr>
              <a:t> (continued)</a:t>
            </a:r>
          </a:p>
        </p:txBody>
      </p:sp>
      <p:sp>
        <p:nvSpPr>
          <p:cNvPr id="27651" name="Rectangle 5">
            <a:extLst>
              <a:ext uri="{FF2B5EF4-FFF2-40B4-BE49-F238E27FC236}">
                <a16:creationId xmlns:a16="http://schemas.microsoft.com/office/drawing/2014/main" id="{780A95F9-44B4-4C37-981F-5D1459B826D8}"/>
              </a:ext>
            </a:extLst>
          </p:cNvPr>
          <p:cNvSpPr>
            <a:spLocks noGrp="1" noChangeArrowheads="1"/>
          </p:cNvSpPr>
          <p:nvPr>
            <p:ph idx="1"/>
          </p:nvPr>
        </p:nvSpPr>
        <p:spPr>
          <a:xfrm>
            <a:off x="571500" y="1981200"/>
            <a:ext cx="8051800" cy="4094163"/>
          </a:xfrm>
        </p:spPr>
        <p:txBody>
          <a:bodyPr>
            <a:normAutofit fontScale="92500" lnSpcReduction="10000"/>
          </a:bodyPr>
          <a:lstStyle/>
          <a:p>
            <a:pPr eaLnBrk="1" hangingPunct="1">
              <a:lnSpc>
                <a:spcPct val="90000"/>
              </a:lnSpc>
            </a:pPr>
            <a:r>
              <a:rPr lang="en-US" altLang="en-US">
                <a:ea typeface="ＭＳ Ｐゴシック" panose="020B0600070205080204" pitchFamily="34" charset="-128"/>
              </a:rPr>
              <a:t>How can we reduce the risk of overuse injuries in youth? </a:t>
            </a:r>
            <a:endParaRPr lang="en-US" altLang="en-US" i="1">
              <a:ea typeface="ＭＳ Ｐゴシック" panose="020B0600070205080204" pitchFamily="34" charset="-128"/>
            </a:endParaRPr>
          </a:p>
          <a:p>
            <a:pPr lvl="1" eaLnBrk="1" hangingPunct="1"/>
            <a:r>
              <a:rPr lang="en-US" altLang="en-US">
                <a:ea typeface="ＭＳ Ｐゴシック" panose="020B0600070205080204" pitchFamily="34" charset="-128"/>
              </a:rPr>
              <a:t>Youth coaches should implement well-planned recovery strategies.</a:t>
            </a:r>
          </a:p>
          <a:p>
            <a:pPr lvl="1" eaLnBrk="1" hangingPunct="1"/>
            <a:r>
              <a:rPr lang="en-US" altLang="en-US">
                <a:ea typeface="ＭＳ Ｐゴシック" panose="020B0600070205080204" pitchFamily="34" charset="-128"/>
              </a:rPr>
              <a:t>The nutritional status of young athletes should be monitored.</a:t>
            </a:r>
          </a:p>
          <a:p>
            <a:pPr lvl="1" eaLnBrk="1" hangingPunct="1"/>
            <a:r>
              <a:rPr lang="en-US" altLang="en-US">
                <a:ea typeface="ＭＳ Ｐゴシック" panose="020B0600070205080204" pitchFamily="34" charset="-128"/>
              </a:rPr>
              <a:t>Youth sport coaches should participate in educational programs.</a:t>
            </a:r>
          </a:p>
          <a:p>
            <a:pPr lvl="1" eaLnBrk="1" hangingPunct="1"/>
            <a:r>
              <a:rPr lang="en-US" altLang="en-US">
                <a:ea typeface="ＭＳ Ｐゴシック" panose="020B0600070205080204" pitchFamily="34" charset="-128"/>
              </a:rPr>
              <a:t>Boys and girls should be encouraged to participate in a variety of sports and activities.</a:t>
            </a:r>
          </a:p>
          <a:p>
            <a:pPr lvl="1" eaLnBrk="1" hangingPunct="1"/>
            <a:endParaRPr lang="en-US" altLang="en-US" sz="600">
              <a:ea typeface="ＭＳ Ｐゴシック" panose="020B0600070205080204" pitchFamily="34" charset="-128"/>
            </a:endParaRPr>
          </a:p>
        </p:txBody>
      </p:sp>
      <p:sp>
        <p:nvSpPr>
          <p:cNvPr id="4" name="Rectangle 3">
            <a:extLst>
              <a:ext uri="{FF2B5EF4-FFF2-40B4-BE49-F238E27FC236}">
                <a16:creationId xmlns:a16="http://schemas.microsoft.com/office/drawing/2014/main" id="{34C02B49-D6D4-4A83-A4D8-1A0F53E2820A}"/>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C56C7D8B-6E97-405C-8BED-150224A6A6EE}"/>
              </a:ext>
            </a:extLst>
          </p:cNvPr>
          <p:cNvSpPr>
            <a:spLocks noGrp="1" noChangeArrowheads="1"/>
          </p:cNvSpPr>
          <p:nvPr>
            <p:ph type="title"/>
          </p:nvPr>
        </p:nvSpPr>
        <p:spPr/>
        <p:txBody>
          <a:bodyPr/>
          <a:lstStyle/>
          <a:p>
            <a:r>
              <a:rPr lang="en-US" altLang="en-US">
                <a:ea typeface="ＭＳ Ｐゴシック" panose="020B0600070205080204" pitchFamily="34" charset="-128"/>
              </a:rPr>
              <a:t>Children</a:t>
            </a:r>
            <a:r>
              <a:rPr lang="en-US" altLang="en-US" sz="2400" i="1">
                <a:ea typeface="ＭＳ Ｐゴシック" panose="020B0600070205080204" pitchFamily="34" charset="-128"/>
              </a:rPr>
              <a:t> (continued)</a:t>
            </a:r>
            <a:endParaRPr lang="en-US" altLang="en-US" sz="2400">
              <a:ea typeface="ＭＳ Ｐゴシック" panose="020B0600070205080204" pitchFamily="34" charset="-128"/>
            </a:endParaRPr>
          </a:p>
        </p:txBody>
      </p:sp>
      <p:sp>
        <p:nvSpPr>
          <p:cNvPr id="29699" name="Rectangle 3">
            <a:extLst>
              <a:ext uri="{FF2B5EF4-FFF2-40B4-BE49-F238E27FC236}">
                <a16:creationId xmlns:a16="http://schemas.microsoft.com/office/drawing/2014/main" id="{DD4B7C43-FFF9-48EB-BC99-7675CE1BEC6A}"/>
              </a:ext>
            </a:extLst>
          </p:cNvPr>
          <p:cNvSpPr>
            <a:spLocks noGrp="1" noChangeArrowheads="1"/>
          </p:cNvSpPr>
          <p:nvPr>
            <p:ph idx="1"/>
          </p:nvPr>
        </p:nvSpPr>
        <p:spPr>
          <a:xfrm>
            <a:off x="571500" y="1981200"/>
            <a:ext cx="8051800" cy="3736975"/>
          </a:xfrm>
        </p:spPr>
        <p:txBody>
          <a:bodyPr>
            <a:normAutofit fontScale="92500" lnSpcReduction="10000"/>
          </a:bodyPr>
          <a:lstStyle/>
          <a:p>
            <a:pPr eaLnBrk="1" hangingPunct="1"/>
            <a:r>
              <a:rPr lang="en-US" altLang="en-US">
                <a:ea typeface="ＭＳ Ｐゴシック" panose="020B0600070205080204" pitchFamily="34" charset="-128"/>
              </a:rPr>
              <a:t>Program design considerations for children</a:t>
            </a:r>
          </a:p>
          <a:p>
            <a:pPr lvl="1" eaLnBrk="1" hangingPunct="1"/>
            <a:r>
              <a:rPr lang="en-US" altLang="en-US">
                <a:ea typeface="ＭＳ Ｐゴシック" panose="020B0600070205080204" pitchFamily="34" charset="-128"/>
              </a:rPr>
              <a:t>Each child should understand the benefits and risks associated with resistance training.</a:t>
            </a:r>
          </a:p>
          <a:p>
            <a:pPr lvl="1" eaLnBrk="1" hangingPunct="1"/>
            <a:r>
              <a:rPr lang="en-US" altLang="en-US">
                <a:ea typeface="ＭＳ Ｐゴシック" panose="020B0600070205080204" pitchFamily="34" charset="-128"/>
              </a:rPr>
              <a:t>Competent and caring fitness professionals should supervise training sessions.</a:t>
            </a:r>
          </a:p>
          <a:p>
            <a:pPr lvl="1" eaLnBrk="1" hangingPunct="1"/>
            <a:r>
              <a:rPr lang="en-US" altLang="en-US">
                <a:ea typeface="ＭＳ Ｐゴシック" panose="020B0600070205080204" pitchFamily="34" charset="-128"/>
              </a:rPr>
              <a:t>The exercise environment should be safe and free of hazards.</a:t>
            </a:r>
          </a:p>
          <a:p>
            <a:pPr lvl="1" algn="r" eaLnBrk="1" hangingPunct="1">
              <a:buFontTx/>
              <a:buNone/>
            </a:pPr>
            <a:r>
              <a:rPr lang="en-US" altLang="en-US" sz="2000" i="1">
                <a:ea typeface="ＭＳ Ｐゴシック" panose="020B0600070205080204" pitchFamily="34" charset="-128"/>
              </a:rPr>
              <a:t>															</a:t>
            </a:r>
          </a:p>
        </p:txBody>
      </p:sp>
      <p:sp>
        <p:nvSpPr>
          <p:cNvPr id="4" name="Rectangle 3">
            <a:extLst>
              <a:ext uri="{FF2B5EF4-FFF2-40B4-BE49-F238E27FC236}">
                <a16:creationId xmlns:a16="http://schemas.microsoft.com/office/drawing/2014/main" id="{D0481DE7-D699-456F-B10F-94A056D1F9E5}"/>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3CB81DC0-6469-4D71-A0CF-7DEC4AF9F310}"/>
              </a:ext>
            </a:extLst>
          </p:cNvPr>
          <p:cNvSpPr>
            <a:spLocks noGrp="1" noChangeArrowheads="1"/>
          </p:cNvSpPr>
          <p:nvPr>
            <p:ph type="title"/>
          </p:nvPr>
        </p:nvSpPr>
        <p:spPr/>
        <p:txBody>
          <a:bodyPr/>
          <a:lstStyle/>
          <a:p>
            <a:r>
              <a:rPr lang="en-US" altLang="en-US">
                <a:ea typeface="ＭＳ Ｐゴシック" panose="020B0600070205080204" pitchFamily="34" charset="-128"/>
              </a:rPr>
              <a:t>Children</a:t>
            </a:r>
            <a:r>
              <a:rPr lang="en-US" altLang="en-US" sz="2400" i="1">
                <a:ea typeface="ＭＳ Ｐゴシック" panose="020B0600070205080204" pitchFamily="34" charset="-128"/>
              </a:rPr>
              <a:t> (continued)</a:t>
            </a:r>
            <a:endParaRPr lang="en-US" altLang="en-US" sz="2400">
              <a:ea typeface="ＭＳ Ｐゴシック" panose="020B0600070205080204" pitchFamily="34" charset="-128"/>
            </a:endParaRPr>
          </a:p>
        </p:txBody>
      </p:sp>
      <p:sp>
        <p:nvSpPr>
          <p:cNvPr id="30723" name="Rectangle 3">
            <a:extLst>
              <a:ext uri="{FF2B5EF4-FFF2-40B4-BE49-F238E27FC236}">
                <a16:creationId xmlns:a16="http://schemas.microsoft.com/office/drawing/2014/main" id="{32D46168-5129-47DD-A6FD-734AF495FAE8}"/>
              </a:ext>
            </a:extLst>
          </p:cNvPr>
          <p:cNvSpPr>
            <a:spLocks noGrp="1" noChangeArrowheads="1"/>
          </p:cNvSpPr>
          <p:nvPr>
            <p:ph idx="1"/>
          </p:nvPr>
        </p:nvSpPr>
        <p:spPr>
          <a:xfrm>
            <a:off x="571500" y="1981200"/>
            <a:ext cx="8051800" cy="3810000"/>
          </a:xfrm>
        </p:spPr>
        <p:txBody>
          <a:bodyPr/>
          <a:lstStyle/>
          <a:p>
            <a:pPr eaLnBrk="1" hangingPunct="1"/>
            <a:r>
              <a:rPr lang="en-US" altLang="en-US">
                <a:ea typeface="ＭＳ Ｐゴシック" panose="020B0600070205080204" pitchFamily="34" charset="-128"/>
              </a:rPr>
              <a:t>Program design considerations for children</a:t>
            </a:r>
          </a:p>
          <a:p>
            <a:pPr lvl="1" eaLnBrk="1" hangingPunct="1"/>
            <a:r>
              <a:rPr lang="en-US" altLang="en-US">
                <a:ea typeface="ＭＳ Ｐゴシック" panose="020B0600070205080204" pitchFamily="34" charset="-128"/>
              </a:rPr>
              <a:t>All equipment should be in good repair and properly sized to fit each child.</a:t>
            </a:r>
          </a:p>
          <a:p>
            <a:pPr lvl="1" eaLnBrk="1" hangingPunct="1"/>
            <a:r>
              <a:rPr lang="en-US" altLang="en-US">
                <a:ea typeface="ＭＳ Ｐゴシック" panose="020B0600070205080204" pitchFamily="34" charset="-128"/>
              </a:rPr>
              <a:t>Dynamic warm-up exercises should be performed before resistance training.</a:t>
            </a:r>
          </a:p>
          <a:p>
            <a:pPr lvl="1" algn="r" eaLnBrk="1" hangingPunct="1">
              <a:buFontTx/>
              <a:buNone/>
            </a:pPr>
            <a:r>
              <a:rPr lang="en-US" altLang="en-US" sz="2000" i="1">
                <a:ea typeface="ＭＳ Ｐゴシック" panose="020B0600070205080204" pitchFamily="34" charset="-128"/>
              </a:rPr>
              <a:t>															</a:t>
            </a:r>
            <a:r>
              <a:rPr lang="en-US" altLang="en-US" i="1">
                <a:ea typeface="ＭＳ Ｐゴシック" panose="020B0600070205080204" pitchFamily="34" charset="-128"/>
              </a:rPr>
              <a:t> </a:t>
            </a:r>
          </a:p>
          <a:p>
            <a:pPr lvl="1" algn="r" eaLnBrk="1" hangingPunct="1">
              <a:buFontTx/>
              <a:buNone/>
            </a:pPr>
            <a:endParaRPr lang="en-US" altLang="en-US" i="1">
              <a:ea typeface="ＭＳ Ｐゴシック" panose="020B0600070205080204" pitchFamily="34" charset="-128"/>
            </a:endParaRPr>
          </a:p>
          <a:p>
            <a:pPr lvl="1" algn="r" eaLnBrk="1" hangingPunct="1">
              <a:buFontTx/>
              <a:buNone/>
            </a:pPr>
            <a:endParaRPr lang="en-US" altLang="en-US" i="1">
              <a:ea typeface="ＭＳ Ｐゴシック" panose="020B0600070205080204" pitchFamily="34" charset="-128"/>
            </a:endParaRPr>
          </a:p>
        </p:txBody>
      </p:sp>
      <p:sp>
        <p:nvSpPr>
          <p:cNvPr id="4" name="Rectangle 3">
            <a:extLst>
              <a:ext uri="{FF2B5EF4-FFF2-40B4-BE49-F238E27FC236}">
                <a16:creationId xmlns:a16="http://schemas.microsoft.com/office/drawing/2014/main" id="{0B172183-227D-4B81-A26B-6105CE71C9B7}"/>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4B7997F5-AEB6-4153-B698-1B1A3020DA16}"/>
              </a:ext>
            </a:extLst>
          </p:cNvPr>
          <p:cNvSpPr>
            <a:spLocks noGrp="1" noChangeArrowheads="1"/>
          </p:cNvSpPr>
          <p:nvPr>
            <p:ph type="title"/>
          </p:nvPr>
        </p:nvSpPr>
        <p:spPr/>
        <p:txBody>
          <a:bodyPr/>
          <a:lstStyle/>
          <a:p>
            <a:r>
              <a:rPr lang="en-US" altLang="en-US">
                <a:ea typeface="ＭＳ Ｐゴシック" panose="020B0600070205080204" pitchFamily="34" charset="-128"/>
              </a:rPr>
              <a:t>Children</a:t>
            </a:r>
            <a:r>
              <a:rPr lang="en-US" altLang="en-US" sz="2400" i="1">
                <a:ea typeface="ＭＳ Ｐゴシック" panose="020B0600070205080204" pitchFamily="34" charset="-128"/>
              </a:rPr>
              <a:t> (continued)</a:t>
            </a:r>
          </a:p>
        </p:txBody>
      </p:sp>
      <p:sp>
        <p:nvSpPr>
          <p:cNvPr id="31747" name="Rectangle 3">
            <a:extLst>
              <a:ext uri="{FF2B5EF4-FFF2-40B4-BE49-F238E27FC236}">
                <a16:creationId xmlns:a16="http://schemas.microsoft.com/office/drawing/2014/main" id="{8D417F24-8DB1-4544-97BC-8BA6D60BF822}"/>
              </a:ext>
            </a:extLst>
          </p:cNvPr>
          <p:cNvSpPr>
            <a:spLocks noGrp="1" noChangeArrowheads="1"/>
          </p:cNvSpPr>
          <p:nvPr>
            <p:ph idx="1"/>
          </p:nvPr>
        </p:nvSpPr>
        <p:spPr>
          <a:xfrm>
            <a:off x="571500" y="1981200"/>
            <a:ext cx="8051800" cy="3757613"/>
          </a:xfrm>
        </p:spPr>
        <p:txBody>
          <a:bodyPr>
            <a:normAutofit lnSpcReduction="10000"/>
          </a:bodyPr>
          <a:lstStyle/>
          <a:p>
            <a:pPr eaLnBrk="1" hangingPunct="1"/>
            <a:r>
              <a:rPr lang="en-US" altLang="en-US">
                <a:ea typeface="ＭＳ Ｐゴシック" panose="020B0600070205080204" pitchFamily="34" charset="-128"/>
              </a:rPr>
              <a:t>Youth resistance training guidelines </a:t>
            </a:r>
            <a:endParaRPr lang="en-US" altLang="en-US" i="1">
              <a:ea typeface="ＭＳ Ｐゴシック" panose="020B0600070205080204" pitchFamily="34" charset="-128"/>
            </a:endParaRPr>
          </a:p>
          <a:p>
            <a:pPr lvl="1" eaLnBrk="1" hangingPunct="1"/>
            <a:r>
              <a:rPr lang="en-US" altLang="en-US">
                <a:ea typeface="ＭＳ Ｐゴシック" panose="020B0600070205080204" pitchFamily="34" charset="-128"/>
              </a:rPr>
              <a:t>Static stretching exercises should be performed after resistance training.</a:t>
            </a:r>
          </a:p>
          <a:p>
            <a:pPr lvl="1" eaLnBrk="1" hangingPunct="1"/>
            <a:r>
              <a:rPr lang="en-US" altLang="en-US">
                <a:ea typeface="ＭＳ Ｐゴシック" panose="020B0600070205080204" pitchFamily="34" charset="-128"/>
              </a:rPr>
              <a:t>Carefully monitor each child’s tolerance to the exercise stress.</a:t>
            </a:r>
          </a:p>
          <a:p>
            <a:pPr lvl="1" eaLnBrk="1" hangingPunct="1"/>
            <a:r>
              <a:rPr lang="en-US" altLang="en-US">
                <a:ea typeface="ＭＳ Ｐゴシック" panose="020B0600070205080204" pitchFamily="34" charset="-128"/>
              </a:rPr>
              <a:t>Begin with light loads.</a:t>
            </a:r>
          </a:p>
          <a:p>
            <a:pPr lvl="1" algn="r" eaLnBrk="1" hangingPunct="1">
              <a:buFontTx/>
              <a:buNone/>
            </a:pPr>
            <a:r>
              <a:rPr lang="en-US" altLang="en-US" sz="2000">
                <a:ea typeface="ＭＳ Ｐゴシック" panose="020B0600070205080204" pitchFamily="34" charset="-128"/>
              </a:rPr>
              <a:t>															</a:t>
            </a:r>
            <a:r>
              <a:rPr lang="en-US" altLang="en-US">
                <a:ea typeface="ＭＳ Ｐゴシック" panose="020B0600070205080204" pitchFamily="34" charset="-128"/>
              </a:rPr>
              <a:t> </a:t>
            </a:r>
          </a:p>
          <a:p>
            <a:pPr lvl="1" algn="r" eaLnBrk="1" hangingPunct="1">
              <a:buFontTx/>
              <a:buNone/>
            </a:pPr>
            <a:endParaRPr lang="en-US" altLang="en-US">
              <a:ea typeface="ＭＳ Ｐゴシック" panose="020B0600070205080204" pitchFamily="34" charset="-128"/>
            </a:endParaRPr>
          </a:p>
        </p:txBody>
      </p:sp>
      <p:sp>
        <p:nvSpPr>
          <p:cNvPr id="4" name="Rectangle 3">
            <a:extLst>
              <a:ext uri="{FF2B5EF4-FFF2-40B4-BE49-F238E27FC236}">
                <a16:creationId xmlns:a16="http://schemas.microsoft.com/office/drawing/2014/main" id="{9DBB1AF4-1E68-452A-BFD5-B66598380343}"/>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484C2041-D669-41F8-835D-5A3F4E2A7A51}"/>
              </a:ext>
            </a:extLst>
          </p:cNvPr>
          <p:cNvSpPr>
            <a:spLocks noGrp="1" noChangeArrowheads="1"/>
          </p:cNvSpPr>
          <p:nvPr>
            <p:ph type="title"/>
          </p:nvPr>
        </p:nvSpPr>
        <p:spPr/>
        <p:txBody>
          <a:bodyPr/>
          <a:lstStyle/>
          <a:p>
            <a:r>
              <a:rPr lang="en-US" altLang="en-US">
                <a:ea typeface="ＭＳ Ｐゴシック" panose="020B0600070205080204" pitchFamily="34" charset="-128"/>
              </a:rPr>
              <a:t>Children</a:t>
            </a:r>
            <a:r>
              <a:rPr lang="en-US" altLang="en-US" sz="2400" i="1">
                <a:ea typeface="ＭＳ Ｐゴシック" panose="020B0600070205080204" pitchFamily="34" charset="-128"/>
              </a:rPr>
              <a:t> (continued)</a:t>
            </a:r>
          </a:p>
        </p:txBody>
      </p:sp>
      <p:sp>
        <p:nvSpPr>
          <p:cNvPr id="32771" name="Rectangle 3">
            <a:extLst>
              <a:ext uri="{FF2B5EF4-FFF2-40B4-BE49-F238E27FC236}">
                <a16:creationId xmlns:a16="http://schemas.microsoft.com/office/drawing/2014/main" id="{F22C8D0B-5DFB-48B8-9ADF-84B65E70A106}"/>
              </a:ext>
            </a:extLst>
          </p:cNvPr>
          <p:cNvSpPr>
            <a:spLocks noGrp="1" noChangeArrowheads="1"/>
          </p:cNvSpPr>
          <p:nvPr>
            <p:ph idx="1"/>
          </p:nvPr>
        </p:nvSpPr>
        <p:spPr>
          <a:xfrm>
            <a:off x="571500" y="1506415"/>
            <a:ext cx="8051800" cy="3946525"/>
          </a:xfrm>
        </p:spPr>
        <p:txBody>
          <a:bodyPr>
            <a:normAutofit fontScale="92500" lnSpcReduction="10000"/>
          </a:bodyPr>
          <a:lstStyle/>
          <a:p>
            <a:pPr eaLnBrk="1" hangingPunct="1"/>
            <a:r>
              <a:rPr lang="en-US" altLang="en-US" sz="2400" dirty="0">
                <a:ea typeface="ＭＳ Ｐゴシック" panose="020B0600070205080204" pitchFamily="34" charset="-128"/>
              </a:rPr>
              <a:t>Youth resistance training guidelines </a:t>
            </a:r>
            <a:endParaRPr lang="en-US" altLang="en-US" sz="2400" i="1" dirty="0">
              <a:ea typeface="ＭＳ Ｐゴシック" panose="020B0600070205080204" pitchFamily="34" charset="-128"/>
            </a:endParaRPr>
          </a:p>
          <a:p>
            <a:pPr lvl="1" eaLnBrk="1" hangingPunct="1"/>
            <a:r>
              <a:rPr lang="en-US" altLang="en-US" dirty="0">
                <a:ea typeface="ＭＳ Ｐゴシック" panose="020B0600070205080204" pitchFamily="34" charset="-128"/>
              </a:rPr>
              <a:t>Increase the resistance gradually (e.g., 5% to 10%) as strength improves.</a:t>
            </a:r>
          </a:p>
          <a:p>
            <a:pPr lvl="1" eaLnBrk="1" hangingPunct="1"/>
            <a:r>
              <a:rPr lang="en-US" altLang="en-US" dirty="0">
                <a:ea typeface="ＭＳ Ｐゴシック" panose="020B0600070205080204" pitchFamily="34" charset="-128"/>
              </a:rPr>
              <a:t>Depending on needs and goals, one to three sets of 6 to 15 repetitions on a variety of exercises can be performed.</a:t>
            </a:r>
          </a:p>
          <a:p>
            <a:pPr lvl="1" eaLnBrk="1" hangingPunct="1"/>
            <a:r>
              <a:rPr lang="en-US" altLang="en-US" dirty="0">
                <a:ea typeface="ＭＳ Ｐゴシック" panose="020B0600070205080204" pitchFamily="34" charset="-128"/>
              </a:rPr>
              <a:t>Advanced </a:t>
            </a:r>
            <a:r>
              <a:rPr lang="en-US" altLang="en-US" dirty="0" err="1">
                <a:ea typeface="ＭＳ Ｐゴシック" panose="020B0600070205080204" pitchFamily="34" charset="-128"/>
              </a:rPr>
              <a:t>multijoint</a:t>
            </a:r>
            <a:r>
              <a:rPr lang="en-US" altLang="en-US" dirty="0">
                <a:ea typeface="ＭＳ Ｐゴシック" panose="020B0600070205080204" pitchFamily="34" charset="-128"/>
              </a:rPr>
              <a:t> exercises may be incorporated into the program if appropriate loads are used and the focus remains on proper form.</a:t>
            </a:r>
          </a:p>
          <a:p>
            <a:pPr lvl="1" eaLnBrk="1" hangingPunct="1"/>
            <a:endParaRPr lang="en-US" altLang="en-US" dirty="0">
              <a:ea typeface="ＭＳ Ｐゴシック" panose="020B0600070205080204" pitchFamily="34" charset="-128"/>
            </a:endParaRPr>
          </a:p>
        </p:txBody>
      </p:sp>
      <p:sp>
        <p:nvSpPr>
          <p:cNvPr id="4" name="Rectangle 3">
            <a:extLst>
              <a:ext uri="{FF2B5EF4-FFF2-40B4-BE49-F238E27FC236}">
                <a16:creationId xmlns:a16="http://schemas.microsoft.com/office/drawing/2014/main" id="{8FB72D4E-2A97-4658-952F-492292AB203C}"/>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B8C1C912-4200-4A1A-8C7C-89E218CFBA78}"/>
              </a:ext>
            </a:extLst>
          </p:cNvPr>
          <p:cNvSpPr>
            <a:spLocks noGrp="1" noChangeArrowheads="1"/>
          </p:cNvSpPr>
          <p:nvPr>
            <p:ph type="title"/>
          </p:nvPr>
        </p:nvSpPr>
        <p:spPr/>
        <p:txBody>
          <a:bodyPr/>
          <a:lstStyle/>
          <a:p>
            <a:pPr eaLnBrk="1" hangingPunct="1"/>
            <a:r>
              <a:rPr lang="en-US" altLang="en-US">
                <a:ea typeface="ＭＳ Ｐゴシック" panose="020B0600070205080204" pitchFamily="34" charset="-128"/>
              </a:rPr>
              <a:t>Children</a:t>
            </a:r>
            <a:r>
              <a:rPr lang="en-US" altLang="en-US" sz="2400" i="1">
                <a:ea typeface="ＭＳ Ｐゴシック" panose="020B0600070205080204" pitchFamily="34" charset="-128"/>
              </a:rPr>
              <a:t> (continued)</a:t>
            </a:r>
          </a:p>
        </p:txBody>
      </p:sp>
      <p:sp>
        <p:nvSpPr>
          <p:cNvPr id="33795" name="Rectangle 3">
            <a:extLst>
              <a:ext uri="{FF2B5EF4-FFF2-40B4-BE49-F238E27FC236}">
                <a16:creationId xmlns:a16="http://schemas.microsoft.com/office/drawing/2014/main" id="{EB7E9426-AC5E-4A55-A592-69FF57F1CD34}"/>
              </a:ext>
            </a:extLst>
          </p:cNvPr>
          <p:cNvSpPr>
            <a:spLocks noGrp="1" noChangeArrowheads="1"/>
          </p:cNvSpPr>
          <p:nvPr>
            <p:ph idx="1"/>
          </p:nvPr>
        </p:nvSpPr>
        <p:spPr/>
        <p:txBody>
          <a:bodyPr/>
          <a:lstStyle/>
          <a:p>
            <a:pPr eaLnBrk="1" hangingPunct="1"/>
            <a:r>
              <a:rPr lang="en-US" altLang="en-US">
                <a:ea typeface="ＭＳ Ｐゴシック" panose="020B0600070205080204" pitchFamily="34" charset="-128"/>
              </a:rPr>
              <a:t>Youth resistance training guidelines </a:t>
            </a:r>
            <a:endParaRPr lang="en-US" altLang="en-US" i="1">
              <a:ea typeface="ＭＳ Ｐゴシック" panose="020B0600070205080204" pitchFamily="34" charset="-128"/>
            </a:endParaRPr>
          </a:p>
          <a:p>
            <a:pPr lvl="1" eaLnBrk="1" hangingPunct="1"/>
            <a:r>
              <a:rPr lang="en-US" altLang="en-US">
                <a:ea typeface="ＭＳ Ｐゴシック" panose="020B0600070205080204" pitchFamily="34" charset="-128"/>
              </a:rPr>
              <a:t>Two or three nonconsecutive training sessions per week are recommended.</a:t>
            </a:r>
          </a:p>
          <a:p>
            <a:pPr lvl="1" eaLnBrk="1" hangingPunct="1"/>
            <a:r>
              <a:rPr lang="en-US" altLang="en-US">
                <a:ea typeface="ＭＳ Ｐゴシック" panose="020B0600070205080204" pitchFamily="34" charset="-128"/>
              </a:rPr>
              <a:t>Adult spotters should be nearby to actively assist the child.</a:t>
            </a:r>
          </a:p>
          <a:p>
            <a:pPr lvl="1" eaLnBrk="1" hangingPunct="1"/>
            <a:r>
              <a:rPr lang="en-US" altLang="en-US">
                <a:ea typeface="ＭＳ Ｐゴシック" panose="020B0600070205080204" pitchFamily="34" charset="-128"/>
              </a:rPr>
              <a:t>The resistance training program should be systematically varied throughout the year.	</a:t>
            </a:r>
            <a:endParaRPr lang="en-US" altLang="en-US" i="1">
              <a:ea typeface="ＭＳ Ｐゴシック" panose="020B0600070205080204" pitchFamily="34" charset="-128"/>
            </a:endParaRPr>
          </a:p>
        </p:txBody>
      </p:sp>
    </p:spTree>
  </p:cSld>
  <p:clrMapOvr>
    <a:masterClrMapping/>
  </p:clrMapOvr>
  <p:transition>
    <p:wipe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4">
            <a:extLst>
              <a:ext uri="{FF2B5EF4-FFF2-40B4-BE49-F238E27FC236}">
                <a16:creationId xmlns:a16="http://schemas.microsoft.com/office/drawing/2014/main" id="{34563153-228D-4085-9CB8-0A4B2AF5C371}"/>
              </a:ext>
            </a:extLst>
          </p:cNvPr>
          <p:cNvSpPr>
            <a:spLocks noGrp="1" noChangeArrowheads="1"/>
          </p:cNvSpPr>
          <p:nvPr>
            <p:ph type="title"/>
          </p:nvPr>
        </p:nvSpPr>
        <p:spPr/>
        <p:txBody>
          <a:bodyPr/>
          <a:lstStyle/>
          <a:p>
            <a:pPr eaLnBrk="1" hangingPunct="1"/>
            <a:r>
              <a:rPr lang="en-US" altLang="en-US">
                <a:ea typeface="ＭＳ Ｐゴシック" panose="020B0600070205080204" pitchFamily="34" charset="-128"/>
              </a:rPr>
              <a:t>Female Athletes</a:t>
            </a:r>
          </a:p>
        </p:txBody>
      </p:sp>
      <p:sp>
        <p:nvSpPr>
          <p:cNvPr id="33795" name="Rectangle 5">
            <a:extLst>
              <a:ext uri="{FF2B5EF4-FFF2-40B4-BE49-F238E27FC236}">
                <a16:creationId xmlns:a16="http://schemas.microsoft.com/office/drawing/2014/main" id="{F26F9995-7D09-4709-8F67-820D15BE4EBB}"/>
              </a:ext>
            </a:extLst>
          </p:cNvPr>
          <p:cNvSpPr>
            <a:spLocks noGrp="1" noChangeArrowheads="1"/>
          </p:cNvSpPr>
          <p:nvPr>
            <p:ph idx="1"/>
          </p:nvPr>
        </p:nvSpPr>
        <p:spPr>
          <a:xfrm>
            <a:off x="546100" y="1532793"/>
            <a:ext cx="8051800" cy="3830638"/>
          </a:xfrm>
        </p:spPr>
        <p:txBody>
          <a:bodyPr>
            <a:normAutofit lnSpcReduction="10000"/>
          </a:bodyPr>
          <a:lstStyle/>
          <a:p>
            <a:pPr eaLnBrk="1" hangingPunct="1">
              <a:defRPr/>
            </a:pPr>
            <a:r>
              <a:rPr lang="en-US" altLang="en-US" dirty="0">
                <a:ea typeface="ＭＳ Ｐゴシック" panose="020B0600070205080204" pitchFamily="34" charset="-128"/>
              </a:rPr>
              <a:t>Sex differences</a:t>
            </a:r>
          </a:p>
          <a:p>
            <a:pPr lvl="1" eaLnBrk="1" hangingPunct="1">
              <a:defRPr/>
            </a:pPr>
            <a:r>
              <a:rPr lang="en-US" altLang="en-US" dirty="0">
                <a:ea typeface="ＭＳ Ｐゴシック" panose="020B0600070205080204" pitchFamily="34" charset="-128"/>
              </a:rPr>
              <a:t>Body size and composition</a:t>
            </a:r>
          </a:p>
          <a:p>
            <a:pPr lvl="2" eaLnBrk="1" hangingPunct="1">
              <a:defRPr/>
            </a:pPr>
            <a:r>
              <a:rPr lang="en-US" altLang="en-US" dirty="0">
                <a:ea typeface="ＭＳ Ｐゴシック" panose="020B0600070205080204" pitchFamily="34" charset="-128"/>
              </a:rPr>
              <a:t>Before puberty there are essentially no differences in height, weight, and body size between boys and girls. </a:t>
            </a:r>
          </a:p>
          <a:p>
            <a:pPr lvl="2" eaLnBrk="1" hangingPunct="1">
              <a:defRPr/>
            </a:pPr>
            <a:r>
              <a:rPr lang="en-US" altLang="en-US" dirty="0">
                <a:ea typeface="ＭＳ Ｐゴシック" panose="020B0600070205080204" pitchFamily="34" charset="-128"/>
              </a:rPr>
              <a:t>Adult women tend to have more body fat and less muscle and bone than adult males.</a:t>
            </a:r>
          </a:p>
          <a:p>
            <a:pPr lvl="2" eaLnBrk="1" hangingPunct="1">
              <a:defRPr/>
            </a:pPr>
            <a:r>
              <a:rPr lang="en-US" altLang="en-US" dirty="0">
                <a:ea typeface="ＭＳ Ｐゴシック" panose="020B0600070205080204" pitchFamily="34" charset="-128"/>
              </a:rPr>
              <a:t>Women tend to be lighter in total body weight than men. </a:t>
            </a:r>
          </a:p>
          <a:p>
            <a:pPr lvl="2" eaLnBrk="1" hangingPunct="1">
              <a:defRPr/>
            </a:pPr>
            <a:endParaRPr lang="en-US" altLang="en-US" dirty="0">
              <a:ea typeface="ＭＳ Ｐゴシック" panose="020B0600070205080204" pitchFamily="34" charset="-128"/>
            </a:endParaRPr>
          </a:p>
          <a:p>
            <a:pPr marL="914400" lvl="2" indent="0" algn="r" eaLnBrk="1" hangingPunct="1">
              <a:buFontTx/>
              <a:buNone/>
              <a:defRPr/>
            </a:pPr>
            <a:endParaRPr lang="en-US" altLang="en-US" sz="1400" i="1" dirty="0">
              <a:ea typeface="ＭＳ Ｐゴシック" panose="020B0600070205080204" pitchFamily="34" charset="-128"/>
            </a:endParaRPr>
          </a:p>
          <a:p>
            <a:pPr marL="914400" lvl="2" indent="0" algn="r" eaLnBrk="1" hangingPunct="1">
              <a:buFontTx/>
              <a:buNone/>
              <a:defRPr/>
            </a:pPr>
            <a:endParaRPr lang="en-US" altLang="en-US" sz="1400" i="1" dirty="0">
              <a:ea typeface="ＭＳ Ｐゴシック" panose="020B0600070205080204" pitchFamily="34" charset="-128"/>
            </a:endParaRPr>
          </a:p>
        </p:txBody>
      </p:sp>
      <p:sp>
        <p:nvSpPr>
          <p:cNvPr id="4" name="Rectangle 3">
            <a:extLst>
              <a:ext uri="{FF2B5EF4-FFF2-40B4-BE49-F238E27FC236}">
                <a16:creationId xmlns:a16="http://schemas.microsoft.com/office/drawing/2014/main" id="{5F2C777C-F4B0-4B50-A762-30B511537053}"/>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DB5232B7-933F-4B67-AEA1-43100A86E4D7}"/>
              </a:ext>
            </a:extLst>
          </p:cNvPr>
          <p:cNvSpPr>
            <a:spLocks noGrp="1" noChangeArrowheads="1"/>
          </p:cNvSpPr>
          <p:nvPr>
            <p:ph type="title"/>
          </p:nvPr>
        </p:nvSpPr>
        <p:spPr/>
        <p:txBody>
          <a:bodyPr/>
          <a:lstStyle/>
          <a:p>
            <a:r>
              <a:rPr lang="en-US" altLang="en-US">
                <a:ea typeface="ＭＳ Ｐゴシック" panose="020B0600070205080204" pitchFamily="34" charset="-128"/>
              </a:rPr>
              <a:t>Female Athletes</a:t>
            </a:r>
            <a:r>
              <a:rPr lang="en-US" altLang="en-US" sz="2400" i="1">
                <a:ea typeface="ＭＳ Ｐゴシック" panose="020B0600070205080204" pitchFamily="34" charset="-128"/>
              </a:rPr>
              <a:t> (continued)</a:t>
            </a:r>
            <a:endParaRPr lang="en-US" altLang="en-US" sz="2400">
              <a:ea typeface="ＭＳ Ｐゴシック" panose="020B0600070205080204" pitchFamily="34" charset="-128"/>
            </a:endParaRPr>
          </a:p>
        </p:txBody>
      </p:sp>
      <p:sp>
        <p:nvSpPr>
          <p:cNvPr id="35843" name="Rectangle 3">
            <a:extLst>
              <a:ext uri="{FF2B5EF4-FFF2-40B4-BE49-F238E27FC236}">
                <a16:creationId xmlns:a16="http://schemas.microsoft.com/office/drawing/2014/main" id="{499182F4-A1A6-468C-AE98-0E0928BB5C43}"/>
              </a:ext>
            </a:extLst>
          </p:cNvPr>
          <p:cNvSpPr>
            <a:spLocks noGrp="1" noChangeArrowheads="1"/>
          </p:cNvSpPr>
          <p:nvPr>
            <p:ph idx="1"/>
          </p:nvPr>
        </p:nvSpPr>
        <p:spPr>
          <a:xfrm>
            <a:off x="571500" y="1981200"/>
            <a:ext cx="8051800" cy="3873500"/>
          </a:xfrm>
        </p:spPr>
        <p:txBody>
          <a:bodyPr/>
          <a:lstStyle/>
          <a:p>
            <a:pPr>
              <a:defRPr/>
            </a:pPr>
            <a:r>
              <a:rPr lang="en-US" altLang="en-US" dirty="0">
                <a:ea typeface="ＭＳ Ｐゴシック" panose="020B0600070205080204" pitchFamily="34" charset="-128"/>
              </a:rPr>
              <a:t>Sex differences</a:t>
            </a:r>
          </a:p>
          <a:p>
            <a:pPr lvl="1" eaLnBrk="1" hangingPunct="1">
              <a:defRPr/>
            </a:pPr>
            <a:r>
              <a:rPr lang="en-US" altLang="en-US" dirty="0">
                <a:ea typeface="ＭＳ Ｐゴシック" panose="020B0600070205080204" pitchFamily="34" charset="-128"/>
              </a:rPr>
              <a:t>Strength and power output</a:t>
            </a:r>
          </a:p>
          <a:p>
            <a:pPr lvl="2" eaLnBrk="1" hangingPunct="1">
              <a:defRPr/>
            </a:pPr>
            <a:r>
              <a:rPr lang="en-US" altLang="en-US" dirty="0">
                <a:ea typeface="ＭＳ Ｐゴシック" panose="020B0600070205080204" pitchFamily="34" charset="-128"/>
              </a:rPr>
              <a:t>In terms of absolute strength, women generally have about two-thirds the strength of men.</a:t>
            </a:r>
          </a:p>
          <a:p>
            <a:pPr lvl="2" eaLnBrk="1" hangingPunct="1">
              <a:defRPr/>
            </a:pPr>
            <a:r>
              <a:rPr lang="en-US" altLang="en-US" dirty="0">
                <a:ea typeface="ＭＳ Ｐゴシック" panose="020B0600070205080204" pitchFamily="34" charset="-128"/>
              </a:rPr>
              <a:t>If comparisons are made relative to fat-free mass or muscle cross-sectional area, differences in strength between men and women tend to disappear.</a:t>
            </a:r>
          </a:p>
          <a:p>
            <a:pPr lvl="2" eaLnBrk="1" hangingPunct="1">
              <a:defRPr/>
            </a:pPr>
            <a:endParaRPr lang="en-US" altLang="en-US" dirty="0">
              <a:ea typeface="ＭＳ Ｐゴシック" panose="020B0600070205080204" pitchFamily="34" charset="-128"/>
            </a:endParaRPr>
          </a:p>
          <a:p>
            <a:pPr marL="914400" lvl="2" indent="0" algn="r" eaLnBrk="1" hangingPunct="1">
              <a:buFontTx/>
              <a:buNone/>
              <a:defRPr/>
            </a:pPr>
            <a:endParaRPr lang="en-US" altLang="en-US" sz="1400" i="1" dirty="0">
              <a:ea typeface="ＭＳ Ｐゴシック" panose="020B0600070205080204" pitchFamily="34" charset="-128"/>
            </a:endParaRPr>
          </a:p>
          <a:p>
            <a:pPr marL="914400" lvl="2" indent="0" algn="r" eaLnBrk="1" hangingPunct="1">
              <a:buFontTx/>
              <a:buNone/>
              <a:defRPr/>
            </a:pPr>
            <a:endParaRPr lang="en-US" altLang="en-US" sz="1400" i="1" dirty="0">
              <a:ea typeface="ＭＳ Ｐゴシック" panose="020B0600070205080204" pitchFamily="34" charset="-128"/>
            </a:endParaRPr>
          </a:p>
        </p:txBody>
      </p:sp>
    </p:spTree>
  </p:cSld>
  <p:clrMapOvr>
    <a:masterClrMapping/>
  </p:clrMapOvr>
  <p:transition>
    <p:wipe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D6FA4129-3F5D-462F-B3EE-7286575DB334}"/>
              </a:ext>
            </a:extLst>
          </p:cNvPr>
          <p:cNvSpPr>
            <a:spLocks noGrp="1" noChangeArrowheads="1"/>
          </p:cNvSpPr>
          <p:nvPr>
            <p:ph type="title"/>
          </p:nvPr>
        </p:nvSpPr>
        <p:spPr/>
        <p:txBody>
          <a:bodyPr/>
          <a:lstStyle/>
          <a:p>
            <a:r>
              <a:rPr lang="en-US" altLang="en-US">
                <a:ea typeface="ＭＳ Ｐゴシック" panose="020B0600070205080204" pitchFamily="34" charset="-128"/>
              </a:rPr>
              <a:t>Key Point</a:t>
            </a:r>
          </a:p>
        </p:txBody>
      </p:sp>
      <p:sp>
        <p:nvSpPr>
          <p:cNvPr id="38915" name="Rectangle 3">
            <a:extLst>
              <a:ext uri="{FF2B5EF4-FFF2-40B4-BE49-F238E27FC236}">
                <a16:creationId xmlns:a16="http://schemas.microsoft.com/office/drawing/2014/main" id="{367FE696-2721-4451-BA56-9E9BF4A46268}"/>
              </a:ext>
            </a:extLst>
          </p:cNvPr>
          <p:cNvSpPr>
            <a:spLocks noGrp="1" noChangeArrowheads="1"/>
          </p:cNvSpPr>
          <p:nvPr>
            <p:ph idx="1"/>
          </p:nvPr>
        </p:nvSpPr>
        <p:spPr/>
        <p:txBody>
          <a:bodyPr/>
          <a:lstStyle/>
          <a:p>
            <a:pPr eaLnBrk="1" hangingPunct="1"/>
            <a:r>
              <a:rPr lang="en-US" altLang="en-US">
                <a:ea typeface="ＭＳ Ｐゴシック" panose="020B0600070205080204" pitchFamily="34" charset="-128"/>
              </a:rPr>
              <a:t>In terms of absolute strength, women are generally weaker than men because of their lower quantity of muscle. Relative to muscle cross-sectional area, differences in strength are reduced between the sexes, which indicates that muscle quality is not sex specific.</a:t>
            </a:r>
          </a:p>
        </p:txBody>
      </p:sp>
    </p:spTree>
  </p:cSld>
  <p:clrMapOvr>
    <a:masterClrMapping/>
  </p:clrMapOvr>
  <p:transition>
    <p:wipe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A5418E83-B4EF-4477-83F4-86EA26B3AF0A}"/>
              </a:ext>
            </a:extLst>
          </p:cNvPr>
          <p:cNvSpPr>
            <a:spLocks noGrp="1"/>
          </p:cNvSpPr>
          <p:nvPr>
            <p:ph type="title"/>
          </p:nvPr>
        </p:nvSpPr>
        <p:spPr/>
        <p:txBody>
          <a:bodyPr/>
          <a:lstStyle/>
          <a:p>
            <a:r>
              <a:rPr lang="en-US" altLang="en-US">
                <a:ea typeface="ＭＳ Ｐゴシック" panose="020B0600070205080204" pitchFamily="34" charset="-128"/>
              </a:rPr>
              <a:t>Female Athletes</a:t>
            </a:r>
            <a:endParaRPr lang="en-US" altLang="en-US" sz="2400">
              <a:ea typeface="ＭＳ Ｐゴシック" panose="020B0600070205080204" pitchFamily="34" charset="-128"/>
            </a:endParaRPr>
          </a:p>
        </p:txBody>
      </p:sp>
      <p:sp>
        <p:nvSpPr>
          <p:cNvPr id="39939" name="Content Placeholder 2">
            <a:extLst>
              <a:ext uri="{FF2B5EF4-FFF2-40B4-BE49-F238E27FC236}">
                <a16:creationId xmlns:a16="http://schemas.microsoft.com/office/drawing/2014/main" id="{84F6EDA8-BF50-46B3-A525-30540D8F3CAA}"/>
              </a:ext>
            </a:extLst>
          </p:cNvPr>
          <p:cNvSpPr>
            <a:spLocks noGrp="1"/>
          </p:cNvSpPr>
          <p:nvPr>
            <p:ph idx="1"/>
          </p:nvPr>
        </p:nvSpPr>
        <p:spPr>
          <a:xfrm>
            <a:off x="571500" y="1981201"/>
            <a:ext cx="8051800" cy="3610708"/>
          </a:xfrm>
        </p:spPr>
        <p:txBody>
          <a:bodyPr>
            <a:normAutofit fontScale="85000" lnSpcReduction="10000"/>
          </a:bodyPr>
          <a:lstStyle/>
          <a:p>
            <a:r>
              <a:rPr lang="en-US" altLang="en-US" dirty="0">
                <a:ea typeface="ＭＳ Ｐゴシック" panose="020B0600070205080204" pitchFamily="34" charset="-128"/>
              </a:rPr>
              <a:t>Resistance training for female athletes</a:t>
            </a:r>
          </a:p>
          <a:p>
            <a:pPr lvl="1" eaLnBrk="1" hangingPunct="1"/>
            <a:r>
              <a:rPr lang="en-US" altLang="en-US" dirty="0">
                <a:ea typeface="ＭＳ Ｐゴシック" panose="020B0600070205080204" pitchFamily="34" charset="-128"/>
              </a:rPr>
              <a:t>Women can increase their strength at the same rate as men or faster. </a:t>
            </a:r>
          </a:p>
          <a:p>
            <a:pPr lvl="1"/>
            <a:r>
              <a:rPr lang="en-US" altLang="en-US" dirty="0">
                <a:ea typeface="ＭＳ Ｐゴシック" panose="020B0600070205080204" pitchFamily="34" charset="-128"/>
              </a:rPr>
              <a:t>Female athlete triad</a:t>
            </a:r>
          </a:p>
          <a:p>
            <a:pPr lvl="2"/>
            <a:r>
              <a:rPr lang="en-US" altLang="en-US" dirty="0">
                <a:ea typeface="ＭＳ Ｐゴシック" panose="020B0600070205080204" pitchFamily="34" charset="-128"/>
              </a:rPr>
              <a:t>Interrelationships between energy availability, menstrual function, and bone mineral density</a:t>
            </a:r>
          </a:p>
          <a:p>
            <a:pPr lvl="2"/>
            <a:r>
              <a:rPr lang="en-US" altLang="en-US" dirty="0">
                <a:ea typeface="ＭＳ Ｐゴシック" panose="020B0600070205080204" pitchFamily="34" charset="-128"/>
              </a:rPr>
              <a:t>Caused by high training volumes or intensities with inadequate dietary intake</a:t>
            </a:r>
          </a:p>
          <a:p>
            <a:pPr lvl="2"/>
            <a:r>
              <a:rPr lang="en-US" altLang="en-US" dirty="0">
                <a:ea typeface="ＭＳ Ｐゴシック" panose="020B0600070205080204" pitchFamily="34" charset="-128"/>
              </a:rPr>
              <a:t>Increases the risk for osteoporosis and amenorrhea (the absence of a menstrual cycle for more than three months)</a:t>
            </a:r>
          </a:p>
          <a:p>
            <a:pPr lvl="2"/>
            <a:endParaRPr lang="en-US" altLang="en-US" dirty="0">
              <a:ea typeface="ＭＳ Ｐゴシック" panose="020B0600070205080204" pitchFamily="34" charset="-128"/>
            </a:endParaRPr>
          </a:p>
          <a:p>
            <a:pPr lvl="1"/>
            <a:endParaRPr lang="en-US" altLang="en-US" dirty="0">
              <a:ea typeface="ＭＳ Ｐゴシック" panose="020B0600070205080204" pitchFamily="34" charset="-128"/>
            </a:endParaRPr>
          </a:p>
        </p:txBody>
      </p:sp>
      <p:sp>
        <p:nvSpPr>
          <p:cNvPr id="4" name="Rectangle 3">
            <a:extLst>
              <a:ext uri="{FF2B5EF4-FFF2-40B4-BE49-F238E27FC236}">
                <a16:creationId xmlns:a16="http://schemas.microsoft.com/office/drawing/2014/main" id="{7E4A1389-2AE2-4EF9-9104-C662442F8254}"/>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F33934FD-E694-460C-828E-F0BD8264B1C7}"/>
              </a:ext>
            </a:extLst>
          </p:cNvPr>
          <p:cNvSpPr>
            <a:spLocks noGrp="1"/>
          </p:cNvSpPr>
          <p:nvPr>
            <p:ph type="title"/>
          </p:nvPr>
        </p:nvSpPr>
        <p:spPr/>
        <p:txBody>
          <a:bodyPr/>
          <a:lstStyle/>
          <a:p>
            <a:r>
              <a:rPr lang="en-US" altLang="en-US">
                <a:ea typeface="ＭＳ Ｐゴシック" panose="020B0600070205080204" pitchFamily="34" charset="-128"/>
              </a:rPr>
              <a:t>Female Athletes</a:t>
            </a:r>
            <a:r>
              <a:rPr lang="en-US" altLang="en-US" sz="2400" i="1">
                <a:ea typeface="ＭＳ Ｐゴシック" panose="020B0600070205080204" pitchFamily="34" charset="-128"/>
              </a:rPr>
              <a:t> (continued)</a:t>
            </a:r>
            <a:endParaRPr lang="en-US" altLang="en-US" sz="2400">
              <a:ea typeface="ＭＳ Ｐゴシック" panose="020B0600070205080204" pitchFamily="34" charset="-128"/>
            </a:endParaRPr>
          </a:p>
        </p:txBody>
      </p:sp>
      <p:sp>
        <p:nvSpPr>
          <p:cNvPr id="39939" name="Content Placeholder 2">
            <a:extLst>
              <a:ext uri="{FF2B5EF4-FFF2-40B4-BE49-F238E27FC236}">
                <a16:creationId xmlns:a16="http://schemas.microsoft.com/office/drawing/2014/main" id="{342DD5EC-5924-41F4-A2C9-57CD0F24D992}"/>
              </a:ext>
            </a:extLst>
          </p:cNvPr>
          <p:cNvSpPr>
            <a:spLocks noGrp="1"/>
          </p:cNvSpPr>
          <p:nvPr>
            <p:ph idx="1"/>
          </p:nvPr>
        </p:nvSpPr>
        <p:spPr>
          <a:xfrm>
            <a:off x="571500" y="1981200"/>
            <a:ext cx="8051800" cy="3714750"/>
          </a:xfrm>
        </p:spPr>
        <p:txBody>
          <a:bodyPr>
            <a:normAutofit fontScale="92500"/>
          </a:bodyPr>
          <a:lstStyle/>
          <a:p>
            <a:pPr>
              <a:defRPr/>
            </a:pPr>
            <a:r>
              <a:rPr lang="en-US" altLang="en-US" dirty="0">
                <a:ea typeface="ＭＳ Ｐゴシック" panose="020B0600070205080204" pitchFamily="34" charset="-128"/>
              </a:rPr>
              <a:t>Program design considerations for women</a:t>
            </a:r>
          </a:p>
          <a:p>
            <a:pPr lvl="1">
              <a:defRPr/>
            </a:pPr>
            <a:r>
              <a:rPr lang="en-US" altLang="en-US" dirty="0">
                <a:ea typeface="ＭＳ Ｐゴシック" panose="020B0600070205080204" pitchFamily="34" charset="-128"/>
              </a:rPr>
              <a:t>Upper body strength development</a:t>
            </a:r>
          </a:p>
          <a:p>
            <a:pPr lvl="2">
              <a:defRPr/>
            </a:pPr>
            <a:r>
              <a:rPr lang="en-US" altLang="en-US" dirty="0">
                <a:ea typeface="ＭＳ Ｐゴシック" panose="020B0600070205080204" pitchFamily="34" charset="-128"/>
              </a:rPr>
              <a:t>Women tend to have less upper body strength than men, and adding one or two upper body exercises or additional sets may be beneficial for women. </a:t>
            </a:r>
          </a:p>
          <a:p>
            <a:pPr lvl="2">
              <a:defRPr/>
            </a:pPr>
            <a:r>
              <a:rPr lang="en-US" altLang="en-US" dirty="0">
                <a:ea typeface="ＭＳ Ｐゴシック" panose="020B0600070205080204" pitchFamily="34" charset="-128"/>
              </a:rPr>
              <a:t>The high caloric cost of performing large muscle mass, multijoint, upper body lifts may aid in maintaining a healthy body composition. </a:t>
            </a:r>
          </a:p>
          <a:p>
            <a:pPr lvl="2">
              <a:defRPr/>
            </a:pPr>
            <a:endParaRPr lang="en-US" altLang="en-US" sz="600" dirty="0">
              <a:ea typeface="ＭＳ Ｐゴシック" panose="020B0600070205080204" pitchFamily="34" charset="-128"/>
            </a:endParaRPr>
          </a:p>
          <a:p>
            <a:pPr marL="914400" lvl="2" indent="0" algn="r">
              <a:buFontTx/>
              <a:buNone/>
              <a:defRPr/>
            </a:pPr>
            <a:endParaRPr lang="en-US" altLang="en-US" sz="1400" i="1" dirty="0">
              <a:ea typeface="ＭＳ Ｐゴシック" panose="020B0600070205080204" pitchFamily="34" charset="-128"/>
            </a:endParaRPr>
          </a:p>
          <a:p>
            <a:pPr marL="914400" lvl="2" indent="0" algn="r">
              <a:buFontTx/>
              <a:buNone/>
              <a:defRPr/>
            </a:pPr>
            <a:endParaRPr lang="en-US" altLang="en-US" sz="1400" i="1" dirty="0">
              <a:ea typeface="ＭＳ Ｐゴシック" panose="020B0600070205080204" pitchFamily="34" charset="-128"/>
            </a:endParaRPr>
          </a:p>
          <a:p>
            <a:pPr marL="914400" lvl="2" indent="0" algn="r">
              <a:buFontTx/>
              <a:buNone/>
              <a:defRPr/>
            </a:pPr>
            <a:endParaRPr lang="en-US" altLang="en-US" sz="1400" i="1" dirty="0">
              <a:ea typeface="ＭＳ Ｐゴシック" panose="020B0600070205080204" pitchFamily="34" charset="-128"/>
            </a:endParaRPr>
          </a:p>
        </p:txBody>
      </p:sp>
      <p:sp>
        <p:nvSpPr>
          <p:cNvPr id="4" name="Rectangle 3">
            <a:extLst>
              <a:ext uri="{FF2B5EF4-FFF2-40B4-BE49-F238E27FC236}">
                <a16:creationId xmlns:a16="http://schemas.microsoft.com/office/drawing/2014/main" id="{90FD7050-5BDD-4075-91DB-335D32DA316F}"/>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451EF94B-3DDF-4170-B0A6-CF9F562835A8}"/>
              </a:ext>
            </a:extLst>
          </p:cNvPr>
          <p:cNvSpPr>
            <a:spLocks noGrp="1"/>
          </p:cNvSpPr>
          <p:nvPr>
            <p:ph type="title"/>
          </p:nvPr>
        </p:nvSpPr>
        <p:spPr/>
        <p:txBody>
          <a:bodyPr/>
          <a:lstStyle/>
          <a:p>
            <a:r>
              <a:rPr lang="en-US" altLang="en-US">
                <a:ea typeface="ＭＳ Ｐゴシック" panose="020B0600070205080204" pitchFamily="34" charset="-128"/>
              </a:rPr>
              <a:t>Female Athletes</a:t>
            </a:r>
            <a:r>
              <a:rPr lang="en-US" altLang="en-US" sz="2400" i="1">
                <a:ea typeface="ＭＳ Ｐゴシック" panose="020B0600070205080204" pitchFamily="34" charset="-128"/>
              </a:rPr>
              <a:t> (continued) </a:t>
            </a:r>
            <a:r>
              <a:rPr lang="en-US" altLang="en-US">
                <a:ea typeface="ＭＳ Ｐゴシック" panose="020B0600070205080204" pitchFamily="34" charset="-128"/>
              </a:rPr>
              <a:t>	</a:t>
            </a:r>
          </a:p>
        </p:txBody>
      </p:sp>
      <p:sp>
        <p:nvSpPr>
          <p:cNvPr id="41987" name="Content Placeholder 2">
            <a:extLst>
              <a:ext uri="{FF2B5EF4-FFF2-40B4-BE49-F238E27FC236}">
                <a16:creationId xmlns:a16="http://schemas.microsoft.com/office/drawing/2014/main" id="{A5F45829-747A-4A07-94CE-52D81B5D6026}"/>
              </a:ext>
            </a:extLst>
          </p:cNvPr>
          <p:cNvSpPr>
            <a:spLocks noGrp="1"/>
          </p:cNvSpPr>
          <p:nvPr>
            <p:ph idx="1"/>
          </p:nvPr>
        </p:nvSpPr>
        <p:spPr/>
        <p:txBody>
          <a:bodyPr>
            <a:normAutofit fontScale="92500" lnSpcReduction="10000"/>
          </a:bodyPr>
          <a:lstStyle/>
          <a:p>
            <a:r>
              <a:rPr lang="en-US" altLang="en-US">
                <a:ea typeface="ＭＳ Ｐゴシック" panose="020B0600070205080204" pitchFamily="34" charset="-128"/>
              </a:rPr>
              <a:t>Program design considerations for women</a:t>
            </a:r>
          </a:p>
          <a:p>
            <a:pPr lvl="1"/>
            <a:r>
              <a:rPr lang="en-US" altLang="en-US">
                <a:ea typeface="ＭＳ Ｐゴシック" panose="020B0600070205080204" pitchFamily="34" charset="-128"/>
              </a:rPr>
              <a:t>Anterior cruciate ligament injury</a:t>
            </a:r>
          </a:p>
          <a:p>
            <a:pPr lvl="2"/>
            <a:r>
              <a:rPr lang="en-US" altLang="en-US">
                <a:ea typeface="ＭＳ Ｐゴシック" panose="020B0600070205080204" pitchFamily="34" charset="-128"/>
              </a:rPr>
              <a:t>Female athletes are up to six times more likely to incur an ACL injury than male players. </a:t>
            </a:r>
          </a:p>
          <a:p>
            <a:pPr lvl="2"/>
            <a:r>
              <a:rPr lang="en-US" altLang="en-US">
                <a:ea typeface="ＭＳ Ｐゴシック" panose="020B0600070205080204" pitchFamily="34" charset="-128"/>
              </a:rPr>
              <a:t>Joint laxity, ligament size, and neuromuscular deficiency leading to abnormal biomechanics may all be contributing factors.</a:t>
            </a:r>
          </a:p>
          <a:p>
            <a:pPr lvl="2"/>
            <a:r>
              <a:rPr lang="en-US" altLang="en-US">
                <a:ea typeface="ＭＳ Ｐゴシック" panose="020B0600070205080204" pitchFamily="34" charset="-128"/>
              </a:rPr>
              <a:t>Strength and conditioning professionals should ensure that females learn, and can repeatedly demonstrate, correct movement mechanics within a variety of environments. </a:t>
            </a:r>
          </a:p>
        </p:txBody>
      </p:sp>
    </p:spTree>
  </p:cSld>
  <p:clrMapOvr>
    <a:masterClrMapping/>
  </p:clrMapOvr>
  <p:transition>
    <p:wipe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DE90C37E-BD07-4569-9E84-AB13C6F3280D}"/>
              </a:ext>
            </a:extLst>
          </p:cNvPr>
          <p:cNvSpPr>
            <a:spLocks noGrp="1" noChangeArrowheads="1"/>
          </p:cNvSpPr>
          <p:nvPr>
            <p:ph type="title"/>
          </p:nvPr>
        </p:nvSpPr>
        <p:spPr/>
        <p:txBody>
          <a:bodyPr/>
          <a:lstStyle/>
          <a:p>
            <a:pPr eaLnBrk="1" hangingPunct="1"/>
            <a:r>
              <a:rPr lang="en-US" altLang="en-US">
                <a:ea typeface="ＭＳ Ｐゴシック" panose="020B0600070205080204" pitchFamily="34" charset="-128"/>
              </a:rPr>
              <a:t>Older Adults</a:t>
            </a:r>
          </a:p>
        </p:txBody>
      </p:sp>
      <p:sp>
        <p:nvSpPr>
          <p:cNvPr id="43011" name="Rectangle 3">
            <a:extLst>
              <a:ext uri="{FF2B5EF4-FFF2-40B4-BE49-F238E27FC236}">
                <a16:creationId xmlns:a16="http://schemas.microsoft.com/office/drawing/2014/main" id="{90335177-CEAC-4967-BAC3-ACAD0E2C8508}"/>
              </a:ext>
            </a:extLst>
          </p:cNvPr>
          <p:cNvSpPr>
            <a:spLocks noGrp="1" noChangeArrowheads="1"/>
          </p:cNvSpPr>
          <p:nvPr>
            <p:ph idx="1"/>
          </p:nvPr>
        </p:nvSpPr>
        <p:spPr>
          <a:xfrm>
            <a:off x="546100" y="1417638"/>
            <a:ext cx="8051800" cy="4041775"/>
          </a:xfrm>
        </p:spPr>
        <p:txBody>
          <a:bodyPr>
            <a:normAutofit fontScale="92500" lnSpcReduction="20000"/>
          </a:bodyPr>
          <a:lstStyle/>
          <a:p>
            <a:pPr eaLnBrk="1" hangingPunct="1">
              <a:lnSpc>
                <a:spcPct val="90000"/>
              </a:lnSpc>
            </a:pPr>
            <a:r>
              <a:rPr lang="en-US" altLang="en-US" dirty="0">
                <a:ea typeface="ＭＳ Ｐゴシック" panose="020B0600070205080204" pitchFamily="34" charset="-128"/>
              </a:rPr>
              <a:t>Age-related changes in musculoskeletal health</a:t>
            </a:r>
          </a:p>
          <a:p>
            <a:pPr lvl="1" eaLnBrk="1" hangingPunct="1">
              <a:lnSpc>
                <a:spcPct val="90000"/>
              </a:lnSpc>
            </a:pPr>
            <a:r>
              <a:rPr lang="en-US" altLang="en-US" dirty="0">
                <a:ea typeface="ＭＳ Ｐゴシック" panose="020B0600070205080204" pitchFamily="34" charset="-128"/>
              </a:rPr>
              <a:t>Loss of bone and muscle with age increases the risk for falls, hip fractures, and long-term disability.</a:t>
            </a:r>
          </a:p>
          <a:p>
            <a:pPr lvl="1" eaLnBrk="1" hangingPunct="1">
              <a:lnSpc>
                <a:spcPct val="90000"/>
              </a:lnSpc>
            </a:pPr>
            <a:r>
              <a:rPr lang="en-US" altLang="en-US" dirty="0">
                <a:ea typeface="ＭＳ Ｐゴシック" panose="020B0600070205080204" pitchFamily="34" charset="-128"/>
              </a:rPr>
              <a:t>Bones become fragile with age because of a decrease in bone mineral content that causes an increase in bone porosity. </a:t>
            </a:r>
          </a:p>
          <a:p>
            <a:pPr lvl="1" eaLnBrk="1" hangingPunct="1">
              <a:lnSpc>
                <a:spcPct val="90000"/>
              </a:lnSpc>
            </a:pPr>
            <a:r>
              <a:rPr lang="en-US" altLang="en-US" dirty="0">
                <a:ea typeface="ＭＳ Ｐゴシック" panose="020B0600070205080204" pitchFamily="34" charset="-128"/>
              </a:rPr>
              <a:t>After age 30 there is a decrease in the cross-sectional areas of individual muscles, along with a decrease in muscle density and an increase in intramuscular fat. </a:t>
            </a:r>
          </a:p>
          <a:p>
            <a:pPr lvl="1" eaLnBrk="1" hangingPunct="1">
              <a:lnSpc>
                <a:spcPct val="90000"/>
              </a:lnSpc>
            </a:pPr>
            <a:endParaRPr lang="en-US" altLang="en-US" sz="600" dirty="0">
              <a:ea typeface="ＭＳ Ｐゴシック" panose="020B0600070205080204" pitchFamily="34" charset="-128"/>
            </a:endParaRPr>
          </a:p>
        </p:txBody>
      </p:sp>
    </p:spTree>
  </p:cSld>
  <p:clrMapOvr>
    <a:masterClrMapping/>
  </p:clrMapOvr>
  <p:transition>
    <p:wipe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4">
            <a:extLst>
              <a:ext uri="{FF2B5EF4-FFF2-40B4-BE49-F238E27FC236}">
                <a16:creationId xmlns:a16="http://schemas.microsoft.com/office/drawing/2014/main" id="{21A1C9B1-F661-4107-B01D-047A20548572}"/>
              </a:ext>
            </a:extLst>
          </p:cNvPr>
          <p:cNvSpPr>
            <a:spLocks noGrp="1" noChangeArrowheads="1"/>
          </p:cNvSpPr>
          <p:nvPr>
            <p:ph type="title"/>
          </p:nvPr>
        </p:nvSpPr>
        <p:spPr/>
        <p:txBody>
          <a:bodyPr/>
          <a:lstStyle/>
          <a:p>
            <a:pPr eaLnBrk="1" hangingPunct="1"/>
            <a:r>
              <a:rPr lang="en-US" altLang="en-US">
                <a:ea typeface="ＭＳ Ｐゴシック" panose="020B0600070205080204" pitchFamily="34" charset="-128"/>
              </a:rPr>
              <a:t>Key Terms</a:t>
            </a:r>
          </a:p>
        </p:txBody>
      </p:sp>
      <p:sp>
        <p:nvSpPr>
          <p:cNvPr id="45059" name="Rectangle 5">
            <a:extLst>
              <a:ext uri="{FF2B5EF4-FFF2-40B4-BE49-F238E27FC236}">
                <a16:creationId xmlns:a16="http://schemas.microsoft.com/office/drawing/2014/main" id="{EDEE7427-36EC-482B-8EB2-B783D97BF8B2}"/>
              </a:ext>
            </a:extLst>
          </p:cNvPr>
          <p:cNvSpPr>
            <a:spLocks noGrp="1" noChangeArrowheads="1"/>
          </p:cNvSpPr>
          <p:nvPr>
            <p:ph idx="1"/>
          </p:nvPr>
        </p:nvSpPr>
        <p:spPr/>
        <p:txBody>
          <a:bodyPr/>
          <a:lstStyle/>
          <a:p>
            <a:pPr eaLnBrk="1" hangingPunct="1"/>
            <a:r>
              <a:rPr lang="en-US" altLang="en-US">
                <a:ea typeface="ＭＳ Ｐゴシック" panose="020B0600070205080204" pitchFamily="34" charset="-128"/>
              </a:rPr>
              <a:t>osteopenia:</a:t>
            </a:r>
            <a:r>
              <a:rPr lang="en-US" altLang="en-US" b="0">
                <a:ea typeface="ＭＳ Ｐゴシック" panose="020B0600070205080204" pitchFamily="34" charset="-128"/>
              </a:rPr>
              <a:t> A bone mineral density between </a:t>
            </a:r>
            <a:r>
              <a:rPr lang="en-US" altLang="en-US" b="0">
                <a:ea typeface="ＭＳ Ｐゴシック" panose="020B0600070205080204" pitchFamily="34" charset="-128"/>
                <a:cs typeface="Arial" panose="020B0604020202020204" pitchFamily="34" charset="0"/>
              </a:rPr>
              <a:t>−</a:t>
            </a:r>
            <a:r>
              <a:rPr lang="en-US" altLang="en-US" b="0">
                <a:ea typeface="ＭＳ Ｐゴシック" panose="020B0600070205080204" pitchFamily="34" charset="-128"/>
              </a:rPr>
              <a:t>1 and </a:t>
            </a:r>
            <a:r>
              <a:rPr lang="en-US" altLang="en-US" b="0">
                <a:ea typeface="ＭＳ Ｐゴシック" panose="020B0600070205080204" pitchFamily="34" charset="-128"/>
                <a:cs typeface="Arial" panose="020B0604020202020204" pitchFamily="34" charset="0"/>
              </a:rPr>
              <a:t>−</a:t>
            </a:r>
            <a:r>
              <a:rPr lang="en-US" altLang="en-US" b="0">
                <a:ea typeface="ＭＳ Ｐゴシック" panose="020B0600070205080204" pitchFamily="34" charset="-128"/>
              </a:rPr>
              <a:t>2.5 standard deviations (SD) of the young adult mean.</a:t>
            </a:r>
          </a:p>
          <a:p>
            <a:pPr eaLnBrk="1" hangingPunct="1"/>
            <a:r>
              <a:rPr lang="en-US" altLang="en-US">
                <a:ea typeface="ＭＳ Ｐゴシック" panose="020B0600070205080204" pitchFamily="34" charset="-128"/>
              </a:rPr>
              <a:t>osteoporosis:</a:t>
            </a:r>
            <a:r>
              <a:rPr lang="en-US" altLang="en-US" b="0">
                <a:ea typeface="ＭＳ Ｐゴシック" panose="020B0600070205080204" pitchFamily="34" charset="-128"/>
              </a:rPr>
              <a:t> A bone mineral density below </a:t>
            </a:r>
            <a:r>
              <a:rPr lang="en-US" altLang="en-US" b="0">
                <a:ea typeface="ＭＳ Ｐゴシック" panose="020B0600070205080204" pitchFamily="34" charset="-128"/>
                <a:cs typeface="Arial" panose="020B0604020202020204" pitchFamily="34" charset="0"/>
              </a:rPr>
              <a:t>−</a:t>
            </a:r>
            <a:r>
              <a:rPr lang="en-US" altLang="en-US" b="0">
                <a:ea typeface="ＭＳ Ｐゴシック" panose="020B0600070205080204" pitchFamily="34" charset="-128"/>
              </a:rPr>
              <a:t>2.5 SD of the young adult mean.</a:t>
            </a:r>
          </a:p>
        </p:txBody>
      </p:sp>
    </p:spTree>
  </p:cSld>
  <p:clrMapOvr>
    <a:masterClrMapping/>
  </p:clrMapOvr>
  <p:transition>
    <p:wipe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4F78710B-5B69-4603-9A1E-417CB3899C46}"/>
              </a:ext>
            </a:extLst>
          </p:cNvPr>
          <p:cNvSpPr>
            <a:spLocks noGrp="1" noChangeArrowheads="1"/>
          </p:cNvSpPr>
          <p:nvPr>
            <p:ph type="title"/>
          </p:nvPr>
        </p:nvSpPr>
        <p:spPr/>
        <p:txBody>
          <a:bodyPr/>
          <a:lstStyle/>
          <a:p>
            <a:r>
              <a:rPr lang="en-US" altLang="en-US">
                <a:ea typeface="ＭＳ Ｐゴシック" panose="020B0600070205080204" pitchFamily="34" charset="-128"/>
              </a:rPr>
              <a:t>Key Point</a:t>
            </a:r>
          </a:p>
        </p:txBody>
      </p:sp>
      <p:sp>
        <p:nvSpPr>
          <p:cNvPr id="47107" name="Rectangle 3">
            <a:extLst>
              <a:ext uri="{FF2B5EF4-FFF2-40B4-BE49-F238E27FC236}">
                <a16:creationId xmlns:a16="http://schemas.microsoft.com/office/drawing/2014/main" id="{B1EB654E-E377-4AF6-A1B9-5D8F0FB73C8D}"/>
              </a:ext>
            </a:extLst>
          </p:cNvPr>
          <p:cNvSpPr>
            <a:spLocks noGrp="1" noChangeArrowheads="1"/>
          </p:cNvSpPr>
          <p:nvPr>
            <p:ph idx="1"/>
          </p:nvPr>
        </p:nvSpPr>
        <p:spPr/>
        <p:txBody>
          <a:bodyPr/>
          <a:lstStyle/>
          <a:p>
            <a:pPr eaLnBrk="1" hangingPunct="1"/>
            <a:r>
              <a:rPr lang="en-US" altLang="en-US">
                <a:ea typeface="ＭＳ Ｐゴシック" panose="020B0600070205080204" pitchFamily="34" charset="-128"/>
              </a:rPr>
              <a:t>Advancing age is associated with a loss of muscle mass, which is largely attributable to physical inactivity. A direct result of the reduction in muscle mass is a loss of muscular strength and power.</a:t>
            </a:r>
          </a:p>
        </p:txBody>
      </p:sp>
    </p:spTree>
  </p:cSld>
  <p:clrMapOvr>
    <a:masterClrMapping/>
  </p:clrMapOvr>
  <p:transition>
    <p:wipe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3900AF5F-17BB-4528-AF5A-88DCE4FAB71C}"/>
              </a:ext>
            </a:extLst>
          </p:cNvPr>
          <p:cNvSpPr>
            <a:spLocks noGrp="1" noChangeArrowheads="1"/>
          </p:cNvSpPr>
          <p:nvPr>
            <p:ph type="title"/>
          </p:nvPr>
        </p:nvSpPr>
        <p:spPr/>
        <p:txBody>
          <a:bodyPr/>
          <a:lstStyle/>
          <a:p>
            <a:r>
              <a:rPr lang="en-US" altLang="en-US">
                <a:ea typeface="ＭＳ Ｐゴシック" panose="020B0600070205080204" pitchFamily="34" charset="-128"/>
              </a:rPr>
              <a:t>Older Adults</a:t>
            </a:r>
            <a:endParaRPr lang="en-US" altLang="en-US" sz="2400">
              <a:ea typeface="ＭＳ Ｐゴシック" panose="020B0600070205080204" pitchFamily="34" charset="-128"/>
            </a:endParaRPr>
          </a:p>
        </p:txBody>
      </p:sp>
      <p:sp>
        <p:nvSpPr>
          <p:cNvPr id="48131" name="Rectangle 3">
            <a:extLst>
              <a:ext uri="{FF2B5EF4-FFF2-40B4-BE49-F238E27FC236}">
                <a16:creationId xmlns:a16="http://schemas.microsoft.com/office/drawing/2014/main" id="{7C239E24-09DF-49E6-9CFE-0C85F3F7B5D5}"/>
              </a:ext>
            </a:extLst>
          </p:cNvPr>
          <p:cNvSpPr>
            <a:spLocks noGrp="1" noChangeArrowheads="1"/>
          </p:cNvSpPr>
          <p:nvPr>
            <p:ph idx="1"/>
          </p:nvPr>
        </p:nvSpPr>
        <p:spPr>
          <a:xfrm>
            <a:off x="546100" y="1417638"/>
            <a:ext cx="8051800" cy="3989388"/>
          </a:xfrm>
        </p:spPr>
        <p:txBody>
          <a:bodyPr>
            <a:normAutofit lnSpcReduction="10000"/>
          </a:bodyPr>
          <a:lstStyle/>
          <a:p>
            <a:pPr eaLnBrk="1" hangingPunct="1"/>
            <a:r>
              <a:rPr lang="en-US" altLang="en-US" dirty="0">
                <a:ea typeface="ＭＳ Ｐゴシック" panose="020B0600070205080204" pitchFamily="34" charset="-128"/>
              </a:rPr>
              <a:t>Age-related changes in </a:t>
            </a:r>
            <a:r>
              <a:rPr lang="en-US" altLang="en-US" dirty="0" err="1">
                <a:ea typeface="ＭＳ Ｐゴシック" panose="020B0600070205080204" pitchFamily="34" charset="-128"/>
              </a:rPr>
              <a:t>neuromotor</a:t>
            </a:r>
            <a:r>
              <a:rPr lang="en-US" altLang="en-US" dirty="0">
                <a:ea typeface="ＭＳ Ｐゴシック" panose="020B0600070205080204" pitchFamily="34" charset="-128"/>
              </a:rPr>
              <a:t> function</a:t>
            </a:r>
          </a:p>
          <a:p>
            <a:pPr lvl="1" eaLnBrk="1" hangingPunct="1"/>
            <a:r>
              <a:rPr lang="en-US" altLang="en-US" dirty="0">
                <a:ea typeface="ＭＳ Ｐゴシック" panose="020B0600070205080204" pitchFamily="34" charset="-128"/>
              </a:rPr>
              <a:t>Seniors are at increased risk of falling. Factors include decreased muscle strength and power, decreased reaction time, and impaired balance and postural stability. </a:t>
            </a:r>
          </a:p>
          <a:p>
            <a:pPr lvl="1" eaLnBrk="1" hangingPunct="1"/>
            <a:r>
              <a:rPr lang="en-US" altLang="en-US" dirty="0">
                <a:ea typeface="ＭＳ Ｐゴシック" panose="020B0600070205080204" pitchFamily="34" charset="-128"/>
              </a:rPr>
              <a:t>Research shows that physical activity interventions can be effective in improving </a:t>
            </a:r>
            <a:r>
              <a:rPr lang="en-US" altLang="en-US" dirty="0" err="1">
                <a:ea typeface="ＭＳ Ｐゴシック" panose="020B0600070205080204" pitchFamily="34" charset="-128"/>
              </a:rPr>
              <a:t>neuromotor</a:t>
            </a:r>
            <a:r>
              <a:rPr lang="en-US" altLang="en-US" dirty="0">
                <a:ea typeface="ＭＳ Ｐゴシック" panose="020B0600070205080204" pitchFamily="34" charset="-128"/>
              </a:rPr>
              <a:t> function and preventing falls. </a:t>
            </a:r>
          </a:p>
          <a:p>
            <a:pPr lvl="1" eaLnBrk="1" hangingPunct="1"/>
            <a:endParaRPr lang="en-US" altLang="en-US" dirty="0">
              <a:ea typeface="ＭＳ Ｐゴシック" panose="020B0600070205080204" pitchFamily="34" charset="-128"/>
            </a:endParaRPr>
          </a:p>
        </p:txBody>
      </p:sp>
      <p:sp>
        <p:nvSpPr>
          <p:cNvPr id="4" name="Rectangle 3">
            <a:extLst>
              <a:ext uri="{FF2B5EF4-FFF2-40B4-BE49-F238E27FC236}">
                <a16:creationId xmlns:a16="http://schemas.microsoft.com/office/drawing/2014/main" id="{0BE928F4-A840-4CE5-883E-03F8000CDD9A}"/>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80C8A99F-5DD1-455D-8545-640513429122}"/>
              </a:ext>
            </a:extLst>
          </p:cNvPr>
          <p:cNvSpPr>
            <a:spLocks noGrp="1"/>
          </p:cNvSpPr>
          <p:nvPr>
            <p:ph type="title"/>
          </p:nvPr>
        </p:nvSpPr>
        <p:spPr/>
        <p:txBody>
          <a:bodyPr/>
          <a:lstStyle/>
          <a:p>
            <a:r>
              <a:rPr lang="en-US" altLang="en-US">
                <a:ea typeface="ＭＳ Ｐゴシック" panose="020B0600070205080204" pitchFamily="34" charset="-128"/>
              </a:rPr>
              <a:t>Older Adults</a:t>
            </a:r>
            <a:r>
              <a:rPr lang="en-US" altLang="en-US" sz="2400" i="1">
                <a:ea typeface="ＭＳ Ｐゴシック" panose="020B0600070205080204" pitchFamily="34" charset="-128"/>
              </a:rPr>
              <a:t> (continued)</a:t>
            </a:r>
            <a:endParaRPr lang="en-US" altLang="en-US" sz="2400">
              <a:ea typeface="ＭＳ Ｐゴシック" panose="020B0600070205080204" pitchFamily="34" charset="-128"/>
            </a:endParaRPr>
          </a:p>
        </p:txBody>
      </p:sp>
      <p:sp>
        <p:nvSpPr>
          <p:cNvPr id="50179" name="Content Placeholder 2">
            <a:extLst>
              <a:ext uri="{FF2B5EF4-FFF2-40B4-BE49-F238E27FC236}">
                <a16:creationId xmlns:a16="http://schemas.microsoft.com/office/drawing/2014/main" id="{9A16FB4D-2789-4A99-9F01-6CF58D5BE436}"/>
              </a:ext>
            </a:extLst>
          </p:cNvPr>
          <p:cNvSpPr>
            <a:spLocks noGrp="1"/>
          </p:cNvSpPr>
          <p:nvPr>
            <p:ph idx="1"/>
          </p:nvPr>
        </p:nvSpPr>
        <p:spPr>
          <a:xfrm>
            <a:off x="546100" y="1417638"/>
            <a:ext cx="8051800" cy="3914775"/>
          </a:xfrm>
        </p:spPr>
        <p:txBody>
          <a:bodyPr>
            <a:normAutofit lnSpcReduction="10000"/>
          </a:bodyPr>
          <a:lstStyle/>
          <a:p>
            <a:r>
              <a:rPr lang="en-US" altLang="en-US" dirty="0">
                <a:ea typeface="ＭＳ Ｐゴシック" panose="020B0600070205080204" pitchFamily="34" charset="-128"/>
              </a:rPr>
              <a:t>Responsiveness to resistance training in older adults</a:t>
            </a:r>
          </a:p>
          <a:p>
            <a:pPr lvl="1"/>
            <a:r>
              <a:rPr lang="en-US" altLang="en-US" dirty="0">
                <a:ea typeface="ＭＳ Ｐゴシック" panose="020B0600070205080204" pitchFamily="34" charset="-128"/>
              </a:rPr>
              <a:t>Seniors who participate in progressive resistance training programs show significant improvements in </a:t>
            </a:r>
          </a:p>
          <a:p>
            <a:pPr lvl="2"/>
            <a:r>
              <a:rPr lang="en-US" altLang="en-US" dirty="0">
                <a:ea typeface="ＭＳ Ｐゴシック" panose="020B0600070205080204" pitchFamily="34" charset="-128"/>
              </a:rPr>
              <a:t>Muscular strength and power</a:t>
            </a:r>
          </a:p>
          <a:p>
            <a:pPr lvl="2"/>
            <a:r>
              <a:rPr lang="en-US" altLang="en-US" dirty="0">
                <a:ea typeface="ＭＳ Ｐゴシック" panose="020B0600070205080204" pitchFamily="34" charset="-128"/>
              </a:rPr>
              <a:t>Muscle mass</a:t>
            </a:r>
          </a:p>
          <a:p>
            <a:pPr lvl="2"/>
            <a:r>
              <a:rPr lang="en-US" altLang="en-US" dirty="0">
                <a:ea typeface="ＭＳ Ｐゴシック" panose="020B0600070205080204" pitchFamily="34" charset="-128"/>
              </a:rPr>
              <a:t>Bone mineral density</a:t>
            </a:r>
          </a:p>
          <a:p>
            <a:pPr lvl="2"/>
            <a:r>
              <a:rPr lang="en-US" altLang="en-US" dirty="0">
                <a:ea typeface="ＭＳ Ｐゴシック" panose="020B0600070205080204" pitchFamily="34" charset="-128"/>
              </a:rPr>
              <a:t>Functional capabilities</a:t>
            </a:r>
          </a:p>
          <a:p>
            <a:pPr lvl="1"/>
            <a:endParaRPr lang="en-US" altLang="en-US" dirty="0">
              <a:ea typeface="ＭＳ Ｐゴシック" panose="020B0600070205080204" pitchFamily="34" charset="-128"/>
            </a:endParaRPr>
          </a:p>
        </p:txBody>
      </p:sp>
    </p:spTree>
  </p:cSld>
  <p:clrMapOvr>
    <a:masterClrMapping/>
  </p:clrMapOvr>
  <p:transition>
    <p:wipe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9F378ECC-263B-4094-B02F-D437EB185F67}"/>
              </a:ext>
            </a:extLst>
          </p:cNvPr>
          <p:cNvSpPr>
            <a:spLocks noGrp="1" noChangeArrowheads="1"/>
          </p:cNvSpPr>
          <p:nvPr>
            <p:ph type="title"/>
          </p:nvPr>
        </p:nvSpPr>
        <p:spPr/>
        <p:txBody>
          <a:bodyPr/>
          <a:lstStyle/>
          <a:p>
            <a:r>
              <a:rPr lang="en-US" altLang="en-US">
                <a:ea typeface="ＭＳ Ｐゴシック" panose="020B0600070205080204" pitchFamily="34" charset="-128"/>
              </a:rPr>
              <a:t>Key Point</a:t>
            </a:r>
          </a:p>
        </p:txBody>
      </p:sp>
      <p:sp>
        <p:nvSpPr>
          <p:cNvPr id="51203" name="Rectangle 3">
            <a:extLst>
              <a:ext uri="{FF2B5EF4-FFF2-40B4-BE49-F238E27FC236}">
                <a16:creationId xmlns:a16="http://schemas.microsoft.com/office/drawing/2014/main" id="{87E41485-4DA4-4DDB-B198-35831DF299D6}"/>
              </a:ext>
            </a:extLst>
          </p:cNvPr>
          <p:cNvSpPr>
            <a:spLocks noGrp="1" noChangeArrowheads="1"/>
          </p:cNvSpPr>
          <p:nvPr>
            <p:ph idx="1"/>
          </p:nvPr>
        </p:nvSpPr>
        <p:spPr>
          <a:xfrm>
            <a:off x="546100" y="1551842"/>
            <a:ext cx="8051800" cy="3864219"/>
          </a:xfrm>
        </p:spPr>
        <p:txBody>
          <a:bodyPr>
            <a:normAutofit fontScale="92500" lnSpcReduction="20000"/>
          </a:bodyPr>
          <a:lstStyle/>
          <a:p>
            <a:pPr eaLnBrk="1" hangingPunct="1"/>
            <a:r>
              <a:rPr lang="en-US" altLang="en-US" dirty="0">
                <a:ea typeface="ＭＳ Ｐゴシック" panose="020B0600070205080204" pitchFamily="34" charset="-128"/>
              </a:rPr>
              <a:t>Though aging is associated with a number of undesirable changes in body composition, older men and women maintain their ability to make significant improvements in strength and functional ability. Aerobic, resistance, and balance exercise are beneficial for older adults, but only resistance training can increase muscular strength, muscular power, and muscle mass.</a:t>
            </a:r>
          </a:p>
        </p:txBody>
      </p:sp>
    </p:spTree>
  </p:cSld>
  <p:clrMapOvr>
    <a:masterClrMapping/>
  </p:clrMapOvr>
  <p:transition>
    <p:wipe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3197A16F-5BBE-4FE1-8820-6E6C9834D067}"/>
              </a:ext>
            </a:extLst>
          </p:cNvPr>
          <p:cNvSpPr>
            <a:spLocks noGrp="1"/>
          </p:cNvSpPr>
          <p:nvPr>
            <p:ph type="title"/>
          </p:nvPr>
        </p:nvSpPr>
        <p:spPr/>
        <p:txBody>
          <a:bodyPr/>
          <a:lstStyle/>
          <a:p>
            <a:r>
              <a:rPr lang="en-US" altLang="en-US">
                <a:ea typeface="ＭＳ Ｐゴシック" panose="020B0600070205080204" pitchFamily="34" charset="-128"/>
              </a:rPr>
              <a:t>Older Adults</a:t>
            </a:r>
            <a:endParaRPr lang="en-AU" altLang="en-US" sz="2400" b="0">
              <a:ea typeface="ＭＳ Ｐゴシック" panose="020B0600070205080204" pitchFamily="34" charset="-128"/>
            </a:endParaRPr>
          </a:p>
        </p:txBody>
      </p:sp>
      <p:sp>
        <p:nvSpPr>
          <p:cNvPr id="52227" name="Content Placeholder 2">
            <a:extLst>
              <a:ext uri="{FF2B5EF4-FFF2-40B4-BE49-F238E27FC236}">
                <a16:creationId xmlns:a16="http://schemas.microsoft.com/office/drawing/2014/main" id="{CB240D2F-DD35-48C5-9B6A-6301207125BB}"/>
              </a:ext>
            </a:extLst>
          </p:cNvPr>
          <p:cNvSpPr>
            <a:spLocks noGrp="1"/>
          </p:cNvSpPr>
          <p:nvPr>
            <p:ph idx="1"/>
          </p:nvPr>
        </p:nvSpPr>
        <p:spPr>
          <a:xfrm>
            <a:off x="546100" y="1532792"/>
            <a:ext cx="8051800" cy="4073525"/>
          </a:xfrm>
        </p:spPr>
        <p:txBody>
          <a:bodyPr>
            <a:normAutofit fontScale="92500" lnSpcReduction="20000"/>
          </a:bodyPr>
          <a:lstStyle/>
          <a:p>
            <a:r>
              <a:rPr lang="en-US" altLang="en-US" dirty="0">
                <a:ea typeface="ＭＳ Ｐゴシック" panose="020B0600070205080204" pitchFamily="34" charset="-128"/>
              </a:rPr>
              <a:t>Responsiveness to resistance training in older adults</a:t>
            </a:r>
          </a:p>
          <a:p>
            <a:pPr lvl="1"/>
            <a:r>
              <a:rPr lang="en-US" altLang="en-US" dirty="0">
                <a:ea typeface="ＭＳ Ｐゴシック" panose="020B0600070205080204" pitchFamily="34" charset="-128"/>
              </a:rPr>
              <a:t>Program design considerations	</a:t>
            </a:r>
          </a:p>
          <a:p>
            <a:pPr lvl="2"/>
            <a:r>
              <a:rPr lang="en-US" altLang="en-US" dirty="0">
                <a:ea typeface="ＭＳ Ｐゴシック" panose="020B0600070205080204" pitchFamily="34" charset="-128"/>
              </a:rPr>
              <a:t>Both aerobic exercise and resistance training are recognized as important components of a well-rounded fitness program for older adults.</a:t>
            </a:r>
          </a:p>
          <a:p>
            <a:pPr lvl="2"/>
            <a:r>
              <a:rPr lang="en-US" altLang="en-US" dirty="0">
                <a:ea typeface="ＭＳ Ｐゴシック" panose="020B0600070205080204" pitchFamily="34" charset="-128"/>
              </a:rPr>
              <a:t>Attention should be given to preexisting medical ailments, prior training history, and nutritional status before starting a resistance training program. </a:t>
            </a:r>
          </a:p>
          <a:p>
            <a:pPr lvl="2"/>
            <a:r>
              <a:rPr lang="en-US" altLang="en-US" dirty="0">
                <a:ea typeface="ＭＳ Ｐゴシック" panose="020B0600070205080204" pitchFamily="34" charset="-128"/>
              </a:rPr>
              <a:t>Volume and intensity should be altered throughout the year to prevent overtraining and ensure that progress is made.</a:t>
            </a:r>
          </a:p>
          <a:p>
            <a:pPr lvl="2"/>
            <a:endParaRPr lang="en-US" altLang="en-US" sz="600" dirty="0">
              <a:ea typeface="ＭＳ Ｐゴシック" panose="020B0600070205080204" pitchFamily="34" charset="-128"/>
            </a:endParaRPr>
          </a:p>
        </p:txBody>
      </p:sp>
      <p:sp>
        <p:nvSpPr>
          <p:cNvPr id="4" name="Rectangle 3">
            <a:extLst>
              <a:ext uri="{FF2B5EF4-FFF2-40B4-BE49-F238E27FC236}">
                <a16:creationId xmlns:a16="http://schemas.microsoft.com/office/drawing/2014/main" id="{EED7BC6F-89A3-46EE-A86A-EEA76E2FE08A}"/>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B69FB62F-1AA7-4512-8D07-A5C66FC8F58F}"/>
              </a:ext>
            </a:extLst>
          </p:cNvPr>
          <p:cNvSpPr>
            <a:spLocks noGrp="1" noChangeArrowheads="1"/>
          </p:cNvSpPr>
          <p:nvPr>
            <p:ph type="title"/>
          </p:nvPr>
        </p:nvSpPr>
        <p:spPr/>
        <p:txBody>
          <a:bodyPr/>
          <a:lstStyle/>
          <a:p>
            <a:r>
              <a:rPr lang="en-US" altLang="en-US">
                <a:ea typeface="ＭＳ Ｐゴシック" panose="020B0600070205080204" pitchFamily="34" charset="-128"/>
              </a:rPr>
              <a:t>Older Adults</a:t>
            </a:r>
            <a:r>
              <a:rPr lang="en-US" altLang="en-US" sz="2400" i="1">
                <a:ea typeface="ＭＳ Ｐゴシック" panose="020B0600070205080204" pitchFamily="34" charset="-128"/>
              </a:rPr>
              <a:t> (continued)</a:t>
            </a:r>
            <a:endParaRPr lang="en-US" altLang="en-US" sz="2400">
              <a:ea typeface="ＭＳ Ｐゴシック" panose="020B0600070205080204" pitchFamily="34" charset="-128"/>
            </a:endParaRPr>
          </a:p>
        </p:txBody>
      </p:sp>
      <p:sp>
        <p:nvSpPr>
          <p:cNvPr id="53251" name="Rectangle 3">
            <a:extLst>
              <a:ext uri="{FF2B5EF4-FFF2-40B4-BE49-F238E27FC236}">
                <a16:creationId xmlns:a16="http://schemas.microsoft.com/office/drawing/2014/main" id="{3EF158ED-B70B-4A3E-A2B5-7D7C868529A9}"/>
              </a:ext>
            </a:extLst>
          </p:cNvPr>
          <p:cNvSpPr>
            <a:spLocks noGrp="1" noChangeArrowheads="1"/>
          </p:cNvSpPr>
          <p:nvPr>
            <p:ph idx="1"/>
          </p:nvPr>
        </p:nvSpPr>
        <p:spPr>
          <a:xfrm>
            <a:off x="635000" y="1417638"/>
            <a:ext cx="8051800" cy="3998913"/>
          </a:xfrm>
        </p:spPr>
        <p:txBody>
          <a:bodyPr>
            <a:normAutofit fontScale="92500" lnSpcReduction="10000"/>
          </a:bodyPr>
          <a:lstStyle/>
          <a:p>
            <a:pPr eaLnBrk="1" hangingPunct="1">
              <a:lnSpc>
                <a:spcPct val="90000"/>
              </a:lnSpc>
            </a:pPr>
            <a:r>
              <a:rPr lang="en-US" altLang="en-US" dirty="0">
                <a:ea typeface="ＭＳ Ｐゴシック" panose="020B0600070205080204" pitchFamily="34" charset="-128"/>
              </a:rPr>
              <a:t>What are the safety recommendations </a:t>
            </a:r>
            <a:br>
              <a:rPr lang="en-US" altLang="en-US" dirty="0">
                <a:ea typeface="ＭＳ Ｐゴシック" panose="020B0600070205080204" pitchFamily="34" charset="-128"/>
              </a:rPr>
            </a:br>
            <a:r>
              <a:rPr lang="en-US" altLang="en-US" dirty="0">
                <a:ea typeface="ＭＳ Ｐゴシック" panose="020B0600070205080204" pitchFamily="34" charset="-128"/>
              </a:rPr>
              <a:t>for resistance training for seniors?</a:t>
            </a:r>
          </a:p>
          <a:p>
            <a:pPr lvl="1" eaLnBrk="1" hangingPunct="1">
              <a:lnSpc>
                <a:spcPct val="90000"/>
              </a:lnSpc>
            </a:pPr>
            <a:r>
              <a:rPr lang="en-US" altLang="en-US" dirty="0">
                <a:ea typeface="ＭＳ Ｐゴシック" panose="020B0600070205080204" pitchFamily="34" charset="-128"/>
              </a:rPr>
              <a:t>All participants should be prescreened.</a:t>
            </a:r>
          </a:p>
          <a:p>
            <a:pPr lvl="1" eaLnBrk="1" hangingPunct="1">
              <a:lnSpc>
                <a:spcPct val="90000"/>
              </a:lnSpc>
            </a:pPr>
            <a:r>
              <a:rPr lang="en-US" altLang="en-US" dirty="0">
                <a:ea typeface="ＭＳ Ｐゴシック" panose="020B0600070205080204" pitchFamily="34" charset="-128"/>
              </a:rPr>
              <a:t>Warm up for 5 to 10 minutes before each exercise session.</a:t>
            </a:r>
          </a:p>
          <a:p>
            <a:pPr lvl="1" eaLnBrk="1" hangingPunct="1">
              <a:lnSpc>
                <a:spcPct val="90000"/>
              </a:lnSpc>
            </a:pPr>
            <a:r>
              <a:rPr lang="en-US" altLang="en-US" dirty="0">
                <a:ea typeface="ＭＳ Ｐゴシック" panose="020B0600070205080204" pitchFamily="34" charset="-128"/>
              </a:rPr>
              <a:t>Perform static stretching exercises before or after,</a:t>
            </a:r>
            <a:br>
              <a:rPr lang="en-US" altLang="en-US" dirty="0">
                <a:ea typeface="ＭＳ Ｐゴシック" panose="020B0600070205080204" pitchFamily="34" charset="-128"/>
              </a:rPr>
            </a:br>
            <a:r>
              <a:rPr lang="en-US" altLang="en-US" dirty="0">
                <a:ea typeface="ＭＳ Ｐゴシック" panose="020B0600070205080204" pitchFamily="34" charset="-128"/>
              </a:rPr>
              <a:t>or both before and after, each resistance training session.</a:t>
            </a:r>
          </a:p>
          <a:p>
            <a:pPr lvl="1" eaLnBrk="1" hangingPunct="1">
              <a:lnSpc>
                <a:spcPct val="90000"/>
              </a:lnSpc>
            </a:pPr>
            <a:r>
              <a:rPr lang="en-US" altLang="en-US" dirty="0">
                <a:ea typeface="ＭＳ Ｐゴシック" panose="020B0600070205080204" pitchFamily="34" charset="-128"/>
              </a:rPr>
              <a:t>Use a resistance that does not overtax the musculoskeletal system.</a:t>
            </a:r>
          </a:p>
          <a:p>
            <a:pPr lvl="1" eaLnBrk="1" hangingPunct="1">
              <a:lnSpc>
                <a:spcPct val="90000"/>
              </a:lnSpc>
            </a:pPr>
            <a:endParaRPr lang="en-US" altLang="en-US" dirty="0">
              <a:ea typeface="ＭＳ Ｐゴシック" panose="020B0600070205080204" pitchFamily="34" charset="-128"/>
            </a:endParaRPr>
          </a:p>
        </p:txBody>
      </p:sp>
      <p:sp>
        <p:nvSpPr>
          <p:cNvPr id="4" name="Rectangle 3">
            <a:extLst>
              <a:ext uri="{FF2B5EF4-FFF2-40B4-BE49-F238E27FC236}">
                <a16:creationId xmlns:a16="http://schemas.microsoft.com/office/drawing/2014/main" id="{F1611B30-CDAE-42D8-A83E-994EE5E2A430}"/>
              </a:ext>
            </a:extLst>
          </p:cNvPr>
          <p:cNvSpPr txBox="1">
            <a:spLocks noChangeArrowheads="1"/>
          </p:cNvSpPr>
          <p:nvPr/>
        </p:nvSpPr>
        <p:spPr bwMode="auto">
          <a:xfrm>
            <a:off x="571500" y="6096000"/>
            <a:ext cx="80518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800" b="1">
                <a:solidFill>
                  <a:schemeClr val="tx1"/>
                </a:solidFill>
                <a:latin typeface="+mn-lt"/>
                <a:ea typeface="ＭＳ Ｐゴシック" pitchFamily="-65" charset="-128"/>
                <a:cs typeface="ＭＳ Ｐゴシック" pitchFamily="-65" charset="-128"/>
              </a:defRPr>
            </a:lvl1pPr>
            <a:lvl2pPr marL="742950" indent="-285750" algn="l" rtl="0" eaLnBrk="0" fontAlgn="base" hangingPunct="0">
              <a:spcBef>
                <a:spcPct val="20000"/>
              </a:spcBef>
              <a:spcAft>
                <a:spcPct val="0"/>
              </a:spcAft>
              <a:buChar char="–"/>
              <a:defRPr sz="2400">
                <a:solidFill>
                  <a:schemeClr val="tx1"/>
                </a:solidFill>
                <a:latin typeface="+mn-lt"/>
                <a:ea typeface="ＭＳ Ｐゴシック" pitchFamily="-107"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7" charset="-128"/>
              </a:defRPr>
            </a:lvl4pPr>
            <a:lvl5pPr marL="2057400" indent="-228600" algn="l" rtl="0" eaLnBrk="0" fontAlgn="base" hangingPunct="0">
              <a:spcBef>
                <a:spcPct val="20000"/>
              </a:spcBef>
              <a:spcAft>
                <a:spcPct val="0"/>
              </a:spcAft>
              <a:buChar char="»"/>
              <a:defRPr sz="1600">
                <a:solidFill>
                  <a:schemeClr val="tx1"/>
                </a:solidFill>
                <a:latin typeface="+mn-lt"/>
                <a:ea typeface="ＭＳ Ｐゴシック" pitchFamily="-107" charset="-128"/>
              </a:defRPr>
            </a:lvl5pPr>
            <a:lvl6pPr marL="2514600" indent="-228600" algn="l" rtl="0" fontAlgn="base">
              <a:spcBef>
                <a:spcPct val="20000"/>
              </a:spcBef>
              <a:spcAft>
                <a:spcPct val="0"/>
              </a:spcAft>
              <a:buChar char="»"/>
              <a:defRPr sz="1600">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sz="1600">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sz="1600">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sz="1600">
                <a:solidFill>
                  <a:schemeClr val="tx1"/>
                </a:solidFill>
                <a:latin typeface="+mn-lt"/>
                <a:ea typeface="ＭＳ Ｐゴシック" pitchFamily="-107" charset="-128"/>
              </a:defRPr>
            </a:lvl9pPr>
          </a:lstStyle>
          <a:p>
            <a:pPr marL="457200" lvl="1" indent="0" algn="r" eaLnBrk="1" hangingPunct="1">
              <a:lnSpc>
                <a:spcPct val="90000"/>
              </a:lnSpc>
              <a:buFontTx/>
              <a:buNone/>
              <a:defRPr/>
            </a:pPr>
            <a:r>
              <a:rPr lang="en-US" sz="1400" i="1" kern="0" baseline="0" dirty="0"/>
              <a:t>(continued)</a:t>
            </a:r>
          </a:p>
          <a:p>
            <a:pPr lvl="1" eaLnBrk="1" hangingPunct="1">
              <a:lnSpc>
                <a:spcPct val="90000"/>
              </a:lnSpc>
              <a:defRPr/>
            </a:pPr>
            <a:endParaRPr lang="en-US" altLang="en-US" kern="0" baseline="0" dirty="0">
              <a:ea typeface="ＭＳ Ｐゴシック" panose="020B0600070205080204" pitchFamily="34" charset="-128"/>
            </a:endParaRPr>
          </a:p>
        </p:txBody>
      </p:sp>
    </p:spTree>
  </p:cSld>
  <p:clrMapOvr>
    <a:masterClrMapping/>
  </p:clrMapOvr>
  <p:transition>
    <p:wipe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B79A3EE1-E386-43BB-9628-2ED5188C7841}"/>
              </a:ext>
            </a:extLst>
          </p:cNvPr>
          <p:cNvSpPr>
            <a:spLocks noGrp="1" noChangeArrowheads="1"/>
          </p:cNvSpPr>
          <p:nvPr>
            <p:ph type="title"/>
          </p:nvPr>
        </p:nvSpPr>
        <p:spPr/>
        <p:txBody>
          <a:bodyPr/>
          <a:lstStyle/>
          <a:p>
            <a:pPr eaLnBrk="1" hangingPunct="1"/>
            <a:r>
              <a:rPr lang="en-US" altLang="en-US">
                <a:ea typeface="ＭＳ Ｐゴシック" panose="020B0600070205080204" pitchFamily="34" charset="-128"/>
              </a:rPr>
              <a:t>Older Adults</a:t>
            </a:r>
            <a:r>
              <a:rPr lang="en-US" altLang="en-US" sz="2400" i="1">
                <a:ea typeface="ＭＳ Ｐゴシック" panose="020B0600070205080204" pitchFamily="34" charset="-128"/>
              </a:rPr>
              <a:t> (continued)</a:t>
            </a:r>
          </a:p>
        </p:txBody>
      </p:sp>
      <p:sp>
        <p:nvSpPr>
          <p:cNvPr id="54275" name="Rectangle 3">
            <a:extLst>
              <a:ext uri="{FF2B5EF4-FFF2-40B4-BE49-F238E27FC236}">
                <a16:creationId xmlns:a16="http://schemas.microsoft.com/office/drawing/2014/main" id="{A42A14E1-1252-4D57-8E66-B9FFA6A545B6}"/>
              </a:ext>
            </a:extLst>
          </p:cNvPr>
          <p:cNvSpPr>
            <a:spLocks noGrp="1" noChangeArrowheads="1"/>
          </p:cNvSpPr>
          <p:nvPr>
            <p:ph idx="1"/>
          </p:nvPr>
        </p:nvSpPr>
        <p:spPr/>
        <p:txBody>
          <a:bodyPr>
            <a:normAutofit fontScale="92500" lnSpcReduction="20000"/>
          </a:bodyPr>
          <a:lstStyle/>
          <a:p>
            <a:pPr eaLnBrk="1" hangingPunct="1"/>
            <a:r>
              <a:rPr lang="en-US" altLang="en-US">
                <a:ea typeface="ＭＳ Ｐゴシック" panose="020B0600070205080204" pitchFamily="34" charset="-128"/>
              </a:rPr>
              <a:t>What are the safety recommendations </a:t>
            </a:r>
            <a:br>
              <a:rPr lang="en-US" altLang="en-US">
                <a:ea typeface="ＭＳ Ｐゴシック" panose="020B0600070205080204" pitchFamily="34" charset="-128"/>
              </a:rPr>
            </a:br>
            <a:r>
              <a:rPr lang="en-US" altLang="en-US">
                <a:ea typeface="ＭＳ Ｐゴシック" panose="020B0600070205080204" pitchFamily="34" charset="-128"/>
              </a:rPr>
              <a:t>for resistance training for seniors? </a:t>
            </a:r>
            <a:endParaRPr lang="en-US" altLang="en-US" i="1">
              <a:ea typeface="ＭＳ Ｐゴシック" panose="020B0600070205080204" pitchFamily="34" charset="-128"/>
            </a:endParaRPr>
          </a:p>
          <a:p>
            <a:pPr lvl="1" eaLnBrk="1" hangingPunct="1"/>
            <a:r>
              <a:rPr lang="en-US" altLang="en-US">
                <a:ea typeface="ＭＳ Ｐゴシック" panose="020B0600070205080204" pitchFamily="34" charset="-128"/>
              </a:rPr>
              <a:t>Avoid performing the Valsalva maneuver.</a:t>
            </a:r>
          </a:p>
          <a:p>
            <a:pPr lvl="1" eaLnBrk="1" hangingPunct="1"/>
            <a:r>
              <a:rPr lang="en-US" altLang="en-US">
                <a:ea typeface="ＭＳ Ｐゴシック" panose="020B0600070205080204" pitchFamily="34" charset="-128"/>
              </a:rPr>
              <a:t>Allow 48 to 72 hours of recovery between exercise sessions.</a:t>
            </a:r>
          </a:p>
          <a:p>
            <a:pPr lvl="1" eaLnBrk="1" hangingPunct="1"/>
            <a:r>
              <a:rPr lang="en-US" altLang="en-US">
                <a:ea typeface="ＭＳ Ｐゴシック" panose="020B0600070205080204" pitchFamily="34" charset="-128"/>
              </a:rPr>
              <a:t>Perform all exercises within a range of motion that</a:t>
            </a:r>
            <a:br>
              <a:rPr lang="en-US" altLang="en-US">
                <a:ea typeface="ＭＳ Ｐゴシック" panose="020B0600070205080204" pitchFamily="34" charset="-128"/>
              </a:rPr>
            </a:br>
            <a:r>
              <a:rPr lang="en-US" altLang="en-US">
                <a:ea typeface="ＭＳ Ｐゴシック" panose="020B0600070205080204" pitchFamily="34" charset="-128"/>
              </a:rPr>
              <a:t>is pain free.</a:t>
            </a:r>
          </a:p>
          <a:p>
            <a:pPr lvl="1" eaLnBrk="1" hangingPunct="1"/>
            <a:r>
              <a:rPr lang="en-US" altLang="en-US">
                <a:ea typeface="ＭＳ Ｐゴシック" panose="020B0600070205080204" pitchFamily="34" charset="-128"/>
              </a:rPr>
              <a:t>Receive exercise instruction from qualified instructors.</a:t>
            </a:r>
          </a:p>
        </p:txBody>
      </p:sp>
    </p:spTree>
  </p:cSld>
  <p:clrMapOvr>
    <a:masterClrMapping/>
  </p:clrMapOvr>
  <p:transition>
    <p:wipe dir="d"/>
  </p:transition>
</p:sld>
</file>

<file path=ppt/theme/theme1.xml><?xml version="1.0" encoding="utf-8"?>
<a:theme xmlns:a="http://schemas.openxmlformats.org/drawingml/2006/main" na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id="{20F24604-5A6A-41F4-BB04-4C3669D9A545}" vid="{267164F6-FA3C-4AA4-B16E-B3C9A9883C7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UWTSD</Template>
  <TotalTime>995</TotalTime>
  <Words>1719</Words>
  <Application>Microsoft Office PowerPoint</Application>
  <PresentationFormat>On-screen Show (4:3)</PresentationFormat>
  <Paragraphs>218</Paragraphs>
  <Slides>38</Slides>
  <Notes>12</Notes>
  <HiddenSlides>4</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ＭＳ Ｐゴシック</vt:lpstr>
      <vt:lpstr>Arial</vt:lpstr>
      <vt:lpstr>Calibri</vt:lpstr>
      <vt:lpstr>Myriad Pro</vt:lpstr>
      <vt:lpstr>Times New Roman</vt:lpstr>
      <vt:lpstr>UWTSD</vt:lpstr>
      <vt:lpstr>Age- and Sex- Related Differences and Their Implications for Resistance Exercise</vt:lpstr>
      <vt:lpstr>Chapter Objectives</vt:lpstr>
      <vt:lpstr>Chapter Objectives (continued)</vt:lpstr>
      <vt:lpstr>Children</vt:lpstr>
      <vt:lpstr>Children (continued)</vt:lpstr>
      <vt:lpstr>Children (continued)</vt:lpstr>
      <vt:lpstr>Children (continued)</vt:lpstr>
      <vt:lpstr>Figure 7.1</vt:lpstr>
      <vt:lpstr>Key Point</vt:lpstr>
      <vt:lpstr>Children</vt:lpstr>
      <vt:lpstr>Children (continued)</vt:lpstr>
      <vt:lpstr>Children (continued)</vt:lpstr>
      <vt:lpstr>Key Point</vt:lpstr>
      <vt:lpstr>Development of Muscular Strength </vt:lpstr>
      <vt:lpstr>Figure 7.2</vt:lpstr>
      <vt:lpstr>Children </vt:lpstr>
      <vt:lpstr>Children (continued)</vt:lpstr>
      <vt:lpstr>Children (continued)</vt:lpstr>
      <vt:lpstr>Children (continued)</vt:lpstr>
      <vt:lpstr>Children (continued)</vt:lpstr>
      <vt:lpstr>Children (continued)</vt:lpstr>
      <vt:lpstr>Children (continued)</vt:lpstr>
      <vt:lpstr>Children (continued)</vt:lpstr>
      <vt:lpstr>Female Athletes</vt:lpstr>
      <vt:lpstr>Female Athletes (continued)</vt:lpstr>
      <vt:lpstr>Key Point</vt:lpstr>
      <vt:lpstr>Female Athletes</vt:lpstr>
      <vt:lpstr>Female Athletes (continued)</vt:lpstr>
      <vt:lpstr>Female Athletes (continued)  </vt:lpstr>
      <vt:lpstr>Older Adults</vt:lpstr>
      <vt:lpstr>Key Terms</vt:lpstr>
      <vt:lpstr>Key Point</vt:lpstr>
      <vt:lpstr>Older Adults</vt:lpstr>
      <vt:lpstr>Older Adults (continued)</vt:lpstr>
      <vt:lpstr>Key Point</vt:lpstr>
      <vt:lpstr>Older Adults</vt:lpstr>
      <vt:lpstr>Older Adults (continued)</vt:lpstr>
      <vt:lpstr>Older Adults (continued)</vt:lpstr>
    </vt:vector>
  </TitlesOfParts>
  <Company>Human Kinetics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Package</dc:title>
  <dc:creator>Capps, Christopher</dc:creator>
  <cp:lastModifiedBy>Geraint Forster</cp:lastModifiedBy>
  <cp:revision>112</cp:revision>
  <dcterms:created xsi:type="dcterms:W3CDTF">2004-04-28T19:53:31Z</dcterms:created>
  <dcterms:modified xsi:type="dcterms:W3CDTF">2019-04-04T10:16:10Z</dcterms:modified>
</cp:coreProperties>
</file>