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8"/>
  </p:notesMasterIdLst>
  <p:sldIdLst>
    <p:sldId id="256" r:id="rId2"/>
    <p:sldId id="357" r:id="rId3"/>
    <p:sldId id="358" r:id="rId4"/>
    <p:sldId id="359" r:id="rId5"/>
    <p:sldId id="360" r:id="rId6"/>
    <p:sldId id="335" r:id="rId7"/>
    <p:sldId id="336" r:id="rId8"/>
    <p:sldId id="337" r:id="rId9"/>
    <p:sldId id="338" r:id="rId10"/>
    <p:sldId id="354" r:id="rId11"/>
    <p:sldId id="355" r:id="rId12"/>
    <p:sldId id="356" r:id="rId13"/>
    <p:sldId id="345" r:id="rId14"/>
    <p:sldId id="340" r:id="rId15"/>
    <p:sldId id="257" r:id="rId16"/>
    <p:sldId id="326" r:id="rId17"/>
    <p:sldId id="327" r:id="rId18"/>
    <p:sldId id="329" r:id="rId19"/>
    <p:sldId id="330" r:id="rId20"/>
    <p:sldId id="347" r:id="rId21"/>
    <p:sldId id="341" r:id="rId22"/>
    <p:sldId id="349" r:id="rId23"/>
    <p:sldId id="267" r:id="rId24"/>
    <p:sldId id="268" r:id="rId25"/>
    <p:sldId id="342" r:id="rId26"/>
    <p:sldId id="351" r:id="rId27"/>
    <p:sldId id="334" r:id="rId28"/>
    <p:sldId id="260" r:id="rId29"/>
    <p:sldId id="270" r:id="rId30"/>
    <p:sldId id="271" r:id="rId31"/>
    <p:sldId id="272" r:id="rId32"/>
    <p:sldId id="273" r:id="rId33"/>
    <p:sldId id="274" r:id="rId34"/>
    <p:sldId id="275" r:id="rId35"/>
    <p:sldId id="276" r:id="rId36"/>
    <p:sldId id="277" r:id="rId37"/>
    <p:sldId id="278" r:id="rId38"/>
    <p:sldId id="279" r:id="rId39"/>
    <p:sldId id="280" r:id="rId40"/>
    <p:sldId id="281" r:id="rId41"/>
    <p:sldId id="282" r:id="rId42"/>
    <p:sldId id="302" r:id="rId43"/>
    <p:sldId id="303" r:id="rId44"/>
    <p:sldId id="283" r:id="rId45"/>
    <p:sldId id="284" r:id="rId46"/>
    <p:sldId id="285" r:id="rId47"/>
    <p:sldId id="286" r:id="rId48"/>
    <p:sldId id="287" r:id="rId49"/>
    <p:sldId id="312" r:id="rId50"/>
    <p:sldId id="304" r:id="rId51"/>
    <p:sldId id="317" r:id="rId52"/>
    <p:sldId id="305" r:id="rId53"/>
    <p:sldId id="339" r:id="rId54"/>
    <p:sldId id="350" r:id="rId55"/>
    <p:sldId id="344" r:id="rId56"/>
    <p:sldId id="323" r:id="rId57"/>
    <p:sldId id="306" r:id="rId58"/>
    <p:sldId id="307" r:id="rId59"/>
    <p:sldId id="308" r:id="rId60"/>
    <p:sldId id="331" r:id="rId61"/>
    <p:sldId id="332" r:id="rId62"/>
    <p:sldId id="309" r:id="rId63"/>
    <p:sldId id="310" r:id="rId64"/>
    <p:sldId id="352" r:id="rId65"/>
    <p:sldId id="353" r:id="rId66"/>
    <p:sldId id="343"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3" autoAdjust="0"/>
    <p:restoredTop sz="94660"/>
  </p:normalViewPr>
  <p:slideViewPr>
    <p:cSldViewPr>
      <p:cViewPr varScale="1">
        <p:scale>
          <a:sx n="106" d="100"/>
          <a:sy n="106" d="100"/>
        </p:scale>
        <p:origin x="-1092"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27C654EE-7B00-4EB5-BB2D-AAAE1F02EAB7}"/>
    <pc:docChg chg="custSel delSld modSld">
      <pc:chgData name="Nicholas Campion" userId="7dc06b9cbaf1b233" providerId="LiveId" clId="{27C654EE-7B00-4EB5-BB2D-AAAE1F02EAB7}" dt="2018-03-22T06:17:04.789" v="544" actId="20577"/>
      <pc:docMkLst>
        <pc:docMk/>
      </pc:docMkLst>
      <pc:sldChg chg="modSp">
        <pc:chgData name="Nicholas Campion" userId="7dc06b9cbaf1b233" providerId="LiveId" clId="{27C654EE-7B00-4EB5-BB2D-AAAE1F02EAB7}" dt="2018-03-22T06:10:39.446" v="83" actId="2711"/>
        <pc:sldMkLst>
          <pc:docMk/>
          <pc:sldMk cId="2387036017" sldId="260"/>
        </pc:sldMkLst>
        <pc:spChg chg="mod">
          <ac:chgData name="Nicholas Campion" userId="7dc06b9cbaf1b233" providerId="LiveId" clId="{27C654EE-7B00-4EB5-BB2D-AAAE1F02EAB7}" dt="2018-03-22T06:10:39.446" v="83" actId="2711"/>
          <ac:spMkLst>
            <pc:docMk/>
            <pc:sldMk cId="2387036017" sldId="260"/>
            <ac:spMk id="17410" creationId="{00000000-0000-0000-0000-000000000000}"/>
          </ac:spMkLst>
        </pc:spChg>
      </pc:sldChg>
      <pc:sldChg chg="modSp">
        <pc:chgData name="Nicholas Campion" userId="7dc06b9cbaf1b233" providerId="LiveId" clId="{27C654EE-7B00-4EB5-BB2D-AAAE1F02EAB7}" dt="2018-03-22T06:11:39.433" v="195" actId="20577"/>
        <pc:sldMkLst>
          <pc:docMk/>
          <pc:sldMk cId="0" sldId="271"/>
        </pc:sldMkLst>
        <pc:spChg chg="mod">
          <ac:chgData name="Nicholas Campion" userId="7dc06b9cbaf1b233" providerId="LiveId" clId="{27C654EE-7B00-4EB5-BB2D-AAAE1F02EAB7}" dt="2018-03-22T06:11:39.433" v="195" actId="20577"/>
          <ac:spMkLst>
            <pc:docMk/>
            <pc:sldMk cId="0" sldId="271"/>
            <ac:spMk id="3" creationId="{00000000-0000-0000-0000-000000000000}"/>
          </ac:spMkLst>
        </pc:spChg>
      </pc:sldChg>
      <pc:sldChg chg="del">
        <pc:chgData name="Nicholas Campion" userId="7dc06b9cbaf1b233" providerId="LiveId" clId="{27C654EE-7B00-4EB5-BB2D-AAAE1F02EAB7}" dt="2018-03-22T06:10:48.664" v="84" actId="2696"/>
        <pc:sldMkLst>
          <pc:docMk/>
          <pc:sldMk cId="0" sldId="299"/>
        </pc:sldMkLst>
      </pc:sldChg>
      <pc:sldChg chg="modSp">
        <pc:chgData name="Nicholas Campion" userId="7dc06b9cbaf1b233" providerId="LiveId" clId="{27C654EE-7B00-4EB5-BB2D-AAAE1F02EAB7}" dt="2018-03-22T06:07:48.977" v="2" actId="14100"/>
        <pc:sldMkLst>
          <pc:docMk/>
          <pc:sldMk cId="0" sldId="326"/>
        </pc:sldMkLst>
        <pc:picChg chg="mod">
          <ac:chgData name="Nicholas Campion" userId="7dc06b9cbaf1b233" providerId="LiveId" clId="{27C654EE-7B00-4EB5-BB2D-AAAE1F02EAB7}" dt="2018-03-22T06:07:48.977" v="2" actId="14100"/>
          <ac:picMkLst>
            <pc:docMk/>
            <pc:sldMk cId="0" sldId="326"/>
            <ac:picMk id="5" creationId="{00000000-0000-0000-0000-000000000000}"/>
          </ac:picMkLst>
        </pc:picChg>
        <pc:picChg chg="mod">
          <ac:chgData name="Nicholas Campion" userId="7dc06b9cbaf1b233" providerId="LiveId" clId="{27C654EE-7B00-4EB5-BB2D-AAAE1F02EAB7}" dt="2018-03-22T06:07:45.802" v="1" actId="14100"/>
          <ac:picMkLst>
            <pc:docMk/>
            <pc:sldMk cId="0" sldId="326"/>
            <ac:picMk id="3074" creationId="{00000000-0000-0000-0000-000000000000}"/>
          </ac:picMkLst>
        </pc:picChg>
      </pc:sldChg>
      <pc:sldChg chg="modSp">
        <pc:chgData name="Nicholas Campion" userId="7dc06b9cbaf1b233" providerId="LiveId" clId="{27C654EE-7B00-4EB5-BB2D-AAAE1F02EAB7}" dt="2018-03-22T06:08:03.081" v="6" actId="14100"/>
        <pc:sldMkLst>
          <pc:docMk/>
          <pc:sldMk cId="0" sldId="327"/>
        </pc:sldMkLst>
        <pc:picChg chg="mod">
          <ac:chgData name="Nicholas Campion" userId="7dc06b9cbaf1b233" providerId="LiveId" clId="{27C654EE-7B00-4EB5-BB2D-AAAE1F02EAB7}" dt="2018-03-22T06:07:55.769" v="4" actId="1076"/>
          <ac:picMkLst>
            <pc:docMk/>
            <pc:sldMk cId="0" sldId="327"/>
            <ac:picMk id="5" creationId="{00000000-0000-0000-0000-000000000000}"/>
          </ac:picMkLst>
        </pc:picChg>
        <pc:picChg chg="mod">
          <ac:chgData name="Nicholas Campion" userId="7dc06b9cbaf1b233" providerId="LiveId" clId="{27C654EE-7B00-4EB5-BB2D-AAAE1F02EAB7}" dt="2018-03-22T06:07:57.097" v="5" actId="1076"/>
          <ac:picMkLst>
            <pc:docMk/>
            <pc:sldMk cId="0" sldId="327"/>
            <ac:picMk id="6" creationId="{00000000-0000-0000-0000-000000000000}"/>
          </ac:picMkLst>
        </pc:picChg>
        <pc:picChg chg="mod">
          <ac:chgData name="Nicholas Campion" userId="7dc06b9cbaf1b233" providerId="LiveId" clId="{27C654EE-7B00-4EB5-BB2D-AAAE1F02EAB7}" dt="2018-03-22T06:08:03.081" v="6" actId="14100"/>
          <ac:picMkLst>
            <pc:docMk/>
            <pc:sldMk cId="0" sldId="327"/>
            <ac:picMk id="4098" creationId="{00000000-0000-0000-0000-000000000000}"/>
          </ac:picMkLst>
        </pc:picChg>
      </pc:sldChg>
      <pc:sldChg chg="modSp">
        <pc:chgData name="Nicholas Campion" userId="7dc06b9cbaf1b233" providerId="LiveId" clId="{27C654EE-7B00-4EB5-BB2D-AAAE1F02EAB7}" dt="2018-03-22T06:09:59.082" v="37" actId="115"/>
        <pc:sldMkLst>
          <pc:docMk/>
          <pc:sldMk cId="0" sldId="334"/>
        </pc:sldMkLst>
        <pc:spChg chg="mod">
          <ac:chgData name="Nicholas Campion" userId="7dc06b9cbaf1b233" providerId="LiveId" clId="{27C654EE-7B00-4EB5-BB2D-AAAE1F02EAB7}" dt="2018-03-22T06:08:48.279" v="32" actId="20577"/>
          <ac:spMkLst>
            <pc:docMk/>
            <pc:sldMk cId="0" sldId="334"/>
            <ac:spMk id="2" creationId="{00000000-0000-0000-0000-000000000000}"/>
          </ac:spMkLst>
        </pc:spChg>
        <pc:spChg chg="mod">
          <ac:chgData name="Nicholas Campion" userId="7dc06b9cbaf1b233" providerId="LiveId" clId="{27C654EE-7B00-4EB5-BB2D-AAAE1F02EAB7}" dt="2018-03-22T06:09:59.082" v="37" actId="115"/>
          <ac:spMkLst>
            <pc:docMk/>
            <pc:sldMk cId="0" sldId="334"/>
            <ac:spMk id="3" creationId="{00000000-0000-0000-0000-000000000000}"/>
          </ac:spMkLst>
        </pc:spChg>
      </pc:sldChg>
      <pc:sldChg chg="modSp">
        <pc:chgData name="Nicholas Campion" userId="7dc06b9cbaf1b233" providerId="LiveId" clId="{27C654EE-7B00-4EB5-BB2D-AAAE1F02EAB7}" dt="2018-03-22T06:17:04.789" v="544" actId="20577"/>
        <pc:sldMkLst>
          <pc:docMk/>
          <pc:sldMk cId="0" sldId="338"/>
        </pc:sldMkLst>
        <pc:spChg chg="mod">
          <ac:chgData name="Nicholas Campion" userId="7dc06b9cbaf1b233" providerId="LiveId" clId="{27C654EE-7B00-4EB5-BB2D-AAAE1F02EAB7}" dt="2018-03-22T06:17:04.789" v="544" actId="20577"/>
          <ac:spMkLst>
            <pc:docMk/>
            <pc:sldMk cId="0" sldId="338"/>
            <ac:spMk id="5123" creationId="{00000000-0000-0000-0000-000000000000}"/>
          </ac:spMkLst>
        </pc:spChg>
      </pc:sldChg>
      <pc:sldChg chg="modSp">
        <pc:chgData name="Nicholas Campion" userId="7dc06b9cbaf1b233" providerId="LiveId" clId="{27C654EE-7B00-4EB5-BB2D-AAAE1F02EAB7}" dt="2018-03-22T06:08:27.743" v="7" actId="113"/>
        <pc:sldMkLst>
          <pc:docMk/>
          <pc:sldMk cId="1686954714" sldId="342"/>
        </pc:sldMkLst>
        <pc:spChg chg="mod">
          <ac:chgData name="Nicholas Campion" userId="7dc06b9cbaf1b233" providerId="LiveId" clId="{27C654EE-7B00-4EB5-BB2D-AAAE1F02EAB7}" dt="2018-03-22T06:08:27.743" v="7" actId="113"/>
          <ac:spMkLst>
            <pc:docMk/>
            <pc:sldMk cId="1686954714" sldId="342"/>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25E415-7417-462A-973B-1CA9352F6CB4}" type="datetimeFigureOut">
              <a:rPr lang="en-GB" smtClean="0"/>
              <a:pPr/>
              <a:t>23/03/2018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5FDF20-A4DB-4B66-A838-C4DD607E864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F5B30737-88F8-4D00-BDED-4CB4C3128E76}" type="slidenum">
              <a:rPr lang="en-US" smtClean="0">
                <a:latin typeface="Arial" charset="0"/>
              </a:rPr>
              <a:pPr/>
              <a:t>29</a:t>
            </a:fld>
            <a:endParaRPr lang="en-US">
              <a:latin typeface="Arial"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spcBef>
                <a:spcPct val="0"/>
              </a:spcBef>
            </a:pPr>
            <a:endParaRPr lang="en-GB">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C65E6DCA-5AAD-4009-9445-68AA9B7FF766}" type="slidenum">
              <a:rPr lang="en-US" smtClean="0">
                <a:latin typeface="Arial" charset="0"/>
              </a:rPr>
              <a:pPr/>
              <a:t>39</a:t>
            </a:fld>
            <a:endParaRPr lang="en-US">
              <a:latin typeface="Arial" charset="0"/>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endParaRPr lang="en-GB">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7E6DB5-D9A2-477A-85B1-A97CEAB28632}" type="datetimeFigureOut">
              <a:rPr lang="en-GB" smtClean="0"/>
              <a:pPr/>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4AE740-CE11-4364-BE70-A956E8C6D6B6}"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E6F2406-B8F0-4FA9-BA11-8145B21193D2}"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7E6DB5-D9A2-477A-85B1-A97CEAB28632}" type="datetimeFigureOut">
              <a:rPr lang="en-GB" smtClean="0"/>
              <a:pPr/>
              <a:t>23/03/2018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4AE740-CE11-4364-BE70-A956E8C6D6B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1.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4.jpeg"/><Relationship Id="rId1" Type="http://schemas.openxmlformats.org/officeDocument/2006/relationships/slideLayout" Target="../slideLayouts/slideLayout4.xml"/><Relationship Id="rId6" Type="http://schemas.openxmlformats.org/officeDocument/2006/relationships/image" Target="../media/image19.jpeg"/><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6.jpeg"/><Relationship Id="rId4" Type="http://schemas.openxmlformats.org/officeDocument/2006/relationships/image" Target="../media/image27.jpeg"/></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12.xml"/><Relationship Id="rId4" Type="http://schemas.openxmlformats.org/officeDocument/2006/relationships/image" Target="../media/image10.jpeg"/></Relationships>
</file>

<file path=ppt/slides/_rels/slide2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cura.free.fr/quinq/01gfcor.htm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3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3.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3.jpe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3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hyperlink" Target="http://www.newadvent.org/summa/1075.htm"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newadvent.org/summa/309505.htm" TargetMode="External"/><Relationship Id="rId2" Type="http://schemas.openxmlformats.org/officeDocument/2006/relationships/hyperlink" Target="http://www.newadvent.org/cathen/01713a.htm" TargetMode="External"/><Relationship Id="rId1" Type="http://schemas.openxmlformats.org/officeDocument/2006/relationships/slideLayout" Target="../slideLayouts/slideLayout2.xml"/><Relationship Id="rId5" Type="http://schemas.openxmlformats.org/officeDocument/2006/relationships/image" Target="../media/image52.jpeg"/><Relationship Id="rId4" Type="http://schemas.openxmlformats.org/officeDocument/2006/relationships/image" Target="../media/image51.jpeg"/></Relationships>
</file>

<file path=ppt/slides/_rels/slide4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www.nd.edu/Departments/Maritain/etext/gc2_56.htm" TargetMode="Externa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4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hyperlink" Target="http://www.newadvent.org/summa/309505.htm" TargetMode="External"/><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4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4.jpe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hyperlink" Target="https://www.forrestastrology.com/pages/what-is-evolutionary-astrology" TargetMode="Externa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60.jpeg"/></Relationships>
</file>

<file path=ppt/slides/_rels/slide5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1.jpe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67.jpeg"/></Relationships>
</file>

<file path=ppt/slides/_rels/slide6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xml"/><Relationship Id="rId5" Type="http://schemas.openxmlformats.org/officeDocument/2006/relationships/image" Target="../media/image70.jpeg"/><Relationship Id="rId4" Type="http://schemas.openxmlformats.org/officeDocument/2006/relationships/image" Target="../media/image10.jpeg"/></Relationships>
</file>

<file path=ppt/slides/_rels/slide64.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65.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jpe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2.jpeg"/><Relationship Id="rId7" Type="http://schemas.openxmlformats.org/officeDocument/2006/relationships/image" Target="../media/image8.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3.jpeg"/><Relationship Id="rId4" Type="http://schemas.openxmlformats.org/officeDocument/2006/relationships/image" Target="../media/image11.jpeg"/><Relationship Id="rId9" Type="http://schemas.openxmlformats.org/officeDocument/2006/relationships/image" Target="../media/image7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2700" b="1" dirty="0" smtClean="0">
                <a:latin typeface="Cambria" pitchFamily="18" charset="0"/>
              </a:rPr>
              <a:t>Astrology - The Future of an Ancient Art</a:t>
            </a:r>
            <a:r>
              <a:rPr lang="en-GB" sz="2700" dirty="0" smtClean="0">
                <a:latin typeface="Cambria" pitchFamily="18" charset="0"/>
              </a:rPr>
              <a:t/>
            </a:r>
            <a:br>
              <a:rPr lang="en-GB" sz="2700" dirty="0" smtClean="0">
                <a:latin typeface="Cambria" pitchFamily="18" charset="0"/>
              </a:rPr>
            </a:br>
            <a:r>
              <a:rPr lang="en-GB" sz="2700" dirty="0" smtClean="0">
                <a:latin typeface="Cambria" pitchFamily="18" charset="0"/>
              </a:rPr>
              <a:t>Astrology’s </a:t>
            </a:r>
            <a:r>
              <a:rPr lang="en-GB" sz="2700" dirty="0">
                <a:latin typeface="Cambria" pitchFamily="18" charset="0"/>
              </a:rPr>
              <a:t>Future – not forgetting the Present and Past</a:t>
            </a:r>
            <a:r>
              <a:rPr lang="en-GB" sz="3100" dirty="0">
                <a:latin typeface="Cambria" pitchFamily="18" charset="0"/>
              </a:rPr>
              <a:t/>
            </a:r>
            <a:br>
              <a:rPr lang="en-GB" sz="3100" dirty="0">
                <a:latin typeface="Cambria" pitchFamily="18" charset="0"/>
              </a:rPr>
            </a:br>
            <a:r>
              <a:rPr lang="en-GB" sz="3200" dirty="0">
                <a:latin typeface="Cambria" pitchFamily="18" charset="0"/>
              </a:rPr>
              <a:t> </a:t>
            </a:r>
            <a:r>
              <a:rPr lang="en-GB" sz="3200" b="1" dirty="0">
                <a:latin typeface="Cambria" pitchFamily="18" charset="0"/>
              </a:rPr>
              <a:t>Self, Psyche, or Soul</a:t>
            </a:r>
            <a:r>
              <a:rPr lang="en-GB" sz="3200" dirty="0">
                <a:latin typeface="Cambria" pitchFamily="18" charset="0"/>
              </a:rPr>
              <a:t>: </a:t>
            </a:r>
            <a:r>
              <a:rPr lang="en-GB" sz="3100" dirty="0">
                <a:latin typeface="Cambria" pitchFamily="18" charset="0"/>
              </a:rPr>
              <a:t>Embodiment and the Autonomous Self</a:t>
            </a:r>
            <a:r>
              <a:rPr lang="en-GB" dirty="0"/>
              <a:t/>
            </a:r>
            <a:br>
              <a:rPr lang="en-GB" dirty="0"/>
            </a:br>
            <a:endParaRPr lang="en-GB" dirty="0"/>
          </a:p>
        </p:txBody>
      </p:sp>
      <p:sp>
        <p:nvSpPr>
          <p:cNvPr id="3" name="Subtitle 2"/>
          <p:cNvSpPr>
            <a:spLocks noGrp="1"/>
          </p:cNvSpPr>
          <p:nvPr>
            <p:ph type="subTitle" idx="1"/>
          </p:nvPr>
        </p:nvSpPr>
        <p:spPr/>
        <p:txBody>
          <a:bodyPr/>
          <a:lstStyle/>
          <a:p>
            <a:r>
              <a:rPr lang="en-GB" dirty="0">
                <a:solidFill>
                  <a:schemeClr val="tx1"/>
                </a:solidFill>
                <a:latin typeface="Cambria" pitchFamily="18" charset="0"/>
              </a:rPr>
              <a:t>Nicholas Campion </a:t>
            </a:r>
            <a:r>
              <a:rPr lang="en-GB" dirty="0" err="1">
                <a:solidFill>
                  <a:schemeClr val="tx1"/>
                </a:solidFill>
                <a:latin typeface="Cambria" pitchFamily="18" charset="0"/>
              </a:rPr>
              <a:t>DFSAstrol</a:t>
            </a:r>
            <a:r>
              <a:rPr lang="en-GB" dirty="0">
                <a:solidFill>
                  <a:schemeClr val="tx1"/>
                </a:solidFill>
                <a:latin typeface="Cambria" pitchFamily="18" charset="0"/>
              </a:rPr>
              <a:t> (Hon)</a:t>
            </a:r>
          </a:p>
          <a:p>
            <a:r>
              <a:rPr lang="en-GB" dirty="0">
                <a:solidFill>
                  <a:schemeClr val="tx1"/>
                </a:solidFill>
                <a:latin typeface="Cambria" pitchFamily="18" charset="0"/>
              </a:rPr>
              <a:t>Programme Director MA in Cultural Astronomy and Astrology</a:t>
            </a:r>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286000" y="228600"/>
            <a:ext cx="2500536" cy="1066800"/>
          </a:xfrm>
          <a:prstGeom prst="rect">
            <a:avLst/>
          </a:prstGeom>
          <a:noFill/>
          <a:ln>
            <a:noFill/>
          </a:ln>
        </p:spPr>
      </p:pic>
      <p:pic>
        <p:nvPicPr>
          <p:cNvPr id="5" name="Picture 4" descr="FASlogo.jpg"/>
          <p:cNvPicPr>
            <a:picLocks noChangeAspect="1"/>
          </p:cNvPicPr>
          <p:nvPr/>
        </p:nvPicPr>
        <p:blipFill>
          <a:blip r:embed="rId3" cstate="print"/>
          <a:stretch>
            <a:fillRect/>
          </a:stretch>
        </p:blipFill>
        <p:spPr>
          <a:xfrm>
            <a:off x="5105400" y="304800"/>
            <a:ext cx="2146852" cy="9144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1026" name="Picture 2"/>
          <p:cNvPicPr>
            <a:picLocks noGrp="1" noChangeAspect="1" noChangeArrowheads="1"/>
          </p:cNvPicPr>
          <p:nvPr>
            <p:ph sz="half" idx="1"/>
          </p:nvPr>
        </p:nvPicPr>
        <p:blipFill>
          <a:blip r:embed="rId2" cstate="print"/>
          <a:srcRect l="15780" t="63723" r="66038" b="7469"/>
          <a:stretch>
            <a:fillRect/>
          </a:stretch>
        </p:blipFill>
        <p:spPr bwMode="auto">
          <a:xfrm>
            <a:off x="0" y="2667000"/>
            <a:ext cx="4638319" cy="2362200"/>
          </a:xfrm>
          <a:prstGeom prst="rect">
            <a:avLst/>
          </a:prstGeom>
          <a:noFill/>
          <a:ln w="9525">
            <a:noFill/>
            <a:miter lim="800000"/>
            <a:headEnd/>
            <a:tailEnd/>
          </a:ln>
        </p:spPr>
      </p:pic>
      <p:sp>
        <p:nvSpPr>
          <p:cNvPr id="6" name="Content Placeholder 5"/>
          <p:cNvSpPr>
            <a:spLocks noGrp="1"/>
          </p:cNvSpPr>
          <p:nvPr>
            <p:ph sz="half" idx="2"/>
          </p:nvPr>
        </p:nvSpPr>
        <p:spPr/>
        <p:txBody>
          <a:bodyPr>
            <a:normAutofit fontScale="62500" lnSpcReduction="20000"/>
          </a:bodyPr>
          <a:lstStyle/>
          <a:p>
            <a:r>
              <a:rPr lang="en-GB" dirty="0" smtClean="0">
                <a:latin typeface="Cambria" pitchFamily="18" charset="0"/>
              </a:rPr>
              <a:t>To talk about astrology’s future we have to consider its past and present. After all, one view of time which informs astrology is that all time exists simultaneously, in the here and now. As T.S. Eliot wrote, ‘</a:t>
            </a:r>
            <a:r>
              <a:rPr lang="en-GB" i="1" dirty="0" smtClean="0">
                <a:latin typeface="Cambria" pitchFamily="18" charset="0"/>
              </a:rPr>
              <a:t>Time present and time past/ Are both perhaps present in the future/ and time future contained in time past’</a:t>
            </a:r>
            <a:r>
              <a:rPr lang="en-GB" dirty="0" smtClean="0">
                <a:latin typeface="Cambria" pitchFamily="18" charset="0"/>
              </a:rPr>
              <a:t>. Nick will consider the varieties of modern astrology, especially notions of the Self, Psyche, or Soul, and the question of whether we can transcend our birth charts – or whether we have to work with them, a vital issue if you are seeing clients.</a:t>
            </a:r>
            <a:r>
              <a:rPr lang="en-GB" b="1" dirty="0" smtClean="0">
                <a:latin typeface="Cambria" pitchFamily="18" charset="0"/>
              </a:rPr>
              <a:t> </a:t>
            </a:r>
            <a:endParaRPr lang="en-GB" dirty="0" smtClean="0">
              <a:latin typeface="Cambria" pitchFamily="18" charset="0"/>
            </a:endParaRPr>
          </a:p>
          <a:p>
            <a:endParaRPr lang="en-GB" dirty="0"/>
          </a:p>
        </p:txBody>
      </p:sp>
      <p:pic>
        <p:nvPicPr>
          <p:cNvPr id="7" name="Picture 6" descr="FASlogo.jpg"/>
          <p:cNvPicPr>
            <a:picLocks noChangeAspect="1"/>
          </p:cNvPicPr>
          <p:nvPr/>
        </p:nvPicPr>
        <p:blipFill>
          <a:blip r:embed="rId3" cstate="print"/>
          <a:stretch>
            <a:fillRect/>
          </a:stretch>
        </p:blipFill>
        <p:spPr>
          <a:xfrm>
            <a:off x="838200" y="685800"/>
            <a:ext cx="3578087" cy="1524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First: The </a:t>
            </a:r>
            <a:r>
              <a:rPr lang="en-GB" dirty="0">
                <a:latin typeface="Cambria" pitchFamily="18" charset="0"/>
              </a:rPr>
              <a:t>Future</a:t>
            </a:r>
          </a:p>
        </p:txBody>
      </p:sp>
      <p:sp>
        <p:nvSpPr>
          <p:cNvPr id="3" name="Content Placeholder 2"/>
          <p:cNvSpPr>
            <a:spLocks noGrp="1"/>
          </p:cNvSpPr>
          <p:nvPr>
            <p:ph sz="half" idx="1"/>
          </p:nvPr>
        </p:nvSpPr>
        <p:spPr/>
        <p:txBody>
          <a:bodyPr/>
          <a:lstStyle/>
          <a:p>
            <a:pPr>
              <a:buNone/>
            </a:pPr>
            <a:r>
              <a:rPr lang="en-GB" dirty="0">
                <a:latin typeface="Cambria Math" pitchFamily="18" charset="0"/>
                <a:ea typeface="Cambria Math" pitchFamily="18" charset="0"/>
              </a:rPr>
              <a:t>What can we say about the future of astrology?</a:t>
            </a:r>
          </a:p>
          <a:p>
            <a:pPr>
              <a:buNone/>
            </a:pPr>
            <a:r>
              <a:rPr lang="en-GB" dirty="0">
                <a:latin typeface="Cambria Math" pitchFamily="18" charset="0"/>
                <a:ea typeface="Cambria Math" pitchFamily="18" charset="0"/>
              </a:rPr>
              <a:t>Has any prediction about the future of astrology come  to pass?</a:t>
            </a:r>
          </a:p>
          <a:p>
            <a:endParaRPr lang="en-GB" dirty="0"/>
          </a:p>
        </p:txBody>
      </p:sp>
      <p:sp>
        <p:nvSpPr>
          <p:cNvPr id="5" name="Content Placeholder 4"/>
          <p:cNvSpPr>
            <a:spLocks noGrp="1"/>
          </p:cNvSpPr>
          <p:nvPr>
            <p:ph sz="half" idx="2"/>
          </p:nvPr>
        </p:nvSpPr>
        <p:spPr/>
        <p:txBody>
          <a:bodyPr/>
          <a:lstStyle/>
          <a:p>
            <a:endParaRPr lang="en-GB"/>
          </a:p>
        </p:txBody>
      </p:sp>
      <p:pic>
        <p:nvPicPr>
          <p:cNvPr id="4" name="Picture 3" descr="Tad Mann Future of Astrology.jpg"/>
          <p:cNvPicPr>
            <a:picLocks noChangeAspect="1"/>
          </p:cNvPicPr>
          <p:nvPr/>
        </p:nvPicPr>
        <p:blipFill>
          <a:blip r:embed="rId2" cstate="print"/>
          <a:stretch>
            <a:fillRect/>
          </a:stretch>
        </p:blipFill>
        <p:spPr>
          <a:xfrm>
            <a:off x="5029200" y="1524000"/>
            <a:ext cx="2876068" cy="442595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Math" pitchFamily="18" charset="0"/>
                <a:ea typeface="Cambria Math" pitchFamily="18" charset="0"/>
              </a:rPr>
              <a:t>The Future</a:t>
            </a:r>
          </a:p>
        </p:txBody>
      </p:sp>
      <p:sp>
        <p:nvSpPr>
          <p:cNvPr id="3" name="Content Placeholder 2"/>
          <p:cNvSpPr>
            <a:spLocks noGrp="1"/>
          </p:cNvSpPr>
          <p:nvPr>
            <p:ph sz="half" idx="1"/>
          </p:nvPr>
        </p:nvSpPr>
        <p:spPr/>
        <p:txBody>
          <a:bodyPr>
            <a:normAutofit fontScale="70000" lnSpcReduction="20000"/>
          </a:bodyPr>
          <a:lstStyle/>
          <a:p>
            <a:pPr>
              <a:buNone/>
            </a:pPr>
            <a:r>
              <a:rPr lang="en-GB" dirty="0">
                <a:latin typeface="Cambria Math" pitchFamily="18" charset="0"/>
                <a:ea typeface="Cambria Math" pitchFamily="18" charset="0"/>
              </a:rPr>
              <a:t>What can we say about the future of astrology?</a:t>
            </a:r>
          </a:p>
          <a:p>
            <a:pPr>
              <a:buNone/>
            </a:pPr>
            <a:r>
              <a:rPr lang="en-GB" dirty="0">
                <a:latin typeface="Cambria Math" pitchFamily="18" charset="0"/>
                <a:ea typeface="Cambria Math" pitchFamily="18" charset="0"/>
              </a:rPr>
              <a:t>Has any prediction about the future of astrology come  to pass?</a:t>
            </a:r>
          </a:p>
          <a:p>
            <a:endParaRPr lang="en-GB" dirty="0"/>
          </a:p>
        </p:txBody>
      </p:sp>
      <p:sp>
        <p:nvSpPr>
          <p:cNvPr id="5" name="Content Placeholder 4"/>
          <p:cNvSpPr>
            <a:spLocks noGrp="1"/>
          </p:cNvSpPr>
          <p:nvPr>
            <p:ph sz="half" idx="2"/>
          </p:nvPr>
        </p:nvSpPr>
        <p:spPr/>
        <p:txBody>
          <a:bodyPr>
            <a:normAutofit fontScale="70000" lnSpcReduction="20000"/>
          </a:bodyPr>
          <a:lstStyle/>
          <a:p>
            <a:r>
              <a:rPr lang="en-GB" dirty="0">
                <a:latin typeface="Cambria Math" pitchFamily="18" charset="0"/>
                <a:ea typeface="Cambria Math" pitchFamily="18" charset="0"/>
              </a:rPr>
              <a:t>‘But God comprehends all these in a stable and eternal present…Nor is there any difference between his present, past and future knowledge. His knowledge is not like ours, which has three tenses: present, past and future’. </a:t>
            </a:r>
          </a:p>
          <a:p>
            <a:r>
              <a:rPr lang="en-GB" dirty="0">
                <a:latin typeface="Cambria Math" pitchFamily="18" charset="0"/>
                <a:ea typeface="Cambria Math" pitchFamily="18" charset="0"/>
              </a:rPr>
              <a:t>Augustine, </a:t>
            </a:r>
            <a:r>
              <a:rPr lang="en-GB" i="1" dirty="0">
                <a:latin typeface="Cambria Math" pitchFamily="18" charset="0"/>
                <a:ea typeface="Cambria Math" pitchFamily="18" charset="0"/>
              </a:rPr>
              <a:t>City of God</a:t>
            </a:r>
            <a:r>
              <a:rPr lang="en-GB" dirty="0">
                <a:latin typeface="Cambria Math" pitchFamily="18" charset="0"/>
                <a:ea typeface="Cambria Math" pitchFamily="18" charset="0"/>
              </a:rPr>
              <a:t>, trans. Henry </a:t>
            </a:r>
            <a:r>
              <a:rPr lang="en-GB" dirty="0" err="1">
                <a:latin typeface="Cambria Math" pitchFamily="18" charset="0"/>
                <a:ea typeface="Cambria Math" pitchFamily="18" charset="0"/>
              </a:rPr>
              <a:t>Bettenson</a:t>
            </a:r>
            <a:r>
              <a:rPr lang="en-GB" dirty="0">
                <a:latin typeface="Cambria Math" pitchFamily="18" charset="0"/>
                <a:ea typeface="Cambria Math" pitchFamily="18" charset="0"/>
              </a:rPr>
              <a:t> (</a:t>
            </a:r>
            <a:r>
              <a:rPr lang="en-GB" dirty="0" err="1">
                <a:latin typeface="Cambria Math" pitchFamily="18" charset="0"/>
                <a:ea typeface="Cambria Math" pitchFamily="18" charset="0"/>
              </a:rPr>
              <a:t>Harmondsworth</a:t>
            </a:r>
            <a:r>
              <a:rPr lang="en-GB" dirty="0">
                <a:latin typeface="Cambria Math" pitchFamily="18" charset="0"/>
                <a:ea typeface="Cambria Math" pitchFamily="18" charset="0"/>
              </a:rPr>
              <a:t>, Middlesex: Penguin, 1972) XI.21 (p. 452).</a:t>
            </a:r>
          </a:p>
          <a:p>
            <a:endParaRPr lang="en-GB" dirty="0">
              <a:latin typeface="Cambria" pitchFamily="18" charset="0"/>
            </a:endParaRPr>
          </a:p>
          <a:p>
            <a:r>
              <a:rPr lang="en-GB" dirty="0"/>
              <a:t> </a:t>
            </a:r>
          </a:p>
          <a:p>
            <a:endParaRPr lang="en-GB" dirty="0"/>
          </a:p>
        </p:txBody>
      </p:sp>
      <p:pic>
        <p:nvPicPr>
          <p:cNvPr id="4" name="Picture 3" descr="Tad Mann Future of Astrology.jpg"/>
          <p:cNvPicPr>
            <a:picLocks noChangeAspect="1"/>
          </p:cNvPicPr>
          <p:nvPr/>
        </p:nvPicPr>
        <p:blipFill>
          <a:blip r:embed="rId2" cstate="print"/>
          <a:stretch>
            <a:fillRect/>
          </a:stretch>
        </p:blipFill>
        <p:spPr>
          <a:xfrm>
            <a:off x="914400" y="2895600"/>
            <a:ext cx="1733068" cy="2667000"/>
          </a:xfrm>
          <a:prstGeom prst="rect">
            <a:avLst/>
          </a:prstGeom>
        </p:spPr>
      </p:pic>
      <p:pic>
        <p:nvPicPr>
          <p:cNvPr id="7" name="Picture 6" descr="Augustine.jpg"/>
          <p:cNvPicPr>
            <a:picLocks noChangeAspect="1"/>
          </p:cNvPicPr>
          <p:nvPr/>
        </p:nvPicPr>
        <p:blipFill>
          <a:blip r:embed="rId3" cstate="print"/>
          <a:stretch>
            <a:fillRect/>
          </a:stretch>
        </p:blipFill>
        <p:spPr>
          <a:xfrm>
            <a:off x="3048000" y="3200400"/>
            <a:ext cx="1600200" cy="232813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Math" pitchFamily="18" charset="0"/>
                <a:ea typeface="Cambria Math" pitchFamily="18" charset="0"/>
              </a:rPr>
              <a:t>The Future</a:t>
            </a:r>
          </a:p>
        </p:txBody>
      </p:sp>
      <p:sp>
        <p:nvSpPr>
          <p:cNvPr id="3" name="Content Placeholder 2"/>
          <p:cNvSpPr>
            <a:spLocks noGrp="1"/>
          </p:cNvSpPr>
          <p:nvPr>
            <p:ph sz="half" idx="1"/>
          </p:nvPr>
        </p:nvSpPr>
        <p:spPr/>
        <p:txBody>
          <a:bodyPr>
            <a:normAutofit fontScale="47500" lnSpcReduction="20000"/>
          </a:bodyPr>
          <a:lstStyle/>
          <a:p>
            <a:pPr>
              <a:buNone/>
            </a:pPr>
            <a:r>
              <a:rPr lang="en-GB" dirty="0">
                <a:latin typeface="Cambria Math" pitchFamily="18" charset="0"/>
                <a:ea typeface="Cambria Math" pitchFamily="18" charset="0"/>
              </a:rPr>
              <a:t>What can we say about the future of astrology?</a:t>
            </a:r>
          </a:p>
          <a:p>
            <a:pPr>
              <a:buNone/>
            </a:pPr>
            <a:r>
              <a:rPr lang="en-GB" dirty="0">
                <a:latin typeface="Cambria Math" pitchFamily="18" charset="0"/>
                <a:ea typeface="Cambria Math" pitchFamily="18" charset="0"/>
              </a:rPr>
              <a:t>Has any prediction about the future of astrology come  to pass?</a:t>
            </a:r>
          </a:p>
          <a:p>
            <a:endParaRPr lang="en-GB" dirty="0"/>
          </a:p>
        </p:txBody>
      </p:sp>
      <p:sp>
        <p:nvSpPr>
          <p:cNvPr id="5" name="Content Placeholder 4"/>
          <p:cNvSpPr>
            <a:spLocks noGrp="1"/>
          </p:cNvSpPr>
          <p:nvPr>
            <p:ph sz="half" idx="2"/>
          </p:nvPr>
        </p:nvSpPr>
        <p:spPr/>
        <p:txBody>
          <a:bodyPr>
            <a:normAutofit fontScale="47500" lnSpcReduction="20000"/>
          </a:bodyPr>
          <a:lstStyle/>
          <a:p>
            <a:pPr>
              <a:buNone/>
            </a:pPr>
            <a:r>
              <a:rPr lang="en-GB" sz="3400" dirty="0">
                <a:latin typeface="Cambria" pitchFamily="18" charset="0"/>
              </a:rPr>
              <a:t>‘But God comprehends all these in a stable and eternal present…Nor is there any difference between his present, past and future knowledge. His knowledge is not like ours, which has three tenses: present, past and future’. </a:t>
            </a:r>
          </a:p>
          <a:p>
            <a:pPr>
              <a:buNone/>
            </a:pPr>
            <a:r>
              <a:rPr lang="en-GB" sz="3400" dirty="0">
                <a:latin typeface="Cambria" pitchFamily="18" charset="0"/>
              </a:rPr>
              <a:t>Augustine, </a:t>
            </a:r>
            <a:r>
              <a:rPr lang="en-GB" sz="3400" i="1" dirty="0">
                <a:latin typeface="Cambria" pitchFamily="18" charset="0"/>
              </a:rPr>
              <a:t>City of God</a:t>
            </a:r>
            <a:r>
              <a:rPr lang="en-GB" sz="3400" dirty="0">
                <a:latin typeface="Cambria" pitchFamily="18" charset="0"/>
              </a:rPr>
              <a:t>, trans. Henry </a:t>
            </a:r>
            <a:r>
              <a:rPr lang="en-GB" sz="3400" dirty="0" err="1">
                <a:latin typeface="Cambria" pitchFamily="18" charset="0"/>
              </a:rPr>
              <a:t>Bettenson</a:t>
            </a:r>
            <a:r>
              <a:rPr lang="en-GB" sz="3400" dirty="0">
                <a:latin typeface="Cambria" pitchFamily="18" charset="0"/>
              </a:rPr>
              <a:t> (</a:t>
            </a:r>
            <a:r>
              <a:rPr lang="en-GB" sz="3400" dirty="0" err="1">
                <a:latin typeface="Cambria" pitchFamily="18" charset="0"/>
              </a:rPr>
              <a:t>Harmondsworth</a:t>
            </a:r>
            <a:r>
              <a:rPr lang="en-GB" sz="3400" dirty="0">
                <a:latin typeface="Cambria" pitchFamily="18" charset="0"/>
              </a:rPr>
              <a:t>, Middlesex: Penguin, 1972) XI.21 (p. 452).</a:t>
            </a:r>
          </a:p>
          <a:p>
            <a:pPr>
              <a:buNone/>
            </a:pPr>
            <a:endParaRPr lang="en-GB" sz="3400" dirty="0" smtClean="0">
              <a:latin typeface="Cambria" pitchFamily="18" charset="0"/>
            </a:endParaRPr>
          </a:p>
          <a:p>
            <a:pPr>
              <a:buNone/>
            </a:pPr>
            <a:r>
              <a:rPr lang="en-GB" sz="3400" dirty="0" smtClean="0">
                <a:latin typeface="Cambria" pitchFamily="18" charset="0"/>
              </a:rPr>
              <a:t>’Time </a:t>
            </a:r>
            <a:r>
              <a:rPr lang="en-GB" sz="3400" dirty="0">
                <a:latin typeface="Cambria" pitchFamily="18" charset="0"/>
              </a:rPr>
              <a:t>present and time past</a:t>
            </a:r>
          </a:p>
          <a:p>
            <a:pPr>
              <a:buNone/>
            </a:pPr>
            <a:r>
              <a:rPr lang="en-GB" sz="3400" dirty="0">
                <a:latin typeface="Cambria" pitchFamily="18" charset="0"/>
              </a:rPr>
              <a:t>Are both perhaps present in time future,</a:t>
            </a:r>
          </a:p>
          <a:p>
            <a:pPr>
              <a:buNone/>
            </a:pPr>
            <a:r>
              <a:rPr lang="en-GB" sz="3400" dirty="0">
                <a:latin typeface="Cambria" pitchFamily="18" charset="0"/>
              </a:rPr>
              <a:t>And time future contained in time past’.</a:t>
            </a:r>
          </a:p>
          <a:p>
            <a:pPr>
              <a:buNone/>
            </a:pPr>
            <a:r>
              <a:rPr lang="en-GB" sz="3400" dirty="0">
                <a:latin typeface="Cambria" pitchFamily="18" charset="0"/>
              </a:rPr>
              <a:t>T.S. Elliot, </a:t>
            </a:r>
            <a:r>
              <a:rPr lang="en-GB" sz="3400" i="1" dirty="0">
                <a:latin typeface="Cambria" pitchFamily="18" charset="0"/>
              </a:rPr>
              <a:t>The Four Quartets</a:t>
            </a:r>
            <a:r>
              <a:rPr lang="en-GB" sz="3400" dirty="0">
                <a:latin typeface="Cambria" pitchFamily="18" charset="0"/>
              </a:rPr>
              <a:t>, </a:t>
            </a:r>
            <a:r>
              <a:rPr lang="en-GB" sz="3400" dirty="0" smtClean="0">
                <a:latin typeface="Cambria" pitchFamily="18" charset="0"/>
              </a:rPr>
              <a:t>‘Burnt Norton’ </a:t>
            </a:r>
            <a:r>
              <a:rPr lang="en-GB" sz="3400" dirty="0">
                <a:latin typeface="Cambria" pitchFamily="18" charset="0"/>
              </a:rPr>
              <a:t>lines 1-3</a:t>
            </a:r>
            <a:r>
              <a:rPr lang="en-GB" sz="3400" dirty="0" smtClean="0">
                <a:latin typeface="Cambria" pitchFamily="18" charset="0"/>
              </a:rPr>
              <a:t>.</a:t>
            </a:r>
            <a:r>
              <a:rPr lang="en-GB" sz="3400" dirty="0" smtClean="0">
                <a:latin typeface="Cambria" pitchFamily="18" charset="0"/>
              </a:rPr>
              <a:t> </a:t>
            </a:r>
            <a:endParaRPr lang="en-GB" sz="3400" dirty="0" smtClean="0">
              <a:latin typeface="Cambria" pitchFamily="18" charset="0"/>
            </a:endParaRPr>
          </a:p>
          <a:p>
            <a:pPr>
              <a:buNone/>
            </a:pPr>
            <a:endParaRPr lang="en-GB" sz="3400" dirty="0" smtClean="0">
              <a:latin typeface="Cambria" pitchFamily="18" charset="0"/>
            </a:endParaRPr>
          </a:p>
          <a:p>
            <a:pPr>
              <a:buNone/>
            </a:pPr>
            <a:r>
              <a:rPr lang="en-GB" sz="3400" dirty="0" smtClean="0">
                <a:latin typeface="Cambria" pitchFamily="18" charset="0"/>
              </a:rPr>
              <a:t>‘</a:t>
            </a:r>
            <a:r>
              <a:rPr lang="en-GB" sz="3400" dirty="0" smtClean="0">
                <a:latin typeface="Cambria" pitchFamily="18" charset="0"/>
              </a:rPr>
              <a:t>In my beginning is my end’</a:t>
            </a:r>
          </a:p>
          <a:p>
            <a:pPr>
              <a:buNone/>
            </a:pPr>
            <a:r>
              <a:rPr lang="en-GB" sz="3400" dirty="0" smtClean="0">
                <a:latin typeface="Cambria" pitchFamily="18" charset="0"/>
              </a:rPr>
              <a:t>T.S. Elliot, </a:t>
            </a:r>
            <a:r>
              <a:rPr lang="en-GB" sz="3400" i="1" dirty="0" smtClean="0">
                <a:latin typeface="Cambria" pitchFamily="18" charset="0"/>
              </a:rPr>
              <a:t>Four Quartets</a:t>
            </a:r>
            <a:r>
              <a:rPr lang="en-GB" sz="3400" dirty="0" smtClean="0">
                <a:latin typeface="Cambria" pitchFamily="18" charset="0"/>
              </a:rPr>
              <a:t>, line 1, East Coker, line 1</a:t>
            </a:r>
          </a:p>
          <a:p>
            <a:pPr>
              <a:buNone/>
            </a:pPr>
            <a:endParaRPr lang="en-GB" sz="3300" dirty="0">
              <a:latin typeface="Cambria" pitchFamily="18" charset="0"/>
            </a:endParaRPr>
          </a:p>
          <a:p>
            <a:endParaRPr lang="en-GB" dirty="0"/>
          </a:p>
          <a:p>
            <a:endParaRPr lang="en-GB" dirty="0"/>
          </a:p>
        </p:txBody>
      </p:sp>
      <p:pic>
        <p:nvPicPr>
          <p:cNvPr id="4" name="Picture 3" descr="Tad Mann Future of Astrology.jpg"/>
          <p:cNvPicPr>
            <a:picLocks noChangeAspect="1"/>
          </p:cNvPicPr>
          <p:nvPr/>
        </p:nvPicPr>
        <p:blipFill>
          <a:blip r:embed="rId2" cstate="print"/>
          <a:stretch>
            <a:fillRect/>
          </a:stretch>
        </p:blipFill>
        <p:spPr>
          <a:xfrm>
            <a:off x="609600" y="2514600"/>
            <a:ext cx="1733068" cy="2667000"/>
          </a:xfrm>
          <a:prstGeom prst="rect">
            <a:avLst/>
          </a:prstGeom>
        </p:spPr>
      </p:pic>
      <p:sp>
        <p:nvSpPr>
          <p:cNvPr id="6" name="Rectangle 5"/>
          <p:cNvSpPr/>
          <p:nvPr/>
        </p:nvSpPr>
        <p:spPr>
          <a:xfrm flipV="1">
            <a:off x="2286000" y="7391399"/>
            <a:ext cx="838200" cy="3693319"/>
          </a:xfrm>
          <a:prstGeom prst="rect">
            <a:avLst/>
          </a:prstGeom>
        </p:spPr>
        <p:txBody>
          <a:bodyPr wrap="square">
            <a:spAutoFit/>
          </a:bodyPr>
          <a:lstStyle/>
          <a:p>
            <a:r>
              <a:rPr lang="en-GB" dirty="0" smtClean="0"/>
              <a:t>‘In my beginning is my end’</a:t>
            </a:r>
          </a:p>
          <a:p>
            <a:r>
              <a:rPr lang="en-GB" dirty="0" smtClean="0"/>
              <a:t>T.S. Elliot, </a:t>
            </a:r>
            <a:r>
              <a:rPr lang="en-GB" i="1" dirty="0" smtClean="0"/>
              <a:t>Four Quartets</a:t>
            </a:r>
            <a:r>
              <a:rPr lang="en-GB" dirty="0" smtClean="0"/>
              <a:t>, line 1, East Coker, line 1</a:t>
            </a:r>
            <a:endParaRPr lang="en-GB" dirty="0"/>
          </a:p>
        </p:txBody>
      </p:sp>
      <p:pic>
        <p:nvPicPr>
          <p:cNvPr id="7" name="Picture 6" descr="T S.Elliotjpg.jpg"/>
          <p:cNvPicPr>
            <a:picLocks noChangeAspect="1"/>
          </p:cNvPicPr>
          <p:nvPr/>
        </p:nvPicPr>
        <p:blipFill>
          <a:blip r:embed="rId3" cstate="print"/>
          <a:stretch>
            <a:fillRect/>
          </a:stretch>
        </p:blipFill>
        <p:spPr>
          <a:xfrm>
            <a:off x="3276600" y="4419600"/>
            <a:ext cx="1341734" cy="1990725"/>
          </a:xfrm>
          <a:prstGeom prst="rect">
            <a:avLst/>
          </a:prstGeom>
        </p:spPr>
      </p:pic>
      <p:pic>
        <p:nvPicPr>
          <p:cNvPr id="8" name="Picture 7" descr="Augustine.jpg"/>
          <p:cNvPicPr>
            <a:picLocks noChangeAspect="1"/>
          </p:cNvPicPr>
          <p:nvPr/>
        </p:nvPicPr>
        <p:blipFill>
          <a:blip r:embed="rId4" cstate="print"/>
          <a:stretch>
            <a:fillRect/>
          </a:stretch>
        </p:blipFill>
        <p:spPr>
          <a:xfrm>
            <a:off x="2819400" y="2286000"/>
            <a:ext cx="1495451" cy="217573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Content Placeholder 2"/>
          <p:cNvSpPr>
            <a:spLocks noGrp="1"/>
          </p:cNvSpPr>
          <p:nvPr>
            <p:ph idx="1"/>
          </p:nvPr>
        </p:nvSpPr>
        <p:spPr>
          <a:xfrm>
            <a:off x="914400" y="620713"/>
            <a:ext cx="8229600" cy="4525962"/>
          </a:xfrm>
        </p:spPr>
        <p:txBody>
          <a:bodyPr/>
          <a:lstStyle/>
          <a:p>
            <a:pPr eaLnBrk="1" hangingPunct="1">
              <a:buFont typeface="Arial" charset="0"/>
              <a:buNone/>
            </a:pPr>
            <a:r>
              <a:rPr lang="en-GB" dirty="0">
                <a:latin typeface="Cambria" pitchFamily="18" charset="0"/>
              </a:rPr>
              <a:t>Congratulations to all the Faculty of Astrological Studies’ new graduates from the University of Wales Trinity Saint David</a:t>
            </a:r>
          </a:p>
        </p:txBody>
      </p:sp>
      <p:pic>
        <p:nvPicPr>
          <p:cNvPr id="3075" name="Picture 6" descr="Lampeter 2.jpg"/>
          <p:cNvPicPr>
            <a:picLocks noChangeAspect="1"/>
          </p:cNvPicPr>
          <p:nvPr/>
        </p:nvPicPr>
        <p:blipFill>
          <a:blip r:embed="rId2" cstate="print"/>
          <a:srcRect/>
          <a:stretch>
            <a:fillRect/>
          </a:stretch>
        </p:blipFill>
        <p:spPr bwMode="auto">
          <a:xfrm>
            <a:off x="5076825" y="3213100"/>
            <a:ext cx="3349625" cy="2506663"/>
          </a:xfrm>
          <a:prstGeom prst="rect">
            <a:avLst/>
          </a:prstGeom>
          <a:noFill/>
          <a:ln w="9525">
            <a:noFill/>
            <a:miter lim="800000"/>
            <a:headEnd/>
            <a:tailEnd/>
          </a:ln>
        </p:spPr>
      </p:pic>
      <p:pic>
        <p:nvPicPr>
          <p:cNvPr id="3076" name="Picture 8" descr="Lampeter 3.jpg"/>
          <p:cNvPicPr>
            <a:picLocks noChangeAspect="1"/>
          </p:cNvPicPr>
          <p:nvPr/>
        </p:nvPicPr>
        <p:blipFill>
          <a:blip r:embed="rId3" cstate="print"/>
          <a:srcRect/>
          <a:stretch>
            <a:fillRect/>
          </a:stretch>
        </p:blipFill>
        <p:spPr bwMode="auto">
          <a:xfrm>
            <a:off x="6429375" y="3286125"/>
            <a:ext cx="2514600" cy="1571625"/>
          </a:xfrm>
          <a:prstGeom prst="rect">
            <a:avLst/>
          </a:prstGeom>
          <a:noFill/>
          <a:ln w="9525">
            <a:noFill/>
            <a:miter lim="800000"/>
            <a:headEnd/>
            <a:tailEnd/>
          </a:ln>
        </p:spPr>
      </p:pic>
      <p:pic>
        <p:nvPicPr>
          <p:cNvPr id="3077" name="Picture 8" descr="Lampeter 3.jpg"/>
          <p:cNvPicPr>
            <a:picLocks noChangeAspect="1"/>
          </p:cNvPicPr>
          <p:nvPr/>
        </p:nvPicPr>
        <p:blipFill>
          <a:blip r:embed="rId3" cstate="print"/>
          <a:srcRect/>
          <a:stretch>
            <a:fillRect/>
          </a:stretch>
        </p:blipFill>
        <p:spPr bwMode="auto">
          <a:xfrm>
            <a:off x="4114800" y="2209800"/>
            <a:ext cx="4314825" cy="2697163"/>
          </a:xfrm>
          <a:prstGeom prst="rect">
            <a:avLst/>
          </a:prstGeom>
          <a:noFill/>
          <a:ln w="9525">
            <a:noFill/>
            <a:miter lim="800000"/>
            <a:headEnd/>
            <a:tailEnd/>
          </a:ln>
        </p:spPr>
      </p:pic>
      <p:pic>
        <p:nvPicPr>
          <p:cNvPr id="3078" name="Picture 5" descr="Lampeter.jpeg"/>
          <p:cNvPicPr>
            <a:picLocks noChangeAspect="1"/>
          </p:cNvPicPr>
          <p:nvPr/>
        </p:nvPicPr>
        <p:blipFill>
          <a:blip r:embed="rId4" cstate="print"/>
          <a:srcRect/>
          <a:stretch>
            <a:fillRect/>
          </a:stretch>
        </p:blipFill>
        <p:spPr bwMode="auto">
          <a:xfrm>
            <a:off x="152400" y="2743200"/>
            <a:ext cx="4956175" cy="3716337"/>
          </a:xfrm>
          <a:prstGeom prst="rect">
            <a:avLst/>
          </a:prstGeom>
          <a:noFill/>
          <a:ln w="9525">
            <a:noFill/>
            <a:miter lim="800000"/>
            <a:headEnd/>
            <a:tailEnd/>
          </a:ln>
        </p:spPr>
      </p:pic>
      <p:pic>
        <p:nvPicPr>
          <p:cNvPr id="3079" name="Picture 4" descr="C:\Users\ablettm\AppData\Local\Microsoft\Windows\Temporary Internet Files\Content.Outlook\R41HOZLM\UWTSD Logo.jpg"/>
          <p:cNvPicPr>
            <a:picLocks noChangeAspect="1" noChangeArrowheads="1"/>
          </p:cNvPicPr>
          <p:nvPr/>
        </p:nvPicPr>
        <p:blipFill>
          <a:blip r:embed="rId5" cstate="print"/>
          <a:srcRect/>
          <a:stretch>
            <a:fillRect/>
          </a:stretch>
        </p:blipFill>
        <p:spPr bwMode="auto">
          <a:xfrm>
            <a:off x="7380288" y="0"/>
            <a:ext cx="1655762" cy="690563"/>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normAutofit fontScale="90000"/>
          </a:bodyPr>
          <a:lstStyle/>
          <a:p>
            <a:r>
              <a:rPr lang="en-GB">
                <a:latin typeface="Cambria" pitchFamily="18" charset="0"/>
              </a:rPr>
              <a:t>And the MA in Cultural Astronomy and Astrology</a:t>
            </a:r>
          </a:p>
        </p:txBody>
      </p:sp>
      <p:pic>
        <p:nvPicPr>
          <p:cNvPr id="4099" name="Picture 10" descr="4 HRH with Nick.jpg"/>
          <p:cNvPicPr>
            <a:picLocks noGrp="1" noChangeAspect="1"/>
          </p:cNvPicPr>
          <p:nvPr>
            <p:ph idx="1"/>
          </p:nvPr>
        </p:nvPicPr>
        <p:blipFill>
          <a:blip r:embed="rId2" cstate="print"/>
          <a:srcRect/>
          <a:stretch>
            <a:fillRect/>
          </a:stretch>
        </p:blipFill>
        <p:spPr>
          <a:xfrm>
            <a:off x="0" y="1524000"/>
            <a:ext cx="5472112" cy="3644900"/>
          </a:xfrm>
          <a:noFill/>
        </p:spPr>
      </p:pic>
      <p:pic>
        <p:nvPicPr>
          <p:cNvPr id="4100" name="Picture 11" descr="Zoomed in.jpg"/>
          <p:cNvPicPr>
            <a:picLocks noChangeAspect="1"/>
          </p:cNvPicPr>
          <p:nvPr/>
        </p:nvPicPr>
        <p:blipFill>
          <a:blip r:embed="rId3" cstate="print"/>
          <a:srcRect/>
          <a:stretch>
            <a:fillRect/>
          </a:stretch>
        </p:blipFill>
        <p:spPr bwMode="auto">
          <a:xfrm>
            <a:off x="5715000" y="1447800"/>
            <a:ext cx="3276600" cy="3588759"/>
          </a:xfrm>
          <a:prstGeom prst="rect">
            <a:avLst/>
          </a:prstGeom>
          <a:noFill/>
          <a:ln w="9525">
            <a:noFill/>
            <a:miter lim="800000"/>
            <a:headEnd/>
            <a:tailEnd/>
          </a:ln>
        </p:spPr>
      </p:pic>
      <p:pic>
        <p:nvPicPr>
          <p:cNvPr id="4101" name="Picture 7" descr="The Vice Chancellor congratulating Laura.jpg"/>
          <p:cNvPicPr>
            <a:picLocks noChangeAspect="1"/>
          </p:cNvPicPr>
          <p:nvPr/>
        </p:nvPicPr>
        <p:blipFill>
          <a:blip r:embed="rId4" cstate="print"/>
          <a:srcRect/>
          <a:stretch>
            <a:fillRect/>
          </a:stretch>
        </p:blipFill>
        <p:spPr bwMode="auto">
          <a:xfrm>
            <a:off x="1331913" y="4652963"/>
            <a:ext cx="3071812" cy="2044700"/>
          </a:xfrm>
          <a:prstGeom prst="rect">
            <a:avLst/>
          </a:prstGeom>
          <a:noFill/>
          <a:ln w="9525">
            <a:noFill/>
            <a:miter lim="800000"/>
            <a:headEnd/>
            <a:tailEnd/>
          </a:ln>
        </p:spPr>
      </p:pic>
      <p:pic>
        <p:nvPicPr>
          <p:cNvPr id="4102" name="Picture 4" descr="C:\Users\ablettm\AppData\Local\Microsoft\Windows\Temporary Internet Files\Content.Outlook\R41HOZLM\UWTSD Logo.jpg"/>
          <p:cNvPicPr>
            <a:picLocks noChangeAspect="1" noChangeArrowheads="1"/>
          </p:cNvPicPr>
          <p:nvPr/>
        </p:nvPicPr>
        <p:blipFill>
          <a:blip r:embed="rId5" cstate="print"/>
          <a:srcRect/>
          <a:stretch>
            <a:fillRect/>
          </a:stretch>
        </p:blipFill>
        <p:spPr bwMode="auto">
          <a:xfrm>
            <a:off x="6372225" y="5157788"/>
            <a:ext cx="1655763" cy="690562"/>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latin typeface="Cambria" pitchFamily="18" charset="0"/>
              </a:rPr>
              <a:t>The Faculty and the University</a:t>
            </a:r>
          </a:p>
        </p:txBody>
      </p:sp>
      <p:sp>
        <p:nvSpPr>
          <p:cNvPr id="6" name="Content Placeholder 5"/>
          <p:cNvSpPr>
            <a:spLocks noGrp="1"/>
          </p:cNvSpPr>
          <p:nvPr>
            <p:ph idx="1"/>
          </p:nvPr>
        </p:nvSpPr>
        <p:spPr>
          <a:xfrm>
            <a:off x="457200" y="1295400"/>
            <a:ext cx="8229600" cy="4906963"/>
          </a:xfrm>
        </p:spPr>
        <p:txBody>
          <a:bodyPr>
            <a:normAutofit/>
          </a:bodyPr>
          <a:lstStyle/>
          <a:p>
            <a:pPr>
              <a:buNone/>
            </a:pPr>
            <a:r>
              <a:rPr lang="en-GB" sz="2400" dirty="0">
                <a:latin typeface="Times New Roman"/>
                <a:cs typeface="Times New Roman"/>
              </a:rPr>
              <a:t>► 1982 I was asked to set up 5-week Faculty History class           </a:t>
            </a:r>
          </a:p>
          <a:p>
            <a:pPr>
              <a:buNone/>
            </a:pPr>
            <a:endParaRPr lang="en-GB" sz="2400" dirty="0">
              <a:latin typeface="Times New Roman"/>
              <a:cs typeface="Times New Roman"/>
            </a:endParaRPr>
          </a:p>
          <a:p>
            <a:pPr>
              <a:buNone/>
            </a:pPr>
            <a:r>
              <a:rPr lang="en-GB" sz="2400" dirty="0">
                <a:latin typeface="Times New Roman"/>
                <a:cs typeface="Times New Roman"/>
              </a:rPr>
              <a:t>►notes become </a:t>
            </a:r>
            <a:r>
              <a:rPr lang="en-GB" sz="2400" i="1" dirty="0">
                <a:latin typeface="Times New Roman"/>
                <a:cs typeface="Times New Roman"/>
              </a:rPr>
              <a:t>Introduction to the History of Astrology          </a:t>
            </a:r>
          </a:p>
          <a:p>
            <a:pPr>
              <a:buNone/>
            </a:pPr>
            <a:endParaRPr lang="en-GB" sz="2400" dirty="0">
              <a:latin typeface="Times New Roman"/>
              <a:cs typeface="Times New Roman"/>
            </a:endParaRPr>
          </a:p>
          <a:p>
            <a:pPr>
              <a:buNone/>
            </a:pPr>
            <a:r>
              <a:rPr lang="en-GB" sz="2400" dirty="0">
                <a:latin typeface="Times New Roman"/>
                <a:cs typeface="Times New Roman"/>
              </a:rPr>
              <a:t>► Studies of history become PhD project 1998 ►Set up Sophia Centre at Bath Spa University + MA Cultural Astronomy 2002</a:t>
            </a:r>
          </a:p>
          <a:p>
            <a:pPr>
              <a:buNone/>
            </a:pPr>
            <a:r>
              <a:rPr lang="en-GB" sz="2400" dirty="0">
                <a:latin typeface="Times New Roman"/>
                <a:cs typeface="Times New Roman"/>
              </a:rPr>
              <a:t>►Move to University of Wales Trinity Saint David 2007/8</a:t>
            </a:r>
          </a:p>
          <a:p>
            <a:pPr>
              <a:buNone/>
            </a:pPr>
            <a:endParaRPr lang="en-GB" sz="2400" dirty="0">
              <a:latin typeface="Times New Roman"/>
              <a:cs typeface="Times New Roman"/>
            </a:endParaRPr>
          </a:p>
          <a:p>
            <a:pPr>
              <a:buNone/>
            </a:pPr>
            <a:r>
              <a:rPr lang="en-GB" sz="2400" dirty="0">
                <a:latin typeface="Times New Roman"/>
                <a:cs typeface="Times New Roman"/>
              </a:rPr>
              <a:t>► </a:t>
            </a:r>
            <a:r>
              <a:rPr lang="en-GB" sz="2400" i="1" dirty="0">
                <a:latin typeface="Times New Roman"/>
                <a:cs typeface="Times New Roman"/>
              </a:rPr>
              <a:t>Introduction </a:t>
            </a:r>
            <a:r>
              <a:rPr lang="en-GB" sz="2400" dirty="0">
                <a:latin typeface="Times New Roman"/>
                <a:cs typeface="Times New Roman"/>
              </a:rPr>
              <a:t>expanded as </a:t>
            </a:r>
            <a:r>
              <a:rPr lang="en-GB" sz="2400" i="1" dirty="0">
                <a:latin typeface="Times New Roman"/>
                <a:cs typeface="Times New Roman"/>
              </a:rPr>
              <a:t>Cultural History of Western Astrology </a:t>
            </a:r>
            <a:r>
              <a:rPr lang="en-GB" sz="2400" dirty="0">
                <a:latin typeface="Times New Roman"/>
                <a:cs typeface="Times New Roman"/>
              </a:rPr>
              <a:t>2008/9</a:t>
            </a:r>
          </a:p>
          <a:p>
            <a:pPr>
              <a:buNone/>
            </a:pPr>
            <a:endParaRPr lang="en-GB" sz="2400" dirty="0">
              <a:latin typeface="Times New Roman"/>
              <a:cs typeface="Times New Roman"/>
            </a:endParaRPr>
          </a:p>
        </p:txBody>
      </p:sp>
      <p:pic>
        <p:nvPicPr>
          <p:cNvPr id="7" name="Content Placeholder 6" descr="Intoduction to the History of As.JPG"/>
          <p:cNvPicPr>
            <a:picLocks noChangeAspect="1"/>
          </p:cNvPicPr>
          <p:nvPr/>
        </p:nvPicPr>
        <p:blipFill>
          <a:blip r:embed="rId2" cstate="print"/>
          <a:stretch>
            <a:fillRect/>
          </a:stretch>
        </p:blipFill>
        <p:spPr>
          <a:xfrm>
            <a:off x="8194605" y="2163214"/>
            <a:ext cx="685800" cy="982567"/>
          </a:xfrm>
          <a:prstGeom prst="rect">
            <a:avLst/>
          </a:prstGeom>
        </p:spPr>
      </p:pic>
      <p:pic>
        <p:nvPicPr>
          <p:cNvPr id="8" name="Picture 7" descr="FASlogo.jpg"/>
          <p:cNvPicPr>
            <a:picLocks noChangeAspect="1"/>
          </p:cNvPicPr>
          <p:nvPr/>
        </p:nvPicPr>
        <p:blipFill>
          <a:blip r:embed="rId3" cstate="print"/>
          <a:stretch>
            <a:fillRect/>
          </a:stretch>
        </p:blipFill>
        <p:spPr>
          <a:xfrm>
            <a:off x="7304399" y="1668367"/>
            <a:ext cx="1545601" cy="658312"/>
          </a:xfrm>
          <a:prstGeom prst="rect">
            <a:avLst/>
          </a:prstGeom>
        </p:spPr>
      </p:pic>
      <p:pic>
        <p:nvPicPr>
          <p:cNvPr id="10" name="Picture 9" descr="Campion History of Astrology Vol 1.jpg"/>
          <p:cNvPicPr>
            <a:picLocks noChangeAspect="1"/>
          </p:cNvPicPr>
          <p:nvPr/>
        </p:nvPicPr>
        <p:blipFill>
          <a:blip r:embed="rId4" cstate="print"/>
          <a:stretch>
            <a:fillRect/>
          </a:stretch>
        </p:blipFill>
        <p:spPr>
          <a:xfrm>
            <a:off x="4572000" y="5562600"/>
            <a:ext cx="685800" cy="1028700"/>
          </a:xfrm>
          <a:prstGeom prst="rect">
            <a:avLst/>
          </a:prstGeom>
        </p:spPr>
      </p:pic>
      <p:pic>
        <p:nvPicPr>
          <p:cNvPr id="11" name="Picture 10" descr="Campion History of Astrology Vol 2.jpg"/>
          <p:cNvPicPr>
            <a:picLocks noChangeAspect="1"/>
          </p:cNvPicPr>
          <p:nvPr/>
        </p:nvPicPr>
        <p:blipFill>
          <a:blip r:embed="rId5" cstate="print"/>
          <a:stretch>
            <a:fillRect/>
          </a:stretch>
        </p:blipFill>
        <p:spPr>
          <a:xfrm>
            <a:off x="5410200" y="5562600"/>
            <a:ext cx="685800" cy="1037273"/>
          </a:xfrm>
          <a:prstGeom prst="rect">
            <a:avLst/>
          </a:prstGeom>
        </p:spPr>
      </p:pic>
      <p:sp>
        <p:nvSpPr>
          <p:cNvPr id="12" name="Rectangle 11"/>
          <p:cNvSpPr/>
          <p:nvPr/>
        </p:nvSpPr>
        <p:spPr>
          <a:xfrm>
            <a:off x="2286000" y="6857999"/>
            <a:ext cx="304800" cy="40811172"/>
          </a:xfrm>
          <a:prstGeom prst="rect">
            <a:avLst/>
          </a:prstGeom>
        </p:spPr>
        <p:txBody>
          <a:bodyPr wrap="square">
            <a:spAutoFit/>
          </a:bodyPr>
          <a:lstStyle/>
          <a:p>
            <a:pPr>
              <a:buNone/>
            </a:pPr>
            <a:r>
              <a:rPr lang="en-GB" dirty="0">
                <a:latin typeface="Times New Roman"/>
                <a:cs typeface="Times New Roman"/>
              </a:rPr>
              <a:t>Studies of history become PhD project 1998 ►Set up Sophia Centre at Bath Spa University + MA Cultural Astronomy 2002 ►Move to University of Wales Trinity Saint David 2007/8</a:t>
            </a:r>
          </a:p>
        </p:txBody>
      </p:sp>
      <p:pic>
        <p:nvPicPr>
          <p:cNvPr id="13" name="Content Placeholder 6" descr="Intoduction to the History of As.JPG"/>
          <p:cNvPicPr>
            <a:picLocks noChangeAspect="1"/>
          </p:cNvPicPr>
          <p:nvPr/>
        </p:nvPicPr>
        <p:blipFill>
          <a:blip r:embed="rId2" cstate="print"/>
          <a:stretch>
            <a:fillRect/>
          </a:stretch>
        </p:blipFill>
        <p:spPr>
          <a:xfrm>
            <a:off x="3352800" y="5562600"/>
            <a:ext cx="762000" cy="1091741"/>
          </a:xfrm>
          <a:prstGeom prst="rect">
            <a:avLst/>
          </a:prstGeom>
        </p:spPr>
      </p:pic>
      <p:pic>
        <p:nvPicPr>
          <p:cNvPr id="14" name="Picture 13" descr="C:\Users\ablettm\AppData\Local\Microsoft\Windows\Temporary Internet Files\Content.Outlook\R41HOZLM\UWTSD Logo.jpg"/>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7772400" y="4343400"/>
            <a:ext cx="1371600" cy="609600"/>
          </a:xfrm>
          <a:prstGeom prst="rect">
            <a:avLst/>
          </a:prstGeom>
          <a:noFill/>
          <a:ln>
            <a:noFill/>
          </a:ln>
        </p:spPr>
      </p:pic>
      <p:pic>
        <p:nvPicPr>
          <p:cNvPr id="16" name="Picture 10" descr="4 HRH with Nick.jpg"/>
          <p:cNvPicPr>
            <a:picLocks noChangeAspect="1"/>
          </p:cNvPicPr>
          <p:nvPr/>
        </p:nvPicPr>
        <p:blipFill>
          <a:blip r:embed="rId7" cstate="print"/>
          <a:srcRect l="33283" r="2634"/>
          <a:stretch>
            <a:fillRect/>
          </a:stretch>
        </p:blipFill>
        <p:spPr>
          <a:xfrm>
            <a:off x="7696200" y="5334000"/>
            <a:ext cx="1229457" cy="127708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a:latin typeface="Cambria" pitchFamily="18" charset="0"/>
              </a:rPr>
              <a:t>In this talk</a:t>
            </a:r>
          </a:p>
        </p:txBody>
      </p:sp>
      <p:sp>
        <p:nvSpPr>
          <p:cNvPr id="5123" name="Content Placeholder 2"/>
          <p:cNvSpPr>
            <a:spLocks noGrp="1"/>
          </p:cNvSpPr>
          <p:nvPr>
            <p:ph sz="half" idx="1"/>
          </p:nvPr>
        </p:nvSpPr>
        <p:spPr/>
        <p:txBody>
          <a:bodyPr>
            <a:normAutofit fontScale="62500" lnSpcReduction="20000"/>
          </a:bodyPr>
          <a:lstStyle/>
          <a:p>
            <a:pPr eaLnBrk="1" hangingPunct="1">
              <a:buFont typeface="Arial" charset="0"/>
              <a:buNone/>
            </a:pPr>
            <a:r>
              <a:rPr lang="en-GB" sz="2400" dirty="0">
                <a:latin typeface="Cambria" pitchFamily="18" charset="0"/>
              </a:rPr>
              <a:t>I will consider various perspectives in Western Astrology concerning soul, psyche and self.</a:t>
            </a:r>
          </a:p>
          <a:p>
            <a:pPr eaLnBrk="1" hangingPunct="1">
              <a:buFont typeface="Arial" charset="0"/>
              <a:buNone/>
            </a:pPr>
            <a:r>
              <a:rPr lang="en-GB" sz="2400" dirty="0">
                <a:latin typeface="Cambria" pitchFamily="18" charset="0"/>
              </a:rPr>
              <a:t>These developments originate in the Greek world, including Hellenistic Egypt (Egypt under Greek rule)</a:t>
            </a:r>
          </a:p>
          <a:p>
            <a:pPr eaLnBrk="1" hangingPunct="1">
              <a:buFont typeface="Arial" charset="0"/>
              <a:buNone/>
            </a:pPr>
            <a:r>
              <a:rPr lang="en-GB" sz="2400" dirty="0">
                <a:latin typeface="Cambria" pitchFamily="18" charset="0"/>
              </a:rPr>
              <a:t>The key concern is whether the soul is subject to the astrological universe</a:t>
            </a:r>
            <a:r>
              <a:rPr lang="en-GB" sz="2400" dirty="0" smtClean="0">
                <a:latin typeface="Cambria" pitchFamily="18" charset="0"/>
              </a:rPr>
              <a:t>.  Questions of fate become central</a:t>
            </a:r>
            <a:endParaRPr lang="en-GB" sz="2400" dirty="0">
              <a:latin typeface="Cambria" pitchFamily="18" charset="0"/>
            </a:endParaRPr>
          </a:p>
          <a:p>
            <a:pPr eaLnBrk="1" hangingPunct="1">
              <a:buFont typeface="Arial" charset="0"/>
              <a:buNone/>
            </a:pPr>
            <a:r>
              <a:rPr lang="en-GB" sz="2400" dirty="0">
                <a:latin typeface="Cambria" pitchFamily="18" charset="0"/>
              </a:rPr>
              <a:t>This is of crucial significance for astrological consultancy</a:t>
            </a:r>
          </a:p>
          <a:p>
            <a:pPr eaLnBrk="1" hangingPunct="1">
              <a:buFont typeface="Arial" charset="0"/>
              <a:buNone/>
            </a:pPr>
            <a:r>
              <a:rPr lang="en-GB" sz="2400" dirty="0">
                <a:latin typeface="Cambria" pitchFamily="18" charset="0"/>
              </a:rPr>
              <a:t>As an </a:t>
            </a:r>
            <a:r>
              <a:rPr lang="en-GB" sz="2400" dirty="0" smtClean="0">
                <a:latin typeface="Cambria" pitchFamily="18" charset="0"/>
              </a:rPr>
              <a:t>astrologer </a:t>
            </a:r>
            <a:r>
              <a:rPr lang="en-GB" sz="2400" dirty="0">
                <a:latin typeface="Cambria" pitchFamily="18" charset="0"/>
              </a:rPr>
              <a:t>you tell someone the story of their life. But how is this story constructed? What is your narrative? What are your assumptions about the cosmos and consciousness</a:t>
            </a:r>
          </a:p>
          <a:p>
            <a:pPr eaLnBrk="1" hangingPunct="1">
              <a:buFont typeface="Arial" charset="0"/>
              <a:buNone/>
            </a:pPr>
            <a:r>
              <a:rPr lang="en-GB" sz="2400" dirty="0">
                <a:latin typeface="Cambria" pitchFamily="18" charset="0"/>
              </a:rPr>
              <a:t>I will look at the emergence of narratives which inform astrological </a:t>
            </a:r>
            <a:r>
              <a:rPr lang="en-GB" sz="2400" dirty="0" smtClean="0">
                <a:latin typeface="Cambria" pitchFamily="18" charset="0"/>
              </a:rPr>
              <a:t>interpretation</a:t>
            </a:r>
            <a:endParaRPr lang="en-GB" sz="2400" dirty="0">
              <a:latin typeface="Cambria" pitchFamily="18" charset="0"/>
            </a:endParaRPr>
          </a:p>
          <a:p>
            <a:pPr eaLnBrk="1" hangingPunct="1">
              <a:buFont typeface="Arial" charset="0"/>
              <a:buNone/>
            </a:pPr>
            <a:r>
              <a:rPr lang="en-GB" sz="2400" dirty="0">
                <a:latin typeface="Cambria" pitchFamily="18" charset="0"/>
              </a:rPr>
              <a:t>And we will look at a simple classical technique for analysing the soul</a:t>
            </a:r>
          </a:p>
          <a:p>
            <a:pPr eaLnBrk="1" hangingPunct="1">
              <a:buFont typeface="Arial" charset="0"/>
              <a:buNone/>
            </a:pPr>
            <a:endParaRPr lang="en-GB" dirty="0"/>
          </a:p>
          <a:p>
            <a:pPr eaLnBrk="1" hangingPunct="1">
              <a:buFont typeface="Arial" charset="0"/>
              <a:buNone/>
            </a:pPr>
            <a:endParaRPr lang="en-GB" dirty="0"/>
          </a:p>
        </p:txBody>
      </p:sp>
      <p:pic>
        <p:nvPicPr>
          <p:cNvPr id="7" name="Content Placeholder 6" descr="Intoduction to the History of As.JPG"/>
          <p:cNvPicPr>
            <a:picLocks noGrp="1" noChangeAspect="1"/>
          </p:cNvPicPr>
          <p:nvPr>
            <p:ph sz="half" idx="2"/>
          </p:nvPr>
        </p:nvPicPr>
        <p:blipFill>
          <a:blip r:embed="rId2" cstate="print"/>
          <a:stretch>
            <a:fillRect/>
          </a:stretch>
        </p:blipFill>
        <p:spPr>
          <a:xfrm>
            <a:off x="4800600" y="1371600"/>
            <a:ext cx="1600200" cy="2292657"/>
          </a:xfrm>
        </p:spPr>
      </p:pic>
      <p:pic>
        <p:nvPicPr>
          <p:cNvPr id="5125" name="Picture 4"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7380288" y="0"/>
            <a:ext cx="1655762" cy="690563"/>
          </a:xfrm>
          <a:prstGeom prst="rect">
            <a:avLst/>
          </a:prstGeom>
          <a:noFill/>
          <a:ln w="9525">
            <a:noFill/>
            <a:miter lim="800000"/>
            <a:headEnd/>
            <a:tailEnd/>
          </a:ln>
        </p:spPr>
      </p:pic>
      <p:pic>
        <p:nvPicPr>
          <p:cNvPr id="8" name="Picture 7" descr="Campion History of Astrology Vol 1.jpg"/>
          <p:cNvPicPr>
            <a:picLocks noChangeAspect="1"/>
          </p:cNvPicPr>
          <p:nvPr/>
        </p:nvPicPr>
        <p:blipFill>
          <a:blip r:embed="rId4" cstate="print"/>
          <a:stretch>
            <a:fillRect/>
          </a:stretch>
        </p:blipFill>
        <p:spPr>
          <a:xfrm>
            <a:off x="5181600" y="3962400"/>
            <a:ext cx="1676400" cy="2514600"/>
          </a:xfrm>
          <a:prstGeom prst="rect">
            <a:avLst/>
          </a:prstGeom>
        </p:spPr>
      </p:pic>
      <p:pic>
        <p:nvPicPr>
          <p:cNvPr id="9" name="Picture 8" descr="Campion History of Astrology Vol 2.jpg"/>
          <p:cNvPicPr>
            <a:picLocks noChangeAspect="1"/>
          </p:cNvPicPr>
          <p:nvPr/>
        </p:nvPicPr>
        <p:blipFill>
          <a:blip r:embed="rId5" cstate="print"/>
          <a:stretch>
            <a:fillRect/>
          </a:stretch>
        </p:blipFill>
        <p:spPr>
          <a:xfrm>
            <a:off x="6858000" y="3657600"/>
            <a:ext cx="1620562" cy="2451100"/>
          </a:xfrm>
          <a:prstGeom prst="rect">
            <a:avLst/>
          </a:prstGeom>
        </p:spPr>
      </p:pic>
      <p:pic>
        <p:nvPicPr>
          <p:cNvPr id="3" name="Picture 2">
            <a:extLst>
              <a:ext uri="{FF2B5EF4-FFF2-40B4-BE49-F238E27FC236}">
                <a16:creationId xmlns:a16="http://schemas.microsoft.com/office/drawing/2014/main" xmlns="" id="{D370C0EA-98CA-4D7A-A5B7-8ACEF5BC7604}"/>
              </a:ext>
            </a:extLst>
          </p:cNvPr>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7590060" y="965201"/>
            <a:ext cx="1493160" cy="23622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The Future</a:t>
            </a:r>
          </a:p>
        </p:txBody>
      </p:sp>
      <p:sp>
        <p:nvSpPr>
          <p:cNvPr id="3" name="Content Placeholder 2"/>
          <p:cNvSpPr>
            <a:spLocks noGrp="1"/>
          </p:cNvSpPr>
          <p:nvPr>
            <p:ph sz="half" idx="1"/>
          </p:nvPr>
        </p:nvSpPr>
        <p:spPr/>
        <p:txBody>
          <a:bodyPr/>
          <a:lstStyle/>
          <a:p>
            <a:pPr>
              <a:buNone/>
            </a:pPr>
            <a:r>
              <a:rPr lang="en-GB" dirty="0">
                <a:latin typeface="Cambria Math" pitchFamily="18" charset="0"/>
                <a:ea typeface="Cambria Math" pitchFamily="18" charset="0"/>
              </a:rPr>
              <a:t>What can we say about the future of astrology?</a:t>
            </a:r>
          </a:p>
          <a:p>
            <a:pPr>
              <a:buNone/>
            </a:pPr>
            <a:r>
              <a:rPr lang="en-GB" dirty="0">
                <a:latin typeface="Cambria Math" pitchFamily="18" charset="0"/>
                <a:ea typeface="Cambria Math" pitchFamily="18" charset="0"/>
              </a:rPr>
              <a:t>Has any prediction about the future of astrology come  to pass?</a:t>
            </a:r>
          </a:p>
          <a:p>
            <a:endParaRPr lang="en-GB" dirty="0"/>
          </a:p>
        </p:txBody>
      </p:sp>
      <p:sp>
        <p:nvSpPr>
          <p:cNvPr id="5" name="Content Placeholder 4"/>
          <p:cNvSpPr>
            <a:spLocks noGrp="1"/>
          </p:cNvSpPr>
          <p:nvPr>
            <p:ph sz="half" idx="2"/>
          </p:nvPr>
        </p:nvSpPr>
        <p:spPr/>
        <p:txBody>
          <a:bodyPr/>
          <a:lstStyle/>
          <a:p>
            <a:endParaRPr lang="en-GB"/>
          </a:p>
        </p:txBody>
      </p:sp>
      <p:pic>
        <p:nvPicPr>
          <p:cNvPr id="4" name="Picture 3" descr="Tad Mann Future of Astrology.jpg"/>
          <p:cNvPicPr>
            <a:picLocks noChangeAspect="1"/>
          </p:cNvPicPr>
          <p:nvPr/>
        </p:nvPicPr>
        <p:blipFill>
          <a:blip r:embed="rId2" cstate="print"/>
          <a:stretch>
            <a:fillRect/>
          </a:stretch>
        </p:blipFill>
        <p:spPr>
          <a:xfrm>
            <a:off x="4953000" y="1828800"/>
            <a:ext cx="3119522" cy="48006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Math" pitchFamily="18" charset="0"/>
                <a:ea typeface="Cambria Math" pitchFamily="18" charset="0"/>
              </a:rPr>
              <a:t>The Future</a:t>
            </a:r>
          </a:p>
        </p:txBody>
      </p:sp>
      <p:sp>
        <p:nvSpPr>
          <p:cNvPr id="3" name="Content Placeholder 2"/>
          <p:cNvSpPr>
            <a:spLocks noGrp="1"/>
          </p:cNvSpPr>
          <p:nvPr>
            <p:ph sz="half" idx="1"/>
          </p:nvPr>
        </p:nvSpPr>
        <p:spPr/>
        <p:txBody>
          <a:bodyPr>
            <a:normAutofit fontScale="70000" lnSpcReduction="20000"/>
          </a:bodyPr>
          <a:lstStyle/>
          <a:p>
            <a:pPr>
              <a:buNone/>
            </a:pPr>
            <a:r>
              <a:rPr lang="en-GB" dirty="0">
                <a:latin typeface="Cambria Math" pitchFamily="18" charset="0"/>
                <a:ea typeface="Cambria Math" pitchFamily="18" charset="0"/>
              </a:rPr>
              <a:t>What can we say about the future of astrology?</a:t>
            </a:r>
          </a:p>
          <a:p>
            <a:pPr>
              <a:buNone/>
            </a:pPr>
            <a:r>
              <a:rPr lang="en-GB" dirty="0">
                <a:latin typeface="Cambria Math" pitchFamily="18" charset="0"/>
                <a:ea typeface="Cambria Math" pitchFamily="18" charset="0"/>
              </a:rPr>
              <a:t>Has any prediction about the future of astrology come  to pass?</a:t>
            </a:r>
          </a:p>
          <a:p>
            <a:endParaRPr lang="en-GB" dirty="0"/>
          </a:p>
        </p:txBody>
      </p:sp>
      <p:sp>
        <p:nvSpPr>
          <p:cNvPr id="5" name="Content Placeholder 4"/>
          <p:cNvSpPr>
            <a:spLocks noGrp="1"/>
          </p:cNvSpPr>
          <p:nvPr>
            <p:ph sz="half" idx="2"/>
          </p:nvPr>
        </p:nvSpPr>
        <p:spPr/>
        <p:txBody>
          <a:bodyPr>
            <a:normAutofit fontScale="70000" lnSpcReduction="20000"/>
          </a:bodyPr>
          <a:lstStyle/>
          <a:p>
            <a:r>
              <a:rPr lang="en-GB" dirty="0">
                <a:latin typeface="Cambria Math" pitchFamily="18" charset="0"/>
                <a:ea typeface="Cambria Math" pitchFamily="18" charset="0"/>
              </a:rPr>
              <a:t>‘But God comprehends all these in a stable and eternal present…Nor is there any difference between his present, past and future knowledge. His knowledge is not like ours, which has three tenses: present, past and future’. </a:t>
            </a:r>
          </a:p>
          <a:p>
            <a:r>
              <a:rPr lang="en-GB" dirty="0">
                <a:latin typeface="Cambria Math" pitchFamily="18" charset="0"/>
                <a:ea typeface="Cambria Math" pitchFamily="18" charset="0"/>
              </a:rPr>
              <a:t>Augustine, </a:t>
            </a:r>
            <a:r>
              <a:rPr lang="en-GB" i="1" dirty="0">
                <a:latin typeface="Cambria Math" pitchFamily="18" charset="0"/>
                <a:ea typeface="Cambria Math" pitchFamily="18" charset="0"/>
              </a:rPr>
              <a:t>City of God</a:t>
            </a:r>
            <a:r>
              <a:rPr lang="en-GB" dirty="0">
                <a:latin typeface="Cambria Math" pitchFamily="18" charset="0"/>
                <a:ea typeface="Cambria Math" pitchFamily="18" charset="0"/>
              </a:rPr>
              <a:t>, trans. Henry </a:t>
            </a:r>
            <a:r>
              <a:rPr lang="en-GB" dirty="0" err="1">
                <a:latin typeface="Cambria Math" pitchFamily="18" charset="0"/>
                <a:ea typeface="Cambria Math" pitchFamily="18" charset="0"/>
              </a:rPr>
              <a:t>Bettenson</a:t>
            </a:r>
            <a:r>
              <a:rPr lang="en-GB" dirty="0">
                <a:latin typeface="Cambria Math" pitchFamily="18" charset="0"/>
                <a:ea typeface="Cambria Math" pitchFamily="18" charset="0"/>
              </a:rPr>
              <a:t> (</a:t>
            </a:r>
            <a:r>
              <a:rPr lang="en-GB" dirty="0" err="1">
                <a:latin typeface="Cambria Math" pitchFamily="18" charset="0"/>
                <a:ea typeface="Cambria Math" pitchFamily="18" charset="0"/>
              </a:rPr>
              <a:t>Harmondsworth</a:t>
            </a:r>
            <a:r>
              <a:rPr lang="en-GB" dirty="0">
                <a:latin typeface="Cambria Math" pitchFamily="18" charset="0"/>
                <a:ea typeface="Cambria Math" pitchFamily="18" charset="0"/>
              </a:rPr>
              <a:t>, Middlesex: Penguin, 1972) XI.21 (p. 452).</a:t>
            </a:r>
          </a:p>
          <a:p>
            <a:endParaRPr lang="en-GB" dirty="0">
              <a:latin typeface="Cambria" pitchFamily="18" charset="0"/>
            </a:endParaRPr>
          </a:p>
          <a:p>
            <a:r>
              <a:rPr lang="en-GB" dirty="0"/>
              <a:t> </a:t>
            </a:r>
          </a:p>
          <a:p>
            <a:endParaRPr lang="en-GB" dirty="0"/>
          </a:p>
        </p:txBody>
      </p:sp>
      <p:pic>
        <p:nvPicPr>
          <p:cNvPr id="4" name="Picture 3" descr="Tad Mann Future of Astrology.jpg"/>
          <p:cNvPicPr>
            <a:picLocks noChangeAspect="1"/>
          </p:cNvPicPr>
          <p:nvPr/>
        </p:nvPicPr>
        <p:blipFill>
          <a:blip r:embed="rId2" cstate="print"/>
          <a:stretch>
            <a:fillRect/>
          </a:stretch>
        </p:blipFill>
        <p:spPr>
          <a:xfrm>
            <a:off x="914400" y="2895600"/>
            <a:ext cx="1733068" cy="2667000"/>
          </a:xfrm>
          <a:prstGeom prst="rect">
            <a:avLst/>
          </a:prstGeom>
        </p:spPr>
      </p:pic>
      <p:pic>
        <p:nvPicPr>
          <p:cNvPr id="7" name="Picture 6" descr="Augustine.jpg"/>
          <p:cNvPicPr>
            <a:picLocks noChangeAspect="1"/>
          </p:cNvPicPr>
          <p:nvPr/>
        </p:nvPicPr>
        <p:blipFill>
          <a:blip r:embed="rId3" cstate="print"/>
          <a:stretch>
            <a:fillRect/>
          </a:stretch>
        </p:blipFill>
        <p:spPr>
          <a:xfrm>
            <a:off x="3048000" y="3200400"/>
            <a:ext cx="1600200" cy="232813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Math" pitchFamily="18" charset="0"/>
                <a:ea typeface="Cambria Math" pitchFamily="18" charset="0"/>
              </a:rPr>
              <a:t>The Future</a:t>
            </a:r>
          </a:p>
        </p:txBody>
      </p:sp>
      <p:sp>
        <p:nvSpPr>
          <p:cNvPr id="3" name="Content Placeholder 2"/>
          <p:cNvSpPr>
            <a:spLocks noGrp="1"/>
          </p:cNvSpPr>
          <p:nvPr>
            <p:ph sz="half" idx="1"/>
          </p:nvPr>
        </p:nvSpPr>
        <p:spPr/>
        <p:txBody>
          <a:bodyPr>
            <a:normAutofit fontScale="47500" lnSpcReduction="20000"/>
          </a:bodyPr>
          <a:lstStyle/>
          <a:p>
            <a:pPr>
              <a:buNone/>
            </a:pPr>
            <a:r>
              <a:rPr lang="en-GB" dirty="0">
                <a:latin typeface="Cambria Math" pitchFamily="18" charset="0"/>
                <a:ea typeface="Cambria Math" pitchFamily="18" charset="0"/>
              </a:rPr>
              <a:t>What can we say about the future of astrology?</a:t>
            </a:r>
          </a:p>
          <a:p>
            <a:pPr>
              <a:buNone/>
            </a:pPr>
            <a:r>
              <a:rPr lang="en-GB" dirty="0">
                <a:latin typeface="Cambria Math" pitchFamily="18" charset="0"/>
                <a:ea typeface="Cambria Math" pitchFamily="18" charset="0"/>
              </a:rPr>
              <a:t>Has any prediction about the future of astrology come  to pass?</a:t>
            </a:r>
          </a:p>
          <a:p>
            <a:endParaRPr lang="en-GB" dirty="0"/>
          </a:p>
        </p:txBody>
      </p:sp>
      <p:sp>
        <p:nvSpPr>
          <p:cNvPr id="5" name="Content Placeholder 4"/>
          <p:cNvSpPr>
            <a:spLocks noGrp="1"/>
          </p:cNvSpPr>
          <p:nvPr>
            <p:ph sz="half" idx="2"/>
          </p:nvPr>
        </p:nvSpPr>
        <p:spPr/>
        <p:txBody>
          <a:bodyPr>
            <a:normAutofit fontScale="47500" lnSpcReduction="20000"/>
          </a:bodyPr>
          <a:lstStyle/>
          <a:p>
            <a:pPr>
              <a:buNone/>
            </a:pPr>
            <a:r>
              <a:rPr lang="en-GB" sz="3400" dirty="0">
                <a:latin typeface="Cambria" pitchFamily="18" charset="0"/>
              </a:rPr>
              <a:t>‘But God comprehends all these in a stable and eternal present…Nor is there any difference between his present, past and future knowledge. His knowledge is not like ours, which has three tenses: present, past and future’. </a:t>
            </a:r>
          </a:p>
          <a:p>
            <a:pPr>
              <a:buNone/>
            </a:pPr>
            <a:r>
              <a:rPr lang="en-GB" sz="3400" dirty="0">
                <a:latin typeface="Cambria" pitchFamily="18" charset="0"/>
              </a:rPr>
              <a:t>Augustine, </a:t>
            </a:r>
            <a:r>
              <a:rPr lang="en-GB" sz="3400" i="1" dirty="0">
                <a:latin typeface="Cambria" pitchFamily="18" charset="0"/>
              </a:rPr>
              <a:t>City of God</a:t>
            </a:r>
            <a:r>
              <a:rPr lang="en-GB" sz="3400" dirty="0">
                <a:latin typeface="Cambria" pitchFamily="18" charset="0"/>
              </a:rPr>
              <a:t>, trans. Henry </a:t>
            </a:r>
            <a:r>
              <a:rPr lang="en-GB" sz="3400" dirty="0" err="1">
                <a:latin typeface="Cambria" pitchFamily="18" charset="0"/>
              </a:rPr>
              <a:t>Bettenson</a:t>
            </a:r>
            <a:r>
              <a:rPr lang="en-GB" sz="3400" dirty="0">
                <a:latin typeface="Cambria" pitchFamily="18" charset="0"/>
              </a:rPr>
              <a:t> (</a:t>
            </a:r>
            <a:r>
              <a:rPr lang="en-GB" sz="3400" dirty="0" err="1">
                <a:latin typeface="Cambria" pitchFamily="18" charset="0"/>
              </a:rPr>
              <a:t>Harmondsworth</a:t>
            </a:r>
            <a:r>
              <a:rPr lang="en-GB" sz="3400" dirty="0">
                <a:latin typeface="Cambria" pitchFamily="18" charset="0"/>
              </a:rPr>
              <a:t>, Middlesex: Penguin, 1972) XI.21 (p. 452).</a:t>
            </a:r>
          </a:p>
          <a:p>
            <a:pPr>
              <a:buNone/>
            </a:pPr>
            <a:endParaRPr lang="en-GB" sz="3400" dirty="0" smtClean="0">
              <a:latin typeface="Cambria" pitchFamily="18" charset="0"/>
            </a:endParaRPr>
          </a:p>
          <a:p>
            <a:pPr>
              <a:buNone/>
            </a:pPr>
            <a:r>
              <a:rPr lang="en-GB" sz="3400" dirty="0" smtClean="0">
                <a:latin typeface="Cambria" pitchFamily="18" charset="0"/>
              </a:rPr>
              <a:t>’Time </a:t>
            </a:r>
            <a:r>
              <a:rPr lang="en-GB" sz="3400" dirty="0">
                <a:latin typeface="Cambria" pitchFamily="18" charset="0"/>
              </a:rPr>
              <a:t>present and time past</a:t>
            </a:r>
          </a:p>
          <a:p>
            <a:pPr>
              <a:buNone/>
            </a:pPr>
            <a:r>
              <a:rPr lang="en-GB" sz="3400" dirty="0">
                <a:latin typeface="Cambria" pitchFamily="18" charset="0"/>
              </a:rPr>
              <a:t>Are both perhaps present in time future,</a:t>
            </a:r>
          </a:p>
          <a:p>
            <a:pPr>
              <a:buNone/>
            </a:pPr>
            <a:r>
              <a:rPr lang="en-GB" sz="3400" dirty="0">
                <a:latin typeface="Cambria" pitchFamily="18" charset="0"/>
              </a:rPr>
              <a:t>And time future contained in time past’.</a:t>
            </a:r>
          </a:p>
          <a:p>
            <a:pPr>
              <a:buNone/>
            </a:pPr>
            <a:r>
              <a:rPr lang="en-GB" sz="3400" dirty="0">
                <a:latin typeface="Cambria" pitchFamily="18" charset="0"/>
              </a:rPr>
              <a:t>T.S. Elliot, </a:t>
            </a:r>
            <a:r>
              <a:rPr lang="en-GB" sz="3400" i="1" dirty="0">
                <a:latin typeface="Cambria" pitchFamily="18" charset="0"/>
              </a:rPr>
              <a:t>The Four Quartets</a:t>
            </a:r>
            <a:r>
              <a:rPr lang="en-GB" sz="3400" dirty="0">
                <a:latin typeface="Cambria" pitchFamily="18" charset="0"/>
              </a:rPr>
              <a:t>, </a:t>
            </a:r>
            <a:r>
              <a:rPr lang="en-GB" sz="3400" dirty="0" smtClean="0">
                <a:latin typeface="Cambria" pitchFamily="18" charset="0"/>
              </a:rPr>
              <a:t>‘Burnt Norton’ </a:t>
            </a:r>
            <a:r>
              <a:rPr lang="en-GB" sz="3400" dirty="0">
                <a:latin typeface="Cambria" pitchFamily="18" charset="0"/>
              </a:rPr>
              <a:t>lines 1-3</a:t>
            </a:r>
            <a:r>
              <a:rPr lang="en-GB" sz="3400" dirty="0" smtClean="0">
                <a:latin typeface="Cambria" pitchFamily="18" charset="0"/>
              </a:rPr>
              <a:t>. </a:t>
            </a:r>
          </a:p>
          <a:p>
            <a:pPr>
              <a:buNone/>
            </a:pPr>
            <a:endParaRPr lang="en-GB" sz="3400" dirty="0" smtClean="0">
              <a:latin typeface="Cambria" pitchFamily="18" charset="0"/>
            </a:endParaRPr>
          </a:p>
          <a:p>
            <a:pPr>
              <a:buNone/>
            </a:pPr>
            <a:r>
              <a:rPr lang="en-GB" sz="3400" dirty="0" smtClean="0">
                <a:latin typeface="Cambria" pitchFamily="18" charset="0"/>
              </a:rPr>
              <a:t>‘In my beginning is my end’</a:t>
            </a:r>
          </a:p>
          <a:p>
            <a:pPr>
              <a:buNone/>
            </a:pPr>
            <a:r>
              <a:rPr lang="en-GB" sz="3400" dirty="0" smtClean="0">
                <a:latin typeface="Cambria" pitchFamily="18" charset="0"/>
              </a:rPr>
              <a:t>T.S. Elliot, </a:t>
            </a:r>
            <a:r>
              <a:rPr lang="en-GB" sz="3400" i="1" dirty="0" smtClean="0">
                <a:latin typeface="Cambria" pitchFamily="18" charset="0"/>
              </a:rPr>
              <a:t>Four Quartets</a:t>
            </a:r>
            <a:r>
              <a:rPr lang="en-GB" sz="3400" dirty="0" smtClean="0">
                <a:latin typeface="Cambria" pitchFamily="18" charset="0"/>
              </a:rPr>
              <a:t>, line 1, East Coker, line 1</a:t>
            </a:r>
          </a:p>
          <a:p>
            <a:pPr>
              <a:buNone/>
            </a:pPr>
            <a:endParaRPr lang="en-GB" sz="3300" dirty="0">
              <a:latin typeface="Cambria" pitchFamily="18" charset="0"/>
            </a:endParaRPr>
          </a:p>
          <a:p>
            <a:endParaRPr lang="en-GB" dirty="0"/>
          </a:p>
          <a:p>
            <a:endParaRPr lang="en-GB" dirty="0"/>
          </a:p>
        </p:txBody>
      </p:sp>
      <p:pic>
        <p:nvPicPr>
          <p:cNvPr id="4" name="Picture 3" descr="Tad Mann Future of Astrology.jpg"/>
          <p:cNvPicPr>
            <a:picLocks noChangeAspect="1"/>
          </p:cNvPicPr>
          <p:nvPr/>
        </p:nvPicPr>
        <p:blipFill>
          <a:blip r:embed="rId2" cstate="print"/>
          <a:stretch>
            <a:fillRect/>
          </a:stretch>
        </p:blipFill>
        <p:spPr>
          <a:xfrm>
            <a:off x="609600" y="2514600"/>
            <a:ext cx="1733068" cy="2667000"/>
          </a:xfrm>
          <a:prstGeom prst="rect">
            <a:avLst/>
          </a:prstGeom>
        </p:spPr>
      </p:pic>
      <p:sp>
        <p:nvSpPr>
          <p:cNvPr id="6" name="Rectangle 5"/>
          <p:cNvSpPr/>
          <p:nvPr/>
        </p:nvSpPr>
        <p:spPr>
          <a:xfrm flipV="1">
            <a:off x="2286000" y="7391399"/>
            <a:ext cx="838200" cy="3693319"/>
          </a:xfrm>
          <a:prstGeom prst="rect">
            <a:avLst/>
          </a:prstGeom>
        </p:spPr>
        <p:txBody>
          <a:bodyPr wrap="square">
            <a:spAutoFit/>
          </a:bodyPr>
          <a:lstStyle/>
          <a:p>
            <a:r>
              <a:rPr lang="en-GB" dirty="0" smtClean="0"/>
              <a:t>‘In my beginning is my end’</a:t>
            </a:r>
          </a:p>
          <a:p>
            <a:r>
              <a:rPr lang="en-GB" dirty="0" smtClean="0"/>
              <a:t>T.S. Elliot, </a:t>
            </a:r>
            <a:r>
              <a:rPr lang="en-GB" i="1" dirty="0" smtClean="0"/>
              <a:t>Four Quartets</a:t>
            </a:r>
            <a:r>
              <a:rPr lang="en-GB" dirty="0" smtClean="0"/>
              <a:t>, line 1, East Coker, line 1</a:t>
            </a:r>
            <a:endParaRPr lang="en-GB" dirty="0"/>
          </a:p>
        </p:txBody>
      </p:sp>
      <p:pic>
        <p:nvPicPr>
          <p:cNvPr id="7" name="Picture 6" descr="T S.Elliotjpg.jpg"/>
          <p:cNvPicPr>
            <a:picLocks noChangeAspect="1"/>
          </p:cNvPicPr>
          <p:nvPr/>
        </p:nvPicPr>
        <p:blipFill>
          <a:blip r:embed="rId3" cstate="print"/>
          <a:stretch>
            <a:fillRect/>
          </a:stretch>
        </p:blipFill>
        <p:spPr>
          <a:xfrm>
            <a:off x="3276600" y="4419600"/>
            <a:ext cx="1341734" cy="1990725"/>
          </a:xfrm>
          <a:prstGeom prst="rect">
            <a:avLst/>
          </a:prstGeom>
        </p:spPr>
      </p:pic>
      <p:pic>
        <p:nvPicPr>
          <p:cNvPr id="8" name="Picture 7" descr="Augustine.jpg"/>
          <p:cNvPicPr>
            <a:picLocks noChangeAspect="1"/>
          </p:cNvPicPr>
          <p:nvPr/>
        </p:nvPicPr>
        <p:blipFill>
          <a:blip r:embed="rId4" cstate="print"/>
          <a:stretch>
            <a:fillRect/>
          </a:stretch>
        </p:blipFill>
        <p:spPr>
          <a:xfrm>
            <a:off x="2819400" y="2286000"/>
            <a:ext cx="1495451" cy="217573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latin typeface="Cambria Math" pitchFamily="18" charset="0"/>
                <a:ea typeface="Cambria Math" pitchFamily="18" charset="0"/>
              </a:rPr>
              <a:t>Fate: The Faculty view in the 1950s – 70s</a:t>
            </a:r>
            <a:endParaRPr lang="en-GB" dirty="0">
              <a:latin typeface="Cambria Math" pitchFamily="18" charset="0"/>
              <a:ea typeface="Cambria Math" pitchFamily="18" charset="0"/>
            </a:endParaRPr>
          </a:p>
        </p:txBody>
      </p:sp>
      <p:sp>
        <p:nvSpPr>
          <p:cNvPr id="6" name="Content Placeholder 5"/>
          <p:cNvSpPr>
            <a:spLocks noGrp="1"/>
          </p:cNvSpPr>
          <p:nvPr>
            <p:ph sz="half" idx="1"/>
          </p:nvPr>
        </p:nvSpPr>
        <p:spPr/>
        <p:txBody>
          <a:bodyPr>
            <a:normAutofit fontScale="47500" lnSpcReduction="20000"/>
          </a:bodyPr>
          <a:lstStyle/>
          <a:p>
            <a:pPr>
              <a:buNone/>
            </a:pPr>
            <a:r>
              <a:rPr lang="en-GB" dirty="0" smtClean="0">
                <a:latin typeface="Cambria Math" pitchFamily="18" charset="0"/>
                <a:ea typeface="Cambria Math" pitchFamily="18" charset="0"/>
              </a:rPr>
              <a:t>‘With the cataclysms that have fallen on the last two generations, it is obvious that man is free only within limits. Synchronisation with a planetary pattern apparently denies free will entirely</a:t>
            </a:r>
            <a:r>
              <a:rPr lang="en-GB" b="1" dirty="0" smtClean="0">
                <a:latin typeface="Cambria Math" pitchFamily="18" charset="0"/>
                <a:ea typeface="Cambria Math" pitchFamily="18" charset="0"/>
              </a:rPr>
              <a:t>. An answer to this problem takes the student into realms of philosophy and religion. </a:t>
            </a:r>
            <a:r>
              <a:rPr lang="en-GB" dirty="0" smtClean="0">
                <a:latin typeface="Cambria Math" pitchFamily="18" charset="0"/>
                <a:ea typeface="Cambria Math" pitchFamily="18" charset="0"/>
              </a:rPr>
              <a:t>Perhaps a true understanding of the latter in its widest sense will provide the only answer.</a:t>
            </a:r>
          </a:p>
          <a:p>
            <a:pPr>
              <a:buNone/>
            </a:pPr>
            <a:r>
              <a:rPr lang="en-GB" b="1" dirty="0" smtClean="0">
                <a:latin typeface="Cambria Math" pitchFamily="18" charset="0"/>
                <a:ea typeface="Cambria Math" pitchFamily="18" charset="0"/>
              </a:rPr>
              <a:t>Inasmuch as man identified himself with his physical self and the physical world about him, so he is indissolubly part of it </a:t>
            </a:r>
            <a:r>
              <a:rPr lang="en-GB" dirty="0" smtClean="0">
                <a:latin typeface="Cambria Math" pitchFamily="18" charset="0"/>
                <a:ea typeface="Cambria Math" pitchFamily="18" charset="0"/>
              </a:rPr>
              <a:t>and subject to its changing pattern as formed by the planets in their orbits.</a:t>
            </a:r>
          </a:p>
          <a:p>
            <a:pPr>
              <a:buNone/>
            </a:pPr>
            <a:r>
              <a:rPr lang="en-GB" b="1" dirty="0" smtClean="0">
                <a:latin typeface="Cambria Math" pitchFamily="18" charset="0"/>
                <a:ea typeface="Cambria Math" pitchFamily="18" charset="0"/>
              </a:rPr>
              <a:t>Only by the recognition of that which he senses as greater than himself can he attune himself to what is beyond the terrestrial partner. In this way, though he may not escape terrestrial happenings, by the doctrine of free and willing ‘acceptance’, he can ‘will’ that his real self is free in reaction to them’.</a:t>
            </a:r>
          </a:p>
          <a:p>
            <a:pPr>
              <a:buNone/>
            </a:pPr>
            <a:r>
              <a:rPr lang="en-GB" dirty="0" smtClean="0">
                <a:latin typeface="Cambria Math" pitchFamily="18" charset="0"/>
                <a:ea typeface="Cambria Math" pitchFamily="18" charset="0"/>
              </a:rPr>
              <a:t>Hone, Margaret, </a:t>
            </a:r>
            <a:r>
              <a:rPr lang="en-GB" i="1" dirty="0" smtClean="0">
                <a:latin typeface="Cambria Math" pitchFamily="18" charset="0"/>
                <a:ea typeface="Cambria Math" pitchFamily="18" charset="0"/>
              </a:rPr>
              <a:t>The Modern Textbook of Astrology</a:t>
            </a:r>
            <a:r>
              <a:rPr lang="en-GB" dirty="0" smtClean="0">
                <a:latin typeface="Cambria Math" pitchFamily="18" charset="0"/>
                <a:ea typeface="Cambria Math" pitchFamily="18" charset="0"/>
              </a:rPr>
              <a:t>, (London: L.N. Fowler, fourth edition reprinted 1973, [1951]), p. 17.</a:t>
            </a:r>
          </a:p>
          <a:p>
            <a:endParaRPr lang="en-GB" dirty="0"/>
          </a:p>
        </p:txBody>
      </p:sp>
      <p:sp>
        <p:nvSpPr>
          <p:cNvPr id="8" name="Content Placeholder 7"/>
          <p:cNvSpPr>
            <a:spLocks noGrp="1"/>
          </p:cNvSpPr>
          <p:nvPr>
            <p:ph sz="half" idx="2"/>
          </p:nvPr>
        </p:nvSpPr>
        <p:spPr/>
        <p:txBody>
          <a:bodyPr>
            <a:normAutofit fontScale="47500" lnSpcReduction="20000"/>
          </a:bodyPr>
          <a:lstStyle/>
          <a:p>
            <a:endParaRPr lang="en-GB"/>
          </a:p>
        </p:txBody>
      </p:sp>
      <p:pic>
        <p:nvPicPr>
          <p:cNvPr id="7" name="Picture 6" descr="Margaret Hone.jpg"/>
          <p:cNvPicPr>
            <a:picLocks noChangeAspect="1"/>
          </p:cNvPicPr>
          <p:nvPr/>
        </p:nvPicPr>
        <p:blipFill>
          <a:blip r:embed="rId2" cstate="print"/>
          <a:stretch>
            <a:fillRect/>
          </a:stretch>
        </p:blipFill>
        <p:spPr>
          <a:xfrm>
            <a:off x="4953000" y="1981200"/>
            <a:ext cx="3450288" cy="359054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latin typeface="Cambria" panose="02040503050406030204" pitchFamily="18" charset="0"/>
              </a:rPr>
              <a:t>The perils of prediction</a:t>
            </a:r>
          </a:p>
        </p:txBody>
      </p:sp>
      <p:sp>
        <p:nvSpPr>
          <p:cNvPr id="3" name="Content Placeholder 2"/>
          <p:cNvSpPr>
            <a:spLocks noGrp="1"/>
          </p:cNvSpPr>
          <p:nvPr>
            <p:ph sz="half" idx="1"/>
          </p:nvPr>
        </p:nvSpPr>
        <p:spPr/>
        <p:txBody>
          <a:bodyPr>
            <a:normAutofit fontScale="70000" lnSpcReduction="20000"/>
          </a:bodyPr>
          <a:lstStyle/>
          <a:p>
            <a:r>
              <a:rPr lang="en-US" dirty="0">
                <a:latin typeface="Cambria" pitchFamily="18" charset="0"/>
              </a:rPr>
              <a:t>‘Every so often we find in astrological magazines an author having made some prediction concerning world affairs congratulating himself for having “hit the mark” in so many instances. But we should look hard at what has been predicted; usually something rather vague which could have been interpreted in various ways’. </a:t>
            </a:r>
            <a:endParaRPr lang="en-GB" dirty="0">
              <a:latin typeface="Cambria" pitchFamily="18" charset="0"/>
            </a:endParaRPr>
          </a:p>
          <a:p>
            <a:r>
              <a:rPr lang="en-US" dirty="0">
                <a:latin typeface="Cambria" pitchFamily="18" charset="0"/>
              </a:rPr>
              <a:t>Rudhyar, Dane (1980), </a:t>
            </a:r>
            <a:r>
              <a:rPr lang="en-US" i="1" dirty="0">
                <a:latin typeface="Cambria" pitchFamily="18" charset="0"/>
              </a:rPr>
              <a:t>Person Centered Astrology</a:t>
            </a:r>
            <a:r>
              <a:rPr lang="en-US" dirty="0">
                <a:latin typeface="Cambria" pitchFamily="18" charset="0"/>
              </a:rPr>
              <a:t>, New York: Aurora Press [1976], p. 75</a:t>
            </a:r>
            <a:endParaRPr lang="en-GB" dirty="0">
              <a:latin typeface="Cambria" pitchFamily="18" charset="0"/>
            </a:endParaRPr>
          </a:p>
          <a:p>
            <a:r>
              <a:rPr lang="en-GB" dirty="0"/>
              <a:t> </a:t>
            </a:r>
          </a:p>
          <a:p>
            <a:endParaRPr lang="en-GB" dirty="0"/>
          </a:p>
        </p:txBody>
      </p:sp>
      <p:sp>
        <p:nvSpPr>
          <p:cNvPr id="6" name="Content Placeholder 5"/>
          <p:cNvSpPr>
            <a:spLocks noGrp="1"/>
          </p:cNvSpPr>
          <p:nvPr>
            <p:ph sz="half" idx="2"/>
          </p:nvPr>
        </p:nvSpPr>
        <p:spPr/>
        <p:txBody>
          <a:bodyPr>
            <a:normAutofit fontScale="70000" lnSpcReduction="20000"/>
          </a:bodyPr>
          <a:lstStyle/>
          <a:p>
            <a:endParaRPr lang="en-GB"/>
          </a:p>
        </p:txBody>
      </p:sp>
      <p:pic>
        <p:nvPicPr>
          <p:cNvPr id="4" name="Picture 3" descr="Rudhyar Person Centred Astrology 2.JPG"/>
          <p:cNvPicPr>
            <a:picLocks noChangeAspect="1"/>
          </p:cNvPicPr>
          <p:nvPr/>
        </p:nvPicPr>
        <p:blipFill>
          <a:blip r:embed="rId2" cstate="print"/>
          <a:stretch>
            <a:fillRect/>
          </a:stretch>
        </p:blipFill>
        <p:spPr>
          <a:xfrm>
            <a:off x="5105400" y="1600200"/>
            <a:ext cx="2895600" cy="445074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Camden Journal 30 May 1980 p 11.JPG"/>
          <p:cNvPicPr>
            <a:picLocks noGrp="1" noChangeAspect="1"/>
          </p:cNvPicPr>
          <p:nvPr>
            <p:ph idx="1"/>
          </p:nvPr>
        </p:nvPicPr>
        <p:blipFill>
          <a:blip r:embed="rId2" cstate="print"/>
          <a:stretch>
            <a:fillRect/>
          </a:stretch>
        </p:blipFill>
        <p:spPr>
          <a:xfrm>
            <a:off x="109646" y="288917"/>
            <a:ext cx="8881954" cy="6264283"/>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cstate="print"/>
          <a:srcRect/>
          <a:stretch>
            <a:fillRect/>
          </a:stretch>
        </p:blipFill>
        <p:spPr bwMode="auto">
          <a:xfrm>
            <a:off x="2057400" y="381000"/>
            <a:ext cx="6642546" cy="6367893"/>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4572000"/>
            <a:ext cx="3018120" cy="1905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247650" y="1025314"/>
            <a:ext cx="6076950" cy="5825683"/>
          </a:xfrm>
          <a:prstGeom prst="rect">
            <a:avLst/>
          </a:prstGeom>
          <a:noFill/>
          <a:ln w="9525">
            <a:noFill/>
            <a:miter lim="800000"/>
            <a:headEnd/>
            <a:tailEnd/>
          </a:ln>
        </p:spPr>
      </p:pic>
      <p:pic>
        <p:nvPicPr>
          <p:cNvPr id="5" name="Picture 4" descr="Brixtin Riots 1981 (1).jpg"/>
          <p:cNvPicPr>
            <a:picLocks noChangeAspect="1"/>
          </p:cNvPicPr>
          <p:nvPr/>
        </p:nvPicPr>
        <p:blipFill>
          <a:blip r:embed="rId3" cstate="print"/>
          <a:stretch>
            <a:fillRect/>
          </a:stretch>
        </p:blipFill>
        <p:spPr>
          <a:xfrm>
            <a:off x="6477000" y="1607805"/>
            <a:ext cx="2286000" cy="1847088"/>
          </a:xfrm>
          <a:prstGeom prst="rect">
            <a:avLst/>
          </a:prstGeom>
        </p:spPr>
      </p:pic>
      <p:pic>
        <p:nvPicPr>
          <p:cNvPr id="6" name="Picture 5" descr="Brixtin Riots 1981 (1)2 .jpg"/>
          <p:cNvPicPr>
            <a:picLocks noChangeAspect="1"/>
          </p:cNvPicPr>
          <p:nvPr/>
        </p:nvPicPr>
        <p:blipFill>
          <a:blip r:embed="rId4" cstate="print"/>
          <a:stretch>
            <a:fillRect/>
          </a:stretch>
        </p:blipFill>
        <p:spPr>
          <a:xfrm>
            <a:off x="6248400" y="4724400"/>
            <a:ext cx="2952750" cy="155257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Grp="1" noChangeAspect="1" noChangeArrowheads="1"/>
          </p:cNvPicPr>
          <p:nvPr>
            <p:ph idx="1"/>
          </p:nvPr>
        </p:nvPicPr>
        <p:blipFill>
          <a:blip r:embed="rId2" cstate="print"/>
          <a:srcRect/>
          <a:stretch>
            <a:fillRect/>
          </a:stretch>
        </p:blipFill>
        <p:spPr bwMode="auto">
          <a:xfrm>
            <a:off x="1371600" y="1371600"/>
            <a:ext cx="5256186" cy="5038855"/>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5245917"/>
            <a:ext cx="2133600" cy="1346703"/>
          </a:xfrm>
          <a:prstGeom prst="rect">
            <a:avLst/>
          </a:prstGeom>
        </p:spPr>
      </p:pic>
      <p:pic>
        <p:nvPicPr>
          <p:cNvPr id="6" name="Picture 5" descr="Brixtin Riots 1981 (1)2 .jpg"/>
          <p:cNvPicPr>
            <a:picLocks noChangeAspect="1"/>
          </p:cNvPicPr>
          <p:nvPr/>
        </p:nvPicPr>
        <p:blipFill>
          <a:blip r:embed="rId4" cstate="print"/>
          <a:stretch>
            <a:fillRect/>
          </a:stretch>
        </p:blipFill>
        <p:spPr>
          <a:xfrm>
            <a:off x="5943600" y="4648200"/>
            <a:ext cx="2952750" cy="1552575"/>
          </a:xfrm>
          <a:prstGeom prst="rect">
            <a:avLst/>
          </a:prstGeom>
        </p:spPr>
      </p:pic>
      <p:pic>
        <p:nvPicPr>
          <p:cNvPr id="7" name="Picture 6" descr="Brixtin Riots 1981 (1).jpg"/>
          <p:cNvPicPr>
            <a:picLocks noChangeAspect="1"/>
          </p:cNvPicPr>
          <p:nvPr/>
        </p:nvPicPr>
        <p:blipFill>
          <a:blip r:embed="rId5" cstate="print"/>
          <a:stretch>
            <a:fillRect/>
          </a:stretch>
        </p:blipFill>
        <p:spPr>
          <a:xfrm>
            <a:off x="6629400" y="2514600"/>
            <a:ext cx="2381250" cy="192405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Grp="1" noChangeAspect="1" noChangeArrowheads="1"/>
          </p:cNvPicPr>
          <p:nvPr>
            <p:ph idx="1"/>
          </p:nvPr>
        </p:nvPicPr>
        <p:blipFill>
          <a:blip r:embed="rId2" cstate="print"/>
          <a:srcRect/>
          <a:stretch>
            <a:fillRect/>
          </a:stretch>
        </p:blipFill>
        <p:spPr bwMode="auto">
          <a:xfrm>
            <a:off x="1371600" y="1371600"/>
            <a:ext cx="5256186" cy="5038855"/>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5245917"/>
            <a:ext cx="2133600" cy="1346703"/>
          </a:xfrm>
          <a:prstGeom prst="rect">
            <a:avLst/>
          </a:prstGeom>
        </p:spPr>
      </p:pic>
      <p:pic>
        <p:nvPicPr>
          <p:cNvPr id="6" name="Picture 5" descr="Brixtin Riots 1981 (1)2 .jpg"/>
          <p:cNvPicPr>
            <a:picLocks noChangeAspect="1"/>
          </p:cNvPicPr>
          <p:nvPr/>
        </p:nvPicPr>
        <p:blipFill>
          <a:blip r:embed="rId4" cstate="print"/>
          <a:stretch>
            <a:fillRect/>
          </a:stretch>
        </p:blipFill>
        <p:spPr>
          <a:xfrm>
            <a:off x="5943600" y="4724400"/>
            <a:ext cx="2952750" cy="1552575"/>
          </a:xfrm>
          <a:prstGeom prst="rect">
            <a:avLst/>
          </a:prstGeom>
        </p:spPr>
      </p:pic>
      <p:pic>
        <p:nvPicPr>
          <p:cNvPr id="7" name="Picture 6" descr="Brixtin Riots 1981 (1).jpg"/>
          <p:cNvPicPr>
            <a:picLocks noChangeAspect="1"/>
          </p:cNvPicPr>
          <p:nvPr/>
        </p:nvPicPr>
        <p:blipFill>
          <a:blip r:embed="rId5" cstate="print"/>
          <a:stretch>
            <a:fillRect/>
          </a:stretch>
        </p:blipFill>
        <p:spPr>
          <a:xfrm>
            <a:off x="6629400" y="2514600"/>
            <a:ext cx="2381250" cy="1924050"/>
          </a:xfrm>
          <a:prstGeom prst="rect">
            <a:avLst/>
          </a:prstGeom>
        </p:spPr>
      </p:pic>
      <p:sp>
        <p:nvSpPr>
          <p:cNvPr id="8" name="Right Arrow 7"/>
          <p:cNvSpPr/>
          <p:nvPr/>
        </p:nvSpPr>
        <p:spPr>
          <a:xfrm>
            <a:off x="990600" y="28194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4876800" y="99060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 Arrow 9"/>
          <p:cNvSpPr/>
          <p:nvPr/>
        </p:nvSpPr>
        <p:spPr>
          <a:xfrm>
            <a:off x="6019800" y="4419600"/>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122" name="Picture 2"/>
          <p:cNvPicPr>
            <a:picLocks noGrp="1" noChangeAspect="1" noChangeArrowheads="1"/>
          </p:cNvPicPr>
          <p:nvPr>
            <p:ph idx="1"/>
          </p:nvPr>
        </p:nvPicPr>
        <p:blipFill>
          <a:blip r:embed="rId2" cstate="print"/>
          <a:srcRect/>
          <a:stretch>
            <a:fillRect/>
          </a:stretch>
        </p:blipFill>
        <p:spPr bwMode="auto">
          <a:xfrm>
            <a:off x="1371600" y="1371600"/>
            <a:ext cx="5256186" cy="5038855"/>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5245917"/>
            <a:ext cx="2133600" cy="1346703"/>
          </a:xfrm>
          <a:prstGeom prst="rect">
            <a:avLst/>
          </a:prstGeom>
        </p:spPr>
      </p:pic>
      <p:pic>
        <p:nvPicPr>
          <p:cNvPr id="6" name="Picture 5" descr="Brixtin Riots 1981 (1)2 .jpg"/>
          <p:cNvPicPr>
            <a:picLocks noChangeAspect="1"/>
          </p:cNvPicPr>
          <p:nvPr/>
        </p:nvPicPr>
        <p:blipFill>
          <a:blip r:embed="rId4" cstate="print"/>
          <a:stretch>
            <a:fillRect/>
          </a:stretch>
        </p:blipFill>
        <p:spPr>
          <a:xfrm>
            <a:off x="5943600" y="4953000"/>
            <a:ext cx="2952750" cy="1552575"/>
          </a:xfrm>
          <a:prstGeom prst="rect">
            <a:avLst/>
          </a:prstGeom>
        </p:spPr>
      </p:pic>
      <p:pic>
        <p:nvPicPr>
          <p:cNvPr id="7" name="Picture 6" descr="Brixtin Riots 1981 (1).jpg"/>
          <p:cNvPicPr>
            <a:picLocks noChangeAspect="1"/>
          </p:cNvPicPr>
          <p:nvPr/>
        </p:nvPicPr>
        <p:blipFill>
          <a:blip r:embed="rId5" cstate="print"/>
          <a:stretch>
            <a:fillRect/>
          </a:stretch>
        </p:blipFill>
        <p:spPr>
          <a:xfrm>
            <a:off x="6629400" y="2514600"/>
            <a:ext cx="2381250" cy="1924050"/>
          </a:xfrm>
          <a:prstGeom prst="rect">
            <a:avLst/>
          </a:prstGeom>
        </p:spPr>
      </p:pic>
      <p:sp>
        <p:nvSpPr>
          <p:cNvPr id="8" name="Right Arrow 7"/>
          <p:cNvSpPr/>
          <p:nvPr/>
        </p:nvSpPr>
        <p:spPr>
          <a:xfrm>
            <a:off x="990600" y="281940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4876800" y="99060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 Arrow 9"/>
          <p:cNvSpPr/>
          <p:nvPr/>
        </p:nvSpPr>
        <p:spPr>
          <a:xfrm>
            <a:off x="6019800" y="4419600"/>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3"/>
          <p:cNvPicPr>
            <a:picLocks noGrp="1" noChangeAspect="1" noChangeArrowheads="1"/>
          </p:cNvPicPr>
          <p:nvPr>
            <p:ph idx="1"/>
          </p:nvPr>
        </p:nvPicPr>
        <p:blipFill>
          <a:blip r:embed="rId6" cstate="print"/>
          <a:srcRect l="7210" t="25943" r="86408" b="68142"/>
          <a:stretch>
            <a:fillRect/>
          </a:stretch>
        </p:blipFill>
        <p:spPr bwMode="auto">
          <a:xfrm>
            <a:off x="457200" y="152400"/>
            <a:ext cx="3581400" cy="1066800"/>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UK Polling Report </a:t>
            </a:r>
            <a:br>
              <a:rPr lang="en-GB" dirty="0"/>
            </a:br>
            <a:r>
              <a:rPr lang="en-GB" dirty="0"/>
              <a:t> </a:t>
            </a:r>
            <a:r>
              <a:rPr lang="en-GB" sz="1800" dirty="0"/>
              <a:t>http://ukpollingreport.co.uk/voting-intention-1979-1983</a:t>
            </a:r>
          </a:p>
        </p:txBody>
      </p:sp>
      <p:pic>
        <p:nvPicPr>
          <p:cNvPr id="6146" name="Picture 2"/>
          <p:cNvPicPr>
            <a:picLocks noGrp="1" noChangeAspect="1" noChangeArrowheads="1"/>
          </p:cNvPicPr>
          <p:nvPr>
            <p:ph idx="1"/>
          </p:nvPr>
        </p:nvPicPr>
        <p:blipFill>
          <a:blip r:embed="rId2" cstate="print"/>
          <a:srcRect l="19883" t="44822" r="64075" b="19342"/>
          <a:stretch>
            <a:fillRect/>
          </a:stretch>
        </p:blipFill>
        <p:spPr bwMode="auto">
          <a:xfrm>
            <a:off x="1143000" y="1524000"/>
            <a:ext cx="7010400" cy="5034144"/>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55000" lnSpcReduction="20000"/>
          </a:bodyPr>
          <a:lstStyle/>
          <a:p>
            <a:r>
              <a:rPr lang="en-GB" dirty="0" smtClean="0">
                <a:latin typeface="Cambria Math" pitchFamily="18" charset="0"/>
                <a:ea typeface="Cambria Math" pitchFamily="18" charset="0"/>
              </a:rPr>
              <a:t>‘When the prediction deals with an individual person, the situation is even more complex, for </a:t>
            </a:r>
            <a:r>
              <a:rPr lang="en-GB" b="1" dirty="0" smtClean="0">
                <a:latin typeface="Cambria Math" pitchFamily="18" charset="0"/>
                <a:ea typeface="Cambria Math" pitchFamily="18" charset="0"/>
              </a:rPr>
              <a:t>there is hardly any possibility of being certain of the level at which, and the actual circumstances in which “something” will happen that would fit the character of. Say. A Saturn </a:t>
            </a:r>
            <a:r>
              <a:rPr lang="en-GB" dirty="0" smtClean="0">
                <a:latin typeface="Cambria Math" pitchFamily="18" charset="0"/>
                <a:ea typeface="Cambria Math" pitchFamily="18" charset="0"/>
              </a:rPr>
              <a:t>and Mars whatever it be…t</a:t>
            </a:r>
            <a:r>
              <a:rPr lang="en-GB" b="1" dirty="0" smtClean="0">
                <a:latin typeface="Cambria Math" pitchFamily="18" charset="0"/>
                <a:ea typeface="Cambria Math" pitchFamily="18" charset="0"/>
              </a:rPr>
              <a:t>ransit over the natal Sun</a:t>
            </a:r>
            <a:r>
              <a:rPr lang="en-GB" dirty="0" smtClean="0">
                <a:latin typeface="Cambria Math" pitchFamily="18" charset="0"/>
                <a:ea typeface="Cambria Math" pitchFamily="18" charset="0"/>
              </a:rPr>
              <a:t>…or </a:t>
            </a:r>
          </a:p>
          <a:p>
            <a:r>
              <a:rPr lang="en-GB" dirty="0" smtClean="0">
                <a:latin typeface="Cambria Math" pitchFamily="18" charset="0"/>
                <a:ea typeface="Cambria Math" pitchFamily="18" charset="0"/>
              </a:rPr>
              <a:t>	</a:t>
            </a:r>
            <a:r>
              <a:rPr lang="en-GB" b="1" dirty="0" smtClean="0">
                <a:latin typeface="Cambria Math" pitchFamily="18" charset="0"/>
                <a:ea typeface="Cambria Math" pitchFamily="18" charset="0"/>
              </a:rPr>
              <a:t>It is easy to take crucial events </a:t>
            </a:r>
            <a:r>
              <a:rPr lang="en-GB" dirty="0" smtClean="0">
                <a:latin typeface="Cambria Math" pitchFamily="18" charset="0"/>
                <a:ea typeface="Cambria Math" pitchFamily="18" charset="0"/>
              </a:rPr>
              <a:t>like the assassinations of the two Kennedys and show that they occurred exactly when a certain type of transit or progression did take place according to a particular system’.</a:t>
            </a:r>
          </a:p>
          <a:p>
            <a:endParaRPr lang="en-US" dirty="0" smtClean="0">
              <a:latin typeface="Cambria Math" pitchFamily="18" charset="0"/>
              <a:ea typeface="Cambria Math" pitchFamily="18" charset="0"/>
            </a:endParaRPr>
          </a:p>
          <a:p>
            <a:r>
              <a:rPr lang="en-US" dirty="0" smtClean="0">
                <a:latin typeface="Cambria Math" pitchFamily="18" charset="0"/>
                <a:ea typeface="Cambria Math" pitchFamily="18" charset="0"/>
              </a:rPr>
              <a:t>Rudhyar, Dane (1980), </a:t>
            </a:r>
            <a:r>
              <a:rPr lang="en-US" i="1" dirty="0" smtClean="0">
                <a:latin typeface="Cambria Math" pitchFamily="18" charset="0"/>
                <a:ea typeface="Cambria Math" pitchFamily="18" charset="0"/>
              </a:rPr>
              <a:t>Person Centered Astrology</a:t>
            </a:r>
            <a:r>
              <a:rPr lang="en-US" dirty="0" smtClean="0">
                <a:latin typeface="Cambria Math" pitchFamily="18" charset="0"/>
                <a:ea typeface="Cambria Math" pitchFamily="18" charset="0"/>
              </a:rPr>
              <a:t>, New York: Aurora Press [1976], p. 75-6. </a:t>
            </a:r>
            <a:endParaRPr lang="en-GB" dirty="0" smtClean="0">
              <a:latin typeface="Cambria Math" pitchFamily="18" charset="0"/>
              <a:ea typeface="Cambria Math" pitchFamily="18" charset="0"/>
            </a:endParaRPr>
          </a:p>
          <a:p>
            <a:endParaRPr lang="en-GB" dirty="0"/>
          </a:p>
        </p:txBody>
      </p:sp>
      <p:pic>
        <p:nvPicPr>
          <p:cNvPr id="6" name="Content Placeholder 5" descr="Rudhyar Person Centred Astrology 2.JPG"/>
          <p:cNvPicPr>
            <a:picLocks noGrp="1" noChangeAspect="1"/>
          </p:cNvPicPr>
          <p:nvPr>
            <p:ph sz="half" idx="2"/>
          </p:nvPr>
        </p:nvPicPr>
        <p:blipFill>
          <a:blip r:embed="rId2" cstate="print"/>
          <a:stretch>
            <a:fillRect/>
          </a:stretch>
        </p:blipFill>
        <p:spPr>
          <a:xfrm>
            <a:off x="5219007" y="1637449"/>
            <a:ext cx="2896985" cy="4451465"/>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dirty="0">
                <a:latin typeface="Cambria" panose="02040503050406030204" pitchFamily="18" charset="0"/>
              </a:rPr>
              <a:t>How do astrologers talk about the soul?</a:t>
            </a:r>
            <a:endParaRPr lang="en-US" dirty="0">
              <a:latin typeface="Cambria" panose="02040503050406030204" pitchFamily="18" charset="0"/>
            </a:endParaRPr>
          </a:p>
        </p:txBody>
      </p:sp>
      <p:sp>
        <p:nvSpPr>
          <p:cNvPr id="6147" name="Content Placeholder 2"/>
          <p:cNvSpPr>
            <a:spLocks noGrp="1"/>
          </p:cNvSpPr>
          <p:nvPr>
            <p:ph idx="1"/>
          </p:nvPr>
        </p:nvSpPr>
        <p:spPr/>
        <p:txBody>
          <a:bodyPr/>
          <a:lstStyle/>
          <a:p>
            <a:pPr eaLnBrk="1" hangingPunct="1"/>
            <a:r>
              <a:rPr lang="en-GB" dirty="0">
                <a:latin typeface="Cambria" pitchFamily="18" charset="0"/>
              </a:rPr>
              <a:t>‘I believe, and many believe with me, that the Zodiac portrays the pathway of the soul of man and humanity’.</a:t>
            </a:r>
          </a:p>
          <a:p>
            <a:pPr eaLnBrk="1" hangingPunct="1"/>
            <a:endParaRPr lang="en-US" dirty="0"/>
          </a:p>
          <a:p>
            <a:pPr eaLnBrk="1" hangingPunct="1"/>
            <a:r>
              <a:rPr lang="en-GB" sz="2800" dirty="0">
                <a:latin typeface="Cambria" pitchFamily="18" charset="0"/>
              </a:rPr>
              <a:t>Charles Carter, </a:t>
            </a:r>
            <a:r>
              <a:rPr lang="en-GB" sz="2800" i="1" dirty="0">
                <a:latin typeface="Cambria" pitchFamily="18" charset="0"/>
              </a:rPr>
              <a:t>The Zodiac and the Soul</a:t>
            </a:r>
            <a:r>
              <a:rPr lang="en-GB" sz="2800" dirty="0">
                <a:latin typeface="Cambria" pitchFamily="18" charset="0"/>
              </a:rPr>
              <a:t> (London: Theosophical Publishing house, 1948), p. 13.</a:t>
            </a:r>
            <a:endParaRPr lang="en-US" sz="2800" dirty="0">
              <a:latin typeface="Cambria" pitchFamily="18" charset="0"/>
            </a:endParaRPr>
          </a:p>
          <a:p>
            <a:pPr eaLnBrk="1" hangingPunct="1"/>
            <a:r>
              <a:rPr lang="en-GB" dirty="0"/>
              <a:t> </a:t>
            </a:r>
            <a:endParaRPr lang="en-US" dirty="0"/>
          </a:p>
          <a:p>
            <a:pPr eaLnBrk="1" hangingPunct="1"/>
            <a:endParaRPr lang="en-US" dirty="0"/>
          </a:p>
        </p:txBody>
      </p:sp>
      <p:pic>
        <p:nvPicPr>
          <p:cNvPr id="6148" name="Picture 3" descr="charles-carter.jpeg"/>
          <p:cNvPicPr>
            <a:picLocks noChangeAspect="1"/>
          </p:cNvPicPr>
          <p:nvPr/>
        </p:nvPicPr>
        <p:blipFill>
          <a:blip r:embed="rId2" cstate="print"/>
          <a:srcRect/>
          <a:stretch>
            <a:fillRect/>
          </a:stretch>
        </p:blipFill>
        <p:spPr bwMode="auto">
          <a:xfrm>
            <a:off x="7269116" y="4952446"/>
            <a:ext cx="1417684" cy="1805542"/>
          </a:xfrm>
          <a:prstGeom prst="rect">
            <a:avLst/>
          </a:prstGeom>
          <a:noFill/>
          <a:ln w="9525">
            <a:noFill/>
            <a:miter lim="800000"/>
            <a:headEnd/>
            <a:tailEnd/>
          </a:ln>
        </p:spPr>
      </p:pic>
      <p:pic>
        <p:nvPicPr>
          <p:cNvPr id="6150" name="Picture 5"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1908175" y="5732463"/>
            <a:ext cx="2346325" cy="979487"/>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atin typeface="Cambria" pitchFamily="18" charset="0"/>
              </a:rPr>
              <a:t>Johannes Kepler</a:t>
            </a:r>
            <a:endParaRPr lang="en-US">
              <a:latin typeface="Cambria" pitchFamily="18" charset="0"/>
            </a:endParaRPr>
          </a:p>
        </p:txBody>
      </p:sp>
      <p:pic>
        <p:nvPicPr>
          <p:cNvPr id="7171" name="Picture 5" descr="Kepler"/>
          <p:cNvPicPr>
            <a:picLocks noGrp="1" noChangeAspect="1" noChangeArrowheads="1"/>
          </p:cNvPicPr>
          <p:nvPr>
            <p:ph sz="half" idx="2"/>
          </p:nvPr>
        </p:nvPicPr>
        <p:blipFill>
          <a:blip r:embed="rId2" cstate="print"/>
          <a:srcRect/>
          <a:stretch>
            <a:fillRect/>
          </a:stretch>
        </p:blipFill>
        <p:spPr>
          <a:xfrm>
            <a:off x="7092950" y="260350"/>
            <a:ext cx="1727200" cy="2379663"/>
          </a:xfrm>
          <a:noFill/>
        </p:spPr>
      </p:pic>
      <p:sp>
        <p:nvSpPr>
          <p:cNvPr id="7172" name="Rectangle 5"/>
          <p:cNvSpPr>
            <a:spLocks noChangeArrowheads="1"/>
          </p:cNvSpPr>
          <p:nvPr/>
        </p:nvSpPr>
        <p:spPr bwMode="auto">
          <a:xfrm>
            <a:off x="457200" y="1524000"/>
            <a:ext cx="4343400" cy="3416300"/>
          </a:xfrm>
          <a:prstGeom prst="rect">
            <a:avLst/>
          </a:prstGeom>
          <a:noFill/>
          <a:ln w="9525">
            <a:noFill/>
            <a:miter lim="800000"/>
            <a:headEnd/>
            <a:tailEnd/>
          </a:ln>
        </p:spPr>
        <p:txBody>
          <a:bodyPr>
            <a:spAutoFit/>
          </a:bodyPr>
          <a:lstStyle/>
          <a:p>
            <a:pPr>
              <a:spcBef>
                <a:spcPct val="50000"/>
              </a:spcBef>
            </a:pPr>
            <a:r>
              <a:rPr lang="en-GB" sz="2400" dirty="0">
                <a:latin typeface="Cambria" pitchFamily="18" charset="0"/>
              </a:rPr>
              <a:t>‘....The human being, however, with his soul and its lower powers has such an affinity with the heavens, as does the surface of the Earth, and this has been tested and proven in many ways, of which each is a noble pearl of astrology’</a:t>
            </a:r>
            <a:r>
              <a:rPr lang="en-US" sz="2400" dirty="0">
                <a:latin typeface="Cambria" pitchFamily="18" charset="0"/>
              </a:rPr>
              <a:t> </a:t>
            </a:r>
          </a:p>
          <a:p>
            <a:pPr>
              <a:spcBef>
                <a:spcPct val="50000"/>
              </a:spcBef>
            </a:pPr>
            <a:r>
              <a:rPr lang="en-GB" sz="1600" dirty="0"/>
              <a:t>Johannes Kepler, </a:t>
            </a:r>
            <a:r>
              <a:rPr lang="en-GB" sz="1600" i="1" dirty="0"/>
              <a:t>Tertius Interveniens</a:t>
            </a:r>
            <a:r>
              <a:rPr lang="en-GB" sz="1600" dirty="0"/>
              <a:t>, 1610.</a:t>
            </a:r>
            <a:endParaRPr lang="en-US" sz="1600" dirty="0"/>
          </a:p>
        </p:txBody>
      </p:sp>
      <p:pic>
        <p:nvPicPr>
          <p:cNvPr id="7173" name="Picture 2"/>
          <p:cNvPicPr>
            <a:picLocks noChangeAspect="1" noChangeArrowheads="1"/>
          </p:cNvPicPr>
          <p:nvPr/>
        </p:nvPicPr>
        <p:blipFill>
          <a:blip r:embed="rId3" cstate="print"/>
          <a:srcRect l="19612" t="11433" r="58469" b="7703"/>
          <a:stretch>
            <a:fillRect/>
          </a:stretch>
        </p:blipFill>
        <p:spPr bwMode="auto">
          <a:xfrm>
            <a:off x="5292725" y="2492375"/>
            <a:ext cx="3400425" cy="4032250"/>
          </a:xfrm>
          <a:prstGeom prst="rect">
            <a:avLst/>
          </a:prstGeom>
          <a:noFill/>
          <a:ln w="9525">
            <a:noFill/>
            <a:miter lim="800000"/>
            <a:headEnd/>
            <a:tailEnd/>
          </a:ln>
        </p:spPr>
      </p:pic>
      <p:pic>
        <p:nvPicPr>
          <p:cNvPr id="7175" name="Picture 4"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250825" y="115888"/>
            <a:ext cx="1655763" cy="690562"/>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What is the Self?</a:t>
            </a:r>
          </a:p>
        </p:txBody>
      </p:sp>
      <p:sp>
        <p:nvSpPr>
          <p:cNvPr id="3" name="Content Placeholder 2"/>
          <p:cNvSpPr>
            <a:spLocks noGrp="1"/>
          </p:cNvSpPr>
          <p:nvPr>
            <p:ph sz="half" idx="1"/>
          </p:nvPr>
        </p:nvSpPr>
        <p:spPr/>
        <p:txBody>
          <a:bodyPr>
            <a:normAutofit fontScale="70000" lnSpcReduction="20000"/>
          </a:bodyPr>
          <a:lstStyle/>
          <a:p>
            <a:r>
              <a:rPr lang="en-GB" sz="2300" dirty="0">
                <a:latin typeface="Cambria" pitchFamily="18" charset="0"/>
              </a:rPr>
              <a:t>‘The energy of the central point is manifested in the almost irresistible compulsion to </a:t>
            </a:r>
            <a:r>
              <a:rPr lang="en-GB" sz="2300" b="1" i="1" dirty="0">
                <a:latin typeface="Cambria" pitchFamily="18" charset="0"/>
              </a:rPr>
              <a:t>become what one is</a:t>
            </a:r>
            <a:r>
              <a:rPr lang="en-GB" sz="2300" b="1" dirty="0">
                <a:latin typeface="Cambria" pitchFamily="18" charset="0"/>
              </a:rPr>
              <a:t>, </a:t>
            </a:r>
            <a:r>
              <a:rPr lang="en-GB" sz="2300" dirty="0">
                <a:latin typeface="Cambria" pitchFamily="18" charset="0"/>
              </a:rPr>
              <a:t>just as every organism is driven to assume the form that is characteristic of its nature, no matter what the circumstances. </a:t>
            </a:r>
            <a:r>
              <a:rPr lang="en-GB" sz="2300" b="1" dirty="0">
                <a:latin typeface="Cambria" pitchFamily="18" charset="0"/>
              </a:rPr>
              <a:t>This centre is </a:t>
            </a:r>
            <a:r>
              <a:rPr lang="en-GB" sz="2300" dirty="0">
                <a:latin typeface="Cambria" pitchFamily="18" charset="0"/>
              </a:rPr>
              <a:t>not </a:t>
            </a:r>
            <a:r>
              <a:rPr lang="en-GB" sz="2300" b="1" dirty="0">
                <a:latin typeface="Cambria" pitchFamily="18" charset="0"/>
              </a:rPr>
              <a:t>felt or thought of</a:t>
            </a:r>
            <a:r>
              <a:rPr lang="en-GB" sz="2300" dirty="0">
                <a:latin typeface="Cambria" pitchFamily="18" charset="0"/>
              </a:rPr>
              <a:t> as the ego but, if one may so express it, </a:t>
            </a:r>
            <a:r>
              <a:rPr lang="en-GB" sz="2300" b="1" dirty="0">
                <a:latin typeface="Cambria" pitchFamily="18" charset="0"/>
              </a:rPr>
              <a:t>as the </a:t>
            </a:r>
            <a:r>
              <a:rPr lang="en-GB" sz="2300" b="1" i="1" dirty="0">
                <a:latin typeface="Cambria" pitchFamily="18" charset="0"/>
              </a:rPr>
              <a:t>self</a:t>
            </a:r>
            <a:r>
              <a:rPr lang="en-GB" sz="2300" dirty="0">
                <a:latin typeface="Cambria" pitchFamily="18" charset="0"/>
              </a:rPr>
              <a:t>. Although the centre is represented by an innermost point, it is surrounded by a periphery containing everything that belongs to the self- the paired opposites that make up the total personality. </a:t>
            </a:r>
            <a:r>
              <a:rPr lang="en-GB" sz="2300" b="1" dirty="0">
                <a:latin typeface="Cambria" pitchFamily="18" charset="0"/>
              </a:rPr>
              <a:t>This totality comprises consciousness first of all, then the personal unconscious, and finally an indefinitely large segment of the collective unconscious whose archetype are common to all mankind.’</a:t>
            </a:r>
          </a:p>
          <a:p>
            <a:endParaRPr lang="en-GB" sz="2300" dirty="0">
              <a:latin typeface="Cambria" pitchFamily="18" charset="0"/>
            </a:endParaRPr>
          </a:p>
          <a:p>
            <a:endParaRPr lang="en-GB" dirty="0"/>
          </a:p>
        </p:txBody>
      </p:sp>
      <p:sp>
        <p:nvSpPr>
          <p:cNvPr id="4" name="Content Placeholder 3"/>
          <p:cNvSpPr>
            <a:spLocks noGrp="1"/>
          </p:cNvSpPr>
          <p:nvPr>
            <p:ph sz="half" idx="2"/>
          </p:nvPr>
        </p:nvSpPr>
        <p:spPr/>
        <p:txBody>
          <a:bodyPr>
            <a:normAutofit fontScale="70000" lnSpcReduction="20000"/>
          </a:bodyPr>
          <a:lstStyle/>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r>
              <a:rPr lang="en-GB" sz="2600" dirty="0">
                <a:latin typeface="Cambria" pitchFamily="18" charset="0"/>
              </a:rPr>
              <a:t>Jung, C.G.. ‘Concerning </a:t>
            </a:r>
            <a:r>
              <a:rPr lang="en-GB" sz="2600" dirty="0" err="1">
                <a:latin typeface="Cambria" pitchFamily="18" charset="0"/>
              </a:rPr>
              <a:t>Mandala</a:t>
            </a:r>
            <a:r>
              <a:rPr lang="en-GB" sz="2600" dirty="0">
                <a:latin typeface="Cambria" pitchFamily="18" charset="0"/>
              </a:rPr>
              <a:t> Symbolism’, in </a:t>
            </a:r>
            <a:r>
              <a:rPr lang="en-GB" sz="2600" i="1" dirty="0">
                <a:latin typeface="Cambria" pitchFamily="18" charset="0"/>
              </a:rPr>
              <a:t>The Archetypes and the Collective Unconscious</a:t>
            </a:r>
            <a:r>
              <a:rPr lang="en-GB" sz="2600" dirty="0">
                <a:latin typeface="Cambria" pitchFamily="18" charset="0"/>
              </a:rPr>
              <a:t>, Collected Works, Vol. 9, part 1, translated by R.F. C. Hull, 3-41.London: </a:t>
            </a:r>
            <a:r>
              <a:rPr lang="en-GB" sz="2600" dirty="0" err="1">
                <a:latin typeface="Cambria" pitchFamily="18" charset="0"/>
              </a:rPr>
              <a:t>Routledge</a:t>
            </a:r>
            <a:r>
              <a:rPr lang="en-GB" sz="2600" dirty="0">
                <a:latin typeface="Cambria" pitchFamily="18" charset="0"/>
              </a:rPr>
              <a:t> and </a:t>
            </a:r>
            <a:r>
              <a:rPr lang="en-GB" sz="2600" dirty="0" err="1">
                <a:latin typeface="Cambria" pitchFamily="18" charset="0"/>
              </a:rPr>
              <a:t>Kegan</a:t>
            </a:r>
            <a:r>
              <a:rPr lang="en-GB" sz="2600" dirty="0">
                <a:latin typeface="Cambria" pitchFamily="18" charset="0"/>
              </a:rPr>
              <a:t> Paul, 1968, pp. 355-84, </a:t>
            </a:r>
            <a:r>
              <a:rPr lang="en-GB" sz="2600" dirty="0" err="1">
                <a:latin typeface="Cambria" pitchFamily="18" charset="0"/>
              </a:rPr>
              <a:t>para</a:t>
            </a:r>
            <a:r>
              <a:rPr lang="en-GB" sz="2600" dirty="0">
                <a:latin typeface="Cambria" pitchFamily="18" charset="0"/>
              </a:rPr>
              <a:t> 634</a:t>
            </a:r>
          </a:p>
          <a:p>
            <a:endParaRPr lang="en-GB" sz="2600" dirty="0">
              <a:latin typeface="Cambria" pitchFamily="18" charset="0"/>
            </a:endParaRPr>
          </a:p>
        </p:txBody>
      </p:sp>
      <p:pic>
        <p:nvPicPr>
          <p:cNvPr id="5" name="Picture 4" descr="Jung.jpg"/>
          <p:cNvPicPr>
            <a:picLocks noChangeAspect="1"/>
          </p:cNvPicPr>
          <p:nvPr/>
        </p:nvPicPr>
        <p:blipFill>
          <a:blip r:embed="rId2" cstate="print"/>
          <a:stretch>
            <a:fillRect/>
          </a:stretch>
        </p:blipFill>
        <p:spPr>
          <a:xfrm>
            <a:off x="5791200" y="1371600"/>
            <a:ext cx="1828800" cy="2495550"/>
          </a:xfrm>
          <a:prstGeom prst="rect">
            <a:avLst/>
          </a:prstGeom>
        </p:spPr>
      </p:pic>
    </p:spTree>
    <p:extLst>
      <p:ext uri="{BB962C8B-B14F-4D97-AF65-F5344CB8AC3E}">
        <p14:creationId xmlns:p14="http://schemas.microsoft.com/office/powerpoint/2010/main" xmlns="" val="1686954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What is the Psyche?</a:t>
            </a:r>
            <a:endParaRPr lang="en-GB" dirty="0">
              <a:latin typeface="Cambria" pitchFamily="18" charset="0"/>
            </a:endParaRPr>
          </a:p>
        </p:txBody>
      </p:sp>
      <p:sp>
        <p:nvSpPr>
          <p:cNvPr id="3" name="Content Placeholder 2"/>
          <p:cNvSpPr>
            <a:spLocks noGrp="1"/>
          </p:cNvSpPr>
          <p:nvPr>
            <p:ph sz="half" idx="1"/>
          </p:nvPr>
        </p:nvSpPr>
        <p:spPr/>
        <p:txBody>
          <a:bodyPr>
            <a:normAutofit fontScale="70000" lnSpcReduction="20000"/>
          </a:bodyPr>
          <a:lstStyle/>
          <a:p>
            <a:pPr>
              <a:buNone/>
            </a:pPr>
            <a:r>
              <a:rPr lang="en-GB" dirty="0" smtClean="0">
                <a:latin typeface="Cambria" pitchFamily="18" charset="0"/>
              </a:rPr>
              <a:t>‘</a:t>
            </a:r>
            <a:r>
              <a:rPr lang="en-GB" b="1" dirty="0" smtClean="0">
                <a:latin typeface="Cambria" pitchFamily="18" charset="0"/>
              </a:rPr>
              <a:t>The psyche</a:t>
            </a:r>
            <a:r>
              <a:rPr lang="en-GB" dirty="0" smtClean="0">
                <a:latin typeface="Cambria" pitchFamily="18" charset="0"/>
              </a:rPr>
              <a:t>, as a reflection of the world and man</a:t>
            </a:r>
            <a:r>
              <a:rPr lang="en-GB" b="1" dirty="0" smtClean="0">
                <a:latin typeface="Cambria" pitchFamily="18" charset="0"/>
              </a:rPr>
              <a:t>, is a thing of such infinite complexity </a:t>
            </a:r>
            <a:r>
              <a:rPr lang="en-GB" dirty="0" smtClean="0">
                <a:latin typeface="Cambria" pitchFamily="18" charset="0"/>
              </a:rPr>
              <a:t>that it can be observed and studied from a great many sides… </a:t>
            </a:r>
            <a:r>
              <a:rPr lang="en-GB" b="1" dirty="0" smtClean="0">
                <a:latin typeface="Cambria" pitchFamily="18" charset="0"/>
              </a:rPr>
              <a:t>Although the world of psychic phenomena is only a part of the world as a whole</a:t>
            </a:r>
            <a:r>
              <a:rPr lang="en-GB" dirty="0" smtClean="0">
                <a:latin typeface="Cambria" pitchFamily="18" charset="0"/>
              </a:rPr>
              <a:t>, it may seem easier to grasp for precisely that reason. But one would be forgetting that </a:t>
            </a:r>
            <a:r>
              <a:rPr lang="en-GB" b="1" dirty="0" smtClean="0">
                <a:latin typeface="Cambria" pitchFamily="18" charset="0"/>
              </a:rPr>
              <a:t>the psyche is the only phenomenon that is given to us immediately and, therefore, is the </a:t>
            </a:r>
            <a:r>
              <a:rPr lang="en-GB" b="1" i="1" dirty="0" smtClean="0">
                <a:latin typeface="Cambria" pitchFamily="18" charset="0"/>
              </a:rPr>
              <a:t>sine qua non</a:t>
            </a:r>
            <a:r>
              <a:rPr lang="en-GB" b="1" dirty="0" smtClean="0">
                <a:latin typeface="Cambria" pitchFamily="18" charset="0"/>
              </a:rPr>
              <a:t> of all experience’.</a:t>
            </a:r>
          </a:p>
          <a:p>
            <a:pPr>
              <a:buNone/>
            </a:pPr>
            <a:endParaRPr lang="en-GB" dirty="0" smtClean="0">
              <a:latin typeface="Cambria" pitchFamily="18" charset="0"/>
            </a:endParaRPr>
          </a:p>
          <a:p>
            <a:endParaRPr lang="en-GB" dirty="0"/>
          </a:p>
        </p:txBody>
      </p:sp>
      <p:sp>
        <p:nvSpPr>
          <p:cNvPr id="6" name="Content Placeholder 5"/>
          <p:cNvSpPr>
            <a:spLocks noGrp="1"/>
          </p:cNvSpPr>
          <p:nvPr>
            <p:ph sz="half" idx="2"/>
          </p:nvPr>
        </p:nvSpPr>
        <p:spPr/>
        <p:txBody>
          <a:bodyPr>
            <a:normAutofit fontScale="70000" lnSpcReduction="20000"/>
          </a:bodyPr>
          <a:lstStyle/>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endParaRPr lang="en-GB" sz="1400" dirty="0" smtClean="0">
              <a:latin typeface="Cambria" pitchFamily="18" charset="0"/>
            </a:endParaRPr>
          </a:p>
          <a:p>
            <a:pPr>
              <a:buNone/>
            </a:pPr>
            <a:r>
              <a:rPr lang="en-GB" sz="1700" dirty="0" smtClean="0">
                <a:latin typeface="Cambria" pitchFamily="18" charset="0"/>
              </a:rPr>
              <a:t>Jung, C.G, 'The Structure of the Psyche’, </a:t>
            </a:r>
            <a:r>
              <a:rPr lang="en-GB" sz="1700" i="1" dirty="0" smtClean="0">
                <a:latin typeface="Cambria" pitchFamily="18" charset="0"/>
              </a:rPr>
              <a:t>The Structure and Dynamics of the Psyche</a:t>
            </a:r>
            <a:r>
              <a:rPr lang="en-GB" sz="1700" dirty="0" smtClean="0">
                <a:latin typeface="Cambria" pitchFamily="18" charset="0"/>
              </a:rPr>
              <a:t>, The Collected Works, Vol.8., trans. R.F.C. Hull, Princeton, NJ: Princeton, 1960, pp. 139-158 (</a:t>
            </a:r>
            <a:r>
              <a:rPr lang="en-GB" sz="1700" dirty="0" err="1" smtClean="0">
                <a:latin typeface="Cambria" pitchFamily="18" charset="0"/>
              </a:rPr>
              <a:t>para</a:t>
            </a:r>
            <a:r>
              <a:rPr lang="en-GB" sz="1700" dirty="0" smtClean="0">
                <a:latin typeface="Cambria" pitchFamily="18" charset="0"/>
              </a:rPr>
              <a:t>. 285).</a:t>
            </a:r>
          </a:p>
          <a:p>
            <a:endParaRPr lang="en-GB" dirty="0"/>
          </a:p>
        </p:txBody>
      </p:sp>
      <p:pic>
        <p:nvPicPr>
          <p:cNvPr id="7" name="Picture 6" descr="Jung.jpg"/>
          <p:cNvPicPr>
            <a:picLocks noChangeAspect="1"/>
          </p:cNvPicPr>
          <p:nvPr/>
        </p:nvPicPr>
        <p:blipFill>
          <a:blip r:embed="rId2" cstate="print"/>
          <a:stretch>
            <a:fillRect/>
          </a:stretch>
        </p:blipFill>
        <p:spPr>
          <a:xfrm>
            <a:off x="5791200" y="2286000"/>
            <a:ext cx="1828800" cy="249555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The dualist nature of Astrology:</a:t>
            </a:r>
            <a:br>
              <a:rPr lang="en-GB" dirty="0">
                <a:latin typeface="Cambria" pitchFamily="18" charset="0"/>
              </a:rPr>
            </a:br>
            <a:r>
              <a:rPr lang="en-GB" dirty="0">
                <a:latin typeface="Cambria" pitchFamily="18" charset="0"/>
              </a:rPr>
              <a:t>Natural and Judicial</a:t>
            </a:r>
          </a:p>
        </p:txBody>
      </p:sp>
      <p:sp>
        <p:nvSpPr>
          <p:cNvPr id="3" name="Content Placeholder 2"/>
          <p:cNvSpPr>
            <a:spLocks noGrp="1"/>
          </p:cNvSpPr>
          <p:nvPr>
            <p:ph idx="1"/>
          </p:nvPr>
        </p:nvSpPr>
        <p:spPr/>
        <p:txBody>
          <a:bodyPr>
            <a:normAutofit fontScale="40000" lnSpcReduction="20000"/>
          </a:bodyPr>
          <a:lstStyle/>
          <a:p>
            <a:r>
              <a:rPr lang="en-GB" sz="3800" b="1" dirty="0">
                <a:latin typeface="Cambria" pitchFamily="18" charset="0"/>
              </a:rPr>
              <a:t>‘I have suggested that some part of the phenomenon of astrology belongs to the natural world and is </a:t>
            </a:r>
            <a:r>
              <a:rPr lang="en-GB" sz="3800" b="1" u="sng" dirty="0">
                <a:latin typeface="Cambria" pitchFamily="18" charset="0"/>
              </a:rPr>
              <a:t>in principle amenable to scientific investigation</a:t>
            </a:r>
            <a:r>
              <a:rPr lang="en-GB" sz="3800" b="1" dirty="0">
                <a:latin typeface="Cambria" pitchFamily="18" charset="0"/>
              </a:rPr>
              <a:t>. Nevertheless, the main part of what we do is the </a:t>
            </a:r>
            <a:r>
              <a:rPr lang="en-GB" sz="3800" b="1" u="sng" dirty="0">
                <a:latin typeface="Cambria" pitchFamily="18" charset="0"/>
              </a:rPr>
              <a:t>interpretation of symbols to arrive at particular inferences </a:t>
            </a:r>
            <a:r>
              <a:rPr lang="en-GB" sz="3800" b="1" dirty="0">
                <a:latin typeface="Cambria" pitchFamily="18" charset="0"/>
              </a:rPr>
              <a:t>and judgments, whether about character or about events in life….</a:t>
            </a:r>
            <a:r>
              <a:rPr lang="en-GB" sz="3800" dirty="0">
                <a:latin typeface="Cambria" pitchFamily="18" charset="0"/>
              </a:rPr>
              <a:t>.</a:t>
            </a:r>
          </a:p>
          <a:p>
            <a:endParaRPr lang="en-GB" sz="3800" dirty="0">
              <a:latin typeface="Cambria" pitchFamily="18" charset="0"/>
            </a:endParaRPr>
          </a:p>
          <a:p>
            <a:r>
              <a:rPr lang="en-GB" sz="3800" dirty="0">
                <a:latin typeface="Cambria" pitchFamily="18" charset="0"/>
              </a:rPr>
              <a:t> Given the paradoxes of our current understanding, </a:t>
            </a:r>
            <a:r>
              <a:rPr lang="en-GB" sz="3800" b="1" dirty="0">
                <a:latin typeface="Cambria" pitchFamily="18" charset="0"/>
              </a:rPr>
              <a:t>I suggest we need to take on a "double conception," a division of significance in astrology into two orders</a:t>
            </a:r>
            <a:r>
              <a:rPr lang="en-GB" sz="3800" dirty="0">
                <a:latin typeface="Cambria" pitchFamily="18" charset="0"/>
              </a:rPr>
              <a:t>, which I have termed, respectively</a:t>
            </a:r>
            <a:r>
              <a:rPr lang="en-GB" sz="3800" b="1" dirty="0">
                <a:latin typeface="Cambria" pitchFamily="18" charset="0"/>
              </a:rPr>
              <a:t>, Natural</a:t>
            </a:r>
            <a:r>
              <a:rPr lang="en-GB" sz="3800" dirty="0">
                <a:latin typeface="Cambria" pitchFamily="18" charset="0"/>
              </a:rPr>
              <a:t> and </a:t>
            </a:r>
            <a:r>
              <a:rPr lang="en-GB" sz="3800" b="1" dirty="0">
                <a:latin typeface="Cambria" pitchFamily="18" charset="0"/>
              </a:rPr>
              <a:t>Divinatory </a:t>
            </a:r>
            <a:r>
              <a:rPr lang="en-GB" sz="3800" dirty="0">
                <a:latin typeface="Cambria" pitchFamily="18" charset="0"/>
              </a:rPr>
              <a:t>Astrology.</a:t>
            </a:r>
            <a:r>
              <a:rPr lang="en-GB" sz="3800" u="sng" dirty="0">
                <a:latin typeface="Cambria" pitchFamily="18" charset="0"/>
                <a:hlinkClick r:id="rId2"/>
              </a:rPr>
              <a:t>[2]</a:t>
            </a:r>
            <a:r>
              <a:rPr lang="en-GB" sz="3800" dirty="0">
                <a:latin typeface="Cambria" pitchFamily="18" charset="0"/>
              </a:rPr>
              <a:t>  By </a:t>
            </a:r>
            <a:r>
              <a:rPr lang="en-GB" sz="3800" i="1" dirty="0">
                <a:latin typeface="Cambria" pitchFamily="18" charset="0"/>
              </a:rPr>
              <a:t>Divinatory Astrology</a:t>
            </a:r>
            <a:r>
              <a:rPr lang="en-GB" sz="3800" dirty="0">
                <a:latin typeface="Cambria" pitchFamily="18" charset="0"/>
              </a:rPr>
              <a:t> I mean much the same as the old term </a:t>
            </a:r>
            <a:r>
              <a:rPr lang="en-GB" sz="3800" i="1" dirty="0">
                <a:latin typeface="Cambria" pitchFamily="18" charset="0"/>
              </a:rPr>
              <a:t>judicial astrology</a:t>
            </a:r>
            <a:r>
              <a:rPr lang="en-GB" sz="3800" dirty="0">
                <a:latin typeface="Cambria" pitchFamily="18" charset="0"/>
              </a:rPr>
              <a:t>, meaning the art of particular judgments, especially from the horoscope. </a:t>
            </a:r>
            <a:r>
              <a:rPr lang="en-GB" sz="3800" b="1" dirty="0">
                <a:latin typeface="Cambria" pitchFamily="18" charset="0"/>
              </a:rPr>
              <a:t>Yes, astrology does have a physical and objective presence, an occult mystery of the natural order of things. </a:t>
            </a:r>
            <a:r>
              <a:rPr lang="en-GB" sz="3800" b="1" u="sng" dirty="0">
                <a:latin typeface="Cambria" pitchFamily="18" charset="0"/>
              </a:rPr>
              <a:t>It has some objective phenomena that are amenable even to our present-day science</a:t>
            </a:r>
            <a:r>
              <a:rPr lang="en-GB" sz="3800" dirty="0">
                <a:latin typeface="Cambria" pitchFamily="18" charset="0"/>
              </a:rPr>
              <a:t>. All of </a:t>
            </a:r>
            <a:r>
              <a:rPr lang="en-GB" sz="3800" b="1" dirty="0">
                <a:latin typeface="Cambria" pitchFamily="18" charset="0"/>
              </a:rPr>
              <a:t>this belongs to an astrology of Nature</a:t>
            </a:r>
            <a:r>
              <a:rPr lang="en-GB" sz="3800" dirty="0">
                <a:latin typeface="Cambria" pitchFamily="18" charset="0"/>
              </a:rPr>
              <a:t>. But when you or I judge a horoscope, our judgment isn't based on those components or categories. It's quite possible for something to have a genuine physical reference and connection to a mysteriously organized universe, in the way that astrologers over millennia have discovered, </a:t>
            </a:r>
            <a:r>
              <a:rPr lang="en-GB" sz="3800" b="1" i="1" dirty="0">
                <a:latin typeface="Cambria" pitchFamily="18" charset="0"/>
              </a:rPr>
              <a:t>and</a:t>
            </a:r>
            <a:r>
              <a:rPr lang="en-GB" sz="3800" b="1" dirty="0">
                <a:latin typeface="Cambria" pitchFamily="18" charset="0"/>
              </a:rPr>
              <a:t>, at the same time, for each of our acts of horoscope interpretation to be </a:t>
            </a:r>
            <a:r>
              <a:rPr lang="en-GB" sz="3800" b="1" u="sng" dirty="0">
                <a:latin typeface="Cambria" pitchFamily="18" charset="0"/>
              </a:rPr>
              <a:t>very purely subjective, an imaginative creation</a:t>
            </a:r>
            <a:r>
              <a:rPr lang="en-GB" sz="3800" b="1" dirty="0">
                <a:latin typeface="Cambria" pitchFamily="18" charset="0"/>
              </a:rPr>
              <a:t>. </a:t>
            </a:r>
            <a:r>
              <a:rPr lang="en-GB" sz="3800" b="1" u="sng" dirty="0">
                <a:latin typeface="Cambria" pitchFamily="18" charset="0"/>
              </a:rPr>
              <a:t>It's possible for both to exist together</a:t>
            </a:r>
            <a:r>
              <a:rPr lang="en-GB" sz="3800" u="sng" dirty="0">
                <a:latin typeface="Cambria" pitchFamily="18" charset="0"/>
              </a:rPr>
              <a:t>.’</a:t>
            </a:r>
          </a:p>
          <a:p>
            <a:endParaRPr lang="en-GB" dirty="0"/>
          </a:p>
          <a:p>
            <a:pPr>
              <a:buNone/>
            </a:pPr>
            <a:r>
              <a:rPr lang="en-US" dirty="0">
                <a:latin typeface="Cambria" pitchFamily="18" charset="0"/>
              </a:rPr>
              <a:t>Cornelius, Geoffrey, ‘Is Astrology Divination and Does it Matter?’, The Mountain Astrologer, issue 81, Oct-Nov 1998.</a:t>
            </a:r>
            <a:endParaRPr lang="en-GB" dirty="0">
              <a:latin typeface="Cambria" pitchFamily="18" charset="0"/>
            </a:endParaRPr>
          </a:p>
          <a:p>
            <a:pPr>
              <a:buNone/>
            </a:pPr>
            <a:r>
              <a:rPr lang="en-US" dirty="0">
                <a:latin typeface="Cambria" pitchFamily="18" charset="0"/>
              </a:rPr>
              <a:t>http://cura.free.fr/quinq/01gfcor.html</a:t>
            </a:r>
            <a:endParaRPr lang="en-GB" dirty="0">
              <a:latin typeface="Cambria" pitchFamily="18" charset="0"/>
            </a:endParaRPr>
          </a:p>
          <a:p>
            <a:endParaRPr lang="en-GB" dirty="0"/>
          </a:p>
        </p:txBody>
      </p:sp>
      <p:pic>
        <p:nvPicPr>
          <p:cNvPr id="4" name="Picture 3" descr="Geoffrey Cornelius 2.jpg"/>
          <p:cNvPicPr>
            <a:picLocks noChangeAspect="1"/>
          </p:cNvPicPr>
          <p:nvPr/>
        </p:nvPicPr>
        <p:blipFill>
          <a:blip r:embed="rId3" cstate="print"/>
          <a:stretch>
            <a:fillRect/>
          </a:stretch>
        </p:blipFill>
        <p:spPr>
          <a:xfrm>
            <a:off x="6732240" y="5517232"/>
            <a:ext cx="2232248" cy="125564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r>
              <a:rPr lang="en-GB" dirty="0">
                <a:latin typeface="Cambria" panose="02040503050406030204" pitchFamily="18" charset="0"/>
              </a:rPr>
              <a:t>St Augustine (</a:t>
            </a:r>
            <a:r>
              <a:rPr lang="en-GB" altLang="en-US" dirty="0">
                <a:latin typeface="Cambria" panose="02040503050406030204" pitchFamily="18" charset="0"/>
              </a:rPr>
              <a:t>354-430): two views om what we would call </a:t>
            </a:r>
            <a:r>
              <a:rPr lang="en-GB" dirty="0">
                <a:latin typeface="Cambria" panose="02040503050406030204" pitchFamily="18" charset="0"/>
              </a:rPr>
              <a:t>astrology</a:t>
            </a:r>
          </a:p>
        </p:txBody>
      </p:sp>
      <p:sp>
        <p:nvSpPr>
          <p:cNvPr id="17411" name="Content Placeholder 2"/>
          <p:cNvSpPr>
            <a:spLocks noGrp="1"/>
          </p:cNvSpPr>
          <p:nvPr>
            <p:ph sz="half" idx="1"/>
          </p:nvPr>
        </p:nvSpPr>
        <p:spPr/>
        <p:txBody>
          <a:bodyPr>
            <a:normAutofit lnSpcReduction="10000"/>
          </a:bodyPr>
          <a:lstStyle/>
          <a:p>
            <a:r>
              <a:rPr lang="en-GB" altLang="en-US" sz="2000" dirty="0">
                <a:latin typeface="Cambria" pitchFamily="18" charset="0"/>
              </a:rPr>
              <a:t>‘But sometimes it may be said that the stars portend, but do not cause those deeds, so that their position, which foretells the future, is a kind of communication, not an active force.  This view has been held by men of no ordinary learning.  But the astrologers are not in the habit of saying, for instance:  “Mars in this position portends a murderer,” but “makes a murderer.”</a:t>
            </a:r>
            <a:r>
              <a:rPr lang="en-GB" altLang="en-US" sz="2000" baseline="30000" dirty="0">
                <a:latin typeface="Cambria" pitchFamily="18" charset="0"/>
              </a:rPr>
              <a:t>1</a:t>
            </a:r>
            <a:endParaRPr lang="en-GB" altLang="en-US" sz="2000" dirty="0">
              <a:latin typeface="Cambria" pitchFamily="18" charset="0"/>
            </a:endParaRPr>
          </a:p>
          <a:p>
            <a:r>
              <a:rPr lang="en-GB" altLang="en-US" sz="2000" i="1" dirty="0">
                <a:latin typeface="Cambria" pitchFamily="18" charset="0"/>
              </a:rPr>
              <a:t>The City of God</a:t>
            </a:r>
            <a:r>
              <a:rPr lang="en-GB" altLang="en-US" sz="2000" dirty="0">
                <a:latin typeface="Cambria" pitchFamily="18" charset="0"/>
              </a:rPr>
              <a:t>, Loeb edition, p.137</a:t>
            </a:r>
          </a:p>
          <a:p>
            <a:endParaRPr lang="en-GB" dirty="0"/>
          </a:p>
        </p:txBody>
      </p:sp>
      <p:sp>
        <p:nvSpPr>
          <p:cNvPr id="4" name="Content Placeholder 3"/>
          <p:cNvSpPr>
            <a:spLocks noGrp="1"/>
          </p:cNvSpPr>
          <p:nvPr>
            <p:ph sz="half" idx="2"/>
          </p:nvPr>
        </p:nvSpPr>
        <p:spPr/>
        <p:txBody>
          <a:bodyPr>
            <a:normAutofit lnSpcReduction="10000"/>
          </a:bodyPr>
          <a:lstStyle/>
          <a:p>
            <a:pPr eaLnBrk="1" hangingPunct="1">
              <a:lnSpc>
                <a:spcPct val="80000"/>
              </a:lnSpc>
              <a:defRPr/>
            </a:pPr>
            <a:r>
              <a:rPr lang="en-GB" altLang="en-US" sz="1800" dirty="0">
                <a:latin typeface="Cambria" panose="02040503050406030204" pitchFamily="18" charset="0"/>
              </a:rPr>
              <a:t>‘Now it could be maintained, without utter absurdity, that some influences from the stars have an effect on variations confined to the physical realm. We observe that the variation of the seasons depends on the approach and withdrawal of the sun, and the waxing and waning of the moon produces growth and diminution in certain species, such as sea-urchins and shell-fish, and also the marvellous variation of the tides’.[1]</a:t>
            </a:r>
            <a:endParaRPr lang="en-US" altLang="en-US" sz="1800" dirty="0">
              <a:latin typeface="Cambria" panose="02040503050406030204" pitchFamily="18" charset="0"/>
            </a:endParaRPr>
          </a:p>
          <a:p>
            <a:pPr marL="0" indent="0" eaLnBrk="1" hangingPunct="1">
              <a:lnSpc>
                <a:spcPct val="80000"/>
              </a:lnSpc>
              <a:buFont typeface="Arial" charset="0"/>
              <a:buNone/>
              <a:defRPr/>
            </a:pPr>
            <a:r>
              <a:rPr lang="en-US" altLang="en-US" sz="1800" dirty="0">
                <a:latin typeface="Cambria" panose="02040503050406030204" pitchFamily="18" charset="0"/>
              </a:rPr>
              <a:t>[1]. Augustine, </a:t>
            </a:r>
            <a:r>
              <a:rPr lang="en-US" altLang="en-US" sz="1800" i="1" dirty="0">
                <a:latin typeface="Cambria" panose="02040503050406030204" pitchFamily="18" charset="0"/>
              </a:rPr>
              <a:t>City of God</a:t>
            </a:r>
            <a:r>
              <a:rPr lang="en-US" altLang="en-US" sz="1800" dirty="0">
                <a:latin typeface="Cambria" panose="02040503050406030204" pitchFamily="18" charset="0"/>
              </a:rPr>
              <a:t>, Book V, 6.</a:t>
            </a:r>
          </a:p>
          <a:p>
            <a:pPr marL="0" indent="0" eaLnBrk="1" hangingPunct="1">
              <a:lnSpc>
                <a:spcPct val="80000"/>
              </a:lnSpc>
              <a:buFont typeface="Arial" charset="0"/>
              <a:buNone/>
              <a:defRPr/>
            </a:pPr>
            <a:endParaRPr lang="en-US" altLang="en-US" sz="1800" dirty="0">
              <a:latin typeface="Cambria" panose="02040503050406030204" pitchFamily="18" charset="0"/>
            </a:endParaRPr>
          </a:p>
          <a:p>
            <a:pPr marL="0" indent="0" eaLnBrk="1" hangingPunct="1">
              <a:lnSpc>
                <a:spcPct val="80000"/>
              </a:lnSpc>
              <a:buFont typeface="Arial" charset="0"/>
              <a:buNone/>
              <a:defRPr/>
            </a:pPr>
            <a:r>
              <a:rPr lang="en-US" altLang="en-US" sz="1800" dirty="0">
                <a:latin typeface="Cambria" panose="02040503050406030204" pitchFamily="18" charset="0"/>
              </a:rPr>
              <a:t>Opens a split between the natural and the supernatural</a:t>
            </a:r>
          </a:p>
          <a:p>
            <a:pPr>
              <a:defRPr/>
            </a:pPr>
            <a:endParaRPr lang="en-GB" dirty="0"/>
          </a:p>
        </p:txBody>
      </p:sp>
      <p:pic>
        <p:nvPicPr>
          <p:cNvPr id="17413" name="Content Placeholder 5" descr="St_Augustine_jpg.jpg"/>
          <p:cNvPicPr>
            <a:picLocks noChangeAspect="1"/>
          </p:cNvPicPr>
          <p:nvPr/>
        </p:nvPicPr>
        <p:blipFill>
          <a:blip r:embed="rId2" cstate="print"/>
          <a:srcRect/>
          <a:stretch>
            <a:fillRect/>
          </a:stretch>
        </p:blipFill>
        <p:spPr bwMode="auto">
          <a:xfrm>
            <a:off x="8001000" y="5029200"/>
            <a:ext cx="1003300" cy="1697037"/>
          </a:xfrm>
          <a:prstGeom prst="rect">
            <a:avLst/>
          </a:prstGeom>
          <a:noFill/>
          <a:ln w="9525">
            <a:noFill/>
            <a:miter lim="800000"/>
            <a:headEnd/>
            <a:tailEnd/>
          </a:ln>
        </p:spPr>
      </p:pic>
    </p:spTree>
    <p:extLst>
      <p:ext uri="{BB962C8B-B14F-4D97-AF65-F5344CB8AC3E}">
        <p14:creationId xmlns:p14="http://schemas.microsoft.com/office/powerpoint/2010/main" xmlns="" val="23870360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dirty="0">
                <a:latin typeface="Cambria" pitchFamily="18" charset="0"/>
              </a:rPr>
              <a:t>And now some history: the Soul in Greek Philosophy </a:t>
            </a:r>
            <a:endParaRPr lang="en-US" dirty="0">
              <a:latin typeface="Cambria" pitchFamily="18" charset="0"/>
            </a:endParaRPr>
          </a:p>
        </p:txBody>
      </p:sp>
      <p:sp>
        <p:nvSpPr>
          <p:cNvPr id="9219" name="Rectangle 3"/>
          <p:cNvSpPr>
            <a:spLocks noGrp="1" noChangeArrowheads="1"/>
          </p:cNvSpPr>
          <p:nvPr>
            <p:ph type="body" sz="half" idx="1"/>
          </p:nvPr>
        </p:nvSpPr>
        <p:spPr>
          <a:xfrm>
            <a:off x="381000" y="1341438"/>
            <a:ext cx="3962400" cy="4525962"/>
          </a:xfrm>
        </p:spPr>
        <p:txBody>
          <a:bodyPr/>
          <a:lstStyle/>
          <a:p>
            <a:pPr eaLnBrk="1" hangingPunct="1">
              <a:buFontTx/>
              <a:buNone/>
            </a:pPr>
            <a:r>
              <a:rPr lang="en-GB" dirty="0">
                <a:latin typeface="Cambria" pitchFamily="18" charset="0"/>
                <a:ea typeface="Lucida Sans Unicode" pitchFamily="34" charset="0"/>
                <a:cs typeface="Lucida Sans Unicode" pitchFamily="34" charset="0"/>
              </a:rPr>
              <a:t>The Key Philosophers</a:t>
            </a:r>
          </a:p>
          <a:p>
            <a:pPr eaLnBrk="1" hangingPunct="1">
              <a:buFontTx/>
              <a:buNone/>
            </a:pPr>
            <a:r>
              <a:rPr lang="en-GB" dirty="0">
                <a:latin typeface="Cambria" pitchFamily="18" charset="0"/>
                <a:ea typeface="Lucida Sans Unicode" pitchFamily="34" charset="0"/>
                <a:cs typeface="Lucida Sans Unicode" pitchFamily="34" charset="0"/>
              </a:rPr>
              <a:t>Plato </a:t>
            </a:r>
            <a:r>
              <a:rPr lang="en-US" dirty="0">
                <a:latin typeface="Cambria" pitchFamily="18" charset="0"/>
                <a:ea typeface="Lucida Sans Unicode" pitchFamily="34" charset="0"/>
                <a:cs typeface="Lucida Sans Unicode" pitchFamily="34" charset="0"/>
              </a:rPr>
              <a:t>c. 428-348 BCE  </a:t>
            </a:r>
            <a:endParaRPr lang="en-GB" dirty="0">
              <a:latin typeface="Cambria" pitchFamily="18" charset="0"/>
              <a:ea typeface="Lucida Sans Unicode" pitchFamily="34" charset="0"/>
              <a:cs typeface="Lucida Sans Unicode" pitchFamily="34" charset="0"/>
            </a:endParaRPr>
          </a:p>
          <a:p>
            <a:pPr eaLnBrk="1" hangingPunct="1">
              <a:buFontTx/>
              <a:buNone/>
            </a:pPr>
            <a:r>
              <a:rPr lang="en-GB" dirty="0">
                <a:latin typeface="Cambria" pitchFamily="18" charset="0"/>
                <a:ea typeface="Lucida Sans Unicode" pitchFamily="34" charset="0"/>
                <a:cs typeface="Lucida Sans Unicode" pitchFamily="34" charset="0"/>
              </a:rPr>
              <a:t>Aristotle </a:t>
            </a:r>
            <a:r>
              <a:rPr lang="en-US" dirty="0">
                <a:latin typeface="Cambria" pitchFamily="18" charset="0"/>
                <a:ea typeface="Lucida Sans Unicode" pitchFamily="34" charset="0"/>
                <a:cs typeface="Lucida Sans Unicode" pitchFamily="34" charset="0"/>
              </a:rPr>
              <a:t>c. 384-323 BCE</a:t>
            </a:r>
          </a:p>
          <a:p>
            <a:pPr eaLnBrk="1" hangingPunct="1">
              <a:buFontTx/>
              <a:buNone/>
            </a:pPr>
            <a:r>
              <a:rPr lang="en-US" dirty="0">
                <a:latin typeface="Cambria" pitchFamily="18" charset="0"/>
                <a:ea typeface="Lucida Sans Unicode" pitchFamily="34" charset="0"/>
                <a:cs typeface="Lucida Sans Unicode" pitchFamily="34" charset="0"/>
              </a:rPr>
              <a:t>Zeno of </a:t>
            </a:r>
            <a:r>
              <a:rPr lang="en-US" dirty="0" err="1">
                <a:latin typeface="Cambria" pitchFamily="18" charset="0"/>
                <a:ea typeface="Lucida Sans Unicode" pitchFamily="34" charset="0"/>
                <a:cs typeface="Lucida Sans Unicode" pitchFamily="34" charset="0"/>
              </a:rPr>
              <a:t>Citium</a:t>
            </a:r>
            <a:r>
              <a:rPr lang="en-US" dirty="0">
                <a:latin typeface="Cambria" pitchFamily="18" charset="0"/>
                <a:ea typeface="Lucida Sans Unicode" pitchFamily="34" charset="0"/>
                <a:cs typeface="Lucida Sans Unicode" pitchFamily="34" charset="0"/>
              </a:rPr>
              <a:t> </a:t>
            </a:r>
            <a:r>
              <a:rPr lang="en-GB" dirty="0">
                <a:latin typeface="Cambria" pitchFamily="18" charset="0"/>
                <a:ea typeface="Lucida Sans Unicode" pitchFamily="34" charset="0"/>
                <a:cs typeface="Lucida Sans Unicode" pitchFamily="34" charset="0"/>
              </a:rPr>
              <a:t>c. 334 – c. 262 BCE</a:t>
            </a:r>
          </a:p>
          <a:p>
            <a:pPr eaLnBrk="1" hangingPunct="1">
              <a:buFontTx/>
              <a:buNone/>
            </a:pPr>
            <a:endParaRPr lang="en-US" sz="2000" dirty="0"/>
          </a:p>
        </p:txBody>
      </p:sp>
      <p:pic>
        <p:nvPicPr>
          <p:cNvPr id="9220" name="Picture 4" descr="Click to view full-sized image"/>
          <p:cNvPicPr>
            <a:picLocks noGrp="1" noChangeAspect="1" noChangeArrowheads="1"/>
          </p:cNvPicPr>
          <p:nvPr>
            <p:ph sz="half" idx="2"/>
          </p:nvPr>
        </p:nvPicPr>
        <p:blipFill>
          <a:blip r:embed="rId3" cstate="print"/>
          <a:srcRect/>
          <a:stretch>
            <a:fillRect/>
          </a:stretch>
        </p:blipFill>
        <p:spPr>
          <a:xfrm>
            <a:off x="4495800" y="2590800"/>
            <a:ext cx="2338387" cy="2925762"/>
          </a:xfrm>
        </p:spPr>
      </p:pic>
      <p:sp>
        <p:nvSpPr>
          <p:cNvPr id="9222" name="Rectangle 6"/>
          <p:cNvSpPr>
            <a:spLocks noChangeArrowheads="1"/>
          </p:cNvSpPr>
          <p:nvPr/>
        </p:nvSpPr>
        <p:spPr bwMode="auto">
          <a:xfrm>
            <a:off x="4343400" y="5715000"/>
            <a:ext cx="4648200" cy="581025"/>
          </a:xfrm>
          <a:prstGeom prst="rect">
            <a:avLst/>
          </a:prstGeom>
          <a:noFill/>
          <a:ln w="9525">
            <a:noFill/>
            <a:miter lim="800000"/>
            <a:headEnd/>
            <a:tailEnd/>
          </a:ln>
        </p:spPr>
        <p:txBody>
          <a:bodyPr>
            <a:spAutoFit/>
          </a:bodyPr>
          <a:lstStyle/>
          <a:p>
            <a:pPr algn="ctr"/>
            <a:r>
              <a:rPr lang="en-GB" sz="1600"/>
              <a:t>Plato and Aristotle, detail from </a:t>
            </a:r>
          </a:p>
          <a:p>
            <a:pPr algn="ctr"/>
            <a:r>
              <a:rPr lang="en-GB" sz="1600" i="1"/>
              <a:t>The School of Athens</a:t>
            </a:r>
            <a:r>
              <a:rPr lang="en-GB" sz="1600"/>
              <a:t>, Raphael (1483-1520)</a:t>
            </a:r>
          </a:p>
        </p:txBody>
      </p:sp>
      <p:pic>
        <p:nvPicPr>
          <p:cNvPr id="9223" name="Picture 6" descr="Zeno of Citium.bmp"/>
          <p:cNvPicPr>
            <a:picLocks noChangeAspect="1"/>
          </p:cNvPicPr>
          <p:nvPr/>
        </p:nvPicPr>
        <p:blipFill>
          <a:blip r:embed="rId4" cstate="print"/>
          <a:srcRect/>
          <a:stretch>
            <a:fillRect/>
          </a:stretch>
        </p:blipFill>
        <p:spPr bwMode="auto">
          <a:xfrm>
            <a:off x="7086600" y="2057400"/>
            <a:ext cx="1753308" cy="2386012"/>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atin typeface="Cambria" pitchFamily="18" charset="0"/>
                <a:ea typeface="Lucida Sans Unicode" pitchFamily="34" charset="0"/>
                <a:cs typeface="Lucida Sans Unicode" pitchFamily="34" charset="0"/>
              </a:rPr>
              <a:t>Plato: Key Ideas</a:t>
            </a:r>
            <a:endParaRPr lang="en-US">
              <a:latin typeface="Cambria" pitchFamily="18" charset="0"/>
              <a:ea typeface="Lucida Sans Unicode" pitchFamily="34" charset="0"/>
              <a:cs typeface="Lucida Sans Unicode" pitchFamily="34" charset="0"/>
            </a:endParaRPr>
          </a:p>
        </p:txBody>
      </p:sp>
      <p:sp>
        <p:nvSpPr>
          <p:cNvPr id="3" name="Content Placeholder 2"/>
          <p:cNvSpPr>
            <a:spLocks noGrp="1"/>
          </p:cNvSpPr>
          <p:nvPr>
            <p:ph idx="1"/>
          </p:nvPr>
        </p:nvSpPr>
        <p:spPr/>
        <p:txBody>
          <a:bodyPr rtlCol="0">
            <a:normAutofit fontScale="85000" lnSpcReduction="20000"/>
          </a:bodyPr>
          <a:lstStyle/>
          <a:p>
            <a:pPr eaLnBrk="1" fontAlgn="auto" hangingPunct="1">
              <a:spcAft>
                <a:spcPts val="0"/>
              </a:spcAft>
              <a:buFont typeface="Arial" charset="0"/>
              <a:buNone/>
              <a:defRPr/>
            </a:pPr>
            <a:r>
              <a:rPr lang="en-GB" dirty="0">
                <a:latin typeface="Cambria" pitchFamily="18" charset="0"/>
                <a:cs typeface="Lucida Sans Unicode" pitchFamily="34" charset="0"/>
              </a:rPr>
              <a:t>Single Creator/Source</a:t>
            </a:r>
          </a:p>
          <a:p>
            <a:pPr eaLnBrk="1" fontAlgn="auto" hangingPunct="1">
              <a:spcAft>
                <a:spcPts val="0"/>
              </a:spcAft>
              <a:buFont typeface="Arial" charset="0"/>
              <a:buNone/>
              <a:defRPr/>
            </a:pPr>
            <a:r>
              <a:rPr lang="en-GB" dirty="0">
                <a:latin typeface="Cambria" pitchFamily="18" charset="0"/>
                <a:cs typeface="Lucida Sans Unicode" pitchFamily="34" charset="0"/>
              </a:rPr>
              <a:t>The creator is ‘Mind’</a:t>
            </a:r>
          </a:p>
          <a:p>
            <a:pPr eaLnBrk="1" fontAlgn="auto" hangingPunct="1">
              <a:spcAft>
                <a:spcPts val="0"/>
              </a:spcAft>
              <a:buFont typeface="Arial" charset="0"/>
              <a:buNone/>
              <a:defRPr/>
            </a:pPr>
            <a:r>
              <a:rPr lang="en-GB" dirty="0">
                <a:latin typeface="Cambria" pitchFamily="18" charset="0"/>
                <a:cs typeface="Lucida Sans Unicode" pitchFamily="34" charset="0"/>
              </a:rPr>
              <a:t>World soul</a:t>
            </a:r>
            <a:endParaRPr lang="en-US" dirty="0">
              <a:latin typeface="Cambria" pitchFamily="18" charset="0"/>
              <a:cs typeface="Lucida Sans Unicode" pitchFamily="34" charset="0"/>
            </a:endParaRPr>
          </a:p>
          <a:p>
            <a:pPr eaLnBrk="1" fontAlgn="auto" hangingPunct="1">
              <a:spcAft>
                <a:spcPts val="0"/>
              </a:spcAft>
              <a:buFont typeface="Arial" charset="0"/>
              <a:buNone/>
              <a:defRPr/>
            </a:pPr>
            <a:r>
              <a:rPr lang="en-GB" dirty="0">
                <a:latin typeface="Cambria" pitchFamily="18" charset="0"/>
                <a:cs typeface="Lucida Sans Unicode" pitchFamily="34" charset="0"/>
              </a:rPr>
              <a:t>Forms or Ideas (Archetypes); Idealism</a:t>
            </a:r>
            <a:endParaRPr lang="en-US" dirty="0">
              <a:latin typeface="Cambria" pitchFamily="18" charset="0"/>
              <a:cs typeface="Lucida Sans Unicode" pitchFamily="34" charset="0"/>
            </a:endParaRPr>
          </a:p>
          <a:p>
            <a:pPr eaLnBrk="1" fontAlgn="auto" hangingPunct="1">
              <a:spcAft>
                <a:spcPts val="0"/>
              </a:spcAft>
              <a:buFont typeface="Arial" charset="0"/>
              <a:buNone/>
              <a:defRPr/>
            </a:pPr>
            <a:r>
              <a:rPr lang="en-GB" dirty="0">
                <a:latin typeface="Cambria" pitchFamily="18" charset="0"/>
                <a:cs typeface="Lucida Sans Unicode" pitchFamily="34" charset="0"/>
              </a:rPr>
              <a:t>Being and Becoming</a:t>
            </a:r>
          </a:p>
          <a:p>
            <a:pPr eaLnBrk="1" fontAlgn="auto" hangingPunct="1">
              <a:spcAft>
                <a:spcPts val="0"/>
              </a:spcAft>
              <a:buFont typeface="Arial" charset="0"/>
              <a:buNone/>
              <a:defRPr/>
            </a:pPr>
            <a:r>
              <a:rPr lang="en-GB" dirty="0">
                <a:latin typeface="Cambria" pitchFamily="18" charset="0"/>
                <a:cs typeface="Lucida Sans Unicode" pitchFamily="34" charset="0"/>
              </a:rPr>
              <a:t>(Being = eternal, timeless, perfect, unchanging)</a:t>
            </a:r>
          </a:p>
          <a:p>
            <a:pPr eaLnBrk="1" fontAlgn="auto" hangingPunct="1">
              <a:spcAft>
                <a:spcPts val="0"/>
              </a:spcAft>
              <a:buFont typeface="Arial" charset="0"/>
              <a:buNone/>
              <a:defRPr/>
            </a:pPr>
            <a:r>
              <a:rPr lang="en-GB" dirty="0">
                <a:latin typeface="Cambria" pitchFamily="18" charset="0"/>
                <a:cs typeface="Lucida Sans Unicode" pitchFamily="34" charset="0"/>
              </a:rPr>
              <a:t>(Becoming = in time, changing, imperfect)</a:t>
            </a:r>
          </a:p>
          <a:p>
            <a:pPr eaLnBrk="1" fontAlgn="auto" hangingPunct="1">
              <a:spcAft>
                <a:spcPts val="0"/>
              </a:spcAft>
              <a:buFont typeface="Arial" charset="0"/>
              <a:buNone/>
              <a:defRPr/>
            </a:pPr>
            <a:r>
              <a:rPr lang="en-GB" dirty="0">
                <a:latin typeface="Cambria" pitchFamily="18" charset="0"/>
                <a:cs typeface="Lucida Sans Unicode" pitchFamily="34" charset="0"/>
              </a:rPr>
              <a:t>Emanation (rather than creation)</a:t>
            </a:r>
          </a:p>
          <a:p>
            <a:pPr eaLnBrk="1" fontAlgn="auto" hangingPunct="1">
              <a:spcAft>
                <a:spcPts val="0"/>
              </a:spcAft>
              <a:buFont typeface="Arial" charset="0"/>
              <a:buNone/>
              <a:defRPr/>
            </a:pPr>
            <a:r>
              <a:rPr lang="en-GB" dirty="0">
                <a:latin typeface="Cambria" pitchFamily="18" charset="0"/>
                <a:cs typeface="Lucida Sans Unicode" pitchFamily="34" charset="0"/>
              </a:rPr>
              <a:t>Everything in the cosmos is interconnected </a:t>
            </a:r>
          </a:p>
          <a:p>
            <a:pPr eaLnBrk="1" fontAlgn="auto" hangingPunct="1">
              <a:spcAft>
                <a:spcPts val="0"/>
              </a:spcAft>
              <a:buFont typeface="Arial" charset="0"/>
              <a:buNone/>
              <a:defRPr/>
            </a:pPr>
            <a:r>
              <a:rPr lang="en-GB" dirty="0">
                <a:latin typeface="Cambria" pitchFamily="18" charset="0"/>
                <a:cs typeface="Lucida Sans Unicode" pitchFamily="34" charset="0"/>
              </a:rPr>
              <a:t>But materiality emerges from, and is contained within, consciousness.</a:t>
            </a:r>
            <a:endParaRPr lang="en-US" dirty="0">
              <a:latin typeface="Cambria" pitchFamily="18" charset="0"/>
              <a:cs typeface="Lucida Sans Unicode" pitchFamily="34" charset="0"/>
            </a:endParaRPr>
          </a:p>
          <a:p>
            <a:pPr eaLnBrk="1" fontAlgn="auto" hangingPunct="1">
              <a:spcAft>
                <a:spcPts val="0"/>
              </a:spcAft>
              <a:buFont typeface="Arial" pitchFamily="34" charset="0"/>
              <a:buChar char="•"/>
              <a:defRPr/>
            </a:pPr>
            <a:endParaRPr lang="en-US" dirty="0"/>
          </a:p>
        </p:txBody>
      </p:sp>
      <p:pic>
        <p:nvPicPr>
          <p:cNvPr id="10244" name="Picture 3" descr="Plato 3.jpeg"/>
          <p:cNvPicPr>
            <a:picLocks noChangeAspect="1"/>
          </p:cNvPicPr>
          <p:nvPr/>
        </p:nvPicPr>
        <p:blipFill>
          <a:blip r:embed="rId2" cstate="print"/>
          <a:srcRect/>
          <a:stretch>
            <a:fillRect/>
          </a:stretch>
        </p:blipFill>
        <p:spPr bwMode="auto">
          <a:xfrm>
            <a:off x="7019925" y="1412875"/>
            <a:ext cx="2124075" cy="2332038"/>
          </a:xfrm>
          <a:prstGeom prst="rect">
            <a:avLst/>
          </a:prstGeom>
          <a:noFill/>
          <a:ln w="9525">
            <a:noFill/>
            <a:miter lim="800000"/>
            <a:headEnd/>
            <a:tailEnd/>
          </a:ln>
        </p:spPr>
      </p:pic>
      <p:pic>
        <p:nvPicPr>
          <p:cNvPr id="10245" name="Picture 4"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7380288" y="0"/>
            <a:ext cx="1655762" cy="690563"/>
          </a:xfrm>
          <a:prstGeom prst="rect">
            <a:avLst/>
          </a:prstGeom>
          <a:noFill/>
          <a:ln w="9525">
            <a:noFill/>
            <a:miter lim="800000"/>
            <a:headEnd/>
            <a:tailEnd/>
          </a:ln>
        </p:spPr>
      </p:pic>
      <p:pic>
        <p:nvPicPr>
          <p:cNvPr id="10247" name="Picture 4"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179388" y="6167438"/>
            <a:ext cx="1655762" cy="690562"/>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2"/>
          <p:cNvSpPr>
            <a:spLocks noGrp="1"/>
          </p:cNvSpPr>
          <p:nvPr>
            <p:ph type="title"/>
          </p:nvPr>
        </p:nvSpPr>
        <p:spPr/>
        <p:txBody>
          <a:bodyPr/>
          <a:lstStyle/>
          <a:p>
            <a:pPr eaLnBrk="1" hangingPunct="1"/>
            <a:r>
              <a:rPr lang="en-GB">
                <a:latin typeface="Cambria" pitchFamily="18" charset="0"/>
              </a:rPr>
              <a:t>Plato on the Soul</a:t>
            </a:r>
          </a:p>
        </p:txBody>
      </p:sp>
      <p:sp>
        <p:nvSpPr>
          <p:cNvPr id="11267" name="Content Placeholder 1"/>
          <p:cNvSpPr>
            <a:spLocks noGrp="1"/>
          </p:cNvSpPr>
          <p:nvPr>
            <p:ph idx="1"/>
          </p:nvPr>
        </p:nvSpPr>
        <p:spPr/>
        <p:txBody>
          <a:bodyPr/>
          <a:lstStyle/>
          <a:p>
            <a:pPr eaLnBrk="1" hangingPunct="1">
              <a:buFont typeface="Arial" charset="0"/>
              <a:buNone/>
            </a:pPr>
            <a:r>
              <a:rPr lang="en-GB" sz="2000" dirty="0">
                <a:latin typeface="Cambria" pitchFamily="18" charset="0"/>
                <a:ea typeface="Lucida Sans Unicode" pitchFamily="34" charset="0"/>
                <a:cs typeface="Lucida Sans Unicode" pitchFamily="34" charset="0"/>
              </a:rPr>
              <a:t>The individual soul exists before birth and survives death, being subject to a cycle of reincarnation. </a:t>
            </a:r>
          </a:p>
          <a:p>
            <a:pPr eaLnBrk="1" hangingPunct="1">
              <a:buFont typeface="Arial" charset="0"/>
              <a:buNone/>
            </a:pPr>
            <a:r>
              <a:rPr lang="en-GB" sz="2000" dirty="0">
                <a:latin typeface="Cambria" pitchFamily="18" charset="0"/>
                <a:ea typeface="Lucida Sans Unicode" pitchFamily="34" charset="0"/>
                <a:cs typeface="Lucida Sans Unicode" pitchFamily="34" charset="0"/>
              </a:rPr>
              <a:t>Before birth, each soul chooses a life, with material circumstances and destiny. </a:t>
            </a:r>
          </a:p>
          <a:p>
            <a:pPr eaLnBrk="1" hangingPunct="1">
              <a:buFont typeface="Arial" charset="0"/>
              <a:buNone/>
            </a:pPr>
            <a:r>
              <a:rPr lang="en-GB" sz="2000" dirty="0">
                <a:latin typeface="Cambria" pitchFamily="18" charset="0"/>
                <a:ea typeface="Lucida Sans Unicode" pitchFamily="34" charset="0"/>
                <a:cs typeface="Lucida Sans Unicode" pitchFamily="34" charset="0"/>
              </a:rPr>
              <a:t>At the moment of birth the soul descends through the planetary spheres. </a:t>
            </a:r>
          </a:p>
          <a:p>
            <a:pPr eaLnBrk="1" hangingPunct="1">
              <a:buFont typeface="Arial" charset="0"/>
              <a:buNone/>
            </a:pPr>
            <a:r>
              <a:rPr lang="en-GB" sz="2000" dirty="0">
                <a:latin typeface="Cambria" pitchFamily="18" charset="0"/>
                <a:ea typeface="Lucida Sans Unicode" pitchFamily="34" charset="0"/>
                <a:cs typeface="Lucida Sans Unicode" pitchFamily="34" charset="0"/>
              </a:rPr>
              <a:t>Later astrologers took from this theory the idea that the pattern of planets at birth described the current life, with its circumstances, fate and destiny. </a:t>
            </a:r>
          </a:p>
          <a:p>
            <a:pPr eaLnBrk="1" hangingPunct="1">
              <a:buFont typeface="Arial" charset="0"/>
              <a:buNone/>
            </a:pPr>
            <a:r>
              <a:rPr lang="en-GB" sz="2000" dirty="0">
                <a:latin typeface="Cambria" pitchFamily="18" charset="0"/>
                <a:ea typeface="Lucida Sans Unicode" pitchFamily="34" charset="0"/>
                <a:cs typeface="Lucida Sans Unicode" pitchFamily="34" charset="0"/>
              </a:rPr>
              <a:t>However, adherence to a Platonic theory means that there is always a part of one’s self that preceded birth and is not subject to the planetary patterns at birth. </a:t>
            </a:r>
          </a:p>
          <a:p>
            <a:pPr eaLnBrk="1" hangingPunct="1"/>
            <a:endParaRPr lang="en-GB" dirty="0"/>
          </a:p>
        </p:txBody>
      </p:sp>
      <p:pic>
        <p:nvPicPr>
          <p:cNvPr id="11268" name="Picture 6" descr="Plato.jpeg"/>
          <p:cNvPicPr>
            <a:picLocks noChangeAspect="1"/>
          </p:cNvPicPr>
          <p:nvPr/>
        </p:nvPicPr>
        <p:blipFill>
          <a:blip r:embed="rId2" cstate="print"/>
          <a:srcRect/>
          <a:stretch>
            <a:fillRect/>
          </a:stretch>
        </p:blipFill>
        <p:spPr bwMode="auto">
          <a:xfrm>
            <a:off x="142875" y="142875"/>
            <a:ext cx="928688" cy="1282700"/>
          </a:xfrm>
          <a:prstGeom prst="rect">
            <a:avLst/>
          </a:prstGeom>
          <a:noFill/>
          <a:ln w="9525">
            <a:noFill/>
            <a:miter lim="800000"/>
            <a:headEnd/>
            <a:tailEnd/>
          </a:ln>
        </p:spPr>
      </p:pic>
      <p:pic>
        <p:nvPicPr>
          <p:cNvPr id="11269" name="Picture 5" descr="Geocentric cosmos with Elizabeth I 300dpi.jpg"/>
          <p:cNvPicPr>
            <a:picLocks noChangeAspect="1"/>
          </p:cNvPicPr>
          <p:nvPr/>
        </p:nvPicPr>
        <p:blipFill>
          <a:blip r:embed="rId3" cstate="print"/>
          <a:srcRect/>
          <a:stretch>
            <a:fillRect/>
          </a:stretch>
        </p:blipFill>
        <p:spPr bwMode="auto">
          <a:xfrm>
            <a:off x="8266113" y="5610225"/>
            <a:ext cx="877887" cy="1247775"/>
          </a:xfrm>
          <a:prstGeom prst="rect">
            <a:avLst/>
          </a:prstGeom>
          <a:noFill/>
          <a:ln w="9525">
            <a:noFill/>
            <a:miter lim="800000"/>
            <a:headEnd/>
            <a:tailEnd/>
          </a:ln>
        </p:spPr>
      </p:pic>
      <p:pic>
        <p:nvPicPr>
          <p:cNvPr id="11271" name="Picture 4"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179388" y="6167438"/>
            <a:ext cx="1655762" cy="690562"/>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a:latin typeface="Cambria" pitchFamily="18" charset="0"/>
              </a:rPr>
              <a:t>Plato: </a:t>
            </a:r>
            <a:r>
              <a:rPr lang="en-US">
                <a:latin typeface="Cambria" pitchFamily="18" charset="0"/>
              </a:rPr>
              <a:t>the three parts of the soul</a:t>
            </a:r>
            <a:endParaRPr lang="en-GB">
              <a:latin typeface="Cambria" pitchFamily="18" charset="0"/>
            </a:endParaRPr>
          </a:p>
        </p:txBody>
      </p:sp>
      <p:sp>
        <p:nvSpPr>
          <p:cNvPr id="3" name="Content Placeholder 2"/>
          <p:cNvSpPr>
            <a:spLocks noGrp="1"/>
          </p:cNvSpPr>
          <p:nvPr>
            <p:ph idx="1"/>
          </p:nvPr>
        </p:nvSpPr>
        <p:spPr/>
        <p:txBody>
          <a:bodyPr rtlCol="0">
            <a:normAutofit fontScale="77500" lnSpcReduction="20000"/>
          </a:bodyPr>
          <a:lstStyle/>
          <a:p>
            <a:pPr marL="0" indent="0" eaLnBrk="1" fontAlgn="auto" hangingPunct="1">
              <a:spcAft>
                <a:spcPts val="0"/>
              </a:spcAft>
              <a:buFont typeface="Arial" pitchFamily="34" charset="0"/>
              <a:buNone/>
              <a:defRPr/>
            </a:pPr>
            <a:r>
              <a:rPr lang="en-US" dirty="0">
                <a:latin typeface="Cambria" pitchFamily="18" charset="0"/>
                <a:cs typeface="Lucida Sans Unicode" pitchFamily="34" charset="0"/>
              </a:rPr>
              <a:t>In </a:t>
            </a:r>
            <a:r>
              <a:rPr lang="en-US" i="1" dirty="0">
                <a:latin typeface="Cambria" pitchFamily="18" charset="0"/>
                <a:cs typeface="Lucida Sans Unicode" pitchFamily="34" charset="0"/>
              </a:rPr>
              <a:t>Phaedrus</a:t>
            </a:r>
            <a:r>
              <a:rPr lang="en-US" dirty="0">
                <a:latin typeface="Cambria" pitchFamily="18" charset="0"/>
                <a:cs typeface="Lucida Sans Unicode" pitchFamily="34" charset="0"/>
              </a:rPr>
              <a:t> Plato represented the three-fold structure as a charioteer and his two horses (246A, 253C-D). </a:t>
            </a:r>
          </a:p>
          <a:p>
            <a:pPr eaLnBrk="1" fontAlgn="auto" hangingPunct="1">
              <a:spcAft>
                <a:spcPts val="0"/>
              </a:spcAft>
              <a:buFont typeface="Calibri" pitchFamily="34" charset="0"/>
              <a:buAutoNum type="arabicPeriod"/>
              <a:defRPr/>
            </a:pPr>
            <a:r>
              <a:rPr lang="en-US" dirty="0">
                <a:latin typeface="Cambria" pitchFamily="18" charset="0"/>
                <a:cs typeface="Lucida Sans Unicode" pitchFamily="34" charset="0"/>
              </a:rPr>
              <a:t>The </a:t>
            </a:r>
            <a:r>
              <a:rPr lang="en-US" b="1" dirty="0">
                <a:latin typeface="Cambria" pitchFamily="18" charset="0"/>
                <a:cs typeface="Lucida Sans Unicode" pitchFamily="34" charset="0"/>
              </a:rPr>
              <a:t>highest part, </a:t>
            </a:r>
            <a:r>
              <a:rPr lang="en-US" dirty="0">
                <a:latin typeface="Cambria" pitchFamily="18" charset="0"/>
                <a:cs typeface="Lucida Sans Unicode" pitchFamily="34" charset="0"/>
              </a:rPr>
              <a:t>as he explained in </a:t>
            </a:r>
            <a:r>
              <a:rPr lang="en-US" i="1" dirty="0" err="1">
                <a:latin typeface="Cambria" pitchFamily="18" charset="0"/>
                <a:cs typeface="Lucida Sans Unicode" pitchFamily="34" charset="0"/>
              </a:rPr>
              <a:t>Timaeus</a:t>
            </a:r>
            <a:r>
              <a:rPr lang="en-US" i="1" dirty="0">
                <a:latin typeface="Cambria" pitchFamily="18" charset="0"/>
                <a:cs typeface="Lucida Sans Unicode" pitchFamily="34" charset="0"/>
              </a:rPr>
              <a:t> </a:t>
            </a:r>
            <a:r>
              <a:rPr lang="en-US" dirty="0">
                <a:latin typeface="Cambria" pitchFamily="18" charset="0"/>
                <a:cs typeface="Lucida Sans Unicode" pitchFamily="34" charset="0"/>
              </a:rPr>
              <a:t>(28A), was the charioteer himself, the </a:t>
            </a:r>
            <a:r>
              <a:rPr lang="en-US" b="1" dirty="0">
                <a:latin typeface="Cambria" pitchFamily="18" charset="0"/>
                <a:cs typeface="Lucida Sans Unicode" pitchFamily="34" charset="0"/>
              </a:rPr>
              <a:t>rational soul, </a:t>
            </a:r>
            <a:r>
              <a:rPr lang="en-US" dirty="0">
                <a:latin typeface="Cambria" pitchFamily="18" charset="0"/>
                <a:cs typeface="Lucida Sans Unicode" pitchFamily="34" charset="0"/>
              </a:rPr>
              <a:t>mind or intellect, which discerns what is true, judges what is real and makes rational decisions. </a:t>
            </a:r>
          </a:p>
          <a:p>
            <a:pPr eaLnBrk="1" fontAlgn="auto" hangingPunct="1">
              <a:spcAft>
                <a:spcPts val="0"/>
              </a:spcAft>
              <a:buFont typeface="Calibri" pitchFamily="34" charset="0"/>
              <a:buAutoNum type="arabicPeriod"/>
              <a:defRPr/>
            </a:pPr>
            <a:r>
              <a:rPr lang="en-US" dirty="0">
                <a:latin typeface="Cambria" pitchFamily="18" charset="0"/>
                <a:cs typeface="Lucida Sans Unicode" pitchFamily="34" charset="0"/>
              </a:rPr>
              <a:t>Next was the </a:t>
            </a:r>
            <a:r>
              <a:rPr lang="en-US" b="1" dirty="0">
                <a:latin typeface="Cambria" pitchFamily="18" charset="0"/>
                <a:cs typeface="Lucida Sans Unicode" pitchFamily="34" charset="0"/>
              </a:rPr>
              <a:t>spirited soul</a:t>
            </a:r>
            <a:r>
              <a:rPr lang="en-US" dirty="0">
                <a:latin typeface="Cambria" pitchFamily="18" charset="0"/>
                <a:cs typeface="Lucida Sans Unicode" pitchFamily="34" charset="0"/>
              </a:rPr>
              <a:t>, the active part, the will, whose function was to carry out what reason has decided. </a:t>
            </a:r>
          </a:p>
          <a:p>
            <a:pPr eaLnBrk="1" fontAlgn="auto" hangingPunct="1">
              <a:spcAft>
                <a:spcPts val="0"/>
              </a:spcAft>
              <a:buFont typeface="Calibri" pitchFamily="34" charset="0"/>
              <a:buAutoNum type="arabicPeriod"/>
              <a:defRPr/>
            </a:pPr>
            <a:r>
              <a:rPr lang="en-US" dirty="0">
                <a:latin typeface="Cambria" pitchFamily="18" charset="0"/>
                <a:cs typeface="Lucida Sans Unicode" pitchFamily="34" charset="0"/>
              </a:rPr>
              <a:t>Last, and lowest, was the </a:t>
            </a:r>
            <a:r>
              <a:rPr lang="en-US" b="1" dirty="0">
                <a:latin typeface="Cambria" pitchFamily="18" charset="0"/>
                <a:cs typeface="Lucida Sans Unicode" pitchFamily="34" charset="0"/>
              </a:rPr>
              <a:t>appetitive soul</a:t>
            </a:r>
            <a:r>
              <a:rPr lang="en-US" dirty="0">
                <a:latin typeface="Cambria" pitchFamily="18" charset="0"/>
                <a:cs typeface="Lucida Sans Unicode" pitchFamily="34" charset="0"/>
              </a:rPr>
              <a:t>, the seat of emotion and desire, which needed to be restrained by the higher, rational, soul if the individual was to be saved from self-destructive </a:t>
            </a:r>
            <a:r>
              <a:rPr lang="en-US" dirty="0" err="1">
                <a:latin typeface="Cambria" pitchFamily="18" charset="0"/>
                <a:cs typeface="Lucida Sans Unicode" pitchFamily="34" charset="0"/>
              </a:rPr>
              <a:t>behaviour</a:t>
            </a:r>
            <a:r>
              <a:rPr lang="en-US" dirty="0">
                <a:latin typeface="Cambria" pitchFamily="18" charset="0"/>
                <a:cs typeface="Lucida Sans Unicode" pitchFamily="34" charset="0"/>
              </a:rPr>
              <a:t>. </a:t>
            </a:r>
          </a:p>
          <a:p>
            <a:pPr eaLnBrk="1" fontAlgn="auto" hangingPunct="1">
              <a:spcAft>
                <a:spcPts val="0"/>
              </a:spcAft>
              <a:buFont typeface="Arial" pitchFamily="34" charset="0"/>
              <a:buChar char="•"/>
              <a:defRPr/>
            </a:pPr>
            <a:endParaRPr lang="en-GB" dirty="0"/>
          </a:p>
        </p:txBody>
      </p:sp>
      <p:pic>
        <p:nvPicPr>
          <p:cNvPr id="12292" name="Picture 3" descr="Plato 6.jpg"/>
          <p:cNvPicPr>
            <a:picLocks noChangeAspect="1"/>
          </p:cNvPicPr>
          <p:nvPr/>
        </p:nvPicPr>
        <p:blipFill>
          <a:blip r:embed="rId2" cstate="print"/>
          <a:srcRect/>
          <a:stretch>
            <a:fillRect/>
          </a:stretch>
        </p:blipFill>
        <p:spPr bwMode="auto">
          <a:xfrm>
            <a:off x="7019925" y="5229225"/>
            <a:ext cx="2124075" cy="1498600"/>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atin typeface="Cambria" pitchFamily="18" charset="0"/>
              </a:rPr>
              <a:t>Plato: the soul and wisdom</a:t>
            </a:r>
          </a:p>
        </p:txBody>
      </p:sp>
      <p:sp>
        <p:nvSpPr>
          <p:cNvPr id="3" name="Content Placeholder 2"/>
          <p:cNvSpPr>
            <a:spLocks noGrp="1"/>
          </p:cNvSpPr>
          <p:nvPr>
            <p:ph idx="1"/>
          </p:nvPr>
        </p:nvSpPr>
        <p:spPr/>
        <p:txBody>
          <a:bodyPr rtlCol="0">
            <a:normAutofit fontScale="85000" lnSpcReduction="10000"/>
          </a:bodyPr>
          <a:lstStyle/>
          <a:p>
            <a:pPr eaLnBrk="1" fontAlgn="auto" hangingPunct="1">
              <a:spcAft>
                <a:spcPts val="0"/>
              </a:spcAft>
              <a:buFont typeface="Arial" charset="0"/>
              <a:buNone/>
              <a:defRPr/>
            </a:pPr>
            <a:r>
              <a:rPr lang="en-GB" dirty="0">
                <a:latin typeface="Cambria" pitchFamily="18" charset="0"/>
                <a:cs typeface="Lucida Sans Unicode" pitchFamily="34" charset="0"/>
              </a:rPr>
              <a:t>The transcendent part of the soul possesses wisdom</a:t>
            </a:r>
          </a:p>
          <a:p>
            <a:pPr eaLnBrk="1" fontAlgn="auto" hangingPunct="1">
              <a:spcAft>
                <a:spcPts val="0"/>
              </a:spcAft>
              <a:buFont typeface="Arial" pitchFamily="34" charset="0"/>
              <a:buChar char="•"/>
              <a:defRPr/>
            </a:pPr>
            <a:endParaRPr lang="en-GB" dirty="0">
              <a:latin typeface="Cambria" pitchFamily="18" charset="0"/>
            </a:endParaRPr>
          </a:p>
          <a:p>
            <a:pPr eaLnBrk="1" fontAlgn="auto" hangingPunct="1">
              <a:spcAft>
                <a:spcPts val="0"/>
              </a:spcAft>
              <a:buFont typeface="Arial" charset="0"/>
              <a:buNone/>
              <a:defRPr/>
            </a:pPr>
            <a:r>
              <a:rPr lang="en-GB" i="1" dirty="0">
                <a:latin typeface="Cambria" pitchFamily="18" charset="0"/>
              </a:rPr>
              <a:t>‘For a human being must understand a general conception formed by collecting into a unity the many perceptions of the senses; and this is a recollection of those things which our soul once beheld, when it journeyed with God and, lifting its vision above the thing as which we now say exist, rose up into real being’.</a:t>
            </a:r>
          </a:p>
          <a:p>
            <a:pPr eaLnBrk="1" fontAlgn="auto" hangingPunct="1">
              <a:spcAft>
                <a:spcPts val="0"/>
              </a:spcAft>
              <a:buFont typeface="Arial" pitchFamily="34" charset="0"/>
              <a:buChar char="•"/>
              <a:defRPr/>
            </a:pPr>
            <a:r>
              <a:rPr lang="en-GB" sz="1400" dirty="0">
                <a:latin typeface="Cambria" pitchFamily="18" charset="0"/>
              </a:rPr>
              <a:t>Plato, </a:t>
            </a:r>
            <a:r>
              <a:rPr lang="en-GB" sz="1400" i="1" dirty="0">
                <a:latin typeface="Cambria" pitchFamily="18" charset="0"/>
              </a:rPr>
              <a:t>Phaedrus</a:t>
            </a:r>
            <a:r>
              <a:rPr lang="en-GB" sz="1400" dirty="0">
                <a:latin typeface="Cambria" pitchFamily="18" charset="0"/>
              </a:rPr>
              <a:t>, trans </a:t>
            </a:r>
            <a:r>
              <a:rPr lang="en-GB" sz="1400" dirty="0" err="1">
                <a:latin typeface="Cambria" pitchFamily="18" charset="0"/>
              </a:rPr>
              <a:t>H.N.Fowler</a:t>
            </a:r>
            <a:r>
              <a:rPr lang="en-GB" sz="1400" dirty="0">
                <a:latin typeface="Cambria" pitchFamily="18" charset="0"/>
              </a:rPr>
              <a:t>, Cambridge Mass., London: Harvard University Press, 1914, 249 B-C.</a:t>
            </a:r>
          </a:p>
          <a:p>
            <a:pPr eaLnBrk="1" fontAlgn="auto" hangingPunct="1">
              <a:spcAft>
                <a:spcPts val="0"/>
              </a:spcAft>
              <a:buFont typeface="Arial" pitchFamily="34" charset="0"/>
              <a:buChar char="•"/>
              <a:defRPr/>
            </a:pPr>
            <a:r>
              <a:rPr lang="en-GB" dirty="0">
                <a:latin typeface="Cambria" pitchFamily="18" charset="0"/>
              </a:rPr>
              <a:t> </a:t>
            </a:r>
          </a:p>
          <a:p>
            <a:pPr eaLnBrk="1" fontAlgn="auto" hangingPunct="1">
              <a:spcAft>
                <a:spcPts val="0"/>
              </a:spcAft>
              <a:buFont typeface="Arial" pitchFamily="34" charset="0"/>
              <a:buChar char="•"/>
              <a:defRPr/>
            </a:pPr>
            <a:endParaRPr lang="en-GB" dirty="0"/>
          </a:p>
        </p:txBody>
      </p:sp>
      <p:pic>
        <p:nvPicPr>
          <p:cNvPr id="13316" name="Picture 3" descr="Plato 6.jpg"/>
          <p:cNvPicPr>
            <a:picLocks noChangeAspect="1"/>
          </p:cNvPicPr>
          <p:nvPr/>
        </p:nvPicPr>
        <p:blipFill>
          <a:blip r:embed="rId2" cstate="print"/>
          <a:srcRect/>
          <a:stretch>
            <a:fillRect/>
          </a:stretch>
        </p:blipFill>
        <p:spPr bwMode="auto">
          <a:xfrm>
            <a:off x="7235825" y="5511800"/>
            <a:ext cx="1908175" cy="1346200"/>
          </a:xfrm>
          <a:prstGeom prst="rect">
            <a:avLst/>
          </a:prstGeom>
          <a:noFill/>
          <a:ln w="9525">
            <a:noFill/>
            <a:miter lim="800000"/>
            <a:headEnd/>
            <a:tailEnd/>
          </a:ln>
        </p:spPr>
      </p:pic>
      <p:pic>
        <p:nvPicPr>
          <p:cNvPr id="13318" name="Picture 4"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7380288" y="0"/>
            <a:ext cx="1655762" cy="690563"/>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atin typeface="Cambria" pitchFamily="18" charset="0"/>
              </a:rPr>
              <a:t>Aristotle</a:t>
            </a:r>
            <a:endParaRPr lang="en-US">
              <a:latin typeface="Cambria" pitchFamily="18" charset="0"/>
            </a:endParaRPr>
          </a:p>
        </p:txBody>
      </p:sp>
      <p:pic>
        <p:nvPicPr>
          <p:cNvPr id="14339" name="Picture 4" descr="Aristotle"/>
          <p:cNvPicPr>
            <a:picLocks noGrp="1" noChangeAspect="1" noChangeArrowheads="1"/>
          </p:cNvPicPr>
          <p:nvPr>
            <p:ph sz="half" idx="2"/>
          </p:nvPr>
        </p:nvPicPr>
        <p:blipFill>
          <a:blip r:embed="rId2" cstate="print"/>
          <a:srcRect/>
          <a:stretch>
            <a:fillRect/>
          </a:stretch>
        </p:blipFill>
        <p:spPr>
          <a:xfrm>
            <a:off x="5173663" y="1576388"/>
            <a:ext cx="3055937" cy="3986212"/>
          </a:xfrm>
        </p:spPr>
      </p:pic>
      <p:sp>
        <p:nvSpPr>
          <p:cNvPr id="14340" name="Rectangle 5"/>
          <p:cNvSpPr>
            <a:spLocks noChangeArrowheads="1"/>
          </p:cNvSpPr>
          <p:nvPr/>
        </p:nvSpPr>
        <p:spPr bwMode="auto">
          <a:xfrm>
            <a:off x="533400" y="1930400"/>
            <a:ext cx="3810000" cy="3846513"/>
          </a:xfrm>
          <a:prstGeom prst="rect">
            <a:avLst/>
          </a:prstGeom>
          <a:noFill/>
          <a:ln w="9525">
            <a:noFill/>
            <a:miter lim="800000"/>
            <a:headEnd/>
            <a:tailEnd/>
          </a:ln>
        </p:spPr>
        <p:txBody>
          <a:bodyPr>
            <a:spAutoFit/>
          </a:bodyPr>
          <a:lstStyle/>
          <a:p>
            <a:pPr>
              <a:spcBef>
                <a:spcPct val="50000"/>
              </a:spcBef>
            </a:pPr>
            <a:r>
              <a:rPr lang="en-GB" sz="2800" dirty="0"/>
              <a:t>c. 384-323 BCE</a:t>
            </a:r>
          </a:p>
          <a:p>
            <a:pPr>
              <a:spcBef>
                <a:spcPct val="50000"/>
              </a:spcBef>
            </a:pPr>
            <a:r>
              <a:rPr lang="en-GB" sz="2400" dirty="0"/>
              <a:t>Student of Plato</a:t>
            </a:r>
          </a:p>
          <a:p>
            <a:pPr>
              <a:spcBef>
                <a:spcPct val="50000"/>
              </a:spcBef>
            </a:pPr>
            <a:r>
              <a:rPr lang="en-GB" sz="2400" dirty="0"/>
              <a:t>Tutor of Alexander the Great.</a:t>
            </a:r>
          </a:p>
          <a:p>
            <a:pPr>
              <a:spcBef>
                <a:spcPct val="50000"/>
              </a:spcBef>
            </a:pPr>
            <a:r>
              <a:rPr lang="en-GB" sz="2400" dirty="0"/>
              <a:t>Three levels of soul, like Plato, but embedded in nature, not transcendent.</a:t>
            </a:r>
          </a:p>
          <a:p>
            <a:pPr>
              <a:spcBef>
                <a:spcPct val="50000"/>
              </a:spcBef>
            </a:pPr>
            <a:r>
              <a:rPr lang="en-GB" sz="2400" dirty="0"/>
              <a:t>But : the ‘Active Intellect’</a:t>
            </a:r>
          </a:p>
        </p:txBody>
      </p:sp>
      <p:pic>
        <p:nvPicPr>
          <p:cNvPr id="14341" name="Picture 4"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7380288" y="0"/>
            <a:ext cx="1655762" cy="690563"/>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rtlCol="0">
            <a:normAutofit fontScale="90000"/>
          </a:bodyPr>
          <a:lstStyle/>
          <a:p>
            <a:pPr eaLnBrk="1" fontAlgn="auto" hangingPunct="1">
              <a:spcAft>
                <a:spcPts val="0"/>
              </a:spcAft>
              <a:defRPr/>
            </a:pPr>
            <a:r>
              <a:rPr lang="en-GB" dirty="0">
                <a:latin typeface="Cambria" pitchFamily="18" charset="0"/>
              </a:rPr>
              <a:t>Aristotle and kinds of soul</a:t>
            </a:r>
            <a:br>
              <a:rPr lang="en-GB" dirty="0">
                <a:latin typeface="Cambria" pitchFamily="18" charset="0"/>
              </a:rPr>
            </a:br>
            <a:r>
              <a:rPr lang="en-GB" dirty="0">
                <a:latin typeface="Cambria" pitchFamily="18" charset="0"/>
              </a:rPr>
              <a:t>De Anima (On the Soul)</a:t>
            </a:r>
          </a:p>
        </p:txBody>
      </p:sp>
      <p:sp>
        <p:nvSpPr>
          <p:cNvPr id="15363" name="Text Placeholder 2"/>
          <p:cNvSpPr>
            <a:spLocks noGrp="1"/>
          </p:cNvSpPr>
          <p:nvPr>
            <p:ph type="body" sz="half" idx="1"/>
          </p:nvPr>
        </p:nvSpPr>
        <p:spPr/>
        <p:txBody>
          <a:bodyPr/>
          <a:lstStyle/>
          <a:p>
            <a:pPr eaLnBrk="1" hangingPunct="1">
              <a:buFont typeface="Arial" charset="0"/>
              <a:buNone/>
            </a:pPr>
            <a:r>
              <a:rPr lang="en-GB" sz="1600">
                <a:latin typeface="Cambria" pitchFamily="18" charset="0"/>
              </a:rPr>
              <a:t>a) </a:t>
            </a:r>
            <a:r>
              <a:rPr lang="en-GB" sz="1600" b="1">
                <a:latin typeface="Cambria" pitchFamily="18" charset="0"/>
              </a:rPr>
              <a:t>Nutritive</a:t>
            </a:r>
            <a:r>
              <a:rPr lang="en-GB" sz="1600">
                <a:latin typeface="Cambria" pitchFamily="18" charset="0"/>
              </a:rPr>
              <a:t> (possessed by plants, animals and people)</a:t>
            </a:r>
          </a:p>
          <a:p>
            <a:pPr eaLnBrk="1" hangingPunct="1">
              <a:buFont typeface="Arial" charset="0"/>
              <a:buNone/>
            </a:pPr>
            <a:endParaRPr lang="en-GB" sz="1600">
              <a:latin typeface="Cambria" pitchFamily="18" charset="0"/>
            </a:endParaRPr>
          </a:p>
          <a:p>
            <a:pPr eaLnBrk="1" hangingPunct="1">
              <a:buFont typeface="Arial" charset="0"/>
              <a:buNone/>
            </a:pPr>
            <a:r>
              <a:rPr lang="en-GB" sz="1600">
                <a:latin typeface="Cambria" pitchFamily="18" charset="0"/>
              </a:rPr>
              <a:t>b) </a:t>
            </a:r>
            <a:r>
              <a:rPr lang="en-GB" sz="1600" b="1">
                <a:latin typeface="Cambria" pitchFamily="18" charset="0"/>
              </a:rPr>
              <a:t>Sensation</a:t>
            </a:r>
            <a:r>
              <a:rPr lang="en-GB" sz="1600">
                <a:latin typeface="Cambria" pitchFamily="18" charset="0"/>
              </a:rPr>
              <a:t> (includes touch, which allows perception of flavour, includes pleasure (stimulates desire), pain), appetite (includes desire (includes hunger, thirst), inclination, wish) (animals), power of movement in space (possessed by animals, people) </a:t>
            </a:r>
          </a:p>
          <a:p>
            <a:pPr eaLnBrk="1" hangingPunct="1">
              <a:buFont typeface="Arial" charset="0"/>
              <a:buNone/>
            </a:pPr>
            <a:endParaRPr lang="en-GB" sz="1600">
              <a:latin typeface="Cambria" pitchFamily="18" charset="0"/>
            </a:endParaRPr>
          </a:p>
          <a:p>
            <a:pPr eaLnBrk="1" hangingPunct="1">
              <a:buFont typeface="Arial" charset="0"/>
              <a:buNone/>
            </a:pPr>
            <a:r>
              <a:rPr lang="en-GB" sz="1600">
                <a:latin typeface="Cambria" pitchFamily="18" charset="0"/>
              </a:rPr>
              <a:t>c) </a:t>
            </a:r>
            <a:r>
              <a:rPr lang="en-GB" sz="1600" b="1">
                <a:latin typeface="Cambria" pitchFamily="18" charset="0"/>
              </a:rPr>
              <a:t>Thinking,</a:t>
            </a:r>
            <a:r>
              <a:rPr lang="en-GB" sz="1600">
                <a:latin typeface="Cambria" pitchFamily="18" charset="0"/>
              </a:rPr>
              <a:t> intelligence (possessed by people). (Knowledge is of universals II.V.417b)</a:t>
            </a:r>
          </a:p>
          <a:p>
            <a:pPr eaLnBrk="1" hangingPunct="1"/>
            <a:endParaRPr lang="en-GB"/>
          </a:p>
        </p:txBody>
      </p:sp>
      <p:sp>
        <p:nvSpPr>
          <p:cNvPr id="15364" name="Content Placeholder 3"/>
          <p:cNvSpPr>
            <a:spLocks noGrp="1"/>
          </p:cNvSpPr>
          <p:nvPr>
            <p:ph sz="half" idx="2"/>
          </p:nvPr>
        </p:nvSpPr>
        <p:spPr/>
        <p:txBody>
          <a:bodyPr/>
          <a:lstStyle/>
          <a:p>
            <a:pPr eaLnBrk="1" hangingPunct="1"/>
            <a:r>
              <a:rPr lang="en-GB" sz="1600">
                <a:latin typeface="Cambria" pitchFamily="18" charset="0"/>
              </a:rPr>
              <a:t>Divides the </a:t>
            </a:r>
            <a:r>
              <a:rPr lang="en-GB" sz="1600" b="1">
                <a:latin typeface="Cambria" pitchFamily="18" charset="0"/>
              </a:rPr>
              <a:t>intellect/thinking soul</a:t>
            </a:r>
            <a:r>
              <a:rPr lang="en-GB" sz="1600">
                <a:latin typeface="Cambria" pitchFamily="18" charset="0"/>
              </a:rPr>
              <a:t> into two (NB this is one of his most important teachings for medieval astrology):</a:t>
            </a:r>
          </a:p>
          <a:p>
            <a:pPr eaLnBrk="1" hangingPunct="1"/>
            <a:r>
              <a:rPr lang="en-GB" sz="1600">
                <a:latin typeface="Cambria" pitchFamily="18" charset="0"/>
              </a:rPr>
              <a:t>c1) </a:t>
            </a:r>
            <a:r>
              <a:rPr lang="en-GB" sz="1600" b="1">
                <a:latin typeface="Cambria" pitchFamily="18" charset="0"/>
              </a:rPr>
              <a:t>Passive</a:t>
            </a:r>
            <a:r>
              <a:rPr lang="en-GB" sz="1600">
                <a:latin typeface="Cambria" pitchFamily="18" charset="0"/>
              </a:rPr>
              <a:t>. ‘Becomes all things’, i.e. is undifferentiated potential.</a:t>
            </a:r>
          </a:p>
          <a:p>
            <a:pPr eaLnBrk="1" hangingPunct="1"/>
            <a:r>
              <a:rPr lang="en-GB" sz="1600">
                <a:latin typeface="Cambria" pitchFamily="18" charset="0"/>
              </a:rPr>
              <a:t>c2) </a:t>
            </a:r>
            <a:r>
              <a:rPr lang="en-GB" sz="1600" b="1">
                <a:latin typeface="Cambria" pitchFamily="18" charset="0"/>
              </a:rPr>
              <a:t>Active</a:t>
            </a:r>
            <a:r>
              <a:rPr lang="en-GB" sz="1600">
                <a:latin typeface="Cambria" pitchFamily="18" charset="0"/>
              </a:rPr>
              <a:t> (This does not appear to be Aristotle’s term, but that of later commentators. </a:t>
            </a:r>
            <a:r>
              <a:rPr lang="en-GB" sz="1600" b="1" u="sng">
                <a:latin typeface="Cambria" pitchFamily="18" charset="0"/>
              </a:rPr>
              <a:t>immortal, everlasting </a:t>
            </a:r>
            <a:r>
              <a:rPr lang="en-GB" sz="1600">
                <a:latin typeface="Cambria" pitchFamily="18" charset="0"/>
              </a:rPr>
              <a:t>(see</a:t>
            </a:r>
          </a:p>
          <a:p>
            <a:pPr eaLnBrk="1" hangingPunct="1"/>
            <a:endParaRPr lang="en-GB"/>
          </a:p>
        </p:txBody>
      </p:sp>
      <p:pic>
        <p:nvPicPr>
          <p:cNvPr id="15365" name="Picture 4" descr="Aristotle"/>
          <p:cNvPicPr>
            <a:picLocks noChangeAspect="1" noChangeArrowheads="1"/>
          </p:cNvPicPr>
          <p:nvPr/>
        </p:nvPicPr>
        <p:blipFill>
          <a:blip r:embed="rId2" cstate="print"/>
          <a:srcRect/>
          <a:stretch>
            <a:fillRect/>
          </a:stretch>
        </p:blipFill>
        <p:spPr bwMode="auto">
          <a:xfrm>
            <a:off x="7786688" y="214313"/>
            <a:ext cx="1041400" cy="1358900"/>
          </a:xfrm>
          <a:prstGeom prst="rect">
            <a:avLst/>
          </a:prstGeom>
          <a:noFill/>
          <a:ln w="9525">
            <a:noFill/>
            <a:miter lim="800000"/>
            <a:headEnd/>
            <a:tailEnd/>
          </a:ln>
        </p:spPr>
      </p:pic>
      <p:pic>
        <p:nvPicPr>
          <p:cNvPr id="15367" name="Picture 4"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6227763" y="5157788"/>
            <a:ext cx="2519362" cy="1049337"/>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GB">
                <a:latin typeface="Cambria" pitchFamily="18" charset="0"/>
              </a:rPr>
              <a:t>Stoic Model of the Soul</a:t>
            </a:r>
          </a:p>
        </p:txBody>
      </p:sp>
      <p:sp>
        <p:nvSpPr>
          <p:cNvPr id="16387" name="Content Placeholder 4"/>
          <p:cNvSpPr>
            <a:spLocks noGrp="1"/>
          </p:cNvSpPr>
          <p:nvPr>
            <p:ph idx="1"/>
          </p:nvPr>
        </p:nvSpPr>
        <p:spPr/>
        <p:txBody>
          <a:bodyPr>
            <a:normAutofit fontScale="92500" lnSpcReduction="10000"/>
          </a:bodyPr>
          <a:lstStyle/>
          <a:p>
            <a:pPr eaLnBrk="1" hangingPunct="1">
              <a:buFont typeface="Arial" charset="0"/>
              <a:buNone/>
            </a:pPr>
            <a:r>
              <a:rPr lang="en-GB" dirty="0">
                <a:latin typeface="Cambria" pitchFamily="18" charset="0"/>
                <a:ea typeface="Lucida Sans Unicode" pitchFamily="34" charset="0"/>
                <a:cs typeface="Lucida Sans Unicode" pitchFamily="34" charset="0"/>
              </a:rPr>
              <a:t>Zeno of </a:t>
            </a:r>
            <a:r>
              <a:rPr lang="en-GB" dirty="0" err="1">
                <a:latin typeface="Cambria" pitchFamily="18" charset="0"/>
                <a:ea typeface="Lucida Sans Unicode" pitchFamily="34" charset="0"/>
                <a:cs typeface="Lucida Sans Unicode" pitchFamily="34" charset="0"/>
              </a:rPr>
              <a:t>Citium</a:t>
            </a:r>
            <a:r>
              <a:rPr lang="en-GB" dirty="0">
                <a:latin typeface="Cambria" pitchFamily="18" charset="0"/>
                <a:ea typeface="Lucida Sans Unicode" pitchFamily="34" charset="0"/>
                <a:cs typeface="Lucida Sans Unicode" pitchFamily="34" charset="0"/>
              </a:rPr>
              <a:t> c. 334 – c. 262 </a:t>
            </a:r>
          </a:p>
          <a:p>
            <a:pPr eaLnBrk="1" hangingPunct="1">
              <a:buFont typeface="Arial" charset="0"/>
              <a:buNone/>
            </a:pPr>
            <a:r>
              <a:rPr lang="en-GB" dirty="0">
                <a:latin typeface="Cambria" pitchFamily="18" charset="0"/>
                <a:ea typeface="Lucida Sans Unicode" pitchFamily="34" charset="0"/>
                <a:cs typeface="Lucida Sans Unicode" pitchFamily="34" charset="0"/>
              </a:rPr>
              <a:t>BCE</a:t>
            </a:r>
          </a:p>
          <a:p>
            <a:pPr eaLnBrk="1" hangingPunct="1">
              <a:buFont typeface="Arial" charset="0"/>
              <a:buNone/>
            </a:pPr>
            <a:r>
              <a:rPr lang="en-GB" dirty="0">
                <a:latin typeface="Cambria" pitchFamily="18" charset="0"/>
                <a:ea typeface="Lucida Sans Unicode" pitchFamily="34" charset="0"/>
                <a:cs typeface="Lucida Sans Unicode" pitchFamily="34" charset="0"/>
              </a:rPr>
              <a:t>Everything in the universe is interdependent.</a:t>
            </a:r>
          </a:p>
          <a:p>
            <a:pPr eaLnBrk="1" hangingPunct="1">
              <a:buFont typeface="Arial" charset="0"/>
              <a:buNone/>
            </a:pPr>
            <a:r>
              <a:rPr lang="en-GB" dirty="0">
                <a:latin typeface="Cambria" pitchFamily="18" charset="0"/>
                <a:ea typeface="Lucida Sans Unicode" pitchFamily="34" charset="0"/>
                <a:cs typeface="Lucida Sans Unicode" pitchFamily="34" charset="0"/>
              </a:rPr>
              <a:t>Therefore soul, God, stars, nature – and all things that are part of nature – are inter-related.</a:t>
            </a:r>
          </a:p>
          <a:p>
            <a:pPr eaLnBrk="1" hangingPunct="1">
              <a:buFont typeface="Arial" charset="0"/>
              <a:buNone/>
            </a:pPr>
            <a:r>
              <a:rPr lang="en-GB" dirty="0">
                <a:latin typeface="Cambria" pitchFamily="18" charset="0"/>
                <a:ea typeface="Lucida Sans Unicode" pitchFamily="34" charset="0"/>
                <a:cs typeface="Lucida Sans Unicode" pitchFamily="34" charset="0"/>
              </a:rPr>
              <a:t>Soul = </a:t>
            </a:r>
            <a:r>
              <a:rPr lang="en-GB" dirty="0" err="1">
                <a:latin typeface="Cambria" pitchFamily="18" charset="0"/>
                <a:ea typeface="Lucida Sans Unicode" pitchFamily="34" charset="0"/>
                <a:cs typeface="Lucida Sans Unicode" pitchFamily="34" charset="0"/>
              </a:rPr>
              <a:t>pneuma</a:t>
            </a:r>
            <a:r>
              <a:rPr lang="en-GB" dirty="0">
                <a:latin typeface="Cambria" pitchFamily="18" charset="0"/>
                <a:ea typeface="Lucida Sans Unicode" pitchFamily="34" charset="0"/>
                <a:cs typeface="Lucida Sans Unicode" pitchFamily="34" charset="0"/>
              </a:rPr>
              <a:t> = breath = the life-force which allows movement and thought</a:t>
            </a:r>
            <a:r>
              <a:rPr lang="en-GB" dirty="0" smtClean="0">
                <a:latin typeface="Cambria" pitchFamily="18" charset="0"/>
                <a:ea typeface="Lucida Sans Unicode" pitchFamily="34" charset="0"/>
                <a:cs typeface="Lucida Sans Unicode" pitchFamily="34" charset="0"/>
              </a:rPr>
              <a:t>.</a:t>
            </a:r>
          </a:p>
          <a:p>
            <a:pPr eaLnBrk="1" hangingPunct="1">
              <a:buFont typeface="Arial" charset="0"/>
              <a:buNone/>
            </a:pPr>
            <a:r>
              <a:rPr lang="en-GB" dirty="0" smtClean="0">
                <a:latin typeface="Cambria" pitchFamily="18" charset="0"/>
                <a:ea typeface="Lucida Sans Unicode" pitchFamily="34" charset="0"/>
                <a:cs typeface="Lucida Sans Unicode" pitchFamily="34" charset="0"/>
              </a:rPr>
              <a:t>The Stoics were in general key supporters of astrology</a:t>
            </a:r>
            <a:endParaRPr lang="en-GB" dirty="0">
              <a:latin typeface="Cambria" pitchFamily="18" charset="0"/>
              <a:ea typeface="Lucida Sans Unicode" pitchFamily="34" charset="0"/>
              <a:cs typeface="Lucida Sans Unicode" pitchFamily="34" charset="0"/>
            </a:endParaRPr>
          </a:p>
          <a:p>
            <a:pPr eaLnBrk="1" hangingPunct="1"/>
            <a:endParaRPr lang="en-US" dirty="0"/>
          </a:p>
          <a:p>
            <a:pPr eaLnBrk="1" hangingPunct="1"/>
            <a:endParaRPr lang="en-GB" dirty="0">
              <a:latin typeface="Lucida Sans Unicode" pitchFamily="34" charset="0"/>
              <a:ea typeface="Lucida Sans Unicode" pitchFamily="34" charset="0"/>
              <a:cs typeface="Lucida Sans Unicode" pitchFamily="34" charset="0"/>
            </a:endParaRPr>
          </a:p>
          <a:p>
            <a:pPr eaLnBrk="1" hangingPunct="1"/>
            <a:endParaRPr lang="en-GB" dirty="0"/>
          </a:p>
        </p:txBody>
      </p:sp>
      <p:pic>
        <p:nvPicPr>
          <p:cNvPr id="16388" name="Picture 6" descr="Zeno"/>
          <p:cNvPicPr>
            <a:picLocks noChangeAspect="1" noChangeArrowheads="1"/>
          </p:cNvPicPr>
          <p:nvPr/>
        </p:nvPicPr>
        <p:blipFill>
          <a:blip r:embed="rId2" cstate="print"/>
          <a:srcRect/>
          <a:stretch>
            <a:fillRect/>
          </a:stretch>
        </p:blipFill>
        <p:spPr bwMode="auto">
          <a:xfrm>
            <a:off x="6372225" y="1412875"/>
            <a:ext cx="904875" cy="1257300"/>
          </a:xfrm>
          <a:prstGeom prst="rect">
            <a:avLst/>
          </a:prstGeom>
          <a:noFill/>
          <a:ln w="9525">
            <a:noFill/>
            <a:miter lim="800000"/>
            <a:headEnd/>
            <a:tailEnd/>
          </a:ln>
        </p:spPr>
      </p:pic>
      <p:pic>
        <p:nvPicPr>
          <p:cNvPr id="16389" name="Picture 7" descr="Zeno 2"/>
          <p:cNvPicPr>
            <a:picLocks noChangeAspect="1" noChangeArrowheads="1"/>
          </p:cNvPicPr>
          <p:nvPr/>
        </p:nvPicPr>
        <p:blipFill>
          <a:blip r:embed="rId3" cstate="print"/>
          <a:srcRect/>
          <a:stretch>
            <a:fillRect/>
          </a:stretch>
        </p:blipFill>
        <p:spPr bwMode="auto">
          <a:xfrm>
            <a:off x="7805738" y="765175"/>
            <a:ext cx="1338262" cy="1943100"/>
          </a:xfrm>
          <a:prstGeom prst="rect">
            <a:avLst/>
          </a:prstGeom>
          <a:noFill/>
          <a:ln w="9525">
            <a:noFill/>
            <a:miter lim="800000"/>
            <a:headEnd/>
            <a:tailEnd/>
          </a:ln>
        </p:spPr>
      </p:pic>
      <p:pic>
        <p:nvPicPr>
          <p:cNvPr id="16391" name="Picture 4"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7380288" y="0"/>
            <a:ext cx="1655762" cy="690563"/>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p:cNvSpPr>
            <a:spLocks noGrp="1"/>
          </p:cNvSpPr>
          <p:nvPr>
            <p:ph type="title"/>
          </p:nvPr>
        </p:nvSpPr>
        <p:spPr/>
        <p:txBody>
          <a:bodyPr rtlCol="0">
            <a:normAutofit fontScale="90000"/>
          </a:bodyPr>
          <a:lstStyle/>
          <a:p>
            <a:pPr eaLnBrk="1" fontAlgn="auto" hangingPunct="1">
              <a:spcAft>
                <a:spcPts val="0"/>
              </a:spcAft>
              <a:defRPr/>
            </a:pPr>
            <a:r>
              <a:rPr lang="en-GB" dirty="0">
                <a:latin typeface="Cambria" pitchFamily="18" charset="0"/>
              </a:rPr>
              <a:t>Soul: The Classical Theories Summarised</a:t>
            </a:r>
            <a:endParaRPr lang="en-US" dirty="0">
              <a:latin typeface="Cambria" pitchFamily="18" charset="0"/>
            </a:endParaRPr>
          </a:p>
        </p:txBody>
      </p:sp>
      <p:sp>
        <p:nvSpPr>
          <p:cNvPr id="17410" name="Content Placeholder 5"/>
          <p:cNvSpPr>
            <a:spLocks noGrp="1"/>
          </p:cNvSpPr>
          <p:nvPr>
            <p:ph idx="1"/>
          </p:nvPr>
        </p:nvSpPr>
        <p:spPr/>
        <p:txBody>
          <a:bodyPr rtlCol="0">
            <a:normAutofit fontScale="92500"/>
          </a:bodyPr>
          <a:lstStyle/>
          <a:p>
            <a:pPr eaLnBrk="1" fontAlgn="auto" hangingPunct="1">
              <a:spcAft>
                <a:spcPts val="0"/>
              </a:spcAft>
              <a:buFont typeface="Arial" charset="0"/>
              <a:buNone/>
              <a:defRPr/>
            </a:pPr>
            <a:r>
              <a:rPr lang="en-GB" b="1" dirty="0">
                <a:latin typeface="Cambria" pitchFamily="18" charset="0"/>
              </a:rPr>
              <a:t>To generalise:</a:t>
            </a:r>
          </a:p>
          <a:p>
            <a:pPr eaLnBrk="1" fontAlgn="auto" hangingPunct="1">
              <a:spcAft>
                <a:spcPts val="0"/>
              </a:spcAft>
              <a:buFont typeface="Arial" charset="0"/>
              <a:buNone/>
              <a:defRPr/>
            </a:pPr>
            <a:r>
              <a:rPr lang="en-GB" sz="2400" dirty="0">
                <a:latin typeface="Cambria" pitchFamily="18" charset="0"/>
              </a:rPr>
              <a:t>Plato: soul animates the cosmos. Matter is made of soul. Soul is both in matter and transcendent</a:t>
            </a:r>
          </a:p>
          <a:p>
            <a:pPr eaLnBrk="1" fontAlgn="auto" hangingPunct="1">
              <a:spcAft>
                <a:spcPts val="0"/>
              </a:spcAft>
              <a:buFont typeface="Arial" charset="0"/>
              <a:buNone/>
              <a:defRPr/>
            </a:pPr>
            <a:r>
              <a:rPr lang="en-GB" sz="2400" dirty="0">
                <a:latin typeface="Cambria" pitchFamily="18" charset="0"/>
              </a:rPr>
              <a:t>Aristotle: soul animates matter. Most soul dies with matter. Only one part, the active intellect  survives death</a:t>
            </a:r>
          </a:p>
          <a:p>
            <a:pPr eaLnBrk="1" fontAlgn="auto" hangingPunct="1">
              <a:spcAft>
                <a:spcPts val="0"/>
              </a:spcAft>
              <a:buFont typeface="Arial" charset="0"/>
              <a:buNone/>
              <a:defRPr/>
            </a:pPr>
            <a:r>
              <a:rPr lang="en-GB" sz="2400" dirty="0">
                <a:latin typeface="Cambria" pitchFamily="18" charset="0"/>
              </a:rPr>
              <a:t>Zeno/Stoics: soul animates matter. Soul is not transcendent and dies either with the body or later, at the conflagration at the end of the world.</a:t>
            </a:r>
          </a:p>
          <a:p>
            <a:pPr eaLnBrk="1" fontAlgn="auto" hangingPunct="1">
              <a:spcAft>
                <a:spcPts val="0"/>
              </a:spcAft>
              <a:buFont typeface="Arial" charset="0"/>
              <a:buNone/>
              <a:defRPr/>
            </a:pPr>
            <a:r>
              <a:rPr lang="en-GB" sz="2400" i="1" dirty="0">
                <a:latin typeface="Cambria" pitchFamily="18" charset="0"/>
              </a:rPr>
              <a:t>The soul can be completely embodied or partly embodied and partly non-embodied/ transcendent.</a:t>
            </a:r>
          </a:p>
          <a:p>
            <a:pPr eaLnBrk="1" fontAlgn="auto" hangingPunct="1">
              <a:spcAft>
                <a:spcPts val="0"/>
              </a:spcAft>
              <a:buFont typeface="Arial" charset="0"/>
              <a:buNone/>
              <a:defRPr/>
            </a:pPr>
            <a:r>
              <a:rPr lang="en-US" i="1" dirty="0">
                <a:latin typeface="Cambria" pitchFamily="18" charset="0"/>
              </a:rPr>
              <a:t>Is there a way to work with the soul and astrology?</a:t>
            </a:r>
          </a:p>
        </p:txBody>
      </p:sp>
      <p:pic>
        <p:nvPicPr>
          <p:cNvPr id="17413" name="Picture 4" descr="C:\Users\ablettm\AppData\Local\Microsoft\Windows\Temporary Internet Files\Content.Outlook\R41HOZLM\UWTSD Logo.jpg"/>
          <p:cNvPicPr>
            <a:picLocks noChangeAspect="1" noChangeArrowheads="1"/>
          </p:cNvPicPr>
          <p:nvPr/>
        </p:nvPicPr>
        <p:blipFill>
          <a:blip r:embed="rId2" cstate="print"/>
          <a:srcRect/>
          <a:stretch>
            <a:fillRect/>
          </a:stretch>
        </p:blipFill>
        <p:spPr bwMode="auto">
          <a:xfrm>
            <a:off x="7308850" y="908050"/>
            <a:ext cx="1655763" cy="690563"/>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fontScale="90000"/>
          </a:bodyPr>
          <a:lstStyle/>
          <a:p>
            <a:pPr eaLnBrk="1" fontAlgn="auto" hangingPunct="1">
              <a:spcAft>
                <a:spcPts val="0"/>
              </a:spcAft>
              <a:defRPr/>
            </a:pPr>
            <a:r>
              <a:rPr lang="en-GB" dirty="0">
                <a:solidFill>
                  <a:srgbClr val="003399"/>
                </a:solidFill>
              </a:rPr>
              <a:t/>
            </a:r>
            <a:br>
              <a:rPr lang="en-GB" dirty="0">
                <a:solidFill>
                  <a:srgbClr val="003399"/>
                </a:solidFill>
              </a:rPr>
            </a:br>
            <a:r>
              <a:rPr lang="en-GB" dirty="0">
                <a:latin typeface="Cambria" pitchFamily="18" charset="0"/>
              </a:rPr>
              <a:t>Tension: </a:t>
            </a:r>
            <a:r>
              <a:rPr lang="en-GB" dirty="0" smtClean="0">
                <a:latin typeface="Cambria" pitchFamily="18" charset="0"/>
              </a:rPr>
              <a:t>dualism - the </a:t>
            </a:r>
            <a:r>
              <a:rPr lang="en-GB" dirty="0">
                <a:latin typeface="Cambria" pitchFamily="18" charset="0"/>
              </a:rPr>
              <a:t>soul separates from the body</a:t>
            </a:r>
            <a:br>
              <a:rPr lang="en-GB" dirty="0">
                <a:latin typeface="Cambria" pitchFamily="18" charset="0"/>
              </a:rPr>
            </a:br>
            <a:endParaRPr lang="en-GB" dirty="0">
              <a:latin typeface="Cambria" pitchFamily="18" charset="0"/>
            </a:endParaRPr>
          </a:p>
        </p:txBody>
      </p:sp>
      <p:sp>
        <p:nvSpPr>
          <p:cNvPr id="18435" name="Content Placeholder 1"/>
          <p:cNvSpPr>
            <a:spLocks noGrp="1"/>
          </p:cNvSpPr>
          <p:nvPr>
            <p:ph idx="1"/>
          </p:nvPr>
        </p:nvSpPr>
        <p:spPr>
          <a:xfrm>
            <a:off x="357188" y="1428750"/>
            <a:ext cx="8229600" cy="4525963"/>
          </a:xfrm>
        </p:spPr>
        <p:txBody>
          <a:bodyPr>
            <a:normAutofit lnSpcReduction="10000"/>
          </a:bodyPr>
          <a:lstStyle/>
          <a:p>
            <a:pPr eaLnBrk="1" hangingPunct="1">
              <a:buFont typeface="Arial" charset="0"/>
              <a:buNone/>
            </a:pPr>
            <a:r>
              <a:rPr lang="en-GB" sz="1800">
                <a:latin typeface="Cambria" pitchFamily="18" charset="0"/>
              </a:rPr>
              <a:t>The application of the classical theories of soul to astrology occurs in the </a:t>
            </a:r>
            <a:r>
              <a:rPr lang="en-GB" sz="1800" b="1" i="1">
                <a:latin typeface="Cambria" pitchFamily="18" charset="0"/>
              </a:rPr>
              <a:t>Corpus Hermeticum</a:t>
            </a:r>
            <a:r>
              <a:rPr lang="en-GB" sz="1800" b="1">
                <a:latin typeface="Cambria" pitchFamily="18" charset="0"/>
              </a:rPr>
              <a:t>, written in Egypt in Greek in the last centuries BCE.</a:t>
            </a:r>
          </a:p>
          <a:p>
            <a:pPr eaLnBrk="1" hangingPunct="1">
              <a:buFont typeface="Arial" charset="0"/>
              <a:buNone/>
            </a:pPr>
            <a:endParaRPr lang="en-GB" sz="1800">
              <a:latin typeface="Cambria" pitchFamily="18" charset="0"/>
            </a:endParaRPr>
          </a:p>
          <a:p>
            <a:pPr eaLnBrk="1" hangingPunct="1">
              <a:buFont typeface="Arial" charset="0"/>
              <a:buNone/>
            </a:pPr>
            <a:r>
              <a:rPr lang="en-GB" sz="1800">
                <a:latin typeface="Cambria" pitchFamily="18" charset="0"/>
              </a:rPr>
              <a:t>Malicious daemons affect the irrational (emotional and animal) souls adversely, as the planets move, but specifically not the rational soul.</a:t>
            </a:r>
          </a:p>
          <a:p>
            <a:pPr eaLnBrk="1" hangingPunct="1">
              <a:buFont typeface="Arial" charset="0"/>
              <a:buNone/>
            </a:pPr>
            <a:r>
              <a:rPr lang="en-GB" sz="1800" b="1">
                <a:latin typeface="Cambria" pitchFamily="18" charset="0"/>
              </a:rPr>
              <a:t> </a:t>
            </a:r>
            <a:r>
              <a:rPr lang="en-GB" sz="2000" b="1" i="1">
                <a:latin typeface="Cambria" pitchFamily="18" charset="0"/>
              </a:rPr>
              <a:t>‘But the rational part of the soul remains free from the dominion of the daemons, and fit to receive God in itself. If then the rational part of a man's soul is illumined by a ray of light from God, for that [in] man the working of the daemons is brought to nought; for no daemon and no god has power against a single ray of the light of God’.</a:t>
            </a:r>
            <a:r>
              <a:rPr lang="en-GB" sz="2000" b="1" i="1">
                <a:latin typeface="Cambria" pitchFamily="18" charset="0"/>
                <a:hlinkClick r:id="" action="ppaction://noaction"/>
              </a:rPr>
              <a:t>[</a:t>
            </a:r>
            <a:r>
              <a:rPr lang="en-GB" sz="2000" i="1">
                <a:latin typeface="Cambria" pitchFamily="18" charset="0"/>
                <a:hlinkClick r:id="" action="ppaction://noaction"/>
              </a:rPr>
              <a:t>2]</a:t>
            </a:r>
            <a:endParaRPr lang="en-GB" sz="2000" i="1">
              <a:latin typeface="Cambria" pitchFamily="18" charset="0"/>
            </a:endParaRPr>
          </a:p>
          <a:p>
            <a:pPr eaLnBrk="1" hangingPunct="1">
              <a:buFont typeface="Arial" charset="0"/>
              <a:buNone/>
            </a:pPr>
            <a:endParaRPr lang="en-GB" sz="1600" i="1">
              <a:latin typeface="Cambria" pitchFamily="18" charset="0"/>
            </a:endParaRPr>
          </a:p>
          <a:p>
            <a:pPr eaLnBrk="1" hangingPunct="1">
              <a:buFont typeface="Arial" charset="0"/>
              <a:buNone/>
            </a:pPr>
            <a:r>
              <a:rPr lang="en-GB" sz="1600">
                <a:latin typeface="Cambria" pitchFamily="18" charset="0"/>
              </a:rPr>
              <a:t>As the soul ascends to heaven it passes through the planetary spheres and, at each one, abandons the qualities of that planet.</a:t>
            </a:r>
          </a:p>
          <a:p>
            <a:pPr eaLnBrk="1" hangingPunct="1">
              <a:buFont typeface="Arial" charset="0"/>
              <a:buNone/>
            </a:pPr>
            <a:r>
              <a:rPr lang="en-GB" sz="1600">
                <a:latin typeface="Cambria" pitchFamily="18" charset="0"/>
              </a:rPr>
              <a:t>In the western esoteric and magical tradition the ascent can happen in the psyche during life – as in </a:t>
            </a:r>
            <a:r>
              <a:rPr lang="en-GB" sz="1600" b="1">
                <a:latin typeface="Cambria" pitchFamily="18" charset="0"/>
              </a:rPr>
              <a:t>Kabbalah</a:t>
            </a:r>
            <a:r>
              <a:rPr lang="en-GB" sz="1600">
                <a:latin typeface="Cambria" pitchFamily="18" charset="0"/>
              </a:rPr>
              <a:t>.</a:t>
            </a:r>
          </a:p>
          <a:p>
            <a:pPr eaLnBrk="1" hangingPunct="1"/>
            <a:endParaRPr lang="en-GB" sz="1600" i="1"/>
          </a:p>
        </p:txBody>
      </p:sp>
      <p:pic>
        <p:nvPicPr>
          <p:cNvPr id="18436" name="Picture 3" descr="Hermes Trismegistus.jpg"/>
          <p:cNvPicPr>
            <a:picLocks noChangeAspect="1"/>
          </p:cNvPicPr>
          <p:nvPr/>
        </p:nvPicPr>
        <p:blipFill>
          <a:blip r:embed="rId2" cstate="print"/>
          <a:srcRect/>
          <a:stretch>
            <a:fillRect/>
          </a:stretch>
        </p:blipFill>
        <p:spPr bwMode="auto">
          <a:xfrm>
            <a:off x="8294688" y="4508500"/>
            <a:ext cx="849312" cy="836613"/>
          </a:xfrm>
          <a:prstGeom prst="rect">
            <a:avLst/>
          </a:prstGeom>
          <a:noFill/>
          <a:ln w="9525">
            <a:noFill/>
            <a:miter lim="800000"/>
            <a:headEnd/>
            <a:tailEnd/>
          </a:ln>
        </p:spPr>
      </p:pic>
      <p:pic>
        <p:nvPicPr>
          <p:cNvPr id="18437" name="Content Placeholder 3" descr="India congress 2018 homepage-banner-2.jpg"/>
          <p:cNvPicPr>
            <a:picLocks noChangeAspect="1"/>
          </p:cNvPicPr>
          <p:nvPr/>
        </p:nvPicPr>
        <p:blipFill>
          <a:blip r:embed="rId3" cstate="print"/>
          <a:srcRect l="16624" r="17751" b="52773"/>
          <a:stretch>
            <a:fillRect/>
          </a:stretch>
        </p:blipFill>
        <p:spPr bwMode="auto">
          <a:xfrm>
            <a:off x="5292725" y="6159500"/>
            <a:ext cx="3743325" cy="698500"/>
          </a:xfrm>
          <a:prstGeom prst="rect">
            <a:avLst/>
          </a:prstGeom>
          <a:noFill/>
          <a:ln w="9525">
            <a:noFill/>
            <a:miter lim="800000"/>
            <a:headEnd/>
            <a:tailEnd/>
          </a:ln>
        </p:spPr>
      </p:pic>
      <p:pic>
        <p:nvPicPr>
          <p:cNvPr id="18438" name="Picture 5"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2843213" y="6092825"/>
            <a:ext cx="1655762" cy="690563"/>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571500" y="214313"/>
            <a:ext cx="8229600" cy="1143000"/>
          </a:xfrm>
        </p:spPr>
        <p:txBody>
          <a:bodyPr rtlCol="0">
            <a:normAutofit/>
          </a:bodyPr>
          <a:lstStyle/>
          <a:p>
            <a:pPr eaLnBrk="1" fontAlgn="auto" hangingPunct="1">
              <a:spcAft>
                <a:spcPts val="0"/>
              </a:spcAft>
              <a:defRPr/>
            </a:pPr>
            <a:r>
              <a:rPr lang="en-GB" sz="4000" dirty="0" smtClean="0">
                <a:latin typeface="Cambria" pitchFamily="18" charset="0"/>
              </a:rPr>
              <a:t>The Soul Remains Autonomous</a:t>
            </a:r>
            <a:br>
              <a:rPr lang="en-GB" sz="4000" dirty="0" smtClean="0">
                <a:latin typeface="Cambria" pitchFamily="18" charset="0"/>
              </a:rPr>
            </a:br>
            <a:r>
              <a:rPr lang="en-GB" sz="2200" dirty="0" smtClean="0">
                <a:latin typeface="Cambria" pitchFamily="18" charset="0"/>
              </a:rPr>
              <a:t>The </a:t>
            </a:r>
            <a:r>
              <a:rPr lang="en-GB" sz="2200" i="1" dirty="0">
                <a:latin typeface="Cambria" pitchFamily="18" charset="0"/>
              </a:rPr>
              <a:t>Corpus </a:t>
            </a:r>
            <a:r>
              <a:rPr lang="en-GB" sz="2200" i="1" dirty="0" err="1" smtClean="0">
                <a:latin typeface="Cambria" pitchFamily="18" charset="0"/>
              </a:rPr>
              <a:t>Hermeticum</a:t>
            </a:r>
            <a:r>
              <a:rPr lang="en-GB" sz="2200" i="1" dirty="0" smtClean="0">
                <a:latin typeface="Cambria" pitchFamily="18" charset="0"/>
              </a:rPr>
              <a:t> </a:t>
            </a:r>
            <a:r>
              <a:rPr lang="en-GB" sz="2200" dirty="0" smtClean="0">
                <a:latin typeface="Cambria" pitchFamily="18" charset="0"/>
              </a:rPr>
              <a:t>2</a:t>
            </a:r>
            <a:r>
              <a:rPr lang="en-GB" sz="2200" baseline="30000" dirty="0" smtClean="0">
                <a:latin typeface="Cambria" pitchFamily="18" charset="0"/>
              </a:rPr>
              <a:t>nd</a:t>
            </a:r>
            <a:r>
              <a:rPr lang="en-GB" sz="2200" dirty="0" smtClean="0">
                <a:latin typeface="Cambria" pitchFamily="18" charset="0"/>
              </a:rPr>
              <a:t> </a:t>
            </a:r>
            <a:r>
              <a:rPr lang="en-GB" sz="2200" dirty="0">
                <a:latin typeface="Cambria" pitchFamily="18" charset="0"/>
              </a:rPr>
              <a:t>c BCE–2</a:t>
            </a:r>
            <a:r>
              <a:rPr lang="en-GB" sz="2200" baseline="30000" dirty="0">
                <a:latin typeface="Cambria" pitchFamily="18" charset="0"/>
              </a:rPr>
              <a:t>nd</a:t>
            </a:r>
            <a:r>
              <a:rPr lang="en-GB" sz="2200" dirty="0">
                <a:latin typeface="Cambria" pitchFamily="18" charset="0"/>
              </a:rPr>
              <a:t> c CE</a:t>
            </a:r>
            <a:endParaRPr lang="en-US" sz="2200" dirty="0">
              <a:latin typeface="Cambria" pitchFamily="18" charset="0"/>
            </a:endParaRPr>
          </a:p>
        </p:txBody>
      </p:sp>
      <p:sp>
        <p:nvSpPr>
          <p:cNvPr id="19459" name="Rectangle 4"/>
          <p:cNvSpPr>
            <a:spLocks noChangeArrowheads="1"/>
          </p:cNvSpPr>
          <p:nvPr/>
        </p:nvSpPr>
        <p:spPr bwMode="auto">
          <a:xfrm>
            <a:off x="609600" y="1635125"/>
            <a:ext cx="8077200" cy="4992688"/>
          </a:xfrm>
          <a:prstGeom prst="rect">
            <a:avLst/>
          </a:prstGeom>
          <a:noFill/>
          <a:ln w="9525">
            <a:noFill/>
            <a:miter lim="800000"/>
            <a:headEnd/>
            <a:tailEnd/>
          </a:ln>
        </p:spPr>
        <p:txBody>
          <a:bodyPr>
            <a:spAutoFit/>
          </a:bodyPr>
          <a:lstStyle/>
          <a:p>
            <a:pPr>
              <a:lnSpc>
                <a:spcPct val="80000"/>
              </a:lnSpc>
              <a:spcBef>
                <a:spcPct val="50000"/>
              </a:spcBef>
            </a:pPr>
            <a:r>
              <a:rPr lang="en-GB" sz="2400">
                <a:latin typeface="Cambria" pitchFamily="18" charset="0"/>
              </a:rPr>
              <a:t>‘the planets replace one another from moment to moment; they do not go on working without change, but succeed one another in rotation. These daemons then make their way through the body, and enter the two irrational parts of the soul;</a:t>
            </a:r>
            <a:r>
              <a:rPr lang="en-GB" sz="1600">
                <a:latin typeface="Cambria" pitchFamily="18" charset="0"/>
              </a:rPr>
              <a:t>[1]</a:t>
            </a:r>
            <a:r>
              <a:rPr lang="en-GB" sz="2400">
                <a:latin typeface="Cambria" pitchFamily="18" charset="0"/>
              </a:rPr>
              <a:t> and each daemon perverts the soul in a different way, according to his special mode of action. </a:t>
            </a:r>
            <a:r>
              <a:rPr lang="en-GB" sz="2400" b="1">
                <a:latin typeface="Cambria" pitchFamily="18" charset="0"/>
              </a:rPr>
              <a:t>But the rational part of the soul remains free from the dominion of the daemons, and fit to receive God in itself. If then the rational part of a man's soul is illumined by a ray of light from God, for that [in] man the working of the daemons is brought to nought; for no daemon and no god has power against a single ray of the light of God’.</a:t>
            </a:r>
            <a:r>
              <a:rPr lang="en-GB" sz="1600" b="1">
                <a:latin typeface="Cambria" pitchFamily="18" charset="0"/>
              </a:rPr>
              <a:t>[2]</a:t>
            </a:r>
          </a:p>
          <a:p>
            <a:pPr>
              <a:lnSpc>
                <a:spcPct val="80000"/>
              </a:lnSpc>
              <a:spcBef>
                <a:spcPct val="50000"/>
              </a:spcBef>
            </a:pPr>
            <a:endParaRPr lang="en-GB" sz="1600"/>
          </a:p>
          <a:p>
            <a:pPr>
              <a:lnSpc>
                <a:spcPct val="80000"/>
              </a:lnSpc>
              <a:spcBef>
                <a:spcPct val="50000"/>
              </a:spcBef>
            </a:pPr>
            <a:r>
              <a:rPr lang="en-GB" sz="1600"/>
              <a:t>[1] The parts which feel desire and repugnance; see Scott, </a:t>
            </a:r>
            <a:r>
              <a:rPr lang="en-GB" sz="1600" i="1"/>
              <a:t>Hermetica</a:t>
            </a:r>
            <a:r>
              <a:rPr lang="en-GB" sz="1600"/>
              <a:t>, p. 271, n. 2; Plato, </a:t>
            </a:r>
            <a:r>
              <a:rPr lang="en-GB" sz="1600" i="1"/>
              <a:t>Phaedrus</a:t>
            </a:r>
            <a:r>
              <a:rPr lang="en-GB" sz="1600"/>
              <a:t>, trans H.N. Fowler (Cambridge Mass., London: Harvard University Press  1914) 246A, 253 C-D.</a:t>
            </a:r>
            <a:endParaRPr lang="en-US" sz="1600"/>
          </a:p>
          <a:p>
            <a:pPr>
              <a:lnSpc>
                <a:spcPct val="80000"/>
              </a:lnSpc>
              <a:spcBef>
                <a:spcPct val="50000"/>
              </a:spcBef>
            </a:pPr>
            <a:r>
              <a:rPr lang="en-US" sz="1600"/>
              <a:t>[2] Libellus XVI. 15-16 in Scott, </a:t>
            </a:r>
            <a:r>
              <a:rPr lang="en-US" sz="1600" i="1"/>
              <a:t>Hermetica</a:t>
            </a:r>
            <a:r>
              <a:rPr lang="en-US" sz="1600"/>
              <a:t>, p. 271.</a:t>
            </a:r>
          </a:p>
        </p:txBody>
      </p:sp>
      <p:pic>
        <p:nvPicPr>
          <p:cNvPr id="19460" name="Picture 3"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7488238" y="838200"/>
            <a:ext cx="1655762" cy="690562"/>
          </a:xfrm>
          <a:prstGeom prst="rect">
            <a:avLst/>
          </a:prstGeom>
          <a:noFill/>
          <a:ln w="9525">
            <a:noFill/>
            <a:miter lim="800000"/>
            <a:headEnd/>
            <a:tailEnd/>
          </a:ln>
        </p:spPr>
      </p:pic>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rtlCol="0">
            <a:normAutofit fontScale="90000"/>
          </a:bodyPr>
          <a:lstStyle/>
          <a:p>
            <a:pPr eaLnBrk="1" fontAlgn="auto" hangingPunct="1">
              <a:spcAft>
                <a:spcPts val="0"/>
              </a:spcAft>
              <a:defRPr/>
            </a:pPr>
            <a:r>
              <a:rPr lang="en-GB" dirty="0" smtClean="0">
                <a:latin typeface="Cambria" pitchFamily="18" charset="0"/>
              </a:rPr>
              <a:t>The </a:t>
            </a:r>
            <a:r>
              <a:rPr lang="en-GB" dirty="0">
                <a:latin typeface="Cambria" pitchFamily="18" charset="0"/>
              </a:rPr>
              <a:t>Soul in Ptolemaic Astrology (Claudius Ptolemy, 2</a:t>
            </a:r>
            <a:r>
              <a:rPr lang="en-GB" baseline="30000" dirty="0">
                <a:latin typeface="Cambria" pitchFamily="18" charset="0"/>
              </a:rPr>
              <a:t>nd</a:t>
            </a:r>
            <a:r>
              <a:rPr lang="en-GB" dirty="0">
                <a:latin typeface="Cambria" pitchFamily="18" charset="0"/>
              </a:rPr>
              <a:t> c)</a:t>
            </a:r>
            <a:endParaRPr lang="en-US" dirty="0">
              <a:latin typeface="Cambria" pitchFamily="18" charset="0"/>
            </a:endParaRPr>
          </a:p>
        </p:txBody>
      </p:sp>
      <p:sp>
        <p:nvSpPr>
          <p:cNvPr id="31747" name="Content Placeholder 2"/>
          <p:cNvSpPr>
            <a:spLocks noGrp="1"/>
          </p:cNvSpPr>
          <p:nvPr>
            <p:ph sz="half" idx="1"/>
          </p:nvPr>
        </p:nvSpPr>
        <p:spPr/>
        <p:txBody>
          <a:bodyPr rtlCol="0">
            <a:normAutofit fontScale="70000" lnSpcReduction="20000"/>
          </a:bodyPr>
          <a:lstStyle/>
          <a:p>
            <a:pPr eaLnBrk="1" fontAlgn="auto" hangingPunct="1">
              <a:spcAft>
                <a:spcPts val="0"/>
              </a:spcAft>
              <a:buFont typeface="Arial" charset="0"/>
              <a:buNone/>
              <a:defRPr/>
            </a:pPr>
            <a:r>
              <a:rPr lang="en-GB" sz="2800" dirty="0">
                <a:latin typeface="Cambria" pitchFamily="18" charset="0"/>
              </a:rPr>
              <a:t>When Mars dominated the soul the individual would display the planet’s qualities, whether negative or positive, either blind aggression or great courage. </a:t>
            </a:r>
          </a:p>
          <a:p>
            <a:pPr eaLnBrk="1" fontAlgn="auto" hangingPunct="1">
              <a:spcAft>
                <a:spcPts val="0"/>
              </a:spcAft>
              <a:buFont typeface="Arial" charset="0"/>
              <a:buNone/>
              <a:defRPr/>
            </a:pPr>
            <a:r>
              <a:rPr lang="en-GB" sz="2800" dirty="0">
                <a:latin typeface="Cambria" pitchFamily="18" charset="0"/>
              </a:rPr>
              <a:t>When Venus was dominant, the soul had the characteristic of that planet, whether pleasant affectionate and charming or 'careless, erotic, effeminate, womanish, timid…depraved and meriting reproach'. </a:t>
            </a:r>
          </a:p>
          <a:p>
            <a:pPr eaLnBrk="1" fontAlgn="auto" hangingPunct="1">
              <a:spcAft>
                <a:spcPts val="0"/>
              </a:spcAft>
              <a:buFont typeface="Arial" charset="0"/>
              <a:buNone/>
              <a:defRPr/>
            </a:pPr>
            <a:r>
              <a:rPr lang="en-GB" sz="2000" dirty="0">
                <a:latin typeface="Cambria" pitchFamily="18" charset="0"/>
              </a:rPr>
              <a:t>See Ptolemy, </a:t>
            </a:r>
            <a:r>
              <a:rPr lang="en-GB" sz="2000" i="1" dirty="0" err="1">
                <a:latin typeface="Cambria" pitchFamily="18" charset="0"/>
              </a:rPr>
              <a:t>Tetrabiblos</a:t>
            </a:r>
            <a:r>
              <a:rPr lang="en-GB" sz="2000" dirty="0">
                <a:latin typeface="Cambria" pitchFamily="18" charset="0"/>
              </a:rPr>
              <a:t>, III.13.</a:t>
            </a:r>
          </a:p>
          <a:p>
            <a:pPr eaLnBrk="1" fontAlgn="auto" hangingPunct="1">
              <a:spcAft>
                <a:spcPts val="0"/>
              </a:spcAft>
              <a:buFont typeface="Arial" charset="0"/>
              <a:buNone/>
              <a:defRPr/>
            </a:pPr>
            <a:r>
              <a:rPr lang="en-GB" sz="2400" dirty="0">
                <a:latin typeface="Cambria" pitchFamily="18" charset="0"/>
              </a:rPr>
              <a:t>Hence, the soul could be predisposed to sin = major problem, risking eternal damnation</a:t>
            </a:r>
            <a:endParaRPr lang="en-US" sz="2400" dirty="0">
              <a:latin typeface="Cambria" pitchFamily="18" charset="0"/>
            </a:endParaRPr>
          </a:p>
          <a:p>
            <a:pPr eaLnBrk="1" fontAlgn="auto" hangingPunct="1">
              <a:spcAft>
                <a:spcPts val="0"/>
              </a:spcAft>
              <a:buFont typeface="Arial" pitchFamily="34" charset="0"/>
              <a:buChar char="•"/>
              <a:defRPr/>
            </a:pPr>
            <a:r>
              <a:rPr lang="en-GB" dirty="0"/>
              <a:t> </a:t>
            </a:r>
            <a:endParaRPr lang="en-US" dirty="0"/>
          </a:p>
          <a:p>
            <a:pPr eaLnBrk="1" fontAlgn="auto" hangingPunct="1">
              <a:spcAft>
                <a:spcPts val="0"/>
              </a:spcAft>
              <a:buFont typeface="Arial" pitchFamily="34" charset="0"/>
              <a:buChar char="•"/>
              <a:defRPr/>
            </a:pPr>
            <a:endParaRPr lang="en-US" dirty="0"/>
          </a:p>
        </p:txBody>
      </p:sp>
      <p:sp>
        <p:nvSpPr>
          <p:cNvPr id="7" name="Content Placeholder 6"/>
          <p:cNvSpPr>
            <a:spLocks noGrp="1"/>
          </p:cNvSpPr>
          <p:nvPr>
            <p:ph sz="half" idx="2"/>
          </p:nvPr>
        </p:nvSpPr>
        <p:spPr/>
        <p:txBody>
          <a:bodyPr>
            <a:normAutofit fontScale="70000" lnSpcReduction="20000"/>
          </a:bodyPr>
          <a:lstStyle/>
          <a:p>
            <a:pPr>
              <a:buNone/>
            </a:pPr>
            <a:r>
              <a:rPr lang="en-GB" dirty="0"/>
              <a:t>Ptolemaic astrology is EMBODIED</a:t>
            </a:r>
          </a:p>
          <a:p>
            <a:pPr>
              <a:buNone/>
            </a:pPr>
            <a:r>
              <a:rPr lang="en-GB" dirty="0"/>
              <a:t>It recognises that we live in nature, that we are natural, that we are fully integrated in nature. </a:t>
            </a:r>
          </a:p>
          <a:p>
            <a:pPr>
              <a:buNone/>
            </a:pPr>
            <a:r>
              <a:rPr lang="en-GB" dirty="0"/>
              <a:t>In </a:t>
            </a:r>
            <a:r>
              <a:rPr lang="en-GB"/>
              <a:t>environmental philosophy it is DEEP GREEN</a:t>
            </a:r>
            <a:endParaRPr lang="en-GB" dirty="0"/>
          </a:p>
        </p:txBody>
      </p:sp>
      <p:pic>
        <p:nvPicPr>
          <p:cNvPr id="20484" name="Picture 4" descr="Hieronymus-Bosch-A-Violent-Forcing-Of-The-Frog.jpg"/>
          <p:cNvPicPr>
            <a:picLocks noChangeAspect="1"/>
          </p:cNvPicPr>
          <p:nvPr/>
        </p:nvPicPr>
        <p:blipFill>
          <a:blip r:embed="rId2" cstate="print"/>
          <a:srcRect/>
          <a:stretch>
            <a:fillRect/>
          </a:stretch>
        </p:blipFill>
        <p:spPr bwMode="auto">
          <a:xfrm>
            <a:off x="3714750" y="5732463"/>
            <a:ext cx="1500188" cy="1125537"/>
          </a:xfrm>
          <a:prstGeom prst="rect">
            <a:avLst/>
          </a:prstGeom>
          <a:noFill/>
          <a:ln w="9525">
            <a:noFill/>
            <a:miter lim="800000"/>
            <a:headEnd/>
            <a:tailEnd/>
          </a:ln>
        </p:spPr>
      </p:pic>
      <p:pic>
        <p:nvPicPr>
          <p:cNvPr id="20485" name="Picture 5"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323850" y="6000750"/>
            <a:ext cx="2057400" cy="857250"/>
          </a:xfrm>
          <a:prstGeom prst="rect">
            <a:avLst/>
          </a:prstGeom>
          <a:noFill/>
          <a:ln w="9525">
            <a:noFill/>
            <a:miter lim="800000"/>
            <a:headEnd/>
            <a:tailEnd/>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sz="2700">
                <a:latin typeface="Cambria" pitchFamily="18" charset="0"/>
              </a:rPr>
              <a:t>THE CRISIS IN CHRISTIANITY IN THE TWELFTH CENTURY</a:t>
            </a:r>
          </a:p>
        </p:txBody>
      </p:sp>
      <p:sp>
        <p:nvSpPr>
          <p:cNvPr id="21507" name="Content Placeholder 2"/>
          <p:cNvSpPr>
            <a:spLocks noGrp="1"/>
          </p:cNvSpPr>
          <p:nvPr>
            <p:ph idx="1"/>
          </p:nvPr>
        </p:nvSpPr>
        <p:spPr/>
        <p:txBody>
          <a:bodyPr>
            <a:normAutofit fontScale="92500" lnSpcReduction="20000"/>
          </a:bodyPr>
          <a:lstStyle/>
          <a:p>
            <a:pPr eaLnBrk="1" hangingPunct="1">
              <a:buFont typeface="Arial" charset="0"/>
              <a:buNone/>
            </a:pPr>
            <a:r>
              <a:rPr lang="en-GB" sz="2000" b="1" dirty="0" smtClean="0">
                <a:latin typeface="Cambria" pitchFamily="18" charset="0"/>
              </a:rPr>
              <a:t>What happened: </a:t>
            </a:r>
            <a:r>
              <a:rPr lang="en-GB" sz="2000" dirty="0" smtClean="0">
                <a:latin typeface="Cambria" pitchFamily="18" charset="0"/>
              </a:rPr>
              <a:t>large numbers of astrological texts were translated into Latin and became available for the first time in western Europe for 800 years, including Ptolemy, together with Aristotle’s philosophical works. </a:t>
            </a:r>
          </a:p>
          <a:p>
            <a:pPr eaLnBrk="1" hangingPunct="1">
              <a:buFont typeface="Arial" charset="0"/>
              <a:buNone/>
            </a:pPr>
            <a:r>
              <a:rPr lang="en-GB" sz="2000" b="1" dirty="0" smtClean="0">
                <a:latin typeface="Cambria" pitchFamily="18" charset="0"/>
              </a:rPr>
              <a:t>The Consequence: </a:t>
            </a:r>
            <a:r>
              <a:rPr lang="en-GB" sz="2000" dirty="0" smtClean="0">
                <a:latin typeface="Cambria" pitchFamily="18" charset="0"/>
              </a:rPr>
              <a:t>the notion that </a:t>
            </a:r>
            <a:r>
              <a:rPr lang="en-GB" sz="2000" dirty="0" err="1" smtClean="0">
                <a:latin typeface="Cambria" pitchFamily="18" charset="0"/>
              </a:rPr>
              <a:t>horoscopic</a:t>
            </a:r>
            <a:r>
              <a:rPr lang="en-GB" sz="2000" dirty="0" smtClean="0">
                <a:latin typeface="Cambria" pitchFamily="18" charset="0"/>
              </a:rPr>
              <a:t> astrology was justified by celestial influence was widely accepted.</a:t>
            </a:r>
          </a:p>
          <a:p>
            <a:pPr eaLnBrk="1" hangingPunct="1">
              <a:buFont typeface="Arial" charset="0"/>
              <a:buNone/>
            </a:pPr>
            <a:r>
              <a:rPr lang="en-GB" sz="2000" b="1" dirty="0" smtClean="0">
                <a:latin typeface="Cambria" pitchFamily="18" charset="0"/>
              </a:rPr>
              <a:t>Problem</a:t>
            </a:r>
            <a:r>
              <a:rPr lang="en-GB" sz="2000" b="1" dirty="0">
                <a:latin typeface="Cambria" pitchFamily="18" charset="0"/>
              </a:rPr>
              <a:t>: </a:t>
            </a:r>
            <a:r>
              <a:rPr lang="en-GB" sz="2000" dirty="0">
                <a:latin typeface="Cambria" pitchFamily="18" charset="0"/>
              </a:rPr>
              <a:t>the stars can be a source of unavoidable, immoral behaviour. The stars, through their natural influences lead people to </a:t>
            </a:r>
            <a:r>
              <a:rPr lang="en-GB" sz="2000" dirty="0" smtClean="0">
                <a:latin typeface="Cambria" pitchFamily="18" charset="0"/>
              </a:rPr>
              <a:t>sin.</a:t>
            </a:r>
            <a:endParaRPr lang="en-GB" sz="2000" dirty="0">
              <a:latin typeface="Cambria" pitchFamily="18" charset="0"/>
            </a:endParaRPr>
          </a:p>
          <a:p>
            <a:pPr eaLnBrk="1" hangingPunct="1">
              <a:buFont typeface="Arial" charset="0"/>
              <a:buNone/>
            </a:pPr>
            <a:endParaRPr lang="en-GB" sz="2000" dirty="0">
              <a:latin typeface="Cambria" pitchFamily="18" charset="0"/>
            </a:endParaRPr>
          </a:p>
          <a:p>
            <a:pPr eaLnBrk="1" hangingPunct="1">
              <a:buFont typeface="Arial" charset="0"/>
              <a:buNone/>
            </a:pPr>
            <a:r>
              <a:rPr lang="en-GB" sz="2000" b="1" dirty="0">
                <a:latin typeface="Cambria" pitchFamily="18" charset="0"/>
              </a:rPr>
              <a:t>The Solution</a:t>
            </a:r>
            <a:r>
              <a:rPr lang="en-GB" sz="2000" dirty="0">
                <a:latin typeface="Cambria" pitchFamily="18" charset="0"/>
              </a:rPr>
              <a:t>. </a:t>
            </a:r>
          </a:p>
          <a:p>
            <a:pPr>
              <a:buNone/>
            </a:pPr>
            <a:r>
              <a:rPr lang="en-GB" sz="2000" dirty="0" err="1">
                <a:latin typeface="Cambria" pitchFamily="18" charset="0"/>
              </a:rPr>
              <a:t>Albertus</a:t>
            </a:r>
            <a:r>
              <a:rPr lang="en-GB" sz="2000" dirty="0">
                <a:latin typeface="Cambria" pitchFamily="18" charset="0"/>
              </a:rPr>
              <a:t> Magnus </a:t>
            </a:r>
            <a:r>
              <a:rPr lang="en-GB" sz="2000" dirty="0"/>
              <a:t>c. 1200 – 1280</a:t>
            </a:r>
            <a:endParaRPr lang="en-GB" sz="2000" dirty="0">
              <a:latin typeface="Cambria" pitchFamily="18" charset="0"/>
            </a:endParaRPr>
          </a:p>
          <a:p>
            <a:pPr eaLnBrk="1" hangingPunct="1">
              <a:buFont typeface="Arial" charset="0"/>
              <a:buNone/>
            </a:pPr>
            <a:r>
              <a:rPr lang="en-GB" sz="2000" dirty="0">
                <a:latin typeface="Cambria" pitchFamily="18" charset="0"/>
              </a:rPr>
              <a:t>Thomas Aquinas 1224/7-1274 </a:t>
            </a:r>
          </a:p>
          <a:p>
            <a:pPr eaLnBrk="1" hangingPunct="1">
              <a:buFont typeface="Arial" charset="0"/>
              <a:buNone/>
            </a:pPr>
            <a:r>
              <a:rPr lang="en-GB" sz="2000" dirty="0">
                <a:latin typeface="Cambria" pitchFamily="18" charset="0"/>
              </a:rPr>
              <a:t>Dominican</a:t>
            </a:r>
          </a:p>
          <a:p>
            <a:pPr eaLnBrk="1" hangingPunct="1">
              <a:buFont typeface="Arial" charset="0"/>
              <a:buNone/>
            </a:pPr>
            <a:r>
              <a:rPr lang="en-GB" sz="2000" i="1" dirty="0">
                <a:latin typeface="Cambria" pitchFamily="18" charset="0"/>
              </a:rPr>
              <a:t>Summa Contra Gentiles (= Against the Errors of the Infidels)</a:t>
            </a:r>
            <a:r>
              <a:rPr lang="en-GB" sz="2000" dirty="0">
                <a:latin typeface="Cambria" pitchFamily="18" charset="0"/>
              </a:rPr>
              <a:t>: A response to the translations of Arabic astrological texts, written in an Aristotelian and Ptolemaic context, which presented astrology in a naturalistic framework and suggested that the soul was subject to natural influence.</a:t>
            </a:r>
          </a:p>
          <a:p>
            <a:pPr eaLnBrk="1" hangingPunct="1"/>
            <a:endParaRPr lang="en-GB" sz="2000" dirty="0"/>
          </a:p>
          <a:p>
            <a:pPr eaLnBrk="1" hangingPunct="1"/>
            <a:endParaRPr lang="en-GB" dirty="0"/>
          </a:p>
          <a:p>
            <a:pPr eaLnBrk="1" hangingPunct="1"/>
            <a:endParaRPr lang="en-US" dirty="0"/>
          </a:p>
        </p:txBody>
      </p:sp>
      <p:pic>
        <p:nvPicPr>
          <p:cNvPr id="21508" name="Picture 3" descr="Thomas Aquinas.jpeg"/>
          <p:cNvPicPr>
            <a:picLocks noChangeAspect="1"/>
          </p:cNvPicPr>
          <p:nvPr/>
        </p:nvPicPr>
        <p:blipFill>
          <a:blip r:embed="rId2" cstate="print"/>
          <a:srcRect/>
          <a:stretch>
            <a:fillRect/>
          </a:stretch>
        </p:blipFill>
        <p:spPr bwMode="auto">
          <a:xfrm>
            <a:off x="7847013" y="5151438"/>
            <a:ext cx="1296987" cy="1706562"/>
          </a:xfrm>
          <a:prstGeom prst="rect">
            <a:avLst/>
          </a:prstGeom>
          <a:noFill/>
          <a:ln w="9525">
            <a:noFill/>
            <a:miter lim="800000"/>
            <a:headEnd/>
            <a:tailEnd/>
          </a:ln>
        </p:spPr>
      </p:pic>
      <p:pic>
        <p:nvPicPr>
          <p:cNvPr id="21509" name="Picture 5"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3429000" y="5943600"/>
            <a:ext cx="1655762" cy="690562"/>
          </a:xfrm>
          <a:prstGeom prst="rect">
            <a:avLst/>
          </a:prstGeom>
          <a:noFill/>
          <a:ln w="9525">
            <a:noFill/>
            <a:miter lim="800000"/>
            <a:headEnd/>
            <a:tailEnd/>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defRPr/>
            </a:pPr>
            <a:r>
              <a:rPr lang="en-GB" dirty="0" err="1">
                <a:latin typeface="Cambria Math" pitchFamily="18" charset="0"/>
                <a:ea typeface="Cambria Math" pitchFamily="18" charset="0"/>
              </a:rPr>
              <a:t>Albertus</a:t>
            </a:r>
            <a:r>
              <a:rPr lang="en-GB" dirty="0">
                <a:latin typeface="Cambria Math" pitchFamily="18" charset="0"/>
                <a:ea typeface="Cambria Math" pitchFamily="18" charset="0"/>
              </a:rPr>
              <a:t> Magnus</a:t>
            </a:r>
            <a:r>
              <a:rPr lang="en-GB" b="0" dirty="0">
                <a:latin typeface="Cambria Math" pitchFamily="18" charset="0"/>
                <a:ea typeface="Cambria Math" pitchFamily="18" charset="0"/>
              </a:rPr>
              <a:t> c. 1200 – 1280</a:t>
            </a:r>
            <a:endParaRPr lang="en-GB" dirty="0">
              <a:latin typeface="Cambria Math" pitchFamily="18" charset="0"/>
              <a:ea typeface="Cambria Math" pitchFamily="18" charset="0"/>
            </a:endParaRPr>
          </a:p>
        </p:txBody>
      </p:sp>
      <p:sp>
        <p:nvSpPr>
          <p:cNvPr id="43010" name="Content Placeholder 1"/>
          <p:cNvSpPr>
            <a:spLocks noGrp="1"/>
          </p:cNvSpPr>
          <p:nvPr>
            <p:ph sz="half" idx="1"/>
          </p:nvPr>
        </p:nvSpPr>
        <p:spPr>
          <a:ln>
            <a:solidFill>
              <a:schemeClr val="accent1"/>
            </a:solidFill>
          </a:ln>
        </p:spPr>
        <p:txBody>
          <a:bodyPr>
            <a:normAutofit fontScale="77500" lnSpcReduction="20000"/>
          </a:bodyPr>
          <a:lstStyle/>
          <a:p>
            <a:pPr>
              <a:buNone/>
            </a:pPr>
            <a:r>
              <a:rPr lang="en-US" dirty="0">
                <a:latin typeface="Cambria Math" pitchFamily="18" charset="0"/>
                <a:ea typeface="Cambria Math" pitchFamily="18" charset="0"/>
              </a:rPr>
              <a:t>‘What those say in the third place, that the will of man wishes and chooses from necessity, no man is ever able to say such a thing unless he is deeply  illiterate, because every argument as well as every school of ethics, whether of the </a:t>
            </a:r>
            <a:r>
              <a:rPr lang="en-US" dirty="0" err="1">
                <a:latin typeface="Cambria Math" pitchFamily="18" charset="0"/>
                <a:ea typeface="Cambria Math" pitchFamily="18" charset="0"/>
              </a:rPr>
              <a:t>Peripatetics</a:t>
            </a:r>
            <a:r>
              <a:rPr lang="en-US" dirty="0">
                <a:latin typeface="Cambria Math" pitchFamily="18" charset="0"/>
                <a:ea typeface="Cambria Math" pitchFamily="18" charset="0"/>
              </a:rPr>
              <a:t> or of the Stoics, cries out that we are the lords of our acts’.</a:t>
            </a:r>
            <a:endParaRPr lang="en-GB" dirty="0">
              <a:latin typeface="Cambria Math" pitchFamily="18" charset="0"/>
              <a:ea typeface="Cambria Math" pitchFamily="18" charset="0"/>
            </a:endParaRPr>
          </a:p>
          <a:p>
            <a:pPr>
              <a:buNone/>
            </a:pPr>
            <a:endParaRPr lang="es-MX" dirty="0" smtClean="0">
              <a:latin typeface="Cambria Math" pitchFamily="18" charset="0"/>
              <a:ea typeface="Cambria Math" pitchFamily="18" charset="0"/>
            </a:endParaRPr>
          </a:p>
          <a:p>
            <a:pPr>
              <a:buNone/>
            </a:pPr>
            <a:r>
              <a:rPr lang="es-MX" dirty="0" smtClean="0">
                <a:latin typeface="Cambria Math" pitchFamily="18" charset="0"/>
                <a:ea typeface="Cambria Math" pitchFamily="18" charset="0"/>
              </a:rPr>
              <a:t>Albert</a:t>
            </a:r>
            <a:r>
              <a:rPr lang="es-MX" dirty="0">
                <a:latin typeface="Cambria Math" pitchFamily="18" charset="0"/>
                <a:ea typeface="Cambria Math" pitchFamily="18" charset="0"/>
              </a:rPr>
              <a:t>, “De </a:t>
            </a:r>
            <a:r>
              <a:rPr lang="es-MX" dirty="0" err="1">
                <a:latin typeface="Cambria Math" pitchFamily="18" charset="0"/>
                <a:ea typeface="Cambria Math" pitchFamily="18" charset="0"/>
              </a:rPr>
              <a:t>quindecimproblematibus</a:t>
            </a:r>
            <a:r>
              <a:rPr lang="es-MX" dirty="0">
                <a:latin typeface="Cambria Math" pitchFamily="18" charset="0"/>
                <a:ea typeface="Cambria Math" pitchFamily="18" charset="0"/>
              </a:rPr>
              <a:t>,” 35. </a:t>
            </a:r>
            <a:endParaRPr lang="en-GB" dirty="0">
              <a:latin typeface="Cambria Math" pitchFamily="18" charset="0"/>
              <a:ea typeface="Cambria Math" pitchFamily="18" charset="0"/>
            </a:endParaRPr>
          </a:p>
          <a:p>
            <a:endParaRPr lang="en-GB" dirty="0"/>
          </a:p>
        </p:txBody>
      </p:sp>
      <p:sp>
        <p:nvSpPr>
          <p:cNvPr id="5" name="Content Placeholder 4"/>
          <p:cNvSpPr>
            <a:spLocks noGrp="1"/>
          </p:cNvSpPr>
          <p:nvPr>
            <p:ph sz="half" idx="2"/>
          </p:nvPr>
        </p:nvSpPr>
        <p:spPr/>
        <p:txBody>
          <a:bodyPr>
            <a:normAutofit fontScale="77500" lnSpcReduction="20000"/>
          </a:bodyPr>
          <a:lstStyle/>
          <a:p>
            <a:pPr>
              <a:buNone/>
            </a:pPr>
            <a:r>
              <a:rPr lang="en-US" dirty="0" smtClean="0">
                <a:latin typeface="Cambria Math" pitchFamily="18" charset="0"/>
                <a:ea typeface="Cambria Math" pitchFamily="18" charset="0"/>
              </a:rPr>
              <a:t>In his </a:t>
            </a:r>
            <a:r>
              <a:rPr lang="en-US" i="1" dirty="0" smtClean="0">
                <a:latin typeface="Cambria Math" pitchFamily="18" charset="0"/>
                <a:ea typeface="Cambria Math" pitchFamily="18" charset="0"/>
              </a:rPr>
              <a:t>Summa</a:t>
            </a:r>
            <a:r>
              <a:rPr lang="en-US" dirty="0" smtClean="0">
                <a:latin typeface="Cambria Math" pitchFamily="18" charset="0"/>
                <a:ea typeface="Cambria Math" pitchFamily="18" charset="0"/>
              </a:rPr>
              <a:t>, </a:t>
            </a:r>
            <a:r>
              <a:rPr lang="en-US" i="1" dirty="0" smtClean="0">
                <a:latin typeface="Cambria Math" pitchFamily="18" charset="0"/>
                <a:ea typeface="Cambria Math" pitchFamily="18" charset="0"/>
              </a:rPr>
              <a:t>pars</a:t>
            </a:r>
            <a:r>
              <a:rPr lang="en-US" dirty="0" smtClean="0">
                <a:latin typeface="Cambria Math" pitchFamily="18" charset="0"/>
                <a:ea typeface="Cambria Math" pitchFamily="18" charset="0"/>
              </a:rPr>
              <a:t> 1, </a:t>
            </a:r>
            <a:r>
              <a:rPr lang="en-US" dirty="0" err="1" smtClean="0">
                <a:latin typeface="Cambria Math" pitchFamily="18" charset="0"/>
                <a:ea typeface="Cambria Math" pitchFamily="18" charset="0"/>
              </a:rPr>
              <a:t>Questio</a:t>
            </a:r>
            <a:r>
              <a:rPr lang="en-US" dirty="0" smtClean="0">
                <a:latin typeface="Cambria Math" pitchFamily="18" charset="0"/>
                <a:ea typeface="Cambria Math" pitchFamily="18" charset="0"/>
              </a:rPr>
              <a:t> 68, Albert states that the stars govern even the souls, vegetable and sensitive, of plants and brutes, but man is made in the image of God, except as he yields to sin and the flesh: as such, the intellectual soul is free.</a:t>
            </a:r>
            <a:endParaRPr lang="en-GB" dirty="0" smtClean="0">
              <a:latin typeface="Cambria Math" pitchFamily="18" charset="0"/>
              <a:ea typeface="Cambria Math" pitchFamily="18" charset="0"/>
            </a:endParaRPr>
          </a:p>
          <a:p>
            <a:pPr>
              <a:buNone/>
            </a:pPr>
            <a:endParaRPr lang="en-US" dirty="0" smtClean="0">
              <a:latin typeface="Cambria Math" pitchFamily="18" charset="0"/>
              <a:ea typeface="Cambria Math" pitchFamily="18" charset="0"/>
            </a:endParaRPr>
          </a:p>
          <a:p>
            <a:pPr>
              <a:buNone/>
            </a:pPr>
            <a:r>
              <a:rPr lang="en-US" dirty="0" smtClean="0">
                <a:latin typeface="Cambria Math" pitchFamily="18" charset="0"/>
                <a:ea typeface="Cambria Math" pitchFamily="18" charset="0"/>
              </a:rPr>
              <a:t>Lynn Thorndike, </a:t>
            </a:r>
            <a:r>
              <a:rPr lang="en-US" i="1" dirty="0" smtClean="0">
                <a:latin typeface="Cambria Math" pitchFamily="18" charset="0"/>
                <a:ea typeface="Cambria Math" pitchFamily="18" charset="0"/>
              </a:rPr>
              <a:t>History of Magic and Experimental Science</a:t>
            </a:r>
            <a:r>
              <a:rPr lang="en-US" dirty="0" smtClean="0">
                <a:latin typeface="Cambria Math" pitchFamily="18" charset="0"/>
                <a:ea typeface="Cambria Math" pitchFamily="18" charset="0"/>
              </a:rPr>
              <a:t> (New York: Columbia University Press, 1923)</a:t>
            </a:r>
            <a:r>
              <a:rPr lang="en-US" i="1" dirty="0" smtClean="0">
                <a:latin typeface="Cambria Math" pitchFamily="18" charset="0"/>
                <a:ea typeface="Cambria Math" pitchFamily="18" charset="0"/>
              </a:rPr>
              <a:t>, </a:t>
            </a:r>
            <a:r>
              <a:rPr lang="en-US" dirty="0" smtClean="0">
                <a:latin typeface="Cambria Math" pitchFamily="18" charset="0"/>
                <a:ea typeface="Cambria Math" pitchFamily="18" charset="0"/>
              </a:rPr>
              <a:t>vol. II, 584, 589. </a:t>
            </a:r>
          </a:p>
          <a:p>
            <a:endParaRPr lang="en-GB" dirty="0"/>
          </a:p>
        </p:txBody>
      </p:sp>
      <p:pic>
        <p:nvPicPr>
          <p:cNvPr id="43012" name="Picture 3" descr="albertus_magnus.jpg"/>
          <p:cNvPicPr>
            <a:picLocks noChangeAspect="1"/>
          </p:cNvPicPr>
          <p:nvPr/>
        </p:nvPicPr>
        <p:blipFill>
          <a:blip r:embed="rId2" cstate="print"/>
          <a:srcRect/>
          <a:stretch>
            <a:fillRect/>
          </a:stretch>
        </p:blipFill>
        <p:spPr bwMode="auto">
          <a:xfrm>
            <a:off x="8131564" y="5638800"/>
            <a:ext cx="1012435" cy="121920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err="1"/>
              <a:t>Albertus</a:t>
            </a:r>
            <a:r>
              <a:rPr lang="en-GB" dirty="0"/>
              <a:t> Magnus</a:t>
            </a:r>
          </a:p>
        </p:txBody>
      </p:sp>
      <p:sp>
        <p:nvSpPr>
          <p:cNvPr id="44034" name="Content Placeholder 1"/>
          <p:cNvSpPr>
            <a:spLocks noGrp="1"/>
          </p:cNvSpPr>
          <p:nvPr>
            <p:ph idx="1"/>
          </p:nvPr>
        </p:nvSpPr>
        <p:spPr/>
        <p:txBody>
          <a:bodyPr>
            <a:normAutofit fontScale="92500" lnSpcReduction="10000"/>
          </a:bodyPr>
          <a:lstStyle/>
          <a:p>
            <a:r>
              <a:rPr lang="en-US" dirty="0"/>
              <a:t>Lynn Thorndike, </a:t>
            </a:r>
            <a:r>
              <a:rPr lang="en-US" i="1" dirty="0"/>
              <a:t>History of Magic and Experimental Science</a:t>
            </a:r>
            <a:r>
              <a:rPr lang="en-US" dirty="0"/>
              <a:t> (New York: Columbia University Press, 1923)</a:t>
            </a:r>
            <a:r>
              <a:rPr lang="en-US" i="1" dirty="0"/>
              <a:t>, </a:t>
            </a:r>
            <a:r>
              <a:rPr lang="en-US" dirty="0"/>
              <a:t>vol. II, 584, 589. </a:t>
            </a:r>
          </a:p>
          <a:p>
            <a:r>
              <a:rPr lang="en-US" dirty="0"/>
              <a:t>In his </a:t>
            </a:r>
            <a:r>
              <a:rPr lang="en-US" i="1" dirty="0"/>
              <a:t>Summa</a:t>
            </a:r>
            <a:r>
              <a:rPr lang="en-US" dirty="0"/>
              <a:t>, </a:t>
            </a:r>
            <a:r>
              <a:rPr lang="en-US" i="1" dirty="0"/>
              <a:t>pars</a:t>
            </a:r>
            <a:r>
              <a:rPr lang="en-US" dirty="0"/>
              <a:t> 1, </a:t>
            </a:r>
            <a:r>
              <a:rPr lang="en-US" dirty="0" err="1"/>
              <a:t>Questio</a:t>
            </a:r>
            <a:r>
              <a:rPr lang="en-US" dirty="0"/>
              <a:t> 68, Albert states that the stars govern even the souls, vegetable and sensitive, of plants and brutes, but man is made in the image of God, except as he yields to sin and the flesh: as such, the intellectual soul is free.</a:t>
            </a:r>
            <a:endParaRPr lang="en-GB" dirty="0"/>
          </a:p>
          <a:p>
            <a:r>
              <a:rPr lang="en-GB" dirty="0"/>
              <a:t> </a:t>
            </a:r>
          </a:p>
        </p:txBody>
      </p:sp>
      <p:pic>
        <p:nvPicPr>
          <p:cNvPr id="44036" name="Picture 3" descr="albertus_magnus.jpg"/>
          <p:cNvPicPr>
            <a:picLocks noChangeAspect="1"/>
          </p:cNvPicPr>
          <p:nvPr/>
        </p:nvPicPr>
        <p:blipFill>
          <a:blip r:embed="rId2" cstate="print"/>
          <a:srcRect/>
          <a:stretch>
            <a:fillRect/>
          </a:stretch>
        </p:blipFill>
        <p:spPr bwMode="auto">
          <a:xfrm>
            <a:off x="7851568" y="5301208"/>
            <a:ext cx="1292431" cy="1556792"/>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2"/>
          <p:cNvSpPr>
            <a:spLocks noGrp="1"/>
          </p:cNvSpPr>
          <p:nvPr>
            <p:ph type="title"/>
          </p:nvPr>
        </p:nvSpPr>
        <p:spPr/>
        <p:txBody>
          <a:bodyPr>
            <a:normAutofit fontScale="90000"/>
          </a:bodyPr>
          <a:lstStyle/>
          <a:p>
            <a:pPr eaLnBrk="1" hangingPunct="1"/>
            <a:r>
              <a:rPr lang="en-GB" dirty="0" smtClean="0">
                <a:latin typeface="Cambria" pitchFamily="18" charset="0"/>
              </a:rPr>
              <a:t>Thomas Aquinas: </a:t>
            </a:r>
            <a:br>
              <a:rPr lang="en-GB" dirty="0" smtClean="0">
                <a:latin typeface="Cambria" pitchFamily="18" charset="0"/>
              </a:rPr>
            </a:br>
            <a:r>
              <a:rPr lang="en-GB" dirty="0" smtClean="0">
                <a:latin typeface="Cambria" pitchFamily="18" charset="0"/>
              </a:rPr>
              <a:t>Separate </a:t>
            </a:r>
            <a:r>
              <a:rPr lang="en-GB" dirty="0">
                <a:latin typeface="Cambria" pitchFamily="18" charset="0"/>
              </a:rPr>
              <a:t>the soul from the body</a:t>
            </a:r>
          </a:p>
        </p:txBody>
      </p:sp>
      <p:sp>
        <p:nvSpPr>
          <p:cNvPr id="22531" name="Content Placeholder 1"/>
          <p:cNvSpPr>
            <a:spLocks noGrp="1"/>
          </p:cNvSpPr>
          <p:nvPr>
            <p:ph idx="1"/>
          </p:nvPr>
        </p:nvSpPr>
        <p:spPr/>
        <p:txBody>
          <a:bodyPr>
            <a:normAutofit fontScale="92500" lnSpcReduction="20000"/>
          </a:bodyPr>
          <a:lstStyle/>
          <a:p>
            <a:pPr eaLnBrk="1" hangingPunct="1">
              <a:buFont typeface="Arial" charset="0"/>
              <a:buNone/>
            </a:pPr>
            <a:r>
              <a:rPr lang="en-GB" sz="2800">
                <a:latin typeface="Cambria" pitchFamily="18" charset="0"/>
              </a:rPr>
              <a:t>‘Therefore, the intellectual principle, which we call the mind or the intellect, has an operation in which the body does not share. Now only that which subsists in itself can have an operation in itself. ... We must conclude, therefore, that the </a:t>
            </a:r>
            <a:r>
              <a:rPr lang="en-GB" sz="2800" b="1">
                <a:latin typeface="Cambria" pitchFamily="18" charset="0"/>
              </a:rPr>
              <a:t>human soul, which is called intellect or mind</a:t>
            </a:r>
            <a:r>
              <a:rPr lang="en-GB" sz="2800">
                <a:latin typeface="Cambria" pitchFamily="18" charset="0"/>
              </a:rPr>
              <a:t>, is something </a:t>
            </a:r>
            <a:r>
              <a:rPr lang="en-GB" sz="2800" b="1">
                <a:latin typeface="Cambria" pitchFamily="18" charset="0"/>
              </a:rPr>
              <a:t>incorporeal and subsistent</a:t>
            </a:r>
            <a:r>
              <a:rPr lang="en-GB" sz="2800">
                <a:latin typeface="Cambria" pitchFamily="18" charset="0"/>
              </a:rPr>
              <a:t>’. </a:t>
            </a:r>
          </a:p>
          <a:p>
            <a:pPr eaLnBrk="1" hangingPunct="1"/>
            <a:r>
              <a:rPr lang="en-GB" sz="2800" u="sng">
                <a:latin typeface="Cambria" pitchFamily="18" charset="0"/>
                <a:hlinkClick r:id="rId2"/>
              </a:rPr>
              <a:t>(Summa Theologica. Ia, 75, 2)</a:t>
            </a:r>
            <a:r>
              <a:rPr lang="en-GB" sz="2800">
                <a:latin typeface="Cambria" pitchFamily="18" charset="0"/>
              </a:rPr>
              <a:t> </a:t>
            </a:r>
          </a:p>
          <a:p>
            <a:pPr eaLnBrk="1" hangingPunct="1"/>
            <a:r>
              <a:rPr lang="en-GB" sz="2800">
                <a:latin typeface="Cambria" pitchFamily="18" charset="0"/>
              </a:rPr>
              <a:t>Subsistent = it really exists BUT</a:t>
            </a:r>
          </a:p>
          <a:p>
            <a:pPr eaLnBrk="1" hangingPunct="1"/>
            <a:r>
              <a:rPr lang="en-GB" sz="2800">
                <a:latin typeface="Cambria" pitchFamily="18" charset="0"/>
              </a:rPr>
              <a:t>Incorporeal = it is not a body – has no mass.</a:t>
            </a:r>
          </a:p>
          <a:p>
            <a:pPr eaLnBrk="1" hangingPunct="1"/>
            <a:endParaRPr lang="en-GB" sz="2800">
              <a:latin typeface="Cambria" pitchFamily="18" charset="0"/>
            </a:endParaRPr>
          </a:p>
          <a:p>
            <a:pPr eaLnBrk="1" hangingPunct="1"/>
            <a:r>
              <a:rPr lang="en-GB" sz="2800">
                <a:latin typeface="Cambria" pitchFamily="18" charset="0"/>
              </a:rPr>
              <a:t>It is also incorruptible.</a:t>
            </a:r>
          </a:p>
          <a:p>
            <a:pPr eaLnBrk="1" hangingPunct="1"/>
            <a:endParaRPr lang="en-GB"/>
          </a:p>
        </p:txBody>
      </p:sp>
      <p:pic>
        <p:nvPicPr>
          <p:cNvPr id="22532" name="Picture 3" descr="Thomas Aquinas.jpeg"/>
          <p:cNvPicPr>
            <a:picLocks noChangeAspect="1"/>
          </p:cNvPicPr>
          <p:nvPr/>
        </p:nvPicPr>
        <p:blipFill>
          <a:blip r:embed="rId3" cstate="print"/>
          <a:srcRect/>
          <a:stretch>
            <a:fillRect/>
          </a:stretch>
        </p:blipFill>
        <p:spPr bwMode="auto">
          <a:xfrm>
            <a:off x="7847013" y="5151438"/>
            <a:ext cx="1296987" cy="1706562"/>
          </a:xfrm>
          <a:prstGeom prst="rect">
            <a:avLst/>
          </a:prstGeom>
          <a:noFill/>
          <a:ln w="9525">
            <a:noFill/>
            <a:miter lim="800000"/>
            <a:headEnd/>
            <a:tailEnd/>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a:t/>
            </a:r>
            <a:br>
              <a:rPr lang="en-GB" dirty="0"/>
            </a:br>
            <a:r>
              <a:rPr lang="en-GB" sz="3100" dirty="0">
                <a:latin typeface="Cambria" pitchFamily="18" charset="0"/>
              </a:rPr>
              <a:t>The stars cannot influence the soul:</a:t>
            </a:r>
            <a:br>
              <a:rPr lang="en-GB" sz="3100" dirty="0">
                <a:latin typeface="Cambria" pitchFamily="18" charset="0"/>
              </a:rPr>
            </a:br>
            <a:r>
              <a:rPr lang="en-GB" sz="3100" dirty="0">
                <a:latin typeface="Cambria" pitchFamily="18" charset="0"/>
              </a:rPr>
              <a:t> astrology cannot </a:t>
            </a:r>
            <a:r>
              <a:rPr lang="en-GB" sz="3100" u="sng" dirty="0">
                <a:latin typeface="Cambria" pitchFamily="18" charset="0"/>
              </a:rPr>
              <a:t>cause</a:t>
            </a:r>
            <a:r>
              <a:rPr lang="en-GB" sz="3100" dirty="0">
                <a:latin typeface="Cambria" pitchFamily="18" charset="0"/>
              </a:rPr>
              <a:t> psychological tendencies </a:t>
            </a:r>
            <a:r>
              <a:rPr lang="en-GB" dirty="0"/>
              <a:t/>
            </a:r>
            <a:br>
              <a:rPr lang="en-GB" dirty="0"/>
            </a:br>
            <a:endParaRPr lang="en-GB" dirty="0"/>
          </a:p>
        </p:txBody>
      </p:sp>
      <p:sp>
        <p:nvSpPr>
          <p:cNvPr id="3" name="Content Placeholder 2"/>
          <p:cNvSpPr>
            <a:spLocks noGrp="1"/>
          </p:cNvSpPr>
          <p:nvPr>
            <p:ph idx="1"/>
          </p:nvPr>
        </p:nvSpPr>
        <p:spPr/>
        <p:txBody>
          <a:bodyPr rtlCol="0">
            <a:normAutofit fontScale="62500" lnSpcReduction="20000"/>
          </a:bodyPr>
          <a:lstStyle/>
          <a:p>
            <a:pPr eaLnBrk="1" fontAlgn="auto" hangingPunct="1">
              <a:spcAft>
                <a:spcPts val="0"/>
              </a:spcAft>
              <a:buFont typeface="Arial" pitchFamily="34" charset="0"/>
              <a:buChar char="•"/>
              <a:defRPr/>
            </a:pPr>
            <a:r>
              <a:rPr lang="en-GB" dirty="0">
                <a:latin typeface="Cambria" pitchFamily="18" charset="0"/>
              </a:rPr>
              <a:t>‘In the second place, acts of the free-will, which is the faculty of will and reason, escape the causality of heavenly bodies. </a:t>
            </a:r>
            <a:r>
              <a:rPr lang="en-GB" u="sng" dirty="0">
                <a:latin typeface="Cambria" pitchFamily="18" charset="0"/>
              </a:rPr>
              <a:t>For the intellect or reason is not a body, </a:t>
            </a:r>
            <a:r>
              <a:rPr lang="en-GB" dirty="0">
                <a:latin typeface="Cambria" pitchFamily="18" charset="0"/>
              </a:rPr>
              <a:t>nor the act of a bodily organ, </a:t>
            </a:r>
            <a:r>
              <a:rPr lang="en-GB" u="sng" dirty="0">
                <a:latin typeface="Cambria" pitchFamily="18" charset="0"/>
              </a:rPr>
              <a:t>and consequently neither is the will, since it is in the reason</a:t>
            </a:r>
            <a:r>
              <a:rPr lang="en-GB" dirty="0">
                <a:latin typeface="Cambria" pitchFamily="18" charset="0"/>
              </a:rPr>
              <a:t>, as the </a:t>
            </a:r>
            <a:r>
              <a:rPr lang="en-GB" u="sng" dirty="0">
                <a:latin typeface="Cambria" pitchFamily="18" charset="0"/>
                <a:hlinkClick r:id="rId2"/>
              </a:rPr>
              <a:t>Philosopher</a:t>
            </a:r>
            <a:r>
              <a:rPr lang="en-GB" dirty="0">
                <a:latin typeface="Cambria" pitchFamily="18" charset="0"/>
              </a:rPr>
              <a:t> shows (De Anima iii, 4,9). Now no body can make an impression on an incorporeal body. </a:t>
            </a:r>
            <a:r>
              <a:rPr lang="en-GB" b="1" u="sng" dirty="0">
                <a:latin typeface="Cambria" pitchFamily="18" charset="0"/>
              </a:rPr>
              <a:t>Wherefore it is impossible for heavenly bodies to make a direct impression on the intellect and will</a:t>
            </a:r>
            <a:r>
              <a:rPr lang="en-GB" b="1" dirty="0">
                <a:latin typeface="Cambria" pitchFamily="18" charset="0"/>
              </a:rPr>
              <a:t>: </a:t>
            </a:r>
            <a:r>
              <a:rPr lang="en-GB" dirty="0">
                <a:latin typeface="Cambria" pitchFamily="18" charset="0"/>
              </a:rPr>
              <a:t>for this would be to deny the difference between intellect and sense, with which position </a:t>
            </a:r>
            <a:r>
              <a:rPr lang="en-GB" u="sng" dirty="0">
                <a:latin typeface="Cambria" pitchFamily="18" charset="0"/>
                <a:hlinkClick r:id="rId2"/>
              </a:rPr>
              <a:t>Aristotle</a:t>
            </a:r>
            <a:r>
              <a:rPr lang="en-GB" dirty="0">
                <a:latin typeface="Cambria" pitchFamily="18" charset="0"/>
              </a:rPr>
              <a:t> reproaches (De Anima iii, 3) those who held that "such is the will of man, as is the day which the father of men and of gods," i.e. the sun or the heavens, "brings on" [Odyssey xviii, 135. </a:t>
            </a:r>
          </a:p>
          <a:p>
            <a:pPr eaLnBrk="1" fontAlgn="auto" hangingPunct="1">
              <a:spcAft>
                <a:spcPts val="0"/>
              </a:spcAft>
              <a:buFont typeface="Arial" pitchFamily="34" charset="0"/>
              <a:buChar char="•"/>
              <a:defRPr/>
            </a:pPr>
            <a:endParaRPr lang="en-GB" u="sng" dirty="0">
              <a:latin typeface="Cambria" pitchFamily="18" charset="0"/>
            </a:endParaRPr>
          </a:p>
          <a:p>
            <a:pPr eaLnBrk="1" fontAlgn="auto" hangingPunct="1">
              <a:spcAft>
                <a:spcPts val="0"/>
              </a:spcAft>
              <a:buFont typeface="Arial" pitchFamily="34" charset="0"/>
              <a:buChar char="•"/>
              <a:defRPr/>
            </a:pPr>
            <a:r>
              <a:rPr lang="en-GB" u="sng" dirty="0">
                <a:latin typeface="Cambria" pitchFamily="18" charset="0"/>
              </a:rPr>
              <a:t>Hence the heavenly bodies cannot be the direct cause of the free-will's operations</a:t>
            </a:r>
            <a:r>
              <a:rPr lang="en-GB" dirty="0">
                <a:latin typeface="Cambria" pitchFamily="18" charset="0"/>
              </a:rPr>
              <a:t>. </a:t>
            </a:r>
          </a:p>
          <a:p>
            <a:pPr eaLnBrk="1" fontAlgn="auto" hangingPunct="1">
              <a:spcAft>
                <a:spcPts val="0"/>
              </a:spcAft>
              <a:buFont typeface="Arial" pitchFamily="34" charset="0"/>
              <a:buChar char="•"/>
              <a:defRPr/>
            </a:pPr>
            <a:r>
              <a:rPr lang="en-GB" dirty="0">
                <a:latin typeface="Cambria" pitchFamily="18" charset="0"/>
              </a:rPr>
              <a:t>to the inclination of the heavenly bodies.’ </a:t>
            </a:r>
          </a:p>
          <a:p>
            <a:pPr eaLnBrk="1" fontAlgn="auto" hangingPunct="1">
              <a:spcAft>
                <a:spcPts val="0"/>
              </a:spcAft>
              <a:buFont typeface="Arial" pitchFamily="34" charset="0"/>
              <a:buChar char="•"/>
              <a:defRPr/>
            </a:pPr>
            <a:r>
              <a:rPr lang="en-GB" i="1" dirty="0">
                <a:latin typeface="Cambria" pitchFamily="18" charset="0"/>
              </a:rPr>
              <a:t>Summa </a:t>
            </a:r>
            <a:r>
              <a:rPr lang="en-GB" i="1" dirty="0" err="1">
                <a:latin typeface="Cambria" pitchFamily="18" charset="0"/>
              </a:rPr>
              <a:t>Theologica</a:t>
            </a:r>
            <a:r>
              <a:rPr lang="en-GB" dirty="0">
                <a:latin typeface="Cambria" pitchFamily="18" charset="0"/>
              </a:rPr>
              <a:t> 2.2.95.5</a:t>
            </a:r>
            <a:br>
              <a:rPr lang="en-GB" dirty="0">
                <a:latin typeface="Cambria" pitchFamily="18" charset="0"/>
              </a:rPr>
            </a:br>
            <a:r>
              <a:rPr lang="en-GB" u="sng" dirty="0">
                <a:latin typeface="Cambria" pitchFamily="18" charset="0"/>
                <a:hlinkClick r:id="rId3"/>
              </a:rPr>
              <a:t>http://www.newadvent.org/summa/309505.htm</a:t>
            </a:r>
            <a:endParaRPr lang="en-GB" dirty="0">
              <a:latin typeface="Cambria" pitchFamily="18" charset="0"/>
            </a:endParaRPr>
          </a:p>
        </p:txBody>
      </p:sp>
      <p:pic>
        <p:nvPicPr>
          <p:cNvPr id="23556" name="Picture 2"/>
          <p:cNvPicPr>
            <a:picLocks noChangeAspect="1" noChangeArrowheads="1"/>
          </p:cNvPicPr>
          <p:nvPr/>
        </p:nvPicPr>
        <p:blipFill>
          <a:blip r:embed="rId4" cstate="print"/>
          <a:srcRect/>
          <a:stretch>
            <a:fillRect/>
          </a:stretch>
        </p:blipFill>
        <p:spPr bwMode="auto">
          <a:xfrm>
            <a:off x="7359650" y="6000750"/>
            <a:ext cx="1784350" cy="735013"/>
          </a:xfrm>
          <a:prstGeom prst="rect">
            <a:avLst/>
          </a:prstGeom>
          <a:noFill/>
          <a:ln w="9525">
            <a:noFill/>
            <a:miter lim="800000"/>
            <a:headEnd/>
            <a:tailEnd/>
          </a:ln>
        </p:spPr>
      </p:pic>
      <p:pic>
        <p:nvPicPr>
          <p:cNvPr id="23557" name="Content Placeholder 3" descr="Thomas Aquinas 2.jpeg"/>
          <p:cNvPicPr>
            <a:picLocks noChangeAspect="1"/>
          </p:cNvPicPr>
          <p:nvPr/>
        </p:nvPicPr>
        <p:blipFill>
          <a:blip r:embed="rId5" cstate="print"/>
          <a:srcRect/>
          <a:stretch>
            <a:fillRect/>
          </a:stretch>
        </p:blipFill>
        <p:spPr bwMode="auto">
          <a:xfrm>
            <a:off x="107950" y="5986463"/>
            <a:ext cx="576263" cy="777875"/>
          </a:xfrm>
          <a:prstGeom prst="rect">
            <a:avLst/>
          </a:prstGeom>
          <a:noFill/>
          <a:ln w="9525">
            <a:noFill/>
            <a:miter lim="800000"/>
            <a:headEnd/>
            <a:tailEnd/>
          </a:ln>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p:cNvSpPr>
            <a:spLocks noGrp="1"/>
          </p:cNvSpPr>
          <p:nvPr>
            <p:ph type="title"/>
          </p:nvPr>
        </p:nvSpPr>
        <p:spPr/>
        <p:txBody>
          <a:bodyPr/>
          <a:lstStyle/>
          <a:p>
            <a:pPr eaLnBrk="1" hangingPunct="1"/>
            <a:r>
              <a:rPr lang="en-GB" sz="3200">
                <a:latin typeface="Cambria" pitchFamily="18" charset="0"/>
              </a:rPr>
              <a:t>Self-awareness, wisdom, education and virtue can prevent celestial influences</a:t>
            </a:r>
          </a:p>
        </p:txBody>
      </p:sp>
      <p:sp>
        <p:nvSpPr>
          <p:cNvPr id="24579" name="Content Placeholder 1"/>
          <p:cNvSpPr>
            <a:spLocks noGrp="1"/>
          </p:cNvSpPr>
          <p:nvPr>
            <p:ph idx="1"/>
          </p:nvPr>
        </p:nvSpPr>
        <p:spPr/>
        <p:txBody>
          <a:bodyPr/>
          <a:lstStyle/>
          <a:p>
            <a:pPr eaLnBrk="1" hangingPunct="1"/>
            <a:r>
              <a:rPr lang="en-GB" sz="1800">
                <a:latin typeface="Cambria" pitchFamily="18" charset="0"/>
              </a:rPr>
              <a:t>‘Moreover, it is plain and well known by experience that such occasions, whether they are external or internal, are not the necessary cause of choice, since man is able, on the basis of reason, either to resist or obey them. But there are many who follow natural impulses, while but few, the wise only, do not take these occasions of acting badly and of following their natural impulses. This is why Ptolemy says, in his </a:t>
            </a:r>
            <a:r>
              <a:rPr lang="en-GB" sz="1800" i="1">
                <a:latin typeface="Cambria" pitchFamily="18" charset="0"/>
              </a:rPr>
              <a:t>Centiloquium</a:t>
            </a:r>
            <a:r>
              <a:rPr lang="en-GB" sz="1800">
                <a:latin typeface="Cambria" pitchFamily="18" charset="0"/>
              </a:rPr>
              <a:t>: </a:t>
            </a:r>
            <a:r>
              <a:rPr lang="en-GB" sz="1800" b="1">
                <a:latin typeface="Cambria" pitchFamily="18" charset="0"/>
              </a:rPr>
              <a:t>“the wise soul assists the work of the stars”</a:t>
            </a:r>
            <a:r>
              <a:rPr lang="en-GB" sz="1800">
                <a:latin typeface="Cambria" pitchFamily="18" charset="0"/>
              </a:rPr>
              <a:t>; and that </a:t>
            </a:r>
            <a:r>
              <a:rPr lang="en-GB" sz="1800" b="1">
                <a:latin typeface="Cambria" pitchFamily="18" charset="0"/>
              </a:rPr>
              <a:t>“the astronomer could not give a judgment based on the stars, unless he knew well the power of the soul and the natural temperament”; </a:t>
            </a:r>
            <a:r>
              <a:rPr lang="en-GB" sz="1800">
                <a:latin typeface="Cambria" pitchFamily="18" charset="0"/>
              </a:rPr>
              <a:t>and that </a:t>
            </a:r>
            <a:r>
              <a:rPr lang="en-GB" sz="1800" b="1">
                <a:latin typeface="Cambria" pitchFamily="18" charset="0"/>
              </a:rPr>
              <a:t>“the astronomer should not speak in detail on a matter, but in general.” </a:t>
            </a:r>
            <a:r>
              <a:rPr lang="en-GB" sz="1800">
                <a:latin typeface="Cambria" pitchFamily="18" charset="0"/>
              </a:rPr>
              <a:t>That is to say, </a:t>
            </a:r>
            <a:r>
              <a:rPr lang="en-GB" sz="1800" b="1">
                <a:latin typeface="Cambria" pitchFamily="18" charset="0"/>
              </a:rPr>
              <a:t>the impression from the stars produces its result in most people who do not resist the tendency that comes from their body, but it is not always effective, for, in one case or another a man may resist, perhaps, the natural inclination by means of reason’.</a:t>
            </a:r>
          </a:p>
          <a:p>
            <a:pPr eaLnBrk="1" hangingPunct="1"/>
            <a:r>
              <a:rPr lang="en-GB" sz="1800" u="sng">
                <a:latin typeface="Cambria" pitchFamily="18" charset="0"/>
                <a:hlinkClick r:id="rId2"/>
              </a:rPr>
              <a:t>Summa Contra Gentiles</a:t>
            </a:r>
            <a:r>
              <a:rPr lang="en-GB" sz="1800" u="sng">
                <a:latin typeface="Cambria" pitchFamily="18" charset="0"/>
              </a:rPr>
              <a:t> III.85.22</a:t>
            </a:r>
            <a:endParaRPr lang="en-GB" sz="1800">
              <a:latin typeface="Cambria" pitchFamily="18" charset="0"/>
            </a:endParaRPr>
          </a:p>
        </p:txBody>
      </p:sp>
      <p:pic>
        <p:nvPicPr>
          <p:cNvPr id="24580" name="Picture 4" descr="Planetary influences on a baby Page p"/>
          <p:cNvPicPr>
            <a:picLocks noChangeAspect="1" noChangeArrowheads="1"/>
          </p:cNvPicPr>
          <p:nvPr/>
        </p:nvPicPr>
        <p:blipFill>
          <a:blip r:embed="rId3" cstate="print"/>
          <a:srcRect/>
          <a:stretch>
            <a:fillRect/>
          </a:stretch>
        </p:blipFill>
        <p:spPr bwMode="auto">
          <a:xfrm>
            <a:off x="7477125" y="5229225"/>
            <a:ext cx="1525588" cy="1628775"/>
          </a:xfrm>
          <a:prstGeom prst="rect">
            <a:avLst/>
          </a:prstGeom>
          <a:noFill/>
          <a:ln w="9525">
            <a:noFill/>
            <a:miter lim="800000"/>
            <a:headEnd/>
            <a:tailEnd/>
          </a:ln>
        </p:spPr>
      </p:pic>
      <p:pic>
        <p:nvPicPr>
          <p:cNvPr id="24582" name="Picture 5"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4500563" y="5949950"/>
            <a:ext cx="1655762" cy="690563"/>
          </a:xfrm>
          <a:prstGeom prst="rect">
            <a:avLst/>
          </a:prstGeom>
          <a:noFill/>
          <a:ln w="9525">
            <a:noFill/>
            <a:miter lim="800000"/>
            <a:headEnd/>
            <a:tailEnd/>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eaLnBrk="1" hangingPunct="1"/>
            <a:r>
              <a:rPr lang="en-GB">
                <a:latin typeface="Cambria" pitchFamily="18" charset="0"/>
              </a:rPr>
              <a:t>Astrology works in two ways: explaning Mundane Astrology</a:t>
            </a:r>
            <a:endParaRPr lang="en-US">
              <a:latin typeface="Cambria" pitchFamily="18" charset="0"/>
            </a:endParaRPr>
          </a:p>
        </p:txBody>
      </p:sp>
      <p:sp>
        <p:nvSpPr>
          <p:cNvPr id="25603" name="Content Placeholder 2"/>
          <p:cNvSpPr>
            <a:spLocks noGrp="1"/>
          </p:cNvSpPr>
          <p:nvPr>
            <p:ph idx="1"/>
          </p:nvPr>
        </p:nvSpPr>
        <p:spPr/>
        <p:txBody>
          <a:bodyPr/>
          <a:lstStyle/>
          <a:p>
            <a:pPr eaLnBrk="1" hangingPunct="1">
              <a:buFont typeface="Arial" charset="0"/>
              <a:buNone/>
            </a:pPr>
            <a:r>
              <a:rPr lang="en-US" sz="1800">
                <a:latin typeface="Cambria" pitchFamily="18" charset="0"/>
              </a:rPr>
              <a:t>The other is the failure of human being to transcend their natures:</a:t>
            </a:r>
          </a:p>
          <a:p>
            <a:pPr eaLnBrk="1" hangingPunct="1">
              <a:buFont typeface="Arial" charset="0"/>
              <a:buNone/>
            </a:pPr>
            <a:r>
              <a:rPr lang="en-US" sz="1800" b="1">
                <a:latin typeface="Cambria" pitchFamily="18" charset="0"/>
              </a:rPr>
              <a:t>‘That astrologers not unfrequently forecast the truth by observing the stars may be explained in two ways. First, because a great number of men follow their bodily passions, so that their actions are for the most part disposed in accordance with the inclination of the heavenly bodies: while there are few, namely, the wise alone, who moderate these inclinations by their reason. The result is that astrologers in many cases foretell the truth, especially in public occurrences which depend on the multitude.’ </a:t>
            </a:r>
          </a:p>
          <a:p>
            <a:pPr eaLnBrk="1" hangingPunct="1">
              <a:buFont typeface="Arial" charset="0"/>
              <a:buNone/>
            </a:pPr>
            <a:r>
              <a:rPr lang="en-GB" sz="1800" i="1">
                <a:latin typeface="Cambria" pitchFamily="18" charset="0"/>
              </a:rPr>
              <a:t>Summa Theologica</a:t>
            </a:r>
            <a:r>
              <a:rPr lang="en-GB" sz="1800">
                <a:latin typeface="Cambria" pitchFamily="18" charset="0"/>
              </a:rPr>
              <a:t> 2.2.95.5</a:t>
            </a:r>
            <a:endParaRPr lang="en-US" sz="1800">
              <a:latin typeface="Cambria" pitchFamily="18" charset="0"/>
            </a:endParaRPr>
          </a:p>
          <a:p>
            <a:pPr eaLnBrk="1" hangingPunct="1">
              <a:buFont typeface="Arial" charset="0"/>
              <a:buNone/>
            </a:pPr>
            <a:r>
              <a:rPr lang="en-GB" sz="1800" u="sng">
                <a:latin typeface="Cambria" pitchFamily="18" charset="0"/>
                <a:hlinkClick r:id="rId2"/>
              </a:rPr>
              <a:t>http://www.newadvent.org/summa/309505.htm</a:t>
            </a:r>
            <a:endParaRPr lang="en-US" sz="1800">
              <a:latin typeface="Cambria" pitchFamily="18" charset="0"/>
            </a:endParaRPr>
          </a:p>
          <a:p>
            <a:pPr eaLnBrk="1" hangingPunct="1"/>
            <a:endParaRPr lang="en-US"/>
          </a:p>
        </p:txBody>
      </p:sp>
      <p:pic>
        <p:nvPicPr>
          <p:cNvPr id="25604" name="Picture 2"/>
          <p:cNvPicPr>
            <a:picLocks noChangeAspect="1" noChangeArrowheads="1"/>
          </p:cNvPicPr>
          <p:nvPr/>
        </p:nvPicPr>
        <p:blipFill>
          <a:blip r:embed="rId3" cstate="print"/>
          <a:srcRect/>
          <a:stretch>
            <a:fillRect/>
          </a:stretch>
        </p:blipFill>
        <p:spPr bwMode="auto">
          <a:xfrm>
            <a:off x="6775450" y="6000750"/>
            <a:ext cx="2081213" cy="857250"/>
          </a:xfrm>
          <a:prstGeom prst="rect">
            <a:avLst/>
          </a:prstGeom>
          <a:noFill/>
          <a:ln w="9525">
            <a:noFill/>
            <a:miter lim="800000"/>
            <a:headEnd/>
            <a:tailEnd/>
          </a:ln>
        </p:spPr>
      </p:pic>
      <p:pic>
        <p:nvPicPr>
          <p:cNvPr id="25605" name="Content Placeholder 3" descr="Thomas Aquinas 2.jpeg"/>
          <p:cNvPicPr>
            <a:picLocks noChangeAspect="1"/>
          </p:cNvPicPr>
          <p:nvPr/>
        </p:nvPicPr>
        <p:blipFill>
          <a:blip r:embed="rId4" cstate="print"/>
          <a:srcRect/>
          <a:stretch>
            <a:fillRect/>
          </a:stretch>
        </p:blipFill>
        <p:spPr bwMode="auto">
          <a:xfrm>
            <a:off x="214313" y="5500688"/>
            <a:ext cx="869950" cy="1174750"/>
          </a:xfrm>
          <a:prstGeom prst="rect">
            <a:avLst/>
          </a:prstGeom>
          <a:noFill/>
          <a:ln w="9525">
            <a:noFill/>
            <a:miter lim="800000"/>
            <a:headEnd/>
            <a:tailEnd/>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a:latin typeface="Cambria" pitchFamily="18" charset="0"/>
              </a:rPr>
              <a:t>CONSEQUENCES FOR ASTROLOGY</a:t>
            </a:r>
          </a:p>
        </p:txBody>
      </p:sp>
      <p:sp>
        <p:nvSpPr>
          <p:cNvPr id="26627" name="Content Placeholder 2"/>
          <p:cNvSpPr>
            <a:spLocks noGrp="1"/>
          </p:cNvSpPr>
          <p:nvPr>
            <p:ph idx="1"/>
          </p:nvPr>
        </p:nvSpPr>
        <p:spPr/>
        <p:txBody>
          <a:bodyPr/>
          <a:lstStyle/>
          <a:p>
            <a:pPr>
              <a:buNone/>
            </a:pPr>
            <a:r>
              <a:rPr lang="en-GB" sz="2400" dirty="0">
                <a:latin typeface="Cambria" pitchFamily="18" charset="0"/>
              </a:rPr>
              <a:t>If astrological fate can be completely negated through an act of will then statements such as ‘I am a Scorpio’ or ‘my Moon is in Taurus’ become </a:t>
            </a:r>
            <a:r>
              <a:rPr lang="en-GB" sz="2400" dirty="0" smtClean="0">
                <a:latin typeface="Cambria" pitchFamily="18" charset="0"/>
              </a:rPr>
              <a:t>meaningless (or semi-meaningless). This is the rational behind Dane Rudhyar’s ‘Astrology of Personality’’, 1936.</a:t>
            </a:r>
          </a:p>
          <a:p>
            <a:pPr>
              <a:buNone/>
            </a:pPr>
            <a:r>
              <a:rPr lang="en-GB" sz="2400" dirty="0" smtClean="0">
                <a:latin typeface="Cambria" pitchFamily="18" charset="0"/>
              </a:rPr>
              <a:t>The Hermetic and Catholic model insists that one can be entirely released from the horoscope</a:t>
            </a:r>
          </a:p>
          <a:p>
            <a:pPr>
              <a:buFont typeface="Arial" charset="0"/>
              <a:buNone/>
            </a:pPr>
            <a:endParaRPr lang="en-GB" sz="2400" dirty="0">
              <a:latin typeface="Cambria" pitchFamily="18" charset="0"/>
            </a:endParaRPr>
          </a:p>
          <a:p>
            <a:pPr>
              <a:buFont typeface="Arial" charset="0"/>
              <a:buNone/>
            </a:pPr>
            <a:r>
              <a:rPr lang="en-GB" sz="2400" dirty="0">
                <a:latin typeface="Cambria" pitchFamily="18" charset="0"/>
              </a:rPr>
              <a:t>Astrological counselling and rituals </a:t>
            </a:r>
            <a:r>
              <a:rPr lang="en-GB" sz="2400" dirty="0" smtClean="0">
                <a:latin typeface="Cambria" pitchFamily="18" charset="0"/>
              </a:rPr>
              <a:t>(in India, </a:t>
            </a:r>
            <a:r>
              <a:rPr lang="en-GB" sz="2400" dirty="0" err="1" smtClean="0">
                <a:latin typeface="Cambria" pitchFamily="18" charset="0"/>
              </a:rPr>
              <a:t>eg</a:t>
            </a:r>
            <a:r>
              <a:rPr lang="en-GB" sz="2400" dirty="0" smtClean="0">
                <a:latin typeface="Cambria" pitchFamily="18" charset="0"/>
              </a:rPr>
              <a:t>, mantra)  </a:t>
            </a:r>
            <a:r>
              <a:rPr lang="en-GB" sz="2400" dirty="0">
                <a:latin typeface="Cambria" pitchFamily="18" charset="0"/>
              </a:rPr>
              <a:t>designed to alter astrological fate usually seek to amend fate without releasing the individual completely from it.</a:t>
            </a:r>
          </a:p>
          <a:p>
            <a:pPr>
              <a:buFont typeface="Arial" charset="0"/>
              <a:buNone/>
            </a:pPr>
            <a:endParaRPr lang="en-GB" sz="2400" dirty="0">
              <a:latin typeface="Cambria" pitchFamily="18" charset="0"/>
            </a:endParaRPr>
          </a:p>
        </p:txBody>
      </p:sp>
      <p:pic>
        <p:nvPicPr>
          <p:cNvPr id="26629" name="Picture 4" descr="C:\Users\ablettm\AppData\Local\Microsoft\Windows\Temporary Internet Files\Content.Outlook\R41HOZLM\UWTSD Logo.jpg"/>
          <p:cNvPicPr>
            <a:picLocks noChangeAspect="1" noChangeArrowheads="1"/>
          </p:cNvPicPr>
          <p:nvPr/>
        </p:nvPicPr>
        <p:blipFill>
          <a:blip r:embed="rId2" cstate="print"/>
          <a:srcRect/>
          <a:stretch>
            <a:fillRect/>
          </a:stretch>
        </p:blipFill>
        <p:spPr bwMode="auto">
          <a:xfrm>
            <a:off x="6335713" y="5910238"/>
            <a:ext cx="2274887" cy="947762"/>
          </a:xfrm>
          <a:prstGeom prst="rect">
            <a:avLst/>
          </a:prstGeom>
          <a:noFill/>
          <a:ln w="9525">
            <a:noFill/>
            <a:miter lim="800000"/>
            <a:headEnd/>
            <a:tailEnd/>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eaLnBrk="1" hangingPunct="1"/>
            <a:r>
              <a:rPr lang="en-GB" altLang="en-US">
                <a:latin typeface="Cambria" pitchFamily="18" charset="0"/>
              </a:rPr>
              <a:t>Consequence for Modern Western Astrology</a:t>
            </a:r>
            <a:endParaRPr lang="en-US" altLang="en-US">
              <a:latin typeface="Cambria" pitchFamily="18" charset="0"/>
            </a:endParaRPr>
          </a:p>
        </p:txBody>
      </p:sp>
      <p:sp>
        <p:nvSpPr>
          <p:cNvPr id="26627" name="Content Placeholder 2"/>
          <p:cNvSpPr>
            <a:spLocks noGrp="1"/>
          </p:cNvSpPr>
          <p:nvPr>
            <p:ph sz="half" idx="1"/>
          </p:nvPr>
        </p:nvSpPr>
        <p:spPr/>
        <p:txBody>
          <a:bodyPr/>
          <a:lstStyle/>
          <a:p>
            <a:pPr eaLnBrk="1" hangingPunct="1"/>
            <a:r>
              <a:rPr lang="en-GB" altLang="en-US" sz="1800">
                <a:latin typeface="Cambria" pitchFamily="18" charset="0"/>
              </a:rPr>
              <a:t>The planets become a ‘pathway’ (Platonic) or a set of ‘influences’ (Aristotelian/Stoic), but it is up to each individual how they follow the path or handle the influences.</a:t>
            </a:r>
          </a:p>
          <a:p>
            <a:pPr eaLnBrk="1" hangingPunct="1"/>
            <a:r>
              <a:rPr lang="en-GB" altLang="en-US" sz="1800">
                <a:latin typeface="Cambria" pitchFamily="18" charset="0"/>
              </a:rPr>
              <a:t>The soul, or source of free-will, is then seen as outside the birth-chart.</a:t>
            </a:r>
          </a:p>
          <a:p>
            <a:pPr eaLnBrk="1" hangingPunct="1"/>
            <a:r>
              <a:rPr lang="en-GB" altLang="en-US" sz="1800">
                <a:latin typeface="Cambria" pitchFamily="18" charset="0"/>
              </a:rPr>
              <a:t>Astrology is removed from conflict with Christianity (the same solution is available in Islam)</a:t>
            </a:r>
            <a:endParaRPr lang="en-US" altLang="en-US" sz="1800">
              <a:latin typeface="Cambria" pitchFamily="18" charset="0"/>
            </a:endParaRPr>
          </a:p>
        </p:txBody>
      </p:sp>
      <p:sp>
        <p:nvSpPr>
          <p:cNvPr id="26628" name="Content Placeholder 5"/>
          <p:cNvSpPr>
            <a:spLocks noGrp="1"/>
          </p:cNvSpPr>
          <p:nvPr>
            <p:ph sz="half" idx="2"/>
          </p:nvPr>
        </p:nvSpPr>
        <p:spPr/>
        <p:txBody>
          <a:bodyPr/>
          <a:lstStyle/>
          <a:p>
            <a:pPr eaLnBrk="1" hangingPunct="1">
              <a:buFont typeface="Arial" charset="0"/>
              <a:buNone/>
            </a:pPr>
            <a:r>
              <a:rPr lang="en-GB" altLang="en-US" sz="1600">
                <a:latin typeface="Cambria" pitchFamily="18" charset="0"/>
              </a:rPr>
              <a:t>Question:</a:t>
            </a:r>
          </a:p>
          <a:p>
            <a:pPr eaLnBrk="1" hangingPunct="1">
              <a:buFont typeface="Arial" charset="0"/>
              <a:buNone/>
            </a:pPr>
            <a:r>
              <a:rPr lang="en-GB" altLang="en-US" sz="1600">
                <a:latin typeface="Cambria" pitchFamily="18" charset="0"/>
              </a:rPr>
              <a:t>Does the rhetoric of free will represent how astrologers actually think? (Augustine said no)</a:t>
            </a:r>
          </a:p>
          <a:p>
            <a:pPr eaLnBrk="1" hangingPunct="1">
              <a:buFont typeface="Arial" charset="0"/>
              <a:buNone/>
            </a:pPr>
            <a:r>
              <a:rPr lang="en-GB" altLang="en-US" sz="1600">
                <a:latin typeface="Cambria" pitchFamily="18" charset="0"/>
              </a:rPr>
              <a:t>(A question to be answered through ethnographic research)</a:t>
            </a:r>
          </a:p>
          <a:p>
            <a:pPr eaLnBrk="1" hangingPunct="1">
              <a:buFont typeface="Arial" charset="0"/>
              <a:buNone/>
            </a:pPr>
            <a:r>
              <a:rPr lang="en-GB" altLang="en-US" sz="1600">
                <a:latin typeface="Cambria" pitchFamily="18" charset="0"/>
              </a:rPr>
              <a:t>The issue of whether the soul is ‘in’ the birth-chart or ‘outside’ it remains a live one and is one of the major philosophical fault lines in modern astrology, if unrecognised by most practitioners.</a:t>
            </a:r>
            <a:endParaRPr lang="en-US" altLang="en-US" sz="1600">
              <a:latin typeface="Cambria" pitchFamily="18" charset="0"/>
            </a:endParaRPr>
          </a:p>
          <a:p>
            <a:endParaRPr lang="en-GB"/>
          </a:p>
        </p:txBody>
      </p:sp>
      <p:pic>
        <p:nvPicPr>
          <p:cNvPr id="26629" name="Picture 2"/>
          <p:cNvPicPr>
            <a:picLocks noChangeAspect="1" noChangeArrowheads="1"/>
          </p:cNvPicPr>
          <p:nvPr/>
        </p:nvPicPr>
        <p:blipFill>
          <a:blip r:embed="rId2" cstate="print"/>
          <a:srcRect/>
          <a:stretch>
            <a:fillRect/>
          </a:stretch>
        </p:blipFill>
        <p:spPr bwMode="auto">
          <a:xfrm>
            <a:off x="6775450" y="6000750"/>
            <a:ext cx="2081213" cy="857250"/>
          </a:xfrm>
          <a:prstGeom prst="rect">
            <a:avLst/>
          </a:prstGeom>
          <a:noFill/>
          <a:ln w="9525">
            <a:noFill/>
            <a:miter lim="800000"/>
            <a:headEnd/>
            <a:tailEnd/>
          </a:ln>
        </p:spPr>
      </p:pic>
      <p:pic>
        <p:nvPicPr>
          <p:cNvPr id="26630" name="Content Placeholder 3" descr="Thomas Aquinas 2.jpeg"/>
          <p:cNvPicPr>
            <a:picLocks noChangeAspect="1"/>
          </p:cNvPicPr>
          <p:nvPr/>
        </p:nvPicPr>
        <p:blipFill>
          <a:blip r:embed="rId3" cstate="print"/>
          <a:srcRect/>
          <a:stretch>
            <a:fillRect/>
          </a:stretch>
        </p:blipFill>
        <p:spPr bwMode="auto">
          <a:xfrm>
            <a:off x="0" y="0"/>
            <a:ext cx="869950" cy="1174750"/>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A </a:t>
            </a:r>
            <a:r>
              <a:rPr lang="en-GB" dirty="0" err="1"/>
              <a:t>Thomist</a:t>
            </a:r>
            <a:r>
              <a:rPr lang="en-GB" dirty="0"/>
              <a:t> approach (Platonic/ Aristotelian/ Hermetic</a:t>
            </a:r>
          </a:p>
        </p:txBody>
      </p:sp>
      <p:sp>
        <p:nvSpPr>
          <p:cNvPr id="3" name="Content Placeholder 2"/>
          <p:cNvSpPr>
            <a:spLocks noGrp="1"/>
          </p:cNvSpPr>
          <p:nvPr>
            <p:ph sz="half" idx="1"/>
          </p:nvPr>
        </p:nvSpPr>
        <p:spPr/>
        <p:txBody>
          <a:bodyPr>
            <a:noAutofit/>
          </a:bodyPr>
          <a:lstStyle/>
          <a:p>
            <a:pPr>
              <a:buNone/>
            </a:pPr>
            <a:r>
              <a:rPr lang="en-GB" sz="1600" dirty="0">
                <a:latin typeface="Cambria" pitchFamily="18" charset="0"/>
              </a:rPr>
              <a:t>‘Steven's approach assumes that each of us is able to work </a:t>
            </a:r>
            <a:r>
              <a:rPr lang="en-GB" sz="1600" i="1" dirty="0">
                <a:latin typeface="Cambria" pitchFamily="18" charset="0"/>
              </a:rPr>
              <a:t>with</a:t>
            </a:r>
            <a:r>
              <a:rPr lang="en-GB" sz="1600" dirty="0">
                <a:latin typeface="Cambria" pitchFamily="18" charset="0"/>
              </a:rPr>
              <a:t> the astrological forces, not simply be directed by them. Coming from the core belief that there is a larger, transpersonal meaning to our lives, astrology can be used to help us live in harmony with that higher purpose. Thus, an evolutionary astrology reading is never "predictive" in a rigid or fatalistic sense. An evolutionary astrologer will talk about the questions you'll face, but will not spell out your answers to them. It's up to you how you interact with the field and create your own answers. The archetypal field is rich both with meaning, but also with possibility. And it's the possibility that an evolutionary astrologer strives to celebrate.’</a:t>
            </a:r>
          </a:p>
          <a:p>
            <a:endParaRPr lang="en-GB" sz="1600" dirty="0"/>
          </a:p>
        </p:txBody>
      </p:sp>
      <p:sp>
        <p:nvSpPr>
          <p:cNvPr id="5" name="Content Placeholder 4"/>
          <p:cNvSpPr>
            <a:spLocks noGrp="1"/>
          </p:cNvSpPr>
          <p:nvPr>
            <p:ph sz="half" idx="2"/>
          </p:nvPr>
        </p:nvSpPr>
        <p:spPr/>
        <p:txBody>
          <a:bodyPr>
            <a:normAutofit fontScale="55000" lnSpcReduction="20000"/>
          </a:bodyPr>
          <a:lstStyle/>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endParaRPr lang="en-GB" dirty="0">
              <a:latin typeface="Cambria" pitchFamily="18" charset="0"/>
            </a:endParaRPr>
          </a:p>
          <a:p>
            <a:pPr>
              <a:buNone/>
            </a:pPr>
            <a:r>
              <a:rPr lang="en-GB" dirty="0">
                <a:latin typeface="Cambria" pitchFamily="18" charset="0"/>
              </a:rPr>
              <a:t>Steven Forrest, ‘</a:t>
            </a:r>
            <a:r>
              <a:rPr lang="en-GB" cap="all" dirty="0">
                <a:latin typeface="Cambria" pitchFamily="18" charset="0"/>
              </a:rPr>
              <a:t>WHAT IS EVOLUTIONARY ASTROLOGY?’,  </a:t>
            </a:r>
            <a:r>
              <a:rPr lang="en-GB" u="sng" dirty="0">
                <a:latin typeface="Cambria" pitchFamily="18" charset="0"/>
                <a:hlinkClick r:id="rId2"/>
              </a:rPr>
              <a:t>https://www.forrestastrology.com/pages/what-is-evolutionary-astrology</a:t>
            </a:r>
            <a:r>
              <a:rPr lang="en-GB" dirty="0">
                <a:latin typeface="Cambria" pitchFamily="18" charset="0"/>
              </a:rPr>
              <a:t> [accessed 17 </a:t>
            </a:r>
          </a:p>
          <a:p>
            <a:endParaRPr lang="en-GB" dirty="0"/>
          </a:p>
        </p:txBody>
      </p:sp>
      <p:pic>
        <p:nvPicPr>
          <p:cNvPr id="7" name="Picture 6" descr="steven forrestcolor.jpg"/>
          <p:cNvPicPr>
            <a:picLocks noChangeAspect="1"/>
          </p:cNvPicPr>
          <p:nvPr/>
        </p:nvPicPr>
        <p:blipFill>
          <a:blip r:embed="rId3" cstate="print"/>
          <a:stretch>
            <a:fillRect/>
          </a:stretch>
        </p:blipFill>
        <p:spPr>
          <a:xfrm>
            <a:off x="6172200" y="1676400"/>
            <a:ext cx="1743075" cy="2538459"/>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A </a:t>
            </a:r>
            <a:r>
              <a:rPr lang="en-GB" sz="2800" dirty="0" err="1"/>
              <a:t>Thomist</a:t>
            </a:r>
            <a:r>
              <a:rPr lang="en-GB" sz="2800" dirty="0"/>
              <a:t> approach (Platonic/ Aristotelian/ Hermetic)</a:t>
            </a:r>
            <a:endParaRPr lang="en-GB" sz="2800" dirty="0">
              <a:latin typeface="Cambria" pitchFamily="18" charset="0"/>
            </a:endParaRPr>
          </a:p>
        </p:txBody>
      </p:sp>
      <p:sp>
        <p:nvSpPr>
          <p:cNvPr id="3" name="Content Placeholder 2"/>
          <p:cNvSpPr>
            <a:spLocks noGrp="1"/>
          </p:cNvSpPr>
          <p:nvPr>
            <p:ph idx="1"/>
          </p:nvPr>
        </p:nvSpPr>
        <p:spPr/>
        <p:txBody>
          <a:bodyPr>
            <a:normAutofit fontScale="70000" lnSpcReduction="20000"/>
          </a:bodyPr>
          <a:lstStyle/>
          <a:p>
            <a:r>
              <a:rPr lang="en-GB" dirty="0"/>
              <a:t> </a:t>
            </a:r>
            <a:r>
              <a:rPr lang="en-GB" dirty="0">
                <a:latin typeface="Cambria" pitchFamily="18" charset="0"/>
              </a:rPr>
              <a:t>‘To believe that you are being buffeted by Pluto or held back by some bad aspect is very short-sighted. What you should see from the various chapters in this book is that every difficult thing in the chart can lead us to positive, constructive insights and actions that will help us move along on the spiritual path. We generally grow through the mastery of the adverse circumstances, inner conflicts and difficult times that we go through. With that in mind, you can regard difficult aspects, transits, and sign placements as opportunities to grow. The true usefulness of a chart, as I see it, is to get a better perspective on yourself, to appreciate your own individuality and potential, and to work toward your most positive expression of self. </a:t>
            </a:r>
            <a:r>
              <a:rPr lang="en-GB" b="1" dirty="0">
                <a:latin typeface="Cambria" pitchFamily="18" charset="0"/>
              </a:rPr>
              <a:t>Your chart is only an instrument panel where you take readings on the course of your life. YOU ARE THE PILOT’ </a:t>
            </a:r>
            <a:r>
              <a:rPr lang="en-GB" dirty="0">
                <a:latin typeface="Cambria" pitchFamily="18" charset="0"/>
              </a:rPr>
              <a:t>(Donna </a:t>
            </a:r>
            <a:r>
              <a:rPr lang="en-US" dirty="0"/>
              <a:t>Cunningham, </a:t>
            </a:r>
            <a:r>
              <a:rPr lang="en-US" i="1" dirty="0"/>
              <a:t>An Astrological Guide to Self-Awareness</a:t>
            </a:r>
            <a:r>
              <a:rPr lang="en-US" dirty="0"/>
              <a:t> (Reno: CRCS, 1978),p.</a:t>
            </a:r>
            <a:r>
              <a:rPr lang="en-GB" dirty="0">
                <a:latin typeface="Cambria" pitchFamily="18" charset="0"/>
              </a:rPr>
              <a:t> 9.</a:t>
            </a:r>
          </a:p>
          <a:p>
            <a:endParaRPr lang="en-GB" dirty="0"/>
          </a:p>
          <a:p>
            <a:endParaRPr lang="en-GB" dirty="0"/>
          </a:p>
        </p:txBody>
      </p:sp>
      <p:pic>
        <p:nvPicPr>
          <p:cNvPr id="4" name="Picture 3" descr="Donna Cunningham.jpeg"/>
          <p:cNvPicPr>
            <a:picLocks noChangeAspect="1"/>
          </p:cNvPicPr>
          <p:nvPr/>
        </p:nvPicPr>
        <p:blipFill>
          <a:blip r:embed="rId2" cstate="print"/>
          <a:stretch>
            <a:fillRect/>
          </a:stretch>
        </p:blipFill>
        <p:spPr>
          <a:xfrm>
            <a:off x="8077200" y="5638800"/>
            <a:ext cx="914400" cy="1045609"/>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A Stoic Approach</a:t>
            </a:r>
          </a:p>
        </p:txBody>
      </p:sp>
      <p:sp>
        <p:nvSpPr>
          <p:cNvPr id="3" name="Content Placeholder 2"/>
          <p:cNvSpPr>
            <a:spLocks noGrp="1"/>
          </p:cNvSpPr>
          <p:nvPr>
            <p:ph sz="half" idx="1"/>
          </p:nvPr>
        </p:nvSpPr>
        <p:spPr/>
        <p:txBody>
          <a:bodyPr>
            <a:normAutofit fontScale="70000" lnSpcReduction="20000"/>
          </a:bodyPr>
          <a:lstStyle/>
          <a:p>
            <a:r>
              <a:rPr lang="en-GB" sz="2300" dirty="0">
                <a:latin typeface="Cambria" pitchFamily="18" charset="0"/>
              </a:rPr>
              <a:t>‘The energy of the central point is manifested in the almost irresistible compulsion to </a:t>
            </a:r>
            <a:r>
              <a:rPr lang="en-GB" sz="2300" b="1" i="1" dirty="0">
                <a:latin typeface="Cambria" pitchFamily="18" charset="0"/>
              </a:rPr>
              <a:t>become what one is</a:t>
            </a:r>
            <a:r>
              <a:rPr lang="en-GB" sz="2300" b="1" dirty="0">
                <a:latin typeface="Cambria" pitchFamily="18" charset="0"/>
              </a:rPr>
              <a:t>, </a:t>
            </a:r>
            <a:r>
              <a:rPr lang="en-GB" sz="2300" dirty="0">
                <a:latin typeface="Cambria" pitchFamily="18" charset="0"/>
              </a:rPr>
              <a:t>just as every organism is driven to assume the form that is characteristic of its nature, no matter what the circumstances. </a:t>
            </a:r>
            <a:r>
              <a:rPr lang="en-GB" sz="2300" b="1" dirty="0">
                <a:latin typeface="Cambria" pitchFamily="18" charset="0"/>
              </a:rPr>
              <a:t>This centre is </a:t>
            </a:r>
            <a:r>
              <a:rPr lang="en-GB" sz="2300" dirty="0">
                <a:latin typeface="Cambria" pitchFamily="18" charset="0"/>
              </a:rPr>
              <a:t>not </a:t>
            </a:r>
            <a:r>
              <a:rPr lang="en-GB" sz="2300" b="1" dirty="0">
                <a:latin typeface="Cambria" pitchFamily="18" charset="0"/>
              </a:rPr>
              <a:t>felt or thought of</a:t>
            </a:r>
            <a:r>
              <a:rPr lang="en-GB" sz="2300" dirty="0">
                <a:latin typeface="Cambria" pitchFamily="18" charset="0"/>
              </a:rPr>
              <a:t> as the ego but, if one may so express it, </a:t>
            </a:r>
            <a:r>
              <a:rPr lang="en-GB" sz="2300" b="1" dirty="0">
                <a:latin typeface="Cambria" pitchFamily="18" charset="0"/>
              </a:rPr>
              <a:t>as the </a:t>
            </a:r>
            <a:r>
              <a:rPr lang="en-GB" sz="2300" b="1" i="1" dirty="0">
                <a:latin typeface="Cambria" pitchFamily="18" charset="0"/>
              </a:rPr>
              <a:t>self</a:t>
            </a:r>
            <a:r>
              <a:rPr lang="en-GB" sz="2300" dirty="0">
                <a:latin typeface="Cambria" pitchFamily="18" charset="0"/>
              </a:rPr>
              <a:t>. Although the centre is represented by an innermost point, it is surrounded by a periphery containing everything that belongs to the self- the paired opposites that make up the total personality. This totality comprises consciousness first of all, then the personal unconscious, and finally an indefinitely large segment of the collective unconscious whose archetype are common to all mankind.’</a:t>
            </a:r>
          </a:p>
          <a:p>
            <a:endParaRPr lang="en-GB" sz="2300" dirty="0">
              <a:latin typeface="Cambria" pitchFamily="18" charset="0"/>
            </a:endParaRPr>
          </a:p>
          <a:p>
            <a:endParaRPr lang="en-GB" dirty="0"/>
          </a:p>
        </p:txBody>
      </p:sp>
      <p:sp>
        <p:nvSpPr>
          <p:cNvPr id="4" name="Content Placeholder 3"/>
          <p:cNvSpPr>
            <a:spLocks noGrp="1"/>
          </p:cNvSpPr>
          <p:nvPr>
            <p:ph sz="half" idx="2"/>
          </p:nvPr>
        </p:nvSpPr>
        <p:spPr/>
        <p:txBody>
          <a:bodyPr>
            <a:normAutofit fontScale="70000" lnSpcReduction="20000"/>
          </a:bodyPr>
          <a:lstStyle/>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endParaRPr lang="en-GB" dirty="0"/>
          </a:p>
          <a:p>
            <a:pPr>
              <a:buNone/>
            </a:pPr>
            <a:r>
              <a:rPr lang="en-GB" sz="2600" dirty="0">
                <a:latin typeface="Cambria" pitchFamily="18" charset="0"/>
              </a:rPr>
              <a:t>Jung, C.G.. ‘Concerning </a:t>
            </a:r>
            <a:r>
              <a:rPr lang="en-GB" sz="2600" dirty="0" err="1">
                <a:latin typeface="Cambria" pitchFamily="18" charset="0"/>
              </a:rPr>
              <a:t>Mandala</a:t>
            </a:r>
            <a:r>
              <a:rPr lang="en-GB" sz="2600" dirty="0">
                <a:latin typeface="Cambria" pitchFamily="18" charset="0"/>
              </a:rPr>
              <a:t> Symbolism’, in </a:t>
            </a:r>
            <a:r>
              <a:rPr lang="en-GB" sz="2600" i="1" dirty="0">
                <a:latin typeface="Cambria" pitchFamily="18" charset="0"/>
              </a:rPr>
              <a:t>The Archetypes and the Collective Unconscious</a:t>
            </a:r>
            <a:r>
              <a:rPr lang="en-GB" sz="2600" dirty="0">
                <a:latin typeface="Cambria" pitchFamily="18" charset="0"/>
              </a:rPr>
              <a:t>, Collected Works, Vol. 9, part 1, translated by R.F. C. Hull, 3-41.London: </a:t>
            </a:r>
            <a:r>
              <a:rPr lang="en-GB" sz="2600" dirty="0" err="1">
                <a:latin typeface="Cambria" pitchFamily="18" charset="0"/>
              </a:rPr>
              <a:t>Routledge</a:t>
            </a:r>
            <a:r>
              <a:rPr lang="en-GB" sz="2600" dirty="0">
                <a:latin typeface="Cambria" pitchFamily="18" charset="0"/>
              </a:rPr>
              <a:t> and </a:t>
            </a:r>
            <a:r>
              <a:rPr lang="en-GB" sz="2600" dirty="0" err="1">
                <a:latin typeface="Cambria" pitchFamily="18" charset="0"/>
              </a:rPr>
              <a:t>Kegan</a:t>
            </a:r>
            <a:r>
              <a:rPr lang="en-GB" sz="2600" dirty="0">
                <a:latin typeface="Cambria" pitchFamily="18" charset="0"/>
              </a:rPr>
              <a:t> Paul, 1968, pp. 355-84, </a:t>
            </a:r>
            <a:r>
              <a:rPr lang="en-GB" sz="2600" dirty="0" err="1">
                <a:latin typeface="Cambria" pitchFamily="18" charset="0"/>
              </a:rPr>
              <a:t>para</a:t>
            </a:r>
            <a:r>
              <a:rPr lang="en-GB" sz="2600" dirty="0">
                <a:latin typeface="Cambria" pitchFamily="18" charset="0"/>
              </a:rPr>
              <a:t> 634</a:t>
            </a:r>
          </a:p>
          <a:p>
            <a:endParaRPr lang="en-GB" sz="2600" dirty="0">
              <a:latin typeface="Cambria" pitchFamily="18" charset="0"/>
            </a:endParaRPr>
          </a:p>
        </p:txBody>
      </p:sp>
      <p:pic>
        <p:nvPicPr>
          <p:cNvPr id="5" name="Picture 4" descr="Jung.jpg"/>
          <p:cNvPicPr>
            <a:picLocks noChangeAspect="1"/>
          </p:cNvPicPr>
          <p:nvPr/>
        </p:nvPicPr>
        <p:blipFill>
          <a:blip r:embed="rId2" cstate="print"/>
          <a:stretch>
            <a:fillRect/>
          </a:stretch>
        </p:blipFill>
        <p:spPr>
          <a:xfrm>
            <a:off x="5791200" y="1371600"/>
            <a:ext cx="1828800" cy="2495550"/>
          </a:xfrm>
          <a:prstGeom prst="rect">
            <a:avLst/>
          </a:prstGeo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a:latin typeface="Cambria" pitchFamily="18" charset="0"/>
              </a:rPr>
              <a:t>A Stoic View from modern Astrophysics</a:t>
            </a:r>
          </a:p>
        </p:txBody>
      </p:sp>
      <p:sp>
        <p:nvSpPr>
          <p:cNvPr id="3" name="Content Placeholder 2"/>
          <p:cNvSpPr>
            <a:spLocks noGrp="1"/>
          </p:cNvSpPr>
          <p:nvPr>
            <p:ph idx="1"/>
          </p:nvPr>
        </p:nvSpPr>
        <p:spPr/>
        <p:txBody>
          <a:bodyPr>
            <a:normAutofit lnSpcReduction="10000"/>
          </a:bodyPr>
          <a:lstStyle/>
          <a:p>
            <a:pPr marL="0" indent="0">
              <a:buNone/>
            </a:pPr>
            <a:r>
              <a:rPr lang="en-GB" dirty="0">
                <a:latin typeface="Cambria" pitchFamily="18" charset="0"/>
              </a:rPr>
              <a:t>Fred Hoyle ‘our </a:t>
            </a:r>
            <a:r>
              <a:rPr lang="en-GB" b="1" dirty="0">
                <a:latin typeface="Cambria" pitchFamily="18" charset="0"/>
              </a:rPr>
              <a:t>everyday experience </a:t>
            </a:r>
            <a:r>
              <a:rPr lang="en-GB" dirty="0">
                <a:latin typeface="Cambria" pitchFamily="18" charset="0"/>
              </a:rPr>
              <a:t>even down to the smallest details seems to be so closely integrated to the </a:t>
            </a:r>
            <a:r>
              <a:rPr lang="en-GB" b="1" dirty="0">
                <a:latin typeface="Cambria" pitchFamily="18" charset="0"/>
              </a:rPr>
              <a:t>grand-scale features of the Universe </a:t>
            </a:r>
            <a:r>
              <a:rPr lang="en-GB" dirty="0">
                <a:latin typeface="Cambria" pitchFamily="18" charset="0"/>
              </a:rPr>
              <a:t>that it is well-nigh impossible to contemplate the two being separated’.</a:t>
            </a:r>
          </a:p>
          <a:p>
            <a:pPr marL="0" indent="0">
              <a:buNone/>
            </a:pPr>
            <a:endParaRPr lang="en-GB" dirty="0">
              <a:latin typeface="Cambria" pitchFamily="18" charset="0"/>
            </a:endParaRPr>
          </a:p>
          <a:p>
            <a:pPr marL="0" indent="0">
              <a:buNone/>
            </a:pPr>
            <a:r>
              <a:rPr lang="en-GB" dirty="0">
                <a:latin typeface="Cambria" pitchFamily="18" charset="0"/>
              </a:rPr>
              <a:t>F. Hoyle, </a:t>
            </a:r>
            <a:r>
              <a:rPr lang="en-GB" i="1" dirty="0">
                <a:latin typeface="Cambria" pitchFamily="18" charset="0"/>
              </a:rPr>
              <a:t>Frontiers of Astronomy</a:t>
            </a:r>
            <a:r>
              <a:rPr lang="en-GB" dirty="0">
                <a:latin typeface="Cambria" pitchFamily="18" charset="0"/>
              </a:rPr>
              <a:t>,  (</a:t>
            </a:r>
            <a:r>
              <a:rPr lang="en-GB" dirty="0" err="1">
                <a:latin typeface="Cambria" pitchFamily="18" charset="0"/>
              </a:rPr>
              <a:t>BiblioBazaar</a:t>
            </a:r>
            <a:r>
              <a:rPr lang="en-GB" dirty="0">
                <a:latin typeface="Cambria" pitchFamily="18" charset="0"/>
              </a:rPr>
              <a:t>, 2011), p. 304.</a:t>
            </a:r>
          </a:p>
          <a:p>
            <a:endParaRPr lang="en-GB" dirty="0"/>
          </a:p>
        </p:txBody>
      </p:sp>
      <p:pic>
        <p:nvPicPr>
          <p:cNvPr id="4" name="Picture 3" descr="Fred_Hoyle.jpg"/>
          <p:cNvPicPr>
            <a:picLocks noChangeAspect="1"/>
          </p:cNvPicPr>
          <p:nvPr/>
        </p:nvPicPr>
        <p:blipFill>
          <a:blip r:embed="rId2" cstate="print"/>
          <a:stretch>
            <a:fillRect/>
          </a:stretch>
        </p:blipFill>
        <p:spPr>
          <a:xfrm>
            <a:off x="7239000" y="4267200"/>
            <a:ext cx="1905000" cy="259080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latin typeface="Cambria Math" pitchFamily="18" charset="0"/>
                <a:ea typeface="Cambria Math" pitchFamily="18" charset="0"/>
              </a:rPr>
              <a:t>A Stoic View: The Faculty view in the 1950s – 70s</a:t>
            </a:r>
            <a:endParaRPr lang="en-GB" dirty="0">
              <a:latin typeface="Cambria Math" pitchFamily="18" charset="0"/>
              <a:ea typeface="Cambria Math" pitchFamily="18" charset="0"/>
            </a:endParaRPr>
          </a:p>
        </p:txBody>
      </p:sp>
      <p:sp>
        <p:nvSpPr>
          <p:cNvPr id="6" name="Content Placeholder 5"/>
          <p:cNvSpPr>
            <a:spLocks noGrp="1"/>
          </p:cNvSpPr>
          <p:nvPr>
            <p:ph sz="half" idx="1"/>
          </p:nvPr>
        </p:nvSpPr>
        <p:spPr>
          <a:xfrm>
            <a:off x="533400" y="1524000"/>
            <a:ext cx="4038600" cy="4525963"/>
          </a:xfrm>
        </p:spPr>
        <p:txBody>
          <a:bodyPr>
            <a:normAutofit fontScale="62500" lnSpcReduction="20000"/>
          </a:bodyPr>
          <a:lstStyle/>
          <a:p>
            <a:pPr>
              <a:buNone/>
            </a:pPr>
            <a:r>
              <a:rPr lang="en-GB" b="1" dirty="0" smtClean="0">
                <a:latin typeface="Cambria Math" pitchFamily="18" charset="0"/>
                <a:ea typeface="Cambria Math" pitchFamily="18" charset="0"/>
              </a:rPr>
              <a:t>Inasmuch as man identified himself with his physical self and the physical world about him, so he is indissolubly part of it </a:t>
            </a:r>
            <a:r>
              <a:rPr lang="en-GB" dirty="0" smtClean="0">
                <a:latin typeface="Cambria Math" pitchFamily="18" charset="0"/>
                <a:ea typeface="Cambria Math" pitchFamily="18" charset="0"/>
              </a:rPr>
              <a:t>and subject to its changing pattern as formed by the planets in their orbits.</a:t>
            </a:r>
          </a:p>
          <a:p>
            <a:pPr>
              <a:buNone/>
            </a:pPr>
            <a:r>
              <a:rPr lang="en-GB" b="1" dirty="0" smtClean="0">
                <a:latin typeface="Cambria Math" pitchFamily="18" charset="0"/>
                <a:ea typeface="Cambria Math" pitchFamily="18" charset="0"/>
              </a:rPr>
              <a:t>Only by the recognition of that which he senses as greater than himself can he attune himself to what is beyond the terrestrial partner. In this way, though he may not escape terrestrial happenings, by the doctrine of free and willing ‘acceptance’, he can ‘will’ that his real self is free in reaction to them’.</a:t>
            </a:r>
          </a:p>
          <a:p>
            <a:pPr>
              <a:buNone/>
            </a:pPr>
            <a:r>
              <a:rPr lang="en-GB" dirty="0" smtClean="0">
                <a:latin typeface="Cambria Math" pitchFamily="18" charset="0"/>
                <a:ea typeface="Cambria Math" pitchFamily="18" charset="0"/>
              </a:rPr>
              <a:t>Hone, Margaret, </a:t>
            </a:r>
            <a:r>
              <a:rPr lang="en-GB" i="1" dirty="0" smtClean="0">
                <a:latin typeface="Cambria Math" pitchFamily="18" charset="0"/>
                <a:ea typeface="Cambria Math" pitchFamily="18" charset="0"/>
              </a:rPr>
              <a:t>The Modern Textbook of Astrology</a:t>
            </a:r>
            <a:r>
              <a:rPr lang="en-GB" dirty="0" smtClean="0">
                <a:latin typeface="Cambria Math" pitchFamily="18" charset="0"/>
                <a:ea typeface="Cambria Math" pitchFamily="18" charset="0"/>
              </a:rPr>
              <a:t>, (London: L.N. Fowler, fourth edition reprinted 1973, [1951]), p. 17.</a:t>
            </a:r>
          </a:p>
          <a:p>
            <a:endParaRPr lang="en-GB" dirty="0"/>
          </a:p>
        </p:txBody>
      </p:sp>
      <p:sp>
        <p:nvSpPr>
          <p:cNvPr id="8" name="Content Placeholder 7"/>
          <p:cNvSpPr>
            <a:spLocks noGrp="1"/>
          </p:cNvSpPr>
          <p:nvPr>
            <p:ph sz="half" idx="2"/>
          </p:nvPr>
        </p:nvSpPr>
        <p:spPr/>
        <p:txBody>
          <a:bodyPr>
            <a:normAutofit fontScale="62500" lnSpcReduction="20000"/>
          </a:bodyPr>
          <a:lstStyle/>
          <a:p>
            <a:endParaRPr lang="en-GB"/>
          </a:p>
        </p:txBody>
      </p:sp>
      <p:pic>
        <p:nvPicPr>
          <p:cNvPr id="7" name="Picture 6" descr="Margaret Hone.jpg"/>
          <p:cNvPicPr>
            <a:picLocks noChangeAspect="1"/>
          </p:cNvPicPr>
          <p:nvPr/>
        </p:nvPicPr>
        <p:blipFill>
          <a:blip r:embed="rId2" cstate="print"/>
          <a:stretch>
            <a:fillRect/>
          </a:stretch>
        </p:blipFill>
        <p:spPr>
          <a:xfrm>
            <a:off x="4953000" y="1981200"/>
            <a:ext cx="3450288" cy="3590544"/>
          </a:xfrm>
          <a:prstGeom prst="rect">
            <a:avLst/>
          </a:prstGeo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endParaRPr lang="en-GB"/>
          </a:p>
        </p:txBody>
      </p:sp>
      <p:sp>
        <p:nvSpPr>
          <p:cNvPr id="27651" name="Content Placeholder 2"/>
          <p:cNvSpPr>
            <a:spLocks noGrp="1"/>
          </p:cNvSpPr>
          <p:nvPr>
            <p:ph idx="1"/>
          </p:nvPr>
        </p:nvSpPr>
        <p:spPr/>
        <p:txBody>
          <a:bodyPr/>
          <a:lstStyle/>
          <a:p>
            <a:endParaRPr lang="en-GB"/>
          </a:p>
          <a:p>
            <a:pPr algn="ctr">
              <a:buFont typeface="Arial" charset="0"/>
              <a:buNone/>
            </a:pPr>
            <a:r>
              <a:rPr lang="en-GB" sz="7200">
                <a:latin typeface="Cambria" pitchFamily="18" charset="0"/>
              </a:rPr>
              <a:t>A CLASSICAL WAY OF ANALYSING THE SOUL</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sz="2800">
                <a:latin typeface="Cambria Math" pitchFamily="18" charset="0"/>
                <a:ea typeface="Cambria Math" pitchFamily="18" charset="0"/>
                <a:cs typeface="Cambria Math" pitchFamily="18" charset="0"/>
              </a:rPr>
              <a:t>A Classical Way of Analysing the Soul according to the Moon and Mercury: 	Claudius Ptolemy</a:t>
            </a:r>
          </a:p>
        </p:txBody>
      </p:sp>
      <p:sp>
        <p:nvSpPr>
          <p:cNvPr id="28675" name="Content Placeholder 2"/>
          <p:cNvSpPr>
            <a:spLocks noGrp="1"/>
          </p:cNvSpPr>
          <p:nvPr>
            <p:ph idx="1"/>
          </p:nvPr>
        </p:nvSpPr>
        <p:spPr/>
        <p:txBody>
          <a:bodyPr>
            <a:normAutofit lnSpcReduction="10000"/>
          </a:bodyPr>
          <a:lstStyle/>
          <a:p>
            <a:pPr eaLnBrk="1" hangingPunct="1"/>
            <a:r>
              <a:rPr lang="en-GB" sz="2400" i="1">
                <a:latin typeface="Cambria" pitchFamily="18" charset="0"/>
              </a:rPr>
              <a:t>Of the qualities of the soul, those which concern the reason and the mind are apprehended by means of the condition of Mercury observed on the particular occasion; and the qualities of the sensory and irrational part are discovered from the one of the luminaries which is the more corporeal, that is, the moon, and from the planets which are configured with her in her separations and applications  (Ptolemy 1940: III.13).</a:t>
            </a:r>
          </a:p>
          <a:p>
            <a:pPr eaLnBrk="1" hangingPunct="1"/>
            <a:endParaRPr lang="en-GB" sz="2400"/>
          </a:p>
          <a:p>
            <a:pPr eaLnBrk="1" hangingPunct="1"/>
            <a:r>
              <a:rPr lang="en-GB" sz="2400">
                <a:latin typeface="Cambria Math" pitchFamily="18" charset="0"/>
                <a:ea typeface="Cambria Math" pitchFamily="18" charset="0"/>
                <a:cs typeface="Cambria Math" pitchFamily="18" charset="0"/>
              </a:rPr>
              <a:t>The soul is completely embedded in material world</a:t>
            </a:r>
          </a:p>
          <a:p>
            <a:pPr eaLnBrk="1" hangingPunct="1"/>
            <a:r>
              <a:rPr lang="en-GB" sz="2400">
                <a:latin typeface="Cambria Math" pitchFamily="18" charset="0"/>
                <a:ea typeface="Cambria Math" pitchFamily="18" charset="0"/>
                <a:cs typeface="Cambria Math" pitchFamily="18" charset="0"/>
              </a:rPr>
              <a:t>The rational soul is Mercury</a:t>
            </a:r>
          </a:p>
          <a:p>
            <a:pPr eaLnBrk="1" hangingPunct="1"/>
            <a:r>
              <a:rPr lang="en-GB" sz="2400">
                <a:latin typeface="Cambria Math" pitchFamily="18" charset="0"/>
                <a:ea typeface="Cambria Math" pitchFamily="18" charset="0"/>
                <a:cs typeface="Cambria Math" pitchFamily="18" charset="0"/>
              </a:rPr>
              <a:t>The irrational soul is the Moon</a:t>
            </a:r>
          </a:p>
        </p:txBody>
      </p:sp>
      <p:pic>
        <p:nvPicPr>
          <p:cNvPr id="28676" name="Picture 4" descr="C:\Users\ablettm\AppData\Local\Microsoft\Windows\Temporary Internet Files\Content.Outlook\R41HOZLM\UWTSD Logo.jpg"/>
          <p:cNvPicPr>
            <a:picLocks noChangeAspect="1" noChangeArrowheads="1"/>
          </p:cNvPicPr>
          <p:nvPr/>
        </p:nvPicPr>
        <p:blipFill>
          <a:blip r:embed="rId2" cstate="print"/>
          <a:srcRect/>
          <a:stretch>
            <a:fillRect/>
          </a:stretch>
        </p:blipFill>
        <p:spPr bwMode="auto">
          <a:xfrm>
            <a:off x="6156325" y="5732463"/>
            <a:ext cx="2346325" cy="979487"/>
          </a:xfrm>
          <a:prstGeom prst="rect">
            <a:avLst/>
          </a:prstGeom>
          <a:noFill/>
          <a:ln w="9525">
            <a:noFill/>
            <a:miter lim="800000"/>
            <a:headEnd/>
            <a:tailEnd/>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5" descr="Galileo Virgina chart complete"/>
          <p:cNvPicPr>
            <a:picLocks noGrp="1" noChangeAspect="1" noChangeArrowheads="1"/>
          </p:cNvPicPr>
          <p:nvPr>
            <p:ph idx="1"/>
          </p:nvPr>
        </p:nvPicPr>
        <p:blipFill>
          <a:blip r:embed="rId2" cstate="print"/>
          <a:srcRect/>
          <a:stretch>
            <a:fillRect/>
          </a:stretch>
        </p:blipFill>
        <p:spPr>
          <a:xfrm>
            <a:off x="468313" y="2060575"/>
            <a:ext cx="3197225" cy="4525963"/>
          </a:xfrm>
          <a:noFill/>
        </p:spPr>
      </p:pic>
      <p:sp>
        <p:nvSpPr>
          <p:cNvPr id="30723" name="Rectangle 2"/>
          <p:cNvSpPr>
            <a:spLocks noGrp="1" noChangeArrowheads="1"/>
          </p:cNvSpPr>
          <p:nvPr>
            <p:ph type="title"/>
          </p:nvPr>
        </p:nvSpPr>
        <p:spPr/>
        <p:txBody>
          <a:bodyPr>
            <a:normAutofit fontScale="90000"/>
          </a:bodyPr>
          <a:lstStyle/>
          <a:p>
            <a:pPr algn="l" eaLnBrk="1" hangingPunct="1"/>
            <a:r>
              <a:rPr lang="en-GB">
                <a:latin typeface="Cambria Math" pitchFamily="18" charset="0"/>
                <a:ea typeface="Cambria Math" pitchFamily="18" charset="0"/>
                <a:cs typeface="Cambria Math" pitchFamily="18" charset="0"/>
              </a:rPr>
              <a:t>As used by Galileo in the chart of his daughter Virginia</a:t>
            </a:r>
            <a:endParaRPr lang="en-US">
              <a:latin typeface="Cambria Math" pitchFamily="18" charset="0"/>
              <a:ea typeface="Cambria Math" pitchFamily="18" charset="0"/>
              <a:cs typeface="Cambria Math" pitchFamily="18" charset="0"/>
            </a:endParaRPr>
          </a:p>
        </p:txBody>
      </p:sp>
      <p:pic>
        <p:nvPicPr>
          <p:cNvPr id="30724" name="Picture 5" descr="Galileo Virgina chart square only"/>
          <p:cNvPicPr>
            <a:picLocks noChangeAspect="1" noChangeArrowheads="1"/>
          </p:cNvPicPr>
          <p:nvPr/>
        </p:nvPicPr>
        <p:blipFill>
          <a:blip r:embed="rId3" cstate="print"/>
          <a:srcRect/>
          <a:stretch>
            <a:fillRect/>
          </a:stretch>
        </p:blipFill>
        <p:spPr bwMode="auto">
          <a:xfrm>
            <a:off x="3563938" y="1916113"/>
            <a:ext cx="3892550" cy="3700462"/>
          </a:xfrm>
          <a:prstGeom prst="rect">
            <a:avLst/>
          </a:prstGeom>
          <a:noFill/>
          <a:ln w="9525">
            <a:noFill/>
            <a:miter lim="800000"/>
            <a:headEnd/>
            <a:tailEnd/>
          </a:ln>
        </p:spPr>
      </p:pic>
      <p:pic>
        <p:nvPicPr>
          <p:cNvPr id="30725" name="Picture 4" descr="Galileo_arp_300pix.jpeg"/>
          <p:cNvPicPr>
            <a:picLocks noChangeAspect="1"/>
          </p:cNvPicPr>
          <p:nvPr/>
        </p:nvPicPr>
        <p:blipFill>
          <a:blip r:embed="rId4" cstate="print"/>
          <a:srcRect/>
          <a:stretch>
            <a:fillRect/>
          </a:stretch>
        </p:blipFill>
        <p:spPr bwMode="auto">
          <a:xfrm>
            <a:off x="7581900" y="4581525"/>
            <a:ext cx="1562100" cy="1916113"/>
          </a:xfrm>
          <a:prstGeom prst="rect">
            <a:avLst/>
          </a:prstGeom>
          <a:noFill/>
          <a:ln w="9525">
            <a:noFill/>
            <a:miter lim="800000"/>
            <a:headEnd/>
            <a:tailEnd/>
          </a:ln>
        </p:spPr>
      </p:pic>
      <p:pic>
        <p:nvPicPr>
          <p:cNvPr id="30726" name="Picture 4" descr="C:\Users\ablettm\AppData\Local\Microsoft\Windows\Temporary Internet Files\Content.Outlook\R41HOZLM\UWTSD Logo.jpg"/>
          <p:cNvPicPr>
            <a:picLocks noChangeAspect="1" noChangeArrowheads="1"/>
          </p:cNvPicPr>
          <p:nvPr/>
        </p:nvPicPr>
        <p:blipFill>
          <a:blip r:embed="rId5" cstate="print"/>
          <a:srcRect/>
          <a:stretch>
            <a:fillRect/>
          </a:stretch>
        </p:blipFill>
        <p:spPr bwMode="auto">
          <a:xfrm>
            <a:off x="4572000" y="5986463"/>
            <a:ext cx="2087563" cy="871537"/>
          </a:xfrm>
          <a:prstGeom prst="rect">
            <a:avLst/>
          </a:prstGeom>
          <a:noFill/>
          <a:ln w="9525">
            <a:noFill/>
            <a:miter lim="800000"/>
            <a:headEnd/>
            <a:tailEnd/>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atin typeface="Cambria" pitchFamily="18" charset="0"/>
              </a:rPr>
              <a:t>Galileo’s daughter Virginia</a:t>
            </a:r>
            <a:endParaRPr lang="en-US">
              <a:latin typeface="Cambria" pitchFamily="18" charset="0"/>
            </a:endParaRPr>
          </a:p>
        </p:txBody>
      </p:sp>
      <p:pic>
        <p:nvPicPr>
          <p:cNvPr id="31747" name="Picture 5" descr="Galileo Virgina chart Janus"/>
          <p:cNvPicPr>
            <a:picLocks noGrp="1" noChangeAspect="1" noChangeArrowheads="1"/>
          </p:cNvPicPr>
          <p:nvPr>
            <p:ph sz="half" idx="1"/>
          </p:nvPr>
        </p:nvPicPr>
        <p:blipFill>
          <a:blip r:embed="rId2" cstate="print"/>
          <a:srcRect/>
          <a:stretch>
            <a:fillRect/>
          </a:stretch>
        </p:blipFill>
        <p:spPr>
          <a:xfrm>
            <a:off x="457200" y="1846263"/>
            <a:ext cx="4038600" cy="4033837"/>
          </a:xfrm>
          <a:noFill/>
        </p:spPr>
      </p:pic>
      <p:sp>
        <p:nvSpPr>
          <p:cNvPr id="4" name="Content Placeholder 3"/>
          <p:cNvSpPr>
            <a:spLocks noGrp="1"/>
          </p:cNvSpPr>
          <p:nvPr>
            <p:ph sz="half" idx="2"/>
          </p:nvPr>
        </p:nvSpPr>
        <p:spPr/>
        <p:txBody>
          <a:bodyPr rtlCol="0">
            <a:normAutofit fontScale="92500" lnSpcReduction="10000"/>
          </a:bodyPr>
          <a:lstStyle/>
          <a:p>
            <a:pPr eaLnBrk="1" fontAlgn="auto" hangingPunct="1">
              <a:lnSpc>
                <a:spcPct val="90000"/>
              </a:lnSpc>
              <a:spcBef>
                <a:spcPct val="50000"/>
              </a:spcBef>
              <a:spcAft>
                <a:spcPts val="0"/>
              </a:spcAft>
              <a:buFont typeface="Arial" charset="0"/>
              <a:buNone/>
              <a:defRPr/>
            </a:pPr>
            <a:r>
              <a:rPr lang="en-GB" sz="2100" dirty="0">
                <a:latin typeface="Cambria" pitchFamily="18" charset="0"/>
              </a:rPr>
              <a:t>born on 12 August 1600 </a:t>
            </a:r>
          </a:p>
          <a:p>
            <a:pPr eaLnBrk="1" fontAlgn="auto" hangingPunct="1">
              <a:lnSpc>
                <a:spcPct val="90000"/>
              </a:lnSpc>
              <a:spcBef>
                <a:spcPct val="50000"/>
              </a:spcBef>
              <a:spcAft>
                <a:spcPts val="0"/>
              </a:spcAft>
              <a:buFont typeface="Arial" charset="0"/>
              <a:buNone/>
              <a:defRPr/>
            </a:pPr>
            <a:r>
              <a:rPr lang="en-GB" sz="2100" dirty="0">
                <a:latin typeface="Cambria" pitchFamily="18" charset="0"/>
              </a:rPr>
              <a:t>Galileo wrote ‘Mercury and the Moon are in separate places, sharing no aspect but having a certain discord, and this denotes a jarring between the rational and sensitive powers of the soul</a:t>
            </a:r>
            <a:r>
              <a:rPr lang="en-GB" sz="2100" dirty="0" smtClean="0">
                <a:latin typeface="Cambria" pitchFamily="18" charset="0"/>
              </a:rPr>
              <a:t>’.</a:t>
            </a:r>
            <a:endParaRPr lang="en-US" sz="2100" dirty="0">
              <a:latin typeface="Cambria" pitchFamily="18" charset="0"/>
            </a:endParaRPr>
          </a:p>
          <a:p>
            <a:pPr>
              <a:lnSpc>
                <a:spcPct val="90000"/>
              </a:lnSpc>
              <a:spcBef>
                <a:spcPct val="50000"/>
              </a:spcBef>
              <a:buNone/>
              <a:defRPr/>
            </a:pPr>
            <a:r>
              <a:rPr lang="en-GB" sz="1400" dirty="0" smtClean="0"/>
              <a:t> Galileo, ‘On the Customary Ways of Virginia’, trans. </a:t>
            </a:r>
            <a:r>
              <a:rPr lang="en-GB" sz="1400" dirty="0" err="1" smtClean="0"/>
              <a:t>Grazia</a:t>
            </a:r>
            <a:r>
              <a:rPr lang="en-GB" sz="1400" dirty="0" smtClean="0"/>
              <a:t> </a:t>
            </a:r>
            <a:r>
              <a:rPr lang="en-GB" sz="1400" dirty="0" err="1" smtClean="0"/>
              <a:t>Mirti</a:t>
            </a:r>
            <a:r>
              <a:rPr lang="en-GB" sz="1400" dirty="0" smtClean="0"/>
              <a:t>, </a:t>
            </a:r>
            <a:r>
              <a:rPr lang="en-GB" sz="1400" i="1" dirty="0" smtClean="0"/>
              <a:t>Galileo’s Astrology</a:t>
            </a:r>
            <a:r>
              <a:rPr lang="en-GB" sz="1400" dirty="0" smtClean="0"/>
              <a:t>, Bristol: Cinnabar Books 2004/</a:t>
            </a:r>
            <a:r>
              <a:rPr lang="en-GB" sz="1400" i="1" dirty="0" smtClean="0"/>
              <a:t>Culture and Cosmos</a:t>
            </a:r>
            <a:r>
              <a:rPr lang="en-GB" sz="1400" dirty="0" smtClean="0"/>
              <a:t> Vol. 7 no 1, Spring/Summer 2003, p. 102.</a:t>
            </a:r>
            <a:endParaRPr lang="en-US" sz="1400" dirty="0" smtClean="0"/>
          </a:p>
          <a:p>
            <a:pPr eaLnBrk="1" fontAlgn="auto" hangingPunct="1">
              <a:lnSpc>
                <a:spcPct val="90000"/>
              </a:lnSpc>
              <a:spcBef>
                <a:spcPct val="50000"/>
              </a:spcBef>
              <a:spcAft>
                <a:spcPts val="0"/>
              </a:spcAft>
              <a:buNone/>
              <a:defRPr/>
            </a:pPr>
            <a:endParaRPr lang="en-GB" sz="1400" dirty="0" smtClean="0"/>
          </a:p>
          <a:p>
            <a:pPr eaLnBrk="1" fontAlgn="auto" hangingPunct="1">
              <a:lnSpc>
                <a:spcPct val="90000"/>
              </a:lnSpc>
              <a:spcBef>
                <a:spcPct val="50000"/>
              </a:spcBef>
              <a:spcAft>
                <a:spcPts val="0"/>
              </a:spcAft>
              <a:buNone/>
              <a:defRPr/>
            </a:pPr>
            <a:r>
              <a:rPr lang="en-GB" sz="2100" dirty="0" smtClean="0">
                <a:latin typeface="Cambria" pitchFamily="18" charset="0"/>
              </a:rPr>
              <a:t>1613: sent her to live in the San Mateo convent, at age of 13. She became a nun in 1616.</a:t>
            </a:r>
          </a:p>
          <a:p>
            <a:pPr eaLnBrk="1" fontAlgn="auto" hangingPunct="1">
              <a:lnSpc>
                <a:spcPct val="90000"/>
              </a:lnSpc>
              <a:spcBef>
                <a:spcPct val="50000"/>
              </a:spcBef>
              <a:spcAft>
                <a:spcPts val="0"/>
              </a:spcAft>
              <a:buNone/>
              <a:defRPr/>
            </a:pPr>
            <a:endParaRPr lang="en-GB" sz="1400" dirty="0" smtClean="0"/>
          </a:p>
          <a:p>
            <a:pPr eaLnBrk="1" fontAlgn="auto" hangingPunct="1">
              <a:lnSpc>
                <a:spcPct val="90000"/>
              </a:lnSpc>
              <a:spcBef>
                <a:spcPct val="50000"/>
              </a:spcBef>
              <a:spcAft>
                <a:spcPts val="0"/>
              </a:spcAft>
              <a:buNone/>
              <a:defRPr/>
            </a:pPr>
            <a:endParaRPr lang="en-GB" sz="1400" dirty="0"/>
          </a:p>
          <a:p>
            <a:pPr eaLnBrk="1" fontAlgn="auto" hangingPunct="1">
              <a:lnSpc>
                <a:spcPct val="90000"/>
              </a:lnSpc>
              <a:spcBef>
                <a:spcPct val="50000"/>
              </a:spcBef>
              <a:spcAft>
                <a:spcPts val="0"/>
              </a:spcAft>
              <a:buFont typeface="Arial" pitchFamily="34" charset="0"/>
              <a:buChar char="•"/>
              <a:defRPr/>
            </a:pPr>
            <a:r>
              <a:rPr lang="en-GB" sz="1400" dirty="0" smtClean="0"/>
              <a:t>.</a:t>
            </a:r>
            <a:endParaRPr lang="en-US" sz="1400" dirty="0"/>
          </a:p>
          <a:p>
            <a:pPr eaLnBrk="1" fontAlgn="auto" hangingPunct="1">
              <a:spcAft>
                <a:spcPts val="0"/>
              </a:spcAft>
              <a:buFont typeface="Arial" pitchFamily="34" charset="0"/>
              <a:buChar char="•"/>
              <a:defRPr/>
            </a:pPr>
            <a:endParaRPr lang="en-GB" dirty="0"/>
          </a:p>
        </p:txBody>
      </p:sp>
      <p:pic>
        <p:nvPicPr>
          <p:cNvPr id="31749" name="Picture 4" descr="C:\Users\ablettm\AppData\Local\Microsoft\Windows\Temporary Internet Files\Content.Outlook\R41HOZLM\UWTSD Logo.jpg"/>
          <p:cNvPicPr>
            <a:picLocks noChangeAspect="1" noChangeArrowheads="1"/>
          </p:cNvPicPr>
          <p:nvPr/>
        </p:nvPicPr>
        <p:blipFill>
          <a:blip r:embed="rId3" cstate="print"/>
          <a:srcRect/>
          <a:stretch>
            <a:fillRect/>
          </a:stretch>
        </p:blipFill>
        <p:spPr bwMode="auto">
          <a:xfrm>
            <a:off x="5724525" y="5732463"/>
            <a:ext cx="2346325" cy="979487"/>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atin typeface="Cambria" pitchFamily="18" charset="0"/>
              </a:rPr>
              <a:t>Princess Diana</a:t>
            </a:r>
            <a:endParaRPr lang="en-GB"/>
          </a:p>
        </p:txBody>
      </p:sp>
      <p:pic>
        <p:nvPicPr>
          <p:cNvPr id="32771" name="Content Placeholder 3" descr="Diana.jpg"/>
          <p:cNvPicPr>
            <a:picLocks noGrp="1" noChangeAspect="1"/>
          </p:cNvPicPr>
          <p:nvPr>
            <p:ph idx="1"/>
          </p:nvPr>
        </p:nvPicPr>
        <p:blipFill>
          <a:blip r:embed="rId2" cstate="print"/>
          <a:srcRect/>
          <a:stretch>
            <a:fillRect/>
          </a:stretch>
        </p:blipFill>
        <p:spPr>
          <a:xfrm>
            <a:off x="6280150" y="2349500"/>
            <a:ext cx="2863850" cy="1622425"/>
          </a:xfrm>
        </p:spPr>
      </p:pic>
      <p:pic>
        <p:nvPicPr>
          <p:cNvPr id="32772" name="Picture 5" descr="Diana Sag"/>
          <p:cNvPicPr>
            <a:picLocks noChangeAspect="1" noChangeArrowheads="1"/>
          </p:cNvPicPr>
          <p:nvPr/>
        </p:nvPicPr>
        <p:blipFill>
          <a:blip r:embed="rId3" cstate="print"/>
          <a:srcRect/>
          <a:stretch>
            <a:fillRect/>
          </a:stretch>
        </p:blipFill>
        <p:spPr bwMode="auto">
          <a:xfrm>
            <a:off x="0" y="1568450"/>
            <a:ext cx="6934200" cy="5289550"/>
          </a:xfrm>
          <a:prstGeom prst="rect">
            <a:avLst/>
          </a:prstGeom>
          <a:noFill/>
          <a:ln w="9525">
            <a:noFill/>
            <a:miter lim="800000"/>
            <a:headEnd/>
            <a:tailEnd/>
          </a:ln>
        </p:spPr>
      </p:pic>
      <p:pic>
        <p:nvPicPr>
          <p:cNvPr id="32774" name="Picture 4"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6797675" y="260350"/>
            <a:ext cx="2346325" cy="979488"/>
          </a:xfrm>
          <a:prstGeom prst="rect">
            <a:avLst/>
          </a:prstGeom>
          <a:noFill/>
          <a:ln w="9525">
            <a:noFill/>
            <a:miter lim="800000"/>
            <a:headEnd/>
            <a:tailEnd/>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2211414" y="762000"/>
            <a:ext cx="5595524" cy="5364163"/>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4724400"/>
            <a:ext cx="2776670" cy="1752600"/>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cstate="print"/>
          <a:srcRect/>
          <a:stretch>
            <a:fillRect/>
          </a:stretch>
        </p:blipFill>
        <p:spPr bwMode="auto">
          <a:xfrm>
            <a:off x="2514600" y="685800"/>
            <a:ext cx="5867400" cy="5624797"/>
          </a:xfrm>
          <a:prstGeom prst="rect">
            <a:avLst/>
          </a:prstGeom>
          <a:noFill/>
          <a:ln w="9525">
            <a:noFill/>
            <a:miter lim="800000"/>
            <a:headEnd/>
            <a:tailEnd/>
          </a:ln>
        </p:spPr>
      </p:pic>
      <p:pic>
        <p:nvPicPr>
          <p:cNvPr id="5" name="Picture 4" descr="margaret-thatcher-prime-minister-01-june-1981-BPW38N.jpg"/>
          <p:cNvPicPr>
            <a:picLocks noChangeAspect="1"/>
          </p:cNvPicPr>
          <p:nvPr/>
        </p:nvPicPr>
        <p:blipFill>
          <a:blip r:embed="rId3" cstate="print"/>
          <a:srcRect b="12522"/>
          <a:stretch>
            <a:fillRect/>
          </a:stretch>
        </p:blipFill>
        <p:spPr>
          <a:xfrm>
            <a:off x="228600" y="4724400"/>
            <a:ext cx="2776670" cy="1752600"/>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GB">
                <a:latin typeface="Cambria" pitchFamily="18" charset="0"/>
              </a:rPr>
              <a:t>Donald Trump</a:t>
            </a:r>
            <a:endParaRPr lang="en-GB"/>
          </a:p>
        </p:txBody>
      </p:sp>
      <p:pic>
        <p:nvPicPr>
          <p:cNvPr id="34819" name="Content Placeholder 4" descr="Donald_Trump_August_19,_2015_(cropped).jpg"/>
          <p:cNvPicPr>
            <a:picLocks noGrp="1" noChangeAspect="1"/>
          </p:cNvPicPr>
          <p:nvPr>
            <p:ph idx="1"/>
          </p:nvPr>
        </p:nvPicPr>
        <p:blipFill>
          <a:blip r:embed="rId2" cstate="print"/>
          <a:srcRect/>
          <a:stretch>
            <a:fillRect/>
          </a:stretch>
        </p:blipFill>
        <p:spPr>
          <a:xfrm>
            <a:off x="2874963" y="1600200"/>
            <a:ext cx="3394075" cy="4525963"/>
          </a:xfrm>
        </p:spPr>
      </p:pic>
      <p:pic>
        <p:nvPicPr>
          <p:cNvPr id="34820" name="Picture 2"/>
          <p:cNvPicPr>
            <a:picLocks noChangeAspect="1" noChangeArrowheads="1"/>
          </p:cNvPicPr>
          <p:nvPr/>
        </p:nvPicPr>
        <p:blipFill>
          <a:blip r:embed="rId3" cstate="print"/>
          <a:srcRect/>
          <a:stretch>
            <a:fillRect/>
          </a:stretch>
        </p:blipFill>
        <p:spPr bwMode="auto">
          <a:xfrm>
            <a:off x="2268538" y="1268413"/>
            <a:ext cx="6219825" cy="5962650"/>
          </a:xfrm>
          <a:prstGeom prst="rect">
            <a:avLst/>
          </a:prstGeom>
          <a:noFill/>
          <a:ln w="9525">
            <a:noFill/>
            <a:miter lim="800000"/>
            <a:headEnd/>
            <a:tailEnd/>
          </a:ln>
        </p:spPr>
      </p:pic>
      <p:pic>
        <p:nvPicPr>
          <p:cNvPr id="34821" name="Picture 5" descr="Donald_Trump_August_19,_2015_(cropped).jpg"/>
          <p:cNvPicPr>
            <a:picLocks noChangeAspect="1"/>
          </p:cNvPicPr>
          <p:nvPr/>
        </p:nvPicPr>
        <p:blipFill>
          <a:blip r:embed="rId4" cstate="print"/>
          <a:srcRect/>
          <a:stretch>
            <a:fillRect/>
          </a:stretch>
        </p:blipFill>
        <p:spPr bwMode="auto">
          <a:xfrm>
            <a:off x="539750" y="3500438"/>
            <a:ext cx="2139950" cy="2852737"/>
          </a:xfrm>
          <a:prstGeom prst="rect">
            <a:avLst/>
          </a:prstGeom>
          <a:noFill/>
          <a:ln w="9525">
            <a:noFill/>
            <a:miter lim="800000"/>
            <a:headEnd/>
            <a:tailEnd/>
          </a:ln>
        </p:spPr>
      </p:pic>
      <p:pic>
        <p:nvPicPr>
          <p:cNvPr id="34822" name="Picture 4" descr="C:\Users\ablettm\AppData\Local\Microsoft\Windows\Temporary Internet Files\Content.Outlook\R41HOZLM\UWTSD Logo.jpg"/>
          <p:cNvPicPr>
            <a:picLocks noChangeAspect="1" noChangeArrowheads="1"/>
          </p:cNvPicPr>
          <p:nvPr/>
        </p:nvPicPr>
        <p:blipFill>
          <a:blip r:embed="rId5" cstate="print"/>
          <a:srcRect/>
          <a:stretch>
            <a:fillRect/>
          </a:stretch>
        </p:blipFill>
        <p:spPr bwMode="auto">
          <a:xfrm>
            <a:off x="6443663" y="0"/>
            <a:ext cx="2346325" cy="977900"/>
          </a:xfrm>
          <a:prstGeom prst="rect">
            <a:avLst/>
          </a:prstGeom>
          <a:noFill/>
          <a:ln w="9525">
            <a:noFill/>
            <a:miter lim="800000"/>
            <a:headEnd/>
            <a:tailEnd/>
          </a:ln>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endParaRPr lang="en-GB"/>
          </a:p>
        </p:txBody>
      </p:sp>
      <p:pic>
        <p:nvPicPr>
          <p:cNvPr id="35843" name="Picture 2"/>
          <p:cNvPicPr>
            <a:picLocks noGrp="1" noChangeAspect="1" noChangeArrowheads="1"/>
          </p:cNvPicPr>
          <p:nvPr>
            <p:ph idx="1"/>
          </p:nvPr>
        </p:nvPicPr>
        <p:blipFill>
          <a:blip r:embed="rId2" cstate="print"/>
          <a:srcRect l="20250" t="22697" r="50874" b="33748"/>
          <a:stretch>
            <a:fillRect/>
          </a:stretch>
        </p:blipFill>
        <p:spPr>
          <a:xfrm>
            <a:off x="0" y="3860800"/>
            <a:ext cx="5751513" cy="2789238"/>
          </a:xfrm>
          <a:noFill/>
        </p:spPr>
      </p:pic>
      <p:pic>
        <p:nvPicPr>
          <p:cNvPr id="35844" name="Picture 3"/>
          <p:cNvPicPr>
            <a:picLocks noChangeAspect="1" noChangeArrowheads="1"/>
          </p:cNvPicPr>
          <p:nvPr/>
        </p:nvPicPr>
        <p:blipFill>
          <a:blip r:embed="rId3" cstate="print"/>
          <a:srcRect/>
          <a:stretch>
            <a:fillRect/>
          </a:stretch>
        </p:blipFill>
        <p:spPr bwMode="auto">
          <a:xfrm>
            <a:off x="3200400" y="228600"/>
            <a:ext cx="5534743" cy="5305425"/>
          </a:xfrm>
          <a:prstGeom prst="rect">
            <a:avLst/>
          </a:prstGeom>
          <a:noFill/>
          <a:ln w="9525">
            <a:noFill/>
            <a:miter lim="800000"/>
            <a:headEnd/>
            <a:tailEnd/>
          </a:ln>
        </p:spPr>
      </p:pic>
      <p:pic>
        <p:nvPicPr>
          <p:cNvPr id="35846" name="Picture 4" descr="C:\Users\ablettm\AppData\Local\Microsoft\Windows\Temporary Internet Files\Content.Outlook\R41HOZLM\UWTSD Logo.jpg"/>
          <p:cNvPicPr>
            <a:picLocks noChangeAspect="1" noChangeArrowheads="1"/>
          </p:cNvPicPr>
          <p:nvPr/>
        </p:nvPicPr>
        <p:blipFill>
          <a:blip r:embed="rId4" cstate="print"/>
          <a:srcRect/>
          <a:stretch>
            <a:fillRect/>
          </a:stretch>
        </p:blipFill>
        <p:spPr bwMode="auto">
          <a:xfrm>
            <a:off x="6156325" y="5732463"/>
            <a:ext cx="2346325" cy="979487"/>
          </a:xfrm>
          <a:prstGeom prst="rect">
            <a:avLst/>
          </a:prstGeom>
          <a:noFill/>
          <a:ln w="9525">
            <a:noFill/>
            <a:miter lim="800000"/>
            <a:headEnd/>
            <a:tailEnd/>
          </a:ln>
        </p:spPr>
      </p:pic>
      <p:pic>
        <p:nvPicPr>
          <p:cNvPr id="6" name="Content Placeholder 3" descr="Stars and Stripes.jpg"/>
          <p:cNvPicPr>
            <a:picLocks noChangeAspect="1"/>
          </p:cNvPicPr>
          <p:nvPr/>
        </p:nvPicPr>
        <p:blipFill>
          <a:blip r:embed="rId5" cstate="print"/>
          <a:stretch>
            <a:fillRect/>
          </a:stretch>
        </p:blipFill>
        <p:spPr>
          <a:xfrm>
            <a:off x="304800" y="1066800"/>
            <a:ext cx="2766303" cy="1857375"/>
          </a:xfrm>
          <a:prstGeom prst="rect">
            <a:avLst/>
          </a:prstGeo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l="20371" t="10541" r="57407" b="17443"/>
          <a:stretch>
            <a:fillRect/>
          </a:stretch>
        </p:blipFill>
        <p:spPr bwMode="auto">
          <a:xfrm>
            <a:off x="0" y="3657600"/>
            <a:ext cx="2926080" cy="3048000"/>
          </a:xfrm>
          <a:prstGeom prst="rect">
            <a:avLst/>
          </a:prstGeom>
          <a:noFill/>
          <a:ln w="9525">
            <a:noFill/>
            <a:miter lim="800000"/>
            <a:headEnd/>
            <a:tailEnd/>
          </a:ln>
        </p:spPr>
      </p:pic>
      <p:pic>
        <p:nvPicPr>
          <p:cNvPr id="5" name="Content Placeholder 3" descr="Union Jack.png"/>
          <p:cNvPicPr>
            <a:picLocks noChangeAspect="1"/>
          </p:cNvPicPr>
          <p:nvPr/>
        </p:nvPicPr>
        <p:blipFill>
          <a:blip r:embed="rId3" cstate="print"/>
          <a:stretch>
            <a:fillRect/>
          </a:stretch>
        </p:blipFill>
        <p:spPr>
          <a:xfrm>
            <a:off x="5867400" y="5257800"/>
            <a:ext cx="3028950" cy="1514475"/>
          </a:xfrm>
          <a:prstGeom prst="rect">
            <a:avLst/>
          </a:prstGeom>
        </p:spPr>
      </p:pic>
      <p:pic>
        <p:nvPicPr>
          <p:cNvPr id="6" name="Picture 2"/>
          <p:cNvPicPr>
            <a:picLocks noChangeAspect="1" noChangeArrowheads="1"/>
          </p:cNvPicPr>
          <p:nvPr/>
        </p:nvPicPr>
        <p:blipFill>
          <a:blip r:embed="rId4" cstate="print"/>
          <a:srcRect/>
          <a:stretch>
            <a:fillRect/>
          </a:stretch>
        </p:blipFill>
        <p:spPr bwMode="auto">
          <a:xfrm>
            <a:off x="3048000" y="228600"/>
            <a:ext cx="5334000" cy="5113452"/>
          </a:xfrm>
          <a:prstGeom prst="rect">
            <a:avLst/>
          </a:prstGeom>
          <a:noFill/>
          <a:ln w="9525">
            <a:noFill/>
            <a:miter lim="800000"/>
            <a:headEnd/>
            <a:tailEnd/>
          </a:ln>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dirty="0" smtClean="0">
                <a:latin typeface="Cambria" pitchFamily="18" charset="0"/>
              </a:rPr>
              <a:t>A last word</a:t>
            </a:r>
            <a:endParaRPr lang="en-GB" sz="4000" dirty="0">
              <a:latin typeface="Cambria" pitchFamily="18" charset="0"/>
            </a:endParaRPr>
          </a:p>
        </p:txBody>
      </p:sp>
      <p:sp>
        <p:nvSpPr>
          <p:cNvPr id="3" name="Content Placeholder 2"/>
          <p:cNvSpPr>
            <a:spLocks noGrp="1"/>
          </p:cNvSpPr>
          <p:nvPr>
            <p:ph sz="half" idx="1"/>
          </p:nvPr>
        </p:nvSpPr>
        <p:spPr/>
        <p:txBody>
          <a:bodyPr>
            <a:normAutofit fontScale="62500" lnSpcReduction="20000"/>
          </a:bodyPr>
          <a:lstStyle/>
          <a:p>
            <a:r>
              <a:rPr lang="en-GB" b="1" dirty="0" smtClean="0">
                <a:latin typeface="Cambria" pitchFamily="18" charset="0"/>
              </a:rPr>
              <a:t>‘The basic purpose of astrology is to bring order to the apparent chaos of man’s experience</a:t>
            </a:r>
            <a:r>
              <a:rPr lang="en-GB" dirty="0" smtClean="0">
                <a:latin typeface="Cambria" pitchFamily="18" charset="0"/>
              </a:rPr>
              <a:t>, and thus help the individual of the group to achieve a </a:t>
            </a:r>
            <a:r>
              <a:rPr lang="en-GB" b="1" dirty="0" smtClean="0">
                <a:latin typeface="Cambria" pitchFamily="18" charset="0"/>
              </a:rPr>
              <a:t>greater degree of integration, health and sanity. </a:t>
            </a:r>
            <a:r>
              <a:rPr lang="en-GB" dirty="0" smtClean="0">
                <a:latin typeface="Cambria" pitchFamily="18" charset="0"/>
              </a:rPr>
              <a:t>It is to build a more conscious approach to human life and a deeper understanding of the structural characteristics and of the cyclic behaviour of all organisms. Thus its importance; for it is man’s prerogative and spiritual obligation </a:t>
            </a:r>
            <a:r>
              <a:rPr lang="en-GB" b="1" dirty="0" smtClean="0">
                <a:latin typeface="Cambria" pitchFamily="18" charset="0"/>
              </a:rPr>
              <a:t>to tread the “conscious Way”.</a:t>
            </a:r>
          </a:p>
          <a:p>
            <a:endParaRPr lang="en-GB" dirty="0" smtClean="0">
              <a:latin typeface="Cambria" pitchFamily="18" charset="0"/>
            </a:endParaRPr>
          </a:p>
          <a:p>
            <a:r>
              <a:rPr lang="en-GB" dirty="0" smtClean="0">
                <a:latin typeface="Cambria" pitchFamily="18" charset="0"/>
              </a:rPr>
              <a:t>Rudhyar, Dane, </a:t>
            </a:r>
            <a:r>
              <a:rPr lang="en-GB" i="1" dirty="0" smtClean="0">
                <a:latin typeface="Cambria" pitchFamily="18" charset="0"/>
              </a:rPr>
              <a:t>The Practice of Astrology as a Technique in Human Understanding</a:t>
            </a:r>
            <a:r>
              <a:rPr lang="en-GB" dirty="0" smtClean="0">
                <a:latin typeface="Cambria" pitchFamily="18" charset="0"/>
              </a:rPr>
              <a:t> (New York: Penguin, 1975 [1968]).</a:t>
            </a:r>
          </a:p>
          <a:p>
            <a:endParaRPr lang="en-GB" dirty="0"/>
          </a:p>
        </p:txBody>
      </p:sp>
      <p:pic>
        <p:nvPicPr>
          <p:cNvPr id="6" name="Content Placeholder 5" descr="Dane Rudhyar 2.jpeg"/>
          <p:cNvPicPr>
            <a:picLocks noGrp="1" noChangeAspect="1"/>
          </p:cNvPicPr>
          <p:nvPr>
            <p:ph sz="half" idx="2"/>
          </p:nvPr>
        </p:nvPicPr>
        <p:blipFill>
          <a:blip r:embed="rId2" cstate="print"/>
          <a:stretch>
            <a:fillRect/>
          </a:stretch>
        </p:blipFill>
        <p:spPr>
          <a:xfrm>
            <a:off x="4953000" y="1600200"/>
            <a:ext cx="1905000" cy="3000375"/>
          </a:xfrm>
        </p:spPr>
      </p:pic>
      <p:pic>
        <p:nvPicPr>
          <p:cNvPr id="7" name="Picture 6" descr="Rudhyar Practice of Astrology.jpg"/>
          <p:cNvPicPr>
            <a:picLocks noChangeAspect="1"/>
          </p:cNvPicPr>
          <p:nvPr/>
        </p:nvPicPr>
        <p:blipFill>
          <a:blip r:embed="rId3" cstate="print"/>
          <a:srcRect l="34166" r="34167"/>
          <a:stretch>
            <a:fillRect/>
          </a:stretch>
        </p:blipFill>
        <p:spPr>
          <a:xfrm>
            <a:off x="6781800" y="2721142"/>
            <a:ext cx="2058610" cy="3412958"/>
          </a:xfrm>
          <a:prstGeom prst="rect">
            <a:avLst/>
          </a:prstGeom>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latin typeface="Cambria Math" pitchFamily="18" charset="0"/>
                <a:ea typeface="Cambria Math" pitchFamily="18" charset="0"/>
              </a:rPr>
              <a:t/>
            </a:r>
            <a:br>
              <a:rPr lang="en-GB" sz="3200" dirty="0" smtClean="0">
                <a:latin typeface="Cambria Math" pitchFamily="18" charset="0"/>
                <a:ea typeface="Cambria Math" pitchFamily="18" charset="0"/>
              </a:rPr>
            </a:br>
            <a:r>
              <a:rPr lang="en-GB" sz="3200" dirty="0" smtClean="0">
                <a:latin typeface="Cambria Math" pitchFamily="18" charset="0"/>
                <a:ea typeface="Cambria Math" pitchFamily="18" charset="0"/>
              </a:rPr>
              <a:t>And Lastly: Congratulations to the new Diploma Holders from the  University of Wales Trinity Saint David</a:t>
            </a:r>
            <a:endParaRPr lang="en-GB" sz="3200" dirty="0">
              <a:latin typeface="Cambria Math" pitchFamily="18" charset="0"/>
              <a:ea typeface="Cambria Math" pitchFamily="18" charset="0"/>
            </a:endParaRPr>
          </a:p>
        </p:txBody>
      </p:sp>
      <p:pic>
        <p:nvPicPr>
          <p:cNvPr id="4" name="Content Placeholder 3" descr="C:\Users\ablettm\AppData\Local\Microsoft\Windows\Temporary Internet Files\Content.Outlook\R41HOZLM\UWTSD Logo.jpg"/>
          <p:cNvPicPr>
            <a:picLocks noGrp="1" noChangeAspect="1" noChangeArrowheads="1"/>
          </p:cNvPicPr>
          <p:nvPr>
            <p:ph idx="1"/>
          </p:nvPr>
        </p:nvPicPr>
        <p:blipFill>
          <a:blip r:embed="rId2" cstate="print"/>
          <a:srcRect/>
          <a:stretch>
            <a:fillRect/>
          </a:stretch>
        </p:blipFill>
        <p:spPr bwMode="auto">
          <a:xfrm>
            <a:off x="304800" y="2057400"/>
            <a:ext cx="3978922" cy="1592580"/>
          </a:xfrm>
          <a:prstGeom prst="rect">
            <a:avLst/>
          </a:prstGeom>
          <a:noFill/>
          <a:ln w="9525">
            <a:noFill/>
            <a:miter lim="800000"/>
            <a:headEnd/>
            <a:tailEnd/>
          </a:ln>
        </p:spPr>
      </p:pic>
      <p:pic>
        <p:nvPicPr>
          <p:cNvPr id="5" name="Picture 4" descr="FASlogo.jpg"/>
          <p:cNvPicPr>
            <a:picLocks noChangeAspect="1"/>
          </p:cNvPicPr>
          <p:nvPr/>
        </p:nvPicPr>
        <p:blipFill>
          <a:blip r:embed="rId3" cstate="print"/>
          <a:stretch>
            <a:fillRect/>
          </a:stretch>
        </p:blipFill>
        <p:spPr>
          <a:xfrm>
            <a:off x="4572000" y="2133600"/>
            <a:ext cx="4293704" cy="1828800"/>
          </a:xfrm>
          <a:prstGeom prst="rect">
            <a:avLst/>
          </a:prstGeom>
        </p:spPr>
      </p:pic>
      <p:pic>
        <p:nvPicPr>
          <p:cNvPr id="6" name="Picture 10" descr="4 HRH with Nick.jpg"/>
          <p:cNvPicPr>
            <a:picLocks noChangeAspect="1"/>
          </p:cNvPicPr>
          <p:nvPr/>
        </p:nvPicPr>
        <p:blipFill>
          <a:blip r:embed="rId4" cstate="print"/>
          <a:srcRect/>
          <a:stretch>
            <a:fillRect/>
          </a:stretch>
        </p:blipFill>
        <p:spPr>
          <a:xfrm>
            <a:off x="5638800" y="3886200"/>
            <a:ext cx="2971800" cy="1979476"/>
          </a:xfrm>
          <a:prstGeom prst="rect">
            <a:avLst/>
          </a:prstGeom>
          <a:noFill/>
        </p:spPr>
      </p:pic>
      <p:pic>
        <p:nvPicPr>
          <p:cNvPr id="7" name="Picture 7" descr="The Vice Chancellor congratulating Laura.jpg"/>
          <p:cNvPicPr>
            <a:picLocks noChangeAspect="1"/>
          </p:cNvPicPr>
          <p:nvPr/>
        </p:nvPicPr>
        <p:blipFill>
          <a:blip r:embed="rId5" cstate="print"/>
          <a:srcRect/>
          <a:stretch>
            <a:fillRect/>
          </a:stretch>
        </p:blipFill>
        <p:spPr bwMode="auto">
          <a:xfrm>
            <a:off x="990600" y="5037137"/>
            <a:ext cx="2735535" cy="1820863"/>
          </a:xfrm>
          <a:prstGeom prst="rect">
            <a:avLst/>
          </a:prstGeom>
          <a:noFill/>
          <a:ln w="9525">
            <a:noFill/>
            <a:miter lim="800000"/>
            <a:headEnd/>
            <a:tailEnd/>
          </a:ln>
        </p:spPr>
      </p:pic>
      <p:pic>
        <p:nvPicPr>
          <p:cNvPr id="8" name="Picture 11" descr="Zoomed in.jpg"/>
          <p:cNvPicPr>
            <a:picLocks noChangeAspect="1"/>
          </p:cNvPicPr>
          <p:nvPr/>
        </p:nvPicPr>
        <p:blipFill>
          <a:blip r:embed="rId6" cstate="print"/>
          <a:srcRect/>
          <a:stretch>
            <a:fillRect/>
          </a:stretch>
        </p:blipFill>
        <p:spPr bwMode="auto">
          <a:xfrm>
            <a:off x="3429000" y="4419600"/>
            <a:ext cx="2024305" cy="2217159"/>
          </a:xfrm>
          <a:prstGeom prst="rect">
            <a:avLst/>
          </a:prstGeom>
          <a:noFill/>
          <a:ln w="9525">
            <a:noFill/>
            <a:miter lim="800000"/>
            <a:headEnd/>
            <a:tailEnd/>
          </a:ln>
        </p:spPr>
      </p:pic>
      <p:pic>
        <p:nvPicPr>
          <p:cNvPr id="9" name="Picture 8" descr="Lampeter 3.jpg"/>
          <p:cNvPicPr>
            <a:picLocks noChangeAspect="1"/>
          </p:cNvPicPr>
          <p:nvPr/>
        </p:nvPicPr>
        <p:blipFill>
          <a:blip r:embed="rId7" cstate="print"/>
          <a:srcRect/>
          <a:stretch>
            <a:fillRect/>
          </a:stretch>
        </p:blipFill>
        <p:spPr bwMode="auto">
          <a:xfrm>
            <a:off x="381000" y="6096000"/>
            <a:ext cx="1219020" cy="762000"/>
          </a:xfrm>
          <a:prstGeom prst="rect">
            <a:avLst/>
          </a:prstGeom>
          <a:noFill/>
          <a:ln w="9525">
            <a:noFill/>
            <a:miter lim="800000"/>
            <a:headEnd/>
            <a:tailEnd/>
          </a:ln>
        </p:spPr>
      </p:pic>
      <p:pic>
        <p:nvPicPr>
          <p:cNvPr id="11" name="Picture 5" descr="Lampeter.jpeg"/>
          <p:cNvPicPr>
            <a:picLocks noChangeAspect="1"/>
          </p:cNvPicPr>
          <p:nvPr/>
        </p:nvPicPr>
        <p:blipFill>
          <a:blip r:embed="rId8" cstate="print"/>
          <a:srcRect/>
          <a:stretch>
            <a:fillRect/>
          </a:stretch>
        </p:blipFill>
        <p:spPr bwMode="auto">
          <a:xfrm>
            <a:off x="7086600" y="5867400"/>
            <a:ext cx="1676400" cy="1257031"/>
          </a:xfrm>
          <a:prstGeom prst="rect">
            <a:avLst/>
          </a:prstGeom>
          <a:noFill/>
          <a:ln w="9525">
            <a:noFill/>
            <a:miter lim="800000"/>
            <a:headEnd/>
            <a:tailEnd/>
          </a:ln>
        </p:spPr>
      </p:pic>
      <p:pic>
        <p:nvPicPr>
          <p:cNvPr id="12" name="Picture 11" descr="Graduates outside main building.jpg"/>
          <p:cNvPicPr>
            <a:picLocks noChangeAspect="1"/>
          </p:cNvPicPr>
          <p:nvPr/>
        </p:nvPicPr>
        <p:blipFill>
          <a:blip r:embed="rId9" cstate="print"/>
          <a:stretch>
            <a:fillRect/>
          </a:stretch>
        </p:blipFill>
        <p:spPr>
          <a:xfrm>
            <a:off x="533400" y="3657600"/>
            <a:ext cx="2209800" cy="1469603"/>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3578</TotalTime>
  <Words>5351</Words>
  <Application>Microsoft Office PowerPoint</Application>
  <PresentationFormat>On-screen Show (4:3)</PresentationFormat>
  <Paragraphs>357</Paragraphs>
  <Slides>66</Slides>
  <Notes>2</Notes>
  <HiddenSlides>1</HiddenSlides>
  <MMClips>0</MMClip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Office Theme</vt:lpstr>
      <vt:lpstr>Astrology - The Future of an Ancient Art Astrology’s Future – not forgetting the Present and Past  Self, Psyche, or Soul: Embodiment and the Autonomous Self </vt:lpstr>
      <vt:lpstr>Slide 2</vt:lpstr>
      <vt:lpstr>First: The Future</vt:lpstr>
      <vt:lpstr>The Future</vt:lpstr>
      <vt:lpstr>The Future</vt:lpstr>
      <vt:lpstr>Slide 6</vt:lpstr>
      <vt:lpstr>And the MA in Cultural Astronomy and Astrology</vt:lpstr>
      <vt:lpstr>The Faculty and the University</vt:lpstr>
      <vt:lpstr>In this talk</vt:lpstr>
      <vt:lpstr>The Future</vt:lpstr>
      <vt:lpstr>The Future</vt:lpstr>
      <vt:lpstr>The Future</vt:lpstr>
      <vt:lpstr>Fate: The Faculty view in the 1950s – 70s</vt:lpstr>
      <vt:lpstr>The perils of prediction</vt:lpstr>
      <vt:lpstr>Slide 15</vt:lpstr>
      <vt:lpstr>Slide 16</vt:lpstr>
      <vt:lpstr>Slide 17</vt:lpstr>
      <vt:lpstr>Slide 18</vt:lpstr>
      <vt:lpstr>Slide 19</vt:lpstr>
      <vt:lpstr>Slide 20</vt:lpstr>
      <vt:lpstr>UK Polling Report   http://ukpollingreport.co.uk/voting-intention-1979-1983</vt:lpstr>
      <vt:lpstr>Slide 22</vt:lpstr>
      <vt:lpstr>How do astrologers talk about the soul?</vt:lpstr>
      <vt:lpstr>Johannes Kepler</vt:lpstr>
      <vt:lpstr>What is the Self?</vt:lpstr>
      <vt:lpstr>What is the Psyche?</vt:lpstr>
      <vt:lpstr>The dualist nature of Astrology: Natural and Judicial</vt:lpstr>
      <vt:lpstr>St Augustine (354-430): two views om what we would call astrology</vt:lpstr>
      <vt:lpstr>And now some history: the Soul in Greek Philosophy </vt:lpstr>
      <vt:lpstr>Plato: Key Ideas</vt:lpstr>
      <vt:lpstr>Plato on the Soul</vt:lpstr>
      <vt:lpstr>Plato: the three parts of the soul</vt:lpstr>
      <vt:lpstr>Plato: the soul and wisdom</vt:lpstr>
      <vt:lpstr>Aristotle</vt:lpstr>
      <vt:lpstr>Aristotle and kinds of soul De Anima (On the Soul)</vt:lpstr>
      <vt:lpstr>Stoic Model of the Soul</vt:lpstr>
      <vt:lpstr>Soul: The Classical Theories Summarised</vt:lpstr>
      <vt:lpstr> Tension: dualism - the soul separates from the body </vt:lpstr>
      <vt:lpstr>The Soul Remains Autonomous The Corpus Hermeticum 2nd c BCE–2nd c CE</vt:lpstr>
      <vt:lpstr>The Soul in Ptolemaic Astrology (Claudius Ptolemy, 2nd c)</vt:lpstr>
      <vt:lpstr>THE CRISIS IN CHRISTIANITY IN THE TWELFTH CENTURY</vt:lpstr>
      <vt:lpstr>Albertus Magnus c. 1200 – 1280</vt:lpstr>
      <vt:lpstr>Albertus Magnus</vt:lpstr>
      <vt:lpstr>Thomas Aquinas:  Separate the soul from the body</vt:lpstr>
      <vt:lpstr> The stars cannot influence the soul:  astrology cannot cause psychological tendencies  </vt:lpstr>
      <vt:lpstr>Self-awareness, wisdom, education and virtue can prevent celestial influences</vt:lpstr>
      <vt:lpstr>Astrology works in two ways: explaning Mundane Astrology</vt:lpstr>
      <vt:lpstr>CONSEQUENCES FOR ASTROLOGY</vt:lpstr>
      <vt:lpstr>Consequence for Modern Western Astrology</vt:lpstr>
      <vt:lpstr>A Thomist approach (Platonic/ Aristotelian/ Hermetic</vt:lpstr>
      <vt:lpstr>A Thomist approach (Platonic/ Aristotelian/ Hermetic)</vt:lpstr>
      <vt:lpstr>A Stoic Approach</vt:lpstr>
      <vt:lpstr>A Stoic View from modern Astrophysics</vt:lpstr>
      <vt:lpstr>A Stoic View: The Faculty view in the 1950s – 70s</vt:lpstr>
      <vt:lpstr>Slide 55</vt:lpstr>
      <vt:lpstr>A Classical Way of Analysing the Soul according to the Moon and Mercury:  Claudius Ptolemy</vt:lpstr>
      <vt:lpstr>As used by Galileo in the chart of his daughter Virginia</vt:lpstr>
      <vt:lpstr>Galileo’s daughter Virginia</vt:lpstr>
      <vt:lpstr>Princess Diana</vt:lpstr>
      <vt:lpstr>Slide 60</vt:lpstr>
      <vt:lpstr>Slide 61</vt:lpstr>
      <vt:lpstr>Donald Trump</vt:lpstr>
      <vt:lpstr>Slide 63</vt:lpstr>
      <vt:lpstr>Slide 64</vt:lpstr>
      <vt:lpstr>A last word</vt:lpstr>
      <vt:lpstr> And Lastly: Congratulations to the new Diploma Holders from the  University of Wales Trinity Saint David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381</cp:revision>
  <dcterms:created xsi:type="dcterms:W3CDTF">2018-03-04T18:07:14Z</dcterms:created>
  <dcterms:modified xsi:type="dcterms:W3CDTF">2018-03-23T17:43:52Z</dcterms:modified>
</cp:coreProperties>
</file>