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8"/>
  </p:notesMasterIdLst>
  <p:sldIdLst>
    <p:sldId id="257" r:id="rId2"/>
    <p:sldId id="258" r:id="rId3"/>
    <p:sldId id="260" r:id="rId4"/>
    <p:sldId id="261" r:id="rId5"/>
    <p:sldId id="262" r:id="rId6"/>
    <p:sldId id="259"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CA53734-6A26-4734-A35C-6EF48448C766}" type="datetimeFigureOut">
              <a:rPr lang="en-GB" smtClean="0"/>
              <a:t>26/04/2026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87BA200-FD1D-465D-A210-6AE9E2B459AF}" type="slidenum">
              <a:rPr lang="en-GB" smtClean="0"/>
              <a:t>‹#›</a:t>
            </a:fld>
            <a:endParaRPr lang="en-GB"/>
          </a:p>
        </p:txBody>
      </p:sp>
    </p:spTree>
    <p:extLst>
      <p:ext uri="{BB962C8B-B14F-4D97-AF65-F5344CB8AC3E}">
        <p14:creationId xmlns:p14="http://schemas.microsoft.com/office/powerpoint/2010/main" val="29445848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587BA200-FD1D-465D-A210-6AE9E2B459AF}" type="slidenum">
              <a:rPr lang="en-GB" smtClean="0"/>
              <a:t>6</a:t>
            </a:fld>
            <a:endParaRPr lang="en-GB"/>
          </a:p>
        </p:txBody>
      </p:sp>
    </p:spTree>
    <p:extLst>
      <p:ext uri="{BB962C8B-B14F-4D97-AF65-F5344CB8AC3E}">
        <p14:creationId xmlns:p14="http://schemas.microsoft.com/office/powerpoint/2010/main" val="282355552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8127AF-78D6-3533-6874-ACE40A39DCC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6CF694E-C557-BBB9-DD44-90181F8801A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CFB33D5-C5A9-0F7B-05B9-0EDB145732E5}"/>
              </a:ext>
            </a:extLst>
          </p:cNvPr>
          <p:cNvSpPr>
            <a:spLocks noGrp="1"/>
          </p:cNvSpPr>
          <p:nvPr>
            <p:ph type="dt" sz="half" idx="10"/>
          </p:nvPr>
        </p:nvSpPr>
        <p:spPr/>
        <p:txBody>
          <a:bodyPr/>
          <a:lstStyle/>
          <a:p>
            <a:fld id="{B03906B5-F49C-4BF0-A986-F0DECFE89145}" type="datetimeFigureOut">
              <a:rPr lang="en-GB" smtClean="0"/>
              <a:t>26/04/2026</a:t>
            </a:fld>
            <a:endParaRPr lang="en-GB"/>
          </a:p>
        </p:txBody>
      </p:sp>
      <p:sp>
        <p:nvSpPr>
          <p:cNvPr id="5" name="Footer Placeholder 4">
            <a:extLst>
              <a:ext uri="{FF2B5EF4-FFF2-40B4-BE49-F238E27FC236}">
                <a16:creationId xmlns:a16="http://schemas.microsoft.com/office/drawing/2014/main" id="{E5C8B3AF-3638-3000-F433-2E1D20DE141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61E93F-30A4-888A-A94D-DB79C1637DE1}"/>
              </a:ext>
            </a:extLst>
          </p:cNvPr>
          <p:cNvSpPr>
            <a:spLocks noGrp="1"/>
          </p:cNvSpPr>
          <p:nvPr>
            <p:ph type="sldNum" sz="quarter" idx="12"/>
          </p:nvPr>
        </p:nvSpPr>
        <p:spPr/>
        <p:txBody>
          <a:bodyPr/>
          <a:lstStyle/>
          <a:p>
            <a:fld id="{182081E6-4473-4844-9F11-564D61E7C54C}" type="slidenum">
              <a:rPr lang="en-GB" smtClean="0"/>
              <a:t>‹#›</a:t>
            </a:fld>
            <a:endParaRPr lang="en-GB"/>
          </a:p>
        </p:txBody>
      </p:sp>
    </p:spTree>
    <p:extLst>
      <p:ext uri="{BB962C8B-B14F-4D97-AF65-F5344CB8AC3E}">
        <p14:creationId xmlns:p14="http://schemas.microsoft.com/office/powerpoint/2010/main" val="31326297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BF1829-D822-CD1A-89CA-F0B46C2C9E1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EBBF8F-5A35-CE24-684B-57F0F50F137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4BDCAEE-C58B-3529-D73C-0883A91538AC}"/>
              </a:ext>
            </a:extLst>
          </p:cNvPr>
          <p:cNvSpPr>
            <a:spLocks noGrp="1"/>
          </p:cNvSpPr>
          <p:nvPr>
            <p:ph type="dt" sz="half" idx="10"/>
          </p:nvPr>
        </p:nvSpPr>
        <p:spPr/>
        <p:txBody>
          <a:bodyPr/>
          <a:lstStyle/>
          <a:p>
            <a:fld id="{B03906B5-F49C-4BF0-A986-F0DECFE89145}" type="datetimeFigureOut">
              <a:rPr lang="en-GB" smtClean="0"/>
              <a:t>26/04/2026</a:t>
            </a:fld>
            <a:endParaRPr lang="en-GB"/>
          </a:p>
        </p:txBody>
      </p:sp>
      <p:sp>
        <p:nvSpPr>
          <p:cNvPr id="5" name="Footer Placeholder 4">
            <a:extLst>
              <a:ext uri="{FF2B5EF4-FFF2-40B4-BE49-F238E27FC236}">
                <a16:creationId xmlns:a16="http://schemas.microsoft.com/office/drawing/2014/main" id="{A9181970-1EB4-F22E-A688-F73E54AF9A6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BD38BA-FC4D-168B-3663-12FFFD079439}"/>
              </a:ext>
            </a:extLst>
          </p:cNvPr>
          <p:cNvSpPr>
            <a:spLocks noGrp="1"/>
          </p:cNvSpPr>
          <p:nvPr>
            <p:ph type="sldNum" sz="quarter" idx="12"/>
          </p:nvPr>
        </p:nvSpPr>
        <p:spPr/>
        <p:txBody>
          <a:bodyPr/>
          <a:lstStyle/>
          <a:p>
            <a:fld id="{182081E6-4473-4844-9F11-564D61E7C54C}" type="slidenum">
              <a:rPr lang="en-GB" smtClean="0"/>
              <a:t>‹#›</a:t>
            </a:fld>
            <a:endParaRPr lang="en-GB"/>
          </a:p>
        </p:txBody>
      </p:sp>
    </p:spTree>
    <p:extLst>
      <p:ext uri="{BB962C8B-B14F-4D97-AF65-F5344CB8AC3E}">
        <p14:creationId xmlns:p14="http://schemas.microsoft.com/office/powerpoint/2010/main" val="28775759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3FEEE5-5154-26BE-ED3C-8A50AEB38D0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A64CA9C-53F5-1FD2-3282-FD8AE637EB9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B77972D-0498-1AF1-3B88-22EC50F03735}"/>
              </a:ext>
            </a:extLst>
          </p:cNvPr>
          <p:cNvSpPr>
            <a:spLocks noGrp="1"/>
          </p:cNvSpPr>
          <p:nvPr>
            <p:ph type="dt" sz="half" idx="10"/>
          </p:nvPr>
        </p:nvSpPr>
        <p:spPr/>
        <p:txBody>
          <a:bodyPr/>
          <a:lstStyle/>
          <a:p>
            <a:fld id="{B03906B5-F49C-4BF0-A986-F0DECFE89145}" type="datetimeFigureOut">
              <a:rPr lang="en-GB" smtClean="0"/>
              <a:t>26/04/2026</a:t>
            </a:fld>
            <a:endParaRPr lang="en-GB"/>
          </a:p>
        </p:txBody>
      </p:sp>
      <p:sp>
        <p:nvSpPr>
          <p:cNvPr id="5" name="Footer Placeholder 4">
            <a:extLst>
              <a:ext uri="{FF2B5EF4-FFF2-40B4-BE49-F238E27FC236}">
                <a16:creationId xmlns:a16="http://schemas.microsoft.com/office/drawing/2014/main" id="{8A5A109A-E984-91E9-9E61-A25E06BBC13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0098752-FEAE-65B4-0630-0DC2E14E43B6}"/>
              </a:ext>
            </a:extLst>
          </p:cNvPr>
          <p:cNvSpPr>
            <a:spLocks noGrp="1"/>
          </p:cNvSpPr>
          <p:nvPr>
            <p:ph type="sldNum" sz="quarter" idx="12"/>
          </p:nvPr>
        </p:nvSpPr>
        <p:spPr/>
        <p:txBody>
          <a:bodyPr/>
          <a:lstStyle/>
          <a:p>
            <a:fld id="{182081E6-4473-4844-9F11-564D61E7C54C}" type="slidenum">
              <a:rPr lang="en-GB" smtClean="0"/>
              <a:t>‹#›</a:t>
            </a:fld>
            <a:endParaRPr lang="en-GB"/>
          </a:p>
        </p:txBody>
      </p:sp>
    </p:spTree>
    <p:extLst>
      <p:ext uri="{BB962C8B-B14F-4D97-AF65-F5344CB8AC3E}">
        <p14:creationId xmlns:p14="http://schemas.microsoft.com/office/powerpoint/2010/main" val="5011431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0490FB-2543-884D-4714-7CF7126A192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83AE746-348D-0DC4-1C4E-270B87EC556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CF01458-5989-1B7D-1BFC-D3D4BB3C8F7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031963C-01AF-D493-08AF-71804D6465A2}"/>
              </a:ext>
            </a:extLst>
          </p:cNvPr>
          <p:cNvSpPr>
            <a:spLocks noGrp="1"/>
          </p:cNvSpPr>
          <p:nvPr>
            <p:ph type="dt" sz="half" idx="10"/>
          </p:nvPr>
        </p:nvSpPr>
        <p:spPr/>
        <p:txBody>
          <a:bodyPr/>
          <a:lstStyle/>
          <a:p>
            <a:fld id="{B03906B5-F49C-4BF0-A986-F0DECFE89145}" type="datetimeFigureOut">
              <a:rPr lang="en-GB" smtClean="0"/>
              <a:t>26/04/2026</a:t>
            </a:fld>
            <a:endParaRPr lang="en-GB"/>
          </a:p>
        </p:txBody>
      </p:sp>
      <p:sp>
        <p:nvSpPr>
          <p:cNvPr id="6" name="Footer Placeholder 5">
            <a:extLst>
              <a:ext uri="{FF2B5EF4-FFF2-40B4-BE49-F238E27FC236}">
                <a16:creationId xmlns:a16="http://schemas.microsoft.com/office/drawing/2014/main" id="{C3E133C1-6143-5F30-8DAD-09EFCDFE8CC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BBFBA23-952F-FF0E-C023-53E983ED8FD2}"/>
              </a:ext>
            </a:extLst>
          </p:cNvPr>
          <p:cNvSpPr>
            <a:spLocks noGrp="1"/>
          </p:cNvSpPr>
          <p:nvPr>
            <p:ph type="sldNum" sz="quarter" idx="12"/>
          </p:nvPr>
        </p:nvSpPr>
        <p:spPr/>
        <p:txBody>
          <a:bodyPr/>
          <a:lstStyle/>
          <a:p>
            <a:fld id="{182081E6-4473-4844-9F11-564D61E7C54C}" type="slidenum">
              <a:rPr lang="en-GB" smtClean="0"/>
              <a:t>‹#›</a:t>
            </a:fld>
            <a:endParaRPr lang="en-GB"/>
          </a:p>
        </p:txBody>
      </p:sp>
    </p:spTree>
    <p:extLst>
      <p:ext uri="{BB962C8B-B14F-4D97-AF65-F5344CB8AC3E}">
        <p14:creationId xmlns:p14="http://schemas.microsoft.com/office/powerpoint/2010/main" val="10738885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F02C9-4392-C861-37F2-E66E2A325AE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EEC8052-68EB-899D-4A51-73DFC0822A0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B4DAF3C-00DC-24B6-2333-64EC8A174C7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CF0ECDF-2EE1-A778-5D7D-AA7FACAB7C9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E03244F-6F88-309C-3310-B206D9301F1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270DE18-2FB7-0A87-708B-5A1992291867}"/>
              </a:ext>
            </a:extLst>
          </p:cNvPr>
          <p:cNvSpPr>
            <a:spLocks noGrp="1"/>
          </p:cNvSpPr>
          <p:nvPr>
            <p:ph type="dt" sz="half" idx="10"/>
          </p:nvPr>
        </p:nvSpPr>
        <p:spPr/>
        <p:txBody>
          <a:bodyPr/>
          <a:lstStyle/>
          <a:p>
            <a:fld id="{B03906B5-F49C-4BF0-A986-F0DECFE89145}" type="datetimeFigureOut">
              <a:rPr lang="en-GB" smtClean="0"/>
              <a:t>26/04/2026</a:t>
            </a:fld>
            <a:endParaRPr lang="en-GB"/>
          </a:p>
        </p:txBody>
      </p:sp>
      <p:sp>
        <p:nvSpPr>
          <p:cNvPr id="8" name="Footer Placeholder 7">
            <a:extLst>
              <a:ext uri="{FF2B5EF4-FFF2-40B4-BE49-F238E27FC236}">
                <a16:creationId xmlns:a16="http://schemas.microsoft.com/office/drawing/2014/main" id="{4863F70D-1155-4AD5-D02B-B81FC899286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F9C9E2F-6EF1-F5E6-5AC8-F72E28BD0625}"/>
              </a:ext>
            </a:extLst>
          </p:cNvPr>
          <p:cNvSpPr>
            <a:spLocks noGrp="1"/>
          </p:cNvSpPr>
          <p:nvPr>
            <p:ph type="sldNum" sz="quarter" idx="12"/>
          </p:nvPr>
        </p:nvSpPr>
        <p:spPr/>
        <p:txBody>
          <a:bodyPr/>
          <a:lstStyle/>
          <a:p>
            <a:fld id="{182081E6-4473-4844-9F11-564D61E7C54C}" type="slidenum">
              <a:rPr lang="en-GB" smtClean="0"/>
              <a:t>‹#›</a:t>
            </a:fld>
            <a:endParaRPr lang="en-GB"/>
          </a:p>
        </p:txBody>
      </p:sp>
    </p:spTree>
    <p:extLst>
      <p:ext uri="{BB962C8B-B14F-4D97-AF65-F5344CB8AC3E}">
        <p14:creationId xmlns:p14="http://schemas.microsoft.com/office/powerpoint/2010/main" val="28792878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8C334A-5518-ED44-60EB-1CF2830FEE7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ED3C56C-F453-94BB-FED7-5B14E975AE88}"/>
              </a:ext>
            </a:extLst>
          </p:cNvPr>
          <p:cNvSpPr>
            <a:spLocks noGrp="1"/>
          </p:cNvSpPr>
          <p:nvPr>
            <p:ph type="dt" sz="half" idx="10"/>
          </p:nvPr>
        </p:nvSpPr>
        <p:spPr/>
        <p:txBody>
          <a:bodyPr/>
          <a:lstStyle/>
          <a:p>
            <a:fld id="{B03906B5-F49C-4BF0-A986-F0DECFE89145}" type="datetimeFigureOut">
              <a:rPr lang="en-GB" smtClean="0"/>
              <a:t>26/04/2026</a:t>
            </a:fld>
            <a:endParaRPr lang="en-GB"/>
          </a:p>
        </p:txBody>
      </p:sp>
      <p:sp>
        <p:nvSpPr>
          <p:cNvPr id="4" name="Footer Placeholder 3">
            <a:extLst>
              <a:ext uri="{FF2B5EF4-FFF2-40B4-BE49-F238E27FC236}">
                <a16:creationId xmlns:a16="http://schemas.microsoft.com/office/drawing/2014/main" id="{5AB7E532-913E-1597-8366-FAA8FF3AEBF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D0A58F9-A75D-8D9C-7AD7-D5F2C04EB6E1}"/>
              </a:ext>
            </a:extLst>
          </p:cNvPr>
          <p:cNvSpPr>
            <a:spLocks noGrp="1"/>
          </p:cNvSpPr>
          <p:nvPr>
            <p:ph type="sldNum" sz="quarter" idx="12"/>
          </p:nvPr>
        </p:nvSpPr>
        <p:spPr/>
        <p:txBody>
          <a:bodyPr/>
          <a:lstStyle/>
          <a:p>
            <a:fld id="{182081E6-4473-4844-9F11-564D61E7C54C}" type="slidenum">
              <a:rPr lang="en-GB" smtClean="0"/>
              <a:t>‹#›</a:t>
            </a:fld>
            <a:endParaRPr lang="en-GB"/>
          </a:p>
        </p:txBody>
      </p:sp>
    </p:spTree>
    <p:extLst>
      <p:ext uri="{BB962C8B-B14F-4D97-AF65-F5344CB8AC3E}">
        <p14:creationId xmlns:p14="http://schemas.microsoft.com/office/powerpoint/2010/main" val="38585135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19A8AFD-1A90-224C-AD5A-CF44932F8F7E}"/>
              </a:ext>
            </a:extLst>
          </p:cNvPr>
          <p:cNvSpPr>
            <a:spLocks noGrp="1"/>
          </p:cNvSpPr>
          <p:nvPr>
            <p:ph type="dt" sz="half" idx="10"/>
          </p:nvPr>
        </p:nvSpPr>
        <p:spPr/>
        <p:txBody>
          <a:bodyPr/>
          <a:lstStyle/>
          <a:p>
            <a:fld id="{B03906B5-F49C-4BF0-A986-F0DECFE89145}" type="datetimeFigureOut">
              <a:rPr lang="en-GB" smtClean="0"/>
              <a:t>26/04/2026</a:t>
            </a:fld>
            <a:endParaRPr lang="en-GB"/>
          </a:p>
        </p:txBody>
      </p:sp>
      <p:sp>
        <p:nvSpPr>
          <p:cNvPr id="3" name="Footer Placeholder 2">
            <a:extLst>
              <a:ext uri="{FF2B5EF4-FFF2-40B4-BE49-F238E27FC236}">
                <a16:creationId xmlns:a16="http://schemas.microsoft.com/office/drawing/2014/main" id="{5631AF38-270F-30F9-FDBB-F12538477E6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A2519C3-F582-D701-09D8-1FC2116A358C}"/>
              </a:ext>
            </a:extLst>
          </p:cNvPr>
          <p:cNvSpPr>
            <a:spLocks noGrp="1"/>
          </p:cNvSpPr>
          <p:nvPr>
            <p:ph type="sldNum" sz="quarter" idx="12"/>
          </p:nvPr>
        </p:nvSpPr>
        <p:spPr/>
        <p:txBody>
          <a:bodyPr/>
          <a:lstStyle/>
          <a:p>
            <a:fld id="{182081E6-4473-4844-9F11-564D61E7C54C}" type="slidenum">
              <a:rPr lang="en-GB" smtClean="0"/>
              <a:t>‹#›</a:t>
            </a:fld>
            <a:endParaRPr lang="en-GB"/>
          </a:p>
        </p:txBody>
      </p:sp>
    </p:spTree>
    <p:extLst>
      <p:ext uri="{BB962C8B-B14F-4D97-AF65-F5344CB8AC3E}">
        <p14:creationId xmlns:p14="http://schemas.microsoft.com/office/powerpoint/2010/main" val="371941570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342B06-70DD-128C-0795-5A81875B304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CF9704A-0702-7B99-6616-A1B82EC6752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9FC80D3-B1AF-87FD-39DC-E535B501343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43025FC-5D5B-6B05-A9B9-44B2E1435040}"/>
              </a:ext>
            </a:extLst>
          </p:cNvPr>
          <p:cNvSpPr>
            <a:spLocks noGrp="1"/>
          </p:cNvSpPr>
          <p:nvPr>
            <p:ph type="dt" sz="half" idx="10"/>
          </p:nvPr>
        </p:nvSpPr>
        <p:spPr/>
        <p:txBody>
          <a:bodyPr/>
          <a:lstStyle/>
          <a:p>
            <a:fld id="{B03906B5-F49C-4BF0-A986-F0DECFE89145}" type="datetimeFigureOut">
              <a:rPr lang="en-GB" smtClean="0"/>
              <a:t>26/04/2026</a:t>
            </a:fld>
            <a:endParaRPr lang="en-GB"/>
          </a:p>
        </p:txBody>
      </p:sp>
      <p:sp>
        <p:nvSpPr>
          <p:cNvPr id="6" name="Footer Placeholder 5">
            <a:extLst>
              <a:ext uri="{FF2B5EF4-FFF2-40B4-BE49-F238E27FC236}">
                <a16:creationId xmlns:a16="http://schemas.microsoft.com/office/drawing/2014/main" id="{853AF1BC-0772-30DC-7880-12E2C2D89C6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D587BAF-77C6-0595-0F55-FD5C17371C26}"/>
              </a:ext>
            </a:extLst>
          </p:cNvPr>
          <p:cNvSpPr>
            <a:spLocks noGrp="1"/>
          </p:cNvSpPr>
          <p:nvPr>
            <p:ph type="sldNum" sz="quarter" idx="12"/>
          </p:nvPr>
        </p:nvSpPr>
        <p:spPr/>
        <p:txBody>
          <a:bodyPr/>
          <a:lstStyle/>
          <a:p>
            <a:fld id="{182081E6-4473-4844-9F11-564D61E7C54C}" type="slidenum">
              <a:rPr lang="en-GB" smtClean="0"/>
              <a:t>‹#›</a:t>
            </a:fld>
            <a:endParaRPr lang="en-GB"/>
          </a:p>
        </p:txBody>
      </p:sp>
    </p:spTree>
    <p:extLst>
      <p:ext uri="{BB962C8B-B14F-4D97-AF65-F5344CB8AC3E}">
        <p14:creationId xmlns:p14="http://schemas.microsoft.com/office/powerpoint/2010/main" val="27496092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E89D6-565A-5653-39EF-97D70A26C7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1B685E7-A6DD-E2BF-4A77-6EF4D256853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2434FCD-7FBC-1A1C-87EC-2B33AB89C92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42F83F-96A0-8638-1D42-F4B55B3A9BFF}"/>
              </a:ext>
            </a:extLst>
          </p:cNvPr>
          <p:cNvSpPr>
            <a:spLocks noGrp="1"/>
          </p:cNvSpPr>
          <p:nvPr>
            <p:ph type="dt" sz="half" idx="10"/>
          </p:nvPr>
        </p:nvSpPr>
        <p:spPr/>
        <p:txBody>
          <a:bodyPr/>
          <a:lstStyle/>
          <a:p>
            <a:fld id="{B03906B5-F49C-4BF0-A986-F0DECFE89145}" type="datetimeFigureOut">
              <a:rPr lang="en-GB" smtClean="0"/>
              <a:t>26/04/2026</a:t>
            </a:fld>
            <a:endParaRPr lang="en-GB"/>
          </a:p>
        </p:txBody>
      </p:sp>
      <p:sp>
        <p:nvSpPr>
          <p:cNvPr id="6" name="Footer Placeholder 5">
            <a:extLst>
              <a:ext uri="{FF2B5EF4-FFF2-40B4-BE49-F238E27FC236}">
                <a16:creationId xmlns:a16="http://schemas.microsoft.com/office/drawing/2014/main" id="{CFD4D015-72D4-8952-8FD4-833608382F8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F215DAE-FF82-173B-E99E-FBCE0AC48731}"/>
              </a:ext>
            </a:extLst>
          </p:cNvPr>
          <p:cNvSpPr>
            <a:spLocks noGrp="1"/>
          </p:cNvSpPr>
          <p:nvPr>
            <p:ph type="sldNum" sz="quarter" idx="12"/>
          </p:nvPr>
        </p:nvSpPr>
        <p:spPr/>
        <p:txBody>
          <a:bodyPr/>
          <a:lstStyle/>
          <a:p>
            <a:fld id="{182081E6-4473-4844-9F11-564D61E7C54C}" type="slidenum">
              <a:rPr lang="en-GB" smtClean="0"/>
              <a:t>‹#›</a:t>
            </a:fld>
            <a:endParaRPr lang="en-GB"/>
          </a:p>
        </p:txBody>
      </p:sp>
    </p:spTree>
    <p:extLst>
      <p:ext uri="{BB962C8B-B14F-4D97-AF65-F5344CB8AC3E}">
        <p14:creationId xmlns:p14="http://schemas.microsoft.com/office/powerpoint/2010/main" val="19192600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9C0436-63F6-9FC9-A2EB-4F105F0A7E0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B083AE9-FA71-307C-B6D7-F28948E7DB5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17E70BD-D6C1-63D3-B3B3-4FB70F347431}"/>
              </a:ext>
            </a:extLst>
          </p:cNvPr>
          <p:cNvSpPr>
            <a:spLocks noGrp="1"/>
          </p:cNvSpPr>
          <p:nvPr>
            <p:ph type="dt" sz="half" idx="10"/>
          </p:nvPr>
        </p:nvSpPr>
        <p:spPr/>
        <p:txBody>
          <a:bodyPr/>
          <a:lstStyle/>
          <a:p>
            <a:fld id="{B03906B5-F49C-4BF0-A986-F0DECFE89145}" type="datetimeFigureOut">
              <a:rPr lang="en-GB" smtClean="0"/>
              <a:t>26/04/2026</a:t>
            </a:fld>
            <a:endParaRPr lang="en-GB"/>
          </a:p>
        </p:txBody>
      </p:sp>
      <p:sp>
        <p:nvSpPr>
          <p:cNvPr id="5" name="Footer Placeholder 4">
            <a:extLst>
              <a:ext uri="{FF2B5EF4-FFF2-40B4-BE49-F238E27FC236}">
                <a16:creationId xmlns:a16="http://schemas.microsoft.com/office/drawing/2014/main" id="{66BE3763-3EF2-DCEF-BC57-F30816D30E6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9EBBA7C-B519-21AF-AB39-11E3FA6DBFAD}"/>
              </a:ext>
            </a:extLst>
          </p:cNvPr>
          <p:cNvSpPr>
            <a:spLocks noGrp="1"/>
          </p:cNvSpPr>
          <p:nvPr>
            <p:ph type="sldNum" sz="quarter" idx="12"/>
          </p:nvPr>
        </p:nvSpPr>
        <p:spPr/>
        <p:txBody>
          <a:bodyPr/>
          <a:lstStyle/>
          <a:p>
            <a:fld id="{182081E6-4473-4844-9F11-564D61E7C54C}" type="slidenum">
              <a:rPr lang="en-GB" smtClean="0"/>
              <a:t>‹#›</a:t>
            </a:fld>
            <a:endParaRPr lang="en-GB"/>
          </a:p>
        </p:txBody>
      </p:sp>
    </p:spTree>
    <p:extLst>
      <p:ext uri="{BB962C8B-B14F-4D97-AF65-F5344CB8AC3E}">
        <p14:creationId xmlns:p14="http://schemas.microsoft.com/office/powerpoint/2010/main" val="11600810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93DA85B-3100-1123-302C-3871F583BC1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C78C250-5357-736E-3074-E2DD1571B16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96771E-27F6-9747-BA86-59BEAB40F456}"/>
              </a:ext>
            </a:extLst>
          </p:cNvPr>
          <p:cNvSpPr>
            <a:spLocks noGrp="1"/>
          </p:cNvSpPr>
          <p:nvPr>
            <p:ph type="dt" sz="half" idx="10"/>
          </p:nvPr>
        </p:nvSpPr>
        <p:spPr/>
        <p:txBody>
          <a:bodyPr/>
          <a:lstStyle/>
          <a:p>
            <a:fld id="{B03906B5-F49C-4BF0-A986-F0DECFE89145}" type="datetimeFigureOut">
              <a:rPr lang="en-GB" smtClean="0"/>
              <a:t>26/04/2026</a:t>
            </a:fld>
            <a:endParaRPr lang="en-GB"/>
          </a:p>
        </p:txBody>
      </p:sp>
      <p:sp>
        <p:nvSpPr>
          <p:cNvPr id="5" name="Footer Placeholder 4">
            <a:extLst>
              <a:ext uri="{FF2B5EF4-FFF2-40B4-BE49-F238E27FC236}">
                <a16:creationId xmlns:a16="http://schemas.microsoft.com/office/drawing/2014/main" id="{6BD683AA-E814-1A5F-2B89-8AD00E05848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F66D64F-24E1-2944-5CF8-3849B1C071AA}"/>
              </a:ext>
            </a:extLst>
          </p:cNvPr>
          <p:cNvSpPr>
            <a:spLocks noGrp="1"/>
          </p:cNvSpPr>
          <p:nvPr>
            <p:ph type="sldNum" sz="quarter" idx="12"/>
          </p:nvPr>
        </p:nvSpPr>
        <p:spPr/>
        <p:txBody>
          <a:bodyPr/>
          <a:lstStyle/>
          <a:p>
            <a:fld id="{182081E6-4473-4844-9F11-564D61E7C54C}" type="slidenum">
              <a:rPr lang="en-GB" smtClean="0"/>
              <a:t>‹#›</a:t>
            </a:fld>
            <a:endParaRPr lang="en-GB"/>
          </a:p>
        </p:txBody>
      </p:sp>
    </p:spTree>
    <p:extLst>
      <p:ext uri="{BB962C8B-B14F-4D97-AF65-F5344CB8AC3E}">
        <p14:creationId xmlns:p14="http://schemas.microsoft.com/office/powerpoint/2010/main" val="17483641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3E736FF-AC5A-76B1-C813-7D187CA0EB1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86346CE-901D-CD10-8F52-D0A1E6CDD11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1DD1329-4FF4-553E-5027-9F1F3BEA3C5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03906B5-F49C-4BF0-A986-F0DECFE89145}" type="datetimeFigureOut">
              <a:rPr lang="en-GB" smtClean="0"/>
              <a:t>26/04/2026</a:t>
            </a:fld>
            <a:endParaRPr lang="en-GB"/>
          </a:p>
        </p:txBody>
      </p:sp>
      <p:sp>
        <p:nvSpPr>
          <p:cNvPr id="5" name="Footer Placeholder 4">
            <a:extLst>
              <a:ext uri="{FF2B5EF4-FFF2-40B4-BE49-F238E27FC236}">
                <a16:creationId xmlns:a16="http://schemas.microsoft.com/office/drawing/2014/main" id="{14757D41-B0A6-4A17-9B27-A8CCE6F8682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2F9B2A49-0A6A-274D-4CCA-894411F720E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82081E6-4473-4844-9F11-564D61E7C54C}" type="slidenum">
              <a:rPr lang="en-GB" smtClean="0"/>
              <a:t>‹#›</a:t>
            </a:fld>
            <a:endParaRPr lang="en-GB"/>
          </a:p>
        </p:txBody>
      </p:sp>
    </p:spTree>
    <p:extLst>
      <p:ext uri="{BB962C8B-B14F-4D97-AF65-F5344CB8AC3E}">
        <p14:creationId xmlns:p14="http://schemas.microsoft.com/office/powerpoint/2010/main" val="26510029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gov.uk/government/publications/teaching-online-safety-in-schools/teaching-online-safety-in-schools"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s://teachersguide.net/digital-literacy-in-education/" TargetMode="External"/><Relationship Id="rId5" Type="http://schemas.openxmlformats.org/officeDocument/2006/relationships/hyperlink" Target="https://www.gov.uk/government/collections/online-safety-and-media-literacy" TargetMode="External"/><Relationship Id="rId4" Type="http://schemas.openxmlformats.org/officeDocument/2006/relationships/hyperlink" Target="https://www.edvolvelearning.com/blog/think-before-you-post-or-text-or-snap-a-photo-that-i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DCAF78-EE64-F761-DDC9-9F2C920862F9}"/>
              </a:ext>
            </a:extLst>
          </p:cNvPr>
          <p:cNvSpPr>
            <a:spLocks noGrp="1"/>
          </p:cNvSpPr>
          <p:nvPr>
            <p:ph type="title"/>
          </p:nvPr>
        </p:nvSpPr>
        <p:spPr/>
        <p:txBody>
          <a:bodyPr/>
          <a:lstStyle/>
          <a:p>
            <a:r>
              <a:rPr lang="en-GB" dirty="0"/>
              <a:t>E-safety policies in schools</a:t>
            </a:r>
          </a:p>
        </p:txBody>
      </p:sp>
      <p:sp>
        <p:nvSpPr>
          <p:cNvPr id="3" name="Content Placeholder 2">
            <a:extLst>
              <a:ext uri="{FF2B5EF4-FFF2-40B4-BE49-F238E27FC236}">
                <a16:creationId xmlns:a16="http://schemas.microsoft.com/office/drawing/2014/main" id="{32EE819E-2F3D-FF82-BC7B-F1DC6C9DF9F6}"/>
              </a:ext>
            </a:extLst>
          </p:cNvPr>
          <p:cNvSpPr>
            <a:spLocks noGrp="1"/>
          </p:cNvSpPr>
          <p:nvPr>
            <p:ph idx="1"/>
          </p:nvPr>
        </p:nvSpPr>
        <p:spPr/>
        <p:txBody>
          <a:bodyPr>
            <a:normAutofit/>
          </a:bodyPr>
          <a:lstStyle/>
          <a:p>
            <a:pPr marL="0" indent="0">
              <a:buNone/>
            </a:pPr>
            <a:r>
              <a:rPr lang="en-GB" sz="2000" dirty="0"/>
              <a:t>All schools across Wales follow government guidance for their school policies, the policies include:</a:t>
            </a:r>
          </a:p>
          <a:p>
            <a:pPr>
              <a:buFontTx/>
              <a:buChar char="-"/>
            </a:pPr>
            <a:r>
              <a:rPr lang="en-GB" sz="2000" dirty="0"/>
              <a:t>Acceptable Use Policies (AUPs)</a:t>
            </a:r>
          </a:p>
          <a:p>
            <a:pPr>
              <a:buFontTx/>
              <a:buChar char="-"/>
            </a:pPr>
            <a:r>
              <a:rPr lang="en-GB" sz="2000" dirty="0"/>
              <a:t>Safeguarding &amp; child protection</a:t>
            </a:r>
          </a:p>
          <a:p>
            <a:pPr>
              <a:buFontTx/>
              <a:buChar char="-"/>
            </a:pPr>
            <a:r>
              <a:rPr lang="en-GB" sz="2000" dirty="0"/>
              <a:t>Reporting systems for online harm</a:t>
            </a:r>
          </a:p>
          <a:p>
            <a:pPr marL="0" indent="0">
              <a:buNone/>
            </a:pPr>
            <a:r>
              <a:rPr lang="en-GB" sz="2000" dirty="0"/>
              <a:t>Schools must both protect learners and teach them how to stay safe online.</a:t>
            </a:r>
          </a:p>
        </p:txBody>
      </p:sp>
      <p:sp>
        <p:nvSpPr>
          <p:cNvPr id="4" name="Oval 3">
            <a:extLst>
              <a:ext uri="{FF2B5EF4-FFF2-40B4-BE49-F238E27FC236}">
                <a16:creationId xmlns:a16="http://schemas.microsoft.com/office/drawing/2014/main" id="{897D15AF-EA04-3806-62B5-12210FEB285A}"/>
              </a:ext>
            </a:extLst>
          </p:cNvPr>
          <p:cNvSpPr/>
          <p:nvPr/>
        </p:nvSpPr>
        <p:spPr>
          <a:xfrm>
            <a:off x="838200" y="4636168"/>
            <a:ext cx="2065421" cy="1540795"/>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School</a:t>
            </a:r>
          </a:p>
        </p:txBody>
      </p:sp>
      <p:sp>
        <p:nvSpPr>
          <p:cNvPr id="5" name="Oval 4">
            <a:extLst>
              <a:ext uri="{FF2B5EF4-FFF2-40B4-BE49-F238E27FC236}">
                <a16:creationId xmlns:a16="http://schemas.microsoft.com/office/drawing/2014/main" id="{EEA6740E-FC5E-FF0E-0573-3C8976082DA2}"/>
              </a:ext>
            </a:extLst>
          </p:cNvPr>
          <p:cNvSpPr/>
          <p:nvPr/>
        </p:nvSpPr>
        <p:spPr>
          <a:xfrm>
            <a:off x="3605463" y="4636168"/>
            <a:ext cx="2065421" cy="1540795"/>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Teachers</a:t>
            </a:r>
          </a:p>
        </p:txBody>
      </p:sp>
      <p:sp>
        <p:nvSpPr>
          <p:cNvPr id="6" name="Oval 5">
            <a:extLst>
              <a:ext uri="{FF2B5EF4-FFF2-40B4-BE49-F238E27FC236}">
                <a16:creationId xmlns:a16="http://schemas.microsoft.com/office/drawing/2014/main" id="{DBCA9776-FDB2-E93A-6C78-9F43DCFDD8AB}"/>
              </a:ext>
            </a:extLst>
          </p:cNvPr>
          <p:cNvSpPr/>
          <p:nvPr/>
        </p:nvSpPr>
        <p:spPr>
          <a:xfrm>
            <a:off x="6372727" y="4636167"/>
            <a:ext cx="1921042" cy="1540795"/>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Learners</a:t>
            </a:r>
          </a:p>
        </p:txBody>
      </p:sp>
      <p:sp>
        <p:nvSpPr>
          <p:cNvPr id="7" name="Oval 6">
            <a:extLst>
              <a:ext uri="{FF2B5EF4-FFF2-40B4-BE49-F238E27FC236}">
                <a16:creationId xmlns:a16="http://schemas.microsoft.com/office/drawing/2014/main" id="{EAD99668-6161-9C5D-9056-38FBD73AF919}"/>
              </a:ext>
            </a:extLst>
          </p:cNvPr>
          <p:cNvSpPr/>
          <p:nvPr/>
        </p:nvSpPr>
        <p:spPr>
          <a:xfrm>
            <a:off x="9071810" y="4636167"/>
            <a:ext cx="2065421" cy="1540795"/>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Parents</a:t>
            </a:r>
          </a:p>
        </p:txBody>
      </p:sp>
      <p:cxnSp>
        <p:nvCxnSpPr>
          <p:cNvPr id="9" name="Straight Arrow Connector 8">
            <a:extLst>
              <a:ext uri="{FF2B5EF4-FFF2-40B4-BE49-F238E27FC236}">
                <a16:creationId xmlns:a16="http://schemas.microsoft.com/office/drawing/2014/main" id="{2F48411B-6E9D-8B0C-98A5-DB778ACFE729}"/>
              </a:ext>
            </a:extLst>
          </p:cNvPr>
          <p:cNvCxnSpPr/>
          <p:nvPr/>
        </p:nvCxnSpPr>
        <p:spPr>
          <a:xfrm>
            <a:off x="3064042" y="5406563"/>
            <a:ext cx="417095" cy="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0" name="Straight Arrow Connector 9">
            <a:extLst>
              <a:ext uri="{FF2B5EF4-FFF2-40B4-BE49-F238E27FC236}">
                <a16:creationId xmlns:a16="http://schemas.microsoft.com/office/drawing/2014/main" id="{1709B129-073B-5F4C-39E1-55A9674B417F}"/>
              </a:ext>
            </a:extLst>
          </p:cNvPr>
          <p:cNvCxnSpPr/>
          <p:nvPr/>
        </p:nvCxnSpPr>
        <p:spPr>
          <a:xfrm>
            <a:off x="5831305" y="5406563"/>
            <a:ext cx="417095" cy="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cxnSp>
        <p:nvCxnSpPr>
          <p:cNvPr id="11" name="Straight Arrow Connector 10">
            <a:extLst>
              <a:ext uri="{FF2B5EF4-FFF2-40B4-BE49-F238E27FC236}">
                <a16:creationId xmlns:a16="http://schemas.microsoft.com/office/drawing/2014/main" id="{B64F48FF-C311-35ED-5F19-7947A9F7F6B7}"/>
              </a:ext>
            </a:extLst>
          </p:cNvPr>
          <p:cNvCxnSpPr/>
          <p:nvPr/>
        </p:nvCxnSpPr>
        <p:spPr>
          <a:xfrm>
            <a:off x="8526378" y="5406563"/>
            <a:ext cx="417095" cy="0"/>
          </a:xfrm>
          <a:prstGeom prst="straightConnector1">
            <a:avLst/>
          </a:prstGeom>
          <a:ln>
            <a:tailEnd type="triangle"/>
          </a:ln>
        </p:spPr>
        <p:style>
          <a:lnRef idx="2">
            <a:schemeClr val="accent1"/>
          </a:lnRef>
          <a:fillRef idx="0">
            <a:schemeClr val="accent1"/>
          </a:fillRef>
          <a:effectRef idx="1">
            <a:schemeClr val="accent1"/>
          </a:effectRef>
          <a:fontRef idx="minor">
            <a:schemeClr val="tx1"/>
          </a:fontRef>
        </p:style>
      </p:cxnSp>
      <p:sp>
        <p:nvSpPr>
          <p:cNvPr id="12" name="TextBox 11">
            <a:extLst>
              <a:ext uri="{FF2B5EF4-FFF2-40B4-BE49-F238E27FC236}">
                <a16:creationId xmlns:a16="http://schemas.microsoft.com/office/drawing/2014/main" id="{41496F78-7EF9-4E71-E61E-C4BB587C67B9}"/>
              </a:ext>
            </a:extLst>
          </p:cNvPr>
          <p:cNvSpPr txBox="1"/>
          <p:nvPr/>
        </p:nvSpPr>
        <p:spPr>
          <a:xfrm>
            <a:off x="7908758" y="6545179"/>
            <a:ext cx="4283242" cy="369332"/>
          </a:xfrm>
          <a:prstGeom prst="rect">
            <a:avLst/>
          </a:prstGeom>
          <a:noFill/>
        </p:spPr>
        <p:txBody>
          <a:bodyPr wrap="square" rtlCol="0">
            <a:spAutoFit/>
          </a:bodyPr>
          <a:lstStyle/>
          <a:p>
            <a:r>
              <a:rPr lang="en-GB" dirty="0"/>
              <a:t>(Department for Education, 2023)</a:t>
            </a:r>
          </a:p>
        </p:txBody>
      </p:sp>
    </p:spTree>
    <p:extLst>
      <p:ext uri="{BB962C8B-B14F-4D97-AF65-F5344CB8AC3E}">
        <p14:creationId xmlns:p14="http://schemas.microsoft.com/office/powerpoint/2010/main" val="42620765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2488E2-8384-F151-4CA9-F2ABB1B6EBA9}"/>
              </a:ext>
            </a:extLst>
          </p:cNvPr>
          <p:cNvSpPr>
            <a:spLocks noGrp="1"/>
          </p:cNvSpPr>
          <p:nvPr>
            <p:ph type="title"/>
          </p:nvPr>
        </p:nvSpPr>
        <p:spPr>
          <a:xfrm>
            <a:off x="630936" y="639520"/>
            <a:ext cx="3429000" cy="1719072"/>
          </a:xfrm>
        </p:spPr>
        <p:txBody>
          <a:bodyPr anchor="b">
            <a:normAutofit/>
          </a:bodyPr>
          <a:lstStyle/>
          <a:p>
            <a:r>
              <a:rPr lang="en-GB" sz="3800" dirty="0"/>
              <a:t>What do E-safety Policies cover?</a:t>
            </a:r>
          </a:p>
        </p:txBody>
      </p:sp>
      <p:sp>
        <p:nvSpPr>
          <p:cNvPr id="1033"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CD906CF-C2D3-BA68-C040-ED775B90F018}"/>
              </a:ext>
            </a:extLst>
          </p:cNvPr>
          <p:cNvSpPr>
            <a:spLocks noGrp="1"/>
          </p:cNvSpPr>
          <p:nvPr>
            <p:ph idx="1"/>
          </p:nvPr>
        </p:nvSpPr>
        <p:spPr>
          <a:xfrm>
            <a:off x="671111" y="2677327"/>
            <a:ext cx="4021275" cy="3644164"/>
          </a:xfrm>
        </p:spPr>
        <p:txBody>
          <a:bodyPr anchor="t">
            <a:normAutofit/>
          </a:bodyPr>
          <a:lstStyle/>
          <a:p>
            <a:pPr marL="0" indent="0">
              <a:buNone/>
            </a:pPr>
            <a:r>
              <a:rPr lang="en-GB" sz="1700" dirty="0"/>
              <a:t>E-Safety policies Cover:</a:t>
            </a:r>
          </a:p>
          <a:p>
            <a:r>
              <a:rPr lang="en-GB" sz="1700" dirty="0"/>
              <a:t>Safe internet use</a:t>
            </a:r>
          </a:p>
          <a:p>
            <a:r>
              <a:rPr lang="en-GB" sz="1700" dirty="0"/>
              <a:t>Cyber bulling prevention</a:t>
            </a:r>
          </a:p>
          <a:p>
            <a:r>
              <a:rPr lang="en-GB" sz="1700" dirty="0"/>
              <a:t>Data protection &amp; privacy</a:t>
            </a:r>
          </a:p>
          <a:p>
            <a:r>
              <a:rPr lang="en-GB" sz="1700" dirty="0"/>
              <a:t>Digital footprint awareness</a:t>
            </a:r>
          </a:p>
          <a:p>
            <a:r>
              <a:rPr lang="en-GB" sz="1700" dirty="0"/>
              <a:t>Reporting concerns</a:t>
            </a:r>
          </a:p>
          <a:p>
            <a:pPr marL="0" indent="0">
              <a:buNone/>
            </a:pPr>
            <a:r>
              <a:rPr lang="en-GB" sz="1700" dirty="0"/>
              <a:t>Policies are not just about restriction; they focus on education and responsible behaviour.</a:t>
            </a:r>
          </a:p>
        </p:txBody>
      </p:sp>
      <p:pic>
        <p:nvPicPr>
          <p:cNvPr id="1026" name="Picture 2" descr="Picture">
            <a:extLst>
              <a:ext uri="{FF2B5EF4-FFF2-40B4-BE49-F238E27FC236}">
                <a16:creationId xmlns:a16="http://schemas.microsoft.com/office/drawing/2014/main" id="{1C2E6FCA-1C77-87BA-E79D-E0B66E0379F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486400" y="771068"/>
            <a:ext cx="6071616" cy="467514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2F4273F0-37E4-09C1-9EAF-320C00EBFEB7}"/>
              </a:ext>
            </a:extLst>
          </p:cNvPr>
          <p:cNvSpPr txBox="1"/>
          <p:nvPr/>
        </p:nvSpPr>
        <p:spPr>
          <a:xfrm>
            <a:off x="7828547" y="5598107"/>
            <a:ext cx="3729469" cy="369332"/>
          </a:xfrm>
          <a:prstGeom prst="rect">
            <a:avLst/>
          </a:prstGeom>
          <a:noFill/>
        </p:spPr>
        <p:txBody>
          <a:bodyPr wrap="square" rtlCol="0">
            <a:spAutoFit/>
          </a:bodyPr>
          <a:lstStyle/>
          <a:p>
            <a:r>
              <a:rPr lang="en-GB" dirty="0"/>
              <a:t>(</a:t>
            </a:r>
            <a:r>
              <a:rPr lang="en-GB" dirty="0" err="1"/>
              <a:t>Edvolve</a:t>
            </a:r>
            <a:r>
              <a:rPr lang="en-GB" dirty="0"/>
              <a:t> - LeeAnn Lindsey, 2026.)</a:t>
            </a:r>
          </a:p>
        </p:txBody>
      </p:sp>
    </p:spTree>
    <p:extLst>
      <p:ext uri="{BB962C8B-B14F-4D97-AF65-F5344CB8AC3E}">
        <p14:creationId xmlns:p14="http://schemas.microsoft.com/office/powerpoint/2010/main" val="11920308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9EF56C-6792-6193-1F9A-4B4A9F757176}"/>
              </a:ext>
            </a:extLst>
          </p:cNvPr>
          <p:cNvSpPr>
            <a:spLocks noGrp="1"/>
          </p:cNvSpPr>
          <p:nvPr>
            <p:ph type="title"/>
          </p:nvPr>
        </p:nvSpPr>
        <p:spPr>
          <a:xfrm>
            <a:off x="630936" y="640080"/>
            <a:ext cx="4818888" cy="1481328"/>
          </a:xfrm>
        </p:spPr>
        <p:txBody>
          <a:bodyPr anchor="b">
            <a:normAutofit/>
          </a:bodyPr>
          <a:lstStyle/>
          <a:p>
            <a:r>
              <a:rPr lang="en-GB" sz="5000" dirty="0"/>
              <a:t>Digital Literacy in schools</a:t>
            </a:r>
          </a:p>
        </p:txBody>
      </p:sp>
      <p:sp>
        <p:nvSpPr>
          <p:cNvPr id="2057"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319777B-67BE-4C36-2FFB-B0EE43DF2439}"/>
              </a:ext>
            </a:extLst>
          </p:cNvPr>
          <p:cNvSpPr>
            <a:spLocks noGrp="1"/>
          </p:cNvSpPr>
          <p:nvPr>
            <p:ph idx="1"/>
          </p:nvPr>
        </p:nvSpPr>
        <p:spPr>
          <a:xfrm>
            <a:off x="630936" y="2660904"/>
            <a:ext cx="4818888" cy="3547872"/>
          </a:xfrm>
        </p:spPr>
        <p:txBody>
          <a:bodyPr anchor="t">
            <a:normAutofit/>
          </a:bodyPr>
          <a:lstStyle/>
          <a:p>
            <a:pPr marL="0" indent="0">
              <a:buNone/>
            </a:pPr>
            <a:r>
              <a:rPr lang="en-GB" sz="2200" dirty="0"/>
              <a:t>Digital literacy = ability to:</a:t>
            </a:r>
          </a:p>
          <a:p>
            <a:pPr>
              <a:buFontTx/>
              <a:buChar char="-"/>
            </a:pPr>
            <a:r>
              <a:rPr lang="en-GB" sz="2200" dirty="0"/>
              <a:t>Think critically about online content</a:t>
            </a:r>
          </a:p>
          <a:p>
            <a:pPr>
              <a:buFontTx/>
              <a:buChar char="-"/>
            </a:pPr>
            <a:r>
              <a:rPr lang="en-GB" sz="2200" dirty="0"/>
              <a:t>Spot misinformation </a:t>
            </a:r>
          </a:p>
          <a:p>
            <a:pPr>
              <a:buFontTx/>
              <a:buChar char="-"/>
            </a:pPr>
            <a:r>
              <a:rPr lang="en-GB" sz="2200" dirty="0"/>
              <a:t>Make safe choices online</a:t>
            </a:r>
          </a:p>
          <a:p>
            <a:pPr marL="0" indent="0">
              <a:buNone/>
            </a:pPr>
            <a:r>
              <a:rPr lang="en-GB" sz="2200" dirty="0"/>
              <a:t>Digital literacy is taught within every school across most subjects.</a:t>
            </a:r>
          </a:p>
        </p:txBody>
      </p:sp>
      <p:pic>
        <p:nvPicPr>
          <p:cNvPr id="2050" name="Picture 2" descr="Digital Literacy in Education">
            <a:extLst>
              <a:ext uri="{FF2B5EF4-FFF2-40B4-BE49-F238E27FC236}">
                <a16:creationId xmlns:a16="http://schemas.microsoft.com/office/drawing/2014/main" id="{70661433-1F33-4B86-D386-82FA53134ED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099048" y="1886842"/>
            <a:ext cx="5458968" cy="308431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05B0F59-392B-3F20-D8A5-F8BBA32F8FB3}"/>
              </a:ext>
            </a:extLst>
          </p:cNvPr>
          <p:cNvSpPr txBox="1"/>
          <p:nvPr/>
        </p:nvSpPr>
        <p:spPr>
          <a:xfrm>
            <a:off x="630936" y="5133473"/>
            <a:ext cx="2582779" cy="369332"/>
          </a:xfrm>
          <a:prstGeom prst="rect">
            <a:avLst/>
          </a:prstGeom>
          <a:noFill/>
        </p:spPr>
        <p:txBody>
          <a:bodyPr wrap="square" rtlCol="0">
            <a:spAutoFit/>
          </a:bodyPr>
          <a:lstStyle/>
          <a:p>
            <a:pPr>
              <a:spcAft>
                <a:spcPts val="600"/>
              </a:spcAft>
            </a:pPr>
            <a:r>
              <a:rPr lang="en-GB" dirty="0"/>
              <a:t>(for, 2026)</a:t>
            </a:r>
          </a:p>
        </p:txBody>
      </p:sp>
      <p:sp>
        <p:nvSpPr>
          <p:cNvPr id="5" name="TextBox 4">
            <a:extLst>
              <a:ext uri="{FF2B5EF4-FFF2-40B4-BE49-F238E27FC236}">
                <a16:creationId xmlns:a16="http://schemas.microsoft.com/office/drawing/2014/main" id="{7FAD647D-44A2-7DC9-6709-C325A667A218}"/>
              </a:ext>
            </a:extLst>
          </p:cNvPr>
          <p:cNvSpPr txBox="1"/>
          <p:nvPr/>
        </p:nvSpPr>
        <p:spPr>
          <a:xfrm>
            <a:off x="9737558" y="5133473"/>
            <a:ext cx="1820458" cy="369332"/>
          </a:xfrm>
          <a:prstGeom prst="rect">
            <a:avLst/>
          </a:prstGeom>
          <a:noFill/>
        </p:spPr>
        <p:txBody>
          <a:bodyPr wrap="square" rtlCol="0">
            <a:spAutoFit/>
          </a:bodyPr>
          <a:lstStyle/>
          <a:p>
            <a:r>
              <a:rPr lang="en-GB" dirty="0"/>
              <a:t>(Guide, 2024)</a:t>
            </a:r>
          </a:p>
        </p:txBody>
      </p:sp>
    </p:spTree>
    <p:extLst>
      <p:ext uri="{BB962C8B-B14F-4D97-AF65-F5344CB8AC3E}">
        <p14:creationId xmlns:p14="http://schemas.microsoft.com/office/powerpoint/2010/main" val="20828160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209539-78A4-544B-2299-8A455621BC71}"/>
              </a:ext>
            </a:extLst>
          </p:cNvPr>
          <p:cNvSpPr>
            <a:spLocks noGrp="1"/>
          </p:cNvSpPr>
          <p:nvPr>
            <p:ph type="title"/>
          </p:nvPr>
        </p:nvSpPr>
        <p:spPr/>
        <p:txBody>
          <a:bodyPr/>
          <a:lstStyle/>
          <a:p>
            <a:r>
              <a:rPr lang="en-GB" dirty="0"/>
              <a:t>Theorists linked to E-safety</a:t>
            </a:r>
          </a:p>
        </p:txBody>
      </p:sp>
      <p:sp>
        <p:nvSpPr>
          <p:cNvPr id="3" name="Content Placeholder 2">
            <a:extLst>
              <a:ext uri="{FF2B5EF4-FFF2-40B4-BE49-F238E27FC236}">
                <a16:creationId xmlns:a16="http://schemas.microsoft.com/office/drawing/2014/main" id="{C50E2386-6B65-ECA1-7C45-A11B9962D091}"/>
              </a:ext>
            </a:extLst>
          </p:cNvPr>
          <p:cNvSpPr>
            <a:spLocks noGrp="1"/>
          </p:cNvSpPr>
          <p:nvPr>
            <p:ph idx="1"/>
          </p:nvPr>
        </p:nvSpPr>
        <p:spPr/>
        <p:txBody>
          <a:bodyPr/>
          <a:lstStyle/>
          <a:p>
            <a:r>
              <a:rPr lang="en-GB" dirty="0"/>
              <a:t>Jean Piaget – Cognitive development informs age-appropriate e-safety education.</a:t>
            </a:r>
          </a:p>
          <a:p>
            <a:r>
              <a:rPr lang="en-GB" dirty="0"/>
              <a:t>Lev Vygotsky – Social interaction supports collaborative learning about online behaviour.</a:t>
            </a:r>
          </a:p>
          <a:p>
            <a:r>
              <a:rPr lang="en-GB" dirty="0"/>
              <a:t>Albert Bandura – Social learning theory explains imitation of online behaviours.</a:t>
            </a:r>
          </a:p>
          <a:p>
            <a:pPr marL="0" indent="0">
              <a:buNone/>
            </a:pPr>
            <a:r>
              <a:rPr lang="en-GB" dirty="0"/>
              <a:t>These theorists show why teaching e-safety must be age-appropriate, social and reflective.</a:t>
            </a:r>
          </a:p>
        </p:txBody>
      </p:sp>
    </p:spTree>
    <p:extLst>
      <p:ext uri="{BB962C8B-B14F-4D97-AF65-F5344CB8AC3E}">
        <p14:creationId xmlns:p14="http://schemas.microsoft.com/office/powerpoint/2010/main" val="15593001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DAB1DF-CD88-2E78-9DE5-DC716E1CB7C2}"/>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9E17D06B-F0E2-4DDB-A298-62CE5D8BA1A3}"/>
              </a:ext>
            </a:extLst>
          </p:cNvPr>
          <p:cNvSpPr>
            <a:spLocks noGrp="1"/>
          </p:cNvSpPr>
          <p:nvPr>
            <p:ph idx="1"/>
          </p:nvPr>
        </p:nvSpPr>
        <p:spPr/>
        <p:txBody>
          <a:bodyPr>
            <a:normAutofit/>
          </a:bodyPr>
          <a:lstStyle/>
          <a:p>
            <a:pPr marL="0" indent="0" fontAlgn="base">
              <a:buNone/>
            </a:pPr>
            <a:r>
              <a:rPr lang="en-US" dirty="0"/>
              <a:t>To summarise, e-safety is an essential component of safeguarding in today's digital world. Schools must not only protect learners with clear policies but also teach them how to use technology safely and responsibly. Developing digital literacy enables young people to identify risks and make informed decisions online.​</a:t>
            </a:r>
          </a:p>
          <a:p>
            <a:pPr marL="0" indent="0" fontAlgn="base">
              <a:buNone/>
            </a:pPr>
            <a:r>
              <a:rPr lang="en-US" dirty="0"/>
              <a:t>Piaget, Vygotsky, and Bandura's theories emphasise the importance of age-appropriate, social, and model-based learning.​</a:t>
            </a:r>
          </a:p>
          <a:p>
            <a:pPr marL="0" indent="0" fontAlgn="base">
              <a:buNone/>
            </a:pPr>
            <a:r>
              <a:rPr lang="en-US" dirty="0"/>
              <a:t>Overall, by identifying risks and encouraging responsible behaviour, practitioners can help children become safe and confident digital users.</a:t>
            </a:r>
          </a:p>
          <a:p>
            <a:pPr marL="0" indent="0">
              <a:buNone/>
            </a:pPr>
            <a:endParaRPr lang="en-GB" dirty="0"/>
          </a:p>
        </p:txBody>
      </p:sp>
    </p:spTree>
    <p:extLst>
      <p:ext uri="{BB962C8B-B14F-4D97-AF65-F5344CB8AC3E}">
        <p14:creationId xmlns:p14="http://schemas.microsoft.com/office/powerpoint/2010/main" val="17191849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4685F9-2AF4-2BDE-04CA-69DF0642F5BC}"/>
              </a:ext>
            </a:extLst>
          </p:cNvPr>
          <p:cNvSpPr>
            <a:spLocks noGrp="1"/>
          </p:cNvSpPr>
          <p:nvPr>
            <p:ph type="title"/>
          </p:nvPr>
        </p:nvSpPr>
        <p:spPr/>
        <p:txBody>
          <a:bodyPr/>
          <a:lstStyle/>
          <a:p>
            <a:r>
              <a:rPr lang="en-GB" dirty="0" err="1"/>
              <a:t>Refernce</a:t>
            </a:r>
            <a:r>
              <a:rPr lang="en-GB" dirty="0"/>
              <a:t> list</a:t>
            </a:r>
          </a:p>
        </p:txBody>
      </p:sp>
      <p:sp>
        <p:nvSpPr>
          <p:cNvPr id="3" name="Content Placeholder 2">
            <a:extLst>
              <a:ext uri="{FF2B5EF4-FFF2-40B4-BE49-F238E27FC236}">
                <a16:creationId xmlns:a16="http://schemas.microsoft.com/office/drawing/2014/main" id="{38269C74-708E-AB7B-6D5C-CCE6A3965830}"/>
              </a:ext>
            </a:extLst>
          </p:cNvPr>
          <p:cNvSpPr>
            <a:spLocks noGrp="1"/>
          </p:cNvSpPr>
          <p:nvPr>
            <p:ph idx="1"/>
          </p:nvPr>
        </p:nvSpPr>
        <p:spPr/>
        <p:txBody>
          <a:bodyPr>
            <a:normAutofit fontScale="85000" lnSpcReduction="20000"/>
          </a:bodyPr>
          <a:lstStyle/>
          <a:p>
            <a:pPr lvl="0"/>
            <a:r>
              <a:rPr lang="en-US" dirty="0"/>
              <a:t>‌Department for Education (2023). </a:t>
            </a:r>
            <a:r>
              <a:rPr lang="en-US" i="1" dirty="0"/>
              <a:t>Teaching online safety in schools</a:t>
            </a:r>
            <a:r>
              <a:rPr lang="en-US" dirty="0"/>
              <a:t>. [online] GOV.UK. Available at: </a:t>
            </a:r>
            <a:r>
              <a:rPr lang="en-US" u="sng" dirty="0">
                <a:hlinkClick r:id="rId3"/>
              </a:rPr>
              <a:t>https://www.gov.uk/government/publications/teaching-online-safety-in-schools/teaching-online-safety-in-schools</a:t>
            </a:r>
            <a:r>
              <a:rPr lang="en-US" dirty="0"/>
              <a:t>?.</a:t>
            </a:r>
            <a:endParaRPr lang="en-GB" dirty="0"/>
          </a:p>
          <a:p>
            <a:pPr lvl="0"/>
            <a:r>
              <a:rPr lang="en-US" dirty="0" err="1"/>
              <a:t>Edvolve</a:t>
            </a:r>
            <a:r>
              <a:rPr lang="en-US" dirty="0"/>
              <a:t> - LeeAnn Lindsey. (2026.). </a:t>
            </a:r>
            <a:r>
              <a:rPr lang="en-US" i="1" dirty="0"/>
              <a:t>THINK Before You Post... or Text or Snap (a photo, that is)</a:t>
            </a:r>
            <a:r>
              <a:rPr lang="en-US" dirty="0"/>
              <a:t>. [online] Available at: </a:t>
            </a:r>
            <a:r>
              <a:rPr lang="en-US" u="sng" dirty="0">
                <a:hlinkClick r:id="rId4"/>
              </a:rPr>
              <a:t>https://www.edvolvelearning.com/blog/think-before-you-post-or-text-or-snap-a-photo-that-is</a:t>
            </a:r>
            <a:r>
              <a:rPr lang="en-US" dirty="0"/>
              <a:t>.</a:t>
            </a:r>
            <a:endParaRPr lang="en-GB" dirty="0"/>
          </a:p>
          <a:p>
            <a:pPr lvl="0"/>
            <a:r>
              <a:rPr lang="en-US" dirty="0"/>
              <a:t>‌for, D. (2026). </a:t>
            </a:r>
            <a:r>
              <a:rPr lang="en-US" i="1" dirty="0"/>
              <a:t>Online safety and media literacy</a:t>
            </a:r>
            <a:r>
              <a:rPr lang="en-US" dirty="0"/>
              <a:t>. [online] GOV.UK. Available at: </a:t>
            </a:r>
            <a:r>
              <a:rPr lang="en-US" u="sng" dirty="0">
                <a:hlinkClick r:id="rId5"/>
              </a:rPr>
              <a:t>https://www.gov.uk/government/collections/online-safety-and-media-literacy</a:t>
            </a:r>
            <a:r>
              <a:rPr lang="en-US" dirty="0"/>
              <a:t>?</a:t>
            </a:r>
            <a:endParaRPr lang="en-GB" dirty="0"/>
          </a:p>
          <a:p>
            <a:pPr lvl="0"/>
            <a:r>
              <a:rPr lang="en-US" dirty="0"/>
              <a:t>‌Guide, T. (2024). </a:t>
            </a:r>
            <a:r>
              <a:rPr lang="en-US" i="1" dirty="0"/>
              <a:t>Digital Literacy in Education - Teacher’s Guide</a:t>
            </a:r>
            <a:r>
              <a:rPr lang="en-US" dirty="0"/>
              <a:t>. [online] Teacher’s Guide. Available at: </a:t>
            </a:r>
            <a:r>
              <a:rPr lang="en-US" u="sng" dirty="0">
                <a:hlinkClick r:id="rId6"/>
              </a:rPr>
              <a:t>https://teachersguide.net/digital-literacy-in-education/</a:t>
            </a:r>
            <a:endParaRPr lang="en-GB" dirty="0"/>
          </a:p>
          <a:p>
            <a:endParaRPr lang="en-US" dirty="0"/>
          </a:p>
          <a:p>
            <a:endParaRPr lang="en-US" dirty="0"/>
          </a:p>
          <a:p>
            <a:endParaRPr lang="en-US" dirty="0"/>
          </a:p>
          <a:p>
            <a:endParaRPr lang="en-GB" dirty="0"/>
          </a:p>
        </p:txBody>
      </p:sp>
    </p:spTree>
    <p:extLst>
      <p:ext uri="{BB962C8B-B14F-4D97-AF65-F5344CB8AC3E}">
        <p14:creationId xmlns:p14="http://schemas.microsoft.com/office/powerpoint/2010/main" val="313165786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96</TotalTime>
  <Words>448</Words>
  <Application>Microsoft Office PowerPoint</Application>
  <PresentationFormat>Widescreen</PresentationFormat>
  <Paragraphs>45</Paragraphs>
  <Slides>6</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Aptos</vt:lpstr>
      <vt:lpstr>Aptos Display</vt:lpstr>
      <vt:lpstr>Arial</vt:lpstr>
      <vt:lpstr>Office Theme</vt:lpstr>
      <vt:lpstr>E-safety policies in schools</vt:lpstr>
      <vt:lpstr>What do E-safety Policies cover?</vt:lpstr>
      <vt:lpstr>Digital Literacy in schools</vt:lpstr>
      <vt:lpstr>Theorists linked to E-safety</vt:lpstr>
      <vt:lpstr>Conclusion</vt:lpstr>
      <vt:lpstr>Refernce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Brogan Cole (2317370)</dc:creator>
  <cp:lastModifiedBy>Brogan Cole (2317370)</cp:lastModifiedBy>
  <cp:revision>1</cp:revision>
  <dcterms:created xsi:type="dcterms:W3CDTF">2026-04-26T18:31:20Z</dcterms:created>
  <dcterms:modified xsi:type="dcterms:W3CDTF">2026-04-26T20:07:38Z</dcterms:modified>
</cp:coreProperties>
</file>