
<file path=[Content_Types].xml><?xml version="1.0" encoding="utf-8"?>
<Types xmlns="http://schemas.openxmlformats.org/package/2006/content-types">
  <Default Extension="jfif" ContentType="image/jpeg"/>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9" r:id="rId1"/>
  </p:sldMasterIdLst>
  <p:notesMasterIdLst>
    <p:notesMasterId r:id="rId11"/>
  </p:notesMasterIdLst>
  <p:sldIdLst>
    <p:sldId id="256" r:id="rId2"/>
    <p:sldId id="260" r:id="rId3"/>
    <p:sldId id="262" r:id="rId4"/>
    <p:sldId id="261" r:id="rId5"/>
    <p:sldId id="257" r:id="rId6"/>
    <p:sldId id="259" r:id="rId7"/>
    <p:sldId id="263" r:id="rId8"/>
    <p:sldId id="258"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0C6C76BA-95C0-4783-832E-E278C86430D4}">
          <p14:sldIdLst>
            <p14:sldId id="256"/>
            <p14:sldId id="260"/>
            <p14:sldId id="262"/>
            <p14:sldId id="261"/>
            <p14:sldId id="257"/>
            <p14:sldId id="259"/>
            <p14:sldId id="263"/>
            <p14:sldId id="258"/>
            <p14:sldId id="264"/>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000" autoAdjust="0"/>
    <p:restoredTop sz="94660"/>
  </p:normalViewPr>
  <p:slideViewPr>
    <p:cSldViewPr snapToGrid="0">
      <p:cViewPr varScale="1">
        <p:scale>
          <a:sx n="78" d="100"/>
          <a:sy n="78" d="100"/>
        </p:scale>
        <p:origin x="648" y="62"/>
      </p:cViewPr>
      <p:guideLst/>
    </p:cSldViewPr>
  </p:slideViewPr>
  <p:notesTextViewPr>
    <p:cViewPr>
      <p:scale>
        <a:sx n="1" d="1"/>
        <a:sy n="1" d="1"/>
      </p:scale>
      <p:origin x="0" y="0"/>
    </p:cViewPr>
  </p:notesTextViewPr>
  <p:sorterViewPr>
    <p:cViewPr>
      <p:scale>
        <a:sx n="100" d="100"/>
        <a:sy n="100" d="100"/>
      </p:scale>
      <p:origin x="0" y="-1648"/>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77121F9-68C0-4444-A2DA-7CD179E7F99B}" type="datetimeFigureOut">
              <a:rPr lang="en-GB" smtClean="0"/>
              <a:t>12/10/2026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1A9555C-A94B-4596-89F8-94A7ECB67E24}" type="slidenum">
              <a:rPr lang="en-GB" smtClean="0"/>
              <a:t>‹#›</a:t>
            </a:fld>
            <a:endParaRPr lang="en-GB"/>
          </a:p>
        </p:txBody>
      </p:sp>
    </p:spTree>
    <p:extLst>
      <p:ext uri="{BB962C8B-B14F-4D97-AF65-F5344CB8AC3E}">
        <p14:creationId xmlns:p14="http://schemas.microsoft.com/office/powerpoint/2010/main" val="37652481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713FCEA-4641-4DD5-AA62-9CA67BF5C160}" type="datetimeFigureOut">
              <a:rPr lang="en-GB" smtClean="0"/>
              <a:t>12/10/2026</a:t>
            </a:fld>
            <a:endParaRPr lang="en-GB"/>
          </a:p>
        </p:txBody>
      </p:sp>
      <p:sp>
        <p:nvSpPr>
          <p:cNvPr id="5" name="Footer Placeholder 4"/>
          <p:cNvSpPr>
            <a:spLocks noGrp="1"/>
          </p:cNvSpPr>
          <p:nvPr>
            <p:ph type="ftr" sz="quarter" idx="11"/>
          </p:nvPr>
        </p:nvSpPr>
        <p:spPr/>
        <p:txBody>
          <a:bodyPr/>
          <a:lstStyle/>
          <a:p>
            <a:endParaRPr lang="en-GB"/>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0C32F557-73FD-469F-AC0F-4E0CE4D827B0}" type="slidenum">
              <a:rPr lang="en-GB" smtClean="0"/>
              <a:t>‹#›</a:t>
            </a:fld>
            <a:endParaRPr lang="en-GB"/>
          </a:p>
        </p:txBody>
      </p:sp>
    </p:spTree>
    <p:extLst>
      <p:ext uri="{BB962C8B-B14F-4D97-AF65-F5344CB8AC3E}">
        <p14:creationId xmlns:p14="http://schemas.microsoft.com/office/powerpoint/2010/main" val="19503672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13FCEA-4641-4DD5-AA62-9CA67BF5C160}" type="datetimeFigureOut">
              <a:rPr lang="en-GB" smtClean="0"/>
              <a:t>12/10/2026</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0C32F557-73FD-469F-AC0F-4E0CE4D827B0}" type="slidenum">
              <a:rPr lang="en-GB" smtClean="0"/>
              <a:t>‹#›</a:t>
            </a:fld>
            <a:endParaRPr lang="en-GB"/>
          </a:p>
        </p:txBody>
      </p:sp>
    </p:spTree>
    <p:extLst>
      <p:ext uri="{BB962C8B-B14F-4D97-AF65-F5344CB8AC3E}">
        <p14:creationId xmlns:p14="http://schemas.microsoft.com/office/powerpoint/2010/main" val="15731616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713FCEA-4641-4DD5-AA62-9CA67BF5C160}" type="datetimeFigureOut">
              <a:rPr lang="en-GB" smtClean="0"/>
              <a:t>12/10/2026</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0C32F557-73FD-469F-AC0F-4E0CE4D827B0}" type="slidenum">
              <a:rPr lang="en-GB" smtClean="0"/>
              <a:t>‹#›</a:t>
            </a:fld>
            <a:endParaRPr lang="en-GB"/>
          </a:p>
        </p:txBody>
      </p:sp>
    </p:spTree>
    <p:extLst>
      <p:ext uri="{BB962C8B-B14F-4D97-AF65-F5344CB8AC3E}">
        <p14:creationId xmlns:p14="http://schemas.microsoft.com/office/powerpoint/2010/main" val="20297988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713FCEA-4641-4DD5-AA62-9CA67BF5C160}" type="datetimeFigureOut">
              <a:rPr lang="en-GB" smtClean="0"/>
              <a:t>12/10/2026</a:t>
            </a:fld>
            <a:endParaRPr lang="en-GB"/>
          </a:p>
        </p:txBody>
      </p:sp>
      <p:sp>
        <p:nvSpPr>
          <p:cNvPr id="6" name="Footer Placeholder 5"/>
          <p:cNvSpPr>
            <a:spLocks noGrp="1"/>
          </p:cNvSpPr>
          <p:nvPr>
            <p:ph type="ftr" sz="quarter" idx="11"/>
          </p:nvPr>
        </p:nvSpPr>
        <p:spPr/>
        <p:txBody>
          <a:bodyPr/>
          <a:lstStyle/>
          <a:p>
            <a:endParaRPr lang="en-GB"/>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0C32F557-73FD-469F-AC0F-4E0CE4D827B0}" type="slidenum">
              <a:rPr lang="en-GB" smtClean="0"/>
              <a:t>‹#›</a:t>
            </a:fld>
            <a:endParaRPr lang="en-GB"/>
          </a:p>
        </p:txBody>
      </p:sp>
    </p:spTree>
    <p:extLst>
      <p:ext uri="{BB962C8B-B14F-4D97-AF65-F5344CB8AC3E}">
        <p14:creationId xmlns:p14="http://schemas.microsoft.com/office/powerpoint/2010/main" val="9770175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713FCEA-4641-4DD5-AA62-9CA67BF5C160}" type="datetimeFigureOut">
              <a:rPr lang="en-GB" smtClean="0"/>
              <a:t>12/10/2026</a:t>
            </a:fld>
            <a:endParaRPr lang="en-GB"/>
          </a:p>
        </p:txBody>
      </p:sp>
      <p:sp>
        <p:nvSpPr>
          <p:cNvPr id="8" name="Footer Placeholder 7"/>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0C32F557-73FD-469F-AC0F-4E0CE4D827B0}" type="slidenum">
              <a:rPr lang="en-GB" smtClean="0"/>
              <a:t>‹#›</a:t>
            </a:fld>
            <a:endParaRPr lang="en-GB"/>
          </a:p>
        </p:txBody>
      </p:sp>
    </p:spTree>
    <p:extLst>
      <p:ext uri="{BB962C8B-B14F-4D97-AF65-F5344CB8AC3E}">
        <p14:creationId xmlns:p14="http://schemas.microsoft.com/office/powerpoint/2010/main" val="11263707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713FCEA-4641-4DD5-AA62-9CA67BF5C160}" type="datetimeFigureOut">
              <a:rPr lang="en-GB" smtClean="0"/>
              <a:t>12/10/2026</a:t>
            </a:fld>
            <a:endParaRPr lang="en-GB"/>
          </a:p>
        </p:txBody>
      </p:sp>
      <p:sp>
        <p:nvSpPr>
          <p:cNvPr id="4" name="Footer Placeholder 3"/>
          <p:cNvSpPr>
            <a:spLocks noGrp="1"/>
          </p:cNvSpPr>
          <p:nvPr>
            <p:ph type="ftr" sz="quarter" idx="11"/>
          </p:nvPr>
        </p:nvSpPr>
        <p:spPr/>
        <p:txBody>
          <a:bodyPr/>
          <a:lstStyle/>
          <a:p>
            <a:endParaRPr lang="en-GB"/>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0C32F557-73FD-469F-AC0F-4E0CE4D827B0}" type="slidenum">
              <a:rPr lang="en-GB" smtClean="0"/>
              <a:t>‹#›</a:t>
            </a:fld>
            <a:endParaRPr lang="en-GB"/>
          </a:p>
        </p:txBody>
      </p:sp>
    </p:spTree>
    <p:extLst>
      <p:ext uri="{BB962C8B-B14F-4D97-AF65-F5344CB8AC3E}">
        <p14:creationId xmlns:p14="http://schemas.microsoft.com/office/powerpoint/2010/main" val="21950266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713FCEA-4641-4DD5-AA62-9CA67BF5C160}" type="datetimeFigureOut">
              <a:rPr lang="en-GB" smtClean="0"/>
              <a:t>12/10/2026</a:t>
            </a:fld>
            <a:endParaRPr lang="en-GB"/>
          </a:p>
        </p:txBody>
      </p:sp>
      <p:sp>
        <p:nvSpPr>
          <p:cNvPr id="3" name="Footer Placeholder 2"/>
          <p:cNvSpPr>
            <a:spLocks noGrp="1"/>
          </p:cNvSpPr>
          <p:nvPr>
            <p:ph type="ftr" sz="quarter" idx="11"/>
          </p:nvPr>
        </p:nvSpPr>
        <p:spPr/>
        <p:txBody>
          <a:bodyPr/>
          <a:lstStyle/>
          <a:p>
            <a:endParaRPr lang="en-GB"/>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0C32F557-73FD-469F-AC0F-4E0CE4D827B0}" type="slidenum">
              <a:rPr lang="en-GB" smtClean="0"/>
              <a:t>‹#›</a:t>
            </a:fld>
            <a:endParaRPr lang="en-GB"/>
          </a:p>
        </p:txBody>
      </p:sp>
    </p:spTree>
    <p:extLst>
      <p:ext uri="{BB962C8B-B14F-4D97-AF65-F5344CB8AC3E}">
        <p14:creationId xmlns:p14="http://schemas.microsoft.com/office/powerpoint/2010/main" val="545283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713FCEA-4641-4DD5-AA62-9CA67BF5C160}" type="datetimeFigureOut">
              <a:rPr lang="en-GB" smtClean="0"/>
              <a:t>12/10/2026</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0C32F557-73FD-469F-AC0F-4E0CE4D827B0}" type="slidenum">
              <a:rPr lang="en-GB" smtClean="0"/>
              <a:t>‹#›</a:t>
            </a:fld>
            <a:endParaRPr lang="en-GB"/>
          </a:p>
        </p:txBody>
      </p:sp>
    </p:spTree>
    <p:extLst>
      <p:ext uri="{BB962C8B-B14F-4D97-AF65-F5344CB8AC3E}">
        <p14:creationId xmlns:p14="http://schemas.microsoft.com/office/powerpoint/2010/main" val="26936203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0713FCEA-4641-4DD5-AA62-9CA67BF5C160}" type="datetimeFigureOut">
              <a:rPr lang="en-GB" smtClean="0"/>
              <a:t>12/10/2026</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0C32F557-73FD-469F-AC0F-4E0CE4D827B0}" type="slidenum">
              <a:rPr lang="en-GB" smtClean="0"/>
              <a:t>‹#›</a:t>
            </a:fld>
            <a:endParaRPr lang="en-GB"/>
          </a:p>
        </p:txBody>
      </p:sp>
    </p:spTree>
    <p:extLst>
      <p:ext uri="{BB962C8B-B14F-4D97-AF65-F5344CB8AC3E}">
        <p14:creationId xmlns:p14="http://schemas.microsoft.com/office/powerpoint/2010/main" val="10557525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713FCEA-4641-4DD5-AA62-9CA67BF5C160}" type="datetimeFigureOut">
              <a:rPr lang="en-GB" smtClean="0"/>
              <a:t>12/10/2026</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0C32F557-73FD-469F-AC0F-4E0CE4D827B0}" type="slidenum">
              <a:rPr lang="en-GB" smtClean="0"/>
              <a:t>‹#›</a:t>
            </a:fld>
            <a:endParaRPr lang="en-GB"/>
          </a:p>
        </p:txBody>
      </p:sp>
    </p:spTree>
    <p:extLst>
      <p:ext uri="{BB962C8B-B14F-4D97-AF65-F5344CB8AC3E}">
        <p14:creationId xmlns:p14="http://schemas.microsoft.com/office/powerpoint/2010/main" val="16706284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713FCEA-4641-4DD5-AA62-9CA67BF5C160}" type="datetimeFigureOut">
              <a:rPr lang="en-GB" smtClean="0"/>
              <a:t>12/10/2026</a:t>
            </a:fld>
            <a:endParaRPr lang="en-GB"/>
          </a:p>
        </p:txBody>
      </p:sp>
      <p:sp>
        <p:nvSpPr>
          <p:cNvPr id="5" name="Footer Placeholder 4"/>
          <p:cNvSpPr>
            <a:spLocks noGrp="1"/>
          </p:cNvSpPr>
          <p:nvPr>
            <p:ph type="ftr" sz="quarter" idx="11"/>
          </p:nvPr>
        </p:nvSpPr>
        <p:spPr/>
        <p:txBody>
          <a:bodyPr/>
          <a:lstStyle/>
          <a:p>
            <a:endParaRPr lang="en-GB"/>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0C32F557-73FD-469F-AC0F-4E0CE4D827B0}" type="slidenum">
              <a:rPr lang="en-GB" smtClean="0"/>
              <a:t>‹#›</a:t>
            </a:fld>
            <a:endParaRPr lang="en-GB"/>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59354627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0713FCEA-4641-4DD5-AA62-9CA67BF5C160}" type="datetimeFigureOut">
              <a:rPr lang="en-GB" smtClean="0"/>
              <a:t>12/10/2026</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0C32F557-73FD-469F-AC0F-4E0CE4D827B0}" type="slidenum">
              <a:rPr lang="en-GB" smtClean="0"/>
              <a:t>‹#›</a:t>
            </a:fld>
            <a:endParaRPr lang="en-GB"/>
          </a:p>
        </p:txBody>
      </p:sp>
    </p:spTree>
    <p:extLst>
      <p:ext uri="{BB962C8B-B14F-4D97-AF65-F5344CB8AC3E}">
        <p14:creationId xmlns:p14="http://schemas.microsoft.com/office/powerpoint/2010/main" val="3995771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0713FCEA-4641-4DD5-AA62-9CA67BF5C160}" type="datetimeFigureOut">
              <a:rPr lang="en-GB" smtClean="0"/>
              <a:t>12/10/2026</a:t>
            </a:fld>
            <a:endParaRPr lang="en-GB"/>
          </a:p>
        </p:txBody>
      </p:sp>
      <p:sp>
        <p:nvSpPr>
          <p:cNvPr id="6" name="Footer Placeholder 5"/>
          <p:cNvSpPr>
            <a:spLocks noGrp="1"/>
          </p:cNvSpPr>
          <p:nvPr>
            <p:ph type="ftr" sz="quarter" idx="11"/>
          </p:nvPr>
        </p:nvSpPr>
        <p:spPr/>
        <p:txBody>
          <a:bodyPr/>
          <a:lstStyle/>
          <a:p>
            <a:endParaRPr lang="en-GB"/>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0C32F557-73FD-469F-AC0F-4E0CE4D827B0}" type="slidenum">
              <a:rPr lang="en-GB" smtClean="0"/>
              <a:t>‹#›</a:t>
            </a:fld>
            <a:endParaRPr lang="en-GB"/>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10742826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0713FCEA-4641-4DD5-AA62-9CA67BF5C160}" type="datetimeFigureOut">
              <a:rPr lang="en-GB" smtClean="0"/>
              <a:t>12/10/2026</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0C32F557-73FD-469F-AC0F-4E0CE4D827B0}" type="slidenum">
              <a:rPr lang="en-GB" smtClean="0"/>
              <a:t>‹#›</a:t>
            </a:fld>
            <a:endParaRPr lang="en-GB"/>
          </a:p>
        </p:txBody>
      </p:sp>
    </p:spTree>
    <p:extLst>
      <p:ext uri="{BB962C8B-B14F-4D97-AF65-F5344CB8AC3E}">
        <p14:creationId xmlns:p14="http://schemas.microsoft.com/office/powerpoint/2010/main" val="363630582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13FCEA-4641-4DD5-AA62-9CA67BF5C160}" type="datetimeFigureOut">
              <a:rPr lang="en-GB" smtClean="0"/>
              <a:t>12/10/2026</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0C32F557-73FD-469F-AC0F-4E0CE4D827B0}" type="slidenum">
              <a:rPr lang="en-GB" smtClean="0"/>
              <a:t>‹#›</a:t>
            </a:fld>
            <a:endParaRPr lang="en-GB"/>
          </a:p>
        </p:txBody>
      </p:sp>
    </p:spTree>
    <p:extLst>
      <p:ext uri="{BB962C8B-B14F-4D97-AF65-F5344CB8AC3E}">
        <p14:creationId xmlns:p14="http://schemas.microsoft.com/office/powerpoint/2010/main" val="344218629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713FCEA-4641-4DD5-AA62-9CA67BF5C160}" type="datetimeFigureOut">
              <a:rPr lang="en-GB" smtClean="0"/>
              <a:t>12/10/2026</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0C32F557-73FD-469F-AC0F-4E0CE4D827B0}" type="slidenum">
              <a:rPr lang="en-GB" smtClean="0"/>
              <a:t>‹#›</a:t>
            </a:fld>
            <a:endParaRPr lang="en-GB"/>
          </a:p>
        </p:txBody>
      </p:sp>
    </p:spTree>
    <p:extLst>
      <p:ext uri="{BB962C8B-B14F-4D97-AF65-F5344CB8AC3E}">
        <p14:creationId xmlns:p14="http://schemas.microsoft.com/office/powerpoint/2010/main" val="25100160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0713FCEA-4641-4DD5-AA62-9CA67BF5C160}" type="datetimeFigureOut">
              <a:rPr lang="en-GB" smtClean="0"/>
              <a:t>12/10/2026</a:t>
            </a:fld>
            <a:endParaRPr lang="en-GB"/>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0C32F557-73FD-469F-AC0F-4E0CE4D827B0}" type="slidenum">
              <a:rPr lang="en-GB" smtClean="0"/>
              <a:t>‹#›</a:t>
            </a:fld>
            <a:endParaRPr lang="en-GB"/>
          </a:p>
        </p:txBody>
      </p:sp>
    </p:spTree>
    <p:extLst>
      <p:ext uri="{BB962C8B-B14F-4D97-AF65-F5344CB8AC3E}">
        <p14:creationId xmlns:p14="http://schemas.microsoft.com/office/powerpoint/2010/main" val="655774766"/>
      </p:ext>
    </p:extLst>
  </p:cSld>
  <p:clrMap bg1="lt1" tx1="dk1" bg2="lt2" tx2="dk2" accent1="accent1" accent2="accent2" accent3="accent3" accent4="accent4" accent5="accent5" accent6="accent6" hlink="hlink" folHlink="folHlink"/>
  <p:sldLayoutIdLst>
    <p:sldLayoutId id="2147483720" r:id="rId1"/>
    <p:sldLayoutId id="2147483721" r:id="rId2"/>
    <p:sldLayoutId id="2147483722" r:id="rId3"/>
    <p:sldLayoutId id="2147483723" r:id="rId4"/>
    <p:sldLayoutId id="2147483724" r:id="rId5"/>
    <p:sldLayoutId id="2147483725" r:id="rId6"/>
    <p:sldLayoutId id="2147483726" r:id="rId7"/>
    <p:sldLayoutId id="2147483727" r:id="rId8"/>
    <p:sldLayoutId id="2147483728" r:id="rId9"/>
    <p:sldLayoutId id="2147483729" r:id="rId10"/>
    <p:sldLayoutId id="2147483730" r:id="rId11"/>
    <p:sldLayoutId id="2147483731" r:id="rId12"/>
    <p:sldLayoutId id="2147483732" r:id="rId13"/>
    <p:sldLayoutId id="2147483733" r:id="rId14"/>
    <p:sldLayoutId id="2147483734" r:id="rId15"/>
    <p:sldLayoutId id="2147483735"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f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gov.uk/government/publications" TargetMode="External"/><Relationship Id="rId7" Type="http://schemas.openxmlformats.org/officeDocument/2006/relationships/image" Target="../media/image2.png"/><Relationship Id="rId2" Type="http://schemas.openxmlformats.org/officeDocument/2006/relationships/hyperlink" Target="https://www.cqc.org.uk/guidance-providers/digital-technology" TargetMode="External"/><Relationship Id="rId1" Type="http://schemas.openxmlformats.org/officeDocument/2006/relationships/slideLayout" Target="../slideLayouts/slideLayout2.xml"/><Relationship Id="rId6" Type="http://schemas.openxmlformats.org/officeDocument/2006/relationships/hyperlink" Target="https://www.skillsforcare.org.uk/Resources/Digital-care" TargetMode="External"/><Relationship Id="rId5" Type="http://schemas.openxmlformats.org/officeDocument/2006/relationships/hyperlink" Target="https://digital.nhs.uk/" TargetMode="External"/><Relationship Id="rId4" Type="http://schemas.openxmlformats.org/officeDocument/2006/relationships/hyperlink" Target="https://www.microsoft.com/en-gb/microsoft-team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A692209D-B607-46C3-8560-07AF722916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86"/>
            <a:ext cx="12192000" cy="685403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94874638-CF15-4908-BC4B-4908744D0B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4639734" cy="6858000"/>
          </a:xfrm>
          <a:prstGeom prst="rect">
            <a:avLst/>
          </a:prstGeom>
          <a:solidFill>
            <a:schemeClr val="tx2">
              <a:lumMod val="50000"/>
              <a:alpha val="9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9" name="Rectangle 8">
            <a:extLst>
              <a:ext uri="{FF2B5EF4-FFF2-40B4-BE49-F238E27FC236}">
                <a16:creationId xmlns:a16="http://schemas.microsoft.com/office/drawing/2014/main" id="{F60898BA-A42C-E716-9793-9A50E21B18CE}"/>
              </a:ext>
            </a:extLst>
          </p:cNvPr>
          <p:cNvSpPr/>
          <p:nvPr/>
        </p:nvSpPr>
        <p:spPr>
          <a:xfrm>
            <a:off x="540278" y="136066"/>
            <a:ext cx="3832159" cy="3474093"/>
          </a:xfrm>
          <a:prstGeom prst="rect">
            <a:avLst/>
          </a:prstGeom>
        </p:spPr>
        <p:txBody>
          <a:bodyPr vert="horz" lIns="91440" tIns="45720" rIns="91440" bIns="45720" rtlCol="0" anchor="b">
            <a:normAutofit fontScale="92500"/>
          </a:bodyPr>
          <a:lstStyle/>
          <a:p>
            <a:pPr>
              <a:spcBef>
                <a:spcPct val="0"/>
              </a:spcBef>
              <a:spcAft>
                <a:spcPts val="600"/>
              </a:spcAft>
            </a:pPr>
            <a:r>
              <a:rPr lang="en-US" sz="3200" b="1" cap="none" spc="0" dirty="0">
                <a:ln w="0"/>
                <a:solidFill>
                  <a:srgbClr val="FEFFFF"/>
                </a:solidFill>
                <a:effectLst>
                  <a:outerShdw blurRad="38100" dist="19050" dir="2700000" algn="tl" rotWithShape="0">
                    <a:schemeClr val="dk1">
                      <a:alpha val="40000"/>
                    </a:schemeClr>
                  </a:outerShdw>
                </a:effectLst>
                <a:latin typeface="+mj-lt"/>
                <a:ea typeface="+mj-ea"/>
                <a:cs typeface="+mj-cs"/>
              </a:rPr>
              <a:t>Ashford Community Care Services</a:t>
            </a:r>
          </a:p>
          <a:p>
            <a:pPr>
              <a:spcBef>
                <a:spcPct val="0"/>
              </a:spcBef>
              <a:spcAft>
                <a:spcPts val="600"/>
              </a:spcAft>
            </a:pPr>
            <a:endParaRPr lang="en-US" sz="3200" dirty="0">
              <a:ln w="0"/>
              <a:solidFill>
                <a:srgbClr val="FEFFFF"/>
              </a:solidFill>
              <a:effectLst>
                <a:outerShdw blurRad="38100" dist="19050" dir="2700000" algn="tl" rotWithShape="0">
                  <a:schemeClr val="dk1">
                    <a:alpha val="40000"/>
                  </a:schemeClr>
                </a:outerShdw>
              </a:effectLst>
              <a:latin typeface="+mj-lt"/>
              <a:ea typeface="+mj-ea"/>
              <a:cs typeface="+mj-cs"/>
            </a:endParaRPr>
          </a:p>
          <a:p>
            <a:pPr>
              <a:spcBef>
                <a:spcPct val="0"/>
              </a:spcBef>
              <a:spcAft>
                <a:spcPts val="600"/>
              </a:spcAft>
            </a:pPr>
            <a:r>
              <a:rPr lang="en-US" sz="2800" b="0" cap="none" spc="0" dirty="0">
                <a:ln w="0"/>
                <a:solidFill>
                  <a:srgbClr val="FEFFFF"/>
                </a:solidFill>
                <a:effectLst>
                  <a:outerShdw blurRad="38100" dist="19050" dir="2700000" algn="tl" rotWithShape="0">
                    <a:schemeClr val="dk1">
                      <a:alpha val="40000"/>
                    </a:schemeClr>
                  </a:outerShdw>
                </a:effectLst>
                <a:latin typeface="+mj-lt"/>
                <a:ea typeface="+mj-ea"/>
                <a:cs typeface="+mj-cs"/>
              </a:rPr>
              <a:t>Module: LCH4007 (Digital skill &amp; research methods assessment)</a:t>
            </a:r>
          </a:p>
        </p:txBody>
      </p:sp>
      <p:sp>
        <p:nvSpPr>
          <p:cNvPr id="18" name="Freeform 5">
            <a:extLst>
              <a:ext uri="{FF2B5EF4-FFF2-40B4-BE49-F238E27FC236}">
                <a16:creationId xmlns:a16="http://schemas.microsoft.com/office/drawing/2014/main" id="{5F1B8348-CD6E-4561-A704-C232D9A267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0" y="5033007"/>
            <a:ext cx="5404022" cy="857047"/>
          </a:xfrm>
          <a:custGeom>
            <a:avLst/>
            <a:gdLst>
              <a:gd name="T0" fmla="*/ 1114 w 1117"/>
              <a:gd name="T1" fmla="*/ 77 h 163"/>
              <a:gd name="T2" fmla="*/ 1040 w 1117"/>
              <a:gd name="T3" fmla="*/ 3 h 163"/>
              <a:gd name="T4" fmla="*/ 1039 w 1117"/>
              <a:gd name="T5" fmla="*/ 2 h 163"/>
              <a:gd name="T6" fmla="*/ 1034 w 1117"/>
              <a:gd name="T7" fmla="*/ 0 h 163"/>
              <a:gd name="T8" fmla="*/ 578 w 1117"/>
              <a:gd name="T9" fmla="*/ 0 h 163"/>
              <a:gd name="T10" fmla="*/ 562 w 1117"/>
              <a:gd name="T11" fmla="*/ 0 h 163"/>
              <a:gd name="T12" fmla="*/ 440 w 1117"/>
              <a:gd name="T13" fmla="*/ 0 h 163"/>
              <a:gd name="T14" fmla="*/ 106 w 1117"/>
              <a:gd name="T15" fmla="*/ 0 h 163"/>
              <a:gd name="T16" fmla="*/ 0 w 1117"/>
              <a:gd name="T17" fmla="*/ 0 h 163"/>
              <a:gd name="T18" fmla="*/ 0 w 1117"/>
              <a:gd name="T19" fmla="*/ 163 h 163"/>
              <a:gd name="T20" fmla="*/ 106 w 1117"/>
              <a:gd name="T21" fmla="*/ 163 h 163"/>
              <a:gd name="T22" fmla="*/ 440 w 1117"/>
              <a:gd name="T23" fmla="*/ 163 h 163"/>
              <a:gd name="T24" fmla="*/ 562 w 1117"/>
              <a:gd name="T25" fmla="*/ 163 h 163"/>
              <a:gd name="T26" fmla="*/ 578 w 1117"/>
              <a:gd name="T27" fmla="*/ 163 h 163"/>
              <a:gd name="T28" fmla="*/ 1034 w 1117"/>
              <a:gd name="T29" fmla="*/ 163 h 163"/>
              <a:gd name="T30" fmla="*/ 1039 w 1117"/>
              <a:gd name="T31" fmla="*/ 161 h 163"/>
              <a:gd name="T32" fmla="*/ 1040 w 1117"/>
              <a:gd name="T33" fmla="*/ 160 h 163"/>
              <a:gd name="T34" fmla="*/ 1114 w 1117"/>
              <a:gd name="T35" fmla="*/ 86 h 163"/>
              <a:gd name="T36" fmla="*/ 1114 w 1117"/>
              <a:gd name="T37" fmla="*/ 77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17" h="163">
                <a:moveTo>
                  <a:pt x="1114" y="77"/>
                </a:moveTo>
                <a:cubicBezTo>
                  <a:pt x="1040" y="3"/>
                  <a:pt x="1040" y="3"/>
                  <a:pt x="1040" y="3"/>
                </a:cubicBezTo>
                <a:cubicBezTo>
                  <a:pt x="1040" y="2"/>
                  <a:pt x="1039" y="2"/>
                  <a:pt x="1039" y="2"/>
                </a:cubicBezTo>
                <a:cubicBezTo>
                  <a:pt x="1038" y="1"/>
                  <a:pt x="1036" y="0"/>
                  <a:pt x="1034" y="0"/>
                </a:cubicBezTo>
                <a:cubicBezTo>
                  <a:pt x="578" y="0"/>
                  <a:pt x="578" y="0"/>
                  <a:pt x="578" y="0"/>
                </a:cubicBezTo>
                <a:cubicBezTo>
                  <a:pt x="562" y="0"/>
                  <a:pt x="562" y="0"/>
                  <a:pt x="562" y="0"/>
                </a:cubicBezTo>
                <a:cubicBezTo>
                  <a:pt x="440" y="0"/>
                  <a:pt x="440" y="0"/>
                  <a:pt x="440" y="0"/>
                </a:cubicBezTo>
                <a:cubicBezTo>
                  <a:pt x="106" y="0"/>
                  <a:pt x="106" y="0"/>
                  <a:pt x="106" y="0"/>
                </a:cubicBezTo>
                <a:cubicBezTo>
                  <a:pt x="0" y="0"/>
                  <a:pt x="0" y="0"/>
                  <a:pt x="0" y="0"/>
                </a:cubicBezTo>
                <a:cubicBezTo>
                  <a:pt x="0" y="163"/>
                  <a:pt x="0" y="163"/>
                  <a:pt x="0" y="163"/>
                </a:cubicBezTo>
                <a:cubicBezTo>
                  <a:pt x="106" y="163"/>
                  <a:pt x="106" y="163"/>
                  <a:pt x="106" y="163"/>
                </a:cubicBezTo>
                <a:cubicBezTo>
                  <a:pt x="440" y="163"/>
                  <a:pt x="440" y="163"/>
                  <a:pt x="440" y="163"/>
                </a:cubicBezTo>
                <a:cubicBezTo>
                  <a:pt x="562" y="163"/>
                  <a:pt x="562" y="163"/>
                  <a:pt x="562" y="163"/>
                </a:cubicBezTo>
                <a:cubicBezTo>
                  <a:pt x="578" y="163"/>
                  <a:pt x="578" y="163"/>
                  <a:pt x="578" y="163"/>
                </a:cubicBezTo>
                <a:cubicBezTo>
                  <a:pt x="1034" y="163"/>
                  <a:pt x="1034" y="163"/>
                  <a:pt x="1034" y="163"/>
                </a:cubicBezTo>
                <a:cubicBezTo>
                  <a:pt x="1036" y="163"/>
                  <a:pt x="1038" y="162"/>
                  <a:pt x="1039" y="161"/>
                </a:cubicBezTo>
                <a:cubicBezTo>
                  <a:pt x="1039" y="160"/>
                  <a:pt x="1040" y="160"/>
                  <a:pt x="1040" y="160"/>
                </a:cubicBezTo>
                <a:cubicBezTo>
                  <a:pt x="1114" y="86"/>
                  <a:pt x="1114" y="86"/>
                  <a:pt x="1114" y="86"/>
                </a:cubicBezTo>
                <a:cubicBezTo>
                  <a:pt x="1117" y="83"/>
                  <a:pt x="1117" y="79"/>
                  <a:pt x="1114" y="77"/>
                </a:cubicBezTo>
                <a:close/>
              </a:path>
            </a:pathLst>
          </a:cu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sp>
        <p:nvSpPr>
          <p:cNvPr id="3" name="Subtitle 2">
            <a:extLst>
              <a:ext uri="{FF2B5EF4-FFF2-40B4-BE49-F238E27FC236}">
                <a16:creationId xmlns:a16="http://schemas.microsoft.com/office/drawing/2014/main" id="{4E2CA019-9BBC-5A16-4E68-F0049D2B0BDD}"/>
              </a:ext>
            </a:extLst>
          </p:cNvPr>
          <p:cNvSpPr>
            <a:spLocks noGrp="1"/>
          </p:cNvSpPr>
          <p:nvPr>
            <p:ph type="subTitle" idx="1"/>
          </p:nvPr>
        </p:nvSpPr>
        <p:spPr>
          <a:xfrm>
            <a:off x="478815" y="4079376"/>
            <a:ext cx="4446391" cy="2304660"/>
          </a:xfrm>
        </p:spPr>
        <p:txBody>
          <a:bodyPr vert="horz" lIns="91440" tIns="45720" rIns="91440" bIns="45720" rtlCol="0" anchor="ctr">
            <a:noAutofit/>
          </a:bodyPr>
          <a:lstStyle/>
          <a:p>
            <a:pPr>
              <a:lnSpc>
                <a:spcPct val="90000"/>
              </a:lnSpc>
            </a:pPr>
            <a:endParaRPr lang="en-US" sz="2000" b="1" dirty="0">
              <a:solidFill>
                <a:schemeClr val="bg1"/>
              </a:solidFill>
            </a:endParaRPr>
          </a:p>
          <a:p>
            <a:pPr>
              <a:lnSpc>
                <a:spcPct val="90000"/>
              </a:lnSpc>
            </a:pPr>
            <a:r>
              <a:rPr lang="en-US" b="1" dirty="0">
                <a:solidFill>
                  <a:schemeClr val="bg1"/>
                </a:solidFill>
              </a:rPr>
              <a:t>Presenters:-</a:t>
            </a:r>
          </a:p>
          <a:p>
            <a:pPr>
              <a:lnSpc>
                <a:spcPct val="90000"/>
              </a:lnSpc>
            </a:pPr>
            <a:r>
              <a:rPr lang="en-US" b="1" dirty="0">
                <a:solidFill>
                  <a:schemeClr val="bg1"/>
                </a:solidFill>
              </a:rPr>
              <a:t>Paige Lousie Henson (2609905)</a:t>
            </a:r>
          </a:p>
          <a:p>
            <a:pPr>
              <a:lnSpc>
                <a:spcPct val="90000"/>
              </a:lnSpc>
            </a:pPr>
            <a:r>
              <a:rPr lang="en-US" b="1" dirty="0">
                <a:solidFill>
                  <a:schemeClr val="bg1"/>
                </a:solidFill>
              </a:rPr>
              <a:t>Naila Ali (2613779)</a:t>
            </a:r>
          </a:p>
          <a:p>
            <a:pPr>
              <a:lnSpc>
                <a:spcPct val="90000"/>
              </a:lnSpc>
            </a:pPr>
            <a:r>
              <a:rPr lang="en-US" b="1" dirty="0">
                <a:solidFill>
                  <a:schemeClr val="bg1"/>
                </a:solidFill>
              </a:rPr>
              <a:t>Tawney Young (2610566)</a:t>
            </a:r>
          </a:p>
          <a:p>
            <a:pPr>
              <a:lnSpc>
                <a:spcPct val="90000"/>
              </a:lnSpc>
            </a:pPr>
            <a:endParaRPr lang="en-US" b="1" dirty="0">
              <a:solidFill>
                <a:schemeClr val="bg1"/>
              </a:solidFill>
            </a:endParaRPr>
          </a:p>
          <a:p>
            <a:pPr>
              <a:lnSpc>
                <a:spcPct val="90000"/>
              </a:lnSpc>
            </a:pPr>
            <a:r>
              <a:rPr lang="en-US" b="1" dirty="0">
                <a:solidFill>
                  <a:schemeClr val="bg1"/>
                </a:solidFill>
              </a:rPr>
              <a:t>Lecturer :- Dr Md Golam Jamil</a:t>
            </a:r>
          </a:p>
        </p:txBody>
      </p:sp>
      <p:pic>
        <p:nvPicPr>
          <p:cNvPr id="4" name="Picture 3" descr="A group of people outside a nursing home&#10;&#10;AI-generated content may be incorrect.">
            <a:extLst>
              <a:ext uri="{FF2B5EF4-FFF2-40B4-BE49-F238E27FC236}">
                <a16:creationId xmlns:a16="http://schemas.microsoft.com/office/drawing/2014/main" id="{77A35FE2-3614-CD79-468C-AD29C869112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19914" y="2092351"/>
            <a:ext cx="5640502" cy="4291685"/>
          </a:xfrm>
          <a:prstGeom prst="rect">
            <a:avLst/>
          </a:prstGeom>
        </p:spPr>
      </p:pic>
      <p:sp>
        <p:nvSpPr>
          <p:cNvPr id="2" name="TextBox 1">
            <a:extLst>
              <a:ext uri="{FF2B5EF4-FFF2-40B4-BE49-F238E27FC236}">
                <a16:creationId xmlns:a16="http://schemas.microsoft.com/office/drawing/2014/main" id="{27BE6B35-0D3B-63D3-E05C-38CCF5F00EA4}"/>
              </a:ext>
            </a:extLst>
          </p:cNvPr>
          <p:cNvSpPr txBox="1"/>
          <p:nvPr/>
        </p:nvSpPr>
        <p:spPr>
          <a:xfrm>
            <a:off x="5404022" y="272920"/>
            <a:ext cx="6025978" cy="1569660"/>
          </a:xfrm>
          <a:prstGeom prst="rect">
            <a:avLst/>
          </a:prstGeom>
          <a:noFill/>
        </p:spPr>
        <p:txBody>
          <a:bodyPr wrap="square" rtlCol="0">
            <a:spAutoFit/>
          </a:bodyPr>
          <a:lstStyle/>
          <a:p>
            <a:r>
              <a:rPr lang="en-GB" sz="3200" b="1" dirty="0"/>
              <a:t>Task: </a:t>
            </a:r>
            <a:r>
              <a:rPr lang="en-GB" sz="3200" dirty="0"/>
              <a:t>Staff communication and daily updates through Microsoft 365 Teams</a:t>
            </a:r>
            <a:endParaRPr lang="en-US" sz="3200" dirty="0">
              <a:ln w="0"/>
              <a:solidFill>
                <a:srgbClr val="FEFFFF"/>
              </a:solidFill>
              <a:effectLst>
                <a:outerShdw blurRad="38100" dist="19050" dir="2700000" algn="tl" rotWithShape="0">
                  <a:schemeClr val="dk1">
                    <a:alpha val="40000"/>
                  </a:schemeClr>
                </a:outerShdw>
              </a:effectLst>
            </a:endParaRPr>
          </a:p>
        </p:txBody>
      </p:sp>
    </p:spTree>
    <p:extLst>
      <p:ext uri="{BB962C8B-B14F-4D97-AF65-F5344CB8AC3E}">
        <p14:creationId xmlns:p14="http://schemas.microsoft.com/office/powerpoint/2010/main" val="155721268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 calcmode="lin" valueType="num">
                                      <p:cBhvr additive="base">
                                        <p:cTn id="12"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9">
                                            <p:txEl>
                                              <p:pRg st="0" end="0"/>
                                            </p:txEl>
                                          </p:spTgt>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9">
                                            <p:txEl>
                                              <p:pRg st="2" end="2"/>
                                            </p:txEl>
                                          </p:spTgt>
                                        </p:tgtEl>
                                        <p:attrNameLst>
                                          <p:attrName>style.visibility</p:attrName>
                                        </p:attrNameLst>
                                      </p:cBhvr>
                                      <p:to>
                                        <p:strVal val="visible"/>
                                      </p:to>
                                    </p:set>
                                    <p:anim calcmode="lin" valueType="num">
                                      <p:cBhvr additive="base">
                                        <p:cTn id="16"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fade">
                                      <p:cBhvr>
                                        <p:cTn id="22" dur="500"/>
                                        <p:tgtEl>
                                          <p:spTgt spid="3">
                                            <p:txEl>
                                              <p:pRg st="1" end="1"/>
                                            </p:txEl>
                                          </p:spTgt>
                                        </p:tgtEl>
                                      </p:cBhvr>
                                    </p:animEffect>
                                  </p:childTnLst>
                                </p:cTn>
                              </p:par>
                            </p:childTnLst>
                          </p:cTn>
                        </p:par>
                        <p:par>
                          <p:cTn id="23" fill="hold">
                            <p:stCondLst>
                              <p:cond delay="500"/>
                            </p:stCondLst>
                            <p:childTnLst>
                              <p:par>
                                <p:cTn id="24" presetID="10" presetClass="entr" presetSubtype="0" fill="hold" nodeType="afterEffect">
                                  <p:stCondLst>
                                    <p:cond delay="900"/>
                                  </p:stCondLst>
                                  <p:childTnLst>
                                    <p:set>
                                      <p:cBhvr>
                                        <p:cTn id="25" dur="1" fill="hold">
                                          <p:stCondLst>
                                            <p:cond delay="0"/>
                                          </p:stCondLst>
                                        </p:cTn>
                                        <p:tgtEl>
                                          <p:spTgt spid="3">
                                            <p:txEl>
                                              <p:pRg st="2" end="2"/>
                                            </p:txEl>
                                          </p:spTgt>
                                        </p:tgtEl>
                                        <p:attrNameLst>
                                          <p:attrName>style.visibility</p:attrName>
                                        </p:attrNameLst>
                                      </p:cBhvr>
                                      <p:to>
                                        <p:strVal val="visible"/>
                                      </p:to>
                                    </p:set>
                                    <p:animEffect transition="in" filter="fade">
                                      <p:cBhvr>
                                        <p:cTn id="26" dur="1000"/>
                                        <p:tgtEl>
                                          <p:spTgt spid="3">
                                            <p:txEl>
                                              <p:pRg st="2" end="2"/>
                                            </p:txEl>
                                          </p:spTgt>
                                        </p:tgtEl>
                                      </p:cBhvr>
                                    </p:animEffect>
                                  </p:childTnLst>
                                </p:cTn>
                              </p:par>
                            </p:childTnLst>
                          </p:cTn>
                        </p:par>
                        <p:par>
                          <p:cTn id="27" fill="hold">
                            <p:stCondLst>
                              <p:cond delay="2400"/>
                            </p:stCondLst>
                            <p:childTnLst>
                              <p:par>
                                <p:cTn id="28" presetID="1" presetClass="entr" presetSubtype="0" fill="hold" nodeType="afterEffect">
                                  <p:stCondLst>
                                    <p:cond delay="1000"/>
                                  </p:stCondLst>
                                  <p:childTnLst>
                                    <p:set>
                                      <p:cBhvr>
                                        <p:cTn id="29" dur="1" fill="hold">
                                          <p:stCondLst>
                                            <p:cond delay="0"/>
                                          </p:stCondLst>
                                        </p:cTn>
                                        <p:tgtEl>
                                          <p:spTgt spid="3">
                                            <p:txEl>
                                              <p:pRg st="3" end="3"/>
                                            </p:txEl>
                                          </p:spTgt>
                                        </p:tgtEl>
                                        <p:attrNameLst>
                                          <p:attrName>style.visibility</p:attrName>
                                        </p:attrNameLst>
                                      </p:cBhvr>
                                      <p:to>
                                        <p:strVal val="visible"/>
                                      </p:to>
                                    </p:set>
                                  </p:childTnLst>
                                </p:cTn>
                              </p:par>
                            </p:childTnLst>
                          </p:cTn>
                        </p:par>
                        <p:par>
                          <p:cTn id="30" fill="hold">
                            <p:stCondLst>
                              <p:cond delay="3400"/>
                            </p:stCondLst>
                            <p:childTnLst>
                              <p:par>
                                <p:cTn id="31" presetID="1" presetClass="entr" presetSubtype="0" fill="hold" nodeType="afterEffect">
                                  <p:stCondLst>
                                    <p:cond delay="1000"/>
                                  </p:stCondLst>
                                  <p:childTnLst>
                                    <p:set>
                                      <p:cBhvr>
                                        <p:cTn id="32" dur="1" fill="hold">
                                          <p:stCondLst>
                                            <p:cond delay="0"/>
                                          </p:stCondLst>
                                        </p:cTn>
                                        <p:tgtEl>
                                          <p:spTgt spid="3">
                                            <p:txEl>
                                              <p:pRg st="4" end="4"/>
                                            </p:txEl>
                                          </p:spTgt>
                                        </p:tgtEl>
                                        <p:attrNameLst>
                                          <p:attrName>style.visibility</p:attrName>
                                        </p:attrNameLst>
                                      </p:cBhvr>
                                      <p:to>
                                        <p:strVal val="visible"/>
                                      </p:to>
                                    </p:set>
                                  </p:childTnLst>
                                </p:cTn>
                              </p:par>
                            </p:childTnLst>
                          </p:cTn>
                        </p:par>
                        <p:par>
                          <p:cTn id="33" fill="hold">
                            <p:stCondLst>
                              <p:cond delay="4400"/>
                            </p:stCondLst>
                            <p:childTnLst>
                              <p:par>
                                <p:cTn id="34" presetID="1" presetClass="entr" presetSubtype="0" fill="hold" nodeType="afterEffect">
                                  <p:stCondLst>
                                    <p:cond delay="1500"/>
                                  </p:stCondLst>
                                  <p:childTnLst>
                                    <p:set>
                                      <p:cBhvr>
                                        <p:cTn id="35"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D5ABB1-BBDE-06D0-D20B-E94E83C1EE73}"/>
              </a:ext>
            </a:extLst>
          </p:cNvPr>
          <p:cNvSpPr>
            <a:spLocks noGrp="1"/>
          </p:cNvSpPr>
          <p:nvPr>
            <p:ph type="title"/>
          </p:nvPr>
        </p:nvSpPr>
        <p:spPr/>
        <p:txBody>
          <a:bodyPr>
            <a:normAutofit/>
          </a:bodyPr>
          <a:lstStyle/>
          <a:p>
            <a:r>
              <a:rPr lang="en-GB" b="1" dirty="0">
                <a:latin typeface="Ariel"/>
              </a:rPr>
              <a:t>Who is Ashford Community care service?</a:t>
            </a:r>
          </a:p>
        </p:txBody>
      </p:sp>
      <p:sp>
        <p:nvSpPr>
          <p:cNvPr id="3" name="Content Placeholder 2">
            <a:extLst>
              <a:ext uri="{FF2B5EF4-FFF2-40B4-BE49-F238E27FC236}">
                <a16:creationId xmlns:a16="http://schemas.microsoft.com/office/drawing/2014/main" id="{3332D8A8-F144-C460-5026-99AB703EA23E}"/>
              </a:ext>
            </a:extLst>
          </p:cNvPr>
          <p:cNvSpPr>
            <a:spLocks noGrp="1"/>
          </p:cNvSpPr>
          <p:nvPr>
            <p:ph idx="1"/>
          </p:nvPr>
        </p:nvSpPr>
        <p:spPr/>
        <p:txBody>
          <a:bodyPr>
            <a:normAutofit fontScale="92500" lnSpcReduction="20000"/>
          </a:bodyPr>
          <a:lstStyle/>
          <a:p>
            <a:pPr marL="0" indent="0">
              <a:buNone/>
            </a:pPr>
            <a:r>
              <a:rPr lang="en-US" sz="1900" dirty="0">
                <a:latin typeface="Arial" panose="020B0604020202020204" pitchFamily="34" charset="0"/>
                <a:cs typeface="Arial" panose="020B0604020202020204" pitchFamily="34" charset="0"/>
              </a:rPr>
              <a:t>This is a care setting consisting of Healthcare staff including support workers, nurses, coordinators and admin staff, which supports adults with physical disabilities &amp; long-term care needs. </a:t>
            </a:r>
          </a:p>
          <a:p>
            <a:pPr marL="0" indent="0">
              <a:buNone/>
            </a:pPr>
            <a:r>
              <a:rPr lang="en-US" sz="1900" dirty="0">
                <a:latin typeface="Arial" panose="020B0604020202020204" pitchFamily="34" charset="0"/>
                <a:cs typeface="Arial" panose="020B0604020202020204" pitchFamily="34" charset="0"/>
              </a:rPr>
              <a:t>The healthcare team provide support with daily care, appointment support and medication reminder.</a:t>
            </a:r>
          </a:p>
          <a:p>
            <a:pPr marL="0" indent="0">
              <a:buNone/>
            </a:pPr>
            <a:endParaRPr lang="en-US" sz="1900" dirty="0">
              <a:latin typeface="Arial" panose="020B0604020202020204" pitchFamily="34" charset="0"/>
              <a:cs typeface="Arial" panose="020B0604020202020204" pitchFamily="34" charset="0"/>
            </a:endParaRPr>
          </a:p>
          <a:p>
            <a:r>
              <a:rPr lang="en-US" sz="1900" dirty="0">
                <a:latin typeface="Arial" panose="020B0604020202020204" pitchFamily="34" charset="0"/>
                <a:cs typeface="Arial" panose="020B0604020202020204" pitchFamily="34" charset="0"/>
              </a:rPr>
              <a:t>They use Microsoft 365 but have had problems arise such as:- </a:t>
            </a:r>
          </a:p>
          <a:p>
            <a:r>
              <a:rPr lang="en-US" sz="1900" dirty="0">
                <a:latin typeface="Arial" panose="020B0604020202020204" pitchFamily="34" charset="0"/>
                <a:cs typeface="Arial" panose="020B0604020202020204" pitchFamily="34" charset="0"/>
              </a:rPr>
              <a:t>Information gets duplicated </a:t>
            </a:r>
          </a:p>
          <a:p>
            <a:r>
              <a:rPr lang="en-US" sz="1900" dirty="0">
                <a:latin typeface="Arial" panose="020B0604020202020204" pitchFamily="34" charset="0"/>
                <a:cs typeface="Arial" panose="020B0604020202020204" pitchFamily="34" charset="0"/>
              </a:rPr>
              <a:t>Records are unclear/inconsistent </a:t>
            </a:r>
          </a:p>
          <a:p>
            <a:r>
              <a:rPr lang="en-US" sz="1900" dirty="0">
                <a:latin typeface="Arial" panose="020B0604020202020204" pitchFamily="34" charset="0"/>
                <a:cs typeface="Arial" panose="020B0604020202020204" pitchFamily="34" charset="0"/>
              </a:rPr>
              <a:t>Inefficient ways of working</a:t>
            </a:r>
          </a:p>
          <a:p>
            <a:pPr marL="0" indent="0">
              <a:buNone/>
            </a:pPr>
            <a:endParaRPr lang="en-US" sz="1900" dirty="0">
              <a:latin typeface="Arial" panose="020B0604020202020204" pitchFamily="34" charset="0"/>
              <a:cs typeface="Arial" panose="020B0604020202020204" pitchFamily="34" charset="0"/>
            </a:endParaRPr>
          </a:p>
          <a:p>
            <a:pPr marL="0" indent="0">
              <a:buNone/>
            </a:pPr>
            <a:r>
              <a:rPr lang="en-US" sz="1900" b="1" u="sng" dirty="0">
                <a:latin typeface="Arial" panose="020B0604020202020204" pitchFamily="34" charset="0"/>
                <a:cs typeface="Arial" panose="020B0604020202020204" pitchFamily="34" charset="0"/>
              </a:rPr>
              <a:t>Our Goal : </a:t>
            </a:r>
            <a:r>
              <a:rPr lang="en-US" sz="1900" dirty="0">
                <a:latin typeface="Arial" panose="020B0604020202020204" pitchFamily="34" charset="0"/>
                <a:cs typeface="Arial" panose="020B0604020202020204" pitchFamily="34" charset="0"/>
              </a:rPr>
              <a:t>Pick One task ➡️ pick the right tool ➡️ fix these problems </a:t>
            </a:r>
            <a:endParaRPr lang="en-US" sz="1900" b="1" u="sng" dirty="0">
              <a:latin typeface="Arial" panose="020B0604020202020204" pitchFamily="34" charset="0"/>
              <a:cs typeface="Arial" panose="020B0604020202020204" pitchFamily="34" charset="0"/>
            </a:endParaRPr>
          </a:p>
          <a:p>
            <a:pPr marL="0" indent="0">
              <a:buNone/>
            </a:pPr>
            <a:endParaRPr lang="en-US" dirty="0"/>
          </a:p>
          <a:p>
            <a:pPr marL="0" indent="0">
              <a:buNone/>
            </a:pPr>
            <a:endParaRPr lang="en-GB" dirty="0"/>
          </a:p>
        </p:txBody>
      </p:sp>
      <p:pic>
        <p:nvPicPr>
          <p:cNvPr id="4" name="Picture 3" descr="A logo of a university of wales&#10;&#10;AI-generated content may be incorrect.">
            <a:extLst>
              <a:ext uri="{FF2B5EF4-FFF2-40B4-BE49-F238E27FC236}">
                <a16:creationId xmlns:a16="http://schemas.microsoft.com/office/drawing/2014/main" id="{4A49462E-F1E2-44BD-CB1B-8BC065CCE26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50803" y="5562599"/>
            <a:ext cx="2211009" cy="1148405"/>
          </a:xfrm>
          <a:prstGeom prst="rect">
            <a:avLst/>
          </a:prstGeom>
        </p:spPr>
      </p:pic>
    </p:spTree>
    <p:extLst>
      <p:ext uri="{BB962C8B-B14F-4D97-AF65-F5344CB8AC3E}">
        <p14:creationId xmlns:p14="http://schemas.microsoft.com/office/powerpoint/2010/main" val="167589309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8" end="8"/>
                                            </p:txEl>
                                          </p:spTgt>
                                        </p:tgtEl>
                                        <p:attrNameLst>
                                          <p:attrName>style.visibility</p:attrName>
                                        </p:attrNameLst>
                                      </p:cBhvr>
                                      <p:to>
                                        <p:strVal val="visible"/>
                                      </p:to>
                                    </p:set>
                                    <p:animEffect transition="in" filter="fade">
                                      <p:cBhvr>
                                        <p:cTn id="7" dur="1000"/>
                                        <p:tgtEl>
                                          <p:spTgt spid="3">
                                            <p:txEl>
                                              <p:pRg st="8" end="8"/>
                                            </p:txEl>
                                          </p:spTgt>
                                        </p:tgtEl>
                                      </p:cBhvr>
                                    </p:animEffect>
                                    <p:anim calcmode="lin" valueType="num">
                                      <p:cBhvr>
                                        <p:cTn id="8"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3F4C104D-5F30-4811-9376-566B26E471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86"/>
            <a:ext cx="12192000" cy="685403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2701A87-81BB-104A-861E-EA1CF1DCED86}"/>
              </a:ext>
            </a:extLst>
          </p:cNvPr>
          <p:cNvSpPr>
            <a:spLocks noGrp="1"/>
          </p:cNvSpPr>
          <p:nvPr>
            <p:ph type="title"/>
          </p:nvPr>
        </p:nvSpPr>
        <p:spPr>
          <a:xfrm>
            <a:off x="649224" y="645105"/>
            <a:ext cx="8863744" cy="1713083"/>
          </a:xfrm>
        </p:spPr>
        <p:txBody>
          <a:bodyPr>
            <a:normAutofit/>
          </a:bodyPr>
          <a:lstStyle/>
          <a:p>
            <a:r>
              <a:rPr lang="en-GB" sz="3300" b="1" dirty="0">
                <a:latin typeface="Arial" panose="020B0604020202020204" pitchFamily="34" charset="0"/>
                <a:cs typeface="Arial" panose="020B0604020202020204" pitchFamily="34" charset="0"/>
              </a:rPr>
              <a:t>Staff communication and daily updates Solution = Microsoft Teams</a:t>
            </a:r>
          </a:p>
        </p:txBody>
      </p:sp>
      <p:sp>
        <p:nvSpPr>
          <p:cNvPr id="14" name="Rectangle 13">
            <a:extLst>
              <a:ext uri="{FF2B5EF4-FFF2-40B4-BE49-F238E27FC236}">
                <a16:creationId xmlns:a16="http://schemas.microsoft.com/office/drawing/2014/main" id="{0815E34B-5D02-4E01-A936-E8E1C0AB6F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9" name="Content Placeholder 8">
            <a:extLst>
              <a:ext uri="{FF2B5EF4-FFF2-40B4-BE49-F238E27FC236}">
                <a16:creationId xmlns:a16="http://schemas.microsoft.com/office/drawing/2014/main" id="{4395CBAA-FE0E-65F5-AD90-81A0981865A1}"/>
              </a:ext>
            </a:extLst>
          </p:cNvPr>
          <p:cNvSpPr>
            <a:spLocks noGrp="1"/>
          </p:cNvSpPr>
          <p:nvPr>
            <p:ph idx="1"/>
          </p:nvPr>
        </p:nvSpPr>
        <p:spPr>
          <a:xfrm>
            <a:off x="649224" y="2133600"/>
            <a:ext cx="5704167" cy="3637123"/>
          </a:xfrm>
        </p:spPr>
        <p:txBody>
          <a:bodyPr>
            <a:normAutofit lnSpcReduction="10000"/>
          </a:bodyPr>
          <a:lstStyle/>
          <a:p>
            <a:pPr marL="0" indent="0">
              <a:buNone/>
            </a:pPr>
            <a:r>
              <a:rPr lang="en-GB" dirty="0">
                <a:latin typeface="Ariel"/>
              </a:rPr>
              <a:t>Why Microsoft teams?</a:t>
            </a:r>
          </a:p>
          <a:p>
            <a:pPr marL="0" indent="0">
              <a:buNone/>
            </a:pPr>
            <a:r>
              <a:rPr lang="en-GB" dirty="0">
                <a:latin typeface="Ariel"/>
              </a:rPr>
              <a:t>    💬 Instant messages to individual or groups</a:t>
            </a:r>
          </a:p>
          <a:p>
            <a:pPr marL="0" indent="0">
              <a:buNone/>
            </a:pPr>
            <a:br>
              <a:rPr lang="en-GB" dirty="0">
                <a:latin typeface="Ariel"/>
              </a:rPr>
            </a:br>
            <a:r>
              <a:rPr lang="en-GB" dirty="0">
                <a:latin typeface="Ariel"/>
              </a:rPr>
              <a:t>     📁 Share files &amp; documents in the same place</a:t>
            </a:r>
            <a:br>
              <a:rPr lang="en-GB" dirty="0">
                <a:latin typeface="Ariel"/>
              </a:rPr>
            </a:br>
            <a:endParaRPr lang="en-GB" dirty="0">
              <a:latin typeface="Ariel"/>
            </a:endParaRPr>
          </a:p>
          <a:p>
            <a:pPr marL="0" indent="0">
              <a:buNone/>
            </a:pPr>
            <a:r>
              <a:rPr lang="en-GB" dirty="0">
                <a:latin typeface="Ariel"/>
              </a:rPr>
              <a:t>     📹 Team Meetings &amp; video calls</a:t>
            </a:r>
          </a:p>
          <a:p>
            <a:pPr marL="0" indent="0">
              <a:buNone/>
            </a:pPr>
            <a:endParaRPr lang="en-GB" dirty="0">
              <a:latin typeface="Ariel"/>
            </a:endParaRPr>
          </a:p>
          <a:p>
            <a:pPr marL="0" indent="0">
              <a:buNone/>
            </a:pPr>
            <a:r>
              <a:rPr lang="en-GB" dirty="0">
                <a:latin typeface="Ariel"/>
              </a:rPr>
              <a:t>     📱 Easily accessible on phone devices</a:t>
            </a:r>
          </a:p>
          <a:p>
            <a:pPr marL="0" indent="0">
              <a:buNone/>
            </a:pPr>
            <a:endParaRPr lang="en-GB" dirty="0">
              <a:latin typeface="Ariel"/>
            </a:endParaRPr>
          </a:p>
          <a:p>
            <a:pPr marL="0" indent="0">
              <a:buNone/>
            </a:pPr>
            <a:r>
              <a:rPr lang="en-GB" dirty="0">
                <a:latin typeface="Ariel"/>
              </a:rPr>
              <a:t>	Shared calendar for important meetings</a:t>
            </a:r>
          </a:p>
          <a:p>
            <a:pPr marL="0" indent="0">
              <a:buNone/>
            </a:pPr>
            <a:endParaRPr lang="en-US" dirty="0"/>
          </a:p>
        </p:txBody>
      </p:sp>
      <p:pic>
        <p:nvPicPr>
          <p:cNvPr id="5" name="Content Placeholder 4" descr="A logo of a group of people&#10;&#10;AI-generated content may be incorrect.">
            <a:extLst>
              <a:ext uri="{FF2B5EF4-FFF2-40B4-BE49-F238E27FC236}">
                <a16:creationId xmlns:a16="http://schemas.microsoft.com/office/drawing/2014/main" id="{2690CC26-9CAB-2708-6C12-5FEE94AC117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52491" y="1238986"/>
            <a:ext cx="3720954" cy="3947962"/>
          </a:xfrm>
          <a:prstGeom prst="rect">
            <a:avLst/>
          </a:prstGeom>
        </p:spPr>
      </p:pic>
      <p:sp>
        <p:nvSpPr>
          <p:cNvPr id="16" name="Freeform 11">
            <a:extLst>
              <a:ext uri="{FF2B5EF4-FFF2-40B4-BE49-F238E27FC236}">
                <a16:creationId xmlns:a16="http://schemas.microsoft.com/office/drawing/2014/main" id="{7DE3414B-B032-4710-A468-D3285E38C5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6061223"/>
            <a:ext cx="1038036" cy="506277"/>
          </a:xfrm>
          <a:custGeom>
            <a:avLst/>
            <a:gdLst>
              <a:gd name="connsiteX0" fmla="*/ 0 w 1038036"/>
              <a:gd name="connsiteY0" fmla="*/ 0 h 506277"/>
              <a:gd name="connsiteX1" fmla="*/ 182880 w 1038036"/>
              <a:gd name="connsiteY1" fmla="*/ 0 h 506277"/>
              <a:gd name="connsiteX2" fmla="*/ 291705 w 1038036"/>
              <a:gd name="connsiteY2" fmla="*/ 0 h 506277"/>
              <a:gd name="connsiteX3" fmla="*/ 291705 w 1038036"/>
              <a:gd name="connsiteY3" fmla="*/ 151 h 506277"/>
              <a:gd name="connsiteX4" fmla="*/ 692049 w 1038036"/>
              <a:gd name="connsiteY4" fmla="*/ 705 h 506277"/>
              <a:gd name="connsiteX5" fmla="*/ 782744 w 1038036"/>
              <a:gd name="connsiteY5" fmla="*/ 705 h 506277"/>
              <a:gd name="connsiteX6" fmla="*/ 797001 w 1038036"/>
              <a:gd name="connsiteY6" fmla="*/ 5473 h 506277"/>
              <a:gd name="connsiteX7" fmla="*/ 801982 w 1038036"/>
              <a:gd name="connsiteY7" fmla="*/ 10242 h 506277"/>
              <a:gd name="connsiteX8" fmla="*/ 1030951 w 1038036"/>
              <a:gd name="connsiteY8" fmla="*/ 239185 h 506277"/>
              <a:gd name="connsiteX9" fmla="*/ 1030951 w 1038036"/>
              <a:gd name="connsiteY9" fmla="*/ 267797 h 506277"/>
              <a:gd name="connsiteX10" fmla="*/ 801982 w 1038036"/>
              <a:gd name="connsiteY10" fmla="*/ 496740 h 506277"/>
              <a:gd name="connsiteX11" fmla="*/ 797001 w 1038036"/>
              <a:gd name="connsiteY11" fmla="*/ 501508 h 506277"/>
              <a:gd name="connsiteX12" fmla="*/ 782744 w 1038036"/>
              <a:gd name="connsiteY12" fmla="*/ 506277 h 506277"/>
              <a:gd name="connsiteX13" fmla="*/ 692049 w 1038036"/>
              <a:gd name="connsiteY13" fmla="*/ 506277 h 506277"/>
              <a:gd name="connsiteX14" fmla="*/ 291705 w 1038036"/>
              <a:gd name="connsiteY14" fmla="*/ 505140 h 506277"/>
              <a:gd name="connsiteX15" fmla="*/ 291705 w 1038036"/>
              <a:gd name="connsiteY15" fmla="*/ 506277 h 506277"/>
              <a:gd name="connsiteX16" fmla="*/ 0 w 1038036"/>
              <a:gd name="connsiteY16" fmla="*/ 506277 h 506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038036" h="506277">
                <a:moveTo>
                  <a:pt x="0" y="0"/>
                </a:moveTo>
                <a:lnTo>
                  <a:pt x="182880" y="0"/>
                </a:lnTo>
                <a:lnTo>
                  <a:pt x="291705" y="0"/>
                </a:lnTo>
                <a:lnTo>
                  <a:pt x="291705" y="151"/>
                </a:lnTo>
                <a:lnTo>
                  <a:pt x="692049" y="705"/>
                </a:lnTo>
                <a:lnTo>
                  <a:pt x="782744" y="705"/>
                </a:lnTo>
                <a:cubicBezTo>
                  <a:pt x="787553" y="705"/>
                  <a:pt x="792363" y="5473"/>
                  <a:pt x="797001" y="5473"/>
                </a:cubicBezTo>
                <a:cubicBezTo>
                  <a:pt x="797001" y="10242"/>
                  <a:pt x="801982" y="10242"/>
                  <a:pt x="801982" y="10242"/>
                </a:cubicBezTo>
                <a:lnTo>
                  <a:pt x="1030951" y="239185"/>
                </a:lnTo>
                <a:cubicBezTo>
                  <a:pt x="1040398" y="248722"/>
                  <a:pt x="1040398" y="258259"/>
                  <a:pt x="1030951" y="267797"/>
                </a:cubicBezTo>
                <a:lnTo>
                  <a:pt x="801982" y="496740"/>
                </a:lnTo>
                <a:cubicBezTo>
                  <a:pt x="800436" y="498363"/>
                  <a:pt x="798547" y="499885"/>
                  <a:pt x="797001" y="501508"/>
                </a:cubicBezTo>
                <a:cubicBezTo>
                  <a:pt x="792363" y="506277"/>
                  <a:pt x="787553" y="506277"/>
                  <a:pt x="782744" y="506277"/>
                </a:cubicBezTo>
                <a:lnTo>
                  <a:pt x="692049" y="506277"/>
                </a:lnTo>
                <a:lnTo>
                  <a:pt x="291705" y="505140"/>
                </a:lnTo>
                <a:lnTo>
                  <a:pt x="291705" y="506277"/>
                </a:lnTo>
                <a:lnTo>
                  <a:pt x="0" y="506277"/>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logo of a university of wales&#10;&#10;AI-generated content may be incorrect.">
            <a:extLst>
              <a:ext uri="{FF2B5EF4-FFF2-40B4-BE49-F238E27FC236}">
                <a16:creationId xmlns:a16="http://schemas.microsoft.com/office/drawing/2014/main" id="{3BA4D60C-BA19-5E20-0502-A2621CC34C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750803" y="5562599"/>
            <a:ext cx="2211009" cy="1148405"/>
          </a:xfrm>
          <a:prstGeom prst="rect">
            <a:avLst/>
          </a:prstGeom>
        </p:spPr>
      </p:pic>
    </p:spTree>
    <p:extLst>
      <p:ext uri="{BB962C8B-B14F-4D97-AF65-F5344CB8AC3E}">
        <p14:creationId xmlns:p14="http://schemas.microsoft.com/office/powerpoint/2010/main" val="38970586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inVertical)">
                                      <p:cBhvr>
                                        <p:cTn id="14" dur="5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
                                            <p:txEl>
                                              <p:pRg st="0" end="0"/>
                                            </p:txEl>
                                          </p:spTgt>
                                        </p:tgtEl>
                                        <p:attrNameLst>
                                          <p:attrName>style.visibility</p:attrName>
                                        </p:attrNameLst>
                                      </p:cBhvr>
                                      <p:to>
                                        <p:strVal val="visible"/>
                                      </p:to>
                                    </p:set>
                                    <p:anim calcmode="lin" valueType="num">
                                      <p:cBhvr additive="base">
                                        <p:cTn id="19" dur="500" fill="hold"/>
                                        <p:tgtEl>
                                          <p:spTgt spid="9">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
                                            <p:txEl>
                                              <p:pRg st="0" end="0"/>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9">
                                            <p:txEl>
                                              <p:pRg st="1" end="1"/>
                                            </p:txEl>
                                          </p:spTgt>
                                        </p:tgtEl>
                                        <p:attrNameLst>
                                          <p:attrName>style.visibility</p:attrName>
                                        </p:attrNameLst>
                                      </p:cBhvr>
                                      <p:to>
                                        <p:strVal val="visible"/>
                                      </p:to>
                                    </p:set>
                                    <p:anim calcmode="lin" valueType="num">
                                      <p:cBhvr additive="base">
                                        <p:cTn id="23" dur="500" fill="hold"/>
                                        <p:tgtEl>
                                          <p:spTgt spid="9">
                                            <p:txEl>
                                              <p:pRg st="1" end="1"/>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9">
                                            <p:txEl>
                                              <p:pRg st="1" end="1"/>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9">
                                            <p:txEl>
                                              <p:pRg st="2" end="2"/>
                                            </p:txEl>
                                          </p:spTgt>
                                        </p:tgtEl>
                                        <p:attrNameLst>
                                          <p:attrName>style.visibility</p:attrName>
                                        </p:attrNameLst>
                                      </p:cBhvr>
                                      <p:to>
                                        <p:strVal val="visible"/>
                                      </p:to>
                                    </p:set>
                                    <p:anim calcmode="lin" valueType="num">
                                      <p:cBhvr additive="base">
                                        <p:cTn id="27" dur="500" fill="hold"/>
                                        <p:tgtEl>
                                          <p:spTgt spid="9">
                                            <p:txEl>
                                              <p:pRg st="2" end="2"/>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9">
                                            <p:txEl>
                                              <p:pRg st="2" end="2"/>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9">
                                            <p:txEl>
                                              <p:pRg st="3" end="3"/>
                                            </p:txEl>
                                          </p:spTgt>
                                        </p:tgtEl>
                                        <p:attrNameLst>
                                          <p:attrName>style.visibility</p:attrName>
                                        </p:attrNameLst>
                                      </p:cBhvr>
                                      <p:to>
                                        <p:strVal val="visible"/>
                                      </p:to>
                                    </p:set>
                                    <p:anim calcmode="lin" valueType="num">
                                      <p:cBhvr additive="base">
                                        <p:cTn id="31" dur="5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9">
                                            <p:txEl>
                                              <p:pRg st="3" end="3"/>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9">
                                            <p:txEl>
                                              <p:pRg st="5" end="5"/>
                                            </p:txEl>
                                          </p:spTgt>
                                        </p:tgtEl>
                                        <p:attrNameLst>
                                          <p:attrName>style.visibility</p:attrName>
                                        </p:attrNameLst>
                                      </p:cBhvr>
                                      <p:to>
                                        <p:strVal val="visible"/>
                                      </p:to>
                                    </p:set>
                                    <p:anim calcmode="lin" valueType="num">
                                      <p:cBhvr additive="base">
                                        <p:cTn id="35" dur="500" fill="hold"/>
                                        <p:tgtEl>
                                          <p:spTgt spid="9">
                                            <p:txEl>
                                              <p:pRg st="5" end="5"/>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9">
                                            <p:txEl>
                                              <p:pRg st="5" end="5"/>
                                            </p:txEl>
                                          </p:spTgt>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9">
                                            <p:txEl>
                                              <p:pRg st="7" end="7"/>
                                            </p:txEl>
                                          </p:spTgt>
                                        </p:tgtEl>
                                        <p:attrNameLst>
                                          <p:attrName>style.visibility</p:attrName>
                                        </p:attrNameLst>
                                      </p:cBhvr>
                                      <p:to>
                                        <p:strVal val="visible"/>
                                      </p:to>
                                    </p:set>
                                    <p:anim calcmode="lin" valueType="num">
                                      <p:cBhvr additive="base">
                                        <p:cTn id="39" dur="500" fill="hold"/>
                                        <p:tgtEl>
                                          <p:spTgt spid="9">
                                            <p:txEl>
                                              <p:pRg st="7" end="7"/>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9">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90284F6-110F-3661-3EEF-C4703D985C69}"/>
              </a:ext>
            </a:extLst>
          </p:cNvPr>
          <p:cNvSpPr>
            <a:spLocks noGrp="1"/>
          </p:cNvSpPr>
          <p:nvPr>
            <p:ph idx="1"/>
          </p:nvPr>
        </p:nvSpPr>
        <p:spPr>
          <a:xfrm>
            <a:off x="1203158" y="1810512"/>
            <a:ext cx="10023284" cy="4219582"/>
          </a:xfrm>
        </p:spPr>
        <p:txBody>
          <a:bodyPr>
            <a:normAutofit fontScale="92500" lnSpcReduction="10000"/>
          </a:bodyPr>
          <a:lstStyle/>
          <a:p>
            <a:r>
              <a:rPr lang="en-GB" sz="1900" dirty="0">
                <a:latin typeface="Ariel"/>
              </a:rPr>
              <a:t>This means staff can share handover notes, client updates, shift messages instantly on teams, </a:t>
            </a:r>
          </a:p>
          <a:p>
            <a:r>
              <a:rPr lang="en-GB" sz="1900" dirty="0">
                <a:latin typeface="Ariel"/>
              </a:rPr>
              <a:t>Staff at Ashford work across homes, supporting living and Ashford office, using teams will allow them to communicate efficiently with the rest of the team and upload documents needed for individual care needs.</a:t>
            </a:r>
            <a:br>
              <a:rPr lang="en-GB" sz="1900" dirty="0">
                <a:latin typeface="Ariel"/>
              </a:rPr>
            </a:br>
            <a:endParaRPr lang="en-GB" sz="1900" dirty="0">
              <a:latin typeface="Ariel"/>
            </a:endParaRPr>
          </a:p>
          <a:p>
            <a:r>
              <a:rPr lang="en-GB" sz="1900" dirty="0">
                <a:latin typeface="Ariel"/>
              </a:rPr>
              <a:t>It will speed up decision making, and reduce confusion</a:t>
            </a:r>
          </a:p>
          <a:p>
            <a:r>
              <a:rPr lang="en-GB" sz="1900" dirty="0">
                <a:latin typeface="Ariel"/>
              </a:rPr>
              <a:t>All team members can be updated via a daily AM/PM huddle meeting, and this can be done via Teams video chat, so everyone is included</a:t>
            </a:r>
          </a:p>
          <a:p>
            <a:r>
              <a:rPr lang="en-GB" sz="1900" dirty="0">
                <a:latin typeface="Ariel"/>
              </a:rPr>
              <a:t>It will also leave a communication trail if later needed for audit purposes or staff need to look back</a:t>
            </a:r>
          </a:p>
          <a:p>
            <a:r>
              <a:rPr lang="en-GB" sz="1900" dirty="0">
                <a:latin typeface="Ariel"/>
              </a:rPr>
              <a:t>Currently: messages get lost, people don’t know what’s happening, care is affected, with teams everyone will get alerts on new messages/meeting</a:t>
            </a:r>
          </a:p>
          <a:p>
            <a:r>
              <a:rPr lang="en-GB" sz="1900" dirty="0">
                <a:latin typeface="Ariel"/>
              </a:rPr>
              <a:t>Safe- only those with the team login details can view and respond to messages</a:t>
            </a:r>
            <a:br>
              <a:rPr lang="en-GB" dirty="0"/>
            </a:br>
            <a:endParaRPr lang="en-GB" dirty="0"/>
          </a:p>
          <a:p>
            <a:pPr marL="0" indent="0">
              <a:buNone/>
            </a:pPr>
            <a:endParaRPr lang="en-GB" dirty="0"/>
          </a:p>
          <a:p>
            <a:pPr marL="0" indent="0">
              <a:buNone/>
            </a:pPr>
            <a:endParaRPr lang="en-GB" dirty="0"/>
          </a:p>
        </p:txBody>
      </p:sp>
      <p:sp>
        <p:nvSpPr>
          <p:cNvPr id="5" name="Title 4">
            <a:extLst>
              <a:ext uri="{FF2B5EF4-FFF2-40B4-BE49-F238E27FC236}">
                <a16:creationId xmlns:a16="http://schemas.microsoft.com/office/drawing/2014/main" id="{E1C95C3D-DD92-60CF-09B7-D2F43A56FEBC}"/>
              </a:ext>
            </a:extLst>
          </p:cNvPr>
          <p:cNvSpPr>
            <a:spLocks noGrp="1"/>
          </p:cNvSpPr>
          <p:nvPr>
            <p:ph type="title"/>
          </p:nvPr>
        </p:nvSpPr>
        <p:spPr>
          <a:xfrm>
            <a:off x="1203158" y="624110"/>
            <a:ext cx="10780295" cy="1280890"/>
          </a:xfrm>
        </p:spPr>
        <p:txBody>
          <a:bodyPr>
            <a:normAutofit/>
          </a:bodyPr>
          <a:lstStyle/>
          <a:p>
            <a:pPr algn="ctr"/>
            <a:r>
              <a:rPr lang="en-GB" sz="3200" b="1" dirty="0">
                <a:latin typeface="Ariel"/>
              </a:rPr>
              <a:t>How MS teams will improve efficiency/ communication at Ashford Community Care Services</a:t>
            </a:r>
          </a:p>
        </p:txBody>
      </p:sp>
      <p:pic>
        <p:nvPicPr>
          <p:cNvPr id="6" name="Picture 5" descr="A logo of a university of wales&#10;&#10;AI-generated content may be incorrect.">
            <a:extLst>
              <a:ext uri="{FF2B5EF4-FFF2-40B4-BE49-F238E27FC236}">
                <a16:creationId xmlns:a16="http://schemas.microsoft.com/office/drawing/2014/main" id="{ECF7E7D2-7DB5-5E80-506D-6E930ADDB83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50803" y="5562599"/>
            <a:ext cx="2211009" cy="1148405"/>
          </a:xfrm>
          <a:prstGeom prst="rect">
            <a:avLst/>
          </a:prstGeom>
        </p:spPr>
      </p:pic>
    </p:spTree>
    <p:extLst>
      <p:ext uri="{BB962C8B-B14F-4D97-AF65-F5344CB8AC3E}">
        <p14:creationId xmlns:p14="http://schemas.microsoft.com/office/powerpoint/2010/main" val="404832799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1000"/>
                                        <p:tgtEl>
                                          <p:spTgt spid="3">
                                            <p:txEl>
                                              <p:pRg st="0" end="0"/>
                                            </p:txEl>
                                          </p:spTgt>
                                        </p:tgtEl>
                                      </p:cBhvr>
                                    </p:animEffect>
                                    <p:anim calcmode="lin" valueType="num">
                                      <p:cBhvr>
                                        <p:cTn id="14"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fade">
                                      <p:cBhvr>
                                        <p:cTn id="18" dur="1000"/>
                                        <p:tgtEl>
                                          <p:spTgt spid="3">
                                            <p:txEl>
                                              <p:pRg st="1" end="1"/>
                                            </p:txEl>
                                          </p:spTgt>
                                        </p:tgtEl>
                                      </p:cBhvr>
                                    </p:animEffect>
                                    <p:anim calcmode="lin" valueType="num">
                                      <p:cBhvr>
                                        <p:cTn id="19"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0"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1" presetID="42" presetClass="entr" presetSubtype="0" fill="hold" nodeType="with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fade">
                                      <p:cBhvr>
                                        <p:cTn id="23" dur="1000"/>
                                        <p:tgtEl>
                                          <p:spTgt spid="3">
                                            <p:txEl>
                                              <p:pRg st="2" end="2"/>
                                            </p:txEl>
                                          </p:spTgt>
                                        </p:tgtEl>
                                      </p:cBhvr>
                                    </p:animEffect>
                                    <p:anim calcmode="lin" valueType="num">
                                      <p:cBhvr>
                                        <p:cTn id="24"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5"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3">
                                            <p:txEl>
                                              <p:pRg st="4" end="4"/>
                                            </p:txEl>
                                          </p:spTgt>
                                        </p:tgtEl>
                                        <p:attrNameLst>
                                          <p:attrName>style.visibility</p:attrName>
                                        </p:attrNameLst>
                                      </p:cBhvr>
                                      <p:to>
                                        <p:strVal val="visible"/>
                                      </p:to>
                                    </p:set>
                                    <p:animEffect transition="in" filter="fade">
                                      <p:cBhvr>
                                        <p:cTn id="33" dur="1000"/>
                                        <p:tgtEl>
                                          <p:spTgt spid="3">
                                            <p:txEl>
                                              <p:pRg st="4" end="4"/>
                                            </p:txEl>
                                          </p:spTgt>
                                        </p:tgtEl>
                                      </p:cBhvr>
                                    </p:animEffect>
                                    <p:anim calcmode="lin" valueType="num">
                                      <p:cBhvr>
                                        <p:cTn id="34"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5"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3">
                                            <p:txEl>
                                              <p:pRg st="5" end="5"/>
                                            </p:txEl>
                                          </p:spTgt>
                                        </p:tgtEl>
                                        <p:attrNameLst>
                                          <p:attrName>style.visibility</p:attrName>
                                        </p:attrNameLst>
                                      </p:cBhvr>
                                      <p:to>
                                        <p:strVal val="visible"/>
                                      </p:to>
                                    </p:set>
                                    <p:animEffect transition="in" filter="fade">
                                      <p:cBhvr>
                                        <p:cTn id="38" dur="1000"/>
                                        <p:tgtEl>
                                          <p:spTgt spid="3">
                                            <p:txEl>
                                              <p:pRg st="5" end="5"/>
                                            </p:txEl>
                                          </p:spTgt>
                                        </p:tgtEl>
                                      </p:cBhvr>
                                    </p:animEffect>
                                    <p:anim calcmode="lin" valueType="num">
                                      <p:cBhvr>
                                        <p:cTn id="39"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0" dur="1000" fill="hold"/>
                                        <p:tgtEl>
                                          <p:spTgt spid="3">
                                            <p:txEl>
                                              <p:pRg st="5" end="5"/>
                                            </p:txEl>
                                          </p:spTgt>
                                        </p:tgtEl>
                                        <p:attrNameLst>
                                          <p:attrName>ppt_y</p:attrName>
                                        </p:attrNameLst>
                                      </p:cBhvr>
                                      <p:tavLst>
                                        <p:tav tm="0">
                                          <p:val>
                                            <p:strVal val="#ppt_y+.1"/>
                                          </p:val>
                                        </p:tav>
                                        <p:tav tm="100000">
                                          <p:val>
                                            <p:strVal val="#ppt_y"/>
                                          </p:val>
                                        </p:tav>
                                      </p:tavLst>
                                    </p:anim>
                                  </p:childTnLst>
                                </p:cTn>
                              </p:par>
                              <p:par>
                                <p:cTn id="41" presetID="42" presetClass="entr" presetSubtype="0" fill="hold" nodeType="with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Effect transition="in" filter="fade">
                                      <p:cBhvr>
                                        <p:cTn id="43" dur="1000"/>
                                        <p:tgtEl>
                                          <p:spTgt spid="3">
                                            <p:txEl>
                                              <p:pRg st="6" end="6"/>
                                            </p:txEl>
                                          </p:spTgt>
                                        </p:tgtEl>
                                      </p:cBhvr>
                                    </p:animEffect>
                                    <p:anim calcmode="lin" valueType="num">
                                      <p:cBhvr>
                                        <p:cTn id="44"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5"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3ED9B45-DC9D-A98B-5DB7-78E0F8D929AB}"/>
              </a:ext>
            </a:extLst>
          </p:cNvPr>
          <p:cNvSpPr>
            <a:spLocks noGrp="1"/>
          </p:cNvSpPr>
          <p:nvPr>
            <p:ph idx="1"/>
          </p:nvPr>
        </p:nvSpPr>
        <p:spPr>
          <a:xfrm>
            <a:off x="2306184" y="2836313"/>
            <a:ext cx="8915400" cy="3777622"/>
          </a:xfrm>
        </p:spPr>
        <p:txBody>
          <a:bodyPr/>
          <a:lstStyle/>
          <a:p>
            <a:r>
              <a:rPr lang="en-GB" dirty="0"/>
              <a:t>Why we chose this: Communication is the most important thing in care — if this fails, everything else fails too</a:t>
            </a:r>
          </a:p>
          <a:p>
            <a:pPr marL="0" indent="0">
              <a:buNone/>
            </a:pPr>
            <a:endParaRPr lang="en-GB" dirty="0"/>
          </a:p>
          <a:p>
            <a:r>
              <a:rPr lang="en-GB" b="1" dirty="0"/>
              <a:t>Problems right now:</a:t>
            </a:r>
          </a:p>
          <a:p>
            <a:pPr marL="0" indent="0">
              <a:buNone/>
            </a:pPr>
            <a:r>
              <a:rPr lang="en-GB" dirty="0"/>
              <a:t>	No single place to leave updates</a:t>
            </a:r>
          </a:p>
          <a:p>
            <a:pPr marL="0" indent="0">
              <a:buNone/>
            </a:pPr>
            <a:r>
              <a:rPr lang="en-GB" dirty="0"/>
              <a:t>	Day staff &amp; night staff don’t pass info clearly</a:t>
            </a:r>
          </a:p>
          <a:p>
            <a:pPr marL="0" indent="0">
              <a:buNone/>
            </a:pPr>
            <a:r>
              <a:rPr lang="en-GB" dirty="0"/>
              <a:t>	Wasted time = less time caring for clients</a:t>
            </a:r>
          </a:p>
          <a:p>
            <a:pPr marL="0" indent="0">
              <a:buNone/>
            </a:pPr>
            <a:endParaRPr lang="en-GB" dirty="0"/>
          </a:p>
        </p:txBody>
      </p:sp>
      <p:sp>
        <p:nvSpPr>
          <p:cNvPr id="2" name="TextBox 1">
            <a:extLst>
              <a:ext uri="{FF2B5EF4-FFF2-40B4-BE49-F238E27FC236}">
                <a16:creationId xmlns:a16="http://schemas.microsoft.com/office/drawing/2014/main" id="{B9CACE7B-7765-381D-FFBB-FF60301E22AC}"/>
              </a:ext>
            </a:extLst>
          </p:cNvPr>
          <p:cNvSpPr txBox="1"/>
          <p:nvPr/>
        </p:nvSpPr>
        <p:spPr>
          <a:xfrm>
            <a:off x="1948542" y="478971"/>
            <a:ext cx="8806543" cy="1200329"/>
          </a:xfrm>
          <a:prstGeom prst="rect">
            <a:avLst/>
          </a:prstGeom>
          <a:noFill/>
        </p:spPr>
        <p:txBody>
          <a:bodyPr wrap="square" rtlCol="0">
            <a:spAutoFit/>
          </a:bodyPr>
          <a:lstStyle/>
          <a:p>
            <a:pPr algn="ctr"/>
            <a:r>
              <a:rPr lang="en-GB" sz="3600" b="1" dirty="0">
                <a:latin typeface="Ariel"/>
              </a:rPr>
              <a:t>The impact of poor communication</a:t>
            </a:r>
          </a:p>
          <a:p>
            <a:pPr algn="ctr"/>
            <a:r>
              <a:rPr lang="en-GB" sz="3600" b="1" dirty="0">
                <a:latin typeface="Ariel"/>
              </a:rPr>
              <a:t> on care quality </a:t>
            </a:r>
          </a:p>
        </p:txBody>
      </p:sp>
    </p:spTree>
    <p:extLst>
      <p:ext uri="{BB962C8B-B14F-4D97-AF65-F5344CB8AC3E}">
        <p14:creationId xmlns:p14="http://schemas.microsoft.com/office/powerpoint/2010/main" val="2275119621"/>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8946BC-4D1A-630A-5B78-64DEC2BB0345}"/>
              </a:ext>
            </a:extLst>
          </p:cNvPr>
          <p:cNvSpPr>
            <a:spLocks noGrp="1"/>
          </p:cNvSpPr>
          <p:nvPr>
            <p:ph type="title"/>
          </p:nvPr>
        </p:nvSpPr>
        <p:spPr>
          <a:xfrm>
            <a:off x="957943" y="146996"/>
            <a:ext cx="10546670" cy="1758004"/>
          </a:xfrm>
        </p:spPr>
        <p:txBody>
          <a:bodyPr>
            <a:noAutofit/>
          </a:bodyPr>
          <a:lstStyle/>
          <a:p>
            <a:pPr algn="ctr"/>
            <a:br>
              <a:rPr lang="en-GB" sz="3200" b="1" dirty="0">
                <a:ln w="13462">
                  <a:solidFill>
                    <a:schemeClr val="bg1"/>
                  </a:solidFill>
                  <a:prstDash val="solid"/>
                </a:ln>
                <a:effectLst>
                  <a:outerShdw dist="38100" dir="2700000" algn="bl" rotWithShape="0">
                    <a:schemeClr val="accent5"/>
                  </a:outerShdw>
                </a:effectLst>
                <a:latin typeface="Ariel"/>
              </a:rPr>
            </a:br>
            <a:br>
              <a:rPr lang="en-GB" sz="2800" b="1" dirty="0">
                <a:ln w="13462">
                  <a:solidFill>
                    <a:schemeClr val="bg1"/>
                  </a:solidFill>
                  <a:prstDash val="solid"/>
                </a:ln>
                <a:effectLst>
                  <a:outerShdw dist="38100" dir="2700000" algn="bl" rotWithShape="0">
                    <a:schemeClr val="accent5"/>
                  </a:outerShdw>
                </a:effectLst>
              </a:rPr>
            </a:br>
            <a:endParaRPr lang="en-GB" sz="2800" dirty="0"/>
          </a:p>
        </p:txBody>
      </p:sp>
      <p:graphicFrame>
        <p:nvGraphicFramePr>
          <p:cNvPr id="11" name="Content Placeholder 10">
            <a:extLst>
              <a:ext uri="{FF2B5EF4-FFF2-40B4-BE49-F238E27FC236}">
                <a16:creationId xmlns:a16="http://schemas.microsoft.com/office/drawing/2014/main" id="{2059AD4D-0706-BB57-D00B-3C696B8221C5}"/>
              </a:ext>
            </a:extLst>
          </p:cNvPr>
          <p:cNvGraphicFramePr>
            <a:graphicFrameLocks noGrp="1"/>
          </p:cNvGraphicFramePr>
          <p:nvPr>
            <p:ph idx="1"/>
            <p:extLst>
              <p:ext uri="{D42A27DB-BD31-4B8C-83A1-F6EECF244321}">
                <p14:modId xmlns:p14="http://schemas.microsoft.com/office/powerpoint/2010/main" val="3311782685"/>
              </p:ext>
            </p:extLst>
          </p:nvPr>
        </p:nvGraphicFramePr>
        <p:xfrm>
          <a:off x="2262642" y="2529839"/>
          <a:ext cx="8915400" cy="3032760"/>
        </p:xfrm>
        <a:graphic>
          <a:graphicData uri="http://schemas.openxmlformats.org/drawingml/2006/table">
            <a:tbl>
              <a:tblPr firstRow="1" bandRow="1">
                <a:tableStyleId>{5C22544A-7EE6-4342-B048-85BDC9FD1C3A}</a:tableStyleId>
              </a:tblPr>
              <a:tblGrid>
                <a:gridCol w="4457700">
                  <a:extLst>
                    <a:ext uri="{9D8B030D-6E8A-4147-A177-3AD203B41FA5}">
                      <a16:colId xmlns:a16="http://schemas.microsoft.com/office/drawing/2014/main" val="287701919"/>
                    </a:ext>
                  </a:extLst>
                </a:gridCol>
                <a:gridCol w="4457700">
                  <a:extLst>
                    <a:ext uri="{9D8B030D-6E8A-4147-A177-3AD203B41FA5}">
                      <a16:colId xmlns:a16="http://schemas.microsoft.com/office/drawing/2014/main" val="1668875563"/>
                    </a:ext>
                  </a:extLst>
                </a:gridCol>
              </a:tblGrid>
              <a:tr h="370840">
                <a:tc>
                  <a:txBody>
                    <a:bodyPr/>
                    <a:lstStyle/>
                    <a:p>
                      <a:r>
                        <a:rPr lang="en-GB" dirty="0"/>
                        <a:t>Advantages</a:t>
                      </a:r>
                    </a:p>
                  </a:txBody>
                  <a:tcPr/>
                </a:tc>
                <a:tc>
                  <a:txBody>
                    <a:bodyPr/>
                    <a:lstStyle/>
                    <a:p>
                      <a:r>
                        <a:rPr lang="en-GB" dirty="0"/>
                        <a:t>Limitations</a:t>
                      </a:r>
                    </a:p>
                  </a:txBody>
                  <a:tcPr/>
                </a:tc>
                <a:extLst>
                  <a:ext uri="{0D108BD9-81ED-4DB2-BD59-A6C34878D82A}">
                    <a16:rowId xmlns:a16="http://schemas.microsoft.com/office/drawing/2014/main" val="2005540860"/>
                  </a:ext>
                </a:extLst>
              </a:tr>
              <a:tr h="370840">
                <a:tc>
                  <a:txBody>
                    <a:bodyPr/>
                    <a:lstStyle/>
                    <a:p>
                      <a:r>
                        <a:rPr lang="en-GB" dirty="0"/>
                        <a:t>Instantly sent to all members</a:t>
                      </a:r>
                    </a:p>
                  </a:txBody>
                  <a:tcPr/>
                </a:tc>
                <a:tc>
                  <a:txBody>
                    <a:bodyPr/>
                    <a:lstStyle/>
                    <a:p>
                      <a:r>
                        <a:rPr lang="en-GB" dirty="0"/>
                        <a:t>Staff need training as can be overwhelming</a:t>
                      </a:r>
                    </a:p>
                  </a:txBody>
                  <a:tcPr/>
                </a:tc>
                <a:extLst>
                  <a:ext uri="{0D108BD9-81ED-4DB2-BD59-A6C34878D82A}">
                    <a16:rowId xmlns:a16="http://schemas.microsoft.com/office/drawing/2014/main" val="176889350"/>
                  </a:ext>
                </a:extLst>
              </a:tr>
              <a:tr h="370840">
                <a:tc>
                  <a:txBody>
                    <a:bodyPr/>
                    <a:lstStyle/>
                    <a:p>
                      <a:r>
                        <a:rPr lang="en-GB" dirty="0"/>
                        <a:t>All in one – less apps to learn and use</a:t>
                      </a:r>
                    </a:p>
                  </a:txBody>
                  <a:tcPr/>
                </a:tc>
                <a:tc>
                  <a:txBody>
                    <a:bodyPr/>
                    <a:lstStyle/>
                    <a:p>
                      <a:r>
                        <a:rPr lang="en-GB" dirty="0"/>
                        <a:t>Need Wi-Fi connection</a:t>
                      </a:r>
                    </a:p>
                  </a:txBody>
                  <a:tcPr/>
                </a:tc>
                <a:extLst>
                  <a:ext uri="{0D108BD9-81ED-4DB2-BD59-A6C34878D82A}">
                    <a16:rowId xmlns:a16="http://schemas.microsoft.com/office/drawing/2014/main" val="4201991297"/>
                  </a:ext>
                </a:extLst>
              </a:tr>
              <a:tr h="370840">
                <a:tc>
                  <a:txBody>
                    <a:bodyPr/>
                    <a:lstStyle/>
                    <a:p>
                      <a:r>
                        <a:rPr lang="en-GB" dirty="0"/>
                        <a:t>Secure – safe for important information</a:t>
                      </a:r>
                    </a:p>
                  </a:txBody>
                  <a:tcPr/>
                </a:tc>
                <a:tc>
                  <a:txBody>
                    <a:bodyPr/>
                    <a:lstStyle/>
                    <a:p>
                      <a:r>
                        <a:rPr lang="en-GB" dirty="0"/>
                        <a:t>Too many messages can cause delays</a:t>
                      </a:r>
                    </a:p>
                  </a:txBody>
                  <a:tcPr/>
                </a:tc>
                <a:extLst>
                  <a:ext uri="{0D108BD9-81ED-4DB2-BD59-A6C34878D82A}">
                    <a16:rowId xmlns:a16="http://schemas.microsoft.com/office/drawing/2014/main" val="3523169560"/>
                  </a:ext>
                </a:extLst>
              </a:tr>
              <a:tr h="370840">
                <a:tc>
                  <a:txBody>
                    <a:bodyPr/>
                    <a:lstStyle/>
                    <a:p>
                      <a:r>
                        <a:rPr lang="en-GB" dirty="0"/>
                        <a:t>Works on personal devices – perfect for care staff</a:t>
                      </a:r>
                    </a:p>
                  </a:txBody>
                  <a:tcPr/>
                </a:tc>
                <a:tc>
                  <a:txBody>
                    <a:bodyPr/>
                    <a:lstStyle/>
                    <a:p>
                      <a:r>
                        <a:rPr lang="en-GB" dirty="0"/>
                        <a:t>Not for formal medical records</a:t>
                      </a:r>
                    </a:p>
                  </a:txBody>
                  <a:tcPr/>
                </a:tc>
                <a:extLst>
                  <a:ext uri="{0D108BD9-81ED-4DB2-BD59-A6C34878D82A}">
                    <a16:rowId xmlns:a16="http://schemas.microsoft.com/office/drawing/2014/main" val="677523109"/>
                  </a:ext>
                </a:extLst>
              </a:tr>
              <a:tr h="370840">
                <a:tc>
                  <a:txBody>
                    <a:bodyPr/>
                    <a:lstStyle/>
                    <a:p>
                      <a:r>
                        <a:rPr lang="en-GB" dirty="0"/>
                        <a:t>Record of everything</a:t>
                      </a:r>
                    </a:p>
                  </a:txBody>
                  <a:tcPr/>
                </a:tc>
                <a:tc>
                  <a:txBody>
                    <a:bodyPr/>
                    <a:lstStyle/>
                    <a:p>
                      <a:r>
                        <a:rPr lang="en-GB" dirty="0"/>
                        <a:t>Can slow down older computers</a:t>
                      </a:r>
                    </a:p>
                  </a:txBody>
                  <a:tcPr/>
                </a:tc>
                <a:extLst>
                  <a:ext uri="{0D108BD9-81ED-4DB2-BD59-A6C34878D82A}">
                    <a16:rowId xmlns:a16="http://schemas.microsoft.com/office/drawing/2014/main" val="2897508000"/>
                  </a:ext>
                </a:extLst>
              </a:tr>
            </a:tbl>
          </a:graphicData>
        </a:graphic>
      </p:graphicFrame>
      <p:pic>
        <p:nvPicPr>
          <p:cNvPr id="12" name="Picture 11" descr="A logo of a university of wales&#10;&#10;AI-generated content may be incorrect.">
            <a:extLst>
              <a:ext uri="{FF2B5EF4-FFF2-40B4-BE49-F238E27FC236}">
                <a16:creationId xmlns:a16="http://schemas.microsoft.com/office/drawing/2014/main" id="{55AF47BD-C88F-B4E9-503A-1F73ED371EF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50803" y="5562599"/>
            <a:ext cx="2211009" cy="1148405"/>
          </a:xfrm>
          <a:prstGeom prst="rect">
            <a:avLst/>
          </a:prstGeom>
        </p:spPr>
      </p:pic>
      <p:sp>
        <p:nvSpPr>
          <p:cNvPr id="3" name="TextBox 2">
            <a:extLst>
              <a:ext uri="{FF2B5EF4-FFF2-40B4-BE49-F238E27FC236}">
                <a16:creationId xmlns:a16="http://schemas.microsoft.com/office/drawing/2014/main" id="{C77D5FC9-9539-E302-A00A-1FD062A62A29}"/>
              </a:ext>
            </a:extLst>
          </p:cNvPr>
          <p:cNvSpPr txBox="1"/>
          <p:nvPr/>
        </p:nvSpPr>
        <p:spPr>
          <a:xfrm>
            <a:off x="1099457" y="146996"/>
            <a:ext cx="10134600" cy="1754326"/>
          </a:xfrm>
          <a:prstGeom prst="rect">
            <a:avLst/>
          </a:prstGeom>
          <a:noFill/>
        </p:spPr>
        <p:txBody>
          <a:bodyPr wrap="square" rtlCol="0">
            <a:spAutoFit/>
          </a:bodyPr>
          <a:lstStyle/>
          <a:p>
            <a:pPr algn="ctr"/>
            <a:r>
              <a:rPr lang="en-GB" sz="3600" b="1" dirty="0">
                <a:latin typeface="Ariel"/>
              </a:rPr>
              <a:t>Using Microsoft Teams at </a:t>
            </a:r>
          </a:p>
          <a:p>
            <a:pPr algn="ctr"/>
            <a:r>
              <a:rPr lang="en-GB" sz="3600" b="1" dirty="0">
                <a:latin typeface="Ariel"/>
              </a:rPr>
              <a:t>Ashford Community Care Services for </a:t>
            </a:r>
          </a:p>
          <a:p>
            <a:pPr algn="ctr"/>
            <a:r>
              <a:rPr lang="en-GB" sz="3600" b="1" dirty="0">
                <a:latin typeface="Ariel"/>
              </a:rPr>
              <a:t>Staff Communication &amp; Updates</a:t>
            </a:r>
          </a:p>
        </p:txBody>
      </p:sp>
    </p:spTree>
    <p:extLst>
      <p:ext uri="{BB962C8B-B14F-4D97-AF65-F5344CB8AC3E}">
        <p14:creationId xmlns:p14="http://schemas.microsoft.com/office/powerpoint/2010/main" val="49187169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6C8548-9F09-0EFE-E3E9-7372A688A65B}"/>
              </a:ext>
            </a:extLst>
          </p:cNvPr>
          <p:cNvSpPr>
            <a:spLocks noGrp="1"/>
          </p:cNvSpPr>
          <p:nvPr>
            <p:ph type="title"/>
          </p:nvPr>
        </p:nvSpPr>
        <p:spPr/>
        <p:txBody>
          <a:bodyPr/>
          <a:lstStyle/>
          <a:p>
            <a:r>
              <a:rPr lang="en-GB" b="1" dirty="0">
                <a:latin typeface="Ariel"/>
              </a:rPr>
              <a:t>Implementation Plan — Step by Step</a:t>
            </a:r>
          </a:p>
        </p:txBody>
      </p:sp>
      <p:sp>
        <p:nvSpPr>
          <p:cNvPr id="3" name="Content Placeholder 2">
            <a:extLst>
              <a:ext uri="{FF2B5EF4-FFF2-40B4-BE49-F238E27FC236}">
                <a16:creationId xmlns:a16="http://schemas.microsoft.com/office/drawing/2014/main" id="{D625015A-01B7-D763-D4A5-535A7719DDD8}"/>
              </a:ext>
            </a:extLst>
          </p:cNvPr>
          <p:cNvSpPr>
            <a:spLocks noGrp="1"/>
          </p:cNvSpPr>
          <p:nvPr>
            <p:ph idx="1"/>
          </p:nvPr>
        </p:nvSpPr>
        <p:spPr>
          <a:xfrm>
            <a:off x="1905000" y="1698171"/>
            <a:ext cx="9599612" cy="4213051"/>
          </a:xfrm>
        </p:spPr>
        <p:txBody>
          <a:bodyPr>
            <a:normAutofit fontScale="62500" lnSpcReduction="20000"/>
          </a:bodyPr>
          <a:lstStyle/>
          <a:p>
            <a:pPr marL="0" indent="0">
              <a:buNone/>
            </a:pPr>
            <a:r>
              <a:rPr lang="en-GB" sz="2900" dirty="0">
                <a:latin typeface="Ariel"/>
              </a:rPr>
              <a:t>1. Week 1 — Set it up → Make channels: Handover, Client Updates, General News</a:t>
            </a:r>
          </a:p>
          <a:p>
            <a:pPr marL="0" indent="0">
              <a:buNone/>
            </a:pPr>
            <a:br>
              <a:rPr lang="en-GB" sz="2900" dirty="0">
                <a:latin typeface="Ariel"/>
              </a:rPr>
            </a:br>
            <a:endParaRPr lang="en-GB" sz="2900" dirty="0">
              <a:latin typeface="Ariel"/>
            </a:endParaRPr>
          </a:p>
          <a:p>
            <a:pPr marL="0" indent="0">
              <a:buNone/>
            </a:pPr>
            <a:r>
              <a:rPr lang="en-GB" sz="2900" dirty="0">
                <a:latin typeface="Ariel"/>
              </a:rPr>
              <a:t>2. Week 2–3 — Train staff → Show everyone how to use it; make simple guides</a:t>
            </a:r>
          </a:p>
          <a:p>
            <a:pPr marL="0" indent="0">
              <a:buNone/>
            </a:pPr>
            <a:br>
              <a:rPr lang="en-GB" sz="2900" dirty="0">
                <a:latin typeface="Ariel"/>
              </a:rPr>
            </a:br>
            <a:endParaRPr lang="en-GB" sz="2900" dirty="0">
              <a:latin typeface="Ariel"/>
            </a:endParaRPr>
          </a:p>
          <a:p>
            <a:pPr marL="0" indent="0">
              <a:buNone/>
            </a:pPr>
            <a:r>
              <a:rPr lang="en-GB" sz="2900" dirty="0">
                <a:latin typeface="Ariel"/>
              </a:rPr>
              <a:t>3. Week 3–4 — Try it out → One team uses it first; see what works</a:t>
            </a:r>
          </a:p>
          <a:p>
            <a:pPr marL="0" indent="0">
              <a:buNone/>
            </a:pPr>
            <a:br>
              <a:rPr lang="en-GB" sz="2900" dirty="0">
                <a:latin typeface="Ariel"/>
              </a:rPr>
            </a:br>
            <a:endParaRPr lang="en-GB" sz="2900" dirty="0">
              <a:latin typeface="Ariel"/>
            </a:endParaRPr>
          </a:p>
          <a:p>
            <a:pPr marL="0" indent="0">
              <a:buNone/>
            </a:pPr>
            <a:r>
              <a:rPr lang="en-GB" sz="2900" dirty="0">
                <a:latin typeface="Ariel"/>
              </a:rPr>
              <a:t>4. Week 5 — Roll it out fully → Everyone uses it</a:t>
            </a:r>
          </a:p>
          <a:p>
            <a:pPr marL="0" indent="0">
              <a:buNone/>
            </a:pPr>
            <a:br>
              <a:rPr lang="en-GB" sz="2900" dirty="0">
                <a:latin typeface="Ariel"/>
              </a:rPr>
            </a:br>
            <a:endParaRPr lang="en-GB" sz="2900" dirty="0">
              <a:latin typeface="Ariel"/>
            </a:endParaRPr>
          </a:p>
          <a:p>
            <a:pPr marL="0" indent="0">
              <a:buNone/>
            </a:pPr>
            <a:r>
              <a:rPr lang="en-GB" sz="2900" dirty="0">
                <a:latin typeface="Ariel"/>
              </a:rPr>
              <a:t>5. Month 2 — Check in → Ask staff for feedback </a:t>
            </a:r>
          </a:p>
          <a:p>
            <a:pPr marL="0" indent="0">
              <a:buNone/>
            </a:pPr>
            <a:endParaRPr lang="en-GB" dirty="0"/>
          </a:p>
        </p:txBody>
      </p:sp>
      <p:pic>
        <p:nvPicPr>
          <p:cNvPr id="4" name="Picture 3" descr="A logo of a university of wales&#10;&#10;AI-generated content may be incorrect.">
            <a:extLst>
              <a:ext uri="{FF2B5EF4-FFF2-40B4-BE49-F238E27FC236}">
                <a16:creationId xmlns:a16="http://schemas.microsoft.com/office/drawing/2014/main" id="{60587AB4-B6C5-A50E-65A6-622AA030E2E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50803" y="5562599"/>
            <a:ext cx="2211009" cy="1148405"/>
          </a:xfrm>
          <a:prstGeom prst="rect">
            <a:avLst/>
          </a:prstGeom>
        </p:spPr>
      </p:pic>
    </p:spTree>
    <p:extLst>
      <p:ext uri="{BB962C8B-B14F-4D97-AF65-F5344CB8AC3E}">
        <p14:creationId xmlns:p14="http://schemas.microsoft.com/office/powerpoint/2010/main" val="125183746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fade">
                                      <p:cBhvr>
                                        <p:cTn id="24" dur="1000"/>
                                        <p:tgtEl>
                                          <p:spTgt spid="3">
                                            <p:txEl>
                                              <p:pRg st="2" end="2"/>
                                            </p:txEl>
                                          </p:spTgt>
                                        </p:tgtEl>
                                      </p:cBhvr>
                                    </p:animEffect>
                                    <p:anim calcmode="lin" valueType="num">
                                      <p:cBhvr>
                                        <p:cTn id="2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Effect transition="in" filter="fade">
                                      <p:cBhvr>
                                        <p:cTn id="31" dur="1000"/>
                                        <p:tgtEl>
                                          <p:spTgt spid="3">
                                            <p:txEl>
                                              <p:pRg st="3" end="3"/>
                                            </p:txEl>
                                          </p:spTgt>
                                        </p:tgtEl>
                                      </p:cBhvr>
                                    </p:animEffect>
                                    <p:anim calcmode="lin" valueType="num">
                                      <p:cBhvr>
                                        <p:cTn id="3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3" end="3"/>
                                            </p:txEl>
                                          </p:spTgt>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3">
                                            <p:txEl>
                                              <p:pRg st="4" end="4"/>
                                            </p:txEl>
                                          </p:spTgt>
                                        </p:tgtEl>
                                        <p:attrNameLst>
                                          <p:attrName>style.visibility</p:attrName>
                                        </p:attrNameLst>
                                      </p:cBhvr>
                                      <p:to>
                                        <p:strVal val="visible"/>
                                      </p:to>
                                    </p:set>
                                    <p:animEffect transition="in" filter="fade">
                                      <p:cBhvr>
                                        <p:cTn id="36" dur="1000"/>
                                        <p:tgtEl>
                                          <p:spTgt spid="3">
                                            <p:txEl>
                                              <p:pRg st="4" end="4"/>
                                            </p:txEl>
                                          </p:spTgt>
                                        </p:tgtEl>
                                      </p:cBhvr>
                                    </p:animEffect>
                                    <p:anim calcmode="lin" valueType="num">
                                      <p:cBhvr>
                                        <p:cTn id="37"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8"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9" presetID="42" presetClass="entr" presetSubtype="0" fill="hold" nodeType="withEffect">
                                  <p:stCondLst>
                                    <p:cond delay="0"/>
                                  </p:stCondLst>
                                  <p:childTnLst>
                                    <p:set>
                                      <p:cBhvr>
                                        <p:cTn id="40" dur="1" fill="hold">
                                          <p:stCondLst>
                                            <p:cond delay="0"/>
                                          </p:stCondLst>
                                        </p:cTn>
                                        <p:tgtEl>
                                          <p:spTgt spid="3">
                                            <p:txEl>
                                              <p:pRg st="5" end="5"/>
                                            </p:txEl>
                                          </p:spTgt>
                                        </p:tgtEl>
                                        <p:attrNameLst>
                                          <p:attrName>style.visibility</p:attrName>
                                        </p:attrNameLst>
                                      </p:cBhvr>
                                      <p:to>
                                        <p:strVal val="visible"/>
                                      </p:to>
                                    </p:set>
                                    <p:animEffect transition="in" filter="fade">
                                      <p:cBhvr>
                                        <p:cTn id="41" dur="1000"/>
                                        <p:tgtEl>
                                          <p:spTgt spid="3">
                                            <p:txEl>
                                              <p:pRg st="5" end="5"/>
                                            </p:txEl>
                                          </p:spTgt>
                                        </p:tgtEl>
                                      </p:cBhvr>
                                    </p:animEffect>
                                    <p:anim calcmode="lin" valueType="num">
                                      <p:cBhvr>
                                        <p:cTn id="42"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3" dur="1000" fill="hold"/>
                                        <p:tgtEl>
                                          <p:spTgt spid="3">
                                            <p:txEl>
                                              <p:pRg st="5" end="5"/>
                                            </p:txEl>
                                          </p:spTgt>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0"/>
                                  </p:stCondLst>
                                  <p:childTnLst>
                                    <p:set>
                                      <p:cBhvr>
                                        <p:cTn id="45" dur="1" fill="hold">
                                          <p:stCondLst>
                                            <p:cond delay="0"/>
                                          </p:stCondLst>
                                        </p:cTn>
                                        <p:tgtEl>
                                          <p:spTgt spid="3">
                                            <p:txEl>
                                              <p:pRg st="6" end="6"/>
                                            </p:txEl>
                                          </p:spTgt>
                                        </p:tgtEl>
                                        <p:attrNameLst>
                                          <p:attrName>style.visibility</p:attrName>
                                        </p:attrNameLst>
                                      </p:cBhvr>
                                      <p:to>
                                        <p:strVal val="visible"/>
                                      </p:to>
                                    </p:set>
                                    <p:animEffect transition="in" filter="fade">
                                      <p:cBhvr>
                                        <p:cTn id="46" dur="1000"/>
                                        <p:tgtEl>
                                          <p:spTgt spid="3">
                                            <p:txEl>
                                              <p:pRg st="6" end="6"/>
                                            </p:txEl>
                                          </p:spTgt>
                                        </p:tgtEl>
                                      </p:cBhvr>
                                    </p:animEffect>
                                    <p:anim calcmode="lin" valueType="num">
                                      <p:cBhvr>
                                        <p:cTn id="47"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8" dur="1000" fill="hold"/>
                                        <p:tgtEl>
                                          <p:spTgt spid="3">
                                            <p:txEl>
                                              <p:pRg st="6" end="6"/>
                                            </p:txEl>
                                          </p:spTgt>
                                        </p:tgtEl>
                                        <p:attrNameLst>
                                          <p:attrName>ppt_y</p:attrName>
                                        </p:attrNameLst>
                                      </p:cBhvr>
                                      <p:tavLst>
                                        <p:tav tm="0">
                                          <p:val>
                                            <p:strVal val="#ppt_y+.1"/>
                                          </p:val>
                                        </p:tav>
                                        <p:tav tm="100000">
                                          <p:val>
                                            <p:strVal val="#ppt_y"/>
                                          </p:val>
                                        </p:tav>
                                      </p:tavLst>
                                    </p:anim>
                                  </p:childTnLst>
                                </p:cTn>
                              </p:par>
                              <p:par>
                                <p:cTn id="49" presetID="42" presetClass="entr" presetSubtype="0" fill="hold" nodeType="withEffect">
                                  <p:stCondLst>
                                    <p:cond delay="0"/>
                                  </p:stCondLst>
                                  <p:childTnLst>
                                    <p:set>
                                      <p:cBhvr>
                                        <p:cTn id="50" dur="1" fill="hold">
                                          <p:stCondLst>
                                            <p:cond delay="0"/>
                                          </p:stCondLst>
                                        </p:cTn>
                                        <p:tgtEl>
                                          <p:spTgt spid="3">
                                            <p:txEl>
                                              <p:pRg st="7" end="7"/>
                                            </p:txEl>
                                          </p:spTgt>
                                        </p:tgtEl>
                                        <p:attrNameLst>
                                          <p:attrName>style.visibility</p:attrName>
                                        </p:attrNameLst>
                                      </p:cBhvr>
                                      <p:to>
                                        <p:strVal val="visible"/>
                                      </p:to>
                                    </p:set>
                                    <p:animEffect transition="in" filter="fade">
                                      <p:cBhvr>
                                        <p:cTn id="51" dur="1000"/>
                                        <p:tgtEl>
                                          <p:spTgt spid="3">
                                            <p:txEl>
                                              <p:pRg st="7" end="7"/>
                                            </p:txEl>
                                          </p:spTgt>
                                        </p:tgtEl>
                                      </p:cBhvr>
                                    </p:animEffect>
                                    <p:anim calcmode="lin" valueType="num">
                                      <p:cBhvr>
                                        <p:cTn id="52"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3" dur="1000" fill="hold"/>
                                        <p:tgtEl>
                                          <p:spTgt spid="3">
                                            <p:txEl>
                                              <p:pRg st="7" end="7"/>
                                            </p:txEl>
                                          </p:spTgt>
                                        </p:tgtEl>
                                        <p:attrNameLst>
                                          <p:attrName>ppt_y</p:attrName>
                                        </p:attrNameLst>
                                      </p:cBhvr>
                                      <p:tavLst>
                                        <p:tav tm="0">
                                          <p:val>
                                            <p:strVal val="#ppt_y+.1"/>
                                          </p:val>
                                        </p:tav>
                                        <p:tav tm="100000">
                                          <p:val>
                                            <p:strVal val="#ppt_y"/>
                                          </p:val>
                                        </p:tav>
                                      </p:tavLst>
                                    </p:anim>
                                  </p:childTnLst>
                                </p:cTn>
                              </p:par>
                              <p:par>
                                <p:cTn id="54" presetID="42" presetClass="entr" presetSubtype="0" fill="hold" nodeType="withEffect">
                                  <p:stCondLst>
                                    <p:cond delay="0"/>
                                  </p:stCondLst>
                                  <p:childTnLst>
                                    <p:set>
                                      <p:cBhvr>
                                        <p:cTn id="55" dur="1" fill="hold">
                                          <p:stCondLst>
                                            <p:cond delay="0"/>
                                          </p:stCondLst>
                                        </p:cTn>
                                        <p:tgtEl>
                                          <p:spTgt spid="3">
                                            <p:txEl>
                                              <p:pRg st="8" end="8"/>
                                            </p:txEl>
                                          </p:spTgt>
                                        </p:tgtEl>
                                        <p:attrNameLst>
                                          <p:attrName>style.visibility</p:attrName>
                                        </p:attrNameLst>
                                      </p:cBhvr>
                                      <p:to>
                                        <p:strVal val="visible"/>
                                      </p:to>
                                    </p:set>
                                    <p:animEffect transition="in" filter="fade">
                                      <p:cBhvr>
                                        <p:cTn id="56" dur="1000"/>
                                        <p:tgtEl>
                                          <p:spTgt spid="3">
                                            <p:txEl>
                                              <p:pRg st="8" end="8"/>
                                            </p:txEl>
                                          </p:spTgt>
                                        </p:tgtEl>
                                      </p:cBhvr>
                                    </p:animEffect>
                                    <p:anim calcmode="lin" valueType="num">
                                      <p:cBhvr>
                                        <p:cTn id="57"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58"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64A60A-ECCA-9593-A2FC-6A88B229933D}"/>
              </a:ext>
            </a:extLst>
          </p:cNvPr>
          <p:cNvSpPr>
            <a:spLocks noGrp="1"/>
          </p:cNvSpPr>
          <p:nvPr>
            <p:ph type="title"/>
          </p:nvPr>
        </p:nvSpPr>
        <p:spPr/>
        <p:txBody>
          <a:bodyPr>
            <a:normAutofit/>
          </a:bodyPr>
          <a:lstStyle/>
          <a:p>
            <a:pPr algn="ctr"/>
            <a:r>
              <a:rPr lang="en-GB" b="1" dirty="0">
                <a:latin typeface="Ariel"/>
              </a:rPr>
              <a:t>Summary</a:t>
            </a:r>
          </a:p>
        </p:txBody>
      </p:sp>
      <p:sp>
        <p:nvSpPr>
          <p:cNvPr id="3" name="Content Placeholder 2">
            <a:extLst>
              <a:ext uri="{FF2B5EF4-FFF2-40B4-BE49-F238E27FC236}">
                <a16:creationId xmlns:a16="http://schemas.microsoft.com/office/drawing/2014/main" id="{A1254F69-5CFE-2EB3-95E4-6ABA1835FF6D}"/>
              </a:ext>
            </a:extLst>
          </p:cNvPr>
          <p:cNvSpPr>
            <a:spLocks noGrp="1"/>
          </p:cNvSpPr>
          <p:nvPr>
            <p:ph idx="1"/>
          </p:nvPr>
        </p:nvSpPr>
        <p:spPr/>
        <p:txBody>
          <a:bodyPr/>
          <a:lstStyle/>
          <a:p>
            <a:r>
              <a:rPr lang="en-GB" dirty="0">
                <a:latin typeface="Ariel"/>
              </a:rPr>
              <a:t> ✅ Task: Staff communication &amp; daily updates</a:t>
            </a:r>
          </a:p>
          <a:p>
            <a:pPr marL="0" indent="0">
              <a:buNone/>
            </a:pPr>
            <a:endParaRPr lang="en-GB" dirty="0">
              <a:latin typeface="Ariel"/>
            </a:endParaRPr>
          </a:p>
          <a:p>
            <a:r>
              <a:rPr lang="en-GB" dirty="0">
                <a:latin typeface="Ariel"/>
              </a:rPr>
              <a:t> ✅ Tool: Microsoft Teams</a:t>
            </a:r>
          </a:p>
          <a:p>
            <a:pPr marL="0" indent="0">
              <a:buNone/>
            </a:pPr>
            <a:endParaRPr lang="en-GB" dirty="0">
              <a:latin typeface="Ariel"/>
            </a:endParaRPr>
          </a:p>
          <a:p>
            <a:r>
              <a:rPr lang="en-GB" dirty="0">
                <a:latin typeface="Ariel"/>
              </a:rPr>
              <a:t>✅ Result: Clearer handovers, less wasted time, safer care</a:t>
            </a:r>
          </a:p>
          <a:p>
            <a:pPr marL="0" indent="0">
              <a:buNone/>
            </a:pPr>
            <a:endParaRPr lang="en-GB" dirty="0">
              <a:latin typeface="Ariel"/>
            </a:endParaRPr>
          </a:p>
          <a:p>
            <a:r>
              <a:rPr lang="en-GB" dirty="0">
                <a:latin typeface="Ariel"/>
              </a:rPr>
              <a:t> ✅ Realistic: We know there are downsides — training needed, start simple</a:t>
            </a:r>
          </a:p>
          <a:p>
            <a:pPr marL="0" indent="0">
              <a:buNone/>
            </a:pPr>
            <a:endParaRPr lang="en-GB" dirty="0">
              <a:latin typeface="Ariel"/>
            </a:endParaRPr>
          </a:p>
          <a:p>
            <a:r>
              <a:rPr lang="en-GB" dirty="0">
                <a:latin typeface="Ariel"/>
              </a:rPr>
              <a:t> ✅ Better communication = better care</a:t>
            </a:r>
          </a:p>
          <a:p>
            <a:pPr marL="0" indent="0">
              <a:buNone/>
            </a:pPr>
            <a:endParaRPr lang="en-GB" dirty="0"/>
          </a:p>
          <a:p>
            <a:pPr marL="0" indent="0">
              <a:buNone/>
            </a:pPr>
            <a:endParaRPr lang="en-GB" dirty="0"/>
          </a:p>
        </p:txBody>
      </p:sp>
      <p:pic>
        <p:nvPicPr>
          <p:cNvPr id="5" name="Picture 4" descr="A logo of a university of wales&#10;&#10;AI-generated content may be incorrect.">
            <a:extLst>
              <a:ext uri="{FF2B5EF4-FFF2-40B4-BE49-F238E27FC236}">
                <a16:creationId xmlns:a16="http://schemas.microsoft.com/office/drawing/2014/main" id="{598C403A-A549-7F05-07A5-EBCA639A75E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50803" y="5562599"/>
            <a:ext cx="2211009" cy="1148405"/>
          </a:xfrm>
          <a:prstGeom prst="rect">
            <a:avLst/>
          </a:prstGeom>
        </p:spPr>
      </p:pic>
    </p:spTree>
    <p:extLst>
      <p:ext uri="{BB962C8B-B14F-4D97-AF65-F5344CB8AC3E}">
        <p14:creationId xmlns:p14="http://schemas.microsoft.com/office/powerpoint/2010/main" val="259595342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fade">
                                      <p:cBhvr>
                                        <p:cTn id="19" dur="1000"/>
                                        <p:tgtEl>
                                          <p:spTgt spid="3">
                                            <p:txEl>
                                              <p:pRg st="2" end="2"/>
                                            </p:txEl>
                                          </p:spTgt>
                                        </p:tgtEl>
                                      </p:cBhvr>
                                    </p:animEffect>
                                    <p:anim calcmode="lin" valueType="num">
                                      <p:cBhvr>
                                        <p:cTn id="20"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fade">
                                      <p:cBhvr>
                                        <p:cTn id="24" dur="1000"/>
                                        <p:tgtEl>
                                          <p:spTgt spid="3">
                                            <p:txEl>
                                              <p:pRg st="4" end="4"/>
                                            </p:txEl>
                                          </p:spTgt>
                                        </p:tgtEl>
                                      </p:cBhvr>
                                    </p:animEffect>
                                    <p:anim calcmode="lin" valueType="num">
                                      <p:cBhvr>
                                        <p:cTn id="25"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4" end="4"/>
                                            </p:txEl>
                                          </p:spTgt>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fade">
                                      <p:cBhvr>
                                        <p:cTn id="29" dur="1000"/>
                                        <p:tgtEl>
                                          <p:spTgt spid="3">
                                            <p:txEl>
                                              <p:pRg st="6" end="6"/>
                                            </p:txEl>
                                          </p:spTgt>
                                        </p:tgtEl>
                                      </p:cBhvr>
                                    </p:animEffect>
                                    <p:anim calcmode="lin" valueType="num">
                                      <p:cBhvr>
                                        <p:cTn id="30"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1" dur="1000" fill="hold"/>
                                        <p:tgtEl>
                                          <p:spTgt spid="3">
                                            <p:txEl>
                                              <p:pRg st="6" end="6"/>
                                            </p:txEl>
                                          </p:spTgt>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3">
                                            <p:txEl>
                                              <p:pRg st="8" end="8"/>
                                            </p:txEl>
                                          </p:spTgt>
                                        </p:tgtEl>
                                        <p:attrNameLst>
                                          <p:attrName>style.visibility</p:attrName>
                                        </p:attrNameLst>
                                      </p:cBhvr>
                                      <p:to>
                                        <p:strVal val="visible"/>
                                      </p:to>
                                    </p:set>
                                    <p:animEffect transition="in" filter="fade">
                                      <p:cBhvr>
                                        <p:cTn id="34" dur="1000"/>
                                        <p:tgtEl>
                                          <p:spTgt spid="3">
                                            <p:txEl>
                                              <p:pRg st="8" end="8"/>
                                            </p:txEl>
                                          </p:spTgt>
                                        </p:tgtEl>
                                      </p:cBhvr>
                                    </p:animEffect>
                                    <p:anim calcmode="lin" valueType="num">
                                      <p:cBhvr>
                                        <p:cTn id="35"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36"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F1274B-5C95-3661-C1E7-ACC9466F023F}"/>
              </a:ext>
            </a:extLst>
          </p:cNvPr>
          <p:cNvSpPr>
            <a:spLocks noGrp="1"/>
          </p:cNvSpPr>
          <p:nvPr>
            <p:ph type="title"/>
          </p:nvPr>
        </p:nvSpPr>
        <p:spPr/>
        <p:txBody>
          <a:bodyPr>
            <a:normAutofit/>
          </a:bodyPr>
          <a:lstStyle/>
          <a:p>
            <a:pPr algn="ctr"/>
            <a:r>
              <a:rPr lang="en-GB" b="1" dirty="0">
                <a:latin typeface="Ariel"/>
              </a:rPr>
              <a:t>References</a:t>
            </a:r>
            <a:br>
              <a:rPr lang="en-GB" dirty="0"/>
            </a:br>
            <a:endParaRPr lang="en-GB" dirty="0"/>
          </a:p>
        </p:txBody>
      </p:sp>
      <p:sp>
        <p:nvSpPr>
          <p:cNvPr id="3" name="Content Placeholder 2">
            <a:extLst>
              <a:ext uri="{FF2B5EF4-FFF2-40B4-BE49-F238E27FC236}">
                <a16:creationId xmlns:a16="http://schemas.microsoft.com/office/drawing/2014/main" id="{BEA4CD0E-1774-F74E-19ED-ED98B33011DD}"/>
              </a:ext>
            </a:extLst>
          </p:cNvPr>
          <p:cNvSpPr>
            <a:spLocks noGrp="1"/>
          </p:cNvSpPr>
          <p:nvPr>
            <p:ph idx="1"/>
          </p:nvPr>
        </p:nvSpPr>
        <p:spPr>
          <a:xfrm>
            <a:off x="1926773" y="1658298"/>
            <a:ext cx="9392783" cy="4577404"/>
          </a:xfrm>
        </p:spPr>
        <p:txBody>
          <a:bodyPr>
            <a:normAutofit/>
          </a:bodyPr>
          <a:lstStyle/>
          <a:p>
            <a:r>
              <a:rPr lang="en-US" dirty="0">
                <a:latin typeface="Ariel"/>
              </a:rPr>
              <a:t>Care Quality Commission. (2023). Digital technology in adult social care. Available at: </a:t>
            </a:r>
            <a:r>
              <a:rPr lang="en-US" dirty="0">
                <a:latin typeface="Ariel"/>
                <a:hlinkClick r:id="rId2" tooltip="https://www.cqc.org.uk/guidance-providers/digital-technology"/>
              </a:rPr>
              <a:t>www.cqc.org.uk/guidance-providers/digital-technology</a:t>
            </a:r>
            <a:r>
              <a:rPr lang="en-US" dirty="0">
                <a:latin typeface="Ariel"/>
              </a:rPr>
              <a:t> </a:t>
            </a:r>
          </a:p>
          <a:p>
            <a:r>
              <a:rPr lang="en-GB" dirty="0">
                <a:latin typeface="Ariel"/>
              </a:rPr>
              <a:t>Department of Health and Social Care. (2023). Digital transformation in adult social care. Available at: </a:t>
            </a:r>
            <a:r>
              <a:rPr lang="en-GB" dirty="0">
                <a:latin typeface="Ariel"/>
                <a:hlinkClick r:id="rId3"/>
              </a:rPr>
              <a:t>https://www.gov.uk/government/publications</a:t>
            </a:r>
            <a:endParaRPr lang="en-GB" dirty="0">
              <a:latin typeface="Ariel"/>
            </a:endParaRPr>
          </a:p>
          <a:p>
            <a:r>
              <a:rPr lang="en-GB" dirty="0">
                <a:latin typeface="Ariel"/>
              </a:rPr>
              <a:t>Microsoft. (2026). What is Microsoft Teams? Available at:</a:t>
            </a:r>
          </a:p>
          <a:p>
            <a:pPr marL="0" indent="0">
              <a:buNone/>
            </a:pPr>
            <a:r>
              <a:rPr lang="en-GB" dirty="0">
                <a:latin typeface="Ariel"/>
                <a:hlinkClick r:id="rId4"/>
              </a:rPr>
              <a:t>https://www.microsoft.com/</a:t>
            </a:r>
            <a:r>
              <a:rPr lang="en-GB" dirty="0">
                <a:hlinkClick r:id="rId4"/>
              </a:rPr>
              <a:t>engb</a:t>
            </a:r>
            <a:r>
              <a:rPr lang="en-GB" dirty="0">
                <a:latin typeface="Ariel"/>
                <a:hlinkClick r:id="rId4"/>
              </a:rPr>
              <a:t>/microsoft-teams</a:t>
            </a:r>
            <a:endParaRPr lang="en-GB" dirty="0">
              <a:latin typeface="Ariel"/>
            </a:endParaRPr>
          </a:p>
          <a:p>
            <a:r>
              <a:rPr lang="en-GB" dirty="0">
                <a:latin typeface="Ariel"/>
              </a:rPr>
              <a:t>NHS Digital. (2024). Digital tools for effective team communication available at: </a:t>
            </a:r>
            <a:r>
              <a:rPr lang="en-GB" dirty="0">
                <a:latin typeface="Ariel"/>
                <a:hlinkClick r:id="rId5"/>
              </a:rPr>
              <a:t>https://digital.nhs.uk</a:t>
            </a:r>
            <a:endParaRPr lang="en-GB" dirty="0">
              <a:latin typeface="Ariel"/>
            </a:endParaRPr>
          </a:p>
          <a:p>
            <a:r>
              <a:rPr lang="en-US" dirty="0">
                <a:latin typeface="Ariel"/>
              </a:rPr>
              <a:t>Skills for Care. (2024). Using digital tools to improve communication in care services. Available at: </a:t>
            </a:r>
            <a:r>
              <a:rPr lang="en-US" dirty="0">
                <a:latin typeface="Ariel"/>
                <a:hlinkClick r:id="rId6" tooltip="https://www.skillsforcare.org.uk/resources/digital-care"/>
              </a:rPr>
              <a:t>www.skillsforcare.org.uk/Resources/Digital-care</a:t>
            </a:r>
            <a:endParaRPr lang="en-US" dirty="0">
              <a:latin typeface="Ariel"/>
            </a:endParaRPr>
          </a:p>
          <a:p>
            <a:endParaRPr lang="en-GB" dirty="0">
              <a:latin typeface="Ariel"/>
            </a:endParaRPr>
          </a:p>
          <a:p>
            <a:pPr marL="0" indent="0">
              <a:buNone/>
            </a:pPr>
            <a:endParaRPr lang="en-GB" dirty="0"/>
          </a:p>
        </p:txBody>
      </p:sp>
      <p:pic>
        <p:nvPicPr>
          <p:cNvPr id="6" name="Picture 5" descr="A logo of a university of wales&#10;&#10;AI-generated content may be incorrect.">
            <a:extLst>
              <a:ext uri="{FF2B5EF4-FFF2-40B4-BE49-F238E27FC236}">
                <a16:creationId xmlns:a16="http://schemas.microsoft.com/office/drawing/2014/main" id="{C6736B34-7B79-802F-756D-E220F5A7AA7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750803" y="5562599"/>
            <a:ext cx="2211009" cy="1148405"/>
          </a:xfrm>
          <a:prstGeom prst="rect">
            <a:avLst/>
          </a:prstGeom>
        </p:spPr>
      </p:pic>
    </p:spTree>
    <p:extLst>
      <p:ext uri="{BB962C8B-B14F-4D97-AF65-F5344CB8AC3E}">
        <p14:creationId xmlns:p14="http://schemas.microsoft.com/office/powerpoint/2010/main" val="354044524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1" end="1"/>
                                            </p:txEl>
                                          </p:spTgt>
                                        </p:tgtEl>
                                        <p:attrNameLst>
                                          <p:attrName>style.visibility</p:attrName>
                                        </p:attrNameLst>
                                      </p:cBhvr>
                                      <p:to>
                                        <p:strVal val="visible"/>
                                      </p:to>
                                    </p:set>
                                    <p:animEffect transition="in" filter="fade">
                                      <p:cBhvr>
                                        <p:cTn id="28" dur="1000"/>
                                        <p:tgtEl>
                                          <p:spTgt spid="3">
                                            <p:txEl>
                                              <p:pRg st="1" end="1"/>
                                            </p:txEl>
                                          </p:spTgt>
                                        </p:tgtEl>
                                      </p:cBhvr>
                                    </p:animEffect>
                                    <p:anim calcmode="lin" valueType="num">
                                      <p:cBhvr>
                                        <p:cTn id="29"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1" end="1"/>
                                            </p:txEl>
                                          </p:spTgt>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Effect transition="in" filter="fade">
                                      <p:cBhvr>
                                        <p:cTn id="33" dur="1000"/>
                                        <p:tgtEl>
                                          <p:spTgt spid="3">
                                            <p:txEl>
                                              <p:pRg st="3" end="3"/>
                                            </p:txEl>
                                          </p:spTgt>
                                        </p:tgtEl>
                                      </p:cBhvr>
                                    </p:animEffect>
                                    <p:anim calcmode="lin" valueType="num">
                                      <p:cBhvr>
                                        <p:cTn id="34"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5" dur="1000" fill="hold"/>
                                        <p:tgtEl>
                                          <p:spTgt spid="3">
                                            <p:txEl>
                                              <p:pRg st="3" end="3"/>
                                            </p:txEl>
                                          </p:spTgt>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3">
                                            <p:txEl>
                                              <p:pRg st="4" end="4"/>
                                            </p:txEl>
                                          </p:spTgt>
                                        </p:tgtEl>
                                        <p:attrNameLst>
                                          <p:attrName>style.visibility</p:attrName>
                                        </p:attrNameLst>
                                      </p:cBhvr>
                                      <p:to>
                                        <p:strVal val="visible"/>
                                      </p:to>
                                    </p:set>
                                    <p:animEffect transition="in" filter="fade">
                                      <p:cBhvr>
                                        <p:cTn id="38" dur="1000"/>
                                        <p:tgtEl>
                                          <p:spTgt spid="3">
                                            <p:txEl>
                                              <p:pRg st="4" end="4"/>
                                            </p:txEl>
                                          </p:spTgt>
                                        </p:tgtEl>
                                      </p:cBhvr>
                                    </p:animEffect>
                                    <p:anim calcmode="lin" valueType="num">
                                      <p:cBhvr>
                                        <p:cTn id="39"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0" dur="1000" fill="hold"/>
                                        <p:tgtEl>
                                          <p:spTgt spid="3">
                                            <p:txEl>
                                              <p:pRg st="4" end="4"/>
                                            </p:txEl>
                                          </p:spTgt>
                                        </p:tgtEl>
                                        <p:attrNameLst>
                                          <p:attrName>ppt_y</p:attrName>
                                        </p:attrNameLst>
                                      </p:cBhvr>
                                      <p:tavLst>
                                        <p:tav tm="0">
                                          <p:val>
                                            <p:strVal val="#ppt_y+.1"/>
                                          </p:val>
                                        </p:tav>
                                        <p:tav tm="100000">
                                          <p:val>
                                            <p:strVal val="#ppt_y"/>
                                          </p:val>
                                        </p:tav>
                                      </p:tavLst>
                                    </p:anim>
                                  </p:childTnLst>
                                </p:cTn>
                              </p:par>
                              <p:par>
                                <p:cTn id="41" presetID="42" presetClass="entr" presetSubtype="0" fill="hold" nodeType="withEffect">
                                  <p:stCondLst>
                                    <p:cond delay="0"/>
                                  </p:stCondLst>
                                  <p:childTnLst>
                                    <p:set>
                                      <p:cBhvr>
                                        <p:cTn id="42" dur="1" fill="hold">
                                          <p:stCondLst>
                                            <p:cond delay="0"/>
                                          </p:stCondLst>
                                        </p:cTn>
                                        <p:tgtEl>
                                          <p:spTgt spid="3">
                                            <p:txEl>
                                              <p:pRg st="5" end="5"/>
                                            </p:txEl>
                                          </p:spTgt>
                                        </p:tgtEl>
                                        <p:attrNameLst>
                                          <p:attrName>style.visibility</p:attrName>
                                        </p:attrNameLst>
                                      </p:cBhvr>
                                      <p:to>
                                        <p:strVal val="visible"/>
                                      </p:to>
                                    </p:set>
                                    <p:animEffect transition="in" filter="fade">
                                      <p:cBhvr>
                                        <p:cTn id="43" dur="1000"/>
                                        <p:tgtEl>
                                          <p:spTgt spid="3">
                                            <p:txEl>
                                              <p:pRg st="5" end="5"/>
                                            </p:txEl>
                                          </p:spTgt>
                                        </p:tgtEl>
                                      </p:cBhvr>
                                    </p:animEffect>
                                    <p:anim calcmode="lin" valueType="num">
                                      <p:cBhvr>
                                        <p:cTn id="44"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5"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Wisp</Template>
  <TotalTime>2549</TotalTime>
  <Words>777</Words>
  <Application>Microsoft Office PowerPoint</Application>
  <PresentationFormat>Widescreen</PresentationFormat>
  <Paragraphs>89</Paragraphs>
  <Slides>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Aptos</vt:lpstr>
      <vt:lpstr>Arial</vt:lpstr>
      <vt:lpstr>Ariel</vt:lpstr>
      <vt:lpstr>Century Gothic</vt:lpstr>
      <vt:lpstr>Wingdings 3</vt:lpstr>
      <vt:lpstr>Wisp</vt:lpstr>
      <vt:lpstr>PowerPoint Presentation</vt:lpstr>
      <vt:lpstr>Who is Ashford Community care service?</vt:lpstr>
      <vt:lpstr>Staff communication and daily updates Solution = Microsoft Teams</vt:lpstr>
      <vt:lpstr>How MS teams will improve efficiency/ communication at Ashford Community Care Services</vt:lpstr>
      <vt:lpstr>PowerPoint Presentation</vt:lpstr>
      <vt:lpstr>  </vt:lpstr>
      <vt:lpstr>Implementation Plan — Step by Step</vt:lpstr>
      <vt:lpstr>Summary</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ALI, Naila (SANDWELL AND WEST BIRMINGHAM HOSPITALS NHS TRUST)</dc:creator>
  <cp:lastModifiedBy>Tawney Olivia Young (2610566)</cp:lastModifiedBy>
  <cp:revision>14</cp:revision>
  <dcterms:created xsi:type="dcterms:W3CDTF">2026-09-27T09:06:03Z</dcterms:created>
  <dcterms:modified xsi:type="dcterms:W3CDTF">2026-10-12T08:34:23Z</dcterms:modified>
</cp:coreProperties>
</file>