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97" r:id="rId3"/>
    <p:sldMasterId id="2147483709" r:id="rId4"/>
  </p:sldMasterIdLst>
  <p:notesMasterIdLst>
    <p:notesMasterId r:id="rId44"/>
  </p:notesMasterIdLst>
  <p:sldIdLst>
    <p:sldId id="278" r:id="rId5"/>
    <p:sldId id="432" r:id="rId6"/>
    <p:sldId id="417" r:id="rId7"/>
    <p:sldId id="418" r:id="rId8"/>
    <p:sldId id="422" r:id="rId9"/>
    <p:sldId id="423" r:id="rId10"/>
    <p:sldId id="424" r:id="rId11"/>
    <p:sldId id="425" r:id="rId12"/>
    <p:sldId id="426" r:id="rId13"/>
    <p:sldId id="427" r:id="rId14"/>
    <p:sldId id="428" r:id="rId15"/>
    <p:sldId id="430" r:id="rId16"/>
    <p:sldId id="436" r:id="rId17"/>
    <p:sldId id="439" r:id="rId18"/>
    <p:sldId id="441" r:id="rId19"/>
    <p:sldId id="444" r:id="rId20"/>
    <p:sldId id="445" r:id="rId21"/>
    <p:sldId id="446" r:id="rId22"/>
    <p:sldId id="448" r:id="rId23"/>
    <p:sldId id="454" r:id="rId24"/>
    <p:sldId id="382" r:id="rId25"/>
    <p:sldId id="383" r:id="rId26"/>
    <p:sldId id="399" r:id="rId27"/>
    <p:sldId id="384" r:id="rId28"/>
    <p:sldId id="388" r:id="rId29"/>
    <p:sldId id="389" r:id="rId30"/>
    <p:sldId id="413" r:id="rId31"/>
    <p:sldId id="414" r:id="rId32"/>
    <p:sldId id="393" r:id="rId33"/>
    <p:sldId id="450" r:id="rId34"/>
    <p:sldId id="395" r:id="rId35"/>
    <p:sldId id="396" r:id="rId36"/>
    <p:sldId id="412" r:id="rId37"/>
    <p:sldId id="397" r:id="rId38"/>
    <p:sldId id="400" r:id="rId39"/>
    <p:sldId id="453" r:id="rId40"/>
    <p:sldId id="451" r:id="rId41"/>
    <p:sldId id="452" r:id="rId42"/>
    <p:sldId id="40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28" autoAdjust="0"/>
    <p:restoredTop sz="94660"/>
  </p:normalViewPr>
  <p:slideViewPr>
    <p:cSldViewPr snapToGrid="0">
      <p:cViewPr varScale="1">
        <p:scale>
          <a:sx n="66" d="100"/>
          <a:sy n="66" d="100"/>
        </p:scale>
        <p:origin x="438" y="66"/>
      </p:cViewPr>
      <p:guideLst/>
    </p:cSldViewPr>
  </p:slid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1.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7.v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image" Target="../media/image14.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image" Target="../media/image17.wmf"/></Relationships>
</file>

<file path=ppt/drawings/_rels/vmlDrawing9.v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image" Target="../media/image19.w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image" Target="../media/image21.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21298-4752-463D-B4A8-739391700095}" type="datetimeFigureOut">
              <a:rPr lang="en-GB" smtClean="0"/>
              <a:t>14/03/2017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4FFBD-A7DF-41C6-93FB-44F8C11191A9}" type="slidenum">
              <a:rPr lang="en-GB" smtClean="0"/>
              <a:t>‹#›</a:t>
            </a:fld>
            <a:endParaRPr lang="en-GB" dirty="0"/>
          </a:p>
        </p:txBody>
      </p:sp>
    </p:spTree>
    <p:extLst>
      <p:ext uri="{BB962C8B-B14F-4D97-AF65-F5344CB8AC3E}">
        <p14:creationId xmlns:p14="http://schemas.microsoft.com/office/powerpoint/2010/main" val="2607749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269AC497-67B4-4387-AA81-51863EAEA828}"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4045792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AE78A5EF-5DBB-4803-94C7-6045AB1F0C6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2</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4275" name="Rectangle 2"/>
          <p:cNvSpPr>
            <a:spLocks noGrp="1" noRot="1" noChangeAspect="1" noChangeArrowheads="1" noTextEdit="1"/>
          </p:cNvSpPr>
          <p:nvPr>
            <p:ph type="sldImg"/>
          </p:nvPr>
        </p:nvSpPr>
        <p:spPr>
          <a:solidFill>
            <a:srgbClr val="FFFFFF"/>
          </a:solidFill>
          <a:ln/>
        </p:spPr>
      </p:sp>
      <p:sp>
        <p:nvSpPr>
          <p:cNvPr id="54276"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64783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BA0D8563-E382-49AB-8393-DC0667A9A21C}"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3</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3251" name="Rectangle 2"/>
          <p:cNvSpPr>
            <a:spLocks noGrp="1" noRot="1" noChangeAspect="1" noChangeArrowheads="1" noTextEdit="1"/>
          </p:cNvSpPr>
          <p:nvPr>
            <p:ph type="sldImg"/>
          </p:nvPr>
        </p:nvSpPr>
        <p:spPr>
          <a:solidFill>
            <a:srgbClr val="FFFFFF"/>
          </a:solidFill>
          <a:ln/>
        </p:spPr>
      </p:sp>
      <p:sp>
        <p:nvSpPr>
          <p:cNvPr id="53252"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1566461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E0E9CB8A-CE7E-4012-A1D5-14C4319B5F88}"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4</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4275" name="Rectangle 2"/>
          <p:cNvSpPr>
            <a:spLocks noGrp="1" noRot="1" noChangeAspect="1" noChangeArrowheads="1" noTextEdit="1"/>
          </p:cNvSpPr>
          <p:nvPr>
            <p:ph type="sldImg"/>
          </p:nvPr>
        </p:nvSpPr>
        <p:spPr>
          <a:solidFill>
            <a:srgbClr val="FFFFFF"/>
          </a:solidFill>
          <a:ln/>
        </p:spPr>
      </p:sp>
      <p:sp>
        <p:nvSpPr>
          <p:cNvPr id="54276"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1766039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AFAC21E2-3819-4385-8555-4DA8A3FF970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5</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9395" name="Rectangle 2"/>
          <p:cNvSpPr>
            <a:spLocks noGrp="1" noRot="1" noChangeAspect="1" noChangeArrowheads="1" noTextEdit="1"/>
          </p:cNvSpPr>
          <p:nvPr>
            <p:ph type="sldImg"/>
          </p:nvPr>
        </p:nvSpPr>
        <p:spPr>
          <a:solidFill>
            <a:srgbClr val="FFFFFF"/>
          </a:solidFill>
          <a:ln/>
        </p:spPr>
      </p:sp>
      <p:sp>
        <p:nvSpPr>
          <p:cNvPr id="59396"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2916501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D378FD19-2440-49A8-8E29-7F8247EB2B2B}"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6</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0419" name="Rectangle 2"/>
          <p:cNvSpPr>
            <a:spLocks noGrp="1" noRot="1" noChangeAspect="1" noChangeArrowheads="1" noTextEdit="1"/>
          </p:cNvSpPr>
          <p:nvPr>
            <p:ph type="sldImg"/>
          </p:nvPr>
        </p:nvSpPr>
        <p:spPr>
          <a:solidFill>
            <a:srgbClr val="FFFFFF"/>
          </a:solidFill>
          <a:ln/>
        </p:spPr>
      </p:sp>
      <p:sp>
        <p:nvSpPr>
          <p:cNvPr id="60420"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2848585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1195D0A8-454B-4462-B967-71CD903ED068}"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7</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1443" name="Rectangle 2"/>
          <p:cNvSpPr>
            <a:spLocks noGrp="1" noRot="1" noChangeAspect="1" noChangeArrowheads="1" noTextEdit="1"/>
          </p:cNvSpPr>
          <p:nvPr>
            <p:ph type="sldImg"/>
          </p:nvPr>
        </p:nvSpPr>
        <p:spPr>
          <a:solidFill>
            <a:srgbClr val="FFFFFF"/>
          </a:solidFill>
          <a:ln/>
        </p:spPr>
      </p:sp>
      <p:sp>
        <p:nvSpPr>
          <p:cNvPr id="61444"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2898861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59FE1DC8-FA17-4B3E-9280-1F1A7E9AD8EC}"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8</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2467" name="Rectangle 2"/>
          <p:cNvSpPr>
            <a:spLocks noGrp="1" noRot="1" noChangeAspect="1" noChangeArrowheads="1" noTextEdit="1"/>
          </p:cNvSpPr>
          <p:nvPr>
            <p:ph type="sldImg"/>
          </p:nvPr>
        </p:nvSpPr>
        <p:spPr>
          <a:solidFill>
            <a:srgbClr val="FFFFFF"/>
          </a:solidFill>
          <a:ln/>
        </p:spPr>
      </p:sp>
      <p:sp>
        <p:nvSpPr>
          <p:cNvPr id="62468"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935255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BFB136CD-7770-414E-B53B-6A86A0CB234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9</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3491" name="Rectangle 2"/>
          <p:cNvSpPr>
            <a:spLocks noGrp="1" noRot="1" noChangeAspect="1" noChangeArrowheads="1" noTextEdit="1"/>
          </p:cNvSpPr>
          <p:nvPr>
            <p:ph type="sldImg"/>
          </p:nvPr>
        </p:nvSpPr>
        <p:spPr>
          <a:solidFill>
            <a:srgbClr val="FFFFFF"/>
          </a:solidFill>
          <a:ln/>
        </p:spPr>
      </p:sp>
      <p:sp>
        <p:nvSpPr>
          <p:cNvPr id="63492"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3348311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E5E5A852-C0E8-47B7-8C30-19824E151799}"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10</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64515" name="Rectangle 2"/>
          <p:cNvSpPr>
            <a:spLocks noGrp="1" noRot="1" noChangeAspect="1" noChangeArrowheads="1" noTextEdit="1"/>
          </p:cNvSpPr>
          <p:nvPr>
            <p:ph type="sldImg"/>
          </p:nvPr>
        </p:nvSpPr>
        <p:spPr>
          <a:solidFill>
            <a:srgbClr val="FFFFFF"/>
          </a:solidFill>
          <a:ln/>
        </p:spPr>
      </p:sp>
      <p:sp>
        <p:nvSpPr>
          <p:cNvPr id="64516"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3233242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F7EE940E-24CB-41B2-BB11-AB6E7FCEAFAE}"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11</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5299" name="Rectangle 2"/>
          <p:cNvSpPr>
            <a:spLocks noGrp="1" noRot="1" noChangeAspect="1" noChangeArrowheads="1" noTextEdit="1"/>
          </p:cNvSpPr>
          <p:nvPr>
            <p:ph type="sldImg"/>
          </p:nvPr>
        </p:nvSpPr>
        <p:spPr>
          <a:solidFill>
            <a:srgbClr val="FFFFFF"/>
          </a:solidFill>
          <a:ln/>
        </p:spPr>
      </p:sp>
      <p:sp>
        <p:nvSpPr>
          <p:cNvPr id="55300"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14081019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1A8264E3-AF72-4873-8A27-0308D4F200E8}"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12</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57347" name="Rectangle 2"/>
          <p:cNvSpPr>
            <a:spLocks noGrp="1" noRot="1" noChangeAspect="1" noChangeArrowheads="1" noTextEdit="1"/>
          </p:cNvSpPr>
          <p:nvPr>
            <p:ph type="sldImg"/>
          </p:nvPr>
        </p:nvSpPr>
        <p:spPr>
          <a:solidFill>
            <a:srgbClr val="FFFFFF"/>
          </a:solidFill>
          <a:ln/>
        </p:spPr>
      </p:sp>
      <p:sp>
        <p:nvSpPr>
          <p:cNvPr id="57348"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1900978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EE33CCD8-5413-4F18-BE7E-4F980D6FB6A3}"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13</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83971" name="Rectangle 2"/>
          <p:cNvSpPr>
            <a:spLocks noGrp="1" noRot="1" noChangeAspect="1" noChangeArrowheads="1" noTextEdit="1"/>
          </p:cNvSpPr>
          <p:nvPr>
            <p:ph type="sldImg"/>
          </p:nvPr>
        </p:nvSpPr>
        <p:spPr>
          <a:solidFill>
            <a:srgbClr val="FFFFFF"/>
          </a:solidFill>
          <a:ln/>
        </p:spPr>
      </p:sp>
      <p:sp>
        <p:nvSpPr>
          <p:cNvPr id="83972"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3093906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80BA53DC-C177-4333-9BDE-097DB8B805FA}"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14</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88067" name="Rectangle 2"/>
          <p:cNvSpPr>
            <a:spLocks noGrp="1" noRot="1" noChangeAspect="1" noChangeArrowheads="1" noTextEdit="1"/>
          </p:cNvSpPr>
          <p:nvPr>
            <p:ph type="sldImg"/>
          </p:nvPr>
        </p:nvSpPr>
        <p:spPr>
          <a:solidFill>
            <a:srgbClr val="FFFFFF"/>
          </a:solidFill>
          <a:ln/>
        </p:spPr>
      </p:sp>
      <p:sp>
        <p:nvSpPr>
          <p:cNvPr id="88068"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1714451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5613D676-3943-4839-B67D-1FC2713DF0DA}"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15</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90115" name="Rectangle 2"/>
          <p:cNvSpPr>
            <a:spLocks noGrp="1" noRot="1" noChangeAspect="1" noChangeArrowheads="1" noTextEdit="1"/>
          </p:cNvSpPr>
          <p:nvPr>
            <p:ph type="sldImg"/>
          </p:nvPr>
        </p:nvSpPr>
        <p:spPr>
          <a:solidFill>
            <a:srgbClr val="FFFFFF"/>
          </a:solidFill>
          <a:ln/>
        </p:spPr>
      </p:sp>
      <p:sp>
        <p:nvSpPr>
          <p:cNvPr id="90116"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1059025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570F67C9-1C92-480A-9186-C67B85F9A920}"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16</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6499" name="Rectangle 2"/>
          <p:cNvSpPr>
            <a:spLocks noGrp="1" noRot="1" noChangeAspect="1" noChangeArrowheads="1" noTextEdit="1"/>
          </p:cNvSpPr>
          <p:nvPr>
            <p:ph type="sldImg"/>
          </p:nvPr>
        </p:nvSpPr>
        <p:spPr>
          <a:solidFill>
            <a:srgbClr val="FFFFFF"/>
          </a:solidFill>
          <a:ln/>
        </p:spPr>
      </p:sp>
      <p:sp>
        <p:nvSpPr>
          <p:cNvPr id="106500"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1160102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09D68720-D79D-4AEB-9298-AB58A49F236F}"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17</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7523" name="Rectangle 2"/>
          <p:cNvSpPr>
            <a:spLocks noGrp="1" noRot="1" noChangeAspect="1" noChangeArrowheads="1" noTextEdit="1"/>
          </p:cNvSpPr>
          <p:nvPr>
            <p:ph type="sldImg"/>
          </p:nvPr>
        </p:nvSpPr>
        <p:spPr>
          <a:solidFill>
            <a:srgbClr val="FFFFFF"/>
          </a:solidFill>
          <a:ln/>
        </p:spPr>
      </p:sp>
      <p:sp>
        <p:nvSpPr>
          <p:cNvPr id="107524"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6164844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88D7EC0B-AC19-47A1-B5C1-9B747076B09F}"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18</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08547" name="Rectangle 2"/>
          <p:cNvSpPr>
            <a:spLocks noGrp="1" noRot="1" noChangeAspect="1" noChangeArrowheads="1" noTextEdit="1"/>
          </p:cNvSpPr>
          <p:nvPr>
            <p:ph type="sldImg"/>
          </p:nvPr>
        </p:nvSpPr>
        <p:spPr>
          <a:solidFill>
            <a:srgbClr val="FFFFFF"/>
          </a:solidFill>
          <a:ln/>
        </p:spPr>
      </p:sp>
      <p:sp>
        <p:nvSpPr>
          <p:cNvPr id="108548"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2310795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txBox="1">
            <a:spLocks noGrp="1" noChangeArrowheads="1"/>
          </p:cNvSpPr>
          <p:nvPr/>
        </p:nvSpPr>
        <p:spPr bwMode="auto">
          <a:xfrm>
            <a:off x="3886200" y="9236075"/>
            <a:ext cx="297180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4726" tIns="47363" rIns="94726" bIns="47363" anchor="b"/>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E14462C4-02BB-4ED5-BF1F-8147A3882D20}"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19</a:t>
            </a:fld>
            <a:endParaRPr kumimoji="0" lang="en-US" altLang="en-US" sz="13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10595" name="Rectangle 2"/>
          <p:cNvSpPr>
            <a:spLocks noGrp="1" noRot="1" noChangeAspect="1" noChangeArrowheads="1" noTextEdit="1"/>
          </p:cNvSpPr>
          <p:nvPr>
            <p:ph type="sldImg"/>
          </p:nvPr>
        </p:nvSpPr>
        <p:spPr>
          <a:solidFill>
            <a:srgbClr val="FFFFFF"/>
          </a:solidFill>
          <a:ln/>
        </p:spPr>
      </p:sp>
      <p:sp>
        <p:nvSpPr>
          <p:cNvPr id="110596" name="Rectangle 3"/>
          <p:cNvSpPr>
            <a:spLocks noGrp="1" noChangeArrowheads="1"/>
          </p:cNvSpPr>
          <p:nvPr>
            <p:ph type="body" idx="1"/>
          </p:nvPr>
        </p:nvSpPr>
        <p:spPr>
          <a:solidFill>
            <a:srgbClr val="FFFFFF"/>
          </a:solidFill>
          <a:ln>
            <a:solidFill>
              <a:srgbClr val="000000"/>
            </a:solidFill>
            <a:miter lim="800000"/>
            <a:headEnd/>
            <a:tailEnd/>
          </a:ln>
        </p:spPr>
        <p:txBody>
          <a:bodyPr/>
          <a:lstStyle/>
          <a:p>
            <a:pPr eaLnBrk="1" hangingPunct="1"/>
            <a:r>
              <a:rPr lang="en-GB" altLang="en-US">
                <a:latin typeface="Arial" panose="020B0604020202020204" pitchFamily="34" charset="0"/>
              </a:rPr>
              <a:t>Contents</a:t>
            </a:r>
          </a:p>
          <a:p>
            <a:pPr eaLnBrk="1" hangingPunct="1"/>
            <a:r>
              <a:rPr lang="en-GB" altLang="en-US">
                <a:latin typeface="Arial" panose="020B0604020202020204" pitchFamily="34" charset="0"/>
              </a:rPr>
              <a:t>Introduction to project and what it is about</a:t>
            </a:r>
          </a:p>
          <a:p>
            <a:pPr eaLnBrk="1" hangingPunct="1"/>
            <a:r>
              <a:rPr lang="en-GB" altLang="en-US">
                <a:latin typeface="Arial" panose="020B0604020202020204" pitchFamily="34" charset="0"/>
              </a:rPr>
              <a:t>Responses to selected feedback from the previous theme review</a:t>
            </a:r>
          </a:p>
          <a:p>
            <a:pPr eaLnBrk="1" hangingPunct="1"/>
            <a:r>
              <a:rPr lang="en-GB" altLang="en-US">
                <a:latin typeface="Arial" panose="020B0604020202020204" pitchFamily="34" charset="0"/>
              </a:rPr>
              <a:t>Majority of presentation focussing on work done in last few months on development of a new image analysis technique designed to overcome the problems caused by the cooling water</a:t>
            </a:r>
          </a:p>
          <a:p>
            <a:pPr eaLnBrk="1" hangingPunct="1"/>
            <a:r>
              <a:rPr lang="en-GB" altLang="en-US">
                <a:latin typeface="Arial" panose="020B0604020202020204" pitchFamily="34" charset="0"/>
              </a:rPr>
              <a:t>Conclude presentation</a:t>
            </a:r>
          </a:p>
        </p:txBody>
      </p:sp>
    </p:spTree>
    <p:extLst>
      <p:ext uri="{BB962C8B-B14F-4D97-AF65-F5344CB8AC3E}">
        <p14:creationId xmlns:p14="http://schemas.microsoft.com/office/powerpoint/2010/main" val="40475684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5" name="Date Placeholder 12"/>
          <p:cNvSpPr>
            <a:spLocks noGrp="1"/>
          </p:cNvSpPr>
          <p:nvPr>
            <p:ph type="dt" sz="half" idx="10"/>
          </p:nvPr>
        </p:nvSpPr>
        <p:spPr>
          <a:xfrm>
            <a:off x="4777317" y="6426200"/>
            <a:ext cx="3759200" cy="127000"/>
          </a:xfrm>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2C6D73E2-BA5D-413D-ACE0-53980847DC2A}" type="datetime1">
              <a:rPr lang="en-US"/>
              <a:pPr>
                <a:defRPr/>
              </a:pPr>
              <a:t>3/14/2017</a:t>
            </a:fld>
            <a:endParaRPr lang="en-US" dirty="0"/>
          </a:p>
        </p:txBody>
      </p:sp>
      <p:sp>
        <p:nvSpPr>
          <p:cNvPr id="6" name="Slide Number Placeholder 13"/>
          <p:cNvSpPr>
            <a:spLocks noGrp="1"/>
          </p:cNvSpPr>
          <p:nvPr>
            <p:ph type="sldNum" sz="quarter" idx="11"/>
          </p:nvPr>
        </p:nvSpPr>
        <p:spPr>
          <a:xfrm>
            <a:off x="8553451" y="6400800"/>
            <a:ext cx="609600" cy="152400"/>
          </a:xfrm>
        </p:spPr>
        <p:txBody>
          <a:bodyPr/>
          <a:lstStyle>
            <a:lvl1pPr algn="r" eaLnBrk="0" hangingPunct="0">
              <a:defRPr b="1">
                <a:latin typeface="Arial" panose="020B0604020202020204" pitchFamily="34" charset="0"/>
              </a:defRPr>
            </a:lvl1pPr>
          </a:lstStyle>
          <a:p>
            <a:pPr>
              <a:defRPr/>
            </a:pPr>
            <a:fld id="{267CD8ED-EBD7-406E-961B-3CCB25A6F561}" type="slidenum">
              <a:rPr lang="en-US" altLang="en-US"/>
              <a:pPr>
                <a:defRPr/>
              </a:pPr>
              <a:t>‹#›</a:t>
            </a:fld>
            <a:endParaRPr lang="en-US" altLang="en-US" dirty="0"/>
          </a:p>
        </p:txBody>
      </p:sp>
      <p:sp>
        <p:nvSpPr>
          <p:cNvPr id="7" name="Footer Placeholder 14"/>
          <p:cNvSpPr>
            <a:spLocks noGrp="1"/>
          </p:cNvSpPr>
          <p:nvPr>
            <p:ph type="ftr" sz="quarter" idx="12"/>
          </p:nvPr>
        </p:nvSpPr>
        <p:spPr>
          <a:xfrm>
            <a:off x="4775200" y="6296025"/>
            <a:ext cx="3761317" cy="152400"/>
          </a:xfrm>
        </p:spPr>
        <p:txBody>
          <a:bodyPr/>
          <a:lstStyle>
            <a:lvl1pPr eaLnBrk="0" fontAlgn="base" hangingPunct="0">
              <a:spcBef>
                <a:spcPct val="0"/>
              </a:spcBef>
              <a:spcAft>
                <a:spcPct val="0"/>
              </a:spcAft>
              <a:defRPr b="1" dirty="0">
                <a:latin typeface="Arial" charset="0"/>
                <a:ea typeface="ＭＳ Ｐゴシック" pitchFamily="34" charset="-128"/>
              </a:defRPr>
            </a:lvl1pPr>
          </a:lstStyle>
          <a:p>
            <a:pPr>
              <a:defRPr/>
            </a:pPr>
            <a:endParaRPr lang="en-US" dirty="0"/>
          </a:p>
        </p:txBody>
      </p:sp>
      <p:pic>
        <p:nvPicPr>
          <p:cNvPr id="8" name="Picture 7" descr="SMU_header_banner.jp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787093" y="219075"/>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4147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Date Placeholder 9"/>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480E4447-C64B-4D2B-9D2C-D4ED07D6A960}" type="datetime1">
              <a:rPr lang="en-US"/>
              <a:pPr>
                <a:defRPr/>
              </a:pPr>
              <a:t>3/14/2017</a:t>
            </a:fld>
            <a:endParaRPr lang="en-US" dirty="0"/>
          </a:p>
        </p:txBody>
      </p:sp>
      <p:sp>
        <p:nvSpPr>
          <p:cNvPr id="5" name="Slide Number Placeholder 10"/>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6C4220D5-5967-4D6C-B4F4-7EB3B0B24602}" type="slidenum">
              <a:rPr lang="en-US" altLang="en-US"/>
              <a:pPr>
                <a:defRPr/>
              </a:pPr>
              <a:t>‹#›</a:t>
            </a:fld>
            <a:endParaRPr lang="en-US" altLang="en-US" dirty="0"/>
          </a:p>
        </p:txBody>
      </p:sp>
      <p:sp>
        <p:nvSpPr>
          <p:cNvPr id="6" name="Footer Placeholder 11"/>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574793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F36288D8-60E0-4DBF-895F-C5D31AB9649F}" type="datetime1">
              <a:rPr lang="en-US"/>
              <a:pPr>
                <a:defRPr/>
              </a:pPr>
              <a:t>3/14/2017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b="1">
                <a:latin typeface="Arial" panose="020B0604020202020204" pitchFamily="34" charset="0"/>
              </a:defRPr>
            </a:lvl1pPr>
          </a:lstStyle>
          <a:p>
            <a:pPr>
              <a:defRPr/>
            </a:pPr>
            <a:fld id="{5CDC8FB2-F26D-4FC9-BFF1-0727DF40092E}" type="slidenum">
              <a:rPr lang="en-US" altLang="en-US"/>
              <a:pPr>
                <a:defRPr/>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4883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Date Placeholder 8"/>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CDE71B22-C139-4785-88D7-623BC6A2E65A}" type="datetime1">
              <a:rPr lang="en-US"/>
              <a:pPr>
                <a:defRPr/>
              </a:pPr>
              <a:t>3/14/2017</a:t>
            </a:fld>
            <a:endParaRPr lang="en-US" dirty="0"/>
          </a:p>
        </p:txBody>
      </p:sp>
      <p:sp>
        <p:nvSpPr>
          <p:cNvPr id="6" name="Slide Number Placeholder 12"/>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AD88A67A-360A-484B-A388-C05A174412DC}" type="slidenum">
              <a:rPr lang="en-US" altLang="en-US"/>
              <a:pPr>
                <a:defRPr/>
              </a:pPr>
              <a:t>‹#›</a:t>
            </a:fld>
            <a:endParaRPr lang="en-US" altLang="en-US" dirty="0"/>
          </a:p>
        </p:txBody>
      </p:sp>
      <p:sp>
        <p:nvSpPr>
          <p:cNvPr id="7" name="Footer Placeholder 13"/>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230193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Date Placeholder 11"/>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97169A29-3A06-4C71-BDD5-3613DC66FAC1}" type="datetime1">
              <a:rPr lang="en-US"/>
              <a:pPr>
                <a:defRPr/>
              </a:pPr>
              <a:t>3/14/2017</a:t>
            </a:fld>
            <a:endParaRPr lang="en-US" dirty="0"/>
          </a:p>
        </p:txBody>
      </p:sp>
      <p:sp>
        <p:nvSpPr>
          <p:cNvPr id="8"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1ED254FC-3ECD-423F-BC33-0062706499EC}" type="slidenum">
              <a:rPr lang="en-US" altLang="en-US"/>
              <a:pPr>
                <a:defRPr/>
              </a:pPr>
              <a:t>‹#›</a:t>
            </a:fld>
            <a:endParaRPr lang="en-US" altLang="en-US" dirty="0"/>
          </a:p>
        </p:txBody>
      </p:sp>
      <p:sp>
        <p:nvSpPr>
          <p:cNvPr id="9" name="Footer Placeholder 15"/>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132997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Date Placeholder 8"/>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A3B84066-45DB-427A-AC3C-DD5565F7AB13}" type="datetime1">
              <a:rPr lang="en-US"/>
              <a:pPr>
                <a:defRPr/>
              </a:pPr>
              <a:t>3/14/2017</a:t>
            </a:fld>
            <a:endParaRPr lang="en-US" dirty="0"/>
          </a:p>
        </p:txBody>
      </p:sp>
      <p:sp>
        <p:nvSpPr>
          <p:cNvPr id="4" name="Slide Number Placeholder 9"/>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806D9D8D-703A-4397-90DF-6EAEAB56662D}" type="slidenum">
              <a:rPr lang="en-US" altLang="en-US"/>
              <a:pPr>
                <a:defRPr/>
              </a:pPr>
              <a:t>‹#›</a:t>
            </a:fld>
            <a:endParaRPr lang="en-US" altLang="en-US" dirty="0"/>
          </a:p>
        </p:txBody>
      </p:sp>
      <p:sp>
        <p:nvSpPr>
          <p:cNvPr id="5" name="Footer Placeholder 10"/>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939622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7"/>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3335E65D-A20B-41E2-A34A-BF4511F2E471}" type="datetime1">
              <a:rPr lang="en-US"/>
              <a:pPr>
                <a:defRPr/>
              </a:pPr>
              <a:t>3/14/2017</a:t>
            </a:fld>
            <a:endParaRPr lang="en-US" dirty="0"/>
          </a:p>
        </p:txBody>
      </p:sp>
      <p:sp>
        <p:nvSpPr>
          <p:cNvPr id="3" name="Slide Number Placeholder 8"/>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B4A83AE3-0A2C-4280-A44F-F814AA61EDFE}" type="slidenum">
              <a:rPr lang="en-US" altLang="en-US"/>
              <a:pPr>
                <a:defRPr/>
              </a:pPr>
              <a:t>‹#›</a:t>
            </a:fld>
            <a:endParaRPr lang="en-US" altLang="en-US" dirty="0"/>
          </a:p>
        </p:txBody>
      </p:sp>
      <p:sp>
        <p:nvSpPr>
          <p:cNvPr id="4" name="Footer Placeholder 9"/>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084677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4"/>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50EA3864-6045-45A5-8F73-40221FE3442C}" type="datetime1">
              <a:rPr lang="en-US"/>
              <a:pPr>
                <a:defRPr/>
              </a:pPr>
              <a:t>3/14/2017</a:t>
            </a:fld>
            <a:endParaRPr lang="en-US" dirty="0"/>
          </a:p>
        </p:txBody>
      </p:sp>
      <p:sp>
        <p:nvSpPr>
          <p:cNvPr id="6" name="Slide Number Placeholder 15"/>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ABA999C4-DC27-49AB-8C75-DB50C180DB63}" type="slidenum">
              <a:rPr lang="en-US" altLang="en-US"/>
              <a:pPr>
                <a:defRPr/>
              </a:pPr>
              <a:t>‹#›</a:t>
            </a:fld>
            <a:endParaRPr lang="en-US" altLang="en-US" dirty="0"/>
          </a:p>
        </p:txBody>
      </p:sp>
      <p:sp>
        <p:nvSpPr>
          <p:cNvPr id="7" name="Footer Placeholder 16"/>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401907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5"/>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653E13BF-7079-44C1-A6E4-08F341510010}" type="datetime1">
              <a:rPr lang="en-US"/>
              <a:pPr>
                <a:defRPr/>
              </a:pPr>
              <a:t>3/14/2017</a:t>
            </a:fld>
            <a:endParaRPr lang="en-US" dirty="0"/>
          </a:p>
        </p:txBody>
      </p:sp>
      <p:sp>
        <p:nvSpPr>
          <p:cNvPr id="6" name="Slide Number Placeholder 16"/>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D905DBC9-D0FC-4D07-B26A-FD3FB75DAAE4}" type="slidenum">
              <a:rPr lang="en-US" altLang="en-US"/>
              <a:pPr>
                <a:defRPr/>
              </a:pPr>
              <a:t>‹#›</a:t>
            </a:fld>
            <a:endParaRPr lang="en-US" altLang="en-US" dirty="0"/>
          </a:p>
        </p:txBody>
      </p:sp>
      <p:sp>
        <p:nvSpPr>
          <p:cNvPr id="7" name="Footer Placeholder 17"/>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32080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913E7E5C-DDE7-4731-B6A8-A7FE7062D68B}" type="datetime1">
              <a:rPr lang="en-US"/>
              <a:pPr>
                <a:defRPr/>
              </a:pPr>
              <a:t>3/14/2017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748918D2-42AF-4F7E-9E47-E13FAF3B6477}" type="slidenum">
              <a:rPr lang="en-US" altLang="en-US"/>
              <a:pPr>
                <a:defRPr/>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5105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B48B239A-68B4-4E31-A1E6-655A07054566}" type="datetime1">
              <a:rPr lang="en-US"/>
              <a:pPr>
                <a:defRPr/>
              </a:pPr>
              <a:t>3/14/2017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DF4412CE-D3FE-4E81-B9C0-0199EF0371B1}" type="slidenum">
              <a:rPr lang="en-US" altLang="en-US"/>
              <a:pPr>
                <a:defRPr/>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40788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Slide Number Placeholder 2"/>
          <p:cNvSpPr>
            <a:spLocks noGrp="1"/>
          </p:cNvSpPr>
          <p:nvPr>
            <p:ph type="sldNum" sz="quarter" idx="10"/>
          </p:nvPr>
        </p:nvSpPr>
        <p:spPr/>
        <p:txBody>
          <a:bodyPr/>
          <a:lstStyle/>
          <a:p>
            <a:pPr>
              <a:defRPr/>
            </a:pPr>
            <a:fld id="{BD4D58FE-B9C5-4F94-92FF-A2FFA5C6E7EB}" type="slidenum">
              <a:rPr lang="en-US" altLang="en-US" smtClean="0"/>
              <a:pPr>
                <a:defRPr/>
              </a:pPr>
              <a:t>‹#›</a:t>
            </a:fld>
            <a:endParaRPr lang="en-US" altLang="en-US" dirty="0"/>
          </a:p>
        </p:txBody>
      </p:sp>
      <p:sp>
        <p:nvSpPr>
          <p:cNvPr id="4" name="Date Placeholder 3"/>
          <p:cNvSpPr>
            <a:spLocks noGrp="1"/>
          </p:cNvSpPr>
          <p:nvPr>
            <p:ph type="dt" sz="half" idx="11"/>
          </p:nvPr>
        </p:nvSpPr>
        <p:spPr/>
        <p:txBody>
          <a:bodyPr/>
          <a:lstStyle/>
          <a:p>
            <a:pPr>
              <a:defRPr/>
            </a:pPr>
            <a:fld id="{0ED0E2AD-942E-4C91-A8F6-98DE5285A5A7}" type="datetime1">
              <a:rPr lang="en-US" smtClean="0"/>
              <a:pPr>
                <a:defRPr/>
              </a:pPr>
              <a:t>3/14/2017</a:t>
            </a:fld>
            <a:endParaRPr lang="en-US" dirty="0"/>
          </a:p>
        </p:txBody>
      </p:sp>
      <p:sp>
        <p:nvSpPr>
          <p:cNvPr id="5" name="Footer Placeholder 4"/>
          <p:cNvSpPr>
            <a:spLocks noGrp="1"/>
          </p:cNvSpPr>
          <p:nvPr>
            <p:ph type="ftr" sz="quarter" idx="12"/>
          </p:nvPr>
        </p:nvSpPr>
        <p:spPr/>
        <p:txBody>
          <a:bodyPr/>
          <a:lstStyle/>
          <a:p>
            <a:pPr>
              <a:defRPr/>
            </a:pPr>
            <a:endParaRPr lang="en-US" dirty="0"/>
          </a:p>
        </p:txBody>
      </p:sp>
    </p:spTree>
    <p:extLst>
      <p:ext uri="{BB962C8B-B14F-4D97-AF65-F5344CB8AC3E}">
        <p14:creationId xmlns:p14="http://schemas.microsoft.com/office/powerpoint/2010/main" val="2520443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SMU_header_banner.jpg"/>
          <p:cNvPicPr>
            <a:picLocks noChangeAspect="1"/>
          </p:cNvPicPr>
          <p:nvPr userDrawn="1"/>
        </p:nvPicPr>
        <p:blipFill>
          <a:blip r:embed="rId3">
            <a:extLst>
              <a:ext uri="{28A0092B-C50C-407E-A947-70E740481C1C}">
                <a14:useLocalDpi xmlns:a14="http://schemas.microsoft.com/office/drawing/2010/main" val="0"/>
              </a:ext>
            </a:extLst>
          </a:blip>
          <a:srcRect r="17261"/>
          <a:stretch>
            <a:fillRect/>
          </a:stretch>
        </p:blipFill>
        <p:spPr bwMode="auto">
          <a:xfrm>
            <a:off x="243418" y="246063"/>
            <a:ext cx="11618383" cy="109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6" name="Date Placeholder 12"/>
          <p:cNvSpPr>
            <a:spLocks noGrp="1"/>
          </p:cNvSpPr>
          <p:nvPr>
            <p:ph type="dt" sz="half" idx="10"/>
          </p:nvPr>
        </p:nvSpPr>
        <p:spPr>
          <a:xfrm>
            <a:off x="4777317" y="6426200"/>
            <a:ext cx="3759200" cy="127000"/>
          </a:xfrm>
          <a:prstGeom prst="rect">
            <a:avLst/>
          </a:prstGeom>
        </p:spPr>
        <p:txBody>
          <a:bodyPr/>
          <a:lstStyle>
            <a:lvl1pPr eaLnBrk="0" hangingPunct="0">
              <a:defRPr/>
            </a:lvl1pPr>
          </a:lstStyle>
          <a:p>
            <a:pPr>
              <a:defRPr/>
            </a:pPr>
            <a:fld id="{66773A67-7715-45A5-93FA-F41C6895B0D1}" type="datetime1">
              <a:rPr lang="en-US"/>
              <a:pPr>
                <a:defRPr/>
              </a:pPr>
              <a:t>3/14/2017</a:t>
            </a:fld>
            <a:endParaRPr lang="en-US" dirty="0"/>
          </a:p>
        </p:txBody>
      </p:sp>
      <p:sp>
        <p:nvSpPr>
          <p:cNvPr id="7" name="Slide Number Placeholder 13"/>
          <p:cNvSpPr>
            <a:spLocks noGrp="1"/>
          </p:cNvSpPr>
          <p:nvPr>
            <p:ph type="sldNum" sz="quarter" idx="11"/>
          </p:nvPr>
        </p:nvSpPr>
        <p:spPr>
          <a:xfrm>
            <a:off x="8553451" y="6400800"/>
            <a:ext cx="609600" cy="152400"/>
          </a:xfrm>
        </p:spPr>
        <p:txBody>
          <a:bodyPr/>
          <a:lstStyle>
            <a:lvl1pPr algn="r" eaLnBrk="0" hangingPunct="0">
              <a:defRPr/>
            </a:lvl1pPr>
          </a:lstStyle>
          <a:p>
            <a:fld id="{BADA8C4F-92ED-490F-83FB-80B33D1945D2}" type="slidenum">
              <a:rPr lang="en-US" altLang="en-US"/>
              <a:pPr/>
              <a:t>‹#›</a:t>
            </a:fld>
            <a:endParaRPr lang="en-US" altLang="en-US" dirty="0"/>
          </a:p>
        </p:txBody>
      </p:sp>
      <p:sp>
        <p:nvSpPr>
          <p:cNvPr id="8" name="Footer Placeholder 14"/>
          <p:cNvSpPr>
            <a:spLocks noGrp="1"/>
          </p:cNvSpPr>
          <p:nvPr>
            <p:ph type="ftr" sz="quarter" idx="12"/>
          </p:nvPr>
        </p:nvSpPr>
        <p:spPr>
          <a:xfrm>
            <a:off x="47752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426129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Slide Number Placeholder 7"/>
          <p:cNvSpPr>
            <a:spLocks noGrp="1"/>
          </p:cNvSpPr>
          <p:nvPr>
            <p:ph type="sldNum" sz="quarter" idx="10"/>
          </p:nvPr>
        </p:nvSpPr>
        <p:spPr/>
        <p:txBody>
          <a:bodyPr/>
          <a:lstStyle>
            <a:lvl1pPr eaLnBrk="0" hangingPunct="0">
              <a:defRPr/>
            </a:lvl1pPr>
          </a:lstStyle>
          <a:p>
            <a:fld id="{648C7BA3-FAB1-4B2B-8CE2-381A7C8F84DE}"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28C12B12-6F1A-4F20-A80D-2360401779DD}" type="datetime1">
              <a:rPr lang="en-US"/>
              <a:pPr>
                <a:defRPr/>
              </a:pPr>
              <a:t>3/14/2017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103342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a:prstGeom prst="rect">
            <a:avLst/>
          </a:prstGeom>
        </p:spPr>
        <p:txBody>
          <a:bodyPr/>
          <a:lstStyle>
            <a:lvl1pPr eaLnBrk="0" hangingPunct="0">
              <a:defRPr/>
            </a:lvl1pPr>
          </a:lstStyle>
          <a:p>
            <a:pPr>
              <a:defRPr/>
            </a:pPr>
            <a:fld id="{DEBE24D8-B959-4735-BED8-B03946860736}" type="datetime1">
              <a:rPr lang="en-US"/>
              <a:pPr>
                <a:defRPr/>
              </a:pPr>
              <a:t>3/14/2017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a:lvl1pPr>
          </a:lstStyle>
          <a:p>
            <a:fld id="{D06AD267-7E77-4BFD-AFAA-C22216F7688C}" type="slidenum">
              <a:rPr lang="en-US" altLang="en-US"/>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902051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Slide Number Placeholder 7"/>
          <p:cNvSpPr>
            <a:spLocks noGrp="1"/>
          </p:cNvSpPr>
          <p:nvPr>
            <p:ph type="sldNum" sz="quarter" idx="10"/>
          </p:nvPr>
        </p:nvSpPr>
        <p:spPr/>
        <p:txBody>
          <a:bodyPr/>
          <a:lstStyle>
            <a:lvl1pPr eaLnBrk="0" hangingPunct="0">
              <a:defRPr/>
            </a:lvl1pPr>
          </a:lstStyle>
          <a:p>
            <a:fld id="{1E4B11C3-2820-4691-9FC1-1F427B87C887}"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17FBD315-362D-42D4-9DC6-6F3C083F7454}" type="datetime1">
              <a:rPr lang="en-US"/>
              <a:pPr>
                <a:defRPr/>
              </a:pPr>
              <a:t>3/14/2017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647269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Slide Number Placeholder 7"/>
          <p:cNvSpPr>
            <a:spLocks noGrp="1"/>
          </p:cNvSpPr>
          <p:nvPr>
            <p:ph type="sldNum" sz="quarter" idx="10"/>
          </p:nvPr>
        </p:nvSpPr>
        <p:spPr/>
        <p:txBody>
          <a:bodyPr/>
          <a:lstStyle>
            <a:lvl1pPr eaLnBrk="0" hangingPunct="0">
              <a:defRPr/>
            </a:lvl1pPr>
          </a:lstStyle>
          <a:p>
            <a:fld id="{6C01D617-7F28-45DC-9E0A-0DBE0A3361DC}" type="slidenum">
              <a:rPr lang="en-US" altLang="en-US"/>
              <a:pPr/>
              <a:t>‹#›</a:t>
            </a:fld>
            <a:endParaRPr lang="en-US" altLang="en-US" dirty="0"/>
          </a:p>
        </p:txBody>
      </p:sp>
      <p:sp>
        <p:nvSpPr>
          <p:cNvPr id="8"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63BC2132-4585-4417-B935-3386C078EFD7}" type="datetime1">
              <a:rPr lang="en-US"/>
              <a:pPr>
                <a:defRPr/>
              </a:pPr>
              <a:t>3/14/2017</a:t>
            </a:fld>
            <a:endParaRPr lang="en-US" dirty="0"/>
          </a:p>
        </p:txBody>
      </p:sp>
      <p:sp>
        <p:nvSpPr>
          <p:cNvPr id="9"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0852213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Slide Number Placeholder 7"/>
          <p:cNvSpPr>
            <a:spLocks noGrp="1"/>
          </p:cNvSpPr>
          <p:nvPr>
            <p:ph type="sldNum" sz="quarter" idx="10"/>
          </p:nvPr>
        </p:nvSpPr>
        <p:spPr/>
        <p:txBody>
          <a:bodyPr/>
          <a:lstStyle>
            <a:lvl1pPr eaLnBrk="0" hangingPunct="0">
              <a:defRPr/>
            </a:lvl1pPr>
          </a:lstStyle>
          <a:p>
            <a:fld id="{05B534EC-18E8-4CB8-B1CC-208FEE687E02}" type="slidenum">
              <a:rPr lang="en-US" altLang="en-US"/>
              <a:pPr/>
              <a:t>‹#›</a:t>
            </a:fld>
            <a:endParaRPr lang="en-US" altLang="en-US" dirty="0"/>
          </a:p>
        </p:txBody>
      </p:sp>
      <p:sp>
        <p:nvSpPr>
          <p:cNvPr id="4"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C281A61E-3548-4C40-B205-649679024230}" type="datetime1">
              <a:rPr lang="en-US"/>
              <a:pPr>
                <a:defRPr/>
              </a:pPr>
              <a:t>3/14/2017</a:t>
            </a:fld>
            <a:endParaRPr lang="en-US" dirty="0"/>
          </a:p>
        </p:txBody>
      </p:sp>
      <p:sp>
        <p:nvSpPr>
          <p:cNvPr id="5"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2835548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7"/>
          <p:cNvSpPr>
            <a:spLocks noGrp="1"/>
          </p:cNvSpPr>
          <p:nvPr>
            <p:ph type="sldNum" sz="quarter" idx="10"/>
          </p:nvPr>
        </p:nvSpPr>
        <p:spPr/>
        <p:txBody>
          <a:bodyPr/>
          <a:lstStyle>
            <a:lvl1pPr eaLnBrk="0" hangingPunct="0">
              <a:defRPr/>
            </a:lvl1pPr>
          </a:lstStyle>
          <a:p>
            <a:fld id="{2324F1A9-554E-4893-BD0A-75DA5B16DDF6}" type="slidenum">
              <a:rPr lang="en-US" altLang="en-US"/>
              <a:pPr/>
              <a:t>‹#›</a:t>
            </a:fld>
            <a:endParaRPr lang="en-US" altLang="en-US" dirty="0"/>
          </a:p>
        </p:txBody>
      </p:sp>
      <p:sp>
        <p:nvSpPr>
          <p:cNvPr id="3"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D9072D0E-CA11-4C26-A3D4-44F97A3C7921}" type="datetime1">
              <a:rPr lang="en-US"/>
              <a:pPr>
                <a:defRPr/>
              </a:pPr>
              <a:t>3/14/2017</a:t>
            </a:fld>
            <a:endParaRPr lang="en-US" dirty="0"/>
          </a:p>
        </p:txBody>
      </p:sp>
      <p:sp>
        <p:nvSpPr>
          <p:cNvPr id="4"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9576176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E6A5CAC9-F3FE-497B-905B-E9EC5CAC2150}"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B1599F29-4AE1-4768-8E77-BC9AFCE2BEE7}" type="datetime1">
              <a:rPr lang="en-US"/>
              <a:pPr>
                <a:defRPr/>
              </a:pPr>
              <a:t>3/14/2017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6119677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9D4FB422-8557-4B3B-A99B-D22FC7A0C61E}"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E9D0AA25-2764-4B04-B06F-0D2E85BB0821}" type="datetime1">
              <a:rPr lang="en-US"/>
              <a:pPr>
                <a:defRPr/>
              </a:pPr>
              <a:t>3/14/2017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6512989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4A8D7658-6782-4C84-A64B-696B04F17FCB}"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9408FE89-1885-4307-B4F2-29C75F537086}" type="datetime1">
              <a:rPr lang="en-US"/>
              <a:pPr>
                <a:defRPr/>
              </a:pPr>
              <a:t>3/14/2017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650837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4B4D964-37B6-45AD-98FE-B5B37D3FCD35}"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55A0309D-F168-4ECB-8F81-FB159A5FBFD7}" type="datetime1">
              <a:rPr lang="en-US"/>
              <a:pPr>
                <a:defRPr/>
              </a:pPr>
              <a:t>3/14/2017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687698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5" name="Date Placeholder 12"/>
          <p:cNvSpPr>
            <a:spLocks noGrp="1"/>
          </p:cNvSpPr>
          <p:nvPr>
            <p:ph type="dt" sz="half" idx="10"/>
          </p:nvPr>
        </p:nvSpPr>
        <p:spPr>
          <a:xfrm>
            <a:off x="4777317" y="6426200"/>
            <a:ext cx="3759200" cy="1270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63FFDC06-9D86-4934-960E-316202B561F9}" type="datetime1">
              <a:rPr lang="en-US"/>
              <a:pPr>
                <a:defRPr/>
              </a:pPr>
              <a:t>3/14/2017</a:t>
            </a:fld>
            <a:endParaRPr lang="en-US" dirty="0"/>
          </a:p>
        </p:txBody>
      </p:sp>
      <p:sp>
        <p:nvSpPr>
          <p:cNvPr id="6" name="Slide Number Placeholder 13"/>
          <p:cNvSpPr>
            <a:spLocks noGrp="1"/>
          </p:cNvSpPr>
          <p:nvPr>
            <p:ph type="sldNum" sz="quarter" idx="11"/>
          </p:nvPr>
        </p:nvSpPr>
        <p:spPr>
          <a:xfrm>
            <a:off x="8553451" y="6400800"/>
            <a:ext cx="609600" cy="152400"/>
          </a:xfrm>
        </p:spPr>
        <p:txBody>
          <a:bodyPr/>
          <a:lstStyle>
            <a:lvl1pPr algn="r" eaLnBrk="0" hangingPunct="0">
              <a:defRPr b="1">
                <a:latin typeface="Arial" panose="020B0604020202020204" pitchFamily="34" charset="0"/>
              </a:defRPr>
            </a:lvl1pPr>
          </a:lstStyle>
          <a:p>
            <a:fld id="{850E49E6-5AF6-4644-A1BC-B841DB470221}" type="slidenum">
              <a:rPr lang="en-US" altLang="en-US"/>
              <a:pPr/>
              <a:t>‹#›</a:t>
            </a:fld>
            <a:endParaRPr lang="en-US" altLang="en-US"/>
          </a:p>
        </p:txBody>
      </p:sp>
      <p:sp>
        <p:nvSpPr>
          <p:cNvPr id="7" name="Footer Placeholder 14"/>
          <p:cNvSpPr>
            <a:spLocks noGrp="1"/>
          </p:cNvSpPr>
          <p:nvPr>
            <p:ph type="ftr" sz="quarter" idx="12"/>
          </p:nvPr>
        </p:nvSpPr>
        <p:spPr>
          <a:xfrm>
            <a:off x="4775200" y="6296025"/>
            <a:ext cx="3761317" cy="1524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2928566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Date Placeholder 9"/>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BA58D57A-B2BB-4C02-A9A6-4BECF99DC93A}" type="datetime1">
              <a:rPr lang="en-US"/>
              <a:pPr>
                <a:defRPr/>
              </a:pPr>
              <a:t>3/14/2017</a:t>
            </a:fld>
            <a:endParaRPr lang="en-US" dirty="0"/>
          </a:p>
        </p:txBody>
      </p:sp>
      <p:sp>
        <p:nvSpPr>
          <p:cNvPr id="5" name="Slide Number Placeholder 10"/>
          <p:cNvSpPr>
            <a:spLocks noGrp="1"/>
          </p:cNvSpPr>
          <p:nvPr>
            <p:ph type="sldNum" sz="quarter" idx="11"/>
          </p:nvPr>
        </p:nvSpPr>
        <p:spPr/>
        <p:txBody>
          <a:bodyPr/>
          <a:lstStyle>
            <a:lvl1pPr eaLnBrk="0" hangingPunct="0">
              <a:defRPr b="1">
                <a:latin typeface="Arial" panose="020B0604020202020204" pitchFamily="34" charset="0"/>
              </a:defRPr>
            </a:lvl1pPr>
          </a:lstStyle>
          <a:p>
            <a:fld id="{6CEBB996-AC70-4D06-A6A9-77649D16733A}" type="slidenum">
              <a:rPr lang="en-US" altLang="en-US"/>
              <a:pPr/>
              <a:t>‹#›</a:t>
            </a:fld>
            <a:endParaRPr lang="en-US" altLang="en-US"/>
          </a:p>
        </p:txBody>
      </p:sp>
      <p:sp>
        <p:nvSpPr>
          <p:cNvPr id="6" name="Footer Placeholder 11"/>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5785079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3D670F4E-1016-4D22-A046-1A3967B36C13}" type="datetime1">
              <a:rPr lang="en-US"/>
              <a:pPr>
                <a:defRPr/>
              </a:pPr>
              <a:t>3/14/2017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b="1">
                <a:latin typeface="Arial" panose="020B0604020202020204" pitchFamily="34" charset="0"/>
              </a:defRPr>
            </a:lvl1pPr>
          </a:lstStyle>
          <a:p>
            <a:fld id="{983FB9B2-858E-4D9A-AECC-E5E6417C01B9}" type="slidenum">
              <a:rPr lang="en-US" altLang="en-US"/>
              <a:pPr/>
              <a:t>‹#›</a:t>
            </a:fld>
            <a:endParaRPr lang="en-US" altLang="en-US"/>
          </a:p>
        </p:txBody>
      </p:sp>
      <p:sp>
        <p:nvSpPr>
          <p:cNvPr id="7" name="Footer Placeholder 13"/>
          <p:cNvSpPr>
            <a:spLocks noGrp="1"/>
          </p:cNvSpPr>
          <p:nvPr>
            <p:ph type="ftr" sz="quarter" idx="16"/>
          </p:nvPr>
        </p:nvSpPr>
        <p:spPr>
          <a:xfrm>
            <a:off x="1117600" y="6296025"/>
            <a:ext cx="3761317" cy="1524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23515842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Date Placeholder 8"/>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5D153618-5DC1-4B3E-9680-5538DE6854BD}" type="datetime1">
              <a:rPr lang="en-US"/>
              <a:pPr>
                <a:defRPr/>
              </a:pPr>
              <a:t>3/14/2017</a:t>
            </a:fld>
            <a:endParaRPr lang="en-US" dirty="0"/>
          </a:p>
        </p:txBody>
      </p:sp>
      <p:sp>
        <p:nvSpPr>
          <p:cNvPr id="6" name="Slide Number Placeholder 12"/>
          <p:cNvSpPr>
            <a:spLocks noGrp="1"/>
          </p:cNvSpPr>
          <p:nvPr>
            <p:ph type="sldNum" sz="quarter" idx="11"/>
          </p:nvPr>
        </p:nvSpPr>
        <p:spPr/>
        <p:txBody>
          <a:bodyPr/>
          <a:lstStyle>
            <a:lvl1pPr eaLnBrk="0" hangingPunct="0">
              <a:defRPr b="1">
                <a:latin typeface="Arial" panose="020B0604020202020204" pitchFamily="34" charset="0"/>
              </a:defRPr>
            </a:lvl1pPr>
          </a:lstStyle>
          <a:p>
            <a:fld id="{3BAE924F-2576-4CFB-AF68-CDA0D7378599}" type="slidenum">
              <a:rPr lang="en-US" altLang="en-US"/>
              <a:pPr/>
              <a:t>‹#›</a:t>
            </a:fld>
            <a:endParaRPr lang="en-US" altLang="en-US"/>
          </a:p>
        </p:txBody>
      </p:sp>
      <p:sp>
        <p:nvSpPr>
          <p:cNvPr id="7" name="Footer Placeholder 13"/>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25474889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Date Placeholder 11"/>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4174B143-7655-424F-9FE6-B3CECABF813D}" type="datetime1">
              <a:rPr lang="en-US"/>
              <a:pPr>
                <a:defRPr/>
              </a:pPr>
              <a:t>3/14/2017</a:t>
            </a:fld>
            <a:endParaRPr lang="en-US" dirty="0"/>
          </a:p>
        </p:txBody>
      </p:sp>
      <p:sp>
        <p:nvSpPr>
          <p:cNvPr id="8"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fld id="{12B4E933-AECA-4B98-8C9C-F9602DD15709}" type="slidenum">
              <a:rPr lang="en-US" altLang="en-US"/>
              <a:pPr/>
              <a:t>‹#›</a:t>
            </a:fld>
            <a:endParaRPr lang="en-US" altLang="en-US"/>
          </a:p>
        </p:txBody>
      </p:sp>
      <p:sp>
        <p:nvSpPr>
          <p:cNvPr id="9" name="Footer Placeholder 15"/>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28651054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Date Placeholder 8"/>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6B19809D-6108-4719-9417-E37C9C54E53F}" type="datetime1">
              <a:rPr lang="en-US"/>
              <a:pPr>
                <a:defRPr/>
              </a:pPr>
              <a:t>3/14/2017</a:t>
            </a:fld>
            <a:endParaRPr lang="en-US" dirty="0"/>
          </a:p>
        </p:txBody>
      </p:sp>
      <p:sp>
        <p:nvSpPr>
          <p:cNvPr id="4" name="Slide Number Placeholder 9"/>
          <p:cNvSpPr>
            <a:spLocks noGrp="1"/>
          </p:cNvSpPr>
          <p:nvPr>
            <p:ph type="sldNum" sz="quarter" idx="11"/>
          </p:nvPr>
        </p:nvSpPr>
        <p:spPr/>
        <p:txBody>
          <a:bodyPr/>
          <a:lstStyle>
            <a:lvl1pPr eaLnBrk="0" hangingPunct="0">
              <a:defRPr b="1">
                <a:latin typeface="Arial" panose="020B0604020202020204" pitchFamily="34" charset="0"/>
              </a:defRPr>
            </a:lvl1pPr>
          </a:lstStyle>
          <a:p>
            <a:fld id="{835A66D7-789F-44AC-8A20-D7160B094808}" type="slidenum">
              <a:rPr lang="en-US" altLang="en-US"/>
              <a:pPr/>
              <a:t>‹#›</a:t>
            </a:fld>
            <a:endParaRPr lang="en-US" altLang="en-US"/>
          </a:p>
        </p:txBody>
      </p:sp>
      <p:sp>
        <p:nvSpPr>
          <p:cNvPr id="5" name="Footer Placeholder 10"/>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3521915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7"/>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84D793B9-0050-4192-9867-A33E420BF282}" type="datetime1">
              <a:rPr lang="en-US"/>
              <a:pPr>
                <a:defRPr/>
              </a:pPr>
              <a:t>3/14/2017</a:t>
            </a:fld>
            <a:endParaRPr lang="en-US" dirty="0"/>
          </a:p>
        </p:txBody>
      </p:sp>
      <p:sp>
        <p:nvSpPr>
          <p:cNvPr id="3" name="Slide Number Placeholder 8"/>
          <p:cNvSpPr>
            <a:spLocks noGrp="1"/>
          </p:cNvSpPr>
          <p:nvPr>
            <p:ph type="sldNum" sz="quarter" idx="11"/>
          </p:nvPr>
        </p:nvSpPr>
        <p:spPr/>
        <p:txBody>
          <a:bodyPr/>
          <a:lstStyle>
            <a:lvl1pPr eaLnBrk="0" hangingPunct="0">
              <a:defRPr b="1">
                <a:latin typeface="Arial" panose="020B0604020202020204" pitchFamily="34" charset="0"/>
              </a:defRPr>
            </a:lvl1pPr>
          </a:lstStyle>
          <a:p>
            <a:fld id="{2F131CE1-95A3-4D7C-9761-A21564DE1B79}" type="slidenum">
              <a:rPr lang="en-US" altLang="en-US"/>
              <a:pPr/>
              <a:t>‹#›</a:t>
            </a:fld>
            <a:endParaRPr lang="en-US" altLang="en-US"/>
          </a:p>
        </p:txBody>
      </p:sp>
      <p:sp>
        <p:nvSpPr>
          <p:cNvPr id="4" name="Footer Placeholder 9"/>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42631560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4"/>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D497B986-7333-48BD-9E75-42C18C6B01E0}" type="datetime1">
              <a:rPr lang="en-US"/>
              <a:pPr>
                <a:defRPr/>
              </a:pPr>
              <a:t>3/14/2017</a:t>
            </a:fld>
            <a:endParaRPr lang="en-US" dirty="0"/>
          </a:p>
        </p:txBody>
      </p:sp>
      <p:sp>
        <p:nvSpPr>
          <p:cNvPr id="6" name="Slide Number Placeholder 15"/>
          <p:cNvSpPr>
            <a:spLocks noGrp="1"/>
          </p:cNvSpPr>
          <p:nvPr>
            <p:ph type="sldNum" sz="quarter" idx="11"/>
          </p:nvPr>
        </p:nvSpPr>
        <p:spPr/>
        <p:txBody>
          <a:bodyPr/>
          <a:lstStyle>
            <a:lvl1pPr eaLnBrk="0" hangingPunct="0">
              <a:defRPr b="1">
                <a:latin typeface="Arial" panose="020B0604020202020204" pitchFamily="34" charset="0"/>
              </a:defRPr>
            </a:lvl1pPr>
          </a:lstStyle>
          <a:p>
            <a:fld id="{B9BBBEF8-CE4E-4170-8848-C490A3E7186A}" type="slidenum">
              <a:rPr lang="en-US" altLang="en-US"/>
              <a:pPr/>
              <a:t>‹#›</a:t>
            </a:fld>
            <a:endParaRPr lang="en-US" altLang="en-US"/>
          </a:p>
        </p:txBody>
      </p:sp>
      <p:sp>
        <p:nvSpPr>
          <p:cNvPr id="7" name="Footer Placeholder 16"/>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2798495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5"/>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06008DCD-D4F8-458E-9EEF-45323E2AE1F2}" type="datetime1">
              <a:rPr lang="en-US"/>
              <a:pPr>
                <a:defRPr/>
              </a:pPr>
              <a:t>3/14/2017</a:t>
            </a:fld>
            <a:endParaRPr lang="en-US" dirty="0"/>
          </a:p>
        </p:txBody>
      </p:sp>
      <p:sp>
        <p:nvSpPr>
          <p:cNvPr id="6" name="Slide Number Placeholder 16"/>
          <p:cNvSpPr>
            <a:spLocks noGrp="1"/>
          </p:cNvSpPr>
          <p:nvPr>
            <p:ph type="sldNum" sz="quarter" idx="11"/>
          </p:nvPr>
        </p:nvSpPr>
        <p:spPr/>
        <p:txBody>
          <a:bodyPr/>
          <a:lstStyle>
            <a:lvl1pPr eaLnBrk="0" hangingPunct="0">
              <a:defRPr b="1">
                <a:latin typeface="Arial" panose="020B0604020202020204" pitchFamily="34" charset="0"/>
              </a:defRPr>
            </a:lvl1pPr>
          </a:lstStyle>
          <a:p>
            <a:fld id="{E3D1B8E6-72C7-49AE-A5D0-0A452238E4DB}" type="slidenum">
              <a:rPr lang="en-US" altLang="en-US"/>
              <a:pPr/>
              <a:t>‹#›</a:t>
            </a:fld>
            <a:endParaRPr lang="en-US" altLang="en-US"/>
          </a:p>
        </p:txBody>
      </p:sp>
      <p:sp>
        <p:nvSpPr>
          <p:cNvPr id="7" name="Footer Placeholder 17"/>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23452079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8F3D7935-019B-4F90-8C09-3AF5128255DA}" type="datetime1">
              <a:rPr lang="en-US"/>
              <a:pPr>
                <a:defRPr/>
              </a:pPr>
              <a:t>3/14/2017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fld id="{8CC09C42-0A31-4756-A855-0FD65FDE7F36}" type="slidenum">
              <a:rPr lang="en-US" altLang="en-US"/>
              <a:pPr/>
              <a:t>‹#›</a:t>
            </a:fld>
            <a:endParaRPr lang="en-US" altLang="en-US"/>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17405624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fld id="{1AA75987-3DF9-4A67-9D80-91743C53BE07}" type="datetime1">
              <a:rPr lang="en-US"/>
              <a:pPr>
                <a:defRPr/>
              </a:pPr>
              <a:t>3/14/2017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fld id="{D8E2B215-FC37-4081-99B1-CE82853B1932}" type="slidenum">
              <a:rPr lang="en-US" altLang="en-US"/>
              <a:pPr/>
              <a:t>‹#›</a:t>
            </a:fld>
            <a:endParaRPr lang="en-US" altLang="en-US"/>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a:p>
        </p:txBody>
      </p:sp>
    </p:spTree>
    <p:extLst>
      <p:ext uri="{BB962C8B-B14F-4D97-AF65-F5344CB8AC3E}">
        <p14:creationId xmlns:p14="http://schemas.microsoft.com/office/powerpoint/2010/main" val="37977260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SMU_header_banner.jpg"/>
          <p:cNvPicPr>
            <a:picLocks noChangeAspect="1"/>
          </p:cNvPicPr>
          <p:nvPr userDrawn="1"/>
        </p:nvPicPr>
        <p:blipFill>
          <a:blip r:embed="rId3">
            <a:extLst>
              <a:ext uri="{28A0092B-C50C-407E-A947-70E740481C1C}">
                <a14:useLocalDpi xmlns:a14="http://schemas.microsoft.com/office/drawing/2010/main" val="0"/>
              </a:ext>
            </a:extLst>
          </a:blip>
          <a:srcRect r="17261"/>
          <a:stretch>
            <a:fillRect/>
          </a:stretch>
        </p:blipFill>
        <p:spPr bwMode="auto">
          <a:xfrm>
            <a:off x="243418" y="246063"/>
            <a:ext cx="11618383" cy="109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6" name="Date Placeholder 12"/>
          <p:cNvSpPr>
            <a:spLocks noGrp="1"/>
          </p:cNvSpPr>
          <p:nvPr>
            <p:ph type="dt" sz="half" idx="10"/>
          </p:nvPr>
        </p:nvSpPr>
        <p:spPr>
          <a:xfrm>
            <a:off x="4777317" y="6426200"/>
            <a:ext cx="3759200" cy="127000"/>
          </a:xfrm>
        </p:spPr>
        <p:txBody>
          <a:bodyPr/>
          <a:lstStyle>
            <a:lvl1pPr eaLnBrk="0" hangingPunct="0">
              <a:defRPr/>
            </a:lvl1pPr>
          </a:lstStyle>
          <a:p>
            <a:pPr>
              <a:defRPr/>
            </a:pPr>
            <a:fld id="{0735D150-E839-404E-8DAD-BBF190426A30}" type="datetime1">
              <a:rPr lang="en-US"/>
              <a:pPr>
                <a:defRPr/>
              </a:pPr>
              <a:t>3/14/2017</a:t>
            </a:fld>
            <a:endParaRPr lang="en-US" dirty="0"/>
          </a:p>
        </p:txBody>
      </p:sp>
      <p:sp>
        <p:nvSpPr>
          <p:cNvPr id="7" name="Slide Number Placeholder 13"/>
          <p:cNvSpPr>
            <a:spLocks noGrp="1"/>
          </p:cNvSpPr>
          <p:nvPr>
            <p:ph type="sldNum" sz="quarter" idx="11"/>
          </p:nvPr>
        </p:nvSpPr>
        <p:spPr>
          <a:xfrm>
            <a:off x="8553451" y="6400800"/>
            <a:ext cx="609600" cy="152400"/>
          </a:xfrm>
        </p:spPr>
        <p:txBody>
          <a:bodyPr/>
          <a:lstStyle>
            <a:lvl1pPr algn="r" eaLnBrk="0" hangingPunct="0">
              <a:defRPr/>
            </a:lvl1pPr>
          </a:lstStyle>
          <a:p>
            <a:fld id="{1F53BA7B-F433-473B-994C-9CE89A0FAF6E}" type="slidenum">
              <a:rPr lang="en-US" altLang="en-US"/>
              <a:pPr/>
              <a:t>‹#›</a:t>
            </a:fld>
            <a:endParaRPr lang="en-US" altLang="en-US"/>
          </a:p>
        </p:txBody>
      </p:sp>
      <p:sp>
        <p:nvSpPr>
          <p:cNvPr id="8" name="Footer Placeholder 14"/>
          <p:cNvSpPr>
            <a:spLocks noGrp="1"/>
          </p:cNvSpPr>
          <p:nvPr>
            <p:ph type="ftr" sz="quarter" idx="12"/>
          </p:nvPr>
        </p:nvSpPr>
        <p:spPr>
          <a:xfrm>
            <a:off x="4775200" y="6296025"/>
            <a:ext cx="3761317" cy="152400"/>
          </a:xfrm>
        </p:spPr>
        <p:txBody>
          <a:bodyPr/>
          <a:lstStyle>
            <a:lvl1pPr eaLnBrk="0" hangingPunct="0">
              <a:defRPr/>
            </a:lvl1pPr>
          </a:lstStyle>
          <a:p>
            <a:pPr>
              <a:defRPr/>
            </a:pPr>
            <a:endParaRPr lang="en-US"/>
          </a:p>
        </p:txBody>
      </p:sp>
    </p:spTree>
    <p:extLst>
      <p:ext uri="{BB962C8B-B14F-4D97-AF65-F5344CB8AC3E}">
        <p14:creationId xmlns:p14="http://schemas.microsoft.com/office/powerpoint/2010/main" val="24924872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Slide Number Placeholder 7"/>
          <p:cNvSpPr>
            <a:spLocks noGrp="1"/>
          </p:cNvSpPr>
          <p:nvPr>
            <p:ph type="sldNum" sz="quarter" idx="10"/>
          </p:nvPr>
        </p:nvSpPr>
        <p:spPr/>
        <p:txBody>
          <a:bodyPr/>
          <a:lstStyle>
            <a:lvl1pPr eaLnBrk="0" hangingPunct="0">
              <a:defRPr/>
            </a:lvl1pPr>
          </a:lstStyle>
          <a:p>
            <a:fld id="{13F429F8-6CB4-4939-885C-9624D7BFF351}" type="slidenum">
              <a:rPr lang="en-US" altLang="en-US"/>
              <a:pPr/>
              <a:t>‹#›</a:t>
            </a:fld>
            <a:endParaRPr lang="en-US" altLang="en-US"/>
          </a:p>
        </p:txBody>
      </p:sp>
      <p:sp>
        <p:nvSpPr>
          <p:cNvPr id="5" name="Date Placeholder 8"/>
          <p:cNvSpPr>
            <a:spLocks noGrp="1"/>
          </p:cNvSpPr>
          <p:nvPr>
            <p:ph type="dt" sz="half" idx="11"/>
          </p:nvPr>
        </p:nvSpPr>
        <p:spPr/>
        <p:txBody>
          <a:bodyPr/>
          <a:lstStyle>
            <a:lvl1pPr eaLnBrk="0" hangingPunct="0">
              <a:defRPr/>
            </a:lvl1pPr>
          </a:lstStyle>
          <a:p>
            <a:pPr>
              <a:defRPr/>
            </a:pPr>
            <a:fld id="{FD1ABEB1-DA6E-409C-9530-0BB8BA9C416B}" type="datetime1">
              <a:rPr lang="en-US"/>
              <a:pPr>
                <a:defRPr/>
              </a:pPr>
              <a:t>3/14/2017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40118150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hangingPunct="0">
              <a:defRPr/>
            </a:lvl1pPr>
          </a:lstStyle>
          <a:p>
            <a:pPr>
              <a:defRPr/>
            </a:pPr>
            <a:fld id="{945E4871-8CBA-41AF-8D5F-6007412C1484}" type="datetime1">
              <a:rPr lang="en-US"/>
              <a:pPr>
                <a:defRPr/>
              </a:pPr>
              <a:t>3/14/2017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a:lvl1pPr>
          </a:lstStyle>
          <a:p>
            <a:fld id="{20827869-6182-4327-8E57-AC27B2F5518F}" type="slidenum">
              <a:rPr lang="en-US" altLang="en-US"/>
              <a:pPr/>
              <a:t>‹#›</a:t>
            </a:fld>
            <a:endParaRPr lang="en-US" altLang="en-US"/>
          </a:p>
        </p:txBody>
      </p:sp>
      <p:sp>
        <p:nvSpPr>
          <p:cNvPr id="7" name="Footer Placeholder 13"/>
          <p:cNvSpPr>
            <a:spLocks noGrp="1"/>
          </p:cNvSpPr>
          <p:nvPr>
            <p:ph type="ftr" sz="quarter" idx="16"/>
          </p:nvPr>
        </p:nvSpPr>
        <p:spPr>
          <a:xfrm>
            <a:off x="1117600" y="6296025"/>
            <a:ext cx="3761317" cy="152400"/>
          </a:xfrm>
        </p:spPr>
        <p:txBody>
          <a:bodyPr/>
          <a:lstStyle>
            <a:lvl1pPr eaLnBrk="0" hangingPunct="0">
              <a:defRPr/>
            </a:lvl1pPr>
          </a:lstStyle>
          <a:p>
            <a:pPr>
              <a:defRPr/>
            </a:pPr>
            <a:endParaRPr lang="en-US"/>
          </a:p>
        </p:txBody>
      </p:sp>
    </p:spTree>
    <p:extLst>
      <p:ext uri="{BB962C8B-B14F-4D97-AF65-F5344CB8AC3E}">
        <p14:creationId xmlns:p14="http://schemas.microsoft.com/office/powerpoint/2010/main" val="105340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Slide Number Placeholder 7"/>
          <p:cNvSpPr>
            <a:spLocks noGrp="1"/>
          </p:cNvSpPr>
          <p:nvPr>
            <p:ph type="sldNum" sz="quarter" idx="10"/>
          </p:nvPr>
        </p:nvSpPr>
        <p:spPr/>
        <p:txBody>
          <a:bodyPr/>
          <a:lstStyle>
            <a:lvl1pPr eaLnBrk="0" hangingPunct="0">
              <a:defRPr/>
            </a:lvl1pPr>
          </a:lstStyle>
          <a:p>
            <a:fld id="{05568299-CBEC-41D1-A6D0-1BDF6AC409F6}" type="slidenum">
              <a:rPr lang="en-US" altLang="en-US"/>
              <a:pPr/>
              <a:t>‹#›</a:t>
            </a:fld>
            <a:endParaRPr lang="en-US" altLang="en-US"/>
          </a:p>
        </p:txBody>
      </p:sp>
      <p:sp>
        <p:nvSpPr>
          <p:cNvPr id="6" name="Date Placeholder 8"/>
          <p:cNvSpPr>
            <a:spLocks noGrp="1"/>
          </p:cNvSpPr>
          <p:nvPr>
            <p:ph type="dt" sz="half" idx="11"/>
          </p:nvPr>
        </p:nvSpPr>
        <p:spPr/>
        <p:txBody>
          <a:bodyPr/>
          <a:lstStyle>
            <a:lvl1pPr eaLnBrk="0" hangingPunct="0">
              <a:defRPr/>
            </a:lvl1pPr>
          </a:lstStyle>
          <a:p>
            <a:pPr>
              <a:defRPr/>
            </a:pPr>
            <a:fld id="{50BDB90B-2B9A-4976-9C82-F8F8FAB21DA0}" type="datetime1">
              <a:rPr lang="en-US"/>
              <a:pPr>
                <a:defRPr/>
              </a:pPr>
              <a:t>3/14/2017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19568511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Slide Number Placeholder 7"/>
          <p:cNvSpPr>
            <a:spLocks noGrp="1"/>
          </p:cNvSpPr>
          <p:nvPr>
            <p:ph type="sldNum" sz="quarter" idx="10"/>
          </p:nvPr>
        </p:nvSpPr>
        <p:spPr/>
        <p:txBody>
          <a:bodyPr/>
          <a:lstStyle>
            <a:lvl1pPr eaLnBrk="0" hangingPunct="0">
              <a:defRPr/>
            </a:lvl1pPr>
          </a:lstStyle>
          <a:p>
            <a:fld id="{EE8D50DD-ED71-499E-9117-749DEEC767FA}" type="slidenum">
              <a:rPr lang="en-US" altLang="en-US"/>
              <a:pPr/>
              <a:t>‹#›</a:t>
            </a:fld>
            <a:endParaRPr lang="en-US" altLang="en-US"/>
          </a:p>
        </p:txBody>
      </p:sp>
      <p:sp>
        <p:nvSpPr>
          <p:cNvPr id="8" name="Date Placeholder 8"/>
          <p:cNvSpPr>
            <a:spLocks noGrp="1"/>
          </p:cNvSpPr>
          <p:nvPr>
            <p:ph type="dt" sz="half" idx="11"/>
          </p:nvPr>
        </p:nvSpPr>
        <p:spPr/>
        <p:txBody>
          <a:bodyPr/>
          <a:lstStyle>
            <a:lvl1pPr eaLnBrk="0" hangingPunct="0">
              <a:defRPr/>
            </a:lvl1pPr>
          </a:lstStyle>
          <a:p>
            <a:pPr>
              <a:defRPr/>
            </a:pPr>
            <a:fld id="{B4C3E012-2763-4791-A1DD-F1A96D9EF4F1}" type="datetime1">
              <a:rPr lang="en-US"/>
              <a:pPr>
                <a:defRPr/>
              </a:pPr>
              <a:t>3/14/2017</a:t>
            </a:fld>
            <a:endParaRPr lang="en-US" dirty="0"/>
          </a:p>
        </p:txBody>
      </p:sp>
      <p:sp>
        <p:nvSpPr>
          <p:cNvPr id="9"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3980422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Slide Number Placeholder 7"/>
          <p:cNvSpPr>
            <a:spLocks noGrp="1"/>
          </p:cNvSpPr>
          <p:nvPr>
            <p:ph type="sldNum" sz="quarter" idx="10"/>
          </p:nvPr>
        </p:nvSpPr>
        <p:spPr/>
        <p:txBody>
          <a:bodyPr/>
          <a:lstStyle>
            <a:lvl1pPr eaLnBrk="0" hangingPunct="0">
              <a:defRPr/>
            </a:lvl1pPr>
          </a:lstStyle>
          <a:p>
            <a:fld id="{D7ABFED6-F222-41AC-A5F9-00EB2FFA9184}" type="slidenum">
              <a:rPr lang="en-US" altLang="en-US"/>
              <a:pPr/>
              <a:t>‹#›</a:t>
            </a:fld>
            <a:endParaRPr lang="en-US" altLang="en-US"/>
          </a:p>
        </p:txBody>
      </p:sp>
      <p:sp>
        <p:nvSpPr>
          <p:cNvPr id="4" name="Date Placeholder 8"/>
          <p:cNvSpPr>
            <a:spLocks noGrp="1"/>
          </p:cNvSpPr>
          <p:nvPr>
            <p:ph type="dt" sz="half" idx="11"/>
          </p:nvPr>
        </p:nvSpPr>
        <p:spPr/>
        <p:txBody>
          <a:bodyPr/>
          <a:lstStyle>
            <a:lvl1pPr eaLnBrk="0" hangingPunct="0">
              <a:defRPr/>
            </a:lvl1pPr>
          </a:lstStyle>
          <a:p>
            <a:pPr>
              <a:defRPr/>
            </a:pPr>
            <a:fld id="{BB068943-6C6E-43C2-B664-1AACA8C1B8F8}" type="datetime1">
              <a:rPr lang="en-US"/>
              <a:pPr>
                <a:defRPr/>
              </a:pPr>
              <a:t>3/14/2017</a:t>
            </a:fld>
            <a:endParaRPr lang="en-US" dirty="0"/>
          </a:p>
        </p:txBody>
      </p:sp>
      <p:sp>
        <p:nvSpPr>
          <p:cNvPr id="5"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8448693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7"/>
          <p:cNvSpPr>
            <a:spLocks noGrp="1"/>
          </p:cNvSpPr>
          <p:nvPr>
            <p:ph type="sldNum" sz="quarter" idx="10"/>
          </p:nvPr>
        </p:nvSpPr>
        <p:spPr/>
        <p:txBody>
          <a:bodyPr/>
          <a:lstStyle>
            <a:lvl1pPr eaLnBrk="0" hangingPunct="0">
              <a:defRPr/>
            </a:lvl1pPr>
          </a:lstStyle>
          <a:p>
            <a:fld id="{DC1FA3F3-9A39-458C-B822-278285F80B6B}" type="slidenum">
              <a:rPr lang="en-US" altLang="en-US"/>
              <a:pPr/>
              <a:t>‹#›</a:t>
            </a:fld>
            <a:endParaRPr lang="en-US" altLang="en-US"/>
          </a:p>
        </p:txBody>
      </p:sp>
      <p:sp>
        <p:nvSpPr>
          <p:cNvPr id="3" name="Date Placeholder 8"/>
          <p:cNvSpPr>
            <a:spLocks noGrp="1"/>
          </p:cNvSpPr>
          <p:nvPr>
            <p:ph type="dt" sz="half" idx="11"/>
          </p:nvPr>
        </p:nvSpPr>
        <p:spPr/>
        <p:txBody>
          <a:bodyPr/>
          <a:lstStyle>
            <a:lvl1pPr eaLnBrk="0" hangingPunct="0">
              <a:defRPr/>
            </a:lvl1pPr>
          </a:lstStyle>
          <a:p>
            <a:pPr>
              <a:defRPr/>
            </a:pPr>
            <a:fld id="{369F89A6-ECCC-48EF-8455-C4DD69DDC208}" type="datetime1">
              <a:rPr lang="en-US"/>
              <a:pPr>
                <a:defRPr/>
              </a:pPr>
              <a:t>3/14/2017</a:t>
            </a:fld>
            <a:endParaRPr lang="en-US" dirty="0"/>
          </a:p>
        </p:txBody>
      </p:sp>
      <p:sp>
        <p:nvSpPr>
          <p:cNvPr id="4"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32653829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C6E596D3-1472-4DE2-8621-89BC3EE83E17}" type="slidenum">
              <a:rPr lang="en-US" altLang="en-US"/>
              <a:pPr/>
              <a:t>‹#›</a:t>
            </a:fld>
            <a:endParaRPr lang="en-US" altLang="en-US"/>
          </a:p>
        </p:txBody>
      </p:sp>
      <p:sp>
        <p:nvSpPr>
          <p:cNvPr id="6" name="Date Placeholder 8"/>
          <p:cNvSpPr>
            <a:spLocks noGrp="1"/>
          </p:cNvSpPr>
          <p:nvPr>
            <p:ph type="dt" sz="half" idx="11"/>
          </p:nvPr>
        </p:nvSpPr>
        <p:spPr/>
        <p:txBody>
          <a:bodyPr/>
          <a:lstStyle>
            <a:lvl1pPr eaLnBrk="0" hangingPunct="0">
              <a:defRPr/>
            </a:lvl1pPr>
          </a:lstStyle>
          <a:p>
            <a:pPr>
              <a:defRPr/>
            </a:pPr>
            <a:fld id="{DDAE4663-C5C6-4BE4-8562-69F378DA42D8}" type="datetime1">
              <a:rPr lang="en-US"/>
              <a:pPr>
                <a:defRPr/>
              </a:pPr>
              <a:t>3/14/2017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4261609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7679F445-5351-4BC6-B86A-AEFD02505EBF}" type="slidenum">
              <a:rPr lang="en-US" altLang="en-US"/>
              <a:pPr/>
              <a:t>‹#›</a:t>
            </a:fld>
            <a:endParaRPr lang="en-US" altLang="en-US"/>
          </a:p>
        </p:txBody>
      </p:sp>
      <p:sp>
        <p:nvSpPr>
          <p:cNvPr id="6" name="Date Placeholder 8"/>
          <p:cNvSpPr>
            <a:spLocks noGrp="1"/>
          </p:cNvSpPr>
          <p:nvPr>
            <p:ph type="dt" sz="half" idx="11"/>
          </p:nvPr>
        </p:nvSpPr>
        <p:spPr/>
        <p:txBody>
          <a:bodyPr/>
          <a:lstStyle>
            <a:lvl1pPr eaLnBrk="0" hangingPunct="0">
              <a:defRPr/>
            </a:lvl1pPr>
          </a:lstStyle>
          <a:p>
            <a:pPr>
              <a:defRPr/>
            </a:pPr>
            <a:fld id="{4975B06C-80C8-4C3A-9902-4E932F1F491B}" type="datetime1">
              <a:rPr lang="en-US"/>
              <a:pPr>
                <a:defRPr/>
              </a:pPr>
              <a:t>3/14/2017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390646612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806D5C4-6EA6-4347-8541-F037622F9D6C}" type="slidenum">
              <a:rPr lang="en-US" altLang="en-US"/>
              <a:pPr/>
              <a:t>‹#›</a:t>
            </a:fld>
            <a:endParaRPr lang="en-US" altLang="en-US"/>
          </a:p>
        </p:txBody>
      </p:sp>
      <p:sp>
        <p:nvSpPr>
          <p:cNvPr id="5" name="Date Placeholder 8"/>
          <p:cNvSpPr>
            <a:spLocks noGrp="1"/>
          </p:cNvSpPr>
          <p:nvPr>
            <p:ph type="dt" sz="half" idx="11"/>
          </p:nvPr>
        </p:nvSpPr>
        <p:spPr/>
        <p:txBody>
          <a:bodyPr/>
          <a:lstStyle>
            <a:lvl1pPr eaLnBrk="0" hangingPunct="0">
              <a:defRPr/>
            </a:lvl1pPr>
          </a:lstStyle>
          <a:p>
            <a:pPr>
              <a:defRPr/>
            </a:pPr>
            <a:fld id="{14620AF0-0938-4CAC-9433-1501AC5E47D9}" type="datetime1">
              <a:rPr lang="en-US"/>
              <a:pPr>
                <a:defRPr/>
              </a:pPr>
              <a:t>3/14/2017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22728154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991C765-5A33-4D46-A1CA-3135E538427F}" type="slidenum">
              <a:rPr lang="en-US" altLang="en-US"/>
              <a:pPr/>
              <a:t>‹#›</a:t>
            </a:fld>
            <a:endParaRPr lang="en-US" altLang="en-US"/>
          </a:p>
        </p:txBody>
      </p:sp>
      <p:sp>
        <p:nvSpPr>
          <p:cNvPr id="5" name="Date Placeholder 8"/>
          <p:cNvSpPr>
            <a:spLocks noGrp="1"/>
          </p:cNvSpPr>
          <p:nvPr>
            <p:ph type="dt" sz="half" idx="11"/>
          </p:nvPr>
        </p:nvSpPr>
        <p:spPr/>
        <p:txBody>
          <a:bodyPr/>
          <a:lstStyle>
            <a:lvl1pPr eaLnBrk="0" hangingPunct="0">
              <a:defRPr/>
            </a:lvl1pPr>
          </a:lstStyle>
          <a:p>
            <a:pPr>
              <a:defRPr/>
            </a:pPr>
            <a:fld id="{EFCF14FE-645A-4DD5-89A5-F95D6F354111}" type="datetime1">
              <a:rPr lang="en-US"/>
              <a:pPr>
                <a:defRPr/>
              </a:pPr>
              <a:t>3/14/2017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a:p>
        </p:txBody>
      </p:sp>
    </p:spTree>
    <p:extLst>
      <p:ext uri="{BB962C8B-B14F-4D97-AF65-F5344CB8AC3E}">
        <p14:creationId xmlns:p14="http://schemas.microsoft.com/office/powerpoint/2010/main" val="2294196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11" descr="sphere2.pn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dirty="0"/>
              <a:t>Click to edit Master title style</a:t>
            </a:r>
          </a:p>
        </p:txBody>
      </p:sp>
      <p:sp>
        <p:nvSpPr>
          <p:cNvPr id="1028"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b="0">
                <a:solidFill>
                  <a:srgbClr val="7F7F7F"/>
                </a:solidFill>
                <a:latin typeface="Calibri" panose="020F0502020204030204" pitchFamily="34" charset="0"/>
              </a:defRPr>
            </a:lvl1pPr>
          </a:lstStyle>
          <a:p>
            <a:pPr>
              <a:defRPr/>
            </a:pPr>
            <a:fld id="{BD4D58FE-B9C5-4F94-92FF-A2FFA5C6E7EB}" type="slidenum">
              <a:rPr lang="en-US" altLang="en-US"/>
              <a:pPr>
                <a:defRPr/>
              </a:pPr>
              <a:t>‹#›</a:t>
            </a:fld>
            <a:endParaRPr lang="en-US" altLang="en-US" dirty="0"/>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fontAlgn="auto" hangingPunct="1">
              <a:spcBef>
                <a:spcPts val="0"/>
              </a:spcBef>
              <a:spcAft>
                <a:spcPts val="0"/>
              </a:spcAft>
              <a:defRPr sz="1050" b="0" smtClean="0">
                <a:solidFill>
                  <a:prstClr val="black">
                    <a:lumMod val="50000"/>
                    <a:lumOff val="50000"/>
                  </a:prstClr>
                </a:solidFill>
                <a:latin typeface="Calibri"/>
                <a:ea typeface="+mn-ea"/>
              </a:defRPr>
            </a:lvl1pPr>
          </a:lstStyle>
          <a:p>
            <a:pPr>
              <a:defRPr/>
            </a:pPr>
            <a:fld id="{0ED0E2AD-942E-4C91-A8F6-98DE5285A5A7}" type="datetime1">
              <a:rPr lang="en-US"/>
              <a:pPr>
                <a:defRPr/>
              </a:pPr>
              <a:t>3/14/2017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fontAlgn="auto" hangingPunct="1">
              <a:spcBef>
                <a:spcPts val="0"/>
              </a:spcBef>
              <a:spcAft>
                <a:spcPts val="0"/>
              </a:spcAft>
              <a:defRPr sz="1050" b="0">
                <a:solidFill>
                  <a:prstClr val="black"/>
                </a:solidFill>
                <a:latin typeface="Calibri"/>
                <a:ea typeface="+mn-ea"/>
              </a:defRPr>
            </a:lvl1pPr>
          </a:lstStyle>
          <a:p>
            <a:pPr>
              <a:defRPr/>
            </a:pPr>
            <a:endParaRPr lang="en-US" dirty="0"/>
          </a:p>
        </p:txBody>
      </p:sp>
      <p:pic>
        <p:nvPicPr>
          <p:cNvPr id="3" name="Picture 2"/>
          <p:cNvPicPr>
            <a:picLocks noChangeAspect="1"/>
          </p:cNvPicPr>
          <p:nvPr userDrawn="1"/>
        </p:nvPicPr>
        <p:blipFill>
          <a:blip r:embed="rId15"/>
          <a:stretch>
            <a:fillRect/>
          </a:stretch>
        </p:blipFill>
        <p:spPr>
          <a:xfrm>
            <a:off x="9417270" y="154080"/>
            <a:ext cx="2347163" cy="926672"/>
          </a:xfrm>
          <a:prstGeom prst="rect">
            <a:avLst/>
          </a:prstGeom>
        </p:spPr>
      </p:pic>
    </p:spTree>
    <p:extLst>
      <p:ext uri="{BB962C8B-B14F-4D97-AF65-F5344CB8AC3E}">
        <p14:creationId xmlns:p14="http://schemas.microsoft.com/office/powerpoint/2010/main" val="1726834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6" r:id="rId12"/>
  </p:sldLayoutIdLst>
  <p:hf hdr="0" ft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7F7F7F"/>
                </a:solidFill>
              </a:defRPr>
            </a:lvl1pPr>
          </a:lstStyle>
          <a:p>
            <a:fld id="{C8524C6A-F0A5-4324-A7E2-253B89FBB418}" type="slidenum">
              <a:rPr lang="en-US" altLang="en-US"/>
              <a:pPr/>
              <a:t>‹#›</a:t>
            </a:fld>
            <a:endParaRPr lang="en-US" alt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hangingPunct="1">
              <a:defRPr sz="1050">
                <a:solidFill>
                  <a:prstClr val="black"/>
                </a:solidFill>
                <a:latin typeface="Arial" charset="0"/>
                <a:cs typeface="+mn-cs"/>
              </a:defRPr>
            </a:lvl1pPr>
          </a:lstStyle>
          <a:p>
            <a:pPr>
              <a:defRPr/>
            </a:pPr>
            <a:endParaRPr lang="en-US" dirty="0"/>
          </a:p>
        </p:txBody>
      </p:sp>
    </p:spTree>
    <p:extLst>
      <p:ext uri="{BB962C8B-B14F-4D97-AF65-F5344CB8AC3E}">
        <p14:creationId xmlns:p14="http://schemas.microsoft.com/office/powerpoint/2010/main" val="610211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b="0">
                <a:solidFill>
                  <a:srgbClr val="7F7F7F"/>
                </a:solidFill>
                <a:latin typeface="Calibri" panose="020F0502020204030204" pitchFamily="34" charset="0"/>
              </a:defRPr>
            </a:lvl1pPr>
          </a:lstStyle>
          <a:p>
            <a:fld id="{05B05636-FB0A-480F-8342-615BC30CCE7C}" type="slidenum">
              <a:rPr lang="en-US" altLang="en-US"/>
              <a:pPr/>
              <a:t>‹#›</a:t>
            </a:fld>
            <a:endParaRPr lang="en-US" altLang="en-US"/>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fontAlgn="auto" hangingPunct="1">
              <a:spcBef>
                <a:spcPts val="0"/>
              </a:spcBef>
              <a:spcAft>
                <a:spcPts val="0"/>
              </a:spcAft>
              <a:defRPr sz="1050" b="0">
                <a:solidFill>
                  <a:prstClr val="black">
                    <a:lumMod val="50000"/>
                    <a:lumOff val="50000"/>
                  </a:prstClr>
                </a:solidFill>
                <a:latin typeface="Calibri"/>
                <a:ea typeface="+mn-ea"/>
              </a:defRPr>
            </a:lvl1pPr>
          </a:lstStyle>
          <a:p>
            <a:pPr>
              <a:defRPr/>
            </a:pPr>
            <a:fld id="{052C1EAF-CBB8-428A-9E0E-0C9988F04E32}" type="datetime1">
              <a:rPr lang="en-US"/>
              <a:pPr>
                <a:defRPr/>
              </a:pPr>
              <a:t>3/14/2017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fontAlgn="auto" hangingPunct="1">
              <a:spcBef>
                <a:spcPts val="0"/>
              </a:spcBef>
              <a:spcAft>
                <a:spcPts val="0"/>
              </a:spcAft>
              <a:defRPr sz="1050" b="0">
                <a:solidFill>
                  <a:prstClr val="black"/>
                </a:solidFill>
                <a:latin typeface="Calibri"/>
                <a:ea typeface="+mn-ea"/>
              </a:defRPr>
            </a:lvl1pPr>
          </a:lstStyle>
          <a:p>
            <a:pPr>
              <a:defRPr/>
            </a:pPr>
            <a:endParaRPr lang="en-US"/>
          </a:p>
        </p:txBody>
      </p:sp>
    </p:spTree>
    <p:extLst>
      <p:ext uri="{BB962C8B-B14F-4D97-AF65-F5344CB8AC3E}">
        <p14:creationId xmlns:p14="http://schemas.microsoft.com/office/powerpoint/2010/main" val="251420353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sldNum="0" hdr="0" ft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7F7F7F"/>
                </a:solidFill>
              </a:defRPr>
            </a:lvl1pPr>
          </a:lstStyle>
          <a:p>
            <a:fld id="{77A7FAC4-2775-4FDE-8C5A-67B310F32E6D}" type="slidenum">
              <a:rPr lang="en-US" altLang="en-US"/>
              <a:pPr/>
              <a:t>‹#›</a:t>
            </a:fld>
            <a:endParaRPr lang="en-US" altLang="en-US"/>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hangingPunct="1">
              <a:defRPr sz="1050">
                <a:solidFill>
                  <a:prstClr val="black">
                    <a:lumMod val="50000"/>
                    <a:lumOff val="50000"/>
                  </a:prstClr>
                </a:solidFill>
                <a:latin typeface="Arial" charset="0"/>
                <a:cs typeface="+mn-cs"/>
              </a:defRPr>
            </a:lvl1pPr>
          </a:lstStyle>
          <a:p>
            <a:pPr>
              <a:defRPr/>
            </a:pPr>
            <a:fld id="{61323DE4-AA64-4B05-A43C-E5982AB5AF95}" type="datetime1">
              <a:rPr lang="en-US"/>
              <a:pPr>
                <a:defRPr/>
              </a:pPr>
              <a:t>3/14/2017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hangingPunct="1">
              <a:defRPr sz="1050">
                <a:solidFill>
                  <a:prstClr val="black"/>
                </a:solidFill>
                <a:latin typeface="Arial" charset="0"/>
                <a:cs typeface="+mn-cs"/>
              </a:defRPr>
            </a:lvl1pPr>
          </a:lstStyle>
          <a:p>
            <a:pPr>
              <a:defRPr/>
            </a:pPr>
            <a:endParaRPr lang="en-US"/>
          </a:p>
        </p:txBody>
      </p:sp>
    </p:spTree>
    <p:extLst>
      <p:ext uri="{BB962C8B-B14F-4D97-AF65-F5344CB8AC3E}">
        <p14:creationId xmlns:p14="http://schemas.microsoft.com/office/powerpoint/2010/main" val="3495276303"/>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hf sldNum="0" hd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0.xml"/><Relationship Id="rId1" Type="http://schemas.openxmlformats.org/officeDocument/2006/relationships/vmlDrawing" Target="../drawings/vmlDrawing1.vml"/><Relationship Id="rId6" Type="http://schemas.openxmlformats.org/officeDocument/2006/relationships/image" Target="../media/image4.png"/><Relationship Id="rId5" Type="http://schemas.openxmlformats.org/officeDocument/2006/relationships/image" Target="../media/image6.wmf"/><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0.xml"/><Relationship Id="rId1" Type="http://schemas.openxmlformats.org/officeDocument/2006/relationships/vmlDrawing" Target="../drawings/vmlDrawing2.vml"/><Relationship Id="rId6" Type="http://schemas.openxmlformats.org/officeDocument/2006/relationships/image" Target="../media/image4.png"/><Relationship Id="rId5" Type="http://schemas.openxmlformats.org/officeDocument/2006/relationships/image" Target="../media/image7.wmf"/><Relationship Id="rId4" Type="http://schemas.openxmlformats.org/officeDocument/2006/relationships/oleObject" Target="../embeddings/oleObject2.bin"/></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0.xml"/><Relationship Id="rId1" Type="http://schemas.openxmlformats.org/officeDocument/2006/relationships/vmlDrawing" Target="../drawings/vmlDrawing3.vml"/><Relationship Id="rId6" Type="http://schemas.openxmlformats.org/officeDocument/2006/relationships/image" Target="../media/image4.png"/><Relationship Id="rId5" Type="http://schemas.openxmlformats.org/officeDocument/2006/relationships/image" Target="../media/image8.wmf"/><Relationship Id="rId4" Type="http://schemas.openxmlformats.org/officeDocument/2006/relationships/oleObject" Target="../embeddings/oleObject3.bin"/></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notesSlide" Target="../notesSlides/notesSlide6.xml"/><Relationship Id="rId7" Type="http://schemas.openxmlformats.org/officeDocument/2006/relationships/image" Target="../media/image10.wmf"/><Relationship Id="rId2" Type="http://schemas.openxmlformats.org/officeDocument/2006/relationships/slideLayout" Target="../slideLayouts/slideLayout30.xml"/><Relationship Id="rId1" Type="http://schemas.openxmlformats.org/officeDocument/2006/relationships/vmlDrawing" Target="../drawings/vmlDrawing4.vml"/><Relationship Id="rId6" Type="http://schemas.openxmlformats.org/officeDocument/2006/relationships/oleObject" Target="../embeddings/oleObject5.bin"/><Relationship Id="rId5" Type="http://schemas.openxmlformats.org/officeDocument/2006/relationships/image" Target="../media/image9.wmf"/><Relationship Id="rId4" Type="http://schemas.openxmlformats.org/officeDocument/2006/relationships/oleObject" Target="../embeddings/oleObject4.bin"/></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0.xml"/><Relationship Id="rId1" Type="http://schemas.openxmlformats.org/officeDocument/2006/relationships/vmlDrawing" Target="../drawings/vmlDrawing5.vml"/><Relationship Id="rId6" Type="http://schemas.openxmlformats.org/officeDocument/2006/relationships/image" Target="../media/image4.png"/><Relationship Id="rId5" Type="http://schemas.openxmlformats.org/officeDocument/2006/relationships/image" Target="../media/image11.wmf"/><Relationship Id="rId4" Type="http://schemas.openxmlformats.org/officeDocument/2006/relationships/oleObject" Target="../embeddings/oleObject6.bin"/></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1.xml"/><Relationship Id="rId1" Type="http://schemas.openxmlformats.org/officeDocument/2006/relationships/vmlDrawing" Target="../drawings/vmlDrawing6.vml"/><Relationship Id="rId6" Type="http://schemas.openxmlformats.org/officeDocument/2006/relationships/image" Target="../media/image4.png"/><Relationship Id="rId5" Type="http://schemas.openxmlformats.org/officeDocument/2006/relationships/image" Target="../media/image13.wmf"/><Relationship Id="rId4" Type="http://schemas.openxmlformats.org/officeDocument/2006/relationships/oleObject" Target="../embeddings/oleObject7.bin"/></Relationships>
</file>

<file path=ppt/slides/_rels/slide12.xml.rels><?xml version="1.0" encoding="UTF-8" standalone="yes"?>
<Relationships xmlns="http://schemas.openxmlformats.org/package/2006/relationships"><Relationship Id="rId8" Type="http://schemas.openxmlformats.org/officeDocument/2006/relationships/oleObject" Target="../embeddings/oleObject10.bin"/><Relationship Id="rId3" Type="http://schemas.openxmlformats.org/officeDocument/2006/relationships/notesSlide" Target="../notesSlides/notesSlide12.xml"/><Relationship Id="rId7" Type="http://schemas.openxmlformats.org/officeDocument/2006/relationships/image" Target="../media/image15.wmf"/><Relationship Id="rId2" Type="http://schemas.openxmlformats.org/officeDocument/2006/relationships/slideLayout" Target="../slideLayouts/slideLayout41.xml"/><Relationship Id="rId1" Type="http://schemas.openxmlformats.org/officeDocument/2006/relationships/vmlDrawing" Target="../drawings/vmlDrawing7.vml"/><Relationship Id="rId6" Type="http://schemas.openxmlformats.org/officeDocument/2006/relationships/oleObject" Target="../embeddings/oleObject9.bin"/><Relationship Id="rId5" Type="http://schemas.openxmlformats.org/officeDocument/2006/relationships/image" Target="../media/image14.wmf"/><Relationship Id="rId10" Type="http://schemas.openxmlformats.org/officeDocument/2006/relationships/image" Target="../media/image4.png"/><Relationship Id="rId4" Type="http://schemas.openxmlformats.org/officeDocument/2006/relationships/oleObject" Target="../embeddings/oleObject8.bin"/><Relationship Id="rId9" Type="http://schemas.openxmlformats.org/officeDocument/2006/relationships/image" Target="../media/image16.wmf"/></Relationships>
</file>

<file path=ppt/slides/_rels/slide13.xml.rels><?xml version="1.0" encoding="UTF-8" standalone="yes"?>
<Relationships xmlns="http://schemas.openxmlformats.org/package/2006/relationships"><Relationship Id="rId8" Type="http://schemas.openxmlformats.org/officeDocument/2006/relationships/image" Target="../media/image18.wmf"/><Relationship Id="rId3" Type="http://schemas.openxmlformats.org/officeDocument/2006/relationships/notesSlide" Target="../notesSlides/notesSlide13.xml"/><Relationship Id="rId7" Type="http://schemas.openxmlformats.org/officeDocument/2006/relationships/oleObject" Target="../embeddings/oleObject12.bin"/><Relationship Id="rId2" Type="http://schemas.openxmlformats.org/officeDocument/2006/relationships/slideLayout" Target="../slideLayouts/slideLayout30.xml"/><Relationship Id="rId1" Type="http://schemas.openxmlformats.org/officeDocument/2006/relationships/vmlDrawing" Target="../drawings/vmlDrawing8.vml"/><Relationship Id="rId6" Type="http://schemas.openxmlformats.org/officeDocument/2006/relationships/image" Target="../media/image4.png"/><Relationship Id="rId5" Type="http://schemas.openxmlformats.org/officeDocument/2006/relationships/image" Target="../media/image17.wmf"/><Relationship Id="rId4" Type="http://schemas.openxmlformats.org/officeDocument/2006/relationships/oleObject" Target="../embeddings/oleObject11.bin"/></Relationships>
</file>

<file path=ppt/slides/_rels/slide14.xml.rels><?xml version="1.0" encoding="UTF-8" standalone="yes"?>
<Relationships xmlns="http://schemas.openxmlformats.org/package/2006/relationships"><Relationship Id="rId8" Type="http://schemas.openxmlformats.org/officeDocument/2006/relationships/image" Target="../media/image20.wmf"/><Relationship Id="rId3" Type="http://schemas.openxmlformats.org/officeDocument/2006/relationships/notesSlide" Target="../notesSlides/notesSlide14.xml"/><Relationship Id="rId7" Type="http://schemas.openxmlformats.org/officeDocument/2006/relationships/oleObject" Target="../embeddings/oleObject14.bin"/><Relationship Id="rId2" Type="http://schemas.openxmlformats.org/officeDocument/2006/relationships/slideLayout" Target="../slideLayouts/slideLayout30.xml"/><Relationship Id="rId1" Type="http://schemas.openxmlformats.org/officeDocument/2006/relationships/vmlDrawing" Target="../drawings/vmlDrawing9.vml"/><Relationship Id="rId6" Type="http://schemas.openxmlformats.org/officeDocument/2006/relationships/image" Target="../media/image4.png"/><Relationship Id="rId5" Type="http://schemas.openxmlformats.org/officeDocument/2006/relationships/image" Target="../media/image19.wmf"/><Relationship Id="rId4" Type="http://schemas.openxmlformats.org/officeDocument/2006/relationships/oleObject" Target="../embeddings/oleObject13.bin"/></Relationships>
</file>

<file path=ppt/slides/_rels/slide1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notesSlide" Target="../notesSlides/notesSlide15.xml"/><Relationship Id="rId7" Type="http://schemas.openxmlformats.org/officeDocument/2006/relationships/image" Target="../media/image22.wmf"/><Relationship Id="rId2" Type="http://schemas.openxmlformats.org/officeDocument/2006/relationships/slideLayout" Target="../slideLayouts/slideLayout30.xml"/><Relationship Id="rId1" Type="http://schemas.openxmlformats.org/officeDocument/2006/relationships/vmlDrawing" Target="../drawings/vmlDrawing10.vml"/><Relationship Id="rId6" Type="http://schemas.openxmlformats.org/officeDocument/2006/relationships/oleObject" Target="../embeddings/oleObject16.bin"/><Relationship Id="rId5" Type="http://schemas.openxmlformats.org/officeDocument/2006/relationships/image" Target="../media/image21.wmf"/><Relationship Id="rId4" Type="http://schemas.openxmlformats.org/officeDocument/2006/relationships/oleObject" Target="../embeddings/oleObject15.bin"/></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30.xml"/><Relationship Id="rId5" Type="http://schemas.openxmlformats.org/officeDocument/2006/relationships/image" Target="../media/image4.pn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30.xml"/><Relationship Id="rId5" Type="http://schemas.openxmlformats.org/officeDocument/2006/relationships/image" Target="../media/image4.png"/><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30.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64"/>
          <p:cNvSpPr>
            <a:spLocks noGrp="1" noChangeArrowheads="1"/>
          </p:cNvSpPr>
          <p:nvPr>
            <p:ph type="title"/>
          </p:nvPr>
        </p:nvSpPr>
        <p:spPr bwMode="auto"/>
        <p:txBody>
          <a:bodyPr wrap="square" numCol="1" anchorCtr="0" compatLnSpc="1">
            <a:prstTxWarp prst="textNoShape">
              <a:avLst/>
            </a:prstTxWarp>
          </a:bodyPr>
          <a:lstStyle/>
          <a:p>
            <a:pPr eaLnBrk="1" hangingPunct="1"/>
            <a:r>
              <a:rPr lang="en-GB" altLang="en-US" sz="2700" dirty="0">
                <a:solidFill>
                  <a:srgbClr val="FF0000"/>
                </a:solidFill>
              </a:rPr>
              <a:t>Revision &amp; </a:t>
            </a:r>
            <a:br>
              <a:rPr lang="en-GB" altLang="en-US" sz="2700" dirty="0">
                <a:solidFill>
                  <a:srgbClr val="FF0000"/>
                </a:solidFill>
              </a:rPr>
            </a:br>
            <a:r>
              <a:rPr lang="en-GB" altLang="en-US" sz="2700" dirty="0">
                <a:solidFill>
                  <a:srgbClr val="FF0000"/>
                </a:solidFill>
              </a:rPr>
              <a:t>Basics of Thermodynamics</a:t>
            </a:r>
          </a:p>
        </p:txBody>
      </p:sp>
      <p:sp>
        <p:nvSpPr>
          <p:cNvPr id="15363" name="Text Box 63"/>
          <p:cNvSpPr txBox="1">
            <a:spLocks noChangeArrowheads="1"/>
          </p:cNvSpPr>
          <p:nvPr/>
        </p:nvSpPr>
        <p:spPr bwMode="auto">
          <a:xfrm>
            <a:off x="2097089" y="2381251"/>
            <a:ext cx="3343275"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dirty="0">
              <a:solidFill>
                <a:prstClr val="black"/>
              </a:solidFill>
            </a:endParaRPr>
          </a:p>
        </p:txBody>
      </p:sp>
      <p:grpSp>
        <p:nvGrpSpPr>
          <p:cNvPr id="15364" name="Group 96"/>
          <p:cNvGrpSpPr>
            <a:grpSpLocks/>
          </p:cNvGrpSpPr>
          <p:nvPr/>
        </p:nvGrpSpPr>
        <p:grpSpPr bwMode="auto">
          <a:xfrm>
            <a:off x="2097089" y="2660650"/>
            <a:ext cx="4935537" cy="1003300"/>
            <a:chOff x="425" y="1700"/>
            <a:chExt cx="2437" cy="458"/>
          </a:xfrm>
        </p:grpSpPr>
        <p:sp>
          <p:nvSpPr>
            <p:cNvPr id="15366" name="Line 97"/>
            <p:cNvSpPr>
              <a:spLocks noChangeShapeType="1"/>
            </p:cNvSpPr>
            <p:nvPr/>
          </p:nvSpPr>
          <p:spPr bwMode="auto">
            <a:xfrm>
              <a:off x="425" y="2158"/>
              <a:ext cx="2437" cy="0"/>
            </a:xfrm>
            <a:prstGeom prst="line">
              <a:avLst/>
            </a:prstGeom>
            <a:noFill/>
            <a:ln w="6350">
              <a:solidFill>
                <a:srgbClr val="FF0000"/>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600" b="1" dirty="0">
                <a:solidFill>
                  <a:prstClr val="black"/>
                </a:solidFill>
                <a:latin typeface="Arial" panose="020B0604020202020204" pitchFamily="34" charset="0"/>
                <a:ea typeface="ＭＳ Ｐゴシック" panose="020B0600070205080204" pitchFamily="34" charset="-128"/>
              </a:endParaRPr>
            </a:p>
          </p:txBody>
        </p:sp>
        <p:sp>
          <p:nvSpPr>
            <p:cNvPr id="15367" name="Line 98"/>
            <p:cNvSpPr>
              <a:spLocks noChangeShapeType="1"/>
            </p:cNvSpPr>
            <p:nvPr/>
          </p:nvSpPr>
          <p:spPr bwMode="auto">
            <a:xfrm>
              <a:off x="425" y="1700"/>
              <a:ext cx="2437" cy="0"/>
            </a:xfrm>
            <a:prstGeom prst="line">
              <a:avLst/>
            </a:prstGeom>
            <a:noFill/>
            <a:ln w="6350">
              <a:solidFill>
                <a:srgbClr val="FF0000"/>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600" b="1" dirty="0">
                <a:solidFill>
                  <a:prstClr val="black"/>
                </a:solidFill>
                <a:latin typeface="Arial" panose="020B0604020202020204" pitchFamily="34" charset="0"/>
                <a:ea typeface="ＭＳ Ｐゴシック" panose="020B0600070205080204" pitchFamily="34" charset="-128"/>
              </a:endParaRPr>
            </a:p>
          </p:txBody>
        </p:sp>
      </p:grpSp>
      <p:sp>
        <p:nvSpPr>
          <p:cNvPr id="15365" name="Text Box 128"/>
          <p:cNvSpPr txBox="1">
            <a:spLocks noChangeArrowheads="1"/>
          </p:cNvSpPr>
          <p:nvPr/>
        </p:nvSpPr>
        <p:spPr bwMode="auto">
          <a:xfrm>
            <a:off x="2097088" y="2381251"/>
            <a:ext cx="600075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US" altLang="en-US" dirty="0">
                <a:solidFill>
                  <a:prstClr val="black"/>
                </a:solidFill>
              </a:rPr>
              <a:t>Advanced Engine Technology</a:t>
            </a:r>
          </a:p>
        </p:txBody>
      </p:sp>
    </p:spTree>
    <p:extLst>
      <p:ext uri="{BB962C8B-B14F-4D97-AF65-F5344CB8AC3E}">
        <p14:creationId xmlns:p14="http://schemas.microsoft.com/office/powerpoint/2010/main" val="440564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p:cNvSpPr>
            <a:spLocks noGrp="1" noChangeArrowheads="1"/>
          </p:cNvSpPr>
          <p:nvPr>
            <p:ph type="title" idx="4294967295"/>
          </p:nvPr>
        </p:nvSpPr>
        <p:spPr>
          <a:xfrm>
            <a:off x="390525" y="311151"/>
            <a:ext cx="7131050" cy="754063"/>
          </a:xfrm>
        </p:spPr>
        <p:txBody>
          <a:bodyPr>
            <a:normAutofit/>
          </a:bodyPr>
          <a:lstStyle/>
          <a:p>
            <a:pPr eaLnBrk="1" hangingPunct="1">
              <a:defRPr/>
            </a:pPr>
            <a:r>
              <a:rPr lang="en-GB" altLang="en-US" dirty="0">
                <a:solidFill>
                  <a:schemeClr val="tx1"/>
                </a:solidFill>
              </a:rPr>
              <a:t>Engine formula </a:t>
            </a:r>
            <a:endParaRPr lang="en-GB" altLang="en-US" sz="2000" dirty="0">
              <a:solidFill>
                <a:schemeClr val="tx1"/>
              </a:solidFill>
            </a:endParaRPr>
          </a:p>
        </p:txBody>
      </p:sp>
      <p:sp>
        <p:nvSpPr>
          <p:cNvPr id="24581" name="Text Box 5"/>
          <p:cNvSpPr txBox="1">
            <a:spLocks noChangeArrowheads="1"/>
          </p:cNvSpPr>
          <p:nvPr/>
        </p:nvSpPr>
        <p:spPr bwMode="auto">
          <a:xfrm>
            <a:off x="1241188" y="4273005"/>
            <a:ext cx="4781550" cy="2187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000" tIns="46800" rIns="90000" bIns="46800">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50000"/>
              </a:spcBef>
              <a:spcAft>
                <a:spcPct val="0"/>
              </a:spcAft>
            </a:pPr>
            <a:r>
              <a:rPr lang="en-GB" altLang="en-US" dirty="0">
                <a:solidFill>
                  <a:prstClr val="black"/>
                </a:solidFill>
              </a:rPr>
              <a:t>P = Power</a:t>
            </a:r>
          </a:p>
          <a:p>
            <a:pPr eaLnBrk="0" fontAlgn="base" hangingPunct="0">
              <a:spcBef>
                <a:spcPct val="50000"/>
              </a:spcBef>
              <a:spcAft>
                <a:spcPct val="0"/>
              </a:spcAft>
            </a:pPr>
            <a:r>
              <a:rPr lang="en-GB" altLang="en-US" dirty="0">
                <a:solidFill>
                  <a:prstClr val="black"/>
                </a:solidFill>
              </a:rPr>
              <a:t>MEP = mean effective pressure</a:t>
            </a:r>
          </a:p>
          <a:p>
            <a:pPr eaLnBrk="0" fontAlgn="base" hangingPunct="0">
              <a:spcBef>
                <a:spcPct val="50000"/>
              </a:spcBef>
              <a:spcAft>
                <a:spcPct val="0"/>
              </a:spcAft>
            </a:pPr>
            <a:r>
              <a:rPr lang="en-GB" altLang="en-US" dirty="0">
                <a:solidFill>
                  <a:prstClr val="black"/>
                </a:solidFill>
              </a:rPr>
              <a:t>A = bore cross sectional area</a:t>
            </a:r>
          </a:p>
          <a:p>
            <a:pPr eaLnBrk="0" fontAlgn="base" hangingPunct="0">
              <a:spcBef>
                <a:spcPct val="50000"/>
              </a:spcBef>
              <a:spcAft>
                <a:spcPct val="0"/>
              </a:spcAft>
            </a:pPr>
            <a:r>
              <a:rPr lang="en-GB" altLang="en-US" dirty="0">
                <a:solidFill>
                  <a:prstClr val="black"/>
                </a:solidFill>
              </a:rPr>
              <a:t>L = stroke</a:t>
            </a:r>
          </a:p>
          <a:p>
            <a:pPr eaLnBrk="0" fontAlgn="base" hangingPunct="0">
              <a:spcBef>
                <a:spcPct val="50000"/>
              </a:spcBef>
              <a:spcAft>
                <a:spcPct val="0"/>
              </a:spcAft>
            </a:pPr>
            <a:r>
              <a:rPr lang="en-GB" altLang="en-US" dirty="0">
                <a:solidFill>
                  <a:prstClr val="black"/>
                </a:solidFill>
              </a:rPr>
              <a:t>N = engine rpm</a:t>
            </a:r>
          </a:p>
          <a:p>
            <a:pPr eaLnBrk="0" fontAlgn="base" hangingPunct="0">
              <a:spcBef>
                <a:spcPct val="50000"/>
              </a:spcBef>
              <a:spcAft>
                <a:spcPct val="0"/>
              </a:spcAft>
            </a:pPr>
            <a:r>
              <a:rPr lang="en-GB" altLang="en-US" dirty="0">
                <a:solidFill>
                  <a:prstClr val="black"/>
                </a:solidFill>
              </a:rPr>
              <a:t>n = number of cylinders</a:t>
            </a:r>
          </a:p>
        </p:txBody>
      </p:sp>
      <p:pic>
        <p:nvPicPr>
          <p:cNvPr id="24582"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5037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 name="Group 9"/>
          <p:cNvGrpSpPr/>
          <p:nvPr/>
        </p:nvGrpSpPr>
        <p:grpSpPr>
          <a:xfrm>
            <a:off x="1241188" y="1976612"/>
            <a:ext cx="4667535" cy="1384995"/>
            <a:chOff x="6373504" y="2621981"/>
            <a:chExt cx="4667535" cy="1384995"/>
          </a:xfrm>
        </p:grpSpPr>
        <p:sp>
          <p:nvSpPr>
            <p:cNvPr id="3" name="TextBox 2"/>
            <p:cNvSpPr txBox="1"/>
            <p:nvPr/>
          </p:nvSpPr>
          <p:spPr>
            <a:xfrm>
              <a:off x="6373504" y="2621981"/>
              <a:ext cx="4667535" cy="1384995"/>
            </a:xfrm>
            <a:prstGeom prst="rect">
              <a:avLst/>
            </a:prstGeom>
            <a:noFill/>
          </p:spPr>
          <p:txBody>
            <a:bodyPr wrap="square" rtlCol="0">
              <a:spAutoFit/>
            </a:bodyPr>
            <a:lstStyle/>
            <a:p>
              <a:r>
                <a:rPr lang="en-GB" sz="2800" dirty="0">
                  <a:latin typeface="Tempus Sans ITC" panose="04020404030D07020202" pitchFamily="82" charset="0"/>
                </a:rPr>
                <a:t>           MEP x A x L x n x N</a:t>
              </a:r>
            </a:p>
            <a:p>
              <a:r>
                <a:rPr lang="en-GB" sz="2800" dirty="0">
                  <a:latin typeface="Tempus Sans ITC" panose="04020404030D07020202" pitchFamily="82" charset="0"/>
                </a:rPr>
                <a:t>P =</a:t>
              </a:r>
            </a:p>
            <a:p>
              <a:r>
                <a:rPr lang="en-GB" sz="2800" dirty="0">
                  <a:latin typeface="Tempus Sans ITC" panose="04020404030D07020202" pitchFamily="82" charset="0"/>
                </a:rPr>
                <a:t>                     60 x 2</a:t>
              </a:r>
            </a:p>
          </p:txBody>
        </p:sp>
        <p:cxnSp>
          <p:nvCxnSpPr>
            <p:cNvPr id="5" name="Straight Connector 4"/>
            <p:cNvCxnSpPr>
              <a:cxnSpLocks/>
            </p:cNvCxnSpPr>
            <p:nvPr/>
          </p:nvCxnSpPr>
          <p:spPr>
            <a:xfrm>
              <a:off x="7233883" y="3341774"/>
              <a:ext cx="3397723"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26945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example</a:t>
            </a:r>
            <a:endParaRPr lang="en-GB" altLang="en-US" sz="2000" dirty="0">
              <a:solidFill>
                <a:schemeClr val="tx1"/>
              </a:solidFill>
            </a:endParaRPr>
          </a:p>
        </p:txBody>
      </p:sp>
      <p:sp>
        <p:nvSpPr>
          <p:cNvPr id="21507" name="Rectangle 9"/>
          <p:cNvSpPr>
            <a:spLocks noGrp="1" noChangeArrowheads="1"/>
          </p:cNvSpPr>
          <p:nvPr>
            <p:ph type="body" idx="4294967295"/>
          </p:nvPr>
        </p:nvSpPr>
        <p:spPr>
          <a:xfrm>
            <a:off x="705799" y="3392090"/>
            <a:ext cx="9530022" cy="2878139"/>
          </a:xfrm>
        </p:spPr>
        <p:txBody>
          <a:bodyPr/>
          <a:lstStyle/>
          <a:p>
            <a:pPr eaLnBrk="1" hangingPunct="1"/>
            <a:r>
              <a:rPr lang="en-GB" altLang="en-US" dirty="0"/>
              <a:t>For a naturally aspirated engine, the volumetric flow rate of air through the engine is given by:</a:t>
            </a:r>
          </a:p>
          <a:p>
            <a:pPr eaLnBrk="1" hangingPunct="1"/>
            <a:endParaRPr lang="en-GB" altLang="en-US" dirty="0"/>
          </a:p>
          <a:p>
            <a:pPr eaLnBrk="1" hangingPunct="1"/>
            <a:endParaRPr lang="en-GB" altLang="en-US" dirty="0"/>
          </a:p>
          <a:p>
            <a:pPr eaLnBrk="1" hangingPunct="1">
              <a:buFontTx/>
              <a:buNone/>
            </a:pPr>
            <a:r>
              <a:rPr lang="en-GB" altLang="en-US" dirty="0"/>
              <a:t>	where:	</a:t>
            </a:r>
          </a:p>
          <a:p>
            <a:pPr eaLnBrk="1" hangingPunct="1">
              <a:buFontTx/>
              <a:buNone/>
            </a:pPr>
            <a:r>
              <a:rPr lang="en-GB" altLang="en-US" dirty="0"/>
              <a:t>		V	=	volumetric flow rate (m</a:t>
            </a:r>
            <a:r>
              <a:rPr lang="en-GB" altLang="en-US" baseline="30000" dirty="0"/>
              <a:t>3</a:t>
            </a:r>
            <a:r>
              <a:rPr lang="en-GB" altLang="en-US" dirty="0"/>
              <a:t>/s)</a:t>
            </a:r>
          </a:p>
          <a:p>
            <a:pPr eaLnBrk="1" hangingPunct="1">
              <a:buFontTx/>
              <a:buNone/>
            </a:pPr>
            <a:r>
              <a:rPr lang="en-GB" altLang="en-US" dirty="0"/>
              <a:t>		v	=	total engine displacement (m</a:t>
            </a:r>
            <a:r>
              <a:rPr lang="en-GB" altLang="en-US" baseline="30000" dirty="0"/>
              <a:t>3</a:t>
            </a:r>
            <a:r>
              <a:rPr lang="en-GB" altLang="en-US" dirty="0"/>
              <a:t>)</a:t>
            </a:r>
          </a:p>
          <a:p>
            <a:pPr eaLnBrk="1" hangingPunct="1">
              <a:buFontTx/>
              <a:buNone/>
            </a:pPr>
            <a:r>
              <a:rPr lang="en-GB" altLang="en-US" dirty="0"/>
              <a:t>		</a:t>
            </a:r>
            <a:r>
              <a:rPr lang="el-GR" altLang="en-US" dirty="0">
                <a:cs typeface="Arial" panose="020B0604020202020204" pitchFamily="34" charset="0"/>
              </a:rPr>
              <a:t>η</a:t>
            </a:r>
            <a:r>
              <a:rPr lang="en-GB" altLang="en-US" dirty="0"/>
              <a:t>	=	volumetric efficiency (approximately 0.85)</a:t>
            </a:r>
          </a:p>
          <a:p>
            <a:pPr eaLnBrk="1" hangingPunct="1">
              <a:buFontTx/>
              <a:buNone/>
            </a:pPr>
            <a:r>
              <a:rPr lang="en-GB" altLang="en-US" dirty="0"/>
              <a:t>		N	=	engine speed (rpm)</a:t>
            </a:r>
          </a:p>
        </p:txBody>
      </p:sp>
      <p:graphicFrame>
        <p:nvGraphicFramePr>
          <p:cNvPr id="21508" name="Object 2"/>
          <p:cNvGraphicFramePr>
            <a:graphicFrameLocks noChangeAspect="1"/>
          </p:cNvGraphicFramePr>
          <p:nvPr>
            <p:extLst>
              <p:ext uri="{D42A27DB-BD31-4B8C-83A1-F6EECF244321}">
                <p14:modId xmlns:p14="http://schemas.microsoft.com/office/powerpoint/2010/main" val="454679549"/>
              </p:ext>
            </p:extLst>
          </p:nvPr>
        </p:nvGraphicFramePr>
        <p:xfrm>
          <a:off x="3514061" y="3761515"/>
          <a:ext cx="2522538" cy="1028700"/>
        </p:xfrm>
        <a:graphic>
          <a:graphicData uri="http://schemas.openxmlformats.org/presentationml/2006/ole">
            <mc:AlternateContent xmlns:mc="http://schemas.openxmlformats.org/markup-compatibility/2006">
              <mc:Choice xmlns:v="urn:schemas-microsoft-com:vml" Requires="v">
                <p:oleObj spid="_x0000_s56343" name="Equation" r:id="rId4" imgW="965200" imgH="393700" progId="Equation.3">
                  <p:embed/>
                </p:oleObj>
              </mc:Choice>
              <mc:Fallback>
                <p:oleObj name="Equation" r:id="rId4" imgW="965200" imgH="393700" progId="Equation.3">
                  <p:embed/>
                  <p:pic>
                    <p:nvPicPr>
                      <p:cNvPr id="21508"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14061" y="3761515"/>
                        <a:ext cx="2522538"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1509"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77672"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705799" y="1338551"/>
            <a:ext cx="9734739" cy="2053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b="1" dirty="0"/>
              <a:t>Example:</a:t>
            </a:r>
            <a:r>
              <a:rPr lang="en-GB" altLang="en-US" dirty="0"/>
              <a:t> A V6 engine has a bore of 73mm and a stroke of 95mm. Its volumetric efficiency in naturally aspirated form is 0.86 (86%), with a red-line at 10000rpm. </a:t>
            </a:r>
          </a:p>
          <a:p>
            <a:pPr eaLnBrk="1" hangingPunct="1">
              <a:buFontTx/>
              <a:buNone/>
            </a:pPr>
            <a:r>
              <a:rPr lang="en-GB" altLang="en-US" dirty="0"/>
              <a:t>	a)	What is its N.A. volumetric flow rate?</a:t>
            </a:r>
          </a:p>
          <a:p>
            <a:pPr eaLnBrk="1" hangingPunct="1">
              <a:buFontTx/>
              <a:buNone/>
            </a:pPr>
            <a:r>
              <a:rPr lang="en-GB" altLang="en-US" dirty="0"/>
              <a:t>	b) 	At 11psi of boost, how much airflow must a turbo provide at full throttle (in lb/min)</a:t>
            </a:r>
          </a:p>
          <a:p>
            <a:pPr eaLnBrk="1" hangingPunct="1">
              <a:buFontTx/>
              <a:buNone/>
            </a:pPr>
            <a:r>
              <a:rPr lang="en-GB" altLang="en-US" dirty="0"/>
              <a:t>	c)	Choose a turbo from the 4 options available</a:t>
            </a:r>
          </a:p>
          <a:p>
            <a:pPr marL="0" indent="0"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1923395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8"/>
          <p:cNvSpPr>
            <a:spLocks noGrp="1" noChangeArrowheads="1"/>
          </p:cNvSpPr>
          <p:nvPr>
            <p:ph type="title" idx="4294967295"/>
          </p:nvPr>
        </p:nvSpPr>
        <p:spPr>
          <a:xfrm>
            <a:off x="1524001" y="311151"/>
            <a:ext cx="605472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Airflow requirements</a:t>
            </a:r>
            <a:endParaRPr lang="en-GB" altLang="en-US" sz="2000" dirty="0">
              <a:solidFill>
                <a:schemeClr val="tx1"/>
              </a:solidFill>
            </a:endParaRPr>
          </a:p>
        </p:txBody>
      </p:sp>
      <p:sp>
        <p:nvSpPr>
          <p:cNvPr id="4100" name="Rectangle 9"/>
          <p:cNvSpPr>
            <a:spLocks noGrp="1" noChangeArrowheads="1"/>
          </p:cNvSpPr>
          <p:nvPr>
            <p:ph type="body" idx="4294967295"/>
          </p:nvPr>
        </p:nvSpPr>
        <p:spPr>
          <a:xfrm>
            <a:off x="682495" y="3392090"/>
            <a:ext cx="9781345" cy="2975034"/>
          </a:xfrm>
        </p:spPr>
        <p:txBody>
          <a:bodyPr/>
          <a:lstStyle/>
          <a:p>
            <a:pPr eaLnBrk="1" hangingPunct="1"/>
            <a:r>
              <a:rPr lang="en-GB" altLang="en-US" dirty="0"/>
              <a:t>For a turbocharged engine, this flow rate must be increased according to the pressure ratio in order to deliver the desired increase in performance, e.g.:</a:t>
            </a:r>
          </a:p>
          <a:p>
            <a:pPr eaLnBrk="1" hangingPunct="1"/>
            <a:endParaRPr lang="en-GB" altLang="en-US" dirty="0"/>
          </a:p>
          <a:p>
            <a:pPr eaLnBrk="1" hangingPunct="1"/>
            <a:endParaRPr lang="en-GB" altLang="en-US" dirty="0"/>
          </a:p>
          <a:p>
            <a:pPr eaLnBrk="1" hangingPunct="1"/>
            <a:endParaRPr lang="en-GB" altLang="en-US" dirty="0"/>
          </a:p>
          <a:p>
            <a:pPr eaLnBrk="1" hangingPunct="1"/>
            <a:r>
              <a:rPr lang="en-GB" altLang="en-US" dirty="0"/>
              <a:t>Many turbocharger datasheets are in imperial units, where volumetric flow rate is in cubic feet per minute (cfm)</a:t>
            </a:r>
          </a:p>
          <a:p>
            <a:pPr eaLnBrk="1" hangingPunct="1"/>
            <a:r>
              <a:rPr lang="en-GB" altLang="en-US" dirty="0"/>
              <a:t>1 m</a:t>
            </a:r>
            <a:r>
              <a:rPr lang="en-GB" altLang="en-US" baseline="30000" dirty="0"/>
              <a:t>3</a:t>
            </a:r>
            <a:r>
              <a:rPr lang="en-GB" altLang="en-US" dirty="0"/>
              <a:t>/s = 2119 cfm</a:t>
            </a:r>
          </a:p>
          <a:p>
            <a:pPr eaLnBrk="1" hangingPunct="1"/>
            <a:r>
              <a:rPr lang="en-GB" altLang="en-US" dirty="0"/>
              <a:t>1 cfm = 0.07 lb/min</a:t>
            </a:r>
          </a:p>
        </p:txBody>
      </p:sp>
      <p:graphicFrame>
        <p:nvGraphicFramePr>
          <p:cNvPr id="4098" name="Object 3"/>
          <p:cNvGraphicFramePr>
            <a:graphicFrameLocks noChangeAspect="1"/>
          </p:cNvGraphicFramePr>
          <p:nvPr>
            <p:extLst>
              <p:ext uri="{D42A27DB-BD31-4B8C-83A1-F6EECF244321}">
                <p14:modId xmlns:p14="http://schemas.microsoft.com/office/powerpoint/2010/main" val="2972002811"/>
              </p:ext>
            </p:extLst>
          </p:nvPr>
        </p:nvGraphicFramePr>
        <p:xfrm>
          <a:off x="2667889" y="4030544"/>
          <a:ext cx="3221037" cy="1028700"/>
        </p:xfrm>
        <a:graphic>
          <a:graphicData uri="http://schemas.openxmlformats.org/presentationml/2006/ole">
            <mc:AlternateContent xmlns:mc="http://schemas.openxmlformats.org/markup-compatibility/2006">
              <mc:Choice xmlns:v="urn:schemas-microsoft-com:vml" Requires="v">
                <p:oleObj spid="_x0000_s57367" name="Equation" r:id="rId4" imgW="1231366" imgH="393529" progId="Equation.3">
                  <p:embed/>
                </p:oleObj>
              </mc:Choice>
              <mc:Fallback>
                <p:oleObj name="Equation" r:id="rId4" imgW="1231366" imgH="393529" progId="Equation.3">
                  <p:embed/>
                  <p:pic>
                    <p:nvPicPr>
                      <p:cNvPr id="4098"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7889" y="4030544"/>
                        <a:ext cx="3221037"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2533"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404967"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705799" y="1338551"/>
            <a:ext cx="9734739" cy="2053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b="1" dirty="0"/>
              <a:t>Example:</a:t>
            </a:r>
            <a:r>
              <a:rPr lang="en-GB" altLang="en-US" dirty="0"/>
              <a:t> A V6 engine has a bore of 73mm and a stroke of 95mm. Its volumetric efficiency in naturally aspirated form is 0.86 (86%), with a red-line at 10000rpm. </a:t>
            </a:r>
          </a:p>
          <a:p>
            <a:pPr eaLnBrk="1" hangingPunct="1">
              <a:buFontTx/>
              <a:buNone/>
            </a:pPr>
            <a:r>
              <a:rPr lang="en-GB" altLang="en-US" dirty="0"/>
              <a:t>	a)	What is its N.A. volumetric flow rate?</a:t>
            </a:r>
          </a:p>
          <a:p>
            <a:pPr eaLnBrk="1" hangingPunct="1">
              <a:buFontTx/>
              <a:buNone/>
            </a:pPr>
            <a:r>
              <a:rPr lang="en-GB" altLang="en-US" dirty="0"/>
              <a:t>	b) 	At 11psi of boost, how much airflow must a turbo provide at full throttle (in lb/min)</a:t>
            </a:r>
          </a:p>
          <a:p>
            <a:pPr eaLnBrk="1" hangingPunct="1">
              <a:buFontTx/>
              <a:buNone/>
            </a:pPr>
            <a:r>
              <a:rPr lang="en-GB" altLang="en-US" dirty="0"/>
              <a:t>	c)	Choose a turbo from the 4 options available</a:t>
            </a:r>
          </a:p>
          <a:p>
            <a:pPr marL="0" indent="0"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3095185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8"/>
          <p:cNvSpPr>
            <a:spLocks noGrp="1" noChangeArrowheads="1"/>
          </p:cNvSpPr>
          <p:nvPr>
            <p:ph type="title" idx="4294967295"/>
          </p:nvPr>
        </p:nvSpPr>
        <p:spPr>
          <a:xfrm>
            <a:off x="1524001" y="311151"/>
            <a:ext cx="5997575" cy="754063"/>
          </a:xfrm>
        </p:spPr>
        <p:txBody>
          <a:bodyPr>
            <a:normAutofit/>
          </a:bodyPr>
          <a:lstStyle/>
          <a:p>
            <a:pPr eaLnBrk="1" hangingPunct="1">
              <a:defRPr/>
            </a:pPr>
            <a:r>
              <a:rPr lang="en-GB" altLang="en-US" dirty="0">
                <a:solidFill>
                  <a:schemeClr val="tx1"/>
                </a:solidFill>
              </a:rPr>
              <a:t>Compressor outlet temp</a:t>
            </a:r>
            <a:endParaRPr lang="en-GB" altLang="en-US" sz="2000" dirty="0">
              <a:solidFill>
                <a:schemeClr val="tx1"/>
              </a:solidFill>
            </a:endParaRPr>
          </a:p>
        </p:txBody>
      </p:sp>
      <p:sp>
        <p:nvSpPr>
          <p:cNvPr id="11267" name="Rectangle 9"/>
          <p:cNvSpPr>
            <a:spLocks noGrp="1" noChangeArrowheads="1"/>
          </p:cNvSpPr>
          <p:nvPr>
            <p:ph type="body" idx="4294967295"/>
          </p:nvPr>
        </p:nvSpPr>
        <p:spPr>
          <a:xfrm>
            <a:off x="692150" y="1265830"/>
            <a:ext cx="8002588" cy="2620370"/>
          </a:xfrm>
        </p:spPr>
        <p:txBody>
          <a:bodyPr/>
          <a:lstStyle/>
          <a:p>
            <a:pPr eaLnBrk="1" hangingPunct="1"/>
            <a:r>
              <a:rPr lang="en-GB" altLang="en-US" dirty="0"/>
              <a:t>We defined compressor efficiency as being the ratio of calculated to actual temperature rise of the compressed intake charge</a:t>
            </a:r>
          </a:p>
          <a:p>
            <a:pPr eaLnBrk="1" hangingPunct="1"/>
            <a:r>
              <a:rPr lang="en-GB" altLang="en-US" dirty="0"/>
              <a:t>The theoretical discharge temperature is given by consideration of an adiabatic (no heat loss) compression:</a:t>
            </a:r>
          </a:p>
          <a:p>
            <a:pPr eaLnBrk="1" hangingPunct="1"/>
            <a:endParaRPr lang="en-GB" altLang="en-US" dirty="0"/>
          </a:p>
          <a:p>
            <a:pPr marL="0" indent="0" eaLnBrk="1" hangingPunct="1">
              <a:buNone/>
            </a:pPr>
            <a:endParaRPr lang="en-GB" altLang="en-US" dirty="0"/>
          </a:p>
          <a:p>
            <a:pPr eaLnBrk="1" hangingPunct="1"/>
            <a:r>
              <a:rPr lang="en-GB" altLang="en-US" dirty="0"/>
              <a:t>Where 	T</a:t>
            </a:r>
            <a:r>
              <a:rPr lang="en-GB" altLang="en-US" baseline="-25000" dirty="0"/>
              <a:t>in</a:t>
            </a:r>
            <a:r>
              <a:rPr lang="en-GB" altLang="en-US" dirty="0"/>
              <a:t> is the inlet temperature (in kelvin)</a:t>
            </a:r>
          </a:p>
          <a:p>
            <a:pPr eaLnBrk="1" hangingPunct="1">
              <a:buFontTx/>
              <a:buNone/>
            </a:pPr>
            <a:r>
              <a:rPr lang="en-GB" altLang="en-US" dirty="0"/>
              <a:t>		PR = pressure ratio</a:t>
            </a:r>
          </a:p>
        </p:txBody>
      </p:sp>
      <p:graphicFrame>
        <p:nvGraphicFramePr>
          <p:cNvPr id="27652" name="Object 4"/>
          <p:cNvGraphicFramePr>
            <a:graphicFrameLocks noChangeAspect="1"/>
          </p:cNvGraphicFramePr>
          <p:nvPr>
            <p:extLst>
              <p:ext uri="{D42A27DB-BD31-4B8C-83A1-F6EECF244321}">
                <p14:modId xmlns:p14="http://schemas.microsoft.com/office/powerpoint/2010/main" val="1864379379"/>
              </p:ext>
            </p:extLst>
          </p:nvPr>
        </p:nvGraphicFramePr>
        <p:xfrm>
          <a:off x="2371168" y="2576015"/>
          <a:ext cx="2554288" cy="577850"/>
        </p:xfrm>
        <a:graphic>
          <a:graphicData uri="http://schemas.openxmlformats.org/presentationml/2006/ole">
            <mc:AlternateContent xmlns:mc="http://schemas.openxmlformats.org/markup-compatibility/2006">
              <mc:Choice xmlns:v="urn:schemas-microsoft-com:vml" Requires="v">
                <p:oleObj spid="_x0000_s58392" name="Equation" r:id="rId4" imgW="1066800" imgH="241300" progId="Equation.3">
                  <p:embed/>
                </p:oleObj>
              </mc:Choice>
              <mc:Fallback>
                <p:oleObj name="Equation" r:id="rId4" imgW="1066800" imgH="241300" progId="Equation.3">
                  <p:embed/>
                  <p:pic>
                    <p:nvPicPr>
                      <p:cNvPr id="27652"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71168" y="2576015"/>
                        <a:ext cx="2554288" cy="577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7653"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5037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113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outlet temp</a:t>
            </a:r>
            <a:endParaRPr lang="en-GB" altLang="en-US" sz="2000" dirty="0">
              <a:solidFill>
                <a:schemeClr val="tx1"/>
              </a:solidFill>
            </a:endParaRPr>
          </a:p>
        </p:txBody>
      </p:sp>
      <p:sp>
        <p:nvSpPr>
          <p:cNvPr id="11267" name="Rectangle 9"/>
          <p:cNvSpPr>
            <a:spLocks noGrp="1" noChangeArrowheads="1"/>
          </p:cNvSpPr>
          <p:nvPr>
            <p:ph type="body" idx="4294967295"/>
          </p:nvPr>
        </p:nvSpPr>
        <p:spPr>
          <a:xfrm>
            <a:off x="2232025" y="1390651"/>
            <a:ext cx="8002588" cy="5084763"/>
          </a:xfrm>
        </p:spPr>
        <p:txBody>
          <a:bodyPr/>
          <a:lstStyle/>
          <a:p>
            <a:pPr eaLnBrk="1" hangingPunct="1"/>
            <a:r>
              <a:rPr lang="en-GB" altLang="en-US"/>
              <a:t>Thus compressor efficiency, </a:t>
            </a:r>
            <a:r>
              <a:rPr lang="el-GR" altLang="en-US">
                <a:cs typeface="Arial" panose="020B0604020202020204" pitchFamily="34" charset="0"/>
              </a:rPr>
              <a:t>η</a:t>
            </a:r>
            <a:r>
              <a:rPr lang="en-GB" altLang="en-US" baseline="-25000">
                <a:cs typeface="Arial" panose="020B0604020202020204" pitchFamily="34" charset="0"/>
              </a:rPr>
              <a:t>c</a:t>
            </a:r>
            <a:r>
              <a:rPr lang="en-GB" altLang="en-US"/>
              <a:t> is:</a:t>
            </a:r>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r>
              <a:rPr lang="en-GB" altLang="en-US"/>
              <a:t>So if we know the compressor efficiency and inlet temperature, we can calculate the actual temperature rise:</a:t>
            </a:r>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buFontTx/>
              <a:buNone/>
            </a:pPr>
            <a:endParaRPr lang="en-GB" altLang="en-US"/>
          </a:p>
        </p:txBody>
      </p:sp>
      <p:graphicFrame>
        <p:nvGraphicFramePr>
          <p:cNvPr id="28676" name="Object 2"/>
          <p:cNvGraphicFramePr>
            <a:graphicFrameLocks noChangeAspect="1"/>
          </p:cNvGraphicFramePr>
          <p:nvPr/>
        </p:nvGraphicFramePr>
        <p:xfrm>
          <a:off x="4418013" y="2151064"/>
          <a:ext cx="3497262" cy="1063625"/>
        </p:xfrm>
        <a:graphic>
          <a:graphicData uri="http://schemas.openxmlformats.org/presentationml/2006/ole">
            <mc:AlternateContent xmlns:mc="http://schemas.openxmlformats.org/markup-compatibility/2006">
              <mc:Choice xmlns:v="urn:schemas-microsoft-com:vml" Requires="v">
                <p:oleObj spid="_x0000_s59434" name="Equation" r:id="rId4" imgW="1459866" imgH="444307" progId="Equation.3">
                  <p:embed/>
                </p:oleObj>
              </mc:Choice>
              <mc:Fallback>
                <p:oleObj name="Equation" r:id="rId4" imgW="1459866" imgH="444307" progId="Equation.3">
                  <p:embed/>
                  <p:pic>
                    <p:nvPicPr>
                      <p:cNvPr id="28676"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18013" y="2151064"/>
                        <a:ext cx="3497262" cy="1063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7" name="Object 3"/>
          <p:cNvGraphicFramePr>
            <a:graphicFrameLocks noChangeAspect="1"/>
          </p:cNvGraphicFramePr>
          <p:nvPr/>
        </p:nvGraphicFramePr>
        <p:xfrm>
          <a:off x="3384551" y="4702175"/>
          <a:ext cx="5565775" cy="1093788"/>
        </p:xfrm>
        <a:graphic>
          <a:graphicData uri="http://schemas.openxmlformats.org/presentationml/2006/ole">
            <mc:AlternateContent xmlns:mc="http://schemas.openxmlformats.org/markup-compatibility/2006">
              <mc:Choice xmlns:v="urn:schemas-microsoft-com:vml" Requires="v">
                <p:oleObj spid="_x0000_s59435" name="Equation" r:id="rId6" imgW="2324100" imgH="457200" progId="Equation.3">
                  <p:embed/>
                </p:oleObj>
              </mc:Choice>
              <mc:Fallback>
                <p:oleObj name="Equation" r:id="rId6" imgW="2324100" imgH="457200" progId="Equation.3">
                  <p:embed/>
                  <p:pic>
                    <p:nvPicPr>
                      <p:cNvPr id="28677" name="Object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84551" y="4702175"/>
                        <a:ext cx="5565775" cy="10937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8678" name="Picture 7" descr="SMU_header_banner.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935037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9261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outlet temp</a:t>
            </a:r>
            <a:endParaRPr lang="en-GB" altLang="en-US" sz="2000" dirty="0">
              <a:solidFill>
                <a:schemeClr val="tx1"/>
              </a:solidFill>
            </a:endParaRPr>
          </a:p>
        </p:txBody>
      </p:sp>
      <p:sp>
        <p:nvSpPr>
          <p:cNvPr id="29699" name="Rectangle 9"/>
          <p:cNvSpPr>
            <a:spLocks noGrp="1" noChangeArrowheads="1"/>
          </p:cNvSpPr>
          <p:nvPr>
            <p:ph type="body" idx="4294967295"/>
          </p:nvPr>
        </p:nvSpPr>
        <p:spPr>
          <a:xfrm>
            <a:off x="692151" y="1235076"/>
            <a:ext cx="8002587" cy="1199133"/>
          </a:xfrm>
        </p:spPr>
        <p:txBody>
          <a:bodyPr/>
          <a:lstStyle/>
          <a:p>
            <a:pPr eaLnBrk="1" hangingPunct="1"/>
            <a:r>
              <a:rPr lang="en-GB" altLang="en-US" b="1" dirty="0"/>
              <a:t>Example:</a:t>
            </a:r>
            <a:r>
              <a:rPr lang="en-GB" altLang="en-US" dirty="0"/>
              <a:t> The ambient temperature is 27</a:t>
            </a:r>
            <a:r>
              <a:rPr lang="en-GB" altLang="en-US" baseline="30000" dirty="0"/>
              <a:t>o</a:t>
            </a:r>
            <a:r>
              <a:rPr lang="en-GB" altLang="en-US" dirty="0"/>
              <a:t>C. If a turbocharger has a pressure ratio of 1.36, what is the compressor outlet temperature, if the compressor is operating at an efficiency of 0.76?</a:t>
            </a:r>
          </a:p>
        </p:txBody>
      </p:sp>
      <p:graphicFrame>
        <p:nvGraphicFramePr>
          <p:cNvPr id="29700" name="Object 4"/>
          <p:cNvGraphicFramePr>
            <a:graphicFrameLocks noChangeAspect="1"/>
          </p:cNvGraphicFramePr>
          <p:nvPr>
            <p:extLst>
              <p:ext uri="{D42A27DB-BD31-4B8C-83A1-F6EECF244321}">
                <p14:modId xmlns:p14="http://schemas.microsoft.com/office/powerpoint/2010/main" val="2714420361"/>
              </p:ext>
            </p:extLst>
          </p:nvPr>
        </p:nvGraphicFramePr>
        <p:xfrm>
          <a:off x="2060813" y="2206512"/>
          <a:ext cx="4776716" cy="940084"/>
        </p:xfrm>
        <a:graphic>
          <a:graphicData uri="http://schemas.openxmlformats.org/presentationml/2006/ole">
            <mc:AlternateContent xmlns:mc="http://schemas.openxmlformats.org/markup-compatibility/2006">
              <mc:Choice xmlns:v="urn:schemas-microsoft-com:vml" Requires="v">
                <p:oleObj spid="_x0000_s60439" name="Equation" r:id="rId4" imgW="2324100" imgH="457200" progId="Equation.3">
                  <p:embed/>
                </p:oleObj>
              </mc:Choice>
              <mc:Fallback>
                <p:oleObj name="Equation" r:id="rId4" imgW="2324100" imgH="457200" progId="Equation.3">
                  <p:embed/>
                  <p:pic>
                    <p:nvPicPr>
                      <p:cNvPr id="2970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60813" y="2206512"/>
                        <a:ext cx="4776716" cy="940084"/>
                      </a:xfrm>
                      <a:prstGeom prst="rect">
                        <a:avLst/>
                      </a:prstGeom>
                      <a:noFill/>
                      <a:ln>
                        <a:noFill/>
                      </a:ln>
                      <a:effectLst/>
                    </p:spPr>
                  </p:pic>
                </p:oleObj>
              </mc:Fallback>
            </mc:AlternateContent>
          </a:graphicData>
        </a:graphic>
      </p:graphicFrame>
      <p:pic>
        <p:nvPicPr>
          <p:cNvPr id="29701"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77672"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283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outlet temp</a:t>
            </a:r>
            <a:endParaRPr lang="en-GB" altLang="en-US" sz="2000" dirty="0">
              <a:solidFill>
                <a:schemeClr val="tx1"/>
              </a:solidFill>
            </a:endParaRPr>
          </a:p>
        </p:txBody>
      </p:sp>
      <p:sp>
        <p:nvSpPr>
          <p:cNvPr id="30723" name="Rectangle 9"/>
          <p:cNvSpPr>
            <a:spLocks noGrp="1" noChangeArrowheads="1"/>
          </p:cNvSpPr>
          <p:nvPr>
            <p:ph type="body" idx="4294967295"/>
          </p:nvPr>
        </p:nvSpPr>
        <p:spPr>
          <a:xfrm>
            <a:off x="1865314" y="1309689"/>
            <a:ext cx="8002587" cy="2085975"/>
          </a:xfrm>
        </p:spPr>
        <p:txBody>
          <a:bodyPr/>
          <a:lstStyle/>
          <a:p>
            <a:pPr eaLnBrk="1" hangingPunct="1"/>
            <a:r>
              <a:rPr lang="en-GB" altLang="en-US"/>
              <a:t>However, going back to our compressor maps, we can see that the turbocharger operates under a range of efficiencies as the engine speed (and hence air flow) changes.</a:t>
            </a:r>
          </a:p>
          <a:p>
            <a:pPr eaLnBrk="1" hangingPunct="1"/>
            <a:endParaRPr lang="en-GB" altLang="en-US"/>
          </a:p>
          <a:p>
            <a:pPr eaLnBrk="1" hangingPunct="1">
              <a:buFontTx/>
              <a:buNone/>
            </a:pPr>
            <a:endParaRPr lang="en-GB" altLang="en-US"/>
          </a:p>
        </p:txBody>
      </p:sp>
      <p:pic>
        <p:nvPicPr>
          <p:cNvPr id="30724" name="Picture 4" descr="scan0010.jpg"/>
          <p:cNvPicPr>
            <a:picLocks noChangeAspect="1"/>
          </p:cNvPicPr>
          <p:nvPr/>
        </p:nvPicPr>
        <p:blipFill>
          <a:blip r:embed="rId3">
            <a:extLst>
              <a:ext uri="{28A0092B-C50C-407E-A947-70E740481C1C}">
                <a14:useLocalDpi xmlns:a14="http://schemas.microsoft.com/office/drawing/2010/main" val="0"/>
              </a:ext>
            </a:extLst>
          </a:blip>
          <a:srcRect t="3436"/>
          <a:stretch>
            <a:fillRect/>
          </a:stretch>
        </p:blipFill>
        <p:spPr bwMode="auto">
          <a:xfrm>
            <a:off x="3684588" y="2384426"/>
            <a:ext cx="5141912" cy="419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5037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65868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outlet temp</a:t>
            </a:r>
            <a:endParaRPr lang="en-GB" altLang="en-US" sz="2000" dirty="0">
              <a:solidFill>
                <a:schemeClr val="tx1"/>
              </a:solidFill>
            </a:endParaRPr>
          </a:p>
        </p:txBody>
      </p:sp>
      <p:sp>
        <p:nvSpPr>
          <p:cNvPr id="31747" name="Rectangle 9"/>
          <p:cNvSpPr>
            <a:spLocks noGrp="1" noChangeArrowheads="1"/>
          </p:cNvSpPr>
          <p:nvPr>
            <p:ph type="body" idx="4294967295"/>
          </p:nvPr>
        </p:nvSpPr>
        <p:spPr>
          <a:xfrm>
            <a:off x="2246314" y="1252538"/>
            <a:ext cx="8002587" cy="2070100"/>
          </a:xfrm>
        </p:spPr>
        <p:txBody>
          <a:bodyPr/>
          <a:lstStyle/>
          <a:p>
            <a:pPr eaLnBrk="1" hangingPunct="1"/>
            <a:r>
              <a:rPr lang="en-GB" altLang="en-US"/>
              <a:t>At max efficiency, this turbo is 76% efficient.</a:t>
            </a:r>
          </a:p>
          <a:p>
            <a:pPr eaLnBrk="1" hangingPunct="1"/>
            <a:endParaRPr lang="en-GB" altLang="en-US"/>
          </a:p>
          <a:p>
            <a:pPr eaLnBrk="1" hangingPunct="1">
              <a:buFontTx/>
              <a:buNone/>
            </a:pPr>
            <a:endParaRPr lang="en-GB" altLang="en-US"/>
          </a:p>
        </p:txBody>
      </p:sp>
      <p:pic>
        <p:nvPicPr>
          <p:cNvPr id="31748" name="Picture 4" descr="scan0010.jpg"/>
          <p:cNvPicPr>
            <a:picLocks noChangeAspect="1"/>
          </p:cNvPicPr>
          <p:nvPr/>
        </p:nvPicPr>
        <p:blipFill>
          <a:blip r:embed="rId3">
            <a:extLst>
              <a:ext uri="{28A0092B-C50C-407E-A947-70E740481C1C}">
                <a14:useLocalDpi xmlns:a14="http://schemas.microsoft.com/office/drawing/2010/main" val="0"/>
              </a:ext>
            </a:extLst>
          </a:blip>
          <a:srcRect t="3436"/>
          <a:stretch>
            <a:fillRect/>
          </a:stretch>
        </p:blipFill>
        <p:spPr bwMode="auto">
          <a:xfrm>
            <a:off x="3822700" y="2503489"/>
            <a:ext cx="4546600" cy="370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Arrow Connector 6"/>
          <p:cNvCxnSpPr/>
          <p:nvPr/>
        </p:nvCxnSpPr>
        <p:spPr bwMode="auto">
          <a:xfrm rot="5400000">
            <a:off x="4851400" y="3124200"/>
            <a:ext cx="2857500" cy="63500"/>
          </a:xfrm>
          <a:prstGeom prst="straightConnector1">
            <a:avLst/>
          </a:prstGeom>
          <a:ln w="28575">
            <a:headEnd type="none" w="med" len="med"/>
            <a:tailEnd type="arrow"/>
          </a:ln>
          <a:extLst/>
        </p:spPr>
        <p:style>
          <a:lnRef idx="1">
            <a:schemeClr val="accent1"/>
          </a:lnRef>
          <a:fillRef idx="0">
            <a:schemeClr val="accent1"/>
          </a:fillRef>
          <a:effectRef idx="0">
            <a:schemeClr val="accent1"/>
          </a:effectRef>
          <a:fontRef idx="minor">
            <a:schemeClr val="tx1"/>
          </a:fontRef>
        </p:style>
      </p:cxnSp>
      <p:pic>
        <p:nvPicPr>
          <p:cNvPr id="31750"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91319"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721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outlet temp</a:t>
            </a:r>
            <a:endParaRPr lang="en-GB" altLang="en-US" sz="2000" dirty="0">
              <a:solidFill>
                <a:schemeClr val="tx1"/>
              </a:solidFill>
            </a:endParaRPr>
          </a:p>
        </p:txBody>
      </p:sp>
      <p:sp>
        <p:nvSpPr>
          <p:cNvPr id="32771" name="Rectangle 9"/>
          <p:cNvSpPr>
            <a:spLocks noGrp="1" noChangeArrowheads="1"/>
          </p:cNvSpPr>
          <p:nvPr>
            <p:ph type="body" idx="4294967295"/>
          </p:nvPr>
        </p:nvSpPr>
        <p:spPr>
          <a:xfrm>
            <a:off x="2309814" y="1390650"/>
            <a:ext cx="8002587" cy="1765300"/>
          </a:xfrm>
        </p:spPr>
        <p:txBody>
          <a:bodyPr/>
          <a:lstStyle/>
          <a:p>
            <a:pPr eaLnBrk="1" hangingPunct="1"/>
            <a:r>
              <a:rPr lang="en-GB" altLang="en-US"/>
              <a:t>At max load, this turbo is 65% efficient.</a:t>
            </a:r>
          </a:p>
          <a:p>
            <a:pPr eaLnBrk="1" hangingPunct="1"/>
            <a:endParaRPr lang="en-GB" altLang="en-US"/>
          </a:p>
          <a:p>
            <a:pPr eaLnBrk="1" hangingPunct="1">
              <a:buFontTx/>
              <a:buNone/>
            </a:pPr>
            <a:endParaRPr lang="en-GB" altLang="en-US"/>
          </a:p>
        </p:txBody>
      </p:sp>
      <p:pic>
        <p:nvPicPr>
          <p:cNvPr id="32772" name="Picture 4" descr="scan0010.jpg"/>
          <p:cNvPicPr>
            <a:picLocks noChangeAspect="1"/>
          </p:cNvPicPr>
          <p:nvPr/>
        </p:nvPicPr>
        <p:blipFill>
          <a:blip r:embed="rId3">
            <a:extLst>
              <a:ext uri="{28A0092B-C50C-407E-A947-70E740481C1C}">
                <a14:useLocalDpi xmlns:a14="http://schemas.microsoft.com/office/drawing/2010/main" val="0"/>
              </a:ext>
            </a:extLst>
          </a:blip>
          <a:srcRect t="3436"/>
          <a:stretch>
            <a:fillRect/>
          </a:stretch>
        </p:blipFill>
        <p:spPr bwMode="auto">
          <a:xfrm>
            <a:off x="3822700" y="2503489"/>
            <a:ext cx="4546600" cy="370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Arrow Connector 6"/>
          <p:cNvCxnSpPr/>
          <p:nvPr/>
        </p:nvCxnSpPr>
        <p:spPr bwMode="auto">
          <a:xfrm rot="16200000" flipH="1">
            <a:off x="5359400" y="2679700"/>
            <a:ext cx="2857500" cy="952500"/>
          </a:xfrm>
          <a:prstGeom prst="straightConnector1">
            <a:avLst/>
          </a:prstGeom>
          <a:ln w="28575">
            <a:headEnd type="none" w="med" len="med"/>
            <a:tailEnd type="arrow"/>
          </a:ln>
          <a:extLst/>
        </p:spPr>
        <p:style>
          <a:lnRef idx="1">
            <a:schemeClr val="accent1"/>
          </a:lnRef>
          <a:fillRef idx="0">
            <a:schemeClr val="accent1"/>
          </a:fillRef>
          <a:effectRef idx="0">
            <a:schemeClr val="accent1"/>
          </a:effectRef>
          <a:fontRef idx="minor">
            <a:schemeClr val="tx1"/>
          </a:fontRef>
        </p:style>
      </p:cxnSp>
      <p:pic>
        <p:nvPicPr>
          <p:cNvPr id="32774"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04967"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0388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8"/>
          <p:cNvSpPr>
            <a:spLocks noGrp="1" noChangeArrowheads="1"/>
          </p:cNvSpPr>
          <p:nvPr>
            <p:ph type="title" idx="4294967295"/>
          </p:nvPr>
        </p:nvSpPr>
        <p:spPr>
          <a:xfrm>
            <a:off x="1524000" y="311151"/>
            <a:ext cx="7131050"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Density Recovery</a:t>
            </a:r>
            <a:br>
              <a:rPr lang="en-GB" altLang="en-US" dirty="0">
                <a:solidFill>
                  <a:schemeClr val="tx1"/>
                </a:solidFill>
              </a:rPr>
            </a:br>
            <a:endParaRPr lang="en-GB" altLang="en-US" sz="2000" dirty="0">
              <a:solidFill>
                <a:schemeClr val="tx1"/>
              </a:solidFill>
            </a:endParaRPr>
          </a:p>
        </p:txBody>
      </p:sp>
      <p:sp>
        <p:nvSpPr>
          <p:cNvPr id="25603" name="Rectangle 9"/>
          <p:cNvSpPr>
            <a:spLocks noGrp="1" noChangeArrowheads="1"/>
          </p:cNvSpPr>
          <p:nvPr>
            <p:ph type="body" idx="4294967295"/>
          </p:nvPr>
        </p:nvSpPr>
        <p:spPr>
          <a:xfrm>
            <a:off x="839906" y="1065214"/>
            <a:ext cx="9826387" cy="3254376"/>
          </a:xfrm>
        </p:spPr>
        <p:txBody>
          <a:bodyPr/>
          <a:lstStyle/>
          <a:p>
            <a:pPr eaLnBrk="1" hangingPunct="1"/>
            <a:r>
              <a:rPr lang="en-GB" altLang="en-US" dirty="0"/>
              <a:t>Intercooler is designed to recover some of the air density lost due to the heating of the charge by the compressor</a:t>
            </a:r>
          </a:p>
          <a:p>
            <a:pPr eaLnBrk="1" hangingPunct="1"/>
            <a:r>
              <a:rPr lang="en-GB" altLang="en-US" dirty="0"/>
              <a:t>Air density is directly proportional to absolute temperature</a:t>
            </a:r>
          </a:p>
          <a:p>
            <a:pPr eaLnBrk="1" hangingPunct="1"/>
            <a:r>
              <a:rPr lang="en-GB" altLang="en-US" dirty="0"/>
              <a:t>Thus we can calculate the density recovered (DR) by fitting an intercooler using:</a:t>
            </a:r>
          </a:p>
          <a:p>
            <a:pPr eaLnBrk="1" hangingPunct="1"/>
            <a:endParaRPr lang="en-GB" altLang="en-US" dirty="0"/>
          </a:p>
          <a:p>
            <a:pPr eaLnBrk="1" hangingPunct="1"/>
            <a:endParaRPr lang="en-GB" altLang="en-US" dirty="0"/>
          </a:p>
          <a:p>
            <a:pPr marL="0" indent="0" eaLnBrk="1" hangingPunct="1">
              <a:buNone/>
            </a:pPr>
            <a:endParaRPr lang="en-GB" altLang="en-US" dirty="0"/>
          </a:p>
          <a:p>
            <a:pPr eaLnBrk="1" hangingPunct="1">
              <a:buFontTx/>
              <a:buNone/>
            </a:pPr>
            <a:r>
              <a:rPr lang="en-GB" altLang="en-US" dirty="0"/>
              <a:t>		where 	</a:t>
            </a:r>
            <a:r>
              <a:rPr lang="en-GB" altLang="en-US" dirty="0" err="1"/>
              <a:t>T</a:t>
            </a:r>
            <a:r>
              <a:rPr lang="en-GB" altLang="en-US" baseline="-25000" dirty="0" err="1"/>
              <a:t>co</a:t>
            </a:r>
            <a:r>
              <a:rPr lang="en-GB" altLang="en-US" dirty="0"/>
              <a:t> = original compressor outlet temp (K)</a:t>
            </a:r>
          </a:p>
          <a:p>
            <a:pPr eaLnBrk="1" hangingPunct="1">
              <a:buFontTx/>
              <a:buNone/>
            </a:pPr>
            <a:r>
              <a:rPr lang="en-GB" altLang="en-US" dirty="0"/>
              <a:t>			</a:t>
            </a:r>
            <a:r>
              <a:rPr lang="en-GB" altLang="en-US" dirty="0" err="1"/>
              <a:t>T</a:t>
            </a:r>
            <a:r>
              <a:rPr lang="en-GB" altLang="en-US" baseline="-25000" dirty="0" err="1"/>
              <a:t>io</a:t>
            </a:r>
            <a:r>
              <a:rPr lang="en-GB" altLang="en-US" dirty="0"/>
              <a:t> = outlet temperature with intercooler (K)</a:t>
            </a:r>
          </a:p>
        </p:txBody>
      </p:sp>
      <p:graphicFrame>
        <p:nvGraphicFramePr>
          <p:cNvPr id="25604" name="Object 2"/>
          <p:cNvGraphicFramePr>
            <a:graphicFrameLocks noChangeAspect="1"/>
          </p:cNvGraphicFramePr>
          <p:nvPr>
            <p:extLst>
              <p:ext uri="{D42A27DB-BD31-4B8C-83A1-F6EECF244321}">
                <p14:modId xmlns:p14="http://schemas.microsoft.com/office/powerpoint/2010/main" val="2844790212"/>
              </p:ext>
            </p:extLst>
          </p:nvPr>
        </p:nvGraphicFramePr>
        <p:xfrm>
          <a:off x="3645658" y="2486737"/>
          <a:ext cx="1676400" cy="919163"/>
        </p:xfrm>
        <a:graphic>
          <a:graphicData uri="http://schemas.openxmlformats.org/presentationml/2006/ole">
            <mc:AlternateContent xmlns:mc="http://schemas.openxmlformats.org/markup-compatibility/2006">
              <mc:Choice xmlns:v="urn:schemas-microsoft-com:vml" Requires="v">
                <p:oleObj spid="_x0000_s61463" name="Equation" r:id="rId4" imgW="787400" imgH="431800" progId="Equation.3">
                  <p:embed/>
                </p:oleObj>
              </mc:Choice>
              <mc:Fallback>
                <p:oleObj name="Equation" r:id="rId4" imgW="787400" imgH="431800" progId="Equation.3">
                  <p:embed/>
                  <p:pic>
                    <p:nvPicPr>
                      <p:cNvPr id="25604"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45658" y="2486737"/>
                        <a:ext cx="1676400" cy="919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5605"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91840"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703427" y="4319590"/>
            <a:ext cx="10099344" cy="2341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a:t>The result of this calculation gives the proportional increase in charge density (x 100 to give the percentage increase)</a:t>
            </a:r>
          </a:p>
          <a:p>
            <a:pPr eaLnBrk="1" hangingPunct="1"/>
            <a:r>
              <a:rPr lang="en-GB" altLang="en-US"/>
              <a:t>This means that DR% more air molecules will pass into the combustion chamber as a result of the intercooler</a:t>
            </a:r>
          </a:p>
          <a:p>
            <a:pPr eaLnBrk="1" hangingPunct="1"/>
            <a:r>
              <a:rPr lang="en-GB" altLang="en-US"/>
              <a:t>All other things being equal, it would be logical to expect a similar increase in power output</a:t>
            </a:r>
          </a:p>
          <a:p>
            <a:pPr eaLnBrk="1" hangingPunct="1"/>
            <a:r>
              <a:rPr lang="en-GB" altLang="en-US"/>
              <a:t>This is never quite realised in practice, due to pressure losses associated with aerodynamic drag inside the intercooler</a:t>
            </a:r>
            <a:endParaRPr lang="en-GB" altLang="en-US" dirty="0"/>
          </a:p>
        </p:txBody>
      </p:sp>
    </p:spTree>
    <p:extLst>
      <p:ext uri="{BB962C8B-B14F-4D97-AF65-F5344CB8AC3E}">
        <p14:creationId xmlns:p14="http://schemas.microsoft.com/office/powerpoint/2010/main" val="3859032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8"/>
          <p:cNvSpPr>
            <a:spLocks noGrp="1" noChangeArrowheads="1"/>
          </p:cNvSpPr>
          <p:nvPr>
            <p:ph type="title" idx="4294967295"/>
          </p:nvPr>
        </p:nvSpPr>
        <p:spPr>
          <a:xfrm>
            <a:off x="1524000" y="311151"/>
            <a:ext cx="7131050"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Density Recovery</a:t>
            </a:r>
            <a:br>
              <a:rPr lang="en-GB" altLang="en-US" dirty="0">
                <a:solidFill>
                  <a:schemeClr val="tx1"/>
                </a:solidFill>
              </a:rPr>
            </a:br>
            <a:endParaRPr lang="en-GB" altLang="en-US" sz="2000" dirty="0">
              <a:solidFill>
                <a:schemeClr val="tx1"/>
              </a:solidFill>
            </a:endParaRPr>
          </a:p>
        </p:txBody>
      </p:sp>
      <p:sp>
        <p:nvSpPr>
          <p:cNvPr id="27651" name="Rectangle 9"/>
          <p:cNvSpPr>
            <a:spLocks noGrp="1" noChangeArrowheads="1"/>
          </p:cNvSpPr>
          <p:nvPr>
            <p:ph type="body" idx="4294967295"/>
          </p:nvPr>
        </p:nvSpPr>
        <p:spPr>
          <a:xfrm>
            <a:off x="1831975" y="1143001"/>
            <a:ext cx="8002588" cy="5084763"/>
          </a:xfrm>
        </p:spPr>
        <p:txBody>
          <a:bodyPr/>
          <a:lstStyle/>
          <a:p>
            <a:pPr eaLnBrk="1" hangingPunct="1"/>
            <a:r>
              <a:rPr lang="en-GB" altLang="en-US" b="1" dirty="0"/>
              <a:t>Example:</a:t>
            </a:r>
            <a:r>
              <a:rPr lang="en-GB" altLang="en-US" dirty="0"/>
              <a:t>  A turbocharger is run with a pressure ratio of 2.32 and the ambient temperature is 27</a:t>
            </a:r>
            <a:r>
              <a:rPr lang="en-GB" altLang="en-US" baseline="30000" dirty="0"/>
              <a:t>o</a:t>
            </a:r>
            <a:r>
              <a:rPr lang="en-GB" altLang="en-US" dirty="0"/>
              <a:t>C.  The compressor is 72% efficient</a:t>
            </a:r>
          </a:p>
          <a:p>
            <a:pPr lvl="1" eaLnBrk="1" hangingPunct="1"/>
            <a:r>
              <a:rPr lang="en-GB" altLang="en-US" dirty="0"/>
              <a:t>Calculate the compressor outlet temperature</a:t>
            </a:r>
          </a:p>
          <a:p>
            <a:pPr lvl="1" eaLnBrk="1" hangingPunct="1"/>
            <a:r>
              <a:rPr lang="en-GB" altLang="en-US" dirty="0"/>
              <a:t>If a 60% efficient intercooler is fitted, what is the new charge temperature, and how much increase in charge density does this represent?</a:t>
            </a:r>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lvl="1" eaLnBrk="1" hangingPunct="1"/>
            <a:endParaRPr lang="en-GB" altLang="en-US" b="1" dirty="0"/>
          </a:p>
          <a:p>
            <a:pPr eaLnBrk="1" hangingPunct="1">
              <a:buFontTx/>
              <a:buNone/>
            </a:pPr>
            <a:endParaRPr lang="en-GB" altLang="en-US" dirty="0"/>
          </a:p>
        </p:txBody>
      </p:sp>
      <p:graphicFrame>
        <p:nvGraphicFramePr>
          <p:cNvPr id="27652" name="Object 2"/>
          <p:cNvGraphicFramePr>
            <a:graphicFrameLocks noChangeAspect="1"/>
          </p:cNvGraphicFramePr>
          <p:nvPr/>
        </p:nvGraphicFramePr>
        <p:xfrm>
          <a:off x="6680200" y="5067301"/>
          <a:ext cx="1676400" cy="919163"/>
        </p:xfrm>
        <a:graphic>
          <a:graphicData uri="http://schemas.openxmlformats.org/presentationml/2006/ole">
            <mc:AlternateContent xmlns:mc="http://schemas.openxmlformats.org/markup-compatibility/2006">
              <mc:Choice xmlns:v="urn:schemas-microsoft-com:vml" Requires="v">
                <p:oleObj spid="_x0000_s62526" name="Equation" r:id="rId4" imgW="787400" imgH="431800" progId="Equation.3">
                  <p:embed/>
                </p:oleObj>
              </mc:Choice>
              <mc:Fallback>
                <p:oleObj name="Equation" r:id="rId4" imgW="787400" imgH="431800" progId="Equation.3">
                  <p:embed/>
                  <p:pic>
                    <p:nvPicPr>
                      <p:cNvPr id="27652"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80200" y="5067301"/>
                        <a:ext cx="1676400" cy="919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7653" name="Object 4"/>
          <p:cNvGraphicFramePr>
            <a:graphicFrameLocks noChangeAspect="1"/>
          </p:cNvGraphicFramePr>
          <p:nvPr/>
        </p:nvGraphicFramePr>
        <p:xfrm>
          <a:off x="3360738" y="3833814"/>
          <a:ext cx="5535612" cy="1093787"/>
        </p:xfrm>
        <a:graphic>
          <a:graphicData uri="http://schemas.openxmlformats.org/presentationml/2006/ole">
            <mc:AlternateContent xmlns:mc="http://schemas.openxmlformats.org/markup-compatibility/2006">
              <mc:Choice xmlns:v="urn:schemas-microsoft-com:vml" Requires="v">
                <p:oleObj spid="_x0000_s62527" name="Equation" r:id="rId6" imgW="2311400" imgH="457200" progId="Equation.3">
                  <p:embed/>
                </p:oleObj>
              </mc:Choice>
              <mc:Fallback>
                <p:oleObj name="Equation" r:id="rId6" imgW="2311400" imgH="457200" progId="Equation.3">
                  <p:embed/>
                  <p:pic>
                    <p:nvPicPr>
                      <p:cNvPr id="27653" name="Object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60738" y="3833814"/>
                        <a:ext cx="5535612" cy="1093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7654" name="Object 2"/>
          <p:cNvGraphicFramePr>
            <a:graphicFrameLocks noChangeAspect="1"/>
          </p:cNvGraphicFramePr>
          <p:nvPr/>
        </p:nvGraphicFramePr>
        <p:xfrm>
          <a:off x="3495676" y="4953001"/>
          <a:ext cx="1916113" cy="1033463"/>
        </p:xfrm>
        <a:graphic>
          <a:graphicData uri="http://schemas.openxmlformats.org/presentationml/2006/ole">
            <mc:AlternateContent xmlns:mc="http://schemas.openxmlformats.org/markup-compatibility/2006">
              <mc:Choice xmlns:v="urn:schemas-microsoft-com:vml" Requires="v">
                <p:oleObj spid="_x0000_s62528" name="Equation" r:id="rId8" imgW="799753" imgH="431613" progId="Equation.3">
                  <p:embed/>
                </p:oleObj>
              </mc:Choice>
              <mc:Fallback>
                <p:oleObj name="Equation" r:id="rId8" imgW="799753" imgH="431613" progId="Equation.3">
                  <p:embed/>
                  <p:pic>
                    <p:nvPicPr>
                      <p:cNvPr id="27654" name="Object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95676" y="4953001"/>
                        <a:ext cx="1916113" cy="1033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7655" name="Picture 7" descr="SMU_header_banner.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9378193"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4265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Pressure Ratio</a:t>
            </a:r>
            <a:endParaRPr lang="en-GB" altLang="en-US" sz="2000" dirty="0">
              <a:solidFill>
                <a:schemeClr val="tx1"/>
              </a:solidFill>
            </a:endParaRPr>
          </a:p>
        </p:txBody>
      </p:sp>
      <p:sp>
        <p:nvSpPr>
          <p:cNvPr id="31747" name="Rectangle 9"/>
          <p:cNvSpPr>
            <a:spLocks noGrp="1" noChangeArrowheads="1"/>
          </p:cNvSpPr>
          <p:nvPr>
            <p:ph type="body" idx="4294967295"/>
          </p:nvPr>
        </p:nvSpPr>
        <p:spPr>
          <a:xfrm>
            <a:off x="777922" y="1341440"/>
            <a:ext cx="10140287" cy="2002262"/>
          </a:xfrm>
        </p:spPr>
        <p:txBody>
          <a:bodyPr/>
          <a:lstStyle/>
          <a:p>
            <a:pPr eaLnBrk="1" hangingPunct="1"/>
            <a:r>
              <a:rPr lang="en-GB" altLang="en-US" sz="2000" dirty="0"/>
              <a:t>This is the total absolute pressure produced by the turbo divided by atmospheric pressure</a:t>
            </a:r>
          </a:p>
          <a:p>
            <a:pPr eaLnBrk="1" hangingPunct="1"/>
            <a:r>
              <a:rPr lang="en-GB" altLang="en-US" sz="2000" dirty="0"/>
              <a:t>i.e. It demonstrates how much the turbo increases atmospheric pressure by within a system</a:t>
            </a:r>
          </a:p>
          <a:p>
            <a:pPr eaLnBrk="1" hangingPunct="1"/>
            <a:r>
              <a:rPr lang="en-GB" altLang="en-US" sz="2000" dirty="0"/>
              <a:t>It is also equivalent to the percentage improvement in power which may be expect – i.e. a 1.36 pressure ratio would be expected to give a 36% improvement in power output</a:t>
            </a:r>
          </a:p>
          <a:p>
            <a:pPr eaLnBrk="1" hangingPunct="1"/>
            <a:r>
              <a:rPr lang="en-GB" altLang="en-US" sz="2000" dirty="0"/>
              <a:t>Assuming boost pressure is in psi:</a:t>
            </a:r>
          </a:p>
        </p:txBody>
      </p:sp>
      <p:graphicFrame>
        <p:nvGraphicFramePr>
          <p:cNvPr id="31748" name="Object 2"/>
          <p:cNvGraphicFramePr>
            <a:graphicFrameLocks noChangeAspect="1"/>
          </p:cNvGraphicFramePr>
          <p:nvPr>
            <p:extLst>
              <p:ext uri="{D42A27DB-BD31-4B8C-83A1-F6EECF244321}">
                <p14:modId xmlns:p14="http://schemas.microsoft.com/office/powerpoint/2010/main" val="2526472557"/>
              </p:ext>
            </p:extLst>
          </p:nvPr>
        </p:nvGraphicFramePr>
        <p:xfrm>
          <a:off x="4734472" y="2829352"/>
          <a:ext cx="2987675" cy="1028700"/>
        </p:xfrm>
        <a:graphic>
          <a:graphicData uri="http://schemas.openxmlformats.org/presentationml/2006/ole">
            <mc:AlternateContent xmlns:mc="http://schemas.openxmlformats.org/markup-compatibility/2006">
              <mc:Choice xmlns:v="urn:schemas-microsoft-com:vml" Requires="v">
                <p:oleObj spid="_x0000_s63522" name="Equation" r:id="rId4" imgW="1143000" imgH="393700" progId="Equation.3">
                  <p:embed/>
                </p:oleObj>
              </mc:Choice>
              <mc:Fallback>
                <p:oleObj name="Equation" r:id="rId4" imgW="1143000" imgH="393700" progId="Equation.3">
                  <p:embed/>
                  <p:pic>
                    <p:nvPicPr>
                      <p:cNvPr id="31748"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472" y="2829352"/>
                        <a:ext cx="2987675"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1749"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36729" y="161928"/>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777922" y="3724419"/>
            <a:ext cx="10263117" cy="2881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a:t>For example, if an engine has 5 psi of boost:</a:t>
            </a:r>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r>
              <a:rPr lang="en-GB" altLang="en-US"/>
              <a:t>Approximately 34% more air (in terms of volumetric flow rate) will be flowing through the engine</a:t>
            </a:r>
          </a:p>
          <a:p>
            <a:pPr eaLnBrk="1" hangingPunct="1"/>
            <a:r>
              <a:rPr lang="en-GB" altLang="en-US"/>
              <a:t>The intake pressure will be 1.34 bar (i.e. above atmospheric)</a:t>
            </a:r>
            <a:endParaRPr lang="en-GB" altLang="en-US" dirty="0"/>
          </a:p>
        </p:txBody>
      </p:sp>
      <p:graphicFrame>
        <p:nvGraphicFramePr>
          <p:cNvPr id="7" name="Object 2"/>
          <p:cNvGraphicFramePr>
            <a:graphicFrameLocks noChangeAspect="1"/>
          </p:cNvGraphicFramePr>
          <p:nvPr>
            <p:extLst>
              <p:ext uri="{D42A27DB-BD31-4B8C-83A1-F6EECF244321}">
                <p14:modId xmlns:p14="http://schemas.microsoft.com/office/powerpoint/2010/main" val="712033230"/>
              </p:ext>
            </p:extLst>
          </p:nvPr>
        </p:nvGraphicFramePr>
        <p:xfrm>
          <a:off x="4734472" y="4317264"/>
          <a:ext cx="5245100" cy="1028700"/>
        </p:xfrm>
        <a:graphic>
          <a:graphicData uri="http://schemas.openxmlformats.org/presentationml/2006/ole">
            <mc:AlternateContent xmlns:mc="http://schemas.openxmlformats.org/markup-compatibility/2006">
              <mc:Choice xmlns:v="urn:schemas-microsoft-com:vml" Requires="v">
                <p:oleObj spid="_x0000_s63523" name="Equation" r:id="rId7" imgW="2005729" imgH="393529" progId="Equation.3">
                  <p:embed/>
                </p:oleObj>
              </mc:Choice>
              <mc:Fallback>
                <p:oleObj name="Equation" r:id="rId7" imgW="2005729" imgH="393529" progId="Equation.3">
                  <p:embed/>
                  <p:pic>
                    <p:nvPicPr>
                      <p:cNvPr id="32772" name="Object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34472" y="4317264"/>
                        <a:ext cx="5245100"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2118790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Airflow requirements</a:t>
            </a:r>
            <a:endParaRPr lang="en-GB" altLang="en-US" sz="2000" dirty="0">
              <a:solidFill>
                <a:schemeClr val="tx1"/>
              </a:solidFill>
            </a:endParaRPr>
          </a:p>
        </p:txBody>
      </p:sp>
      <p:sp>
        <p:nvSpPr>
          <p:cNvPr id="35843" name="Rectangle 9"/>
          <p:cNvSpPr>
            <a:spLocks noGrp="1" noChangeArrowheads="1"/>
          </p:cNvSpPr>
          <p:nvPr>
            <p:ph type="body" idx="4294967295"/>
          </p:nvPr>
        </p:nvSpPr>
        <p:spPr>
          <a:xfrm>
            <a:off x="668741" y="1065214"/>
            <a:ext cx="10345003" cy="1746225"/>
          </a:xfrm>
        </p:spPr>
        <p:txBody>
          <a:bodyPr/>
          <a:lstStyle/>
          <a:p>
            <a:pPr eaLnBrk="1" hangingPunct="1"/>
            <a:r>
              <a:rPr lang="en-GB" altLang="en-US" dirty="0"/>
              <a:t>For a naturally aspirated engine, the volumetric flow rate of air through the engine is given by:</a:t>
            </a:r>
          </a:p>
          <a:p>
            <a:pPr eaLnBrk="1" hangingPunct="1"/>
            <a:endParaRPr lang="en-GB" altLang="en-US" dirty="0"/>
          </a:p>
          <a:p>
            <a:pPr marL="0" indent="0" eaLnBrk="1" hangingPunct="1">
              <a:buNone/>
            </a:pPr>
            <a:endParaRPr lang="en-GB" altLang="en-US" dirty="0"/>
          </a:p>
          <a:p>
            <a:pPr eaLnBrk="1" hangingPunct="1">
              <a:buFontTx/>
              <a:buNone/>
            </a:pPr>
            <a:r>
              <a:rPr lang="en-GB" altLang="en-US" dirty="0"/>
              <a:t>	</a:t>
            </a:r>
          </a:p>
        </p:txBody>
      </p:sp>
      <p:graphicFrame>
        <p:nvGraphicFramePr>
          <p:cNvPr id="35844" name="Object 2"/>
          <p:cNvGraphicFramePr>
            <a:graphicFrameLocks noChangeAspect="1"/>
          </p:cNvGraphicFramePr>
          <p:nvPr>
            <p:extLst>
              <p:ext uri="{D42A27DB-BD31-4B8C-83A1-F6EECF244321}">
                <p14:modId xmlns:p14="http://schemas.microsoft.com/office/powerpoint/2010/main" val="775754462"/>
              </p:ext>
            </p:extLst>
          </p:nvPr>
        </p:nvGraphicFramePr>
        <p:xfrm>
          <a:off x="4109256" y="1602120"/>
          <a:ext cx="2522538" cy="1028700"/>
        </p:xfrm>
        <a:graphic>
          <a:graphicData uri="http://schemas.openxmlformats.org/presentationml/2006/ole">
            <mc:AlternateContent xmlns:mc="http://schemas.openxmlformats.org/markup-compatibility/2006">
              <mc:Choice xmlns:v="urn:schemas-microsoft-com:vml" Requires="v">
                <p:oleObj spid="_x0000_s65570" name="Equation" r:id="rId4" imgW="965200" imgH="393700" progId="Equation.3">
                  <p:embed/>
                </p:oleObj>
              </mc:Choice>
              <mc:Fallback>
                <p:oleObj name="Equation" r:id="rId4" imgW="965200" imgH="393700" progId="Equation.3">
                  <p:embed/>
                  <p:pic>
                    <p:nvPicPr>
                      <p:cNvPr id="35844"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09256" y="1602120"/>
                        <a:ext cx="2522538"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5845" name="Picture 7" descr="SMU_header_banner.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391319"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9"/>
          <p:cNvSpPr txBox="1">
            <a:spLocks noChangeArrowheads="1"/>
          </p:cNvSpPr>
          <p:nvPr/>
        </p:nvSpPr>
        <p:spPr bwMode="auto">
          <a:xfrm>
            <a:off x="668741" y="2627623"/>
            <a:ext cx="10181229" cy="363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dirty="0"/>
              <a:t>For a turbocharged engine, this flow rate must be increased according to the pressure ratio in order to deliver the desired increase in performance, e.g.:</a:t>
            </a:r>
          </a:p>
          <a:p>
            <a:pPr eaLnBrk="1" hangingPunct="1"/>
            <a:endParaRPr lang="en-GB" altLang="en-US" dirty="0"/>
          </a:p>
          <a:p>
            <a:pPr eaLnBrk="1" hangingPunct="1"/>
            <a:endParaRPr lang="en-GB" altLang="en-US" dirty="0"/>
          </a:p>
          <a:p>
            <a:pPr eaLnBrk="1" hangingPunct="1">
              <a:buFontTx/>
              <a:buNone/>
            </a:pPr>
            <a:r>
              <a:rPr lang="en-GB" altLang="en-US" sz="1400" dirty="0"/>
              <a:t>where:	</a:t>
            </a:r>
          </a:p>
          <a:p>
            <a:pPr eaLnBrk="1" hangingPunct="1">
              <a:buFontTx/>
              <a:buNone/>
            </a:pPr>
            <a:r>
              <a:rPr lang="en-GB" altLang="en-US" sz="1400" dirty="0"/>
              <a:t>		V	=	volumetric flow rate (m</a:t>
            </a:r>
            <a:r>
              <a:rPr lang="en-GB" altLang="en-US" sz="1400" baseline="30000" dirty="0"/>
              <a:t>3</a:t>
            </a:r>
            <a:r>
              <a:rPr lang="en-GB" altLang="en-US" sz="1400" dirty="0"/>
              <a:t>/s)</a:t>
            </a:r>
          </a:p>
          <a:p>
            <a:pPr eaLnBrk="1" hangingPunct="1">
              <a:buFontTx/>
              <a:buNone/>
            </a:pPr>
            <a:r>
              <a:rPr lang="en-GB" altLang="en-US" sz="1400" dirty="0"/>
              <a:t>		v	=	total engine displacement (m</a:t>
            </a:r>
            <a:r>
              <a:rPr lang="en-GB" altLang="en-US" sz="1400" baseline="30000" dirty="0"/>
              <a:t>3</a:t>
            </a:r>
            <a:r>
              <a:rPr lang="en-GB" altLang="en-US" sz="1400" dirty="0"/>
              <a:t>)</a:t>
            </a:r>
          </a:p>
          <a:p>
            <a:pPr eaLnBrk="1" hangingPunct="1">
              <a:buFontTx/>
              <a:buNone/>
            </a:pPr>
            <a:r>
              <a:rPr lang="en-GB" altLang="en-US" sz="1400" dirty="0"/>
              <a:t>		</a:t>
            </a:r>
            <a:r>
              <a:rPr lang="en-GB" altLang="en-US" sz="1400" dirty="0" err="1">
                <a:latin typeface="Symbol" panose="05050102010706020507" pitchFamily="18" charset="2"/>
              </a:rPr>
              <a:t>h</a:t>
            </a:r>
            <a:r>
              <a:rPr lang="en-GB" altLang="en-US" sz="1400" baseline="-25000" dirty="0" err="1"/>
              <a:t>v</a:t>
            </a:r>
            <a:r>
              <a:rPr lang="en-GB" altLang="en-US" sz="1400" dirty="0"/>
              <a:t>	=	volumetric efficiency (say 0.85)</a:t>
            </a:r>
          </a:p>
          <a:p>
            <a:pPr eaLnBrk="1" hangingPunct="1">
              <a:buFontTx/>
              <a:buNone/>
            </a:pPr>
            <a:r>
              <a:rPr lang="en-GB" altLang="en-US" sz="1400" dirty="0"/>
              <a:t>		N	=	engine speed (rpm)</a:t>
            </a:r>
          </a:p>
          <a:p>
            <a:pPr eaLnBrk="1" hangingPunct="1"/>
            <a:r>
              <a:rPr lang="en-GB" altLang="en-US" dirty="0"/>
              <a:t>Many turbocharger datasheets are in imperial units, where volumetric flow rate is in cubic feet per minute (cfm)</a:t>
            </a:r>
          </a:p>
          <a:p>
            <a:pPr eaLnBrk="1" hangingPunct="1"/>
            <a:r>
              <a:rPr lang="en-GB" altLang="en-US" dirty="0"/>
              <a:t>1 m</a:t>
            </a:r>
            <a:r>
              <a:rPr lang="en-GB" altLang="en-US" baseline="30000" dirty="0"/>
              <a:t>3</a:t>
            </a:r>
            <a:r>
              <a:rPr lang="en-GB" altLang="en-US" dirty="0"/>
              <a:t>/s = 2119 cfm</a:t>
            </a:r>
          </a:p>
        </p:txBody>
      </p:sp>
      <p:graphicFrame>
        <p:nvGraphicFramePr>
          <p:cNvPr id="7" name="Object 3"/>
          <p:cNvGraphicFramePr>
            <a:graphicFrameLocks noChangeAspect="1"/>
          </p:cNvGraphicFramePr>
          <p:nvPr>
            <p:extLst>
              <p:ext uri="{D42A27DB-BD31-4B8C-83A1-F6EECF244321}">
                <p14:modId xmlns:p14="http://schemas.microsoft.com/office/powerpoint/2010/main" val="4081728327"/>
              </p:ext>
            </p:extLst>
          </p:nvPr>
        </p:nvGraphicFramePr>
        <p:xfrm>
          <a:off x="4068763" y="3213191"/>
          <a:ext cx="3452813" cy="1028700"/>
        </p:xfrm>
        <a:graphic>
          <a:graphicData uri="http://schemas.openxmlformats.org/presentationml/2006/ole">
            <mc:AlternateContent xmlns:mc="http://schemas.openxmlformats.org/markup-compatibility/2006">
              <mc:Choice xmlns:v="urn:schemas-microsoft-com:vml" Requires="v">
                <p:oleObj spid="_x0000_s65571" name="Equation" r:id="rId7" imgW="1320227" imgH="393529" progId="Equation.3">
                  <p:embed/>
                </p:oleObj>
              </mc:Choice>
              <mc:Fallback>
                <p:oleObj name="Equation" r:id="rId7" imgW="1320227" imgH="393529" progId="Equation.3">
                  <p:embed/>
                  <p:pic>
                    <p:nvPicPr>
                      <p:cNvPr id="36868"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068763" y="3213191"/>
                        <a:ext cx="3452813"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697013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Airflow requirements</a:t>
            </a:r>
            <a:endParaRPr lang="en-GB" altLang="en-US" sz="2000" dirty="0">
              <a:solidFill>
                <a:schemeClr val="tx1"/>
              </a:solidFill>
            </a:endParaRPr>
          </a:p>
        </p:txBody>
      </p:sp>
      <p:sp>
        <p:nvSpPr>
          <p:cNvPr id="37891" name="Rectangle 9"/>
          <p:cNvSpPr>
            <a:spLocks noGrp="1" noChangeArrowheads="1"/>
          </p:cNvSpPr>
          <p:nvPr>
            <p:ph type="body" idx="4294967295"/>
          </p:nvPr>
        </p:nvSpPr>
        <p:spPr>
          <a:xfrm>
            <a:off x="682436" y="1293814"/>
            <a:ext cx="8002588" cy="1599512"/>
          </a:xfrm>
        </p:spPr>
        <p:txBody>
          <a:bodyPr/>
          <a:lstStyle/>
          <a:p>
            <a:pPr eaLnBrk="1" hangingPunct="1"/>
            <a:r>
              <a:rPr lang="en-GB" altLang="en-US" b="1" dirty="0"/>
              <a:t>Example:</a:t>
            </a:r>
            <a:r>
              <a:rPr lang="en-GB" altLang="en-US" dirty="0"/>
              <a:t>  A 4 cylinder engine has a bore of 75mm and a stroke of 90mm. Its volumetric efficiency (in </a:t>
            </a:r>
            <a:r>
              <a:rPr lang="en-GB" altLang="en-US" dirty="0" err="1"/>
              <a:t>n.a</a:t>
            </a:r>
            <a:r>
              <a:rPr lang="en-GB" altLang="en-US" dirty="0"/>
              <a:t>. configuration) is 85%. What is the flow rate through the engine at 5500rpm? If the engine is fitted with a turbocharger giving a 7psi boost, what is the flow rate that the turbocharger must deliver when the engine is running at 5500rpm?</a:t>
            </a:r>
            <a:endParaRPr lang="en-GB" altLang="en-US" b="1" dirty="0"/>
          </a:p>
        </p:txBody>
      </p:sp>
      <p:graphicFrame>
        <p:nvGraphicFramePr>
          <p:cNvPr id="5122" name="Object 2"/>
          <p:cNvGraphicFramePr>
            <a:graphicFrameLocks noChangeAspect="1"/>
          </p:cNvGraphicFramePr>
          <p:nvPr>
            <p:extLst>
              <p:ext uri="{D42A27DB-BD31-4B8C-83A1-F6EECF244321}">
                <p14:modId xmlns:p14="http://schemas.microsoft.com/office/powerpoint/2010/main" val="2233291332"/>
              </p:ext>
            </p:extLst>
          </p:nvPr>
        </p:nvGraphicFramePr>
        <p:xfrm>
          <a:off x="899451" y="4217253"/>
          <a:ext cx="3454400" cy="1028700"/>
        </p:xfrm>
        <a:graphic>
          <a:graphicData uri="http://schemas.openxmlformats.org/presentationml/2006/ole">
            <mc:AlternateContent xmlns:mc="http://schemas.openxmlformats.org/markup-compatibility/2006">
              <mc:Choice xmlns:v="urn:schemas-microsoft-com:vml" Requires="v">
                <p:oleObj spid="_x0000_s67626" name="Equation" r:id="rId4" imgW="1320227" imgH="393529" progId="Equation.3">
                  <p:embed/>
                </p:oleObj>
              </mc:Choice>
              <mc:Fallback>
                <p:oleObj name="Equation" r:id="rId4" imgW="1320227" imgH="393529" progId="Equation.3">
                  <p:embed/>
                  <p:pic>
                    <p:nvPicPr>
                      <p:cNvPr id="5122"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9451" y="4217253"/>
                        <a:ext cx="3454400"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3" name="Object 3"/>
          <p:cNvGraphicFramePr>
            <a:graphicFrameLocks noChangeAspect="1"/>
          </p:cNvGraphicFramePr>
          <p:nvPr>
            <p:extLst>
              <p:ext uri="{D42A27DB-BD31-4B8C-83A1-F6EECF244321}">
                <p14:modId xmlns:p14="http://schemas.microsoft.com/office/powerpoint/2010/main" val="4079593678"/>
              </p:ext>
            </p:extLst>
          </p:nvPr>
        </p:nvGraphicFramePr>
        <p:xfrm>
          <a:off x="899451" y="2893326"/>
          <a:ext cx="2987675" cy="1028700"/>
        </p:xfrm>
        <a:graphic>
          <a:graphicData uri="http://schemas.openxmlformats.org/presentationml/2006/ole">
            <mc:AlternateContent xmlns:mc="http://schemas.openxmlformats.org/markup-compatibility/2006">
              <mc:Choice xmlns:v="urn:schemas-microsoft-com:vml" Requires="v">
                <p:oleObj spid="_x0000_s67627" name="Equation" r:id="rId6" imgW="1143000" imgH="393700" progId="Equation.3">
                  <p:embed/>
                </p:oleObj>
              </mc:Choice>
              <mc:Fallback>
                <p:oleObj name="Equation" r:id="rId6" imgW="1143000" imgH="393700" progId="Equation.3">
                  <p:embed/>
                  <p:pic>
                    <p:nvPicPr>
                      <p:cNvPr id="5123" name="Object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99451" y="2893326"/>
                        <a:ext cx="2987675"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7894" name="Picture 7" descr="SMU_header_banner.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9391319"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5772947"/>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Efficiency</a:t>
            </a:r>
            <a:endParaRPr lang="en-GB" altLang="en-US" sz="2000" dirty="0">
              <a:solidFill>
                <a:schemeClr val="tx1"/>
              </a:solidFill>
            </a:endParaRPr>
          </a:p>
        </p:txBody>
      </p:sp>
      <p:pic>
        <p:nvPicPr>
          <p:cNvPr id="54275" name="Picture 3" descr="scan0010.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92907" y="2604861"/>
            <a:ext cx="4562475" cy="385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6" name="Picture 4" descr="scan0011.jpg"/>
          <p:cNvPicPr>
            <a:picLocks noChangeAspect="1"/>
          </p:cNvPicPr>
          <p:nvPr/>
        </p:nvPicPr>
        <p:blipFill>
          <a:blip r:embed="rId4">
            <a:extLst>
              <a:ext uri="{28A0092B-C50C-407E-A947-70E740481C1C}">
                <a14:useLocalDpi xmlns:a14="http://schemas.microsoft.com/office/drawing/2010/main" val="0"/>
              </a:ext>
            </a:extLst>
          </a:blip>
          <a:srcRect r="15208"/>
          <a:stretch>
            <a:fillRect/>
          </a:stretch>
        </p:blipFill>
        <p:spPr bwMode="auto">
          <a:xfrm>
            <a:off x="6456364" y="2527078"/>
            <a:ext cx="3868737"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TextBox 5"/>
          <p:cNvSpPr txBox="1">
            <a:spLocks noChangeArrowheads="1"/>
          </p:cNvSpPr>
          <p:nvPr/>
        </p:nvSpPr>
        <p:spPr bwMode="auto">
          <a:xfrm>
            <a:off x="2696028" y="6289903"/>
            <a:ext cx="21717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dirty="0" err="1">
                <a:solidFill>
                  <a:prstClr val="black"/>
                </a:solidFill>
              </a:rPr>
              <a:t>Turbonetics</a:t>
            </a:r>
            <a:r>
              <a:rPr lang="en-GB" altLang="en-US" dirty="0">
                <a:solidFill>
                  <a:prstClr val="black"/>
                </a:solidFill>
              </a:rPr>
              <a:t> 60:1</a:t>
            </a:r>
          </a:p>
        </p:txBody>
      </p:sp>
      <p:sp>
        <p:nvSpPr>
          <p:cNvPr id="54278" name="TextBox 6"/>
          <p:cNvSpPr txBox="1">
            <a:spLocks noChangeArrowheads="1"/>
          </p:cNvSpPr>
          <p:nvPr/>
        </p:nvSpPr>
        <p:spPr bwMode="auto">
          <a:xfrm>
            <a:off x="7521576" y="6289903"/>
            <a:ext cx="21717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dirty="0" err="1">
                <a:solidFill>
                  <a:prstClr val="black"/>
                </a:solidFill>
              </a:rPr>
              <a:t>Turbonetics</a:t>
            </a:r>
            <a:r>
              <a:rPr lang="en-GB" altLang="en-US" dirty="0">
                <a:solidFill>
                  <a:prstClr val="black"/>
                </a:solidFill>
              </a:rPr>
              <a:t> H3</a:t>
            </a:r>
          </a:p>
        </p:txBody>
      </p:sp>
      <p:pic>
        <p:nvPicPr>
          <p:cNvPr id="54279" name="Picture 7" descr="SMU_header_bann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377672"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9"/>
          <p:cNvSpPr txBox="1">
            <a:spLocks noChangeArrowheads="1"/>
          </p:cNvSpPr>
          <p:nvPr/>
        </p:nvSpPr>
        <p:spPr bwMode="auto">
          <a:xfrm>
            <a:off x="726622" y="890249"/>
            <a:ext cx="8002588" cy="1671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dirty="0"/>
              <a:t>As an example, consider an engine which, when turbocharged requires 700 cfm at a pressure ratio of 1.82, at 5500rpm redline.  </a:t>
            </a:r>
          </a:p>
          <a:p>
            <a:pPr eaLnBrk="1" hangingPunct="1"/>
            <a:r>
              <a:rPr lang="en-GB" altLang="en-US" dirty="0"/>
              <a:t>Two compressor maps are considered, for two different </a:t>
            </a:r>
            <a:r>
              <a:rPr lang="en-GB" altLang="en-US" dirty="0" err="1"/>
              <a:t>Turbonetics</a:t>
            </a:r>
            <a:r>
              <a:rPr lang="en-GB" altLang="en-US" dirty="0"/>
              <a:t> compressors (60-1 and the H3)</a:t>
            </a:r>
          </a:p>
          <a:p>
            <a:pPr eaLnBrk="1" hangingPunct="1"/>
            <a:r>
              <a:rPr lang="en-GB" altLang="en-US" dirty="0"/>
              <a:t>On each map, plot 700cfm and PR=1.82 to determine the operating efficiency</a:t>
            </a:r>
          </a:p>
        </p:txBody>
      </p:sp>
    </p:spTree>
    <p:extLst>
      <p:ext uri="{BB962C8B-B14F-4D97-AF65-F5344CB8AC3E}">
        <p14:creationId xmlns:p14="http://schemas.microsoft.com/office/powerpoint/2010/main" val="3255755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Efficiency</a:t>
            </a:r>
            <a:endParaRPr lang="en-GB" altLang="en-US" sz="2000" dirty="0">
              <a:solidFill>
                <a:schemeClr val="tx1"/>
              </a:solidFill>
            </a:endParaRPr>
          </a:p>
        </p:txBody>
      </p:sp>
      <p:pic>
        <p:nvPicPr>
          <p:cNvPr id="55299" name="Picture 3" descr="scan0010.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93889" y="1501775"/>
            <a:ext cx="4562475" cy="385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0" name="Picture 4" descr="scan0011.jpg"/>
          <p:cNvPicPr>
            <a:picLocks noChangeAspect="1"/>
          </p:cNvPicPr>
          <p:nvPr/>
        </p:nvPicPr>
        <p:blipFill>
          <a:blip r:embed="rId4">
            <a:extLst>
              <a:ext uri="{28A0092B-C50C-407E-A947-70E740481C1C}">
                <a14:useLocalDpi xmlns:a14="http://schemas.microsoft.com/office/drawing/2010/main" val="0"/>
              </a:ext>
            </a:extLst>
          </a:blip>
          <a:srcRect r="15208"/>
          <a:stretch>
            <a:fillRect/>
          </a:stretch>
        </p:blipFill>
        <p:spPr bwMode="auto">
          <a:xfrm>
            <a:off x="6456364" y="1423989"/>
            <a:ext cx="3868737"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1" name="TextBox 5"/>
          <p:cNvSpPr txBox="1">
            <a:spLocks noChangeArrowheads="1"/>
          </p:cNvSpPr>
          <p:nvPr/>
        </p:nvSpPr>
        <p:spPr bwMode="auto">
          <a:xfrm>
            <a:off x="3276600" y="5356225"/>
            <a:ext cx="21717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a:solidFill>
                  <a:prstClr val="black"/>
                </a:solidFill>
              </a:rPr>
              <a:t>Turbonetics 60-1</a:t>
            </a:r>
          </a:p>
        </p:txBody>
      </p:sp>
      <p:sp>
        <p:nvSpPr>
          <p:cNvPr id="55302" name="TextBox 6"/>
          <p:cNvSpPr txBox="1">
            <a:spLocks noChangeArrowheads="1"/>
          </p:cNvSpPr>
          <p:nvPr/>
        </p:nvSpPr>
        <p:spPr bwMode="auto">
          <a:xfrm>
            <a:off x="7480300" y="5356225"/>
            <a:ext cx="21717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a:solidFill>
                  <a:prstClr val="black"/>
                </a:solidFill>
              </a:rPr>
              <a:t>Turbonetics H3</a:t>
            </a:r>
          </a:p>
        </p:txBody>
      </p:sp>
      <p:cxnSp>
        <p:nvCxnSpPr>
          <p:cNvPr id="9" name="Straight Connector 8"/>
          <p:cNvCxnSpPr/>
          <p:nvPr/>
        </p:nvCxnSpPr>
        <p:spPr bwMode="auto">
          <a:xfrm>
            <a:off x="2298700" y="3784600"/>
            <a:ext cx="3149600" cy="50800"/>
          </a:xfrm>
          <a:prstGeom prst="line">
            <a:avLst/>
          </a:prstGeom>
          <a:ln w="25400">
            <a:headEnd type="none" w="med" len="med"/>
            <a:tailEnd type="none" w="med" len="med"/>
          </a:ln>
          <a:extLst/>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auto">
          <a:xfrm rot="5400000">
            <a:off x="4615657" y="4248945"/>
            <a:ext cx="1308100" cy="1587"/>
          </a:xfrm>
          <a:prstGeom prst="line">
            <a:avLst/>
          </a:prstGeom>
          <a:ln w="25400">
            <a:headEnd type="none" w="med" len="med"/>
            <a:tailEnd type="none" w="med" len="med"/>
          </a:ln>
          <a:ex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auto">
          <a:xfrm rot="5400000">
            <a:off x="9124157" y="4248945"/>
            <a:ext cx="1308100" cy="1587"/>
          </a:xfrm>
          <a:prstGeom prst="line">
            <a:avLst/>
          </a:prstGeom>
          <a:ln w="25400">
            <a:headEnd type="none" w="med" len="med"/>
            <a:tailEnd type="none" w="med" len="med"/>
          </a:ln>
          <a:ex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auto">
          <a:xfrm>
            <a:off x="6794500" y="3771900"/>
            <a:ext cx="3149600" cy="50800"/>
          </a:xfrm>
          <a:prstGeom prst="line">
            <a:avLst/>
          </a:prstGeom>
          <a:ln w="25400">
            <a:headEnd type="none" w="med" len="med"/>
            <a:tailEnd type="none" w="med" len="med"/>
          </a:ln>
          <a:extLst/>
        </p:spPr>
        <p:style>
          <a:lnRef idx="1">
            <a:schemeClr val="accent1"/>
          </a:lnRef>
          <a:fillRef idx="0">
            <a:schemeClr val="accent1"/>
          </a:fillRef>
          <a:effectRef idx="0">
            <a:schemeClr val="accent1"/>
          </a:effectRef>
          <a:fontRef idx="minor">
            <a:schemeClr val="tx1"/>
          </a:fontRef>
        </p:style>
      </p:cxnSp>
      <p:pic>
        <p:nvPicPr>
          <p:cNvPr id="55307" name="Picture 7" descr="SMU_header_bann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364023" y="12223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9673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Efficiency</a:t>
            </a:r>
            <a:endParaRPr lang="en-GB" altLang="en-US" sz="2000" dirty="0">
              <a:solidFill>
                <a:schemeClr val="tx1"/>
              </a:solidFill>
            </a:endParaRPr>
          </a:p>
        </p:txBody>
      </p:sp>
      <p:sp>
        <p:nvSpPr>
          <p:cNvPr id="56323" name="Rectangle 9"/>
          <p:cNvSpPr>
            <a:spLocks noGrp="1" noChangeArrowheads="1"/>
          </p:cNvSpPr>
          <p:nvPr>
            <p:ph type="body" idx="4294967295"/>
          </p:nvPr>
        </p:nvSpPr>
        <p:spPr>
          <a:xfrm>
            <a:off x="777922" y="1403352"/>
            <a:ext cx="10167582" cy="2404373"/>
          </a:xfrm>
        </p:spPr>
        <p:txBody>
          <a:bodyPr/>
          <a:lstStyle/>
          <a:p>
            <a:pPr eaLnBrk="1" hangingPunct="1"/>
            <a:r>
              <a:rPr lang="en-GB" altLang="en-US" dirty="0"/>
              <a:t>With the 60-1 compressor, the intersection is at an efficiency of approximately 65%, and a compressor speed of around 92000 rpm</a:t>
            </a:r>
          </a:p>
          <a:p>
            <a:pPr eaLnBrk="1" hangingPunct="1"/>
            <a:r>
              <a:rPr lang="en-GB" altLang="en-US" dirty="0"/>
              <a:t>For the H3, the intersection is to the right of the 60% line, with probably around 50% actual efficiency, with a speed of around 105000rpm</a:t>
            </a:r>
          </a:p>
          <a:p>
            <a:pPr eaLnBrk="1" hangingPunct="1"/>
            <a:r>
              <a:rPr lang="en-GB" altLang="en-US" dirty="0"/>
              <a:t>The 60-1 compressor is a better selection</a:t>
            </a:r>
          </a:p>
          <a:p>
            <a:pPr eaLnBrk="1" hangingPunct="1"/>
            <a:endParaRPr lang="en-GB" altLang="en-US" dirty="0"/>
          </a:p>
          <a:p>
            <a:pPr eaLnBrk="1" hangingPunct="1"/>
            <a:r>
              <a:rPr lang="en-GB" altLang="en-US" dirty="0"/>
              <a:t>Finally, the characteristics of the compressor at lower engine speeds must be checked</a:t>
            </a:r>
          </a:p>
        </p:txBody>
      </p:sp>
      <p:pic>
        <p:nvPicPr>
          <p:cNvPr id="56324" name="Picture 7" descr="SMU_header_banner.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50376"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9"/>
          <p:cNvSpPr txBox="1">
            <a:spLocks noChangeArrowheads="1"/>
          </p:cNvSpPr>
          <p:nvPr/>
        </p:nvSpPr>
        <p:spPr bwMode="auto">
          <a:xfrm>
            <a:off x="812041" y="4145863"/>
            <a:ext cx="10099343" cy="2376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eaLnBrk="1" hangingPunct="1"/>
            <a:r>
              <a:rPr lang="en-GB" altLang="en-US" dirty="0"/>
              <a:t>Firstly, consider that you more than likely wish the full pressure ratio of 1.82 to be reached at half the maximum engine speed (i.e. 5500/2 = 2750rpm)</a:t>
            </a:r>
          </a:p>
          <a:p>
            <a:pPr eaLnBrk="1" hangingPunct="1"/>
            <a:r>
              <a:rPr lang="en-GB" altLang="en-US" dirty="0"/>
              <a:t>At 2750rpm, the air flow is 350 cfm, so plot a point with PR=1.82, air flow = 350 cfm on the compressor map</a:t>
            </a:r>
          </a:p>
          <a:p>
            <a:pPr eaLnBrk="1" hangingPunct="1"/>
            <a:r>
              <a:rPr lang="en-GB" altLang="en-US" dirty="0"/>
              <a:t>Next, draw a line from this point to a point with PR=1, cfm = 20% of the maximum (i.e. 140 cfm in this example)</a:t>
            </a:r>
          </a:p>
          <a:p>
            <a:pPr eaLnBrk="1" hangingPunct="1"/>
            <a:r>
              <a:rPr lang="en-GB" altLang="en-US" b="1" dirty="0"/>
              <a:t>This line must lie completely to the right of the surge limit line</a:t>
            </a:r>
          </a:p>
        </p:txBody>
      </p:sp>
    </p:spTree>
    <p:extLst>
      <p:ext uri="{BB962C8B-B14F-4D97-AF65-F5344CB8AC3E}">
        <p14:creationId xmlns:p14="http://schemas.microsoft.com/office/powerpoint/2010/main" val="878829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8"/>
          <p:cNvSpPr>
            <a:spLocks noGrp="1" noChangeArrowheads="1"/>
          </p:cNvSpPr>
          <p:nvPr>
            <p:ph type="title" idx="4294967295"/>
          </p:nvPr>
        </p:nvSpPr>
        <p:spPr>
          <a:xfrm>
            <a:off x="1524001" y="311151"/>
            <a:ext cx="5997575" cy="754063"/>
          </a:xfrm>
        </p:spPr>
        <p:txBody>
          <a:bodyPr>
            <a:normAutofit fontScale="90000"/>
          </a:bodyPr>
          <a:lstStyle/>
          <a:p>
            <a:pPr eaLnBrk="1" hangingPunct="1">
              <a:defRPr/>
            </a:pPr>
            <a:br>
              <a:rPr lang="en-GB" altLang="en-US" sz="1800" dirty="0">
                <a:solidFill>
                  <a:srgbClr val="FF0000"/>
                </a:solidFill>
              </a:rPr>
            </a:br>
            <a:r>
              <a:rPr lang="en-GB" altLang="en-US" dirty="0">
                <a:solidFill>
                  <a:schemeClr val="tx1"/>
                </a:solidFill>
              </a:rPr>
              <a:t>Compressor Efficiency</a:t>
            </a:r>
            <a:endParaRPr lang="en-GB" altLang="en-US" sz="2000" dirty="0">
              <a:solidFill>
                <a:schemeClr val="tx1"/>
              </a:solidFill>
            </a:endParaRPr>
          </a:p>
        </p:txBody>
      </p:sp>
      <p:pic>
        <p:nvPicPr>
          <p:cNvPr id="58371" name="Picture 4" descr="scan0010.jpg"/>
          <p:cNvPicPr>
            <a:picLocks noChangeAspect="1"/>
          </p:cNvPicPr>
          <p:nvPr/>
        </p:nvPicPr>
        <p:blipFill>
          <a:blip r:embed="rId3">
            <a:extLst>
              <a:ext uri="{28A0092B-C50C-407E-A947-70E740481C1C}">
                <a14:useLocalDpi xmlns:a14="http://schemas.microsoft.com/office/drawing/2010/main" val="0"/>
              </a:ext>
            </a:extLst>
          </a:blip>
          <a:srcRect t="3436"/>
          <a:stretch>
            <a:fillRect/>
          </a:stretch>
        </p:blipFill>
        <p:spPr bwMode="auto">
          <a:xfrm>
            <a:off x="2963864" y="1320801"/>
            <a:ext cx="6264275" cy="511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Straight Arrow Connector 5"/>
          <p:cNvCxnSpPr/>
          <p:nvPr/>
        </p:nvCxnSpPr>
        <p:spPr bwMode="auto">
          <a:xfrm rot="16200000" flipH="1">
            <a:off x="4225131" y="2848769"/>
            <a:ext cx="1049338" cy="304800"/>
          </a:xfrm>
          <a:prstGeom prst="straightConnector1">
            <a:avLst/>
          </a:prstGeom>
          <a:ln w="22225">
            <a:headEnd type="none" w="med" len="med"/>
            <a:tailEnd type="triangle" w="lg" len="lg"/>
          </a:ln>
          <a:extLst/>
        </p:spPr>
        <p:style>
          <a:lnRef idx="1">
            <a:schemeClr val="accent1"/>
          </a:lnRef>
          <a:fillRef idx="0">
            <a:schemeClr val="accent1"/>
          </a:fillRef>
          <a:effectRef idx="0">
            <a:schemeClr val="accent1"/>
          </a:effectRef>
          <a:fontRef idx="minor">
            <a:schemeClr val="tx1"/>
          </a:fontRef>
        </p:style>
      </p:cxnSp>
      <p:sp>
        <p:nvSpPr>
          <p:cNvPr id="58373" name="TextBox 6"/>
          <p:cNvSpPr txBox="1">
            <a:spLocks noChangeArrowheads="1"/>
          </p:cNvSpPr>
          <p:nvPr/>
        </p:nvSpPr>
        <p:spPr bwMode="auto">
          <a:xfrm>
            <a:off x="4140200" y="2133600"/>
            <a:ext cx="15240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GB" altLang="en-US">
                <a:solidFill>
                  <a:prstClr val="black"/>
                </a:solidFill>
              </a:rPr>
              <a:t>Surge line</a:t>
            </a:r>
          </a:p>
        </p:txBody>
      </p:sp>
      <p:sp>
        <p:nvSpPr>
          <p:cNvPr id="58374" name="Oval 7"/>
          <p:cNvSpPr>
            <a:spLocks noChangeArrowheads="1"/>
          </p:cNvSpPr>
          <p:nvPr/>
        </p:nvSpPr>
        <p:spPr bwMode="auto">
          <a:xfrm>
            <a:off x="5194300" y="4203700"/>
            <a:ext cx="127000" cy="152400"/>
          </a:xfrm>
          <a:prstGeom prst="ellipse">
            <a:avLst/>
          </a:prstGeom>
          <a:solidFill>
            <a:schemeClr val="accent1"/>
          </a:solidFill>
          <a:ln w="12700" algn="ctr">
            <a:solidFill>
              <a:schemeClr val="tx1"/>
            </a:solidFill>
            <a:round/>
            <a:headEnd/>
            <a:tailEnd/>
          </a:ln>
        </p:spPr>
        <p:txBody>
          <a:bodyPr lIns="90000" tIns="46800" rIns="90000" bIns="46800" anchor="ct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a:solidFill>
                <a:prstClr val="black"/>
              </a:solidFill>
            </a:endParaRPr>
          </a:p>
        </p:txBody>
      </p:sp>
      <p:sp>
        <p:nvSpPr>
          <p:cNvPr id="58375" name="Oval 8"/>
          <p:cNvSpPr>
            <a:spLocks noChangeArrowheads="1"/>
          </p:cNvSpPr>
          <p:nvPr/>
        </p:nvSpPr>
        <p:spPr bwMode="auto">
          <a:xfrm>
            <a:off x="3708400" y="5676900"/>
            <a:ext cx="127000" cy="152400"/>
          </a:xfrm>
          <a:prstGeom prst="ellipse">
            <a:avLst/>
          </a:prstGeom>
          <a:solidFill>
            <a:schemeClr val="accent1"/>
          </a:solidFill>
          <a:ln w="12700" algn="ctr">
            <a:solidFill>
              <a:schemeClr val="tx1"/>
            </a:solidFill>
            <a:round/>
            <a:headEnd/>
            <a:tailEnd/>
          </a:ln>
        </p:spPr>
        <p:txBody>
          <a:bodyPr lIns="90000" tIns="46800" rIns="90000" bIns="46800" anchor="ctr"/>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a:solidFill>
                <a:prstClr val="black"/>
              </a:solidFill>
            </a:endParaRPr>
          </a:p>
        </p:txBody>
      </p:sp>
      <p:cxnSp>
        <p:nvCxnSpPr>
          <p:cNvPr id="11" name="Straight Connector 10"/>
          <p:cNvCxnSpPr/>
          <p:nvPr/>
        </p:nvCxnSpPr>
        <p:spPr bwMode="auto">
          <a:xfrm rot="5400000">
            <a:off x="3770313" y="4284663"/>
            <a:ext cx="1495425" cy="1466850"/>
          </a:xfrm>
          <a:prstGeom prst="line">
            <a:avLst/>
          </a:prstGeom>
          <a:ln w="38100">
            <a:headEnd type="none" w="med" len="med"/>
            <a:tailEnd type="none" w="med" len="med"/>
          </a:ln>
          <a:extLst/>
        </p:spPr>
        <p:style>
          <a:lnRef idx="1">
            <a:schemeClr val="accent1"/>
          </a:lnRef>
          <a:fillRef idx="0">
            <a:schemeClr val="accent1"/>
          </a:fillRef>
          <a:effectRef idx="0">
            <a:schemeClr val="accent1"/>
          </a:effectRef>
          <a:fontRef idx="minor">
            <a:schemeClr val="tx1"/>
          </a:fontRef>
        </p:style>
      </p:cxnSp>
      <p:pic>
        <p:nvPicPr>
          <p:cNvPr id="58377" name="Picture 7" descr="SMU_header_banner.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91319" y="141289"/>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45510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61028" y="2336800"/>
            <a:ext cx="493485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Now for something different</a:t>
            </a:r>
          </a:p>
        </p:txBody>
      </p:sp>
    </p:spTree>
    <p:extLst>
      <p:ext uri="{BB962C8B-B14F-4D97-AF65-F5344CB8AC3E}">
        <p14:creationId xmlns:p14="http://schemas.microsoft.com/office/powerpoint/2010/main" val="12142436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21</a:t>
            </a:fld>
            <a:endParaRPr lang="en-US" altLang="en-US" dirty="0"/>
          </a:p>
        </p:txBody>
      </p:sp>
      <p:sp>
        <p:nvSpPr>
          <p:cNvPr id="3" name="Rectangle 2"/>
          <p:cNvSpPr/>
          <p:nvPr/>
        </p:nvSpPr>
        <p:spPr>
          <a:xfrm>
            <a:off x="1148335" y="3000415"/>
            <a:ext cx="9578805" cy="1200329"/>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First law of thermodynamics </a:t>
            </a:r>
            <a:r>
              <a:rPr lang="en-GB" dirty="0">
                <a:latin typeface="Arial" panose="020B0604020202020204" pitchFamily="34" charset="0"/>
                <a:cs typeface="Arial" panose="020B0604020202020204" pitchFamily="34" charset="0"/>
              </a:rPr>
              <a:t>– Energy can neither be created nor destroyed. It can only change forms. In any process, the total energy of the universe remains the same. For a thermodynamic cycle the net heat supplied to the system equals the net work done by the system.</a:t>
            </a:r>
          </a:p>
        </p:txBody>
      </p:sp>
      <p:sp>
        <p:nvSpPr>
          <p:cNvPr id="4" name="TextBox 3"/>
          <p:cNvSpPr txBox="1"/>
          <p:nvPr/>
        </p:nvSpPr>
        <p:spPr>
          <a:xfrm>
            <a:off x="1746913" y="723332"/>
            <a:ext cx="5740674"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Introduction to Engineering Thermodynamics</a:t>
            </a:r>
          </a:p>
        </p:txBody>
      </p:sp>
      <p:sp>
        <p:nvSpPr>
          <p:cNvPr id="5" name="Rectangle 4"/>
          <p:cNvSpPr/>
          <p:nvPr/>
        </p:nvSpPr>
        <p:spPr>
          <a:xfrm>
            <a:off x="1148334" y="1738763"/>
            <a:ext cx="9214865" cy="646331"/>
          </a:xfrm>
          <a:prstGeom prst="rect">
            <a:avLst/>
          </a:prstGeom>
        </p:spPr>
        <p:txBody>
          <a:bodyPr wrap="square">
            <a:spAutoFit/>
          </a:bodyPr>
          <a:lstStyle/>
          <a:p>
            <a:r>
              <a:rPr lang="en-GB" dirty="0">
                <a:latin typeface="Arial" panose="020B0604020202020204" pitchFamily="34" charset="0"/>
                <a:cs typeface="Arial" panose="020B0604020202020204" pitchFamily="34" charset="0"/>
              </a:rPr>
              <a:t>The laws of thermodynamics define fundamental physical quantities (temperature, energy, and entropy) that characterize thermodynamic systems.</a:t>
            </a:r>
            <a:endParaRPr lang="en-GB" dirty="0">
              <a:effectLst/>
              <a:latin typeface="Arial" panose="020B0604020202020204" pitchFamily="34" charset="0"/>
              <a:cs typeface="Arial" panose="020B0604020202020204" pitchFamily="34" charset="0"/>
            </a:endParaRPr>
          </a:p>
        </p:txBody>
      </p:sp>
      <p:sp>
        <p:nvSpPr>
          <p:cNvPr id="6" name="Rectangle 5"/>
          <p:cNvSpPr/>
          <p:nvPr/>
        </p:nvSpPr>
        <p:spPr>
          <a:xfrm>
            <a:off x="1148334" y="4487352"/>
            <a:ext cx="9926066" cy="1754326"/>
          </a:xfrm>
          <a:prstGeom prst="rect">
            <a:avLst/>
          </a:prstGeom>
        </p:spPr>
        <p:txBody>
          <a:bodyPr wrap="square">
            <a:spAutoFit/>
          </a:bodyPr>
          <a:lstStyle/>
          <a:p>
            <a:r>
              <a:rPr lang="en-GB" dirty="0">
                <a:latin typeface="Arial" panose="020B0604020202020204" pitchFamily="34" charset="0"/>
                <a:cs typeface="Arial" panose="020B0604020202020204" pitchFamily="34" charset="0"/>
              </a:rPr>
              <a:t>The first law of thermodynamics is also known as Law of Conservation of Energy, energy can only be transferred or changed from one form to another. For example, turning on a light would seem to produce energy; however, it is electrical energy that is converted.</a:t>
            </a:r>
          </a:p>
          <a:p>
            <a:r>
              <a:rPr lang="en-GB" dirty="0">
                <a:latin typeface="Arial" panose="020B0604020202020204" pitchFamily="34" charset="0"/>
                <a:cs typeface="Arial" panose="020B0604020202020204" pitchFamily="34" charset="0"/>
              </a:rPr>
              <a:t>A way of expressing the first law of thermodynamics is that any change in the internal energy (∆E) of a system is given by the sum of the heat (q) that flows across its boundaries and the work (w) done on the system by the surroundings:</a:t>
            </a:r>
          </a:p>
        </p:txBody>
      </p:sp>
    </p:spTree>
    <p:extLst>
      <p:ext uri="{BB962C8B-B14F-4D97-AF65-F5344CB8AC3E}">
        <p14:creationId xmlns:p14="http://schemas.microsoft.com/office/powerpoint/2010/main" val="40182651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22</a:t>
            </a:fld>
            <a:endParaRPr lang="en-US" altLang="en-US" dirty="0"/>
          </a:p>
        </p:txBody>
      </p:sp>
      <p:sp>
        <p:nvSpPr>
          <p:cNvPr id="3" name="Rectangle 2"/>
          <p:cNvSpPr/>
          <p:nvPr/>
        </p:nvSpPr>
        <p:spPr>
          <a:xfrm>
            <a:off x="1260144" y="1244307"/>
            <a:ext cx="9103056" cy="646331"/>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Second law of thermodynamics </a:t>
            </a:r>
            <a:r>
              <a:rPr lang="en-GB" dirty="0">
                <a:latin typeface="Arial" panose="020B0604020202020204" pitchFamily="34" charset="0"/>
                <a:cs typeface="Arial" panose="020B0604020202020204" pitchFamily="34" charset="0"/>
              </a:rPr>
              <a:t>– The entropy of an isolated system not in equilibrium will tend to increase over time, approaching a maximum value at equilibrium.</a:t>
            </a:r>
          </a:p>
        </p:txBody>
      </p:sp>
      <p:sp>
        <p:nvSpPr>
          <p:cNvPr id="4" name="Rectangle 3"/>
          <p:cNvSpPr/>
          <p:nvPr/>
        </p:nvSpPr>
        <p:spPr>
          <a:xfrm>
            <a:off x="1260144" y="2583135"/>
            <a:ext cx="8866495" cy="2031325"/>
          </a:xfrm>
          <a:prstGeom prst="rect">
            <a:avLst/>
          </a:prstGeom>
        </p:spPr>
        <p:txBody>
          <a:bodyPr wrap="square">
            <a:spAutoFit/>
          </a:bodyPr>
          <a:lstStyle/>
          <a:p>
            <a:r>
              <a:rPr lang="en-GB" i="1" dirty="0">
                <a:latin typeface="Arial" panose="020B0604020202020204" pitchFamily="34" charset="0"/>
                <a:cs typeface="Arial" panose="020B0604020202020204" pitchFamily="34" charset="0"/>
              </a:rPr>
              <a:t>Entropy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thermodynamic quantity representing the unavailability of a system's thermal energy for conversion into mechanical work, often interpreted as the degree of disorder or randomness in the system.</a:t>
            </a:r>
          </a:p>
          <a:p>
            <a:r>
              <a:rPr lang="en-GB" i="1" dirty="0">
                <a:latin typeface="Arial" panose="020B0604020202020204" pitchFamily="34" charset="0"/>
                <a:cs typeface="Arial" panose="020B0604020202020204" pitchFamily="34" charset="0"/>
              </a:rPr>
              <a:t>‘the second law of thermodynamics says that entropy always increases with time’</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52647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23</a:t>
            </a:fld>
            <a:endParaRPr lang="en-US" altLang="en-US" dirty="0"/>
          </a:p>
        </p:txBody>
      </p:sp>
      <p:sp>
        <p:nvSpPr>
          <p:cNvPr id="3" name="Rectangle 2"/>
          <p:cNvSpPr/>
          <p:nvPr/>
        </p:nvSpPr>
        <p:spPr>
          <a:xfrm>
            <a:off x="1204686" y="1720840"/>
            <a:ext cx="9158514" cy="3970318"/>
          </a:xfrm>
          <a:prstGeom prst="rect">
            <a:avLst/>
          </a:prstGeom>
        </p:spPr>
        <p:txBody>
          <a:bodyPr wrap="square">
            <a:spAutoFit/>
          </a:bodyPr>
          <a:lstStyle/>
          <a:p>
            <a:r>
              <a:rPr lang="en-GB" dirty="0">
                <a:latin typeface="Arial" panose="020B0604020202020204" pitchFamily="34" charset="0"/>
              </a:rPr>
              <a:t>Equivalent statements of Second Law</a:t>
            </a:r>
          </a:p>
          <a:p>
            <a:endParaRPr lang="en-GB" dirty="0">
              <a:latin typeface="Arial" panose="020B0604020202020204" pitchFamily="34" charset="0"/>
            </a:endParaRPr>
          </a:p>
          <a:p>
            <a:pPr marL="342900" indent="-342900">
              <a:buAutoNum type="arabicPlain"/>
            </a:pPr>
            <a:r>
              <a:rPr lang="en-GB" dirty="0">
                <a:latin typeface="Arial" panose="020B0604020202020204" pitchFamily="34" charset="0"/>
              </a:rPr>
              <a:t> Heat cannot flow from a cooler to a hotter reservoir.</a:t>
            </a:r>
          </a:p>
          <a:p>
            <a:endParaRPr lang="en-GB" dirty="0">
              <a:latin typeface="Arial" panose="020B0604020202020204" pitchFamily="34" charset="0"/>
            </a:endParaRPr>
          </a:p>
          <a:p>
            <a:r>
              <a:rPr lang="en-GB" dirty="0">
                <a:latin typeface="Arial" panose="020B0604020202020204" pitchFamily="34" charset="0"/>
              </a:rPr>
              <a:t>2    Heat cannot be 100% converted to Work</a:t>
            </a:r>
          </a:p>
          <a:p>
            <a:endParaRPr lang="en-GB" dirty="0">
              <a:latin typeface="Arial" panose="020B0604020202020204" pitchFamily="34" charset="0"/>
            </a:endParaRPr>
          </a:p>
          <a:p>
            <a:r>
              <a:rPr lang="en-GB" dirty="0">
                <a:latin typeface="Arial" panose="020B0604020202020204" pitchFamily="34" charset="0"/>
              </a:rPr>
              <a:t>3    Reversible cycles are the most efficient engines possible</a:t>
            </a:r>
          </a:p>
          <a:p>
            <a:endParaRPr lang="en-GB" dirty="0">
              <a:latin typeface="Arial" panose="020B0604020202020204" pitchFamily="34" charset="0"/>
            </a:endParaRPr>
          </a:p>
          <a:p>
            <a:r>
              <a:rPr lang="en-GB" dirty="0">
                <a:latin typeface="Arial" panose="020B0604020202020204" pitchFamily="34" charset="0"/>
              </a:rPr>
              <a:t>4    Entropy cannot decrease</a:t>
            </a:r>
          </a:p>
          <a:p>
            <a:endParaRPr lang="en-GB" dirty="0">
              <a:latin typeface="Arial" panose="020B0604020202020204" pitchFamily="34" charset="0"/>
            </a:endParaRPr>
          </a:p>
          <a:p>
            <a:pPr marL="342900" indent="-342900">
              <a:buAutoNum type="arabicPlain" startAt="5"/>
            </a:pPr>
            <a:r>
              <a:rPr lang="en-GB" dirty="0">
                <a:latin typeface="Arial" panose="020B0604020202020204" pitchFamily="34" charset="0"/>
              </a:rPr>
              <a:t>Time increases as entropy increases</a:t>
            </a:r>
          </a:p>
          <a:p>
            <a:pPr marL="342900" indent="-342900">
              <a:buAutoNum type="arabicPlain" startAt="5"/>
            </a:pPr>
            <a:endParaRPr lang="en-GB" dirty="0">
              <a:latin typeface="Arial" panose="020B0604020202020204" pitchFamily="34" charset="0"/>
            </a:endParaRPr>
          </a:p>
          <a:p>
            <a:pPr algn="ctr"/>
            <a:endParaRPr lang="en-GB" dirty="0">
              <a:latin typeface="Arial" panose="020B0604020202020204" pitchFamily="34" charset="0"/>
            </a:endParaRPr>
          </a:p>
          <a:p>
            <a:pPr algn="ctr"/>
            <a:r>
              <a:rPr lang="en-GB" b="1" dirty="0">
                <a:latin typeface="Arial" panose="020B0604020202020204" pitchFamily="34" charset="0"/>
              </a:rPr>
              <a:t>Heat is the lowest form of energy</a:t>
            </a:r>
            <a:endParaRPr lang="en-GB" b="1" dirty="0">
              <a:effectLst/>
              <a:latin typeface="Arial" panose="020B0604020202020204" pitchFamily="34" charset="0"/>
            </a:endParaRPr>
          </a:p>
        </p:txBody>
      </p:sp>
    </p:spTree>
    <p:extLst>
      <p:ext uri="{BB962C8B-B14F-4D97-AF65-F5344CB8AC3E}">
        <p14:creationId xmlns:p14="http://schemas.microsoft.com/office/powerpoint/2010/main" val="883820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24</a:t>
            </a:fld>
            <a:endParaRPr lang="en-US" altLang="en-US" dirty="0"/>
          </a:p>
        </p:txBody>
      </p:sp>
      <p:sp>
        <p:nvSpPr>
          <p:cNvPr id="3" name="Rectangle 2"/>
          <p:cNvSpPr/>
          <p:nvPr/>
        </p:nvSpPr>
        <p:spPr>
          <a:xfrm>
            <a:off x="1110018" y="1302308"/>
            <a:ext cx="9385110" cy="646331"/>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Third law of thermodynamics </a:t>
            </a:r>
            <a:r>
              <a:rPr lang="en-GB" dirty="0">
                <a:latin typeface="Arial" panose="020B0604020202020204" pitchFamily="34" charset="0"/>
                <a:cs typeface="Arial" panose="020B0604020202020204" pitchFamily="34" charset="0"/>
              </a:rPr>
              <a:t>– As temperature approaches absolute zero, the entropy of a system approaches a constant minimum.</a:t>
            </a:r>
          </a:p>
        </p:txBody>
      </p:sp>
      <p:sp>
        <p:nvSpPr>
          <p:cNvPr id="4" name="Rectangle 3"/>
          <p:cNvSpPr/>
          <p:nvPr/>
        </p:nvSpPr>
        <p:spPr>
          <a:xfrm>
            <a:off x="1110018" y="1920033"/>
            <a:ext cx="9494292" cy="1661993"/>
          </a:xfrm>
          <a:prstGeom prst="rect">
            <a:avLst/>
          </a:prstGeom>
        </p:spPr>
        <p:txBody>
          <a:bodyPr wrap="square">
            <a:spAutoFit/>
          </a:bodyPr>
          <a:lstStyle/>
          <a:p>
            <a:r>
              <a:rPr lang="en-GB" i="1" dirty="0">
                <a:latin typeface="Arial" panose="020B0604020202020204" pitchFamily="34" charset="0"/>
                <a:cs typeface="Arial" panose="020B0604020202020204" pitchFamily="34" charset="0"/>
              </a:rPr>
              <a:t>Absolute zero</a:t>
            </a:r>
          </a:p>
          <a:p>
            <a:r>
              <a:rPr lang="en-GB" dirty="0">
                <a:latin typeface="Arial" panose="020B0604020202020204" pitchFamily="34" charset="0"/>
                <a:cs typeface="Arial" panose="020B0604020202020204" pitchFamily="34" charset="0"/>
              </a:rPr>
              <a:t>The lowest temperature that is theoretically possible. Stated as -273.15°C or 0 Kelvin</a:t>
            </a:r>
          </a:p>
          <a:p>
            <a:endParaRPr lang="en-GB" dirty="0">
              <a:latin typeface="Arial" panose="020B0604020202020204" pitchFamily="34" charset="0"/>
              <a:cs typeface="Arial" panose="020B0604020202020204" pitchFamily="34" charset="0"/>
            </a:endParaRPr>
          </a:p>
          <a:p>
            <a:r>
              <a:rPr lang="en-GB" sz="1600" i="1" dirty="0"/>
              <a:t>19 Dec 2015 - Researchers from NASA and MIT have cooled sodium gas to the lowest temperature ever recorded – one-half billionth degree above absolute zero. At absolute zero temperature (-273.15 degrees Celsius), all molecular motion would stop completely since the cooling process has extracted all energy from the material.</a:t>
            </a:r>
            <a:endParaRPr lang="en-GB" sz="1600" i="1" dirty="0">
              <a:latin typeface="Arial" panose="020B0604020202020204" pitchFamily="34" charset="0"/>
              <a:cs typeface="Arial" panose="020B0604020202020204" pitchFamily="34" charset="0"/>
            </a:endParaRPr>
          </a:p>
        </p:txBody>
      </p:sp>
      <p:sp>
        <p:nvSpPr>
          <p:cNvPr id="5" name="Rectangle 4"/>
          <p:cNvSpPr/>
          <p:nvPr/>
        </p:nvSpPr>
        <p:spPr>
          <a:xfrm>
            <a:off x="1110018" y="4134548"/>
            <a:ext cx="9652000" cy="2308324"/>
          </a:xfrm>
          <a:prstGeom prst="rect">
            <a:avLst/>
          </a:prstGeom>
        </p:spPr>
        <p:txBody>
          <a:bodyPr wrap="square">
            <a:spAutoFit/>
          </a:bodyPr>
          <a:lstStyle/>
          <a:p>
            <a:r>
              <a:rPr lang="en-GB" dirty="0">
                <a:latin typeface="Arial" panose="020B0604020202020204" pitchFamily="34" charset="0"/>
                <a:cs typeface="Arial" panose="020B0604020202020204" pitchFamily="34" charset="0"/>
              </a:rPr>
              <a:t>The third law of thermodynamics states that the entropy of a system approaches a constant value as the temperature approaches absolute zero. The entropy of a system at absolute zero is typically zero, and in all cases is determined only by the number of different ground states it has. Specifically, the entropy of a pure crystalline substance (perfect order) at absolute zero temperature is zero. This statement holds true if the perfect crystal has only one state with minimum energy.</a:t>
            </a:r>
          </a:p>
          <a:p>
            <a:endParaRPr lang="en-GB" dirty="0">
              <a:effectLst/>
              <a:latin typeface="Arial" panose="020B0604020202020204" pitchFamily="34" charset="0"/>
              <a:cs typeface="Arial" panose="020B0604020202020204" pitchFamily="34" charset="0"/>
            </a:endParaRPr>
          </a:p>
          <a:p>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98818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25</a:t>
            </a:fld>
            <a:endParaRPr lang="en-US" altLang="en-US" dirty="0"/>
          </a:p>
        </p:txBody>
      </p:sp>
      <p:sp>
        <p:nvSpPr>
          <p:cNvPr id="3" name="Rectangle 2"/>
          <p:cNvSpPr/>
          <p:nvPr/>
        </p:nvSpPr>
        <p:spPr>
          <a:xfrm>
            <a:off x="783771" y="1226633"/>
            <a:ext cx="10145486" cy="4801314"/>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System or Surroundings</a:t>
            </a:r>
          </a:p>
          <a:p>
            <a:endParaRPr lang="en-GB" b="1"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In order to avoid confusion, scientists discuss thermodynamic values in reference to a system and its surroundings. Everything that is not a part of the system constitutes its surroundings. The system and surroundings are separated by a boundary. For example, if the system is one mole of a gas in a container, then the boundary is simply the inner wall of the container itself. Everything outside of the boundary is considered the surroundings, which would include the container itself.</a:t>
            </a:r>
          </a:p>
          <a:p>
            <a:pPr>
              <a:lnSpc>
                <a:spcPct val="150000"/>
              </a:lnSpc>
            </a:pPr>
            <a:r>
              <a:rPr lang="en-GB" dirty="0">
                <a:latin typeface="Arial" panose="020B0604020202020204" pitchFamily="34" charset="0"/>
                <a:cs typeface="Arial" panose="020B0604020202020204" pitchFamily="34" charset="0"/>
              </a:rPr>
              <a:t>The boundary must be clearly defined, so one can clearly say whether a given part of the world is in the system or in the surroundings. If matter is not able to pass across the boundary, then the system is said to be </a:t>
            </a:r>
            <a:r>
              <a:rPr lang="en-GB" i="1" dirty="0">
                <a:latin typeface="Arial" panose="020B0604020202020204" pitchFamily="34" charset="0"/>
                <a:cs typeface="Arial" panose="020B0604020202020204" pitchFamily="34" charset="0"/>
              </a:rPr>
              <a:t>closed</a:t>
            </a:r>
            <a:r>
              <a:rPr lang="en-GB" dirty="0">
                <a:latin typeface="Arial" panose="020B0604020202020204" pitchFamily="34" charset="0"/>
                <a:cs typeface="Arial" panose="020B0604020202020204" pitchFamily="34" charset="0"/>
              </a:rPr>
              <a:t>; otherwise, it is </a:t>
            </a:r>
            <a:r>
              <a:rPr lang="en-GB" i="1" dirty="0">
                <a:latin typeface="Arial" panose="020B0604020202020204" pitchFamily="34" charset="0"/>
                <a:cs typeface="Arial" panose="020B0604020202020204" pitchFamily="34" charset="0"/>
              </a:rPr>
              <a:t>open</a:t>
            </a:r>
            <a:r>
              <a:rPr lang="en-GB" dirty="0">
                <a:latin typeface="Arial" panose="020B0604020202020204" pitchFamily="34" charset="0"/>
                <a:cs typeface="Arial" panose="020B0604020202020204" pitchFamily="34" charset="0"/>
              </a:rPr>
              <a:t>. A closed system may still exchange energy with the surroundings unless the system is an isolated one, in which case neither matter nor energy can pass across the boundary.</a:t>
            </a:r>
          </a:p>
        </p:txBody>
      </p:sp>
    </p:spTree>
    <p:extLst>
      <p:ext uri="{BB962C8B-B14F-4D97-AF65-F5344CB8AC3E}">
        <p14:creationId xmlns:p14="http://schemas.microsoft.com/office/powerpoint/2010/main" val="112215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26</a:t>
            </a:fld>
            <a:endParaRPr lang="en-US" altLang="en-US" dirty="0"/>
          </a:p>
        </p:txBody>
      </p:sp>
      <p:sp>
        <p:nvSpPr>
          <p:cNvPr id="3" name="Freeform: Shape 2"/>
          <p:cNvSpPr/>
          <p:nvPr/>
        </p:nvSpPr>
        <p:spPr>
          <a:xfrm>
            <a:off x="1901371" y="1698171"/>
            <a:ext cx="7266653" cy="3256089"/>
          </a:xfrm>
          <a:custGeom>
            <a:avLst/>
            <a:gdLst>
              <a:gd name="connsiteX0" fmla="*/ 4339772 w 7266653"/>
              <a:gd name="connsiteY0" fmla="*/ 362858 h 3256089"/>
              <a:gd name="connsiteX1" fmla="*/ 4049486 w 7266653"/>
              <a:gd name="connsiteY1" fmla="*/ 304800 h 3256089"/>
              <a:gd name="connsiteX2" fmla="*/ 3904343 w 7266653"/>
              <a:gd name="connsiteY2" fmla="*/ 275772 h 3256089"/>
              <a:gd name="connsiteX3" fmla="*/ 3715658 w 7266653"/>
              <a:gd name="connsiteY3" fmla="*/ 232229 h 3256089"/>
              <a:gd name="connsiteX4" fmla="*/ 3468915 w 7266653"/>
              <a:gd name="connsiteY4" fmla="*/ 203200 h 3256089"/>
              <a:gd name="connsiteX5" fmla="*/ 3207658 w 7266653"/>
              <a:gd name="connsiteY5" fmla="*/ 159658 h 3256089"/>
              <a:gd name="connsiteX6" fmla="*/ 2989943 w 7266653"/>
              <a:gd name="connsiteY6" fmla="*/ 130629 h 3256089"/>
              <a:gd name="connsiteX7" fmla="*/ 2757715 w 7266653"/>
              <a:gd name="connsiteY7" fmla="*/ 72572 h 3256089"/>
              <a:gd name="connsiteX8" fmla="*/ 2554515 w 7266653"/>
              <a:gd name="connsiteY8" fmla="*/ 43543 h 3256089"/>
              <a:gd name="connsiteX9" fmla="*/ 2278743 w 7266653"/>
              <a:gd name="connsiteY9" fmla="*/ 0 h 3256089"/>
              <a:gd name="connsiteX10" fmla="*/ 1741715 w 7266653"/>
              <a:gd name="connsiteY10" fmla="*/ 14515 h 3256089"/>
              <a:gd name="connsiteX11" fmla="*/ 1596572 w 7266653"/>
              <a:gd name="connsiteY11" fmla="*/ 72572 h 3256089"/>
              <a:gd name="connsiteX12" fmla="*/ 1538515 w 7266653"/>
              <a:gd name="connsiteY12" fmla="*/ 87086 h 3256089"/>
              <a:gd name="connsiteX13" fmla="*/ 1465943 w 7266653"/>
              <a:gd name="connsiteY13" fmla="*/ 116115 h 3256089"/>
              <a:gd name="connsiteX14" fmla="*/ 1422400 w 7266653"/>
              <a:gd name="connsiteY14" fmla="*/ 130629 h 3256089"/>
              <a:gd name="connsiteX15" fmla="*/ 1320800 w 7266653"/>
              <a:gd name="connsiteY15" fmla="*/ 188686 h 3256089"/>
              <a:gd name="connsiteX16" fmla="*/ 1277258 w 7266653"/>
              <a:gd name="connsiteY16" fmla="*/ 203200 h 3256089"/>
              <a:gd name="connsiteX17" fmla="*/ 1233715 w 7266653"/>
              <a:gd name="connsiteY17" fmla="*/ 246743 h 3256089"/>
              <a:gd name="connsiteX18" fmla="*/ 1045029 w 7266653"/>
              <a:gd name="connsiteY18" fmla="*/ 348343 h 3256089"/>
              <a:gd name="connsiteX19" fmla="*/ 972458 w 7266653"/>
              <a:gd name="connsiteY19" fmla="*/ 391886 h 3256089"/>
              <a:gd name="connsiteX20" fmla="*/ 914400 w 7266653"/>
              <a:gd name="connsiteY20" fmla="*/ 435429 h 3256089"/>
              <a:gd name="connsiteX21" fmla="*/ 856343 w 7266653"/>
              <a:gd name="connsiteY21" fmla="*/ 464458 h 3256089"/>
              <a:gd name="connsiteX22" fmla="*/ 812800 w 7266653"/>
              <a:gd name="connsiteY22" fmla="*/ 508000 h 3256089"/>
              <a:gd name="connsiteX23" fmla="*/ 696686 w 7266653"/>
              <a:gd name="connsiteY23" fmla="*/ 595086 h 3256089"/>
              <a:gd name="connsiteX24" fmla="*/ 551543 w 7266653"/>
              <a:gd name="connsiteY24" fmla="*/ 740229 h 3256089"/>
              <a:gd name="connsiteX25" fmla="*/ 478972 w 7266653"/>
              <a:gd name="connsiteY25" fmla="*/ 812800 h 3256089"/>
              <a:gd name="connsiteX26" fmla="*/ 406400 w 7266653"/>
              <a:gd name="connsiteY26" fmla="*/ 914400 h 3256089"/>
              <a:gd name="connsiteX27" fmla="*/ 391886 w 7266653"/>
              <a:gd name="connsiteY27" fmla="*/ 957943 h 3256089"/>
              <a:gd name="connsiteX28" fmla="*/ 304800 w 7266653"/>
              <a:gd name="connsiteY28" fmla="*/ 1132115 h 3256089"/>
              <a:gd name="connsiteX29" fmla="*/ 246743 w 7266653"/>
              <a:gd name="connsiteY29" fmla="*/ 1277258 h 3256089"/>
              <a:gd name="connsiteX30" fmla="*/ 203200 w 7266653"/>
              <a:gd name="connsiteY30" fmla="*/ 1378858 h 3256089"/>
              <a:gd name="connsiteX31" fmla="*/ 159658 w 7266653"/>
              <a:gd name="connsiteY31" fmla="*/ 1509486 h 3256089"/>
              <a:gd name="connsiteX32" fmla="*/ 87086 w 7266653"/>
              <a:gd name="connsiteY32" fmla="*/ 1683658 h 3256089"/>
              <a:gd name="connsiteX33" fmla="*/ 72572 w 7266653"/>
              <a:gd name="connsiteY33" fmla="*/ 1799772 h 3256089"/>
              <a:gd name="connsiteX34" fmla="*/ 29029 w 7266653"/>
              <a:gd name="connsiteY34" fmla="*/ 1959429 h 3256089"/>
              <a:gd name="connsiteX35" fmla="*/ 0 w 7266653"/>
              <a:gd name="connsiteY35" fmla="*/ 2104572 h 3256089"/>
              <a:gd name="connsiteX36" fmla="*/ 14515 w 7266653"/>
              <a:gd name="connsiteY36" fmla="*/ 2627086 h 3256089"/>
              <a:gd name="connsiteX37" fmla="*/ 43543 w 7266653"/>
              <a:gd name="connsiteY37" fmla="*/ 2786743 h 3256089"/>
              <a:gd name="connsiteX38" fmla="*/ 72572 w 7266653"/>
              <a:gd name="connsiteY38" fmla="*/ 2830286 h 3256089"/>
              <a:gd name="connsiteX39" fmla="*/ 116115 w 7266653"/>
              <a:gd name="connsiteY39" fmla="*/ 2931886 h 3256089"/>
              <a:gd name="connsiteX40" fmla="*/ 275772 w 7266653"/>
              <a:gd name="connsiteY40" fmla="*/ 3018972 h 3256089"/>
              <a:gd name="connsiteX41" fmla="*/ 333829 w 7266653"/>
              <a:gd name="connsiteY41" fmla="*/ 3033486 h 3256089"/>
              <a:gd name="connsiteX42" fmla="*/ 435429 w 7266653"/>
              <a:gd name="connsiteY42" fmla="*/ 3077029 h 3256089"/>
              <a:gd name="connsiteX43" fmla="*/ 478972 w 7266653"/>
              <a:gd name="connsiteY43" fmla="*/ 3106058 h 3256089"/>
              <a:gd name="connsiteX44" fmla="*/ 595086 w 7266653"/>
              <a:gd name="connsiteY44" fmla="*/ 3135086 h 3256089"/>
              <a:gd name="connsiteX45" fmla="*/ 696686 w 7266653"/>
              <a:gd name="connsiteY45" fmla="*/ 3178629 h 3256089"/>
              <a:gd name="connsiteX46" fmla="*/ 769258 w 7266653"/>
              <a:gd name="connsiteY46" fmla="*/ 3193143 h 3256089"/>
              <a:gd name="connsiteX47" fmla="*/ 856343 w 7266653"/>
              <a:gd name="connsiteY47" fmla="*/ 3222172 h 3256089"/>
              <a:gd name="connsiteX48" fmla="*/ 1030515 w 7266653"/>
              <a:gd name="connsiteY48" fmla="*/ 3251200 h 3256089"/>
              <a:gd name="connsiteX49" fmla="*/ 1857829 w 7266653"/>
              <a:gd name="connsiteY49" fmla="*/ 3222172 h 3256089"/>
              <a:gd name="connsiteX50" fmla="*/ 1973943 w 7266653"/>
              <a:gd name="connsiteY50" fmla="*/ 3193143 h 3256089"/>
              <a:gd name="connsiteX51" fmla="*/ 2046515 w 7266653"/>
              <a:gd name="connsiteY51" fmla="*/ 3178629 h 3256089"/>
              <a:gd name="connsiteX52" fmla="*/ 2264229 w 7266653"/>
              <a:gd name="connsiteY52" fmla="*/ 3135086 h 3256089"/>
              <a:gd name="connsiteX53" fmla="*/ 2394858 w 7266653"/>
              <a:gd name="connsiteY53" fmla="*/ 3091543 h 3256089"/>
              <a:gd name="connsiteX54" fmla="*/ 2438400 w 7266653"/>
              <a:gd name="connsiteY54" fmla="*/ 3077029 h 3256089"/>
              <a:gd name="connsiteX55" fmla="*/ 2481943 w 7266653"/>
              <a:gd name="connsiteY55" fmla="*/ 3048000 h 3256089"/>
              <a:gd name="connsiteX56" fmla="*/ 2699658 w 7266653"/>
              <a:gd name="connsiteY56" fmla="*/ 3018972 h 3256089"/>
              <a:gd name="connsiteX57" fmla="*/ 3730172 w 7266653"/>
              <a:gd name="connsiteY57" fmla="*/ 3033486 h 3256089"/>
              <a:gd name="connsiteX58" fmla="*/ 3802743 w 7266653"/>
              <a:gd name="connsiteY58" fmla="*/ 3048000 h 3256089"/>
              <a:gd name="connsiteX59" fmla="*/ 3933372 w 7266653"/>
              <a:gd name="connsiteY59" fmla="*/ 3062515 h 3256089"/>
              <a:gd name="connsiteX60" fmla="*/ 4223658 w 7266653"/>
              <a:gd name="connsiteY60" fmla="*/ 3106058 h 3256089"/>
              <a:gd name="connsiteX61" fmla="*/ 4354286 w 7266653"/>
              <a:gd name="connsiteY61" fmla="*/ 3149600 h 3256089"/>
              <a:gd name="connsiteX62" fmla="*/ 4760686 w 7266653"/>
              <a:gd name="connsiteY62" fmla="*/ 3222172 h 3256089"/>
              <a:gd name="connsiteX63" fmla="*/ 5225143 w 7266653"/>
              <a:gd name="connsiteY63" fmla="*/ 3207658 h 3256089"/>
              <a:gd name="connsiteX64" fmla="*/ 5558972 w 7266653"/>
              <a:gd name="connsiteY64" fmla="*/ 3193143 h 3256089"/>
              <a:gd name="connsiteX65" fmla="*/ 6894286 w 7266653"/>
              <a:gd name="connsiteY65" fmla="*/ 3178629 h 3256089"/>
              <a:gd name="connsiteX66" fmla="*/ 7024915 w 7266653"/>
              <a:gd name="connsiteY66" fmla="*/ 3091543 h 3256089"/>
              <a:gd name="connsiteX67" fmla="*/ 7242629 w 7266653"/>
              <a:gd name="connsiteY67" fmla="*/ 2989943 h 3256089"/>
              <a:gd name="connsiteX68" fmla="*/ 7242629 w 7266653"/>
              <a:gd name="connsiteY68" fmla="*/ 2699658 h 3256089"/>
              <a:gd name="connsiteX69" fmla="*/ 7184572 w 7266653"/>
              <a:gd name="connsiteY69" fmla="*/ 2452915 h 3256089"/>
              <a:gd name="connsiteX70" fmla="*/ 7170058 w 7266653"/>
              <a:gd name="connsiteY70" fmla="*/ 2365829 h 3256089"/>
              <a:gd name="connsiteX71" fmla="*/ 7155543 w 7266653"/>
              <a:gd name="connsiteY71" fmla="*/ 2322286 h 3256089"/>
              <a:gd name="connsiteX72" fmla="*/ 7141029 w 7266653"/>
              <a:gd name="connsiteY72" fmla="*/ 2148115 h 3256089"/>
              <a:gd name="connsiteX73" fmla="*/ 7126515 w 7266653"/>
              <a:gd name="connsiteY73" fmla="*/ 2075543 h 3256089"/>
              <a:gd name="connsiteX74" fmla="*/ 7112000 w 7266653"/>
              <a:gd name="connsiteY74" fmla="*/ 2032000 h 3256089"/>
              <a:gd name="connsiteX75" fmla="*/ 7024915 w 7266653"/>
              <a:gd name="connsiteY75" fmla="*/ 2002972 h 3256089"/>
              <a:gd name="connsiteX76" fmla="*/ 6836229 w 7266653"/>
              <a:gd name="connsiteY76" fmla="*/ 1872343 h 3256089"/>
              <a:gd name="connsiteX77" fmla="*/ 6647543 w 7266653"/>
              <a:gd name="connsiteY77" fmla="*/ 1712686 h 3256089"/>
              <a:gd name="connsiteX78" fmla="*/ 6560458 w 7266653"/>
              <a:gd name="connsiteY78" fmla="*/ 1640115 h 3256089"/>
              <a:gd name="connsiteX79" fmla="*/ 6487886 w 7266653"/>
              <a:gd name="connsiteY79" fmla="*/ 1538515 h 3256089"/>
              <a:gd name="connsiteX80" fmla="*/ 6458858 w 7266653"/>
              <a:gd name="connsiteY80" fmla="*/ 1494972 h 3256089"/>
              <a:gd name="connsiteX81" fmla="*/ 6444343 w 7266653"/>
              <a:gd name="connsiteY81" fmla="*/ 1451429 h 3256089"/>
              <a:gd name="connsiteX82" fmla="*/ 6357258 w 7266653"/>
              <a:gd name="connsiteY82" fmla="*/ 1291772 h 3256089"/>
              <a:gd name="connsiteX83" fmla="*/ 6342743 w 7266653"/>
              <a:gd name="connsiteY83" fmla="*/ 1233715 h 3256089"/>
              <a:gd name="connsiteX84" fmla="*/ 6299200 w 7266653"/>
              <a:gd name="connsiteY84" fmla="*/ 1175658 h 3256089"/>
              <a:gd name="connsiteX85" fmla="*/ 6255658 w 7266653"/>
              <a:gd name="connsiteY85" fmla="*/ 1103086 h 3256089"/>
              <a:gd name="connsiteX86" fmla="*/ 6226629 w 7266653"/>
              <a:gd name="connsiteY86" fmla="*/ 1045029 h 3256089"/>
              <a:gd name="connsiteX87" fmla="*/ 6154058 w 7266653"/>
              <a:gd name="connsiteY87" fmla="*/ 870858 h 3256089"/>
              <a:gd name="connsiteX88" fmla="*/ 6096000 w 7266653"/>
              <a:gd name="connsiteY88" fmla="*/ 783772 h 3256089"/>
              <a:gd name="connsiteX89" fmla="*/ 6066972 w 7266653"/>
              <a:gd name="connsiteY89" fmla="*/ 696686 h 3256089"/>
              <a:gd name="connsiteX90" fmla="*/ 5994400 w 7266653"/>
              <a:gd name="connsiteY90" fmla="*/ 508000 h 3256089"/>
              <a:gd name="connsiteX91" fmla="*/ 5965372 w 7266653"/>
              <a:gd name="connsiteY91" fmla="*/ 464458 h 3256089"/>
              <a:gd name="connsiteX92" fmla="*/ 5921829 w 7266653"/>
              <a:gd name="connsiteY92" fmla="*/ 348343 h 3256089"/>
              <a:gd name="connsiteX93" fmla="*/ 5776686 w 7266653"/>
              <a:gd name="connsiteY93" fmla="*/ 232229 h 3256089"/>
              <a:gd name="connsiteX94" fmla="*/ 5704115 w 7266653"/>
              <a:gd name="connsiteY94" fmla="*/ 203200 h 3256089"/>
              <a:gd name="connsiteX95" fmla="*/ 5660572 w 7266653"/>
              <a:gd name="connsiteY95" fmla="*/ 174172 h 3256089"/>
              <a:gd name="connsiteX96" fmla="*/ 5602515 w 7266653"/>
              <a:gd name="connsiteY96" fmla="*/ 145143 h 3256089"/>
              <a:gd name="connsiteX97" fmla="*/ 5486400 w 7266653"/>
              <a:gd name="connsiteY97" fmla="*/ 159658 h 3256089"/>
              <a:gd name="connsiteX98" fmla="*/ 5384800 w 7266653"/>
              <a:gd name="connsiteY98" fmla="*/ 188686 h 3256089"/>
              <a:gd name="connsiteX99" fmla="*/ 5312229 w 7266653"/>
              <a:gd name="connsiteY99" fmla="*/ 203200 h 3256089"/>
              <a:gd name="connsiteX100" fmla="*/ 5167086 w 7266653"/>
              <a:gd name="connsiteY100" fmla="*/ 261258 h 3256089"/>
              <a:gd name="connsiteX101" fmla="*/ 4978400 w 7266653"/>
              <a:gd name="connsiteY101" fmla="*/ 319315 h 3256089"/>
              <a:gd name="connsiteX102" fmla="*/ 4891315 w 7266653"/>
              <a:gd name="connsiteY102" fmla="*/ 348343 h 3256089"/>
              <a:gd name="connsiteX103" fmla="*/ 4847772 w 7266653"/>
              <a:gd name="connsiteY103" fmla="*/ 362858 h 3256089"/>
              <a:gd name="connsiteX104" fmla="*/ 4659086 w 7266653"/>
              <a:gd name="connsiteY104" fmla="*/ 391886 h 3256089"/>
              <a:gd name="connsiteX105" fmla="*/ 4601029 w 7266653"/>
              <a:gd name="connsiteY105" fmla="*/ 406400 h 3256089"/>
              <a:gd name="connsiteX106" fmla="*/ 4339772 w 7266653"/>
              <a:gd name="connsiteY106" fmla="*/ 362858 h 325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7266653" h="3256089">
                <a:moveTo>
                  <a:pt x="4339772" y="362858"/>
                </a:moveTo>
                <a:cubicBezTo>
                  <a:pt x="4247848" y="345925"/>
                  <a:pt x="4311367" y="361730"/>
                  <a:pt x="4049486" y="304800"/>
                </a:cubicBezTo>
                <a:cubicBezTo>
                  <a:pt x="4001273" y="294319"/>
                  <a:pt x="3952556" y="286253"/>
                  <a:pt x="3904343" y="275772"/>
                </a:cubicBezTo>
                <a:cubicBezTo>
                  <a:pt x="3841268" y="262060"/>
                  <a:pt x="3779328" y="242841"/>
                  <a:pt x="3715658" y="232229"/>
                </a:cubicBezTo>
                <a:cubicBezTo>
                  <a:pt x="3633970" y="218614"/>
                  <a:pt x="3550898" y="214912"/>
                  <a:pt x="3468915" y="203200"/>
                </a:cubicBezTo>
                <a:cubicBezTo>
                  <a:pt x="3381515" y="190714"/>
                  <a:pt x="3294949" y="172884"/>
                  <a:pt x="3207658" y="159658"/>
                </a:cubicBezTo>
                <a:cubicBezTo>
                  <a:pt x="3135270" y="148690"/>
                  <a:pt x="3061823" y="144541"/>
                  <a:pt x="2989943" y="130629"/>
                </a:cubicBezTo>
                <a:cubicBezTo>
                  <a:pt x="2911605" y="115467"/>
                  <a:pt x="2835957" y="88221"/>
                  <a:pt x="2757715" y="72572"/>
                </a:cubicBezTo>
                <a:cubicBezTo>
                  <a:pt x="2690623" y="59153"/>
                  <a:pt x="2621924" y="55266"/>
                  <a:pt x="2554515" y="43543"/>
                </a:cubicBezTo>
                <a:cubicBezTo>
                  <a:pt x="2260023" y="-7673"/>
                  <a:pt x="2595152" y="31642"/>
                  <a:pt x="2278743" y="0"/>
                </a:cubicBezTo>
                <a:cubicBezTo>
                  <a:pt x="2099734" y="4838"/>
                  <a:pt x="1919785" y="-4429"/>
                  <a:pt x="1741715" y="14515"/>
                </a:cubicBezTo>
                <a:cubicBezTo>
                  <a:pt x="1689899" y="20027"/>
                  <a:pt x="1647124" y="59934"/>
                  <a:pt x="1596572" y="72572"/>
                </a:cubicBezTo>
                <a:cubicBezTo>
                  <a:pt x="1577220" y="77410"/>
                  <a:pt x="1557439" y="80778"/>
                  <a:pt x="1538515" y="87086"/>
                </a:cubicBezTo>
                <a:cubicBezTo>
                  <a:pt x="1513798" y="95325"/>
                  <a:pt x="1490338" y="106967"/>
                  <a:pt x="1465943" y="116115"/>
                </a:cubicBezTo>
                <a:cubicBezTo>
                  <a:pt x="1451618" y="121487"/>
                  <a:pt x="1436914" y="125791"/>
                  <a:pt x="1422400" y="130629"/>
                </a:cubicBezTo>
                <a:cubicBezTo>
                  <a:pt x="1378667" y="159786"/>
                  <a:pt x="1372368" y="166586"/>
                  <a:pt x="1320800" y="188686"/>
                </a:cubicBezTo>
                <a:cubicBezTo>
                  <a:pt x="1306738" y="194713"/>
                  <a:pt x="1291772" y="198362"/>
                  <a:pt x="1277258" y="203200"/>
                </a:cubicBezTo>
                <a:cubicBezTo>
                  <a:pt x="1262744" y="217714"/>
                  <a:pt x="1250136" y="234427"/>
                  <a:pt x="1233715" y="246743"/>
                </a:cubicBezTo>
                <a:cubicBezTo>
                  <a:pt x="1172283" y="292817"/>
                  <a:pt x="1112370" y="307938"/>
                  <a:pt x="1045029" y="348343"/>
                </a:cubicBezTo>
                <a:cubicBezTo>
                  <a:pt x="1020839" y="362857"/>
                  <a:pt x="995931" y="376238"/>
                  <a:pt x="972458" y="391886"/>
                </a:cubicBezTo>
                <a:cubicBezTo>
                  <a:pt x="952330" y="405305"/>
                  <a:pt x="934914" y="422608"/>
                  <a:pt x="914400" y="435429"/>
                </a:cubicBezTo>
                <a:cubicBezTo>
                  <a:pt x="896052" y="446896"/>
                  <a:pt x="873949" y="451882"/>
                  <a:pt x="856343" y="464458"/>
                </a:cubicBezTo>
                <a:cubicBezTo>
                  <a:pt x="839640" y="476389"/>
                  <a:pt x="828569" y="494859"/>
                  <a:pt x="812800" y="508000"/>
                </a:cubicBezTo>
                <a:cubicBezTo>
                  <a:pt x="672810" y="624659"/>
                  <a:pt x="908389" y="401026"/>
                  <a:pt x="696686" y="595086"/>
                </a:cubicBezTo>
                <a:lnTo>
                  <a:pt x="551543" y="740229"/>
                </a:lnTo>
                <a:lnTo>
                  <a:pt x="478972" y="812800"/>
                </a:lnTo>
                <a:cubicBezTo>
                  <a:pt x="446178" y="911184"/>
                  <a:pt x="492495" y="793868"/>
                  <a:pt x="406400" y="914400"/>
                </a:cubicBezTo>
                <a:cubicBezTo>
                  <a:pt x="397507" y="926850"/>
                  <a:pt x="398356" y="944079"/>
                  <a:pt x="391886" y="957943"/>
                </a:cubicBezTo>
                <a:cubicBezTo>
                  <a:pt x="364437" y="1016763"/>
                  <a:pt x="328907" y="1071847"/>
                  <a:pt x="304800" y="1132115"/>
                </a:cubicBezTo>
                <a:cubicBezTo>
                  <a:pt x="285448" y="1180496"/>
                  <a:pt x="266583" y="1229075"/>
                  <a:pt x="246743" y="1277258"/>
                </a:cubicBezTo>
                <a:cubicBezTo>
                  <a:pt x="232714" y="1311329"/>
                  <a:pt x="212136" y="1343112"/>
                  <a:pt x="203200" y="1378858"/>
                </a:cubicBezTo>
                <a:cubicBezTo>
                  <a:pt x="176789" y="1484505"/>
                  <a:pt x="203380" y="1389249"/>
                  <a:pt x="159658" y="1509486"/>
                </a:cubicBezTo>
                <a:cubicBezTo>
                  <a:pt x="107270" y="1653552"/>
                  <a:pt x="158203" y="1541424"/>
                  <a:pt x="87086" y="1683658"/>
                </a:cubicBezTo>
                <a:cubicBezTo>
                  <a:pt x="82248" y="1722363"/>
                  <a:pt x="79760" y="1761434"/>
                  <a:pt x="72572" y="1799772"/>
                </a:cubicBezTo>
                <a:cubicBezTo>
                  <a:pt x="44350" y="1950291"/>
                  <a:pt x="54427" y="1870536"/>
                  <a:pt x="29029" y="1959429"/>
                </a:cubicBezTo>
                <a:cubicBezTo>
                  <a:pt x="11708" y="2020052"/>
                  <a:pt x="11405" y="2036144"/>
                  <a:pt x="0" y="2104572"/>
                </a:cubicBezTo>
                <a:cubicBezTo>
                  <a:pt x="4838" y="2278743"/>
                  <a:pt x="6603" y="2453027"/>
                  <a:pt x="14515" y="2627086"/>
                </a:cubicBezTo>
                <a:cubicBezTo>
                  <a:pt x="16016" y="2660105"/>
                  <a:pt x="22543" y="2744743"/>
                  <a:pt x="43543" y="2786743"/>
                </a:cubicBezTo>
                <a:cubicBezTo>
                  <a:pt x="51344" y="2802345"/>
                  <a:pt x="62896" y="2815772"/>
                  <a:pt x="72572" y="2830286"/>
                </a:cubicBezTo>
                <a:cubicBezTo>
                  <a:pt x="82147" y="2868588"/>
                  <a:pt x="84039" y="2903820"/>
                  <a:pt x="116115" y="2931886"/>
                </a:cubicBezTo>
                <a:cubicBezTo>
                  <a:pt x="165747" y="2975314"/>
                  <a:pt x="214967" y="2998704"/>
                  <a:pt x="275772" y="3018972"/>
                </a:cubicBezTo>
                <a:cubicBezTo>
                  <a:pt x="294696" y="3025280"/>
                  <a:pt x="314649" y="3028006"/>
                  <a:pt x="333829" y="3033486"/>
                </a:cubicBezTo>
                <a:cubicBezTo>
                  <a:pt x="374540" y="3045117"/>
                  <a:pt x="396722" y="3054910"/>
                  <a:pt x="435429" y="3077029"/>
                </a:cubicBezTo>
                <a:cubicBezTo>
                  <a:pt x="450575" y="3085684"/>
                  <a:pt x="462578" y="3100097"/>
                  <a:pt x="478972" y="3106058"/>
                </a:cubicBezTo>
                <a:cubicBezTo>
                  <a:pt x="516466" y="3119692"/>
                  <a:pt x="595086" y="3135086"/>
                  <a:pt x="595086" y="3135086"/>
                </a:cubicBezTo>
                <a:cubicBezTo>
                  <a:pt x="636627" y="3155857"/>
                  <a:pt x="653971" y="3167951"/>
                  <a:pt x="696686" y="3178629"/>
                </a:cubicBezTo>
                <a:cubicBezTo>
                  <a:pt x="720619" y="3184612"/>
                  <a:pt x="745458" y="3186652"/>
                  <a:pt x="769258" y="3193143"/>
                </a:cubicBezTo>
                <a:cubicBezTo>
                  <a:pt x="798778" y="3201194"/>
                  <a:pt x="826052" y="3217845"/>
                  <a:pt x="856343" y="3222172"/>
                </a:cubicBezTo>
                <a:cubicBezTo>
                  <a:pt x="982365" y="3240175"/>
                  <a:pt x="924397" y="3229977"/>
                  <a:pt x="1030515" y="3251200"/>
                </a:cubicBezTo>
                <a:cubicBezTo>
                  <a:pt x="1122135" y="3249404"/>
                  <a:pt x="1608164" y="3275672"/>
                  <a:pt x="1857829" y="3222172"/>
                </a:cubicBezTo>
                <a:cubicBezTo>
                  <a:pt x="1896839" y="3213813"/>
                  <a:pt x="1934822" y="3200967"/>
                  <a:pt x="1973943" y="3193143"/>
                </a:cubicBezTo>
                <a:cubicBezTo>
                  <a:pt x="1998134" y="3188305"/>
                  <a:pt x="2022181" y="3182685"/>
                  <a:pt x="2046515" y="3178629"/>
                </a:cubicBezTo>
                <a:cubicBezTo>
                  <a:pt x="2143760" y="3162422"/>
                  <a:pt x="2166063" y="3167807"/>
                  <a:pt x="2264229" y="3135086"/>
                </a:cubicBezTo>
                <a:lnTo>
                  <a:pt x="2394858" y="3091543"/>
                </a:lnTo>
                <a:lnTo>
                  <a:pt x="2438400" y="3077029"/>
                </a:lnTo>
                <a:cubicBezTo>
                  <a:pt x="2452914" y="3067353"/>
                  <a:pt x="2466341" y="3055801"/>
                  <a:pt x="2481943" y="3048000"/>
                </a:cubicBezTo>
                <a:cubicBezTo>
                  <a:pt x="2541229" y="3018357"/>
                  <a:pt x="2660752" y="3022214"/>
                  <a:pt x="2699658" y="3018972"/>
                </a:cubicBezTo>
                <a:lnTo>
                  <a:pt x="3730172" y="3033486"/>
                </a:lnTo>
                <a:cubicBezTo>
                  <a:pt x="3754833" y="3034135"/>
                  <a:pt x="3778322" y="3044511"/>
                  <a:pt x="3802743" y="3048000"/>
                </a:cubicBezTo>
                <a:cubicBezTo>
                  <a:pt x="3846114" y="3054196"/>
                  <a:pt x="3890097" y="3055682"/>
                  <a:pt x="3933372" y="3062515"/>
                </a:cubicBezTo>
                <a:cubicBezTo>
                  <a:pt x="4266424" y="3115102"/>
                  <a:pt x="3891228" y="3072813"/>
                  <a:pt x="4223658" y="3106058"/>
                </a:cubicBezTo>
                <a:cubicBezTo>
                  <a:pt x="4267201" y="3120572"/>
                  <a:pt x="4309589" y="3139171"/>
                  <a:pt x="4354286" y="3149600"/>
                </a:cubicBezTo>
                <a:cubicBezTo>
                  <a:pt x="4532409" y="3191162"/>
                  <a:pt x="4609716" y="3200605"/>
                  <a:pt x="4760686" y="3222172"/>
                </a:cubicBezTo>
                <a:lnTo>
                  <a:pt x="5225143" y="3207658"/>
                </a:lnTo>
                <a:cubicBezTo>
                  <a:pt x="5336451" y="3203610"/>
                  <a:pt x="5447607" y="3195080"/>
                  <a:pt x="5558972" y="3193143"/>
                </a:cubicBezTo>
                <a:lnTo>
                  <a:pt x="6894286" y="3178629"/>
                </a:lnTo>
                <a:cubicBezTo>
                  <a:pt x="6937829" y="3149600"/>
                  <a:pt x="6978108" y="3114947"/>
                  <a:pt x="7024915" y="3091543"/>
                </a:cubicBezTo>
                <a:cubicBezTo>
                  <a:pt x="7154619" y="3026690"/>
                  <a:pt x="7082342" y="3061181"/>
                  <a:pt x="7242629" y="2989943"/>
                </a:cubicBezTo>
                <a:cubicBezTo>
                  <a:pt x="7281539" y="2873209"/>
                  <a:pt x="7266965" y="2934902"/>
                  <a:pt x="7242629" y="2699658"/>
                </a:cubicBezTo>
                <a:cubicBezTo>
                  <a:pt x="7226361" y="2542397"/>
                  <a:pt x="7227915" y="2561273"/>
                  <a:pt x="7184572" y="2452915"/>
                </a:cubicBezTo>
                <a:cubicBezTo>
                  <a:pt x="7179734" y="2423886"/>
                  <a:pt x="7176442" y="2394557"/>
                  <a:pt x="7170058" y="2365829"/>
                </a:cubicBezTo>
                <a:cubicBezTo>
                  <a:pt x="7166739" y="2350894"/>
                  <a:pt x="7157565" y="2337451"/>
                  <a:pt x="7155543" y="2322286"/>
                </a:cubicBezTo>
                <a:cubicBezTo>
                  <a:pt x="7147843" y="2264539"/>
                  <a:pt x="7147836" y="2205974"/>
                  <a:pt x="7141029" y="2148115"/>
                </a:cubicBezTo>
                <a:cubicBezTo>
                  <a:pt x="7138147" y="2123614"/>
                  <a:pt x="7132498" y="2099476"/>
                  <a:pt x="7126515" y="2075543"/>
                </a:cubicBezTo>
                <a:cubicBezTo>
                  <a:pt x="7122804" y="2060700"/>
                  <a:pt x="7124450" y="2040893"/>
                  <a:pt x="7112000" y="2032000"/>
                </a:cubicBezTo>
                <a:cubicBezTo>
                  <a:pt x="7087101" y="2014215"/>
                  <a:pt x="7052283" y="2016656"/>
                  <a:pt x="7024915" y="2002972"/>
                </a:cubicBezTo>
                <a:cubicBezTo>
                  <a:pt x="6829118" y="1905074"/>
                  <a:pt x="6931693" y="1955874"/>
                  <a:pt x="6836229" y="1872343"/>
                </a:cubicBezTo>
                <a:cubicBezTo>
                  <a:pt x="6774224" y="1818089"/>
                  <a:pt x="6710564" y="1765756"/>
                  <a:pt x="6647543" y="1712686"/>
                </a:cubicBezTo>
                <a:cubicBezTo>
                  <a:pt x="6618640" y="1688346"/>
                  <a:pt x="6581418" y="1671555"/>
                  <a:pt x="6560458" y="1640115"/>
                </a:cubicBezTo>
                <a:cubicBezTo>
                  <a:pt x="6492033" y="1537479"/>
                  <a:pt x="6577920" y="1664563"/>
                  <a:pt x="6487886" y="1538515"/>
                </a:cubicBezTo>
                <a:cubicBezTo>
                  <a:pt x="6477747" y="1524320"/>
                  <a:pt x="6466659" y="1510574"/>
                  <a:pt x="6458858" y="1494972"/>
                </a:cubicBezTo>
                <a:cubicBezTo>
                  <a:pt x="6452016" y="1481288"/>
                  <a:pt x="6450674" y="1465357"/>
                  <a:pt x="6444343" y="1451429"/>
                </a:cubicBezTo>
                <a:cubicBezTo>
                  <a:pt x="6397301" y="1347938"/>
                  <a:pt x="6402704" y="1359943"/>
                  <a:pt x="6357258" y="1291772"/>
                </a:cubicBezTo>
                <a:cubicBezTo>
                  <a:pt x="6352420" y="1272420"/>
                  <a:pt x="6351664" y="1251557"/>
                  <a:pt x="6342743" y="1233715"/>
                </a:cubicBezTo>
                <a:cubicBezTo>
                  <a:pt x="6331925" y="1212078"/>
                  <a:pt x="6312618" y="1195786"/>
                  <a:pt x="6299200" y="1175658"/>
                </a:cubicBezTo>
                <a:cubicBezTo>
                  <a:pt x="6283552" y="1152185"/>
                  <a:pt x="6269358" y="1127747"/>
                  <a:pt x="6255658" y="1103086"/>
                </a:cubicBezTo>
                <a:cubicBezTo>
                  <a:pt x="6245150" y="1084172"/>
                  <a:pt x="6235301" y="1064852"/>
                  <a:pt x="6226629" y="1045029"/>
                </a:cubicBezTo>
                <a:cubicBezTo>
                  <a:pt x="6201419" y="987407"/>
                  <a:pt x="6188946" y="923190"/>
                  <a:pt x="6154058" y="870858"/>
                </a:cubicBezTo>
                <a:lnTo>
                  <a:pt x="6096000" y="783772"/>
                </a:lnTo>
                <a:lnTo>
                  <a:pt x="6066972" y="696686"/>
                </a:lnTo>
                <a:cubicBezTo>
                  <a:pt x="6048456" y="641136"/>
                  <a:pt x="6015650" y="539875"/>
                  <a:pt x="5994400" y="508000"/>
                </a:cubicBezTo>
                <a:lnTo>
                  <a:pt x="5965372" y="464458"/>
                </a:lnTo>
                <a:cubicBezTo>
                  <a:pt x="5953684" y="417705"/>
                  <a:pt x="5951022" y="389213"/>
                  <a:pt x="5921829" y="348343"/>
                </a:cubicBezTo>
                <a:cubicBezTo>
                  <a:pt x="5893954" y="309318"/>
                  <a:pt x="5803552" y="247901"/>
                  <a:pt x="5776686" y="232229"/>
                </a:cubicBezTo>
                <a:cubicBezTo>
                  <a:pt x="5754181" y="219101"/>
                  <a:pt x="5727418" y="214852"/>
                  <a:pt x="5704115" y="203200"/>
                </a:cubicBezTo>
                <a:cubicBezTo>
                  <a:pt x="5688513" y="195399"/>
                  <a:pt x="5675718" y="182827"/>
                  <a:pt x="5660572" y="174172"/>
                </a:cubicBezTo>
                <a:cubicBezTo>
                  <a:pt x="5641786" y="163437"/>
                  <a:pt x="5621867" y="154819"/>
                  <a:pt x="5602515" y="145143"/>
                </a:cubicBezTo>
                <a:cubicBezTo>
                  <a:pt x="5563810" y="149981"/>
                  <a:pt x="5524876" y="153245"/>
                  <a:pt x="5486400" y="159658"/>
                </a:cubicBezTo>
                <a:cubicBezTo>
                  <a:pt x="5404950" y="173233"/>
                  <a:pt x="5453825" y="171430"/>
                  <a:pt x="5384800" y="188686"/>
                </a:cubicBezTo>
                <a:cubicBezTo>
                  <a:pt x="5360867" y="194669"/>
                  <a:pt x="5336419" y="198362"/>
                  <a:pt x="5312229" y="203200"/>
                </a:cubicBezTo>
                <a:cubicBezTo>
                  <a:pt x="5263848" y="222553"/>
                  <a:pt x="5217638" y="248620"/>
                  <a:pt x="5167086" y="261258"/>
                </a:cubicBezTo>
                <a:cubicBezTo>
                  <a:pt x="5064501" y="286904"/>
                  <a:pt x="5127953" y="269464"/>
                  <a:pt x="4978400" y="319315"/>
                </a:cubicBezTo>
                <a:lnTo>
                  <a:pt x="4891315" y="348343"/>
                </a:lnTo>
                <a:cubicBezTo>
                  <a:pt x="4876801" y="353181"/>
                  <a:pt x="4862918" y="360694"/>
                  <a:pt x="4847772" y="362858"/>
                </a:cubicBezTo>
                <a:cubicBezTo>
                  <a:pt x="4798976" y="369829"/>
                  <a:pt x="4709431" y="381817"/>
                  <a:pt x="4659086" y="391886"/>
                </a:cubicBezTo>
                <a:cubicBezTo>
                  <a:pt x="4639525" y="395798"/>
                  <a:pt x="4620381" y="401562"/>
                  <a:pt x="4601029" y="406400"/>
                </a:cubicBezTo>
                <a:cubicBezTo>
                  <a:pt x="4355143" y="391032"/>
                  <a:pt x="4431696" y="379791"/>
                  <a:pt x="4339772" y="362858"/>
                </a:cubicBezTo>
                <a:close/>
              </a:path>
            </a:pathLst>
          </a:custGeom>
          <a:ln w="3810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p:nvPr/>
        </p:nvCxnSpPr>
        <p:spPr>
          <a:xfrm>
            <a:off x="1596571" y="1494972"/>
            <a:ext cx="914400" cy="91440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191195" y="1073352"/>
            <a:ext cx="1725152"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Boundary</a:t>
            </a:r>
          </a:p>
        </p:txBody>
      </p:sp>
      <p:sp>
        <p:nvSpPr>
          <p:cNvPr id="7" name="TextBox 6"/>
          <p:cNvSpPr txBox="1"/>
          <p:nvPr/>
        </p:nvSpPr>
        <p:spPr>
          <a:xfrm>
            <a:off x="4304510" y="2802995"/>
            <a:ext cx="1382110"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System</a:t>
            </a:r>
          </a:p>
        </p:txBody>
      </p:sp>
      <p:sp>
        <p:nvSpPr>
          <p:cNvPr id="8" name="TextBox 7"/>
          <p:cNvSpPr txBox="1"/>
          <p:nvPr/>
        </p:nvSpPr>
        <p:spPr>
          <a:xfrm>
            <a:off x="5988166" y="5507466"/>
            <a:ext cx="2326278" cy="523220"/>
          </a:xfrm>
          <a:prstGeom prst="rect">
            <a:avLst/>
          </a:prstGeom>
          <a:noFill/>
        </p:spPr>
        <p:txBody>
          <a:bodyPr wrap="none" rtlCol="0">
            <a:spAutoFit/>
          </a:bodyPr>
          <a:lstStyle/>
          <a:p>
            <a:r>
              <a:rPr lang="en-GB" sz="2800" dirty="0">
                <a:latin typeface="Arial" panose="020B0604020202020204" pitchFamily="34" charset="0"/>
                <a:cs typeface="Arial" panose="020B0604020202020204" pitchFamily="34" charset="0"/>
              </a:rPr>
              <a:t>Surroundings</a:t>
            </a:r>
          </a:p>
        </p:txBody>
      </p:sp>
    </p:spTree>
    <p:extLst>
      <p:ext uri="{BB962C8B-B14F-4D97-AF65-F5344CB8AC3E}">
        <p14:creationId xmlns:p14="http://schemas.microsoft.com/office/powerpoint/2010/main" val="2695932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27</a:t>
            </a:fld>
            <a:endParaRPr lang="en-US" altLang="en-US" dirty="0"/>
          </a:p>
        </p:txBody>
      </p:sp>
      <p:pic>
        <p:nvPicPr>
          <p:cNvPr id="49154" name="Picture 2" descr="Image fig0PistonAndSystemBoundary_we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7549" y="2097542"/>
            <a:ext cx="2352675" cy="109537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89308" y="3192917"/>
            <a:ext cx="3469155" cy="369332"/>
          </a:xfrm>
          <a:prstGeom prst="rect">
            <a:avLst/>
          </a:prstGeom>
        </p:spPr>
        <p:txBody>
          <a:bodyPr wrap="none">
            <a:spAutoFit/>
          </a:bodyPr>
          <a:lstStyle/>
          <a:p>
            <a:r>
              <a:rPr lang="en-GB" dirty="0"/>
              <a:t>Piston (boundary) and gas (system)</a:t>
            </a:r>
          </a:p>
        </p:txBody>
      </p:sp>
      <p:sp>
        <p:nvSpPr>
          <p:cNvPr id="4" name="Rectangle 3"/>
          <p:cNvSpPr/>
          <p:nvPr/>
        </p:nvSpPr>
        <p:spPr>
          <a:xfrm>
            <a:off x="4622800" y="1653179"/>
            <a:ext cx="6096000" cy="1200329"/>
          </a:xfrm>
          <a:prstGeom prst="rect">
            <a:avLst/>
          </a:prstGeom>
        </p:spPr>
        <p:txBody>
          <a:bodyPr>
            <a:spAutoFit/>
          </a:bodyPr>
          <a:lstStyle/>
          <a:p>
            <a:r>
              <a:rPr lang="en-GB" dirty="0"/>
              <a:t>The thermodynamic state of a system is defined by specifying values of a set of measurable properties sufficient to determine all other properties. For fluid systems, typical properties are pressure, volume and temperature.</a:t>
            </a:r>
          </a:p>
        </p:txBody>
      </p:sp>
    </p:spTree>
    <p:extLst>
      <p:ext uri="{BB962C8B-B14F-4D97-AF65-F5344CB8AC3E}">
        <p14:creationId xmlns:p14="http://schemas.microsoft.com/office/powerpoint/2010/main" val="28148454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28</a:t>
            </a:fld>
            <a:endParaRPr lang="en-US" altLang="en-US" dirty="0"/>
          </a:p>
        </p:txBody>
      </p:sp>
      <p:sp>
        <p:nvSpPr>
          <p:cNvPr id="3" name="Rectangle 2"/>
          <p:cNvSpPr/>
          <p:nvPr/>
        </p:nvSpPr>
        <p:spPr>
          <a:xfrm>
            <a:off x="2728686" y="877277"/>
            <a:ext cx="6096000" cy="923330"/>
          </a:xfrm>
          <a:prstGeom prst="rect">
            <a:avLst/>
          </a:prstGeom>
        </p:spPr>
        <p:txBody>
          <a:bodyPr>
            <a:spAutoFit/>
          </a:bodyPr>
          <a:lstStyle/>
          <a:p>
            <a:r>
              <a:rPr lang="en-GB" dirty="0"/>
              <a:t>Real substances may have phase changes (water to water vapor, or water to ice, for example), which we can also plot on thermodynamic coordinates.</a:t>
            </a:r>
          </a:p>
        </p:txBody>
      </p:sp>
      <p:pic>
        <p:nvPicPr>
          <p:cNvPr id="50180" name="Picture 4" descr="Image fig1DiagramPV_we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7424" y="2003803"/>
            <a:ext cx="3937928" cy="3076193"/>
          </a:xfrm>
          <a:prstGeom prst="rect">
            <a:avLst/>
          </a:prstGeom>
          <a:noFill/>
          <a:extLst>
            <a:ext uri="{909E8E84-426E-40DD-AFC4-6F175D3DCCD1}">
              <a14:hiddenFill xmlns:a14="http://schemas.microsoft.com/office/drawing/2010/main">
                <a:solidFill>
                  <a:srgbClr val="FFFFFF"/>
                </a:solidFill>
              </a14:hiddenFill>
            </a:ext>
          </a:extLst>
        </p:spPr>
      </p:pic>
      <p:pic>
        <p:nvPicPr>
          <p:cNvPr id="50182" name="Picture 6" descr="Image fig1DiagramPT_we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53" y="1887690"/>
            <a:ext cx="3927909" cy="3076194"/>
          </a:xfrm>
          <a:prstGeom prst="rect">
            <a:avLst/>
          </a:prstGeom>
          <a:noFill/>
          <a:extLst>
            <a:ext uri="{909E8E84-426E-40DD-AFC4-6F175D3DCCD1}">
              <a14:hiddenFill xmlns:a14="http://schemas.microsoft.com/office/drawing/2010/main">
                <a:solidFill>
                  <a:srgbClr val="FFFFFF"/>
                </a:solidFill>
              </a14:hiddenFill>
            </a:ext>
          </a:extLst>
        </p:spPr>
      </p:pic>
      <p:pic>
        <p:nvPicPr>
          <p:cNvPr id="50184" name="Picture 8" descr="Image fig1DiagramTV_web"/>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2369" y="1857825"/>
            <a:ext cx="3874454" cy="3026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7829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29</a:t>
            </a:fld>
            <a:endParaRPr lang="en-US" altLang="en-US" dirty="0"/>
          </a:p>
        </p:txBody>
      </p:sp>
      <p:sp>
        <p:nvSpPr>
          <p:cNvPr id="3" name="Rectangle 2"/>
          <p:cNvSpPr/>
          <p:nvPr/>
        </p:nvSpPr>
        <p:spPr>
          <a:xfrm>
            <a:off x="1567542" y="1606459"/>
            <a:ext cx="8316686" cy="4247317"/>
          </a:xfrm>
          <a:prstGeom prst="rect">
            <a:avLst/>
          </a:prstGeom>
        </p:spPr>
        <p:txBody>
          <a:bodyPr wrap="square">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rPr>
              <a:t>Thermodynamics is about MACROSCOPIC properties.</a:t>
            </a:r>
          </a:p>
          <a:p>
            <a:pPr marL="285750" indent="-285750">
              <a:lnSpc>
                <a:spcPct val="150000"/>
              </a:lnSpc>
              <a:buFont typeface="Arial" panose="020B0604020202020204" pitchFamily="34" charset="0"/>
              <a:buChar char="•"/>
            </a:pPr>
            <a:r>
              <a:rPr lang="en-GB" dirty="0">
                <a:latin typeface="Arial" panose="020B0604020202020204" pitchFamily="34" charset="0"/>
              </a:rPr>
              <a:t>The various properties that can be quantified  without disturbing the system e.g. internal energy U and V, P, T are called state functions or state properties</a:t>
            </a:r>
          </a:p>
          <a:p>
            <a:pPr>
              <a:lnSpc>
                <a:spcPct val="150000"/>
              </a:lnSpc>
            </a:pPr>
            <a:endParaRPr lang="en-GB" dirty="0">
              <a:latin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rPr>
              <a:t>Properties whose absolute values are easily measured </a:t>
            </a:r>
            <a:r>
              <a:rPr lang="en-GB" dirty="0" err="1">
                <a:latin typeface="Arial" panose="020B0604020202020204" pitchFamily="34" charset="0"/>
              </a:rPr>
              <a:t>eg</a:t>
            </a:r>
            <a:r>
              <a:rPr lang="en-GB" dirty="0">
                <a:latin typeface="Arial" panose="020B0604020202020204" pitchFamily="34" charset="0"/>
              </a:rPr>
              <a:t>. V,P,T are also called state variables.</a:t>
            </a:r>
          </a:p>
          <a:p>
            <a:pPr marL="285750" indent="-285750">
              <a:lnSpc>
                <a:spcPct val="150000"/>
              </a:lnSpc>
              <a:buFont typeface="Arial" panose="020B0604020202020204" pitchFamily="34" charset="0"/>
              <a:buChar char="•"/>
            </a:pPr>
            <a:r>
              <a:rPr lang="en-GB" dirty="0">
                <a:latin typeface="Arial" panose="020B0604020202020204" pitchFamily="34" charset="0"/>
              </a:rPr>
              <a:t>Relations between state functions for a particular material are called the equation of state of the material.</a:t>
            </a:r>
          </a:p>
          <a:p>
            <a:pPr marL="285750" indent="-285750">
              <a:lnSpc>
                <a:spcPct val="150000"/>
              </a:lnSpc>
              <a:buFont typeface="Arial" panose="020B0604020202020204" pitchFamily="34" charset="0"/>
              <a:buChar char="•"/>
            </a:pPr>
            <a:endParaRPr lang="en-GB" dirty="0">
              <a:latin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rPr>
              <a:t>Ideal gas: PV=</a:t>
            </a:r>
            <a:r>
              <a:rPr lang="en-GB" dirty="0" err="1">
                <a:latin typeface="Arial" panose="020B0604020202020204" pitchFamily="34" charset="0"/>
              </a:rPr>
              <a:t>nRT</a:t>
            </a:r>
            <a:endParaRPr lang="en-GB" dirty="0">
              <a:effectLst/>
              <a:latin typeface="Arial" panose="020B0604020202020204" pitchFamily="34" charset="0"/>
            </a:endParaRPr>
          </a:p>
        </p:txBody>
      </p:sp>
    </p:spTree>
    <p:extLst>
      <p:ext uri="{BB962C8B-B14F-4D97-AF65-F5344CB8AC3E}">
        <p14:creationId xmlns:p14="http://schemas.microsoft.com/office/powerpoint/2010/main" val="1432423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30</a:t>
            </a:fld>
            <a:endParaRPr lang="en-US" altLang="en-US" dirty="0"/>
          </a:p>
        </p:txBody>
      </p:sp>
      <p:sp>
        <p:nvSpPr>
          <p:cNvPr id="3" name="Rectangle 2"/>
          <p:cNvSpPr/>
          <p:nvPr/>
        </p:nvSpPr>
        <p:spPr>
          <a:xfrm>
            <a:off x="856019" y="1112753"/>
            <a:ext cx="9862782" cy="1477328"/>
          </a:xfrm>
          <a:prstGeom prst="rect">
            <a:avLst/>
          </a:prstGeom>
        </p:spPr>
        <p:txBody>
          <a:bodyPr wrap="square">
            <a:spAutoFit/>
          </a:bodyPr>
          <a:lstStyle/>
          <a:p>
            <a:r>
              <a:rPr lang="en-GB" b="1" dirty="0"/>
              <a:t>Heat </a:t>
            </a:r>
          </a:p>
          <a:p>
            <a:pPr>
              <a:buFont typeface="+mj-lt"/>
              <a:buAutoNum type="arabicPeriod"/>
            </a:pPr>
            <a:r>
              <a:rPr lang="en-GB" dirty="0"/>
              <a:t>Heat is energy transferred due to temperature differences only. Heat transfer can alter system states; </a:t>
            </a:r>
          </a:p>
          <a:p>
            <a:pPr>
              <a:buFont typeface="+mj-lt"/>
              <a:buAutoNum type="arabicPeriod"/>
            </a:pPr>
            <a:r>
              <a:rPr lang="en-GB" dirty="0"/>
              <a:t>Bodies don't ``contain'' heat; heat is identified as it comes across system boundaries; </a:t>
            </a:r>
          </a:p>
          <a:p>
            <a:pPr>
              <a:buFont typeface="+mj-lt"/>
              <a:buAutoNum type="arabicPeriod"/>
            </a:pPr>
            <a:r>
              <a:rPr lang="en-GB" dirty="0"/>
              <a:t>The amount of heat needed to go from one state to another is path dependent; </a:t>
            </a:r>
          </a:p>
          <a:p>
            <a:pPr>
              <a:buFont typeface="+mj-lt"/>
              <a:buAutoNum type="arabicPeriod"/>
            </a:pPr>
            <a:r>
              <a:rPr lang="en-GB" dirty="0"/>
              <a:t>Adiabatic processes are ones in which no heat is transferred.</a:t>
            </a:r>
          </a:p>
        </p:txBody>
      </p:sp>
      <p:sp>
        <p:nvSpPr>
          <p:cNvPr id="11" name="Rectangle 10"/>
          <p:cNvSpPr/>
          <p:nvPr/>
        </p:nvSpPr>
        <p:spPr>
          <a:xfrm>
            <a:off x="856019" y="3515157"/>
            <a:ext cx="9862782" cy="2308324"/>
          </a:xfrm>
          <a:prstGeom prst="rect">
            <a:avLst/>
          </a:prstGeom>
        </p:spPr>
        <p:txBody>
          <a:bodyPr wrap="square">
            <a:spAutoFit/>
          </a:bodyPr>
          <a:lstStyle/>
          <a:p>
            <a:r>
              <a:rPr lang="en-GB" b="1" dirty="0"/>
              <a:t>Work </a:t>
            </a:r>
          </a:p>
          <a:p>
            <a:r>
              <a:rPr lang="en-GB" dirty="0"/>
              <a:t>Heat is a way of changing the energy of a system by virtue of a temperature difference only. Any other means for changing the energy of a system is called work. We can have push-pull work (e.g. in a piston-cylinder, lifting a weight), electric and magnetic work (e.g. an electric motor), chemical work, surface tension work, elastic work, etc. In defining work, we focus on the effects that the system (e.g. an engine) has on its surroundings. Thus we define work as being positive when the system does work on the surroundings (energy leaves the system). If work is done on the system (energy added to the system), the work is negative. </a:t>
            </a:r>
          </a:p>
        </p:txBody>
      </p:sp>
      <p:pic>
        <p:nvPicPr>
          <p:cNvPr id="68638" name="Picture 30" descr="$ 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800000" flipV="1">
            <a:off x="13791345" y="4669319"/>
            <a:ext cx="83273" cy="536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2159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31</a:t>
            </a:fld>
            <a:endParaRPr lang="en-US" altLang="en-US" dirty="0"/>
          </a:p>
        </p:txBody>
      </p:sp>
      <p:sp>
        <p:nvSpPr>
          <p:cNvPr id="3" name="TextBox 2"/>
          <p:cNvSpPr txBox="1"/>
          <p:nvPr/>
        </p:nvSpPr>
        <p:spPr>
          <a:xfrm>
            <a:off x="1097887" y="948690"/>
            <a:ext cx="10467833" cy="590931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 </a:t>
            </a:r>
            <a:r>
              <a:rPr lang="en-GB" b="1" dirty="0">
                <a:latin typeface="Arial" panose="020B0604020202020204" pitchFamily="34" charset="0"/>
                <a:cs typeface="Arial" panose="020B0604020202020204" pitchFamily="34" charset="0"/>
              </a:rPr>
              <a:t>thermodynamic process</a:t>
            </a:r>
            <a:r>
              <a:rPr lang="en-GB" dirty="0">
                <a:latin typeface="Arial" panose="020B0604020202020204" pitchFamily="34" charset="0"/>
                <a:cs typeface="Arial" panose="020B0604020202020204" pitchFamily="34" charset="0"/>
              </a:rPr>
              <a:t> is when heat moves, either within systems or between systems.</a:t>
            </a:r>
          </a:p>
          <a:p>
            <a:endParaRPr lang="en-GB" dirty="0"/>
          </a:p>
          <a:p>
            <a:r>
              <a:rPr lang="en-GB" dirty="0">
                <a:latin typeface="Arial" panose="020B0604020202020204" pitchFamily="34" charset="0"/>
                <a:cs typeface="Arial" panose="020B0604020202020204" pitchFamily="34" charset="0"/>
              </a:rPr>
              <a:t>Some terms used in Thermodynamic processes: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Internal energy  =  the internal state of a system that is due to the energies of the molecular 			 constituents of the system. The change in internal energy during a process is equal 		 to the net heat entering the system minus the net work done by the system. 			 The symbol for Internal energy is U.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Adiabatic      = 	 In thermodynamics, an adiabatic process is one that occurs without transfer of 			 heat or matter between a thermodynamic system and its surroundings. In an 			 adiabatic process, energy is transferred only as work.</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Isentropic     =  	 In thermodynamics, an isentropic process is an idealized thermodynamic process 		 that is adiabatic and in which the work transfers of the system are frictionless; 			 there is no transfer of heat or matter and the process is reversible.</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a:t>
            </a:r>
            <a:r>
              <a:rPr lang="en-GB" sz="2400" baseline="-25000" dirty="0" err="1">
                <a:latin typeface="Arial" panose="020B0604020202020204" pitchFamily="34" charset="0"/>
                <a:cs typeface="Arial" panose="020B0604020202020204" pitchFamily="34" charset="0"/>
              </a:rPr>
              <a:t>p</a:t>
            </a:r>
            <a:r>
              <a:rPr lang="en-GB" dirty="0">
                <a:latin typeface="Arial" panose="020B0604020202020204" pitchFamily="34" charset="0"/>
                <a:cs typeface="Arial" panose="020B0604020202020204" pitchFamily="34" charset="0"/>
              </a:rPr>
              <a:t>      =	  Specific heat of a gas at constant pressure</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a:t>
            </a:r>
            <a:r>
              <a:rPr lang="en-GB" sz="2400" baseline="-25000" dirty="0" err="1">
                <a:latin typeface="Arial" panose="020B0604020202020204" pitchFamily="34" charset="0"/>
                <a:cs typeface="Arial" panose="020B0604020202020204" pitchFamily="34" charset="0"/>
              </a:rPr>
              <a:t>v</a:t>
            </a:r>
            <a:r>
              <a:rPr lang="en-GB" dirty="0">
                <a:latin typeface="Arial" panose="020B0604020202020204" pitchFamily="34" charset="0"/>
                <a:cs typeface="Arial" panose="020B0604020202020204" pitchFamily="34" charset="0"/>
              </a:rPr>
              <a:t>      =	  Specific heat of a gas at constant volume</a:t>
            </a:r>
          </a:p>
          <a:p>
            <a:endParaRPr lang="en-GB" dirty="0"/>
          </a:p>
        </p:txBody>
      </p:sp>
    </p:spTree>
    <p:extLst>
      <p:ext uri="{BB962C8B-B14F-4D97-AF65-F5344CB8AC3E}">
        <p14:creationId xmlns:p14="http://schemas.microsoft.com/office/powerpoint/2010/main" val="19599449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32</a:t>
            </a:fld>
            <a:endParaRPr lang="en-US" altLang="en-US" dirty="0"/>
          </a:p>
        </p:txBody>
      </p:sp>
      <p:sp>
        <p:nvSpPr>
          <p:cNvPr id="3" name="Rectangle 2"/>
          <p:cNvSpPr/>
          <p:nvPr/>
        </p:nvSpPr>
        <p:spPr>
          <a:xfrm>
            <a:off x="783771" y="1101040"/>
            <a:ext cx="10107142" cy="5232202"/>
          </a:xfrm>
          <a:prstGeom prst="rect">
            <a:avLst/>
          </a:prstGeom>
        </p:spPr>
        <p:txBody>
          <a:bodyPr wrap="square">
            <a:spAutoFit/>
          </a:bodyPr>
          <a:lstStyle/>
          <a:p>
            <a:r>
              <a:rPr lang="en-GB" dirty="0">
                <a:latin typeface="Arial" panose="020B0604020202020204" pitchFamily="34" charset="0"/>
              </a:rPr>
              <a:t>The Heat capacity of a system</a:t>
            </a:r>
          </a:p>
          <a:p>
            <a:endParaRPr lang="en-GB" dirty="0">
              <a:latin typeface="Arial" panose="020B0604020202020204" pitchFamily="34" charset="0"/>
            </a:endParaRPr>
          </a:p>
          <a:p>
            <a:r>
              <a:rPr lang="en-GB" b="1" dirty="0"/>
              <a:t>The heat capacity</a:t>
            </a:r>
            <a:r>
              <a:rPr lang="en-GB" dirty="0"/>
              <a:t> of a </a:t>
            </a:r>
            <a:r>
              <a:rPr lang="en-GB" b="1" dirty="0"/>
              <a:t>defined system</a:t>
            </a:r>
            <a:r>
              <a:rPr lang="en-GB" dirty="0"/>
              <a:t> is the amount of </a:t>
            </a:r>
            <a:r>
              <a:rPr lang="en-GB" b="1" dirty="0"/>
              <a:t>heat</a:t>
            </a:r>
            <a:r>
              <a:rPr lang="en-GB" dirty="0"/>
              <a:t> usually expressed in joules (J) needed to raise the </a:t>
            </a:r>
            <a:r>
              <a:rPr lang="en-GB" b="1" dirty="0"/>
              <a:t>system's</a:t>
            </a:r>
            <a:r>
              <a:rPr lang="en-GB" dirty="0"/>
              <a:t> temperature by one degree (usually expressed in Celsius or Kelvin). It is expressed in units of thermal energy per degree temperature</a:t>
            </a:r>
          </a:p>
          <a:p>
            <a:endParaRPr lang="en-GB" dirty="0">
              <a:effectLst/>
              <a:latin typeface="Arial" panose="020B0604020202020204" pitchFamily="34" charset="0"/>
            </a:endParaRPr>
          </a:p>
          <a:p>
            <a:pPr lvl="0" eaLnBrk="0" fontAlgn="base" hangingPunct="0">
              <a:spcBef>
                <a:spcPct val="0"/>
              </a:spcBef>
              <a:spcAft>
                <a:spcPct val="0"/>
              </a:spcAft>
            </a:pPr>
            <a:r>
              <a:rPr lang="en-US" altLang="en-US" dirty="0">
                <a:latin typeface="Arial" panose="020B0604020202020204" pitchFamily="34" charset="0"/>
              </a:rPr>
              <a:t>Specific Heat Capacity Formula  (C</a:t>
            </a:r>
            <a:r>
              <a:rPr lang="en-US" altLang="en-US"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
            </a:r>
            <a:r>
              <a:rPr lang="en-GB" sz="2400" baseline="-25000" dirty="0" err="1">
                <a:latin typeface="Arial" panose="020B0604020202020204" pitchFamily="34" charset="0"/>
                <a:cs typeface="Arial" panose="020B0604020202020204" pitchFamily="34" charset="0"/>
              </a:rPr>
              <a:t>p</a:t>
            </a:r>
            <a:r>
              <a:rPr lang="en-GB" sz="2400"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
            </a:r>
            <a:r>
              <a:rPr lang="en-GB" baseline="-25000" dirty="0" err="1">
                <a:latin typeface="Arial" panose="020B0604020202020204" pitchFamily="34" charset="0"/>
                <a:cs typeface="Arial" panose="020B0604020202020204" pitchFamily="34" charset="0"/>
              </a:rPr>
              <a:t>v</a:t>
            </a:r>
            <a:r>
              <a:rPr lang="en-GB" dirty="0">
                <a:latin typeface="Arial" panose="020B0604020202020204" pitchFamily="34" charset="0"/>
                <a:cs typeface="Arial" panose="020B0604020202020204" pitchFamily="34" charset="0"/>
              </a:rPr>
              <a:t> </a:t>
            </a:r>
            <a:r>
              <a:rPr lang="en-GB" dirty="0"/>
              <a:t>)</a:t>
            </a:r>
            <a:endParaRPr lang="en-US" altLang="en-US" dirty="0">
              <a:latin typeface="Arial" panose="020B0604020202020204" pitchFamily="34" charset="0"/>
            </a:endParaRPr>
          </a:p>
          <a:p>
            <a:pPr lvl="0" eaLnBrk="0" fontAlgn="base" hangingPunct="0">
              <a:spcBef>
                <a:spcPct val="0"/>
              </a:spcBef>
              <a:spcAft>
                <a:spcPct val="0"/>
              </a:spcAft>
            </a:pPr>
            <a:r>
              <a:rPr lang="en-US" altLang="en-US" dirty="0">
                <a:latin typeface="Arial" panose="020B0604020202020204" pitchFamily="34" charset="0"/>
              </a:rPr>
              <a:t>The specific heat capacity of a substance is the amount of heat required to raise one gram of the substance by one degree Celsius. Water, for example, has a specific heat capacity of 4.18 J/</a:t>
            </a:r>
            <a:r>
              <a:rPr lang="en-US" altLang="en-US" dirty="0" err="1">
                <a:latin typeface="Arial" panose="020B0604020202020204" pitchFamily="34" charset="0"/>
              </a:rPr>
              <a:t>g°C</a:t>
            </a:r>
            <a:r>
              <a:rPr lang="en-US" altLang="en-US" dirty="0">
                <a:latin typeface="Arial" panose="020B0604020202020204" pitchFamily="34" charset="0"/>
              </a:rPr>
              <a:t>  </a:t>
            </a:r>
            <a:r>
              <a:rPr lang="en-US" altLang="en-US" sz="2200" dirty="0">
                <a:latin typeface="Arial" panose="020B0604020202020204" pitchFamily="34" charset="0"/>
              </a:rPr>
              <a:t> </a:t>
            </a:r>
            <a:r>
              <a:rPr lang="en-US" altLang="en-US" dirty="0">
                <a:latin typeface="Arial" panose="020B0604020202020204" pitchFamily="34" charset="0"/>
              </a:rPr>
              <a:t>This means to heat one gram of water by one degree Celsius, it would require 4.18 joules of energy. </a:t>
            </a:r>
          </a:p>
          <a:p>
            <a:pPr lvl="7" eaLnBrk="0" fontAlgn="base" hangingPunct="0">
              <a:spcBef>
                <a:spcPct val="0"/>
              </a:spcBef>
              <a:spcAft>
                <a:spcPct val="0"/>
              </a:spcAft>
            </a:pPr>
            <a:r>
              <a:rPr lang="en-US" altLang="en-US" dirty="0">
                <a:latin typeface="Arial" panose="020B0604020202020204" pitchFamily="34" charset="0"/>
              </a:rPr>
              <a:t>	C   = 	    q</a:t>
            </a:r>
          </a:p>
          <a:p>
            <a:pPr lvl="7" eaLnBrk="0" fontAlgn="base" hangingPunct="0">
              <a:spcBef>
                <a:spcPct val="0"/>
              </a:spcBef>
              <a:spcAft>
                <a:spcPct val="0"/>
              </a:spcAft>
            </a:pPr>
            <a:r>
              <a:rPr lang="en-US" altLang="en-US" dirty="0">
                <a:latin typeface="Arial" panose="020B0604020202020204" pitchFamily="34" charset="0"/>
              </a:rPr>
              <a:t>		m x    T</a:t>
            </a:r>
          </a:p>
          <a:p>
            <a:pPr lvl="0" eaLnBrk="0" fontAlgn="base" hangingPunct="0">
              <a:spcBef>
                <a:spcPct val="0"/>
              </a:spcBef>
              <a:spcAft>
                <a:spcPct val="0"/>
              </a:spcAft>
            </a:pPr>
            <a:r>
              <a:rPr lang="en-US" altLang="en-US" dirty="0">
                <a:latin typeface="Arial" panose="020B0604020202020204" pitchFamily="34" charset="0"/>
              </a:rPr>
              <a:t>  </a:t>
            </a:r>
            <a:endParaRPr lang="en-US" altLang="en-US" sz="1900" dirty="0">
              <a:latin typeface="Arial" panose="020B0604020202020204" pitchFamily="34" charset="0"/>
            </a:endParaRPr>
          </a:p>
          <a:p>
            <a:r>
              <a:rPr lang="en-GB" dirty="0"/>
              <a:t>q = heat</a:t>
            </a:r>
          </a:p>
          <a:p>
            <a:r>
              <a:rPr lang="en-GB" dirty="0"/>
              <a:t>m = mass</a:t>
            </a:r>
          </a:p>
          <a:p>
            <a:r>
              <a:rPr lang="el-GR" dirty="0"/>
              <a:t>Δ </a:t>
            </a:r>
            <a:r>
              <a:rPr lang="en-GB" dirty="0"/>
              <a:t>T = change in temperature</a:t>
            </a:r>
          </a:p>
          <a:p>
            <a:endParaRPr lang="en-GB" dirty="0">
              <a:effectLst/>
              <a:latin typeface="Arial" panose="020B0604020202020204" pitchFamily="34" charset="0"/>
            </a:endParaRPr>
          </a:p>
        </p:txBody>
      </p:sp>
      <p:sp>
        <p:nvSpPr>
          <p:cNvPr id="6" name="Isosceles Triangle 5"/>
          <p:cNvSpPr/>
          <p:nvPr/>
        </p:nvSpPr>
        <p:spPr>
          <a:xfrm>
            <a:off x="5936776" y="4667535"/>
            <a:ext cx="136478" cy="136479"/>
          </a:xfrm>
          <a:prstGeom prst="triangle">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a:cxnSpLocks/>
          </p:cNvCxnSpPr>
          <p:nvPr/>
        </p:nvCxnSpPr>
        <p:spPr>
          <a:xfrm>
            <a:off x="5213446" y="4612073"/>
            <a:ext cx="1078174"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9390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marL="0" marR="0" lvl="0" indent="0" algn="ctr" defTabSz="914400" rtl="0" eaLnBrk="0" fontAlgn="auto" latinLnBrk="0" hangingPunct="0">
              <a:lnSpc>
                <a:spcPct val="100000"/>
              </a:lnSpc>
              <a:spcBef>
                <a:spcPts val="0"/>
              </a:spcBef>
              <a:spcAft>
                <a:spcPts val="0"/>
              </a:spcAft>
              <a:buClrTx/>
              <a:buSzTx/>
              <a:buFontTx/>
              <a:buNone/>
              <a:tabLst/>
              <a:defRPr/>
            </a:pPr>
            <a:fld id="{B4A83AE3-0A2C-4280-A44F-F814AA61EDFE}" type="slidenum">
              <a:rPr kumimoji="0" lang="en-US" altLang="en-US" sz="1000" b="1" i="0" u="none" strike="noStrike" kern="1200" cap="none" spc="0" normalizeH="0" baseline="0" noProof="0" smtClean="0">
                <a:ln>
                  <a:noFill/>
                </a:ln>
                <a:solidFill>
                  <a:srgbClr val="7F7F7F"/>
                </a:solidFill>
                <a:effectLst/>
                <a:uLnTx/>
                <a:uFillTx/>
                <a:latin typeface="Arial" panose="020B0604020202020204" pitchFamily="34" charset="0"/>
                <a:ea typeface="+mn-ea"/>
                <a:cs typeface="+mn-cs"/>
              </a:rPr>
              <a:pPr marL="0" marR="0" lvl="0" indent="0" algn="ctr" defTabSz="914400" rtl="0" eaLnBrk="0" fontAlgn="auto" latinLnBrk="0" hangingPunct="0">
                <a:lnSpc>
                  <a:spcPct val="100000"/>
                </a:lnSpc>
                <a:spcBef>
                  <a:spcPts val="0"/>
                </a:spcBef>
                <a:spcAft>
                  <a:spcPts val="0"/>
                </a:spcAft>
                <a:buClrTx/>
                <a:buSzTx/>
                <a:buFontTx/>
                <a:buNone/>
                <a:tabLst/>
                <a:defRPr/>
              </a:pPr>
              <a:t>33</a:t>
            </a:fld>
            <a:endParaRPr kumimoji="0" lang="en-US" altLang="en-US" sz="1000" b="1" i="0" u="none" strike="noStrike" kern="1200" cap="none" spc="0" normalizeH="0" baseline="0" noProof="0" dirty="0">
              <a:ln>
                <a:noFill/>
              </a:ln>
              <a:solidFill>
                <a:srgbClr val="7F7F7F"/>
              </a:solidFill>
              <a:effectLst/>
              <a:uLnTx/>
              <a:uFillTx/>
              <a:latin typeface="Arial" panose="020B0604020202020204" pitchFamily="34" charset="0"/>
              <a:ea typeface="+mn-ea"/>
              <a:cs typeface="+mn-cs"/>
            </a:endParaRPr>
          </a:p>
        </p:txBody>
      </p:sp>
      <p:pic>
        <p:nvPicPr>
          <p:cNvPr id="3" name="Picture 2"/>
          <p:cNvPicPr>
            <a:picLocks noChangeAspect="1"/>
          </p:cNvPicPr>
          <p:nvPr/>
        </p:nvPicPr>
        <p:blipFill rotWithShape="1">
          <a:blip r:embed="rId2"/>
          <a:srcRect l="33095" t="31122" r="23810" b="24221"/>
          <a:stretch/>
        </p:blipFill>
        <p:spPr>
          <a:xfrm>
            <a:off x="1487607" y="1805831"/>
            <a:ext cx="8369048" cy="4875842"/>
          </a:xfrm>
          <a:prstGeom prst="rect">
            <a:avLst/>
          </a:prstGeom>
        </p:spPr>
      </p:pic>
      <p:sp>
        <p:nvSpPr>
          <p:cNvPr id="4" name="TextBox 3"/>
          <p:cNvSpPr txBox="1"/>
          <p:nvPr/>
        </p:nvSpPr>
        <p:spPr>
          <a:xfrm>
            <a:off x="846162" y="736979"/>
            <a:ext cx="2933816" cy="400110"/>
          </a:xfrm>
          <a:prstGeom prst="rect">
            <a:avLst/>
          </a:prstGeom>
          <a:noFill/>
        </p:spPr>
        <p:txBody>
          <a:bodyPr wrap="none" rtlCol="0">
            <a:spAutoFit/>
          </a:bodyPr>
          <a:lstStyle/>
          <a:p>
            <a:r>
              <a:rPr lang="en-GB" sz="2000" b="1" dirty="0">
                <a:latin typeface="Arial" panose="020B0604020202020204" pitchFamily="34" charset="0"/>
                <a:cs typeface="Arial" panose="020B0604020202020204" pitchFamily="34" charset="0"/>
              </a:rPr>
              <a:t>Specific Heat Capacity</a:t>
            </a:r>
          </a:p>
        </p:txBody>
      </p:sp>
    </p:spTree>
    <p:extLst>
      <p:ext uri="{BB962C8B-B14F-4D97-AF65-F5344CB8AC3E}">
        <p14:creationId xmlns:p14="http://schemas.microsoft.com/office/powerpoint/2010/main" val="16541617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34</a:t>
            </a:fld>
            <a:endParaRPr lang="en-US" altLang="en-US" dirty="0"/>
          </a:p>
        </p:txBody>
      </p:sp>
      <p:pic>
        <p:nvPicPr>
          <p:cNvPr id="3" name="Picture 2"/>
          <p:cNvPicPr>
            <a:picLocks noChangeAspect="1"/>
          </p:cNvPicPr>
          <p:nvPr/>
        </p:nvPicPr>
        <p:blipFill rotWithShape="1">
          <a:blip r:embed="rId2"/>
          <a:srcRect l="33095" t="35891" r="23453" b="14268"/>
          <a:stretch/>
        </p:blipFill>
        <p:spPr>
          <a:xfrm>
            <a:off x="1095938" y="1148687"/>
            <a:ext cx="8380526" cy="5404513"/>
          </a:xfrm>
          <a:prstGeom prst="rect">
            <a:avLst/>
          </a:prstGeom>
        </p:spPr>
      </p:pic>
      <p:sp>
        <p:nvSpPr>
          <p:cNvPr id="5" name="TextBox 4"/>
          <p:cNvSpPr txBox="1"/>
          <p:nvPr/>
        </p:nvSpPr>
        <p:spPr>
          <a:xfrm>
            <a:off x="1228298" y="368490"/>
            <a:ext cx="1338828"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Otto Cycle</a:t>
            </a:r>
          </a:p>
        </p:txBody>
      </p:sp>
      <p:sp>
        <p:nvSpPr>
          <p:cNvPr id="6" name="TextBox 5"/>
          <p:cNvSpPr txBox="1"/>
          <p:nvPr/>
        </p:nvSpPr>
        <p:spPr>
          <a:xfrm>
            <a:off x="3990066" y="1265620"/>
            <a:ext cx="5085696" cy="2585323"/>
          </a:xfrm>
          <a:prstGeom prst="rect">
            <a:avLst/>
          </a:prstGeom>
          <a:solidFill>
            <a:schemeClr val="bg1"/>
          </a:solid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is a simplified two stroke petrol engine</a:t>
            </a:r>
          </a:p>
          <a:p>
            <a:pPr marL="285750" indent="-285750">
              <a:buFont typeface="Arial" panose="020B0604020202020204" pitchFamily="34" charset="0"/>
              <a:buChar char="•"/>
            </a:pPr>
            <a:r>
              <a:rPr lang="en-GB" dirty="0"/>
              <a:t>It is assumed that it uses a simple working substance and uses ‘external’ heat source</a:t>
            </a:r>
          </a:p>
          <a:p>
            <a:pPr marL="285750" indent="-285750">
              <a:buFont typeface="Arial" panose="020B0604020202020204" pitchFamily="34" charset="0"/>
              <a:buChar char="•"/>
            </a:pPr>
            <a:r>
              <a:rPr lang="en-GB" dirty="0"/>
              <a:t>The cycle consists of two adiabatic and two isochoric steps</a:t>
            </a:r>
          </a:p>
          <a:p>
            <a:pPr marL="285750" indent="-285750">
              <a:buFont typeface="Arial" panose="020B0604020202020204" pitchFamily="34" charset="0"/>
              <a:buChar char="•"/>
            </a:pPr>
            <a:r>
              <a:rPr lang="en-GB" dirty="0"/>
              <a:t>It is not an isothermal process as heat exchange takes place in the isochoric segments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942649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35</a:t>
            </a:fld>
            <a:endParaRPr lang="en-US" altLang="en-US" dirty="0"/>
          </a:p>
        </p:txBody>
      </p:sp>
      <p:cxnSp>
        <p:nvCxnSpPr>
          <p:cNvPr id="4" name="Straight Connector 3"/>
          <p:cNvCxnSpPr/>
          <p:nvPr/>
        </p:nvCxnSpPr>
        <p:spPr>
          <a:xfrm>
            <a:off x="6241143" y="1640114"/>
            <a:ext cx="0" cy="3599543"/>
          </a:xfrm>
          <a:prstGeom prst="line">
            <a:avLst/>
          </a:prstGeom>
          <a:ln w="762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4419599" y="1640114"/>
            <a:ext cx="0" cy="3599543"/>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2409371" y="2191658"/>
            <a:ext cx="2010228" cy="29028"/>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681513" y="1793298"/>
            <a:ext cx="123734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Hot T</a:t>
            </a:r>
            <a:r>
              <a:rPr lang="en-GB" baseline="-25000" dirty="0">
                <a:latin typeface="Arial" panose="020B0604020202020204" pitchFamily="34" charset="0"/>
                <a:cs typeface="Arial" panose="020B0604020202020204" pitchFamily="34" charset="0"/>
              </a:rPr>
              <a:t>1</a:t>
            </a:r>
          </a:p>
        </p:txBody>
      </p:sp>
      <p:cxnSp>
        <p:nvCxnSpPr>
          <p:cNvPr id="9" name="Straight Arrow Connector 8"/>
          <p:cNvCxnSpPr>
            <a:cxnSpLocks/>
          </p:cNvCxnSpPr>
          <p:nvPr/>
        </p:nvCxnSpPr>
        <p:spPr>
          <a:xfrm flipH="1">
            <a:off x="6255657" y="4426857"/>
            <a:ext cx="2206172" cy="14514"/>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7188199" y="4057525"/>
            <a:ext cx="138974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Cold T</a:t>
            </a:r>
            <a:r>
              <a:rPr lang="en-GB" baseline="-25000" dirty="0">
                <a:latin typeface="Arial" panose="020B0604020202020204" pitchFamily="34" charset="0"/>
                <a:cs typeface="Arial" panose="020B0604020202020204" pitchFamily="34" charset="0"/>
              </a:rPr>
              <a:t>2</a:t>
            </a:r>
          </a:p>
        </p:txBody>
      </p:sp>
      <p:cxnSp>
        <p:nvCxnSpPr>
          <p:cNvPr id="14" name="Straight Connector 13"/>
          <p:cNvCxnSpPr/>
          <p:nvPr/>
        </p:nvCxnSpPr>
        <p:spPr>
          <a:xfrm>
            <a:off x="4419599" y="2191658"/>
            <a:ext cx="1821544" cy="2235199"/>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8320313" y="1640114"/>
            <a:ext cx="275408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Q = </a:t>
            </a:r>
            <a:r>
              <a:rPr lang="en-GB" b="1" dirty="0" err="1">
                <a:latin typeface="Arial" panose="020B0604020202020204" pitchFamily="34" charset="0"/>
                <a:cs typeface="Arial" panose="020B0604020202020204" pitchFamily="34" charset="0"/>
              </a:rPr>
              <a:t>mC</a:t>
            </a:r>
            <a:r>
              <a:rPr lang="en-GB" b="1" baseline="-25000" dirty="0" err="1">
                <a:latin typeface="Arial" panose="020B0604020202020204" pitchFamily="34" charset="0"/>
                <a:cs typeface="Arial" panose="020B0604020202020204" pitchFamily="34" charset="0"/>
              </a:rPr>
              <a:t>p</a:t>
            </a:r>
            <a:r>
              <a:rPr lang="en-GB" b="1" dirty="0">
                <a:latin typeface="Arial" panose="020B0604020202020204" pitchFamily="34" charset="0"/>
                <a:cs typeface="Arial" panose="020B0604020202020204" pitchFamily="34" charset="0"/>
              </a:rPr>
              <a:t> * (T</a:t>
            </a:r>
            <a:r>
              <a:rPr lang="en-GB" b="1" baseline="-25000" dirty="0">
                <a:latin typeface="Arial" panose="020B0604020202020204" pitchFamily="34" charset="0"/>
                <a:cs typeface="Arial" panose="020B0604020202020204" pitchFamily="34" charset="0"/>
              </a:rPr>
              <a:t>1</a:t>
            </a:r>
            <a:r>
              <a:rPr lang="en-GB" b="1" dirty="0">
                <a:latin typeface="Arial" panose="020B0604020202020204" pitchFamily="34" charset="0"/>
                <a:cs typeface="Arial" panose="020B0604020202020204" pitchFamily="34" charset="0"/>
              </a:rPr>
              <a:t>  -  T</a:t>
            </a:r>
            <a:r>
              <a:rPr lang="en-GB" b="1" baseline="-25000" dirty="0">
                <a:latin typeface="Arial" panose="020B0604020202020204" pitchFamily="34" charset="0"/>
                <a:cs typeface="Arial" panose="020B0604020202020204" pitchFamily="34" charset="0"/>
              </a:rPr>
              <a:t>2</a:t>
            </a:r>
            <a:r>
              <a:rPr lang="en-GB"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656099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36</a:t>
            </a:fld>
            <a:endParaRPr lang="en-US" altLang="en-US" dirty="0"/>
          </a:p>
        </p:txBody>
      </p:sp>
      <p:sp>
        <p:nvSpPr>
          <p:cNvPr id="3" name="TextBox 2"/>
          <p:cNvSpPr txBox="1"/>
          <p:nvPr/>
        </p:nvSpPr>
        <p:spPr>
          <a:xfrm>
            <a:off x="1856096" y="1610435"/>
            <a:ext cx="4733988" cy="1323439"/>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Assignment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Final submission is on the 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May 2017</a:t>
            </a:r>
          </a:p>
        </p:txBody>
      </p:sp>
    </p:spTree>
    <p:extLst>
      <p:ext uri="{BB962C8B-B14F-4D97-AF65-F5344CB8AC3E}">
        <p14:creationId xmlns:p14="http://schemas.microsoft.com/office/powerpoint/2010/main" val="28486225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37</a:t>
            </a:fld>
            <a:endParaRPr lang="en-US" altLang="en-US" dirty="0"/>
          </a:p>
        </p:txBody>
      </p:sp>
      <p:sp>
        <p:nvSpPr>
          <p:cNvPr id="3" name="Rectangle 2"/>
          <p:cNvSpPr/>
          <p:nvPr/>
        </p:nvSpPr>
        <p:spPr>
          <a:xfrm>
            <a:off x="1301084" y="1136514"/>
            <a:ext cx="9677780" cy="1754326"/>
          </a:xfrm>
          <a:prstGeom prst="rect">
            <a:avLst/>
          </a:prstGeom>
        </p:spPr>
        <p:txBody>
          <a:bodyPr wrap="square">
            <a:spAutoFit/>
          </a:bodyPr>
          <a:lstStyle/>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The turbo strip down tasks below should be conducted in the engine lab with Barry.  </a:t>
            </a: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Record all of your findings.</a:t>
            </a: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 </a:t>
            </a: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Present them in a technical report format with your discussion of your results and conclusions in no longer than 20 pages excluding appendices.</a:t>
            </a: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Use graphical data, diagrams and illustrations to support your discussions and conclusions.</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Rectangle 3"/>
          <p:cNvSpPr/>
          <p:nvPr/>
        </p:nvSpPr>
        <p:spPr>
          <a:xfrm>
            <a:off x="1301084" y="3081912"/>
            <a:ext cx="9773316" cy="3693319"/>
          </a:xfrm>
          <a:prstGeom prst="rect">
            <a:avLst/>
          </a:prstGeom>
        </p:spPr>
        <p:txBody>
          <a:bodyPr wrap="square">
            <a:spAutoFit/>
          </a:bodyPr>
          <a:lstStyle/>
          <a:p>
            <a:pPr algn="just">
              <a:spcAft>
                <a:spcPts val="0"/>
              </a:spcAft>
            </a:pPr>
            <a:r>
              <a:rPr lang="en-GB" b="1" i="1" u="sng" dirty="0">
                <a:latin typeface="Arial" panose="020B0604020202020204" pitchFamily="34" charset="0"/>
                <a:ea typeface="Times New Roman" panose="02020603050405020304" pitchFamily="18" charset="0"/>
                <a:cs typeface="Arial" panose="020B0604020202020204" pitchFamily="34" charset="0"/>
              </a:rPr>
              <a:t>Assignment Outline.</a:t>
            </a:r>
            <a:endParaRPr lang="en-GB"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b="1" i="1" dirty="0">
                <a:latin typeface="Arial" panose="020B0604020202020204" pitchFamily="34" charset="0"/>
                <a:ea typeface="Times New Roman" panose="02020603050405020304" pitchFamily="18" charset="0"/>
                <a:cs typeface="Arial" panose="020B0604020202020204" pitchFamily="34" charset="0"/>
              </a:rPr>
              <a:t> </a:t>
            </a:r>
            <a:endParaRPr lang="en-GB" dirty="0">
              <a:latin typeface="Arial" panose="020B0604020202020204" pitchFamily="34" charset="0"/>
              <a:ea typeface="Times New Roman" panose="02020603050405020304" pitchFamily="18" charset="0"/>
              <a:cs typeface="Arial" panose="020B0604020202020204" pitchFamily="34" charset="0"/>
            </a:endParaRPr>
          </a:p>
          <a:p>
            <a:pPr marL="342900" lvl="0" indent="-342900">
              <a:spcAft>
                <a:spcPts val="0"/>
              </a:spcAft>
              <a:buFont typeface="+mj-lt"/>
              <a:buAutoNum type="arabicPeriod"/>
            </a:pPr>
            <a:r>
              <a:rPr lang="en-GB" dirty="0">
                <a:latin typeface="Arial" panose="020B0604020202020204" pitchFamily="34" charset="0"/>
                <a:ea typeface="Times New Roman" panose="02020603050405020304" pitchFamily="18" charset="0"/>
                <a:cs typeface="Arial" panose="020B0604020202020204" pitchFamily="34" charset="0"/>
              </a:rPr>
              <a:t> Carefully strip down a turbo and document the procedure (Similar to a Haynes manual).</a:t>
            </a:r>
          </a:p>
          <a:p>
            <a:pPr marL="342900" lvl="0" indent="-342900">
              <a:spcAft>
                <a:spcPts val="0"/>
              </a:spcAft>
              <a:buFont typeface="+mj-lt"/>
              <a:buAutoNum type="arabicPeriod"/>
            </a:pPr>
            <a:r>
              <a:rPr lang="en-GB" dirty="0">
                <a:latin typeface="Arial" panose="020B0604020202020204" pitchFamily="34" charset="0"/>
                <a:ea typeface="Times New Roman" panose="02020603050405020304" pitchFamily="18" charset="0"/>
                <a:cs typeface="Arial" panose="020B0604020202020204" pitchFamily="34" charset="0"/>
              </a:rPr>
              <a:t>Describe (with pictures/CAD diagrams) how the flow of </a:t>
            </a:r>
            <a:r>
              <a:rPr lang="en-GB" dirty="0" err="1">
                <a:latin typeface="Arial" panose="020B0604020202020204" pitchFamily="34" charset="0"/>
                <a:ea typeface="Times New Roman" panose="02020603050405020304" pitchFamily="18" charset="0"/>
                <a:cs typeface="Arial" panose="020B0604020202020204" pitchFamily="34" charset="0"/>
              </a:rPr>
              <a:t>ais</a:t>
            </a:r>
            <a:r>
              <a:rPr lang="en-GB" dirty="0">
                <a:latin typeface="Arial" panose="020B0604020202020204" pitchFamily="34" charset="0"/>
                <a:ea typeface="Times New Roman" panose="02020603050405020304" pitchFamily="18" charset="0"/>
                <a:cs typeface="Arial" panose="020B0604020202020204" pitchFamily="34" charset="0"/>
              </a:rPr>
              <a:t> and exhaust gasses flow through the turbo to atmosphere through to the tailpipe.</a:t>
            </a:r>
          </a:p>
          <a:p>
            <a:pPr marL="342900" lvl="0" indent="-342900">
              <a:spcAft>
                <a:spcPts val="0"/>
              </a:spcAft>
              <a:buFont typeface="+mj-lt"/>
              <a:buAutoNum type="arabicPeriod"/>
            </a:pPr>
            <a:r>
              <a:rPr lang="en-GB" dirty="0">
                <a:latin typeface="Arial" panose="020B0604020202020204" pitchFamily="34" charset="0"/>
                <a:ea typeface="Times New Roman" panose="02020603050405020304" pitchFamily="18" charset="0"/>
                <a:cs typeface="Arial" panose="020B0604020202020204" pitchFamily="34" charset="0"/>
              </a:rPr>
              <a:t>You are required to perform the basic design of a turbo charger installation for a V8 spark ignition four stroke engine which has a bore of 95mm and a stroke of 80mm.  The engine has a rev limit of 9500rpm.</a:t>
            </a:r>
          </a:p>
          <a:p>
            <a:pPr marL="457200">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In naturally aspirated format, it has a volumetric efficiency of 85%.  It is required that the turbocharged engine runs with 12psi of boost pressure.</a:t>
            </a:r>
          </a:p>
          <a:p>
            <a:pPr marL="457200">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 </a:t>
            </a:r>
          </a:p>
          <a:p>
            <a:pPr lvl="1">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3.1) Select a suitable compressor from the following </a:t>
            </a:r>
            <a:r>
              <a:rPr lang="en-GB" dirty="0" err="1">
                <a:latin typeface="Arial" panose="020B0604020202020204" pitchFamily="34" charset="0"/>
                <a:ea typeface="Times New Roman" panose="02020603050405020304" pitchFamily="18" charset="0"/>
                <a:cs typeface="Arial" panose="020B0604020202020204" pitchFamily="34" charset="0"/>
              </a:rPr>
              <a:t>Turbonetics</a:t>
            </a:r>
            <a:r>
              <a:rPr lang="en-GB" dirty="0">
                <a:latin typeface="Arial" panose="020B0604020202020204" pitchFamily="34" charset="0"/>
                <a:ea typeface="Times New Roman" panose="02020603050405020304" pitchFamily="18" charset="0"/>
                <a:cs typeface="Arial" panose="020B0604020202020204" pitchFamily="34" charset="0"/>
              </a:rPr>
              <a:t> compressors.</a:t>
            </a:r>
          </a:p>
          <a:p>
            <a:pPr lvl="1">
              <a:spcAft>
                <a:spcPts val="0"/>
              </a:spcAft>
            </a:pPr>
            <a:r>
              <a:rPr lang="en-GB" dirty="0">
                <a:effectLst/>
                <a:latin typeface="Arial" panose="020B0604020202020204" pitchFamily="34" charset="0"/>
                <a:ea typeface="Times New Roman" panose="02020603050405020304" pitchFamily="18" charset="0"/>
                <a:cs typeface="Arial" panose="020B0604020202020204" pitchFamily="34" charset="0"/>
              </a:rPr>
              <a:t>	62  - 1,	 T3 “Super 60”,	 TO48  H</a:t>
            </a:r>
            <a:r>
              <a:rPr lang="en-GB" dirty="0">
                <a:latin typeface="Arial" panose="020B0604020202020204" pitchFamily="34" charset="0"/>
                <a:ea typeface="Times New Roman" panose="02020603050405020304" pitchFamily="18" charset="0"/>
                <a:cs typeface="Arial" panose="020B0604020202020204" pitchFamily="34" charset="0"/>
              </a:rPr>
              <a:t> – 3,	T88</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Rectangle 4"/>
          <p:cNvSpPr/>
          <p:nvPr/>
        </p:nvSpPr>
        <p:spPr>
          <a:xfrm>
            <a:off x="716068" y="356176"/>
            <a:ext cx="5250155" cy="456535"/>
          </a:xfrm>
          <a:prstGeom prst="rect">
            <a:avLst/>
          </a:prstGeom>
        </p:spPr>
        <p:txBody>
          <a:bodyPr wrap="none">
            <a:spAutoFit/>
          </a:bodyPr>
          <a:lstStyle/>
          <a:p>
            <a:pPr lvl="0" algn="just">
              <a:lnSpc>
                <a:spcPct val="150000"/>
              </a:lnSpc>
              <a:spcAft>
                <a:spcPts val="0"/>
              </a:spcAft>
              <a:tabLst>
                <a:tab pos="457200" algn="l"/>
              </a:tabLst>
            </a:pPr>
            <a:r>
              <a:rPr lang="en-GB" b="1" dirty="0">
                <a:latin typeface="Arial" panose="020B0604020202020204" pitchFamily="34" charset="0"/>
                <a:ea typeface="Times New Roman" panose="02020603050405020304" pitchFamily="18" charset="0"/>
                <a:cs typeface="Arial" panose="020B0604020202020204" pitchFamily="34" charset="0"/>
              </a:rPr>
              <a:t>Assignment  to Investigate Pressure Charging</a:t>
            </a:r>
          </a:p>
        </p:txBody>
      </p:sp>
    </p:spTree>
    <p:extLst>
      <p:ext uri="{BB962C8B-B14F-4D97-AF65-F5344CB8AC3E}">
        <p14:creationId xmlns:p14="http://schemas.microsoft.com/office/powerpoint/2010/main" val="9510039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38</a:t>
            </a:fld>
            <a:endParaRPr lang="en-US" altLang="en-US" dirty="0"/>
          </a:p>
        </p:txBody>
      </p:sp>
      <p:sp>
        <p:nvSpPr>
          <p:cNvPr id="3" name="Rectangle 2"/>
          <p:cNvSpPr/>
          <p:nvPr/>
        </p:nvSpPr>
        <p:spPr>
          <a:xfrm>
            <a:off x="846161" y="1705970"/>
            <a:ext cx="9990161" cy="3731791"/>
          </a:xfrm>
          <a:prstGeom prst="rect">
            <a:avLst/>
          </a:prstGeom>
        </p:spPr>
        <p:txBody>
          <a:bodyPr wrap="square">
            <a:spAutoFit/>
          </a:bodyPr>
          <a:lstStyle/>
          <a:p>
            <a:pPr algn="just">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3.2) In addition, estimate the compressor outlet temperature. Calculate by how much fitting a 60% efficient intercooler would lower charge temperatures. In terms of internal area, estimate how large an intercooler should be fitted? Assume ambient temperature = 27°C </a:t>
            </a:r>
          </a:p>
          <a:p>
            <a:pPr algn="just">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You should produce a report outlining: </a:t>
            </a:r>
          </a:p>
          <a:p>
            <a:pPr algn="just">
              <a:spcAft>
                <a:spcPts val="85"/>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a) The basic principles of turbocharging. </a:t>
            </a:r>
          </a:p>
          <a:p>
            <a:pPr algn="just">
              <a:spcAft>
                <a:spcPts val="85"/>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b) Your selection of a suitable compressor – give reasons for your choice and give supporting calculations and compressor maps with approximate boost lines drawn on. </a:t>
            </a:r>
          </a:p>
          <a:p>
            <a:pPr algn="just">
              <a:spcAft>
                <a:spcPts val="85"/>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c) Compressor outlet temperature and intercooler calculations </a:t>
            </a:r>
          </a:p>
          <a:p>
            <a:pPr algn="just">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d) A summary of the installation considerations to be made – e.g. what changes will need to be made to the engine and associated systems compared to the naturally aspirated set-up. </a:t>
            </a:r>
          </a:p>
          <a:p>
            <a:pPr algn="just">
              <a:spcAft>
                <a:spcPts val="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The report should conform to standard technical report conventions and be no longer than 20 pages plus appendices.</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6724900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39</a:t>
            </a:fld>
            <a:endParaRPr lang="en-US" altLang="en-US" dirty="0"/>
          </a:p>
        </p:txBody>
      </p:sp>
      <p:sp>
        <p:nvSpPr>
          <p:cNvPr id="3" name="TextBox 2"/>
          <p:cNvSpPr txBox="1"/>
          <p:nvPr/>
        </p:nvSpPr>
        <p:spPr>
          <a:xfrm>
            <a:off x="1924334" y="2497540"/>
            <a:ext cx="7110484" cy="1200329"/>
          </a:xfrm>
          <a:prstGeom prst="rect">
            <a:avLst/>
          </a:prstGeom>
          <a:noFill/>
        </p:spPr>
        <p:txBody>
          <a:bodyPr wrap="square" rtlCol="0">
            <a:spAutoFit/>
          </a:bodyPr>
          <a:lstStyle/>
          <a:p>
            <a:r>
              <a:rPr lang="en-GB" dirty="0"/>
              <a:t>In calculations, first list the known information, then write down what you need to find and which equations you will use to get your answers</a:t>
            </a:r>
          </a:p>
          <a:p>
            <a:endParaRPr lang="en-GB" dirty="0"/>
          </a:p>
          <a:p>
            <a:r>
              <a:rPr lang="en-GB" dirty="0"/>
              <a:t>What assumptions will you make?</a:t>
            </a:r>
          </a:p>
        </p:txBody>
      </p:sp>
    </p:spTree>
    <p:extLst>
      <p:ext uri="{BB962C8B-B14F-4D97-AF65-F5344CB8AC3E}">
        <p14:creationId xmlns:p14="http://schemas.microsoft.com/office/powerpoint/2010/main" val="2222308418"/>
      </p:ext>
    </p:extLst>
  </p:cSld>
  <p:clrMapOvr>
    <a:masterClrMapping/>
  </p:clrMapOvr>
</p:sld>
</file>

<file path=ppt/theme/theme1.xml><?xml version="1.0" encoding="utf-8"?>
<a:theme xmlns:a="http://schemas.openxmlformats.org/drawingml/2006/main" name="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2.xml><?xml version="1.0" encoding="utf-8"?>
<a:theme xmlns:a="http://schemas.openxmlformats.org/drawingml/2006/main" name="Pedro UWTSD">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3.xml><?xml version="1.0" encoding="utf-8"?>
<a:theme xmlns:a="http://schemas.openxmlformats.org/drawingml/2006/main" name="1_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4.xml><?xml version="1.0" encoding="utf-8"?>
<a:theme xmlns:a="http://schemas.openxmlformats.org/drawingml/2006/main" name="1_Pedro UWTSD">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11557</TotalTime>
  <Words>3426</Words>
  <Application>Microsoft Office PowerPoint</Application>
  <PresentationFormat>Widescreen</PresentationFormat>
  <Paragraphs>388</Paragraphs>
  <Slides>39</Slides>
  <Notes>19</Notes>
  <HiddenSlides>1</HiddenSlides>
  <MMClips>0</MMClips>
  <ScaleCrop>false</ScaleCrop>
  <HeadingPairs>
    <vt:vector size="8" baseType="variant">
      <vt:variant>
        <vt:lpstr>Fonts Used</vt:lpstr>
      </vt:variant>
      <vt:variant>
        <vt:i4>7</vt:i4>
      </vt:variant>
      <vt:variant>
        <vt:lpstr>Theme</vt:lpstr>
      </vt:variant>
      <vt:variant>
        <vt:i4>4</vt:i4>
      </vt:variant>
      <vt:variant>
        <vt:lpstr>Embedded OLE Servers</vt:lpstr>
      </vt:variant>
      <vt:variant>
        <vt:i4>1</vt:i4>
      </vt:variant>
      <vt:variant>
        <vt:lpstr>Slide Titles</vt:lpstr>
      </vt:variant>
      <vt:variant>
        <vt:i4>39</vt:i4>
      </vt:variant>
    </vt:vector>
  </HeadingPairs>
  <TitlesOfParts>
    <vt:vector size="51" baseType="lpstr">
      <vt:lpstr>ＭＳ Ｐゴシック</vt:lpstr>
      <vt:lpstr>Arial</vt:lpstr>
      <vt:lpstr>Calibri</vt:lpstr>
      <vt:lpstr>Symbol</vt:lpstr>
      <vt:lpstr>Tempus Sans ITC</vt:lpstr>
      <vt:lpstr>Times New Roman</vt:lpstr>
      <vt:lpstr>Wingdings</vt:lpstr>
      <vt:lpstr>Composite</vt:lpstr>
      <vt:lpstr>Pedro UWTSD</vt:lpstr>
      <vt:lpstr>1_Composite</vt:lpstr>
      <vt:lpstr>1_Pedro UWTSD</vt:lpstr>
      <vt:lpstr>Equation</vt:lpstr>
      <vt:lpstr>Revision &amp;  Basics of Thermodynamics</vt:lpstr>
      <vt:lpstr>Engine formula </vt:lpstr>
      <vt:lpstr> Compressor example</vt:lpstr>
      <vt:lpstr> Airflow requirements</vt:lpstr>
      <vt:lpstr>Compressor outlet temp</vt:lpstr>
      <vt:lpstr> Compressor outlet temp</vt:lpstr>
      <vt:lpstr> Compressor outlet temp</vt:lpstr>
      <vt:lpstr> Compressor outlet temp</vt:lpstr>
      <vt:lpstr> Compressor outlet temp</vt:lpstr>
      <vt:lpstr> Compressor outlet temp</vt:lpstr>
      <vt:lpstr> Density Recovery </vt:lpstr>
      <vt:lpstr> Density Recovery </vt:lpstr>
      <vt:lpstr> Pressure Ratio</vt:lpstr>
      <vt:lpstr> Airflow requirements</vt:lpstr>
      <vt:lpstr> Airflow requirements</vt:lpstr>
      <vt:lpstr> Compressor Efficiency</vt:lpstr>
      <vt:lpstr> Compressor Efficiency</vt:lpstr>
      <vt:lpstr> Compressor Efficiency</vt:lpstr>
      <vt:lpstr> Compressor Efficiency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 Thomas</dc:creator>
  <cp:lastModifiedBy>Hanna Thomas</cp:lastModifiedBy>
  <cp:revision>139</cp:revision>
  <dcterms:created xsi:type="dcterms:W3CDTF">2017-03-03T11:04:47Z</dcterms:created>
  <dcterms:modified xsi:type="dcterms:W3CDTF">2017-03-14T08:52:33Z</dcterms:modified>
</cp:coreProperties>
</file>