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0" r:id="rId5"/>
    <p:sldId id="261" r:id="rId6"/>
    <p:sldId id="262" r:id="rId7"/>
    <p:sldId id="263" r:id="rId8"/>
    <p:sldId id="259" r:id="rId9"/>
    <p:sldId id="267" r:id="rId10"/>
    <p:sldId id="266" r:id="rId11"/>
    <p:sldId id="264" r:id="rId12"/>
    <p:sldId id="270" r:id="rId13"/>
    <p:sldId id="265" r:id="rId14"/>
    <p:sldId id="268" r:id="rId15"/>
    <p:sldId id="26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89" d="100"/>
          <a:sy n="89" d="100"/>
        </p:scale>
        <p:origin x="12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2/4/2019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2/4/2019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upload.wikimedia.org/wikipedia/commons/thumb/0/02/Map_of_the_ancient_kingdom_of_Macedon_(Finnish).png/800px-Map_of_the_ancient_kingdom_of_Macedon_(Finnish).png"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upload.wikimedia.org/wikipedia/commons/thumb/2/2f/Abies_alba_Wis%C5%82a_1.jpg/800px-Abies_alba_Wis%C5%82a_1.jpg" TargetMode="External"/><Relationship Id="rId5" Type="http://schemas.openxmlformats.org/officeDocument/2006/relationships/hyperlink" Target="https://upload.wikimedia.org/wikipedia/commons/thumb/2/2f/Abies_alba" TargetMode="External"/><Relationship Id="rId4" Type="http://schemas.openxmlformats.org/officeDocument/2006/relationships/hyperlink" Target="http://demonocracy.info/infographics/world/gold/images/demonocracy-gold-10_tons-100_tons.jpg"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2B38D-9B0D-4CE1-8904-6B190A37DEF6}"/>
              </a:ext>
            </a:extLst>
          </p:cNvPr>
          <p:cNvSpPr>
            <a:spLocks noGrp="1"/>
          </p:cNvSpPr>
          <p:nvPr>
            <p:ph type="ctrTitle"/>
          </p:nvPr>
        </p:nvSpPr>
        <p:spPr/>
        <p:txBody>
          <a:bodyPr/>
          <a:lstStyle/>
          <a:p>
            <a:pPr algn="ctr"/>
            <a:r>
              <a:rPr lang="en-GB" dirty="0"/>
              <a:t>Philip II’s economy and exploitation of natural resources:</a:t>
            </a:r>
          </a:p>
        </p:txBody>
      </p:sp>
      <p:sp>
        <p:nvSpPr>
          <p:cNvPr id="3" name="Subtitle 2">
            <a:extLst>
              <a:ext uri="{FF2B5EF4-FFF2-40B4-BE49-F238E27FC236}">
                <a16:creationId xmlns:a16="http://schemas.microsoft.com/office/drawing/2014/main" id="{62BCAFCE-022B-4E41-985C-D6687E989A1F}"/>
              </a:ext>
            </a:extLst>
          </p:cNvPr>
          <p:cNvSpPr>
            <a:spLocks noGrp="1"/>
          </p:cNvSpPr>
          <p:nvPr>
            <p:ph type="subTitle" idx="1"/>
          </p:nvPr>
        </p:nvSpPr>
        <p:spPr>
          <a:xfrm>
            <a:off x="1507067" y="4373563"/>
            <a:ext cx="7766936" cy="1096899"/>
          </a:xfrm>
        </p:spPr>
        <p:txBody>
          <a:bodyPr/>
          <a:lstStyle/>
          <a:p>
            <a:pPr algn="ctr"/>
            <a:r>
              <a:rPr lang="en-GB" dirty="0">
                <a:solidFill>
                  <a:schemeClr val="accent1"/>
                </a:solidFill>
              </a:rPr>
              <a:t>How Philip’s focus upon, and stimulation of the Macedonian economy contributed critically to his ascendance to hegemon of Greece in 338BCE</a:t>
            </a:r>
          </a:p>
        </p:txBody>
      </p:sp>
    </p:spTree>
    <p:extLst>
      <p:ext uri="{BB962C8B-B14F-4D97-AF65-F5344CB8AC3E}">
        <p14:creationId xmlns:p14="http://schemas.microsoft.com/office/powerpoint/2010/main" val="11729079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D045A-B1F0-4A4A-A035-0D20685CD757}"/>
              </a:ext>
            </a:extLst>
          </p:cNvPr>
          <p:cNvSpPr>
            <a:spLocks noGrp="1"/>
          </p:cNvSpPr>
          <p:nvPr>
            <p:ph type="title"/>
          </p:nvPr>
        </p:nvSpPr>
        <p:spPr/>
        <p:txBody>
          <a:bodyPr/>
          <a:lstStyle/>
          <a:p>
            <a:r>
              <a:rPr lang="en-GB" dirty="0"/>
              <a:t>The main argument</a:t>
            </a:r>
          </a:p>
        </p:txBody>
      </p:sp>
      <p:sp>
        <p:nvSpPr>
          <p:cNvPr id="3" name="Content Placeholder 2">
            <a:extLst>
              <a:ext uri="{FF2B5EF4-FFF2-40B4-BE49-F238E27FC236}">
                <a16:creationId xmlns:a16="http://schemas.microsoft.com/office/drawing/2014/main" id="{B767B9E4-E98E-4D89-82BD-27C32C02B255}"/>
              </a:ext>
            </a:extLst>
          </p:cNvPr>
          <p:cNvSpPr>
            <a:spLocks noGrp="1"/>
          </p:cNvSpPr>
          <p:nvPr>
            <p:ph idx="1"/>
          </p:nvPr>
        </p:nvSpPr>
        <p:spPr/>
        <p:txBody>
          <a:bodyPr/>
          <a:lstStyle/>
          <a:p>
            <a:r>
              <a:rPr lang="en-GB" dirty="0">
                <a:solidFill>
                  <a:schemeClr val="accent1"/>
                </a:solidFill>
              </a:rPr>
              <a:t>Many scholars are quick to acknowledge and write about Philip’s military and political skills. However, few pay the same amount of attention to Philip’s economics.</a:t>
            </a:r>
          </a:p>
          <a:p>
            <a:r>
              <a:rPr lang="en-GB" dirty="0">
                <a:solidFill>
                  <a:schemeClr val="accent1"/>
                </a:solidFill>
              </a:rPr>
              <a:t>Philip II completely changed the way in which Macedon exploited natural resources, and based his campaigns around gaining more of these assets.</a:t>
            </a:r>
          </a:p>
          <a:p>
            <a:r>
              <a:rPr lang="en-GB" dirty="0">
                <a:solidFill>
                  <a:schemeClr val="accent1"/>
                </a:solidFill>
              </a:rPr>
              <a:t>Macedon and its neighbouring regions were uniquely rich in natural resources. This makes Philip’s knowledge and utilisation of them key to understanding his rise to power.</a:t>
            </a:r>
          </a:p>
          <a:p>
            <a:r>
              <a:rPr lang="en-GB" dirty="0">
                <a:solidFill>
                  <a:schemeClr val="accent1"/>
                </a:solidFill>
              </a:rPr>
              <a:t>Macedon’s ascendency to power in 338BCE would have been impossible without the incredible wealth of revenue that Philip stimulated, which has often been underemphasised.</a:t>
            </a:r>
          </a:p>
        </p:txBody>
      </p:sp>
    </p:spTree>
    <p:extLst>
      <p:ext uri="{BB962C8B-B14F-4D97-AF65-F5344CB8AC3E}">
        <p14:creationId xmlns:p14="http://schemas.microsoft.com/office/powerpoint/2010/main" val="28105024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6" name="Rectangle 15">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22"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Isosceles Triangle 25">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Shape 31">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952BB35-0B08-4121-BA8A-CD6B6FF82E72}"/>
              </a:ext>
            </a:extLst>
          </p:cNvPr>
          <p:cNvSpPr>
            <a:spLocks noGrp="1"/>
          </p:cNvSpPr>
          <p:nvPr>
            <p:ph type="title"/>
          </p:nvPr>
        </p:nvSpPr>
        <p:spPr>
          <a:xfrm>
            <a:off x="7181723" y="609600"/>
            <a:ext cx="4512989" cy="2227730"/>
          </a:xfrm>
        </p:spPr>
        <p:txBody>
          <a:bodyPr anchor="ctr">
            <a:normAutofit/>
          </a:bodyPr>
          <a:lstStyle/>
          <a:p>
            <a:r>
              <a:rPr lang="en-GB" dirty="0">
                <a:solidFill>
                  <a:srgbClr val="FFFFFF"/>
                </a:solidFill>
              </a:rPr>
              <a:t>The main focuses:</a:t>
            </a:r>
          </a:p>
        </p:txBody>
      </p:sp>
      <p:pic>
        <p:nvPicPr>
          <p:cNvPr id="9" name="Picture 8">
            <a:extLst>
              <a:ext uri="{FF2B5EF4-FFF2-40B4-BE49-F238E27FC236}">
                <a16:creationId xmlns:a16="http://schemas.microsoft.com/office/drawing/2014/main" id="{01565436-23BF-4FEB-BBF3-0945D5020DC8}"/>
              </a:ext>
            </a:extLst>
          </p:cNvPr>
          <p:cNvPicPr>
            <a:picLocks noChangeAspect="1"/>
          </p:cNvPicPr>
          <p:nvPr/>
        </p:nvPicPr>
        <p:blipFill>
          <a:blip r:embed="rId2"/>
          <a:stretch>
            <a:fillRect/>
          </a:stretch>
        </p:blipFill>
        <p:spPr>
          <a:xfrm>
            <a:off x="757251" y="1545062"/>
            <a:ext cx="3856774" cy="3856774"/>
          </a:xfrm>
          <a:prstGeom prst="rect">
            <a:avLst/>
          </a:prstGeom>
        </p:spPr>
      </p:pic>
      <p:sp>
        <p:nvSpPr>
          <p:cNvPr id="3" name="Content Placeholder 2">
            <a:extLst>
              <a:ext uri="{FF2B5EF4-FFF2-40B4-BE49-F238E27FC236}">
                <a16:creationId xmlns:a16="http://schemas.microsoft.com/office/drawing/2014/main" id="{A8BECF6C-20A6-436E-87A7-FFB4EF549711}"/>
              </a:ext>
            </a:extLst>
          </p:cNvPr>
          <p:cNvSpPr>
            <a:spLocks noGrp="1"/>
          </p:cNvSpPr>
          <p:nvPr>
            <p:ph idx="1"/>
          </p:nvPr>
        </p:nvSpPr>
        <p:spPr>
          <a:xfrm>
            <a:off x="6938321" y="2567392"/>
            <a:ext cx="4512988" cy="3317938"/>
          </a:xfrm>
        </p:spPr>
        <p:txBody>
          <a:bodyPr anchor="t">
            <a:normAutofit/>
          </a:bodyPr>
          <a:lstStyle/>
          <a:p>
            <a:pPr>
              <a:lnSpc>
                <a:spcPct val="90000"/>
              </a:lnSpc>
            </a:pPr>
            <a:r>
              <a:rPr lang="en-GB" dirty="0">
                <a:solidFill>
                  <a:schemeClr val="bg1"/>
                </a:solidFill>
              </a:rPr>
              <a:t>1.Philip’s achievements in politics and warfare.</a:t>
            </a:r>
          </a:p>
          <a:p>
            <a:pPr>
              <a:lnSpc>
                <a:spcPct val="90000"/>
              </a:lnSpc>
            </a:pPr>
            <a:r>
              <a:rPr lang="en-GB" dirty="0">
                <a:solidFill>
                  <a:schemeClr val="bg1"/>
                </a:solidFill>
              </a:rPr>
              <a:t>2.The state of the Macedonian economy before Philip.</a:t>
            </a:r>
          </a:p>
          <a:p>
            <a:pPr>
              <a:lnSpc>
                <a:spcPct val="90000"/>
              </a:lnSpc>
            </a:pPr>
            <a:r>
              <a:rPr lang="en-GB" dirty="0">
                <a:solidFill>
                  <a:schemeClr val="bg1"/>
                </a:solidFill>
              </a:rPr>
              <a:t>3.Agriculture.</a:t>
            </a:r>
          </a:p>
          <a:p>
            <a:pPr>
              <a:lnSpc>
                <a:spcPct val="90000"/>
              </a:lnSpc>
            </a:pPr>
            <a:r>
              <a:rPr lang="en-GB" dirty="0">
                <a:solidFill>
                  <a:schemeClr val="bg1"/>
                </a:solidFill>
              </a:rPr>
              <a:t>4.Timber.</a:t>
            </a:r>
          </a:p>
          <a:p>
            <a:pPr>
              <a:lnSpc>
                <a:spcPct val="90000"/>
              </a:lnSpc>
            </a:pPr>
            <a:r>
              <a:rPr lang="en-GB" dirty="0">
                <a:solidFill>
                  <a:schemeClr val="bg1"/>
                </a:solidFill>
              </a:rPr>
              <a:t>5.Mining.</a:t>
            </a:r>
          </a:p>
          <a:p>
            <a:pPr>
              <a:lnSpc>
                <a:spcPct val="90000"/>
              </a:lnSpc>
            </a:pPr>
            <a:r>
              <a:rPr lang="en-GB" dirty="0">
                <a:solidFill>
                  <a:schemeClr val="bg1"/>
                </a:solidFill>
              </a:rPr>
              <a:t>6.Trade.</a:t>
            </a:r>
          </a:p>
          <a:p>
            <a:pPr>
              <a:lnSpc>
                <a:spcPct val="90000"/>
              </a:lnSpc>
            </a:pPr>
            <a:r>
              <a:rPr lang="en-GB" dirty="0">
                <a:solidFill>
                  <a:schemeClr val="bg1"/>
                </a:solidFill>
              </a:rPr>
              <a:t>7.Expenses.</a:t>
            </a:r>
          </a:p>
        </p:txBody>
      </p:sp>
    </p:spTree>
    <p:extLst>
      <p:ext uri="{BB962C8B-B14F-4D97-AF65-F5344CB8AC3E}">
        <p14:creationId xmlns:p14="http://schemas.microsoft.com/office/powerpoint/2010/main" val="2736069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view of a mountain&#10;&#10;Description generated with very high confidence">
            <a:extLst>
              <a:ext uri="{FF2B5EF4-FFF2-40B4-BE49-F238E27FC236}">
                <a16:creationId xmlns:a16="http://schemas.microsoft.com/office/drawing/2014/main" id="{AC513746-31E2-4C30-A28F-2E342AAAD8AC}"/>
              </a:ext>
            </a:extLst>
          </p:cNvPr>
          <p:cNvPicPr>
            <a:picLocks noChangeAspect="1"/>
          </p:cNvPicPr>
          <p:nvPr/>
        </p:nvPicPr>
        <p:blipFill rotWithShape="1">
          <a:blip r:embed="rId2"/>
          <a:srcRect r="25781" b="1"/>
          <a:stretch/>
        </p:blipFill>
        <p:spPr>
          <a:xfrm>
            <a:off x="4269854" y="-1"/>
            <a:ext cx="7922146" cy="6858001"/>
          </a:xfrm>
          <a:custGeom>
            <a:avLst/>
            <a:gdLst>
              <a:gd name="connsiteX0" fmla="*/ 379987 w 7922146"/>
              <a:gd name="connsiteY0" fmla="*/ 0 h 6858001"/>
              <a:gd name="connsiteX1" fmla="*/ 5304971 w 7922146"/>
              <a:gd name="connsiteY1" fmla="*/ 0 h 6858001"/>
              <a:gd name="connsiteX2" fmla="*/ 7065281 w 7922146"/>
              <a:gd name="connsiteY2" fmla="*/ 0 h 6858001"/>
              <a:gd name="connsiteX3" fmla="*/ 7397540 w 7922146"/>
              <a:gd name="connsiteY3" fmla="*/ 0 h 6858001"/>
              <a:gd name="connsiteX4" fmla="*/ 7397540 w 7922146"/>
              <a:gd name="connsiteY4" fmla="*/ 1 h 6858001"/>
              <a:gd name="connsiteX5" fmla="*/ 7922146 w 7922146"/>
              <a:gd name="connsiteY5" fmla="*/ 1 h 6858001"/>
              <a:gd name="connsiteX6" fmla="*/ 7922146 w 7922146"/>
              <a:gd name="connsiteY6" fmla="*/ 6858001 h 6858001"/>
              <a:gd name="connsiteX7" fmla="*/ 7065281 w 7922146"/>
              <a:gd name="connsiteY7" fmla="*/ 6858001 h 6858001"/>
              <a:gd name="connsiteX8" fmla="*/ 7065281 w 7922146"/>
              <a:gd name="connsiteY8" fmla="*/ 6858000 h 6858001"/>
              <a:gd name="connsiteX9" fmla="*/ 5932989 w 7922146"/>
              <a:gd name="connsiteY9" fmla="*/ 6858000 h 6858001"/>
              <a:gd name="connsiteX10" fmla="*/ 5932989 w 7922146"/>
              <a:gd name="connsiteY10" fmla="*/ 6858001 h 6858001"/>
              <a:gd name="connsiteX11" fmla="*/ 27809 w 7922146"/>
              <a:gd name="connsiteY11" fmla="*/ 6858001 h 6858001"/>
              <a:gd name="connsiteX12" fmla="*/ 1803228 w 7922146"/>
              <a:gd name="connsiteY12" fmla="*/ 4521201 h 6858001"/>
              <a:gd name="connsiteX13" fmla="*/ 0 w 7922146"/>
              <a:gd name="connsiteY13" fmla="*/ 0 h 6858001"/>
              <a:gd name="connsiteX14" fmla="*/ 379987 w 7922146"/>
              <a:gd name="connsiteY14" fmla="*/ 0 h 6858001"/>
              <a:gd name="connsiteX15" fmla="*/ 0 w 7922146"/>
              <a:gd name="connsiteY15" fmla="*/ 407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78DB68E0-BAA5-4CB9-AD4B-18A9EC5EE8EE}"/>
              </a:ext>
            </a:extLst>
          </p:cNvPr>
          <p:cNvSpPr>
            <a:spLocks noGrp="1"/>
          </p:cNvSpPr>
          <p:nvPr>
            <p:ph type="title"/>
          </p:nvPr>
        </p:nvSpPr>
        <p:spPr>
          <a:xfrm>
            <a:off x="677333" y="609600"/>
            <a:ext cx="3851123" cy="1320800"/>
          </a:xfrm>
        </p:spPr>
        <p:txBody>
          <a:bodyPr>
            <a:normAutofit/>
          </a:bodyPr>
          <a:lstStyle/>
          <a:p>
            <a:r>
              <a:rPr lang="en-GB" dirty="0"/>
              <a:t>Historiography and other issues</a:t>
            </a:r>
          </a:p>
        </p:txBody>
      </p:sp>
      <p:sp>
        <p:nvSpPr>
          <p:cNvPr id="3" name="Content Placeholder 2">
            <a:extLst>
              <a:ext uri="{FF2B5EF4-FFF2-40B4-BE49-F238E27FC236}">
                <a16:creationId xmlns:a16="http://schemas.microsoft.com/office/drawing/2014/main" id="{2D2DCFD7-22BA-4E31-AF2C-C4FF03C012DC}"/>
              </a:ext>
            </a:extLst>
          </p:cNvPr>
          <p:cNvSpPr>
            <a:spLocks noGrp="1"/>
          </p:cNvSpPr>
          <p:nvPr>
            <p:ph idx="1"/>
          </p:nvPr>
        </p:nvSpPr>
        <p:spPr>
          <a:xfrm>
            <a:off x="677334" y="2160589"/>
            <a:ext cx="3851122" cy="4315515"/>
          </a:xfrm>
        </p:spPr>
        <p:txBody>
          <a:bodyPr>
            <a:normAutofit lnSpcReduction="10000"/>
          </a:bodyPr>
          <a:lstStyle/>
          <a:p>
            <a:pPr>
              <a:lnSpc>
                <a:spcPct val="90000"/>
              </a:lnSpc>
            </a:pPr>
            <a:r>
              <a:rPr lang="en-GB" sz="1400" dirty="0">
                <a:solidFill>
                  <a:schemeClr val="accent1"/>
                </a:solidFill>
              </a:rPr>
              <a:t>Unfortunately, due to historical prejudices, Macedon has often been ignored (Borza 1990: 4-22).</a:t>
            </a:r>
          </a:p>
          <a:p>
            <a:pPr>
              <a:lnSpc>
                <a:spcPct val="90000"/>
              </a:lnSpc>
            </a:pPr>
            <a:r>
              <a:rPr lang="en-GB" sz="1400" dirty="0">
                <a:solidFill>
                  <a:schemeClr val="accent1"/>
                </a:solidFill>
              </a:rPr>
              <a:t>However, recently there has been a surge of interest in Macedon outside of the campaigns of Alexander the Great, which can be accredited in part to Hammond’s pioneering work upon the kingdom (Borza 1990: 19).</a:t>
            </a:r>
          </a:p>
          <a:p>
            <a:pPr>
              <a:lnSpc>
                <a:spcPct val="90000"/>
              </a:lnSpc>
            </a:pPr>
            <a:r>
              <a:rPr lang="en-GB" sz="1400" dirty="0">
                <a:solidFill>
                  <a:schemeClr val="accent1"/>
                </a:solidFill>
              </a:rPr>
              <a:t>Demosthenes, a major source, is extremely anti-Macedonian, and tends to avoid talking about Philip’s economy anyway (Dem. 9 31).</a:t>
            </a:r>
          </a:p>
          <a:p>
            <a:pPr>
              <a:lnSpc>
                <a:spcPct val="90000"/>
              </a:lnSpc>
            </a:pPr>
            <a:r>
              <a:rPr lang="en-GB" sz="1400" dirty="0">
                <a:solidFill>
                  <a:schemeClr val="accent1"/>
                </a:solidFill>
              </a:rPr>
              <a:t>Diodorus, a Greek historian who appears to admire Philip, may overstate Philip’s accomplishments, such as in the case of the Pangaion mines (</a:t>
            </a:r>
            <a:r>
              <a:rPr lang="en-GB" sz="1400" dirty="0" err="1">
                <a:solidFill>
                  <a:schemeClr val="accent1"/>
                </a:solidFill>
              </a:rPr>
              <a:t>Diod</a:t>
            </a:r>
            <a:r>
              <a:rPr lang="en-GB" sz="1400" dirty="0">
                <a:solidFill>
                  <a:schemeClr val="accent1"/>
                </a:solidFill>
              </a:rPr>
              <a:t>. 16.1.1-6, 16.8.6-7).</a:t>
            </a:r>
          </a:p>
          <a:p>
            <a:pPr>
              <a:lnSpc>
                <a:spcPct val="90000"/>
              </a:lnSpc>
            </a:pPr>
            <a:r>
              <a:rPr lang="en-GB" sz="1400" dirty="0">
                <a:solidFill>
                  <a:schemeClr val="accent1"/>
                </a:solidFill>
              </a:rPr>
              <a:t>For these reasons there is unexplored territory over the economic strides Philip II made.</a:t>
            </a:r>
          </a:p>
        </p:txBody>
      </p:sp>
      <p:cxnSp>
        <p:nvCxnSpPr>
          <p:cNvPr id="10" name="Straight Connector 9">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1332499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56383-3726-4BA5-9711-1AC5DCF89D42}"/>
              </a:ext>
            </a:extLst>
          </p:cNvPr>
          <p:cNvSpPr>
            <a:spLocks noGrp="1"/>
          </p:cNvSpPr>
          <p:nvPr>
            <p:ph type="title"/>
          </p:nvPr>
        </p:nvSpPr>
        <p:spPr>
          <a:xfrm>
            <a:off x="5536734" y="609600"/>
            <a:ext cx="3737268" cy="1320800"/>
          </a:xfrm>
        </p:spPr>
        <p:txBody>
          <a:bodyPr>
            <a:normAutofit/>
          </a:bodyPr>
          <a:lstStyle/>
          <a:p>
            <a:r>
              <a:rPr lang="en-GB" sz="3300" dirty="0"/>
              <a:t>An example of the complications:</a:t>
            </a:r>
          </a:p>
        </p:txBody>
      </p:sp>
      <p:sp>
        <p:nvSpPr>
          <p:cNvPr id="10" name="Content Placeholder 9">
            <a:extLst>
              <a:ext uri="{FF2B5EF4-FFF2-40B4-BE49-F238E27FC236}">
                <a16:creationId xmlns:a16="http://schemas.microsoft.com/office/drawing/2014/main" id="{A1FB7A7B-F226-44FC-A40F-979ECCF07C40}"/>
              </a:ext>
            </a:extLst>
          </p:cNvPr>
          <p:cNvSpPr>
            <a:spLocks noGrp="1"/>
          </p:cNvSpPr>
          <p:nvPr>
            <p:ph idx="1"/>
          </p:nvPr>
        </p:nvSpPr>
        <p:spPr>
          <a:xfrm>
            <a:off x="5284867" y="1822824"/>
            <a:ext cx="4064439" cy="4927600"/>
          </a:xfrm>
        </p:spPr>
        <p:txBody>
          <a:bodyPr>
            <a:normAutofit fontScale="85000" lnSpcReduction="20000"/>
          </a:bodyPr>
          <a:lstStyle/>
          <a:p>
            <a:pPr>
              <a:lnSpc>
                <a:spcPct val="90000"/>
              </a:lnSpc>
            </a:pPr>
            <a:r>
              <a:rPr lang="en-US" sz="1900" dirty="0">
                <a:solidFill>
                  <a:schemeClr val="accent1"/>
                </a:solidFill>
              </a:rPr>
              <a:t>Diodorus Siculus 16.8.6-7:</a:t>
            </a:r>
          </a:p>
          <a:p>
            <a:pPr marL="0" indent="0">
              <a:lnSpc>
                <a:spcPct val="90000"/>
              </a:lnSpc>
              <a:buNone/>
            </a:pPr>
            <a:r>
              <a:rPr lang="en-GB" sz="1900" i="1" dirty="0">
                <a:solidFill>
                  <a:schemeClr val="accent1"/>
                </a:solidFill>
              </a:rPr>
              <a:t>‘After this he went to the city of </a:t>
            </a:r>
            <a:r>
              <a:rPr lang="en-GB" sz="1900" i="1" dirty="0" err="1">
                <a:solidFill>
                  <a:schemeClr val="accent1"/>
                </a:solidFill>
              </a:rPr>
              <a:t>Crenides</a:t>
            </a:r>
            <a:r>
              <a:rPr lang="en-GB" sz="1900" i="1" dirty="0">
                <a:solidFill>
                  <a:schemeClr val="accent1"/>
                </a:solidFill>
              </a:rPr>
              <a:t>, and having increased its size with a large number of inhabitants, changed its name to Philippi, giving it his own name, and then, turning to the gold mines in its territory, </a:t>
            </a:r>
            <a:r>
              <a:rPr lang="en-GB" sz="1900" b="1" i="1" dirty="0">
                <a:ln>
                  <a:solidFill>
                    <a:schemeClr val="accent1"/>
                  </a:solidFill>
                </a:ln>
                <a:solidFill>
                  <a:schemeClr val="accent1"/>
                </a:solidFill>
              </a:rPr>
              <a:t>which were very scanty and insignificant, he increased their output so much by his improvements that they could bring him a revenue of more than a thousand talents</a:t>
            </a:r>
            <a:r>
              <a:rPr lang="en-GB" sz="1900" i="1" dirty="0">
                <a:solidFill>
                  <a:schemeClr val="accent1"/>
                </a:solidFill>
              </a:rPr>
              <a:t>. And because from these mines he had soon amassed a fortune, with the abundance of money </a:t>
            </a:r>
            <a:r>
              <a:rPr lang="en-GB" sz="1900" b="1" i="1" dirty="0">
                <a:ln>
                  <a:solidFill>
                    <a:schemeClr val="accent1"/>
                  </a:solidFill>
                </a:ln>
                <a:solidFill>
                  <a:schemeClr val="accent1"/>
                </a:solidFill>
              </a:rPr>
              <a:t>he raised the Macedonian kingdom higher and higher to a greatly superior position</a:t>
            </a:r>
            <a:r>
              <a:rPr lang="en-GB" sz="1900" i="1" dirty="0">
                <a:solidFill>
                  <a:schemeClr val="accent1"/>
                </a:solidFill>
              </a:rPr>
              <a:t>, for with the gold coins which he struck, which came to be known from his name as </a:t>
            </a:r>
            <a:r>
              <a:rPr lang="en-GB" sz="1900" i="1" dirty="0" err="1">
                <a:solidFill>
                  <a:schemeClr val="accent1"/>
                </a:solidFill>
              </a:rPr>
              <a:t>Philippeioi</a:t>
            </a:r>
            <a:r>
              <a:rPr lang="en-GB" sz="1900" i="1" dirty="0">
                <a:solidFill>
                  <a:schemeClr val="accent1"/>
                </a:solidFill>
              </a:rPr>
              <a:t>,</a:t>
            </a:r>
            <a:r>
              <a:rPr lang="en-GB" sz="1900" i="1" baseline="30000" dirty="0">
                <a:solidFill>
                  <a:schemeClr val="accent1"/>
                </a:solidFill>
              </a:rPr>
              <a:t> </a:t>
            </a:r>
            <a:r>
              <a:rPr lang="en-GB" sz="1900" i="1" dirty="0">
                <a:solidFill>
                  <a:schemeClr val="accent1"/>
                </a:solidFill>
              </a:rPr>
              <a:t>he organized a large force of mercenaries, and by using these coins for bribes induced many Greeks to become betrayers of their native lands. But concerning these matters the several events, when recorded, will explain everything in detail, and we shall now shift our account back to the events in the order of their occurrence.’</a:t>
            </a:r>
            <a:endParaRPr lang="en-US" sz="1900" i="1" dirty="0">
              <a:solidFill>
                <a:schemeClr val="accent1"/>
              </a:solidFill>
            </a:endParaRPr>
          </a:p>
          <a:p>
            <a:pPr marL="0" indent="0">
              <a:lnSpc>
                <a:spcPct val="90000"/>
              </a:lnSpc>
              <a:buNone/>
            </a:pPr>
            <a:endParaRPr lang="en-US" sz="1100" dirty="0"/>
          </a:p>
        </p:txBody>
      </p:sp>
      <p:pic>
        <p:nvPicPr>
          <p:cNvPr id="12" name="Picture 11" descr="A tree with a mountain in the background&#10;&#10;Description generated with very high confidence">
            <a:extLst>
              <a:ext uri="{FF2B5EF4-FFF2-40B4-BE49-F238E27FC236}">
                <a16:creationId xmlns:a16="http://schemas.microsoft.com/office/drawing/2014/main" id="{C6CBD55F-B06F-4E78-A252-3C3DA0CA799E}"/>
              </a:ext>
            </a:extLst>
          </p:cNvPr>
          <p:cNvPicPr>
            <a:picLocks noChangeAspect="1"/>
          </p:cNvPicPr>
          <p:nvPr/>
        </p:nvPicPr>
        <p:blipFill rotWithShape="1">
          <a:blip r:embed="rId2"/>
          <a:srcRect l="32438" r="23312"/>
          <a:stretch/>
        </p:blipFill>
        <p:spPr>
          <a:xfrm>
            <a:off x="20" y="-1"/>
            <a:ext cx="5394940" cy="6858001"/>
          </a:xfrm>
          <a:custGeom>
            <a:avLst/>
            <a:gdLst>
              <a:gd name="connsiteX0" fmla="*/ 842596 w 5394960"/>
              <a:gd name="connsiteY0" fmla="*/ 0 h 6858000"/>
              <a:gd name="connsiteX1" fmla="*/ 5394960 w 5394960"/>
              <a:gd name="connsiteY1" fmla="*/ 0 h 6858000"/>
              <a:gd name="connsiteX2" fmla="*/ 5394960 w 5394960"/>
              <a:gd name="connsiteY2" fmla="*/ 21851 h 6858000"/>
              <a:gd name="connsiteX3" fmla="*/ 4365943 w 5394960"/>
              <a:gd name="connsiteY3" fmla="*/ 6858000 h 6858000"/>
              <a:gd name="connsiteX4" fmla="*/ 0 w 5394960"/>
              <a:gd name="connsiteY4" fmla="*/ 6858000 h 6858000"/>
              <a:gd name="connsiteX5" fmla="*/ 0 w 5394960"/>
              <a:gd name="connsiteY5" fmla="*/ 566615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28" name="Isosceles Triangle 27">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119370227"/>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A75BC-EC52-4D69-8F48-9A0966B9B1A4}"/>
              </a:ext>
            </a:extLst>
          </p:cNvPr>
          <p:cNvSpPr>
            <a:spLocks noGrp="1"/>
          </p:cNvSpPr>
          <p:nvPr>
            <p:ph type="title"/>
          </p:nvPr>
        </p:nvSpPr>
        <p:spPr/>
        <p:txBody>
          <a:bodyPr/>
          <a:lstStyle/>
          <a:p>
            <a:r>
              <a:rPr lang="en-GB" dirty="0"/>
              <a:t>Why is this an issue?</a:t>
            </a:r>
          </a:p>
        </p:txBody>
      </p:sp>
      <p:sp>
        <p:nvSpPr>
          <p:cNvPr id="3" name="Content Placeholder 2">
            <a:extLst>
              <a:ext uri="{FF2B5EF4-FFF2-40B4-BE49-F238E27FC236}">
                <a16:creationId xmlns:a16="http://schemas.microsoft.com/office/drawing/2014/main" id="{99ED264D-6A30-4D26-B3A3-271A3773842D}"/>
              </a:ext>
            </a:extLst>
          </p:cNvPr>
          <p:cNvSpPr>
            <a:spLocks noGrp="1"/>
          </p:cNvSpPr>
          <p:nvPr>
            <p:ph idx="1"/>
          </p:nvPr>
        </p:nvSpPr>
        <p:spPr/>
        <p:txBody>
          <a:bodyPr/>
          <a:lstStyle/>
          <a:p>
            <a:r>
              <a:rPr lang="en-GB" dirty="0">
                <a:solidFill>
                  <a:schemeClr val="accent1"/>
                </a:solidFill>
              </a:rPr>
              <a:t>1000 Attic talents per year≈ 26,000kg per year</a:t>
            </a:r>
          </a:p>
          <a:p>
            <a:r>
              <a:rPr lang="en-GB" dirty="0">
                <a:solidFill>
                  <a:schemeClr val="accent1"/>
                </a:solidFill>
              </a:rPr>
              <a:t>Is this Diodorus exaggerating, or is this figure possible?</a:t>
            </a:r>
          </a:p>
          <a:p>
            <a:pPr marL="0" indent="0">
              <a:buNone/>
            </a:pPr>
            <a:endParaRPr lang="en-GB" dirty="0">
              <a:solidFill>
                <a:schemeClr val="accent1"/>
              </a:solidFill>
            </a:endParaRPr>
          </a:p>
        </p:txBody>
      </p:sp>
      <p:pic>
        <p:nvPicPr>
          <p:cNvPr id="4" name="Picture 3">
            <a:extLst>
              <a:ext uri="{FF2B5EF4-FFF2-40B4-BE49-F238E27FC236}">
                <a16:creationId xmlns:a16="http://schemas.microsoft.com/office/drawing/2014/main" id="{9A235C29-0A8C-4780-B524-FFE6442DE30C}"/>
              </a:ext>
            </a:extLst>
          </p:cNvPr>
          <p:cNvPicPr>
            <a:picLocks noChangeAspect="1"/>
          </p:cNvPicPr>
          <p:nvPr/>
        </p:nvPicPr>
        <p:blipFill rotWithShape="1">
          <a:blip r:embed="rId2"/>
          <a:srcRect l="58126" t="24430" r="5714" b="32275"/>
          <a:stretch/>
        </p:blipFill>
        <p:spPr>
          <a:xfrm>
            <a:off x="1277711" y="3429000"/>
            <a:ext cx="7019958" cy="3164165"/>
          </a:xfrm>
          <a:prstGeom prst="rect">
            <a:avLst/>
          </a:prstGeom>
        </p:spPr>
      </p:pic>
    </p:spTree>
    <p:extLst>
      <p:ext uri="{BB962C8B-B14F-4D97-AF65-F5344CB8AC3E}">
        <p14:creationId xmlns:p14="http://schemas.microsoft.com/office/powerpoint/2010/main" val="10910702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large body of water surrounded by trees&#10;&#10;Description generated with very high confidence">
            <a:extLst>
              <a:ext uri="{FF2B5EF4-FFF2-40B4-BE49-F238E27FC236}">
                <a16:creationId xmlns:a16="http://schemas.microsoft.com/office/drawing/2014/main" id="{3EB9BFEF-2C29-453E-AFC7-4DEDD35F778F}"/>
              </a:ext>
            </a:extLst>
          </p:cNvPr>
          <p:cNvPicPr>
            <a:picLocks noChangeAspect="1"/>
          </p:cNvPicPr>
          <p:nvPr/>
        </p:nvPicPr>
        <p:blipFill rotWithShape="1">
          <a:blip r:embed="rId2"/>
          <a:srcRect l="13651" r="-2" b="-2"/>
          <a:stretch/>
        </p:blipFill>
        <p:spPr>
          <a:xfrm>
            <a:off x="4269854" y="-1"/>
            <a:ext cx="7922146" cy="6858001"/>
          </a:xfrm>
          <a:custGeom>
            <a:avLst/>
            <a:gdLst>
              <a:gd name="connsiteX0" fmla="*/ 379987 w 7922146"/>
              <a:gd name="connsiteY0" fmla="*/ 0 h 6858001"/>
              <a:gd name="connsiteX1" fmla="*/ 5304971 w 7922146"/>
              <a:gd name="connsiteY1" fmla="*/ 0 h 6858001"/>
              <a:gd name="connsiteX2" fmla="*/ 7065281 w 7922146"/>
              <a:gd name="connsiteY2" fmla="*/ 0 h 6858001"/>
              <a:gd name="connsiteX3" fmla="*/ 7397540 w 7922146"/>
              <a:gd name="connsiteY3" fmla="*/ 0 h 6858001"/>
              <a:gd name="connsiteX4" fmla="*/ 7397540 w 7922146"/>
              <a:gd name="connsiteY4" fmla="*/ 1 h 6858001"/>
              <a:gd name="connsiteX5" fmla="*/ 7922146 w 7922146"/>
              <a:gd name="connsiteY5" fmla="*/ 1 h 6858001"/>
              <a:gd name="connsiteX6" fmla="*/ 7922146 w 7922146"/>
              <a:gd name="connsiteY6" fmla="*/ 6858001 h 6858001"/>
              <a:gd name="connsiteX7" fmla="*/ 7065281 w 7922146"/>
              <a:gd name="connsiteY7" fmla="*/ 6858001 h 6858001"/>
              <a:gd name="connsiteX8" fmla="*/ 7065281 w 7922146"/>
              <a:gd name="connsiteY8" fmla="*/ 6858000 h 6858001"/>
              <a:gd name="connsiteX9" fmla="*/ 5932989 w 7922146"/>
              <a:gd name="connsiteY9" fmla="*/ 6858000 h 6858001"/>
              <a:gd name="connsiteX10" fmla="*/ 5932989 w 7922146"/>
              <a:gd name="connsiteY10" fmla="*/ 6858001 h 6858001"/>
              <a:gd name="connsiteX11" fmla="*/ 27809 w 7922146"/>
              <a:gd name="connsiteY11" fmla="*/ 6858001 h 6858001"/>
              <a:gd name="connsiteX12" fmla="*/ 1803228 w 7922146"/>
              <a:gd name="connsiteY12" fmla="*/ 4521201 h 6858001"/>
              <a:gd name="connsiteX13" fmla="*/ 0 w 7922146"/>
              <a:gd name="connsiteY13" fmla="*/ 0 h 6858001"/>
              <a:gd name="connsiteX14" fmla="*/ 379987 w 7922146"/>
              <a:gd name="connsiteY14" fmla="*/ 0 h 6858001"/>
              <a:gd name="connsiteX15" fmla="*/ 0 w 7922146"/>
              <a:gd name="connsiteY15" fmla="*/ 407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94D96AC9-966F-49A2-B0DE-CE1DE3208189}"/>
              </a:ext>
            </a:extLst>
          </p:cNvPr>
          <p:cNvSpPr>
            <a:spLocks noGrp="1"/>
          </p:cNvSpPr>
          <p:nvPr>
            <p:ph type="title"/>
          </p:nvPr>
        </p:nvSpPr>
        <p:spPr>
          <a:xfrm>
            <a:off x="677333" y="609600"/>
            <a:ext cx="3851123" cy="1320800"/>
          </a:xfrm>
        </p:spPr>
        <p:txBody>
          <a:bodyPr>
            <a:normAutofit/>
          </a:bodyPr>
          <a:lstStyle/>
          <a:p>
            <a:r>
              <a:rPr lang="en-GB" dirty="0"/>
              <a:t>Timber </a:t>
            </a:r>
          </a:p>
        </p:txBody>
      </p:sp>
      <p:sp>
        <p:nvSpPr>
          <p:cNvPr id="3" name="Content Placeholder 2">
            <a:extLst>
              <a:ext uri="{FF2B5EF4-FFF2-40B4-BE49-F238E27FC236}">
                <a16:creationId xmlns:a16="http://schemas.microsoft.com/office/drawing/2014/main" id="{51C27D11-BF7D-4CEB-ACC8-103AA5AB275D}"/>
              </a:ext>
            </a:extLst>
          </p:cNvPr>
          <p:cNvSpPr>
            <a:spLocks noGrp="1"/>
          </p:cNvSpPr>
          <p:nvPr>
            <p:ph idx="1"/>
          </p:nvPr>
        </p:nvSpPr>
        <p:spPr>
          <a:xfrm>
            <a:off x="677333" y="2160589"/>
            <a:ext cx="4228153" cy="3880773"/>
          </a:xfrm>
        </p:spPr>
        <p:txBody>
          <a:bodyPr>
            <a:normAutofit/>
          </a:bodyPr>
          <a:lstStyle/>
          <a:p>
            <a:pPr>
              <a:lnSpc>
                <a:spcPct val="90000"/>
              </a:lnSpc>
            </a:pPr>
            <a:r>
              <a:rPr lang="en-GB" dirty="0">
                <a:solidFill>
                  <a:schemeClr val="accent1"/>
                </a:solidFill>
              </a:rPr>
              <a:t>Timber is a highly valuable resource in the ancient Greek world, a resource which few Greeks actually had. </a:t>
            </a:r>
          </a:p>
          <a:p>
            <a:pPr>
              <a:lnSpc>
                <a:spcPct val="90000"/>
              </a:lnSpc>
            </a:pPr>
            <a:r>
              <a:rPr lang="en-GB" dirty="0">
                <a:solidFill>
                  <a:schemeClr val="accent1"/>
                </a:solidFill>
              </a:rPr>
              <a:t>Many Greek poleis relied upon certain types of timber to create and maintain a navy.</a:t>
            </a:r>
          </a:p>
          <a:p>
            <a:pPr>
              <a:lnSpc>
                <a:spcPct val="90000"/>
              </a:lnSpc>
            </a:pPr>
            <a:r>
              <a:rPr lang="en-GB" dirty="0">
                <a:solidFill>
                  <a:schemeClr val="accent1"/>
                </a:solidFill>
              </a:rPr>
              <a:t>Macedon was the closest place to Hellas that possessed significant reserves of timber (Borza 1990: 55; Worthington 2008: 7).</a:t>
            </a:r>
          </a:p>
          <a:p>
            <a:pPr marL="0" indent="0">
              <a:lnSpc>
                <a:spcPct val="90000"/>
              </a:lnSpc>
              <a:buNone/>
            </a:pPr>
            <a:r>
              <a:rPr lang="en-GB" dirty="0"/>
              <a:t> </a:t>
            </a:r>
          </a:p>
        </p:txBody>
      </p:sp>
      <p:cxnSp>
        <p:nvCxnSpPr>
          <p:cNvPr id="33" name="Straight Connector 32">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5" name="Straight Connector 34">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7"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9"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3"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45"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9693923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79142-C77B-4470-B06E-853CF6972882}"/>
              </a:ext>
            </a:extLst>
          </p:cNvPr>
          <p:cNvSpPr>
            <a:spLocks noGrp="1"/>
          </p:cNvSpPr>
          <p:nvPr>
            <p:ph type="title"/>
          </p:nvPr>
        </p:nvSpPr>
        <p:spPr>
          <a:xfrm>
            <a:off x="2753407" y="609600"/>
            <a:ext cx="6520594" cy="1320800"/>
          </a:xfrm>
        </p:spPr>
        <p:txBody>
          <a:bodyPr>
            <a:normAutofit/>
          </a:bodyPr>
          <a:lstStyle/>
          <a:p>
            <a:r>
              <a:rPr lang="en-GB" dirty="0"/>
              <a:t>Timber as a shipbuilding resource</a:t>
            </a:r>
          </a:p>
        </p:txBody>
      </p:sp>
      <p:pic>
        <p:nvPicPr>
          <p:cNvPr id="11" name="Content Placeholder 6">
            <a:extLst>
              <a:ext uri="{FF2B5EF4-FFF2-40B4-BE49-F238E27FC236}">
                <a16:creationId xmlns:a16="http://schemas.microsoft.com/office/drawing/2014/main" id="{E6C9DEB0-2610-46C4-8049-71B31FFBDB12}"/>
              </a:ext>
            </a:extLst>
          </p:cNvPr>
          <p:cNvPicPr>
            <a:picLocks noChangeAspect="1"/>
          </p:cNvPicPr>
          <p:nvPr/>
        </p:nvPicPr>
        <p:blipFill rotWithShape="1">
          <a:blip r:embed="rId2"/>
          <a:srcRect l="8315" r="5464" b="-1"/>
          <a:stretch/>
        </p:blipFill>
        <p:spPr>
          <a:xfrm>
            <a:off x="20" y="10"/>
            <a:ext cx="2328794" cy="4236843"/>
          </a:xfrm>
          <a:custGeom>
            <a:avLst/>
            <a:gdLst>
              <a:gd name="connsiteX0" fmla="*/ 0 w 2328814"/>
              <a:gd name="connsiteY0" fmla="*/ 0 h 4236853"/>
              <a:gd name="connsiteX1" fmla="*/ 1674254 w 2328814"/>
              <a:gd name="connsiteY1" fmla="*/ 0 h 4236853"/>
              <a:gd name="connsiteX2" fmla="*/ 2328814 w 2328814"/>
              <a:gd name="connsiteY2" fmla="*/ 4236853 h 4236853"/>
              <a:gd name="connsiteX3" fmla="*/ 16388 w 2328814"/>
              <a:gd name="connsiteY3" fmla="*/ 4236853 h 4236853"/>
              <a:gd name="connsiteX4" fmla="*/ 0 w 2328814"/>
              <a:gd name="connsiteY4" fmla="*/ 4139983 h 4236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8814" h="4236853">
                <a:moveTo>
                  <a:pt x="0" y="0"/>
                </a:moveTo>
                <a:lnTo>
                  <a:pt x="1674254" y="0"/>
                </a:lnTo>
                <a:lnTo>
                  <a:pt x="2328814" y="4236853"/>
                </a:lnTo>
                <a:lnTo>
                  <a:pt x="16388" y="4236853"/>
                </a:lnTo>
                <a:lnTo>
                  <a:pt x="0" y="4139983"/>
                </a:lnTo>
                <a:close/>
              </a:path>
            </a:pathLst>
          </a:custGeom>
        </p:spPr>
      </p:pic>
      <p:sp>
        <p:nvSpPr>
          <p:cNvPr id="16" name="Isosceles Triangle 8">
            <a:extLst>
              <a:ext uri="{FF2B5EF4-FFF2-40B4-BE49-F238E27FC236}">
                <a16:creationId xmlns:a16="http://schemas.microsoft.com/office/drawing/2014/main" id="{F3854125-A15A-4F48-9A1E-93AEF2DD9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cxnSp>
        <p:nvCxnSpPr>
          <p:cNvPr id="18" name="Straight Connector 17">
            <a:extLst>
              <a:ext uri="{FF2B5EF4-FFF2-40B4-BE49-F238E27FC236}">
                <a16:creationId xmlns:a16="http://schemas.microsoft.com/office/drawing/2014/main" id="{4FAD2C3C-5408-44D9-8176-56D9F3C3EF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333" y="4236854"/>
            <a:ext cx="22987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4" name="Content Placeholder 13">
            <a:extLst>
              <a:ext uri="{FF2B5EF4-FFF2-40B4-BE49-F238E27FC236}">
                <a16:creationId xmlns:a16="http://schemas.microsoft.com/office/drawing/2014/main" id="{BE3A8F6A-AB2F-403A-8F06-9F807B905A34}"/>
              </a:ext>
            </a:extLst>
          </p:cNvPr>
          <p:cNvPicPr>
            <a:picLocks noGrp="1" noChangeAspect="1"/>
          </p:cNvPicPr>
          <p:nvPr>
            <p:ph idx="1"/>
          </p:nvPr>
        </p:nvPicPr>
        <p:blipFill>
          <a:blip r:embed="rId3">
            <a:extLst>
              <a:ext uri="{BEBA8EAE-BF5A-486C-A8C5-ECC9F3942E4B}">
                <a14:imgProps xmlns:a14="http://schemas.microsoft.com/office/drawing/2010/main">
                  <a14:imgLayer r:embed="rId4">
                    <a14:imgEffect>
                      <a14:backgroundRemoval t="4000" b="99556" l="889" r="99556">
                        <a14:foregroundMark x1="35556" y1="3111" x2="12000" y2="12889"/>
                        <a14:foregroundMark x1="12000" y1="12889" x2="3111" y2="61333"/>
                        <a14:foregroundMark x1="2897" y1="67104" x2="2871" y2="67809"/>
                        <a14:foregroundMark x1="3033" y1="63441" x2="2961" y2="65394"/>
                        <a14:foregroundMark x1="14430" y1="94344" x2="14696" y2="94541"/>
                        <a14:foregroundMark x1="26147" y1="99111" x2="51556" y2="99111"/>
                        <a14:foregroundMark x1="51556" y1="99111" x2="75111" y2="95556"/>
                        <a14:foregroundMark x1="75111" y1="95556" x2="91111" y2="69778"/>
                        <a14:foregroundMark x1="91111" y1="69778" x2="95556" y2="28889"/>
                        <a14:foregroundMark x1="95556" y1="28889" x2="90222" y2="7556"/>
                        <a14:foregroundMark x1="90222" y1="7556" x2="48000" y2="444"/>
                        <a14:foregroundMark x1="48000" y1="444" x2="21778" y2="4444"/>
                        <a14:foregroundMark x1="21778" y1="4444" x2="20444" y2="5778"/>
                        <a14:foregroundMark x1="10667" y1="9778" x2="4000" y2="58667"/>
                        <a14:foregroundMark x1="5607" y1="65970" x2="5895" y2="67281"/>
                        <a14:foregroundMark x1="4000" y1="58667" x2="4989" y2="63164"/>
                        <a14:foregroundMark x1="15401" y1="83912" x2="33778" y2="92444"/>
                        <a14:foregroundMark x1="33778" y1="92444" x2="52889" y2="80889"/>
                        <a14:foregroundMark x1="52889" y1="80889" x2="41333" y2="43556"/>
                        <a14:foregroundMark x1="41333" y1="43556" x2="15111" y2="28000"/>
                        <a14:foregroundMark x1="15111" y1="28000" x2="5333" y2="27111"/>
                        <a14:foregroundMark x1="62222" y1="37333" x2="85778" y2="51556"/>
                        <a14:foregroundMark x1="85778" y1="51556" x2="90667" y2="69333"/>
                        <a14:foregroundMark x1="95111" y1="32889" x2="84444" y2="15556"/>
                        <a14:foregroundMark x1="81778" y1="45778" x2="79111" y2="82667"/>
                        <a14:foregroundMark x1="84000" y1="83556" x2="91111" y2="99556"/>
                        <a14:foregroundMark x1="84000" y1="98667" x2="41333" y2="96000"/>
                        <a14:foregroundMark x1="1725" y1="59956" x2="889" y2="53778"/>
                        <a14:foregroundMark x1="2198" y1="63446" x2="2069" y2="62493"/>
                        <a14:foregroundMark x1="2790" y1="67823" x2="2585" y2="66308"/>
                        <a14:foregroundMark x1="2895" y1="63305" x2="3770" y2="67459"/>
                        <a14:foregroundMark x1="889" y1="53778" x2="2311" y2="60532"/>
                        <a14:foregroundMark x1="44889" y1="23111" x2="75111" y2="9333"/>
                        <a14:foregroundMark x1="75111" y1="9333" x2="99111" y2="5778"/>
                        <a14:foregroundMark x1="99111" y1="5778" x2="99556" y2="98667"/>
                        <a14:foregroundMark x1="99556" y1="98667" x2="99556" y2="98667"/>
                        <a14:foregroundMark x1="75556" y1="87556" x2="37333" y2="71111"/>
                        <a14:foregroundMark x1="37333" y1="71111" x2="16444" y2="52889"/>
                        <a14:foregroundMark x1="16444" y1="52889" x2="12889" y2="44000"/>
                        <a14:backgroundMark x1="1778" y1="74667" x2="12889" y2="95111"/>
                        <a14:backgroundMark x1="12889" y1="95111" x2="3111" y2="74222"/>
                        <a14:backgroundMark x1="3111" y1="74222" x2="0" y2="74222"/>
                        <a14:backgroundMark x1="10222" y1="81778" x2="0" y2="73333"/>
                        <a14:backgroundMark x1="2222" y1="60444" x2="889" y2="61333"/>
                        <a14:backgroundMark x1="3111" y1="65778" x2="1333" y2="63111"/>
                        <a14:backgroundMark x1="14222" y1="95111" x2="25778" y2="99556"/>
                        <a14:backgroundMark x1="10667" y1="80000" x2="3111" y2="77333"/>
                        <a14:backgroundMark x1="1778" y1="68000" x2="3111" y2="75556"/>
                      </a14:backgroundRemoval>
                    </a14:imgEffect>
                  </a14:imgLayer>
                </a14:imgProps>
              </a:ext>
            </a:extLst>
          </a:blip>
          <a:stretch>
            <a:fillRect/>
          </a:stretch>
        </p:blipFill>
        <p:spPr>
          <a:xfrm>
            <a:off x="331172" y="4320289"/>
            <a:ext cx="2298700" cy="2298700"/>
          </a:xfrm>
        </p:spPr>
      </p:pic>
      <p:sp>
        <p:nvSpPr>
          <p:cNvPr id="20" name="Rectangle 19">
            <a:extLst>
              <a:ext uri="{FF2B5EF4-FFF2-40B4-BE49-F238E27FC236}">
                <a16:creationId xmlns:a16="http://schemas.microsoft.com/office/drawing/2014/main" id="{495ABE3E-5E3D-49E0-8EEE-04F2CE3783F9}"/>
              </a:ext>
            </a:extLst>
          </p:cNvPr>
          <p:cNvSpPr/>
          <p:nvPr/>
        </p:nvSpPr>
        <p:spPr>
          <a:xfrm>
            <a:off x="2753407" y="2443540"/>
            <a:ext cx="6096000" cy="3139321"/>
          </a:xfrm>
          <a:prstGeom prst="rect">
            <a:avLst/>
          </a:prstGeom>
        </p:spPr>
        <p:txBody>
          <a:bodyPr>
            <a:spAutoFit/>
          </a:bodyPr>
          <a:lstStyle/>
          <a:p>
            <a:pPr marL="285750" indent="-285750">
              <a:buFont typeface="Wingdings" panose="05000000000000000000" pitchFamily="2" charset="2"/>
              <a:buChar char="Ø"/>
            </a:pPr>
            <a:r>
              <a:rPr lang="en-GB" dirty="0">
                <a:solidFill>
                  <a:schemeClr val="accent1"/>
                </a:solidFill>
              </a:rPr>
              <a:t>Theophrastus </a:t>
            </a:r>
            <a:r>
              <a:rPr lang="en-GB" i="1" dirty="0">
                <a:solidFill>
                  <a:schemeClr val="accent1"/>
                </a:solidFill>
              </a:rPr>
              <a:t>Hist. pl. </a:t>
            </a:r>
            <a:r>
              <a:rPr lang="en-GB" dirty="0">
                <a:solidFill>
                  <a:schemeClr val="accent1"/>
                </a:solidFill>
              </a:rPr>
              <a:t>5.2.1:</a:t>
            </a:r>
          </a:p>
          <a:p>
            <a:r>
              <a:rPr lang="en-US" i="1" dirty="0">
                <a:solidFill>
                  <a:schemeClr val="accent1"/>
                </a:solidFill>
              </a:rPr>
              <a:t>‘Some indeed make a distinction between regions and say that the best timber which comes into Hellas for the carpenter’s purposes is the Macedonian, for it is smooth and of straight grain, and it contains resin…’</a:t>
            </a:r>
          </a:p>
          <a:p>
            <a:endParaRPr lang="en-US" i="1" dirty="0">
              <a:solidFill>
                <a:schemeClr val="accent1"/>
              </a:solidFill>
            </a:endParaRPr>
          </a:p>
          <a:p>
            <a:endParaRPr lang="en-US" i="1" dirty="0">
              <a:solidFill>
                <a:schemeClr val="accent1"/>
              </a:solidFill>
            </a:endParaRPr>
          </a:p>
          <a:p>
            <a:pPr marL="285750" indent="-285750">
              <a:buFont typeface="Wingdings" panose="05000000000000000000" pitchFamily="2" charset="2"/>
              <a:buChar char="Ø"/>
            </a:pPr>
            <a:r>
              <a:rPr lang="en-US" dirty="0">
                <a:solidFill>
                  <a:schemeClr val="accent1"/>
                </a:solidFill>
              </a:rPr>
              <a:t>Theophrastus </a:t>
            </a:r>
            <a:r>
              <a:rPr lang="en-US" i="1" dirty="0">
                <a:solidFill>
                  <a:schemeClr val="accent1"/>
                </a:solidFill>
              </a:rPr>
              <a:t>Hist. pl</a:t>
            </a:r>
            <a:r>
              <a:rPr lang="en-US" dirty="0">
                <a:solidFill>
                  <a:schemeClr val="accent1"/>
                </a:solidFill>
              </a:rPr>
              <a:t>.</a:t>
            </a:r>
            <a:r>
              <a:rPr lang="en-US" i="1" dirty="0">
                <a:solidFill>
                  <a:schemeClr val="accent1"/>
                </a:solidFill>
              </a:rPr>
              <a:t> </a:t>
            </a:r>
            <a:r>
              <a:rPr lang="en-US" dirty="0">
                <a:solidFill>
                  <a:schemeClr val="accent1"/>
                </a:solidFill>
              </a:rPr>
              <a:t>5.7.1-2:</a:t>
            </a:r>
          </a:p>
          <a:p>
            <a:r>
              <a:rPr lang="en-US" i="1" dirty="0">
                <a:solidFill>
                  <a:schemeClr val="accent1"/>
                </a:solidFill>
              </a:rPr>
              <a:t>‘Now silver-fir, fir and Syrian cedar are, generally speaking, useful for ship-building; for triremes and long ships are made of silver-fir…’</a:t>
            </a:r>
            <a:endParaRPr lang="en-GB" i="1" dirty="0">
              <a:solidFill>
                <a:schemeClr val="accent1"/>
              </a:solidFill>
            </a:endParaRPr>
          </a:p>
        </p:txBody>
      </p:sp>
    </p:spTree>
    <p:extLst>
      <p:ext uri="{BB962C8B-B14F-4D97-AF65-F5344CB8AC3E}">
        <p14:creationId xmlns:p14="http://schemas.microsoft.com/office/powerpoint/2010/main" val="2833382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92EDCA0C-844D-4BD0-BF2A-7448B698DB79}"/>
              </a:ext>
            </a:extLst>
          </p:cNvPr>
          <p:cNvSpPr>
            <a:spLocks noGrp="1"/>
          </p:cNvSpPr>
          <p:nvPr>
            <p:ph type="title"/>
          </p:nvPr>
        </p:nvSpPr>
        <p:spPr>
          <a:xfrm>
            <a:off x="643467" y="816638"/>
            <a:ext cx="3367359" cy="5224724"/>
          </a:xfrm>
        </p:spPr>
        <p:txBody>
          <a:bodyPr anchor="ctr">
            <a:normAutofit/>
          </a:bodyPr>
          <a:lstStyle/>
          <a:p>
            <a:r>
              <a:rPr lang="en-GB" dirty="0"/>
              <a:t>Timber as a tradeable commodity</a:t>
            </a:r>
          </a:p>
        </p:txBody>
      </p:sp>
      <p:sp>
        <p:nvSpPr>
          <p:cNvPr id="3" name="Content Placeholder 2">
            <a:extLst>
              <a:ext uri="{FF2B5EF4-FFF2-40B4-BE49-F238E27FC236}">
                <a16:creationId xmlns:a16="http://schemas.microsoft.com/office/drawing/2014/main" id="{0907B350-E618-4965-B19D-BE93823AF240}"/>
              </a:ext>
            </a:extLst>
          </p:cNvPr>
          <p:cNvSpPr>
            <a:spLocks noGrp="1"/>
          </p:cNvSpPr>
          <p:nvPr>
            <p:ph idx="1"/>
          </p:nvPr>
        </p:nvSpPr>
        <p:spPr>
          <a:xfrm>
            <a:off x="4654295" y="816638"/>
            <a:ext cx="4619706" cy="5224724"/>
          </a:xfrm>
        </p:spPr>
        <p:txBody>
          <a:bodyPr anchor="ctr">
            <a:normAutofit/>
          </a:bodyPr>
          <a:lstStyle/>
          <a:p>
            <a:pPr>
              <a:lnSpc>
                <a:spcPct val="90000"/>
              </a:lnSpc>
            </a:pPr>
            <a:r>
              <a:rPr lang="en-GB" sz="1400" dirty="0">
                <a:solidFill>
                  <a:schemeClr val="accent1"/>
                </a:solidFill>
              </a:rPr>
              <a:t>The demand for timber was high, navies needed regular maintenance and the lifespan of a trireme was only 20 years (</a:t>
            </a:r>
            <a:r>
              <a:rPr lang="en-GB" sz="1400" dirty="0" err="1">
                <a:solidFill>
                  <a:schemeClr val="accent1"/>
                </a:solidFill>
              </a:rPr>
              <a:t>Bissa</a:t>
            </a:r>
            <a:r>
              <a:rPr lang="en-GB" sz="1400" dirty="0">
                <a:solidFill>
                  <a:schemeClr val="accent1"/>
                </a:solidFill>
              </a:rPr>
              <a:t> 2009: 108).</a:t>
            </a:r>
          </a:p>
          <a:p>
            <a:pPr>
              <a:lnSpc>
                <a:spcPct val="90000"/>
              </a:lnSpc>
            </a:pPr>
            <a:r>
              <a:rPr lang="en-GB" sz="1400" dirty="0">
                <a:solidFill>
                  <a:schemeClr val="accent1"/>
                </a:solidFill>
              </a:rPr>
              <a:t>Oars alone would provide a considerable revenue, costing over 1000 drachmae to outfit a trireme (</a:t>
            </a:r>
            <a:r>
              <a:rPr lang="en-GB" sz="1400" dirty="0" err="1">
                <a:solidFill>
                  <a:schemeClr val="accent1"/>
                </a:solidFill>
              </a:rPr>
              <a:t>Bissa</a:t>
            </a:r>
            <a:r>
              <a:rPr lang="en-GB" sz="1400" dirty="0">
                <a:solidFill>
                  <a:schemeClr val="accent1"/>
                </a:solidFill>
              </a:rPr>
              <a:t> 2009: 113).</a:t>
            </a:r>
          </a:p>
          <a:p>
            <a:pPr>
              <a:lnSpc>
                <a:spcPct val="90000"/>
              </a:lnSpc>
            </a:pPr>
            <a:r>
              <a:rPr lang="en-GB" sz="1400" dirty="0">
                <a:solidFill>
                  <a:schemeClr val="accent1"/>
                </a:solidFill>
              </a:rPr>
              <a:t>However, due to convenience, it seems likely based upon the evidence that silver-fir timber for trireme construction was made into triremes in the local </a:t>
            </a:r>
            <a:r>
              <a:rPr lang="en-GB" sz="1400" i="1" dirty="0" err="1">
                <a:solidFill>
                  <a:schemeClr val="accent1"/>
                </a:solidFill>
              </a:rPr>
              <a:t>naupegia</a:t>
            </a:r>
            <a:r>
              <a:rPr lang="en-GB" sz="1400" i="1" dirty="0">
                <a:solidFill>
                  <a:schemeClr val="accent1"/>
                </a:solidFill>
              </a:rPr>
              <a:t> </a:t>
            </a:r>
            <a:r>
              <a:rPr lang="en-GB" sz="1400" dirty="0">
                <a:solidFill>
                  <a:schemeClr val="accent1"/>
                </a:solidFill>
              </a:rPr>
              <a:t>at the resource centres (Theo. </a:t>
            </a:r>
            <a:r>
              <a:rPr lang="en-GB" sz="1400" i="1" dirty="0" err="1">
                <a:solidFill>
                  <a:schemeClr val="accent1"/>
                </a:solidFill>
              </a:rPr>
              <a:t>Hist</a:t>
            </a:r>
            <a:r>
              <a:rPr lang="en-GB" sz="1400" i="1" dirty="0">
                <a:solidFill>
                  <a:schemeClr val="accent1"/>
                </a:solidFill>
              </a:rPr>
              <a:t> pl. </a:t>
            </a:r>
            <a:r>
              <a:rPr lang="en-GB" sz="1400" dirty="0">
                <a:solidFill>
                  <a:schemeClr val="accent1"/>
                </a:solidFill>
              </a:rPr>
              <a:t>5.7.1-2; </a:t>
            </a:r>
            <a:r>
              <a:rPr lang="en-GB" sz="1400" dirty="0" err="1">
                <a:solidFill>
                  <a:schemeClr val="accent1"/>
                </a:solidFill>
              </a:rPr>
              <a:t>Bissa</a:t>
            </a:r>
            <a:r>
              <a:rPr lang="en-GB" sz="1400" dirty="0">
                <a:solidFill>
                  <a:schemeClr val="accent1"/>
                </a:solidFill>
              </a:rPr>
              <a:t> 2009: 109, 132-133, 146)</a:t>
            </a:r>
            <a:r>
              <a:rPr lang="en-GB" sz="1400" i="1" dirty="0">
                <a:solidFill>
                  <a:schemeClr val="accent1"/>
                </a:solidFill>
              </a:rPr>
              <a:t>. </a:t>
            </a:r>
          </a:p>
          <a:p>
            <a:pPr>
              <a:lnSpc>
                <a:spcPct val="90000"/>
              </a:lnSpc>
            </a:pPr>
            <a:r>
              <a:rPr lang="en-GB" sz="1400" dirty="0">
                <a:solidFill>
                  <a:schemeClr val="accent1"/>
                </a:solidFill>
              </a:rPr>
              <a:t>The </a:t>
            </a:r>
            <a:r>
              <a:rPr lang="en-GB" sz="1400" dirty="0" err="1">
                <a:solidFill>
                  <a:schemeClr val="accent1"/>
                </a:solidFill>
              </a:rPr>
              <a:t>Strymon</a:t>
            </a:r>
            <a:r>
              <a:rPr lang="en-GB" sz="1400" dirty="0">
                <a:solidFill>
                  <a:schemeClr val="accent1"/>
                </a:solidFill>
              </a:rPr>
              <a:t> river certainly was capable of building ships as is shown by </a:t>
            </a:r>
            <a:r>
              <a:rPr lang="en-GB" sz="1400" dirty="0" err="1">
                <a:solidFill>
                  <a:schemeClr val="accent1"/>
                </a:solidFill>
              </a:rPr>
              <a:t>Brasidas</a:t>
            </a:r>
            <a:r>
              <a:rPr lang="en-GB" sz="1400" dirty="0">
                <a:solidFill>
                  <a:schemeClr val="accent1"/>
                </a:solidFill>
              </a:rPr>
              <a:t>’ attempted utilisation of the timber reserves in the 5</a:t>
            </a:r>
            <a:r>
              <a:rPr lang="en-GB" sz="1400" baseline="30000" dirty="0">
                <a:solidFill>
                  <a:schemeClr val="accent1"/>
                </a:solidFill>
              </a:rPr>
              <a:t>th</a:t>
            </a:r>
            <a:r>
              <a:rPr lang="en-GB" sz="1400" dirty="0">
                <a:solidFill>
                  <a:schemeClr val="accent1"/>
                </a:solidFill>
              </a:rPr>
              <a:t> century BCE (</a:t>
            </a:r>
            <a:r>
              <a:rPr lang="en-GB" sz="1400" dirty="0" err="1">
                <a:solidFill>
                  <a:schemeClr val="accent1"/>
                </a:solidFill>
              </a:rPr>
              <a:t>Thuc</a:t>
            </a:r>
            <a:r>
              <a:rPr lang="en-GB" sz="1400" dirty="0">
                <a:solidFill>
                  <a:schemeClr val="accent1"/>
                </a:solidFill>
              </a:rPr>
              <a:t>. 4.108.1, 4.108.6).</a:t>
            </a:r>
          </a:p>
          <a:p>
            <a:pPr>
              <a:lnSpc>
                <a:spcPct val="90000"/>
              </a:lnSpc>
            </a:pPr>
            <a:r>
              <a:rPr lang="en-GB" sz="1400" dirty="0">
                <a:solidFill>
                  <a:schemeClr val="accent1"/>
                </a:solidFill>
              </a:rPr>
              <a:t>During Alexander’s reign, Athens is recorded—albeit by an unknown author—as having to import timber from far away at a great cost, while it is cheap in Macedon, showing the great value and size of Macedon’s timber reserves (Dem. 17 28).</a:t>
            </a:r>
          </a:p>
        </p:txBody>
      </p:sp>
    </p:spTree>
    <p:extLst>
      <p:ext uri="{BB962C8B-B14F-4D97-AF65-F5344CB8AC3E}">
        <p14:creationId xmlns:p14="http://schemas.microsoft.com/office/powerpoint/2010/main" val="37798491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243FF-1389-4F5A-B993-D8267DE78DF8}"/>
              </a:ext>
            </a:extLst>
          </p:cNvPr>
          <p:cNvSpPr>
            <a:spLocks noGrp="1"/>
          </p:cNvSpPr>
          <p:nvPr>
            <p:ph type="title"/>
          </p:nvPr>
        </p:nvSpPr>
        <p:spPr>
          <a:xfrm>
            <a:off x="677334" y="609600"/>
            <a:ext cx="8596668" cy="1320800"/>
          </a:xfrm>
        </p:spPr>
        <p:txBody>
          <a:bodyPr anchor="t">
            <a:normAutofit/>
          </a:bodyPr>
          <a:lstStyle/>
          <a:p>
            <a:r>
              <a:rPr lang="en-GB" dirty="0"/>
              <a:t>Timber as property of the king and a tool for diplomacy</a:t>
            </a:r>
          </a:p>
        </p:txBody>
      </p:sp>
      <p:pic>
        <p:nvPicPr>
          <p:cNvPr id="17" name="Content Placeholder 4" descr="A picture containing text, map&#10;&#10;Description generated with very high confidence">
            <a:extLst>
              <a:ext uri="{FF2B5EF4-FFF2-40B4-BE49-F238E27FC236}">
                <a16:creationId xmlns:a16="http://schemas.microsoft.com/office/drawing/2014/main" id="{0832D045-725D-4F87-A343-EE8A735897DB}"/>
              </a:ext>
            </a:extLst>
          </p:cNvPr>
          <p:cNvPicPr>
            <a:picLocks noChangeAspect="1"/>
          </p:cNvPicPr>
          <p:nvPr/>
        </p:nvPicPr>
        <p:blipFill rotWithShape="1">
          <a:blip r:embed="rId2"/>
          <a:srcRect l="16882" r="-3" b="-3"/>
          <a:stretch/>
        </p:blipFill>
        <p:spPr>
          <a:xfrm>
            <a:off x="817474" y="2159331"/>
            <a:ext cx="5283289" cy="3782017"/>
          </a:xfrm>
          <a:prstGeom prst="rect">
            <a:avLst/>
          </a:prstGeom>
        </p:spPr>
      </p:pic>
      <p:sp>
        <p:nvSpPr>
          <p:cNvPr id="19" name="Content Placeholder 18">
            <a:extLst>
              <a:ext uri="{FF2B5EF4-FFF2-40B4-BE49-F238E27FC236}">
                <a16:creationId xmlns:a16="http://schemas.microsoft.com/office/drawing/2014/main" id="{9CA10C22-4DD9-4917-9DAD-8C60D305175E}"/>
              </a:ext>
            </a:extLst>
          </p:cNvPr>
          <p:cNvSpPr>
            <a:spLocks noGrp="1"/>
          </p:cNvSpPr>
          <p:nvPr>
            <p:ph idx="1"/>
          </p:nvPr>
        </p:nvSpPr>
        <p:spPr>
          <a:xfrm>
            <a:off x="6416039" y="2160589"/>
            <a:ext cx="2927185" cy="3880773"/>
          </a:xfrm>
        </p:spPr>
        <p:txBody>
          <a:bodyPr>
            <a:normAutofit lnSpcReduction="10000"/>
          </a:bodyPr>
          <a:lstStyle/>
          <a:p>
            <a:r>
              <a:rPr lang="en-US" sz="1500" dirty="0">
                <a:solidFill>
                  <a:schemeClr val="accent1"/>
                </a:solidFill>
              </a:rPr>
              <a:t>Amyntas’ export rights to the Chalcidian League (RO 12.9-18).</a:t>
            </a:r>
          </a:p>
          <a:p>
            <a:r>
              <a:rPr lang="en-US" sz="1500" dirty="0" err="1">
                <a:solidFill>
                  <a:schemeClr val="accent1"/>
                </a:solidFill>
              </a:rPr>
              <a:t>Andokides</a:t>
            </a:r>
            <a:r>
              <a:rPr lang="en-US" sz="1500" dirty="0">
                <a:solidFill>
                  <a:schemeClr val="accent1"/>
                </a:solidFill>
              </a:rPr>
              <a:t>’ oar provision for Athens (</a:t>
            </a:r>
            <a:r>
              <a:rPr lang="en-US" sz="1500" dirty="0" err="1">
                <a:solidFill>
                  <a:schemeClr val="accent1"/>
                </a:solidFill>
              </a:rPr>
              <a:t>Andoc</a:t>
            </a:r>
            <a:r>
              <a:rPr lang="en-US" sz="1500" dirty="0">
                <a:solidFill>
                  <a:schemeClr val="accent1"/>
                </a:solidFill>
              </a:rPr>
              <a:t>. 2.11). Exporting rights granted by Archelaus after the Sicilian expedition (Borza 1990: 163).</a:t>
            </a:r>
          </a:p>
          <a:p>
            <a:r>
              <a:rPr lang="en-US" sz="1500" dirty="0" err="1">
                <a:solidFill>
                  <a:schemeClr val="accent1"/>
                </a:solidFill>
              </a:rPr>
              <a:t>Perdikkas</a:t>
            </a:r>
            <a:r>
              <a:rPr lang="en-US" sz="1500" dirty="0">
                <a:solidFill>
                  <a:schemeClr val="accent1"/>
                </a:solidFill>
              </a:rPr>
              <a:t>’ </a:t>
            </a:r>
            <a:r>
              <a:rPr lang="en-US" sz="1500" dirty="0" err="1">
                <a:solidFill>
                  <a:schemeClr val="accent1"/>
                </a:solidFill>
              </a:rPr>
              <a:t>exlusive</a:t>
            </a:r>
            <a:r>
              <a:rPr lang="en-US" sz="1500" dirty="0">
                <a:solidFill>
                  <a:schemeClr val="accent1"/>
                </a:solidFill>
              </a:rPr>
              <a:t> export rights to Athens (IG I  89.).</a:t>
            </a:r>
          </a:p>
          <a:p>
            <a:r>
              <a:rPr lang="en-US" sz="1500" dirty="0">
                <a:solidFill>
                  <a:schemeClr val="accent1"/>
                </a:solidFill>
              </a:rPr>
              <a:t>Philip’s problem in economics was war with the main importer of timber: Athens.</a:t>
            </a:r>
          </a:p>
        </p:txBody>
      </p:sp>
      <p:sp>
        <p:nvSpPr>
          <p:cNvPr id="5" name="TextBox 4">
            <a:extLst>
              <a:ext uri="{FF2B5EF4-FFF2-40B4-BE49-F238E27FC236}">
                <a16:creationId xmlns:a16="http://schemas.microsoft.com/office/drawing/2014/main" id="{201A932F-39AA-4CA6-940D-EB483A43917A}"/>
              </a:ext>
            </a:extLst>
          </p:cNvPr>
          <p:cNvSpPr txBox="1"/>
          <p:nvPr/>
        </p:nvSpPr>
        <p:spPr>
          <a:xfrm>
            <a:off x="8529229" y="4465860"/>
            <a:ext cx="914400" cy="200055"/>
          </a:xfrm>
          <a:prstGeom prst="rect">
            <a:avLst/>
          </a:prstGeom>
          <a:noFill/>
        </p:spPr>
        <p:txBody>
          <a:bodyPr wrap="square" rtlCol="0">
            <a:spAutoFit/>
          </a:bodyPr>
          <a:lstStyle/>
          <a:p>
            <a:r>
              <a:rPr lang="en-GB" sz="700" dirty="0">
                <a:solidFill>
                  <a:schemeClr val="accent1"/>
                </a:solidFill>
              </a:rPr>
              <a:t>3</a:t>
            </a:r>
          </a:p>
        </p:txBody>
      </p:sp>
    </p:spTree>
    <p:extLst>
      <p:ext uri="{BB962C8B-B14F-4D97-AF65-F5344CB8AC3E}">
        <p14:creationId xmlns:p14="http://schemas.microsoft.com/office/powerpoint/2010/main" val="3783624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53" name="Straight Connector 52">
            <a:extLst>
              <a:ext uri="{FF2B5EF4-FFF2-40B4-BE49-F238E27FC236}">
                <a16:creationId xmlns:a16="http://schemas.microsoft.com/office/drawing/2014/main" id="{0B5F7E3B-C5F1-40E0-A491-558BAFBC11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241804" y="1460500"/>
            <a:ext cx="0" cy="393700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F6758605-1625-421E-8EBC-E0A8C3022137}"/>
              </a:ext>
            </a:extLst>
          </p:cNvPr>
          <p:cNvSpPr>
            <a:spLocks noGrp="1"/>
          </p:cNvSpPr>
          <p:nvPr>
            <p:ph type="title"/>
          </p:nvPr>
        </p:nvSpPr>
        <p:spPr>
          <a:xfrm>
            <a:off x="643467" y="816638"/>
            <a:ext cx="3367359" cy="5224724"/>
          </a:xfrm>
        </p:spPr>
        <p:txBody>
          <a:bodyPr anchor="ctr">
            <a:normAutofit/>
          </a:bodyPr>
          <a:lstStyle/>
          <a:p>
            <a:r>
              <a:rPr lang="en-GB" dirty="0"/>
              <a:t>Sustainable management or an ignorant lack of exploitation?</a:t>
            </a:r>
          </a:p>
        </p:txBody>
      </p:sp>
      <p:sp>
        <p:nvSpPr>
          <p:cNvPr id="10" name="Content Placeholder 9">
            <a:extLst>
              <a:ext uri="{FF2B5EF4-FFF2-40B4-BE49-F238E27FC236}">
                <a16:creationId xmlns:a16="http://schemas.microsoft.com/office/drawing/2014/main" id="{A1577976-D9B2-4DC0-AF5D-4B8FD3982F9A}"/>
              </a:ext>
            </a:extLst>
          </p:cNvPr>
          <p:cNvSpPr>
            <a:spLocks noGrp="1"/>
          </p:cNvSpPr>
          <p:nvPr>
            <p:ph idx="1"/>
          </p:nvPr>
        </p:nvSpPr>
        <p:spPr>
          <a:xfrm>
            <a:off x="4590500" y="1460500"/>
            <a:ext cx="4619706" cy="5224724"/>
          </a:xfrm>
        </p:spPr>
        <p:txBody>
          <a:bodyPr anchor="ctr">
            <a:normAutofit/>
          </a:bodyPr>
          <a:lstStyle/>
          <a:p>
            <a:r>
              <a:rPr lang="en-US" dirty="0">
                <a:solidFill>
                  <a:schemeClr val="accent1"/>
                </a:solidFill>
              </a:rPr>
              <a:t>Macedon in Philip’s period lacked any kind of significant navy of its own.</a:t>
            </a:r>
          </a:p>
          <a:p>
            <a:r>
              <a:rPr lang="en-US" dirty="0" err="1">
                <a:solidFill>
                  <a:schemeClr val="accent1"/>
                </a:solidFill>
              </a:rPr>
              <a:t>Bissa</a:t>
            </a:r>
            <a:r>
              <a:rPr lang="en-US" dirty="0">
                <a:solidFill>
                  <a:schemeClr val="accent1"/>
                </a:solidFill>
              </a:rPr>
              <a:t> argues that Macedon is an example of sustainable forest management, which Theophrastus attests is practiced and understood at this period of time (</a:t>
            </a:r>
            <a:r>
              <a:rPr lang="en-US" dirty="0" err="1">
                <a:solidFill>
                  <a:schemeClr val="accent1"/>
                </a:solidFill>
              </a:rPr>
              <a:t>Theophr</a:t>
            </a:r>
            <a:r>
              <a:rPr lang="en-US" dirty="0">
                <a:solidFill>
                  <a:schemeClr val="accent1"/>
                </a:solidFill>
              </a:rPr>
              <a:t>. </a:t>
            </a:r>
            <a:r>
              <a:rPr lang="en-US" i="1" dirty="0">
                <a:solidFill>
                  <a:schemeClr val="accent1"/>
                </a:solidFill>
              </a:rPr>
              <a:t>Hist. pl.</a:t>
            </a:r>
            <a:r>
              <a:rPr lang="en-US" dirty="0">
                <a:solidFill>
                  <a:schemeClr val="accent1"/>
                </a:solidFill>
              </a:rPr>
              <a:t> 2.2.2; </a:t>
            </a:r>
            <a:r>
              <a:rPr lang="en-GB" dirty="0" err="1">
                <a:solidFill>
                  <a:schemeClr val="accent1"/>
                </a:solidFill>
              </a:rPr>
              <a:t>Bissa</a:t>
            </a:r>
            <a:r>
              <a:rPr lang="en-GB" dirty="0">
                <a:solidFill>
                  <a:schemeClr val="accent1"/>
                </a:solidFill>
              </a:rPr>
              <a:t> 2009: 149-150).</a:t>
            </a:r>
          </a:p>
          <a:p>
            <a:r>
              <a:rPr lang="en-GB" dirty="0">
                <a:solidFill>
                  <a:schemeClr val="accent1"/>
                </a:solidFill>
              </a:rPr>
              <a:t>However, Macedon seemed to be generally poor at exploiting its natural resources until Philip II, at which time Macedon trading timber in the Northern Aegean was extremely difficult (</a:t>
            </a:r>
            <a:r>
              <a:rPr lang="en-GB" dirty="0" err="1">
                <a:solidFill>
                  <a:schemeClr val="accent1"/>
                </a:solidFill>
              </a:rPr>
              <a:t>Diod</a:t>
            </a:r>
            <a:r>
              <a:rPr lang="en-GB" dirty="0">
                <a:solidFill>
                  <a:schemeClr val="accent1"/>
                </a:solidFill>
              </a:rPr>
              <a:t>. 16.8; Worthington 2008: 7).</a:t>
            </a:r>
          </a:p>
          <a:p>
            <a:pPr marL="0" indent="0">
              <a:buNone/>
            </a:pPr>
            <a:endParaRPr lang="en-GB" dirty="0"/>
          </a:p>
          <a:p>
            <a:endParaRPr lang="en-US" dirty="0"/>
          </a:p>
          <a:p>
            <a:endParaRPr lang="en-US" dirty="0"/>
          </a:p>
        </p:txBody>
      </p:sp>
    </p:spTree>
    <p:extLst>
      <p:ext uri="{BB962C8B-B14F-4D97-AF65-F5344CB8AC3E}">
        <p14:creationId xmlns:p14="http://schemas.microsoft.com/office/powerpoint/2010/main" val="3756255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2D6FF-2566-4B6E-A378-81D50BCFB34E}"/>
              </a:ext>
            </a:extLst>
          </p:cNvPr>
          <p:cNvSpPr>
            <a:spLocks noGrp="1"/>
          </p:cNvSpPr>
          <p:nvPr>
            <p:ph type="title"/>
          </p:nvPr>
        </p:nvSpPr>
        <p:spPr>
          <a:xfrm>
            <a:off x="5536734" y="609600"/>
            <a:ext cx="3737268" cy="1320800"/>
          </a:xfrm>
        </p:spPr>
        <p:txBody>
          <a:bodyPr>
            <a:normAutofit/>
          </a:bodyPr>
          <a:lstStyle/>
          <a:p>
            <a:r>
              <a:rPr lang="en-GB" dirty="0"/>
              <a:t>Concluding remarks </a:t>
            </a:r>
          </a:p>
        </p:txBody>
      </p:sp>
      <p:sp>
        <p:nvSpPr>
          <p:cNvPr id="3" name="Content Placeholder 2">
            <a:extLst>
              <a:ext uri="{FF2B5EF4-FFF2-40B4-BE49-F238E27FC236}">
                <a16:creationId xmlns:a16="http://schemas.microsoft.com/office/drawing/2014/main" id="{7611230C-FB04-498A-8E02-EA802D6D74CF}"/>
              </a:ext>
            </a:extLst>
          </p:cNvPr>
          <p:cNvSpPr>
            <a:spLocks noGrp="1"/>
          </p:cNvSpPr>
          <p:nvPr>
            <p:ph idx="1"/>
          </p:nvPr>
        </p:nvSpPr>
        <p:spPr>
          <a:xfrm>
            <a:off x="5209563" y="2160589"/>
            <a:ext cx="4064439" cy="3880773"/>
          </a:xfrm>
        </p:spPr>
        <p:txBody>
          <a:bodyPr>
            <a:normAutofit/>
          </a:bodyPr>
          <a:lstStyle/>
          <a:p>
            <a:pPr>
              <a:lnSpc>
                <a:spcPct val="90000"/>
              </a:lnSpc>
            </a:pPr>
            <a:r>
              <a:rPr lang="en-GB" dirty="0">
                <a:solidFill>
                  <a:schemeClr val="accent1"/>
                </a:solidFill>
              </a:rPr>
              <a:t>Timber is probably the second most important resource that was abundant in Macedon.</a:t>
            </a:r>
          </a:p>
          <a:p>
            <a:pPr>
              <a:lnSpc>
                <a:spcPct val="90000"/>
              </a:lnSpc>
            </a:pPr>
            <a:r>
              <a:rPr lang="en-GB" dirty="0">
                <a:solidFill>
                  <a:schemeClr val="accent1"/>
                </a:solidFill>
              </a:rPr>
              <a:t>Unfortunately, unlike his predecessors, Philip II was unable to utilise this resource to its full potential.</a:t>
            </a:r>
          </a:p>
          <a:p>
            <a:pPr>
              <a:lnSpc>
                <a:spcPct val="90000"/>
              </a:lnSpc>
            </a:pPr>
            <a:r>
              <a:rPr lang="en-GB" dirty="0">
                <a:solidFill>
                  <a:schemeClr val="accent1"/>
                </a:solidFill>
              </a:rPr>
              <a:t>The fact that Philip still managed to make such a powerful economy and kingdom without this invaluable resource is an enormous testament to his skills, both economical and political.</a:t>
            </a:r>
          </a:p>
          <a:p>
            <a:pPr marL="0" indent="0">
              <a:lnSpc>
                <a:spcPct val="90000"/>
              </a:lnSpc>
              <a:buNone/>
            </a:pPr>
            <a:endParaRPr lang="en-GB" dirty="0"/>
          </a:p>
          <a:p>
            <a:pPr>
              <a:lnSpc>
                <a:spcPct val="90000"/>
              </a:lnSpc>
            </a:pPr>
            <a:endParaRPr lang="en-GB" dirty="0"/>
          </a:p>
        </p:txBody>
      </p:sp>
      <p:pic>
        <p:nvPicPr>
          <p:cNvPr id="13" name="Picture 12" descr="A river running through a body of water&#10;&#10;Description generated with very high confidence">
            <a:extLst>
              <a:ext uri="{FF2B5EF4-FFF2-40B4-BE49-F238E27FC236}">
                <a16:creationId xmlns:a16="http://schemas.microsoft.com/office/drawing/2014/main" id="{9EC82B51-E2A8-42B3-89E4-EFE72CFBA3B4}"/>
              </a:ext>
            </a:extLst>
          </p:cNvPr>
          <p:cNvPicPr>
            <a:picLocks noChangeAspect="1"/>
          </p:cNvPicPr>
          <p:nvPr/>
        </p:nvPicPr>
        <p:blipFill rotWithShape="1">
          <a:blip r:embed="rId2"/>
          <a:srcRect l="15420" r="25580"/>
          <a:stretch/>
        </p:blipFill>
        <p:spPr>
          <a:xfrm>
            <a:off x="20" y="-1"/>
            <a:ext cx="5394940" cy="6858001"/>
          </a:xfrm>
          <a:custGeom>
            <a:avLst/>
            <a:gdLst>
              <a:gd name="connsiteX0" fmla="*/ 842596 w 5394960"/>
              <a:gd name="connsiteY0" fmla="*/ 0 h 6858000"/>
              <a:gd name="connsiteX1" fmla="*/ 5394960 w 5394960"/>
              <a:gd name="connsiteY1" fmla="*/ 0 h 6858000"/>
              <a:gd name="connsiteX2" fmla="*/ 5394960 w 5394960"/>
              <a:gd name="connsiteY2" fmla="*/ 21851 h 6858000"/>
              <a:gd name="connsiteX3" fmla="*/ 4365943 w 5394960"/>
              <a:gd name="connsiteY3" fmla="*/ 6858000 h 6858000"/>
              <a:gd name="connsiteX4" fmla="*/ 0 w 5394960"/>
              <a:gd name="connsiteY4" fmla="*/ 6858000 h 6858000"/>
              <a:gd name="connsiteX5" fmla="*/ 0 w 5394960"/>
              <a:gd name="connsiteY5" fmla="*/ 566615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75" name="Isosceles Triangle 56">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8078152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8"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Isosceles Triangle 25">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Shape 27">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9873A2D-9823-4C0D-AAC9-DF6BCA649696}"/>
              </a:ext>
            </a:extLst>
          </p:cNvPr>
          <p:cNvSpPr>
            <a:spLocks noGrp="1"/>
          </p:cNvSpPr>
          <p:nvPr>
            <p:ph type="title"/>
          </p:nvPr>
        </p:nvSpPr>
        <p:spPr>
          <a:xfrm>
            <a:off x="7181723" y="609600"/>
            <a:ext cx="4512989" cy="2227730"/>
          </a:xfrm>
        </p:spPr>
        <p:txBody>
          <a:bodyPr anchor="ctr">
            <a:normAutofit/>
          </a:bodyPr>
          <a:lstStyle/>
          <a:p>
            <a:r>
              <a:rPr lang="en-GB" dirty="0">
                <a:solidFill>
                  <a:srgbClr val="FFFFFF"/>
                </a:solidFill>
              </a:rPr>
              <a:t>Bibliography</a:t>
            </a:r>
          </a:p>
        </p:txBody>
      </p:sp>
      <p:pic>
        <p:nvPicPr>
          <p:cNvPr id="5" name="Picture 4">
            <a:extLst>
              <a:ext uri="{FF2B5EF4-FFF2-40B4-BE49-F238E27FC236}">
                <a16:creationId xmlns:a16="http://schemas.microsoft.com/office/drawing/2014/main" id="{6C99CF92-10F6-47F9-A3BD-2CEC0B7C76F3}"/>
              </a:ext>
            </a:extLst>
          </p:cNvPr>
          <p:cNvPicPr>
            <a:picLocks noChangeAspect="1"/>
          </p:cNvPicPr>
          <p:nvPr/>
        </p:nvPicPr>
        <p:blipFill>
          <a:blip r:embed="rId2"/>
          <a:stretch>
            <a:fillRect/>
          </a:stretch>
        </p:blipFill>
        <p:spPr>
          <a:xfrm>
            <a:off x="757251" y="1545062"/>
            <a:ext cx="3856774" cy="3856774"/>
          </a:xfrm>
          <a:prstGeom prst="rect">
            <a:avLst/>
          </a:prstGeom>
        </p:spPr>
      </p:pic>
      <p:sp>
        <p:nvSpPr>
          <p:cNvPr id="3" name="Content Placeholder 2">
            <a:extLst>
              <a:ext uri="{FF2B5EF4-FFF2-40B4-BE49-F238E27FC236}">
                <a16:creationId xmlns:a16="http://schemas.microsoft.com/office/drawing/2014/main" id="{B56E91A8-2515-4593-B172-A1DFBA8A245A}"/>
              </a:ext>
            </a:extLst>
          </p:cNvPr>
          <p:cNvSpPr>
            <a:spLocks noGrp="1"/>
          </p:cNvSpPr>
          <p:nvPr>
            <p:ph idx="1"/>
          </p:nvPr>
        </p:nvSpPr>
        <p:spPr>
          <a:xfrm>
            <a:off x="7181725" y="2355924"/>
            <a:ext cx="4512988" cy="4216997"/>
          </a:xfrm>
        </p:spPr>
        <p:txBody>
          <a:bodyPr anchor="t">
            <a:normAutofit fontScale="92500" lnSpcReduction="20000"/>
          </a:bodyPr>
          <a:lstStyle/>
          <a:p>
            <a:pPr marL="0" indent="0">
              <a:lnSpc>
                <a:spcPct val="90000"/>
              </a:lnSpc>
              <a:buNone/>
            </a:pPr>
            <a:r>
              <a:rPr lang="en-GB" sz="1400" dirty="0">
                <a:solidFill>
                  <a:srgbClr val="FFFFFF"/>
                </a:solidFill>
                <a:hlinkClick r:id="rId3">
                  <a:extLst>
                    <a:ext uri="{A12FA001-AC4F-418D-AE19-62706E023703}">
                      <ahyp:hlinkClr xmlns:ahyp="http://schemas.microsoft.com/office/drawing/2018/hyperlinkcolor" val="tx"/>
                    </a:ext>
                  </a:extLst>
                </a:hlinkClick>
              </a:rPr>
              <a:t>Images:</a:t>
            </a:r>
          </a:p>
          <a:p>
            <a:pPr marL="0" indent="0">
              <a:lnSpc>
                <a:spcPct val="90000"/>
              </a:lnSpc>
              <a:buNone/>
            </a:pPr>
            <a:r>
              <a:rPr lang="en-GB" sz="1400" dirty="0">
                <a:solidFill>
                  <a:srgbClr val="FFFFFF"/>
                </a:solidFill>
                <a:hlinkClick r:id="rId4">
                  <a:extLst>
                    <a:ext uri="{A12FA001-AC4F-418D-AE19-62706E023703}">
                      <ahyp:hlinkClr xmlns:ahyp="http://schemas.microsoft.com/office/drawing/2018/hyperlinkcolor" val="tx"/>
                    </a:ext>
                  </a:extLst>
                </a:hlinkClick>
              </a:rPr>
              <a:t>http://demonocracy.info/infographics/world/gold/images/demonocracy-gold-10_tons-100_tons.jpg</a:t>
            </a:r>
            <a:r>
              <a:rPr lang="en-GB" sz="1400" dirty="0">
                <a:solidFill>
                  <a:srgbClr val="FFFFFF"/>
                </a:solidFill>
              </a:rPr>
              <a:t> </a:t>
            </a:r>
          </a:p>
          <a:p>
            <a:pPr marL="0" indent="0">
              <a:lnSpc>
                <a:spcPct val="90000"/>
              </a:lnSpc>
              <a:buNone/>
            </a:pPr>
            <a:r>
              <a:rPr lang="en-GB" sz="1400" dirty="0">
                <a:solidFill>
                  <a:srgbClr val="FFFFFF"/>
                </a:solidFill>
              </a:rPr>
              <a:t>http://images.greece.com/panoramio/07/19/03/27/596ea77ab8e4c.jpg</a:t>
            </a:r>
          </a:p>
          <a:p>
            <a:pPr marL="0" indent="0">
              <a:lnSpc>
                <a:spcPct val="90000"/>
              </a:lnSpc>
              <a:buNone/>
            </a:pPr>
            <a:r>
              <a:rPr lang="en-GB" sz="1400" dirty="0">
                <a:solidFill>
                  <a:srgbClr val="FFFFFF"/>
                </a:solidFill>
              </a:rPr>
              <a:t>https://png2.kisspng.com/sh/ebbb1c130b1644f245c07ccc99ac834a/L0KzQYm3U8MyN6dwiZH0aYP2gLBuTgZmephuhtM2c4XxPbL1gBlmdqUyhdNsZXTyfrrojwMuaaNsfdNtLXT8frL6lQkuepJAi58AYXLpdIm3UBMyOpQ4SpC5OEa5RYGCU8E2OmM6SqQ6MUW6SYK5TwBvbz==/kisspng-vergina-sun-ancient-macedonians-argead-dynasty-rays-5abfd803c12c32.0866509315225221157912.png</a:t>
            </a:r>
          </a:p>
          <a:p>
            <a:pPr marL="0" indent="0">
              <a:lnSpc>
                <a:spcPct val="90000"/>
              </a:lnSpc>
              <a:buNone/>
            </a:pPr>
            <a:r>
              <a:rPr lang="en-GB" sz="1400" dirty="0">
                <a:solidFill>
                  <a:srgbClr val="FFFFFF"/>
                </a:solidFill>
              </a:rPr>
              <a:t>https://upload.wikimedia.org/wikipedia/commons/thumb/9/96/Pangaion-Hills.jpg/800px-Pangaion-Hills.jpg</a:t>
            </a:r>
          </a:p>
          <a:p>
            <a:pPr marL="0" indent="0">
              <a:lnSpc>
                <a:spcPct val="90000"/>
              </a:lnSpc>
              <a:buNone/>
            </a:pPr>
            <a:r>
              <a:rPr lang="en-GB" sz="1400" dirty="0">
                <a:solidFill>
                  <a:srgbClr val="FFFFFF"/>
                </a:solidFill>
                <a:hlinkClick r:id="rId3">
                  <a:extLst>
                    <a:ext uri="{A12FA001-AC4F-418D-AE19-62706E023703}">
                      <ahyp:hlinkClr xmlns:ahyp="http://schemas.microsoft.com/office/drawing/2018/hyperlinkcolor" val="tx"/>
                    </a:ext>
                  </a:extLst>
                </a:hlinkClick>
              </a:rPr>
              <a:t>https://upload.wikimedia.org/wikipedia/commons/thumb/0/02/Map_of_the_ancient_kingdom_of_Macedon_%28Finnish%29.png/800px-Map_of_the_ancient_kingdom_of_Macedon_%28Finnish%29.png</a:t>
            </a:r>
            <a:endParaRPr lang="en-GB" sz="1400" dirty="0">
              <a:solidFill>
                <a:srgbClr val="FFFFFF"/>
              </a:solidFill>
            </a:endParaRPr>
          </a:p>
          <a:p>
            <a:pPr marL="0" indent="0">
              <a:lnSpc>
                <a:spcPct val="90000"/>
              </a:lnSpc>
              <a:buNone/>
            </a:pPr>
            <a:r>
              <a:rPr lang="en-GB" sz="1400" dirty="0">
                <a:solidFill>
                  <a:srgbClr val="FFFFFF"/>
                </a:solidFill>
                <a:hlinkClick r:id="rId5">
                  <a:extLst>
                    <a:ext uri="{A12FA001-AC4F-418D-AE19-62706E023703}">
                      <ahyp:hlinkClr xmlns:ahyp="http://schemas.microsoft.com/office/drawing/2018/hyperlinkcolor" val="tx"/>
                    </a:ext>
                  </a:extLst>
                </a:hlinkClick>
              </a:rPr>
              <a:t>https://upload.wikimedia.org/wikipedia/commons/thumb/2/2f/Abies_alba</a:t>
            </a:r>
            <a:r>
              <a:rPr lang="en-GB" sz="1400" dirty="0">
                <a:solidFill>
                  <a:srgbClr val="FFFFFF"/>
                </a:solidFill>
                <a:hlinkClick r:id="rId6">
                  <a:extLst>
                    <a:ext uri="{A12FA001-AC4F-418D-AE19-62706E023703}">
                      <ahyp:hlinkClr xmlns:ahyp="http://schemas.microsoft.com/office/drawing/2018/hyperlinkcolor" val="tx"/>
                    </a:ext>
                  </a:extLst>
                </a:hlinkClick>
              </a:rPr>
              <a:t>_Wis%C5%82a_1.jpg/800px-Abies_alba_Wis%C5%82a_1.jpg</a:t>
            </a:r>
            <a:endParaRPr lang="en-GB" sz="1400" dirty="0">
              <a:solidFill>
                <a:srgbClr val="FFFFFF"/>
              </a:solidFill>
            </a:endParaRPr>
          </a:p>
          <a:p>
            <a:pPr marL="0" indent="0">
              <a:lnSpc>
                <a:spcPct val="90000"/>
              </a:lnSpc>
              <a:buNone/>
            </a:pPr>
            <a:endParaRPr lang="en-GB" sz="1400" dirty="0">
              <a:solidFill>
                <a:srgbClr val="FFFFFF"/>
              </a:solidFill>
            </a:endParaRPr>
          </a:p>
        </p:txBody>
      </p:sp>
    </p:spTree>
    <p:extLst>
      <p:ext uri="{BB962C8B-B14F-4D97-AF65-F5344CB8AC3E}">
        <p14:creationId xmlns:p14="http://schemas.microsoft.com/office/powerpoint/2010/main" val="310111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6C16C40-7C29-4ACC-B851-7E08E459B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CDD733AE-DD5E-4C77-8BCD-72BF12A06B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51DE90A4-932E-4370-BA07-30F43254C01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6A19CA4A-B208-452A-8BE4-BC6940D33D4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B74F8D3E-E618-4DE3-A0CC-B4904BB5D5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299DA406-C54B-4E31-867D-FAF8DCE704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A1E16883-5140-47C4-A9AD-AD6598AC3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4CD848DC-8A2A-4093-9BDD-7AF4B6A27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34635A4D-E9CE-4B78-912A-479EA4512B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D663A5EE-5581-44F3-8F98-688755F63E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B1E84E6A-F5AE-4F4D-98F2-82FE4FCC26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DDE7DDC9-17D4-4686-833D-48F8733B49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A2F6224C-5E62-4FFE-957E-1FD74ADABE9B}"/>
              </a:ext>
            </a:extLst>
          </p:cNvPr>
          <p:cNvSpPr>
            <a:spLocks noGrp="1"/>
          </p:cNvSpPr>
          <p:nvPr>
            <p:ph type="title"/>
          </p:nvPr>
        </p:nvSpPr>
        <p:spPr>
          <a:xfrm>
            <a:off x="677334" y="609600"/>
            <a:ext cx="8596668" cy="1320800"/>
          </a:xfrm>
        </p:spPr>
        <p:txBody>
          <a:bodyPr>
            <a:normAutofit/>
          </a:bodyPr>
          <a:lstStyle/>
          <a:p>
            <a:r>
              <a:rPr lang="en-GB" dirty="0"/>
              <a:t>Bibliography</a:t>
            </a:r>
          </a:p>
        </p:txBody>
      </p:sp>
      <p:sp>
        <p:nvSpPr>
          <p:cNvPr id="3" name="Content Placeholder 2">
            <a:extLst>
              <a:ext uri="{FF2B5EF4-FFF2-40B4-BE49-F238E27FC236}">
                <a16:creationId xmlns:a16="http://schemas.microsoft.com/office/drawing/2014/main" id="{CA9AACE8-4D57-4F4C-AE0E-12AF6C5C34B2}"/>
              </a:ext>
            </a:extLst>
          </p:cNvPr>
          <p:cNvSpPr>
            <a:spLocks noGrp="1"/>
          </p:cNvSpPr>
          <p:nvPr>
            <p:ph idx="1"/>
          </p:nvPr>
        </p:nvSpPr>
        <p:spPr>
          <a:xfrm>
            <a:off x="677333" y="1411941"/>
            <a:ext cx="9165913" cy="5236285"/>
          </a:xfrm>
        </p:spPr>
        <p:txBody>
          <a:bodyPr>
            <a:normAutofit fontScale="92500" lnSpcReduction="10000"/>
          </a:bodyPr>
          <a:lstStyle/>
          <a:p>
            <a:pPr marL="0" indent="0">
              <a:lnSpc>
                <a:spcPct val="90000"/>
              </a:lnSpc>
              <a:buNone/>
            </a:pPr>
            <a:r>
              <a:rPr lang="en-GB" sz="1300" u="sng" dirty="0">
                <a:solidFill>
                  <a:schemeClr val="accent1"/>
                </a:solidFill>
              </a:rPr>
              <a:t>Ancient sources and inscriptions:</a:t>
            </a:r>
          </a:p>
          <a:p>
            <a:pPr marL="0" indent="0">
              <a:lnSpc>
                <a:spcPct val="90000"/>
              </a:lnSpc>
              <a:buNone/>
            </a:pPr>
            <a:r>
              <a:rPr lang="en-GB" sz="1300" dirty="0" err="1">
                <a:solidFill>
                  <a:schemeClr val="accent1"/>
                </a:solidFill>
              </a:rPr>
              <a:t>Andocides</a:t>
            </a:r>
            <a:r>
              <a:rPr lang="en-GB" sz="1300" dirty="0">
                <a:solidFill>
                  <a:schemeClr val="accent1"/>
                </a:solidFill>
              </a:rPr>
              <a:t>, </a:t>
            </a:r>
            <a:r>
              <a:rPr lang="en-GB" sz="1300" i="1" dirty="0">
                <a:solidFill>
                  <a:schemeClr val="accent1"/>
                </a:solidFill>
              </a:rPr>
              <a:t>On His Return. </a:t>
            </a:r>
            <a:r>
              <a:rPr lang="en-GB" sz="1300" dirty="0">
                <a:solidFill>
                  <a:schemeClr val="accent1"/>
                </a:solidFill>
              </a:rPr>
              <a:t>K.J. Maidment (trans.). 1968. Cambridge: Harvard University Press.</a:t>
            </a:r>
          </a:p>
          <a:p>
            <a:pPr marL="0" indent="0">
              <a:lnSpc>
                <a:spcPct val="90000"/>
              </a:lnSpc>
              <a:buNone/>
            </a:pPr>
            <a:r>
              <a:rPr lang="en-GB" sz="1300" dirty="0">
                <a:solidFill>
                  <a:schemeClr val="accent1"/>
                </a:solidFill>
              </a:rPr>
              <a:t>Aristotle, </a:t>
            </a:r>
            <a:r>
              <a:rPr lang="en-GB" sz="1300" i="1" dirty="0">
                <a:solidFill>
                  <a:schemeClr val="accent1"/>
                </a:solidFill>
              </a:rPr>
              <a:t>Economics. </a:t>
            </a:r>
            <a:r>
              <a:rPr lang="en-GB" sz="1300" dirty="0">
                <a:solidFill>
                  <a:schemeClr val="accent1"/>
                </a:solidFill>
              </a:rPr>
              <a:t>G.C. Armstrong (trans.). 1935. London: William Heinemann Ltd.</a:t>
            </a:r>
          </a:p>
          <a:p>
            <a:pPr marL="0" indent="0">
              <a:lnSpc>
                <a:spcPct val="90000"/>
              </a:lnSpc>
              <a:buNone/>
            </a:pPr>
            <a:r>
              <a:rPr lang="en-GB" sz="1300" dirty="0">
                <a:solidFill>
                  <a:schemeClr val="accent1"/>
                </a:solidFill>
              </a:rPr>
              <a:t>Demosthenes, </a:t>
            </a:r>
            <a:r>
              <a:rPr lang="en-GB" sz="1300" i="1" dirty="0" err="1">
                <a:solidFill>
                  <a:schemeClr val="accent1"/>
                </a:solidFill>
              </a:rPr>
              <a:t>Olynthiac</a:t>
            </a:r>
            <a:r>
              <a:rPr lang="en-GB" sz="1300" i="1" dirty="0">
                <a:solidFill>
                  <a:schemeClr val="accent1"/>
                </a:solidFill>
              </a:rPr>
              <a:t> 1. </a:t>
            </a:r>
            <a:r>
              <a:rPr lang="en-GB" sz="1300" dirty="0">
                <a:solidFill>
                  <a:schemeClr val="accent1"/>
                </a:solidFill>
              </a:rPr>
              <a:t>J.H. Vince (trans.). 1930. London: William Heinemann Ltd.  </a:t>
            </a:r>
          </a:p>
          <a:p>
            <a:pPr marL="0" indent="0">
              <a:lnSpc>
                <a:spcPct val="90000"/>
              </a:lnSpc>
              <a:buNone/>
            </a:pPr>
            <a:r>
              <a:rPr lang="en-GB" sz="1300" dirty="0">
                <a:solidFill>
                  <a:schemeClr val="accent1"/>
                </a:solidFill>
              </a:rPr>
              <a:t>Demosthenes, </a:t>
            </a:r>
            <a:r>
              <a:rPr lang="en-GB" sz="1300" i="1" dirty="0" err="1">
                <a:solidFill>
                  <a:schemeClr val="accent1"/>
                </a:solidFill>
              </a:rPr>
              <a:t>Olynthiac</a:t>
            </a:r>
            <a:r>
              <a:rPr lang="en-GB" sz="1300" i="1" dirty="0">
                <a:solidFill>
                  <a:schemeClr val="accent1"/>
                </a:solidFill>
              </a:rPr>
              <a:t> 2. </a:t>
            </a:r>
            <a:r>
              <a:rPr lang="en-GB" sz="1300" dirty="0">
                <a:solidFill>
                  <a:schemeClr val="accent1"/>
                </a:solidFill>
              </a:rPr>
              <a:t>J.H. Vince (trans.). 1930. London: William Heinemann Ltd.</a:t>
            </a:r>
          </a:p>
          <a:p>
            <a:pPr marL="0" indent="0">
              <a:lnSpc>
                <a:spcPct val="90000"/>
              </a:lnSpc>
              <a:buNone/>
            </a:pPr>
            <a:r>
              <a:rPr lang="en-GB" sz="1300" dirty="0">
                <a:solidFill>
                  <a:schemeClr val="accent1"/>
                </a:solidFill>
              </a:rPr>
              <a:t>Demosthenes, </a:t>
            </a:r>
            <a:r>
              <a:rPr lang="en-GB" sz="1300" i="1" dirty="0">
                <a:solidFill>
                  <a:schemeClr val="accent1"/>
                </a:solidFill>
              </a:rPr>
              <a:t>Philippic 1. </a:t>
            </a:r>
            <a:r>
              <a:rPr lang="en-GB" sz="1300" dirty="0">
                <a:solidFill>
                  <a:schemeClr val="accent1"/>
                </a:solidFill>
              </a:rPr>
              <a:t>J.H. Vince (trans.). 1930. London: William Heinemann Ltd.  </a:t>
            </a:r>
          </a:p>
          <a:p>
            <a:pPr marL="0" indent="0">
              <a:lnSpc>
                <a:spcPct val="90000"/>
              </a:lnSpc>
              <a:buNone/>
            </a:pPr>
            <a:r>
              <a:rPr lang="en-GB" sz="1300" dirty="0">
                <a:solidFill>
                  <a:schemeClr val="accent1"/>
                </a:solidFill>
              </a:rPr>
              <a:t>Demosthenes, </a:t>
            </a:r>
            <a:r>
              <a:rPr lang="en-GB" sz="1300" i="1" dirty="0">
                <a:solidFill>
                  <a:schemeClr val="accent1"/>
                </a:solidFill>
              </a:rPr>
              <a:t>Philippic 2. </a:t>
            </a:r>
            <a:r>
              <a:rPr lang="en-GB" sz="1300" dirty="0">
                <a:solidFill>
                  <a:schemeClr val="accent1"/>
                </a:solidFill>
              </a:rPr>
              <a:t>J.H. Vince (trans.). 1930. London: William Heinemann Ltd.</a:t>
            </a:r>
          </a:p>
          <a:p>
            <a:pPr marL="0" indent="0">
              <a:lnSpc>
                <a:spcPct val="90000"/>
              </a:lnSpc>
              <a:buNone/>
            </a:pPr>
            <a:r>
              <a:rPr lang="en-GB" sz="1300" dirty="0">
                <a:solidFill>
                  <a:schemeClr val="accent1"/>
                </a:solidFill>
              </a:rPr>
              <a:t>Demosthenes, </a:t>
            </a:r>
            <a:r>
              <a:rPr lang="en-GB" sz="1300" i="1" dirty="0">
                <a:solidFill>
                  <a:schemeClr val="accent1"/>
                </a:solidFill>
              </a:rPr>
              <a:t>On the </a:t>
            </a:r>
            <a:r>
              <a:rPr lang="en-GB" sz="1300" i="1" dirty="0" err="1">
                <a:solidFill>
                  <a:schemeClr val="accent1"/>
                </a:solidFill>
              </a:rPr>
              <a:t>Halonnesus</a:t>
            </a:r>
            <a:r>
              <a:rPr lang="en-GB" sz="1300" i="1" dirty="0">
                <a:solidFill>
                  <a:schemeClr val="accent1"/>
                </a:solidFill>
              </a:rPr>
              <a:t>. </a:t>
            </a:r>
            <a:r>
              <a:rPr lang="en-GB" sz="1300" dirty="0">
                <a:solidFill>
                  <a:schemeClr val="accent1"/>
                </a:solidFill>
              </a:rPr>
              <a:t>J.H. Vince (trans.). 1930. London: William Heinemann Ltd.</a:t>
            </a:r>
          </a:p>
          <a:p>
            <a:pPr marL="0" indent="0">
              <a:lnSpc>
                <a:spcPct val="90000"/>
              </a:lnSpc>
              <a:buNone/>
            </a:pPr>
            <a:r>
              <a:rPr lang="en-GB" sz="1300" dirty="0">
                <a:solidFill>
                  <a:schemeClr val="accent1"/>
                </a:solidFill>
              </a:rPr>
              <a:t>Demosthenes, </a:t>
            </a:r>
            <a:r>
              <a:rPr lang="en-GB" sz="1300" i="1" dirty="0">
                <a:solidFill>
                  <a:schemeClr val="accent1"/>
                </a:solidFill>
              </a:rPr>
              <a:t>On the Chersonese. </a:t>
            </a:r>
            <a:r>
              <a:rPr lang="en-GB" sz="1300" dirty="0">
                <a:solidFill>
                  <a:schemeClr val="accent1"/>
                </a:solidFill>
              </a:rPr>
              <a:t>J.H. Vince (trans.). 1930. London: William Heinemann Ltd.</a:t>
            </a:r>
          </a:p>
          <a:p>
            <a:pPr marL="0" indent="0">
              <a:lnSpc>
                <a:spcPct val="90000"/>
              </a:lnSpc>
              <a:buNone/>
            </a:pPr>
            <a:r>
              <a:rPr lang="en-GB" sz="1300" dirty="0">
                <a:solidFill>
                  <a:schemeClr val="accent1"/>
                </a:solidFill>
              </a:rPr>
              <a:t>Demosthenes, </a:t>
            </a:r>
            <a:r>
              <a:rPr lang="en-GB" sz="1300" i="1" dirty="0">
                <a:solidFill>
                  <a:schemeClr val="accent1"/>
                </a:solidFill>
              </a:rPr>
              <a:t>Philippic 3. </a:t>
            </a:r>
            <a:r>
              <a:rPr lang="en-GB" sz="1300" dirty="0">
                <a:solidFill>
                  <a:schemeClr val="accent1"/>
                </a:solidFill>
              </a:rPr>
              <a:t>J.H. Vince (trans.). 1930. London: William Heinemann Ltd.</a:t>
            </a:r>
          </a:p>
          <a:p>
            <a:pPr marL="0" indent="0">
              <a:lnSpc>
                <a:spcPct val="90000"/>
              </a:lnSpc>
              <a:buNone/>
            </a:pPr>
            <a:r>
              <a:rPr lang="en-GB" sz="1300" dirty="0">
                <a:solidFill>
                  <a:schemeClr val="accent1"/>
                </a:solidFill>
              </a:rPr>
              <a:t>Demosthenes, </a:t>
            </a:r>
            <a:r>
              <a:rPr lang="en-GB" sz="1300" i="1" dirty="0">
                <a:solidFill>
                  <a:schemeClr val="accent1"/>
                </a:solidFill>
              </a:rPr>
              <a:t>Philippic 4. </a:t>
            </a:r>
            <a:r>
              <a:rPr lang="en-GB" sz="1300" dirty="0">
                <a:solidFill>
                  <a:schemeClr val="accent1"/>
                </a:solidFill>
              </a:rPr>
              <a:t>J.H. Vince (trans.). 1930. London: William Heinemann Ltd.  </a:t>
            </a:r>
            <a:endParaRPr lang="en-GB" sz="1300" u="sng" dirty="0">
              <a:solidFill>
                <a:schemeClr val="accent1"/>
              </a:solidFill>
            </a:endParaRPr>
          </a:p>
          <a:p>
            <a:pPr marL="0" indent="0">
              <a:lnSpc>
                <a:spcPct val="90000"/>
              </a:lnSpc>
              <a:buNone/>
            </a:pPr>
            <a:r>
              <a:rPr lang="en-GB" sz="1300" dirty="0">
                <a:solidFill>
                  <a:schemeClr val="accent1"/>
                </a:solidFill>
              </a:rPr>
              <a:t>Diodorus Siculus, </a:t>
            </a:r>
            <a:r>
              <a:rPr lang="en-GB" sz="1300" i="1" dirty="0">
                <a:solidFill>
                  <a:schemeClr val="accent1"/>
                </a:solidFill>
              </a:rPr>
              <a:t>Libraries. </a:t>
            </a:r>
            <a:r>
              <a:rPr lang="en-GB" sz="1300" dirty="0">
                <a:solidFill>
                  <a:schemeClr val="accent1"/>
                </a:solidFill>
              </a:rPr>
              <a:t>C.H. </a:t>
            </a:r>
            <a:r>
              <a:rPr lang="en-GB" sz="1300" dirty="0" err="1">
                <a:solidFill>
                  <a:schemeClr val="accent1"/>
                </a:solidFill>
              </a:rPr>
              <a:t>Oldfather</a:t>
            </a:r>
            <a:r>
              <a:rPr lang="en-GB" sz="1300" dirty="0">
                <a:solidFill>
                  <a:schemeClr val="accent1"/>
                </a:solidFill>
              </a:rPr>
              <a:t> (trans.). </a:t>
            </a:r>
            <a:r>
              <a:rPr lang="en-GB" sz="1300" i="1" dirty="0">
                <a:solidFill>
                  <a:schemeClr val="accent1"/>
                </a:solidFill>
              </a:rPr>
              <a:t> </a:t>
            </a:r>
            <a:r>
              <a:rPr lang="en-GB" sz="1300" dirty="0">
                <a:solidFill>
                  <a:schemeClr val="accent1"/>
                </a:solidFill>
              </a:rPr>
              <a:t>1989. London: William Heinemann Ltd.</a:t>
            </a:r>
          </a:p>
          <a:p>
            <a:pPr marL="0" indent="0">
              <a:lnSpc>
                <a:spcPct val="90000"/>
              </a:lnSpc>
              <a:buNone/>
            </a:pPr>
            <a:r>
              <a:rPr lang="en-GB" sz="1300" dirty="0">
                <a:solidFill>
                  <a:schemeClr val="accent1"/>
                </a:solidFill>
              </a:rPr>
              <a:t>Herodotus, </a:t>
            </a:r>
            <a:r>
              <a:rPr lang="en-GB" sz="1300" i="1" dirty="0">
                <a:solidFill>
                  <a:schemeClr val="accent1"/>
                </a:solidFill>
              </a:rPr>
              <a:t>The Histories. </a:t>
            </a:r>
            <a:r>
              <a:rPr lang="en-GB" sz="1300" dirty="0">
                <a:solidFill>
                  <a:schemeClr val="accent1"/>
                </a:solidFill>
              </a:rPr>
              <a:t>A.D. Godley (trans.). 1920. London: William Heinemann Ltd. </a:t>
            </a:r>
          </a:p>
          <a:p>
            <a:pPr marL="0" indent="0">
              <a:lnSpc>
                <a:spcPct val="90000"/>
              </a:lnSpc>
              <a:buNone/>
            </a:pPr>
            <a:r>
              <a:rPr lang="en-US" sz="1300" dirty="0">
                <a:solidFill>
                  <a:schemeClr val="accent1"/>
                </a:solidFill>
              </a:rPr>
              <a:t>I.G. I  89</a:t>
            </a:r>
            <a:endParaRPr lang="en-GB" sz="1300" dirty="0">
              <a:solidFill>
                <a:schemeClr val="accent1"/>
              </a:solidFill>
            </a:endParaRPr>
          </a:p>
          <a:p>
            <a:pPr marL="0" indent="0">
              <a:lnSpc>
                <a:spcPct val="90000"/>
              </a:lnSpc>
              <a:buNone/>
            </a:pPr>
            <a:r>
              <a:rPr lang="en-GB" sz="1300" dirty="0">
                <a:solidFill>
                  <a:schemeClr val="accent1"/>
                </a:solidFill>
              </a:rPr>
              <a:t>Plutarch, </a:t>
            </a:r>
            <a:r>
              <a:rPr lang="en-GB" sz="1300" i="1" dirty="0">
                <a:solidFill>
                  <a:schemeClr val="accent1"/>
                </a:solidFill>
              </a:rPr>
              <a:t>Alexander. </a:t>
            </a:r>
            <a:r>
              <a:rPr lang="en-GB" sz="1300" dirty="0">
                <a:solidFill>
                  <a:schemeClr val="accent1"/>
                </a:solidFill>
              </a:rPr>
              <a:t>B. Perrin (trans.). 1919. London: William Heinemann Ltd. </a:t>
            </a:r>
          </a:p>
          <a:p>
            <a:pPr marL="0" indent="0">
              <a:lnSpc>
                <a:spcPct val="90000"/>
              </a:lnSpc>
              <a:buNone/>
            </a:pPr>
            <a:r>
              <a:rPr lang="en-US" sz="1300" dirty="0">
                <a:solidFill>
                  <a:schemeClr val="accent1"/>
                </a:solidFill>
              </a:rPr>
              <a:t>RO 12.9-18</a:t>
            </a:r>
            <a:endParaRPr lang="en-GB" sz="1300" dirty="0">
              <a:solidFill>
                <a:schemeClr val="accent1"/>
              </a:solidFill>
            </a:endParaRPr>
          </a:p>
          <a:p>
            <a:pPr marL="0" indent="0">
              <a:lnSpc>
                <a:spcPct val="90000"/>
              </a:lnSpc>
              <a:buNone/>
            </a:pPr>
            <a:r>
              <a:rPr lang="en-GB" sz="1300" dirty="0">
                <a:solidFill>
                  <a:schemeClr val="accent1"/>
                </a:solidFill>
              </a:rPr>
              <a:t>Strabo, </a:t>
            </a:r>
            <a:r>
              <a:rPr lang="en-GB" sz="1300" i="1" dirty="0">
                <a:solidFill>
                  <a:schemeClr val="accent1"/>
                </a:solidFill>
              </a:rPr>
              <a:t>Geography. </a:t>
            </a:r>
            <a:r>
              <a:rPr lang="en-GB" sz="1300" dirty="0">
                <a:solidFill>
                  <a:schemeClr val="accent1"/>
                </a:solidFill>
              </a:rPr>
              <a:t>H.L. Jones (trans.). 1924. London: William Heinemann Ltd.</a:t>
            </a:r>
          </a:p>
          <a:p>
            <a:pPr marL="0" indent="0">
              <a:lnSpc>
                <a:spcPct val="90000"/>
              </a:lnSpc>
              <a:buNone/>
            </a:pPr>
            <a:r>
              <a:rPr lang="en-GB" sz="1300" dirty="0">
                <a:solidFill>
                  <a:schemeClr val="accent1"/>
                </a:solidFill>
              </a:rPr>
              <a:t>Theophrastus, </a:t>
            </a:r>
            <a:r>
              <a:rPr lang="en-GB" sz="1300" i="1" dirty="0">
                <a:solidFill>
                  <a:schemeClr val="accent1"/>
                </a:solidFill>
              </a:rPr>
              <a:t>Historia plantarum. </a:t>
            </a:r>
            <a:r>
              <a:rPr lang="en-GB" sz="1300" dirty="0">
                <a:solidFill>
                  <a:schemeClr val="accent1"/>
                </a:solidFill>
              </a:rPr>
              <a:t>A. </a:t>
            </a:r>
            <a:r>
              <a:rPr lang="en-GB" sz="1300" dirty="0" err="1">
                <a:solidFill>
                  <a:schemeClr val="accent1"/>
                </a:solidFill>
              </a:rPr>
              <a:t>Hort</a:t>
            </a:r>
            <a:r>
              <a:rPr lang="en-GB" sz="1300" dirty="0">
                <a:solidFill>
                  <a:schemeClr val="accent1"/>
                </a:solidFill>
              </a:rPr>
              <a:t> (trans.). 1961. London: William Heinemann Ltd.</a:t>
            </a:r>
          </a:p>
          <a:p>
            <a:pPr marL="0" indent="0">
              <a:lnSpc>
                <a:spcPct val="90000"/>
              </a:lnSpc>
              <a:buNone/>
            </a:pPr>
            <a:r>
              <a:rPr lang="en-GB" sz="1300" dirty="0">
                <a:solidFill>
                  <a:schemeClr val="accent1"/>
                </a:solidFill>
              </a:rPr>
              <a:t>Xenophon, </a:t>
            </a:r>
            <a:r>
              <a:rPr lang="en-GB" sz="1300" i="1" dirty="0">
                <a:solidFill>
                  <a:schemeClr val="accent1"/>
                </a:solidFill>
              </a:rPr>
              <a:t>Hellenica. </a:t>
            </a:r>
            <a:r>
              <a:rPr lang="en-GB" sz="1300" dirty="0">
                <a:solidFill>
                  <a:schemeClr val="accent1"/>
                </a:solidFill>
              </a:rPr>
              <a:t>C.L. Brownson (trans.). London: William Heinemann Ltd. </a:t>
            </a:r>
          </a:p>
          <a:p>
            <a:pPr marL="0" indent="0">
              <a:lnSpc>
                <a:spcPct val="90000"/>
              </a:lnSpc>
              <a:buNone/>
            </a:pPr>
            <a:endParaRPr lang="en-GB" sz="600" dirty="0"/>
          </a:p>
          <a:p>
            <a:pPr marL="0" indent="0">
              <a:lnSpc>
                <a:spcPct val="90000"/>
              </a:lnSpc>
              <a:buNone/>
            </a:pPr>
            <a:endParaRPr lang="en-GB" sz="600" u="sng" dirty="0"/>
          </a:p>
        </p:txBody>
      </p:sp>
    </p:spTree>
    <p:extLst>
      <p:ext uri="{BB962C8B-B14F-4D97-AF65-F5344CB8AC3E}">
        <p14:creationId xmlns:p14="http://schemas.microsoft.com/office/powerpoint/2010/main" val="1505873978"/>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6D7E9-AB4A-46FF-882D-24B35A45C42F}"/>
              </a:ext>
            </a:extLst>
          </p:cNvPr>
          <p:cNvSpPr>
            <a:spLocks noGrp="1"/>
          </p:cNvSpPr>
          <p:nvPr>
            <p:ph type="title"/>
          </p:nvPr>
        </p:nvSpPr>
        <p:spPr/>
        <p:txBody>
          <a:bodyPr/>
          <a:lstStyle/>
          <a:p>
            <a:r>
              <a:rPr lang="en-GB" dirty="0"/>
              <a:t>Bibliography</a:t>
            </a:r>
          </a:p>
        </p:txBody>
      </p:sp>
      <p:sp>
        <p:nvSpPr>
          <p:cNvPr id="3" name="Content Placeholder 2">
            <a:extLst>
              <a:ext uri="{FF2B5EF4-FFF2-40B4-BE49-F238E27FC236}">
                <a16:creationId xmlns:a16="http://schemas.microsoft.com/office/drawing/2014/main" id="{C23FB49A-F626-4CA3-A818-6AF12E4D74F2}"/>
              </a:ext>
            </a:extLst>
          </p:cNvPr>
          <p:cNvSpPr>
            <a:spLocks noGrp="1"/>
          </p:cNvSpPr>
          <p:nvPr>
            <p:ph idx="1"/>
          </p:nvPr>
        </p:nvSpPr>
        <p:spPr>
          <a:xfrm>
            <a:off x="677334" y="1488613"/>
            <a:ext cx="8596668" cy="5245674"/>
          </a:xfrm>
        </p:spPr>
        <p:txBody>
          <a:bodyPr>
            <a:normAutofit fontScale="62500" lnSpcReduction="20000"/>
          </a:bodyPr>
          <a:lstStyle/>
          <a:p>
            <a:pPr marL="0" indent="0">
              <a:buNone/>
            </a:pPr>
            <a:r>
              <a:rPr lang="en-GB" u="sng" dirty="0">
                <a:solidFill>
                  <a:schemeClr val="accent1"/>
                </a:solidFill>
              </a:rPr>
              <a:t>Modern sources:</a:t>
            </a:r>
          </a:p>
          <a:p>
            <a:pPr marL="0" indent="0">
              <a:buNone/>
            </a:pPr>
            <a:r>
              <a:rPr lang="en-GB" dirty="0" err="1">
                <a:solidFill>
                  <a:schemeClr val="accent1"/>
                </a:solidFill>
              </a:rPr>
              <a:t>Alvey</a:t>
            </a:r>
            <a:r>
              <a:rPr lang="en-GB" dirty="0">
                <a:solidFill>
                  <a:schemeClr val="accent1"/>
                </a:solidFill>
              </a:rPr>
              <a:t>, J. 2010. </a:t>
            </a:r>
            <a:r>
              <a:rPr lang="en-GB" i="1" dirty="0">
                <a:solidFill>
                  <a:schemeClr val="accent1"/>
                </a:solidFill>
              </a:rPr>
              <a:t>The context of ancient Greek ethics and economics. </a:t>
            </a:r>
            <a:r>
              <a:rPr lang="en-GB" dirty="0">
                <a:solidFill>
                  <a:schemeClr val="accent1"/>
                </a:solidFill>
              </a:rPr>
              <a:t>Palmerston: Department of Economics and Finance, Massey University.  </a:t>
            </a:r>
            <a:endParaRPr lang="en-GB" u="sng" dirty="0">
              <a:solidFill>
                <a:schemeClr val="accent1"/>
              </a:solidFill>
            </a:endParaRPr>
          </a:p>
          <a:p>
            <a:pPr marL="0" indent="0">
              <a:buNone/>
            </a:pPr>
            <a:r>
              <a:rPr lang="en-GB" dirty="0" err="1">
                <a:solidFill>
                  <a:schemeClr val="accent1"/>
                </a:solidFill>
              </a:rPr>
              <a:t>Bissa</a:t>
            </a:r>
            <a:r>
              <a:rPr lang="en-GB" dirty="0">
                <a:solidFill>
                  <a:schemeClr val="accent1"/>
                </a:solidFill>
              </a:rPr>
              <a:t>, E.M.A. 2009. </a:t>
            </a:r>
            <a:r>
              <a:rPr lang="en-GB" i="1" dirty="0">
                <a:solidFill>
                  <a:schemeClr val="accent1"/>
                </a:solidFill>
              </a:rPr>
              <a:t>Governmental Intervention in Foreign Trade in Archaic and Classical Greece. </a:t>
            </a:r>
            <a:r>
              <a:rPr lang="en-GB" dirty="0">
                <a:solidFill>
                  <a:schemeClr val="accent1"/>
                </a:solidFill>
              </a:rPr>
              <a:t>Leiden: Brill. </a:t>
            </a:r>
          </a:p>
          <a:p>
            <a:pPr marL="0" indent="0">
              <a:buNone/>
            </a:pPr>
            <a:r>
              <a:rPr lang="en-GB" dirty="0">
                <a:solidFill>
                  <a:schemeClr val="accent1"/>
                </a:solidFill>
              </a:rPr>
              <a:t>Borza, E.N. 1990. </a:t>
            </a:r>
            <a:r>
              <a:rPr lang="en-GB" i="1" dirty="0">
                <a:solidFill>
                  <a:schemeClr val="accent1"/>
                </a:solidFill>
              </a:rPr>
              <a:t>In the shadow of Olympus: The emergence of Macedon. </a:t>
            </a:r>
            <a:r>
              <a:rPr lang="en-GB" dirty="0">
                <a:solidFill>
                  <a:schemeClr val="accent1"/>
                </a:solidFill>
              </a:rPr>
              <a:t>Chichester: Princeton University Press.</a:t>
            </a:r>
          </a:p>
          <a:p>
            <a:pPr marL="0" indent="0">
              <a:buNone/>
            </a:pPr>
            <a:r>
              <a:rPr lang="en-GB" dirty="0">
                <a:solidFill>
                  <a:schemeClr val="accent1"/>
                </a:solidFill>
              </a:rPr>
              <a:t>Borza, E.N. 1987. ‘Timber and politics in the ancient world: Macedon and the Greeks’, </a:t>
            </a:r>
            <a:r>
              <a:rPr lang="en-GB" i="1" dirty="0">
                <a:solidFill>
                  <a:schemeClr val="accent1"/>
                </a:solidFill>
              </a:rPr>
              <a:t>Proceedings of the American Philosophical society. </a:t>
            </a:r>
            <a:r>
              <a:rPr lang="en-GB" dirty="0">
                <a:solidFill>
                  <a:schemeClr val="accent1"/>
                </a:solidFill>
              </a:rPr>
              <a:t>131. 1, 32-52.</a:t>
            </a:r>
          </a:p>
          <a:p>
            <a:pPr marL="0" indent="0">
              <a:buNone/>
            </a:pPr>
            <a:r>
              <a:rPr lang="en-GB" dirty="0" err="1">
                <a:solidFill>
                  <a:schemeClr val="accent1"/>
                </a:solidFill>
              </a:rPr>
              <a:t>Cawkwell</a:t>
            </a:r>
            <a:r>
              <a:rPr lang="en-GB" dirty="0">
                <a:solidFill>
                  <a:schemeClr val="accent1"/>
                </a:solidFill>
              </a:rPr>
              <a:t>, G. 1978. </a:t>
            </a:r>
            <a:r>
              <a:rPr lang="en-GB" i="1" dirty="0">
                <a:solidFill>
                  <a:schemeClr val="accent1"/>
                </a:solidFill>
              </a:rPr>
              <a:t>Philip of Macedon. </a:t>
            </a:r>
            <a:r>
              <a:rPr lang="en-GB" dirty="0">
                <a:solidFill>
                  <a:schemeClr val="accent1"/>
                </a:solidFill>
              </a:rPr>
              <a:t>London: Faber. </a:t>
            </a:r>
          </a:p>
          <a:p>
            <a:pPr marL="0" indent="0">
              <a:buNone/>
            </a:pPr>
            <a:r>
              <a:rPr lang="en-GB" dirty="0">
                <a:solidFill>
                  <a:schemeClr val="accent1"/>
                </a:solidFill>
              </a:rPr>
              <a:t>Finley, M.I. 1981. </a:t>
            </a:r>
            <a:r>
              <a:rPr lang="en-GB" i="1" dirty="0">
                <a:solidFill>
                  <a:schemeClr val="accent1"/>
                </a:solidFill>
              </a:rPr>
              <a:t>Economy and society in ancient Greece. </a:t>
            </a:r>
            <a:r>
              <a:rPr lang="en-GB" dirty="0">
                <a:solidFill>
                  <a:schemeClr val="accent1"/>
                </a:solidFill>
              </a:rPr>
              <a:t>London: </a:t>
            </a:r>
            <a:r>
              <a:rPr lang="en-GB" dirty="0" err="1">
                <a:solidFill>
                  <a:schemeClr val="accent1"/>
                </a:solidFill>
              </a:rPr>
              <a:t>Chatto</a:t>
            </a:r>
            <a:r>
              <a:rPr lang="en-GB" dirty="0">
                <a:solidFill>
                  <a:schemeClr val="accent1"/>
                </a:solidFill>
              </a:rPr>
              <a:t> &amp; </a:t>
            </a:r>
            <a:r>
              <a:rPr lang="en-GB" dirty="0" err="1">
                <a:solidFill>
                  <a:schemeClr val="accent1"/>
                </a:solidFill>
              </a:rPr>
              <a:t>Windus</a:t>
            </a:r>
            <a:endParaRPr lang="en-GB" dirty="0">
              <a:solidFill>
                <a:schemeClr val="accent1"/>
              </a:solidFill>
            </a:endParaRPr>
          </a:p>
          <a:p>
            <a:pPr marL="0" indent="0">
              <a:buNone/>
            </a:pPr>
            <a:r>
              <a:rPr lang="en-GB" dirty="0">
                <a:solidFill>
                  <a:schemeClr val="accent1"/>
                </a:solidFill>
              </a:rPr>
              <a:t>Hammond, N.G.L. 1972. </a:t>
            </a:r>
            <a:r>
              <a:rPr lang="en-GB" i="1" dirty="0">
                <a:solidFill>
                  <a:schemeClr val="accent1"/>
                </a:solidFill>
              </a:rPr>
              <a:t>A history of Macedonia/ Vol.1, Historical geography and prehistory.</a:t>
            </a:r>
            <a:r>
              <a:rPr lang="en-GB" dirty="0">
                <a:solidFill>
                  <a:schemeClr val="accent1"/>
                </a:solidFill>
              </a:rPr>
              <a:t> Oxford: Clarendon Press. </a:t>
            </a:r>
          </a:p>
          <a:p>
            <a:pPr marL="0" indent="0">
              <a:buNone/>
            </a:pPr>
            <a:r>
              <a:rPr lang="en-GB" dirty="0">
                <a:solidFill>
                  <a:schemeClr val="accent1"/>
                </a:solidFill>
              </a:rPr>
              <a:t>Hammond, N.G.L. 1995. ‘Philip’s innovations in Macedonian economy’,</a:t>
            </a:r>
            <a:r>
              <a:rPr lang="en-GB" i="1" dirty="0">
                <a:solidFill>
                  <a:schemeClr val="accent1"/>
                </a:solidFill>
              </a:rPr>
              <a:t> </a:t>
            </a:r>
            <a:r>
              <a:rPr lang="en-GB" i="1" dirty="0" err="1">
                <a:solidFill>
                  <a:schemeClr val="accent1"/>
                </a:solidFill>
              </a:rPr>
              <a:t>Symbolae</a:t>
            </a:r>
            <a:r>
              <a:rPr lang="en-GB" i="1" dirty="0">
                <a:solidFill>
                  <a:schemeClr val="accent1"/>
                </a:solidFill>
              </a:rPr>
              <a:t> </a:t>
            </a:r>
            <a:r>
              <a:rPr lang="en-GB" i="1" dirty="0" err="1">
                <a:solidFill>
                  <a:schemeClr val="accent1"/>
                </a:solidFill>
              </a:rPr>
              <a:t>Osloenses</a:t>
            </a:r>
            <a:r>
              <a:rPr lang="en-GB" i="1" dirty="0">
                <a:solidFill>
                  <a:schemeClr val="accent1"/>
                </a:solidFill>
              </a:rPr>
              <a:t>. </a:t>
            </a:r>
            <a:r>
              <a:rPr lang="en-GB" dirty="0">
                <a:solidFill>
                  <a:schemeClr val="accent1"/>
                </a:solidFill>
              </a:rPr>
              <a:t>70. 1, 22-29.</a:t>
            </a:r>
          </a:p>
          <a:p>
            <a:pPr marL="0" indent="0">
              <a:buNone/>
            </a:pPr>
            <a:r>
              <a:rPr lang="en-GB" dirty="0">
                <a:solidFill>
                  <a:schemeClr val="accent1"/>
                </a:solidFill>
              </a:rPr>
              <a:t>King, C. J. 2018</a:t>
            </a:r>
            <a:r>
              <a:rPr lang="en-GB" i="1" dirty="0">
                <a:solidFill>
                  <a:schemeClr val="accent1"/>
                </a:solidFill>
              </a:rPr>
              <a:t>. Ancient Macedonia</a:t>
            </a:r>
            <a:r>
              <a:rPr lang="en-GB" dirty="0">
                <a:solidFill>
                  <a:schemeClr val="accent1"/>
                </a:solidFill>
              </a:rPr>
              <a:t>. London: Routledge.</a:t>
            </a:r>
          </a:p>
          <a:p>
            <a:pPr marL="0" indent="0">
              <a:buNone/>
            </a:pPr>
            <a:r>
              <a:rPr lang="en-GB" dirty="0">
                <a:solidFill>
                  <a:schemeClr val="accent1"/>
                </a:solidFill>
              </a:rPr>
              <a:t>Larson, R.A. 2000. ‘</a:t>
            </a:r>
            <a:r>
              <a:rPr lang="en-GB" dirty="0" err="1">
                <a:solidFill>
                  <a:schemeClr val="accent1"/>
                </a:solidFill>
              </a:rPr>
              <a:t>Abies</a:t>
            </a:r>
            <a:r>
              <a:rPr lang="en-GB" dirty="0">
                <a:solidFill>
                  <a:schemeClr val="accent1"/>
                </a:solidFill>
              </a:rPr>
              <a:t> alba ‘Pyramidalis’, </a:t>
            </a:r>
            <a:r>
              <a:rPr lang="en-GB" i="1" dirty="0">
                <a:solidFill>
                  <a:schemeClr val="accent1"/>
                </a:solidFill>
              </a:rPr>
              <a:t>American Nurseryman. </a:t>
            </a:r>
            <a:r>
              <a:rPr lang="en-GB" dirty="0">
                <a:solidFill>
                  <a:schemeClr val="accent1"/>
                </a:solidFill>
              </a:rPr>
              <a:t>191. 3, 90-91.</a:t>
            </a:r>
          </a:p>
          <a:p>
            <a:pPr marL="0" indent="0">
              <a:buNone/>
            </a:pPr>
            <a:r>
              <a:rPr lang="en-GB" dirty="0">
                <a:solidFill>
                  <a:schemeClr val="accent1"/>
                </a:solidFill>
              </a:rPr>
              <a:t>Montgomery, H. 1985. ‘The economic revolution of Philip II – Myth or reality?’, </a:t>
            </a:r>
            <a:r>
              <a:rPr lang="en-GB" i="1" dirty="0" err="1">
                <a:solidFill>
                  <a:schemeClr val="accent1"/>
                </a:solidFill>
              </a:rPr>
              <a:t>Symbolae</a:t>
            </a:r>
            <a:r>
              <a:rPr lang="en-GB" i="1" dirty="0">
                <a:solidFill>
                  <a:schemeClr val="accent1"/>
                </a:solidFill>
              </a:rPr>
              <a:t> </a:t>
            </a:r>
            <a:r>
              <a:rPr lang="en-GB" i="1" dirty="0" err="1">
                <a:solidFill>
                  <a:schemeClr val="accent1"/>
                </a:solidFill>
              </a:rPr>
              <a:t>Osloenses</a:t>
            </a:r>
            <a:r>
              <a:rPr lang="en-GB" i="1" dirty="0">
                <a:solidFill>
                  <a:schemeClr val="accent1"/>
                </a:solidFill>
              </a:rPr>
              <a:t>.</a:t>
            </a:r>
            <a:r>
              <a:rPr lang="en-GB" dirty="0">
                <a:solidFill>
                  <a:schemeClr val="accent1"/>
                </a:solidFill>
              </a:rPr>
              <a:t> 60. 1, 37-47.</a:t>
            </a:r>
          </a:p>
          <a:p>
            <a:pPr marL="0" indent="0">
              <a:buNone/>
            </a:pPr>
            <a:r>
              <a:rPr lang="en-GB" dirty="0">
                <a:solidFill>
                  <a:schemeClr val="accent1"/>
                </a:solidFill>
              </a:rPr>
              <a:t>J. </a:t>
            </a:r>
            <a:r>
              <a:rPr lang="en-GB" dirty="0" err="1">
                <a:solidFill>
                  <a:schemeClr val="accent1"/>
                </a:solidFill>
              </a:rPr>
              <a:t>Roisman</a:t>
            </a:r>
            <a:r>
              <a:rPr lang="en-GB" dirty="0">
                <a:solidFill>
                  <a:schemeClr val="accent1"/>
                </a:solidFill>
              </a:rPr>
              <a:t>, and I. Worthington (eds.). 2010. </a:t>
            </a:r>
            <a:r>
              <a:rPr lang="en-GB" i="1" dirty="0">
                <a:solidFill>
                  <a:schemeClr val="accent1"/>
                </a:solidFill>
              </a:rPr>
              <a:t>A companion to ancient Macedonia. </a:t>
            </a:r>
            <a:r>
              <a:rPr lang="en-GB" dirty="0">
                <a:solidFill>
                  <a:schemeClr val="accent1"/>
                </a:solidFill>
              </a:rPr>
              <a:t>Somerset: Wiley. </a:t>
            </a:r>
          </a:p>
          <a:p>
            <a:pPr marL="0" indent="0">
              <a:buNone/>
            </a:pPr>
            <a:r>
              <a:rPr lang="en-GB" dirty="0" err="1">
                <a:solidFill>
                  <a:schemeClr val="accent1"/>
                </a:solidFill>
              </a:rPr>
              <a:t>Sonderegger</a:t>
            </a:r>
            <a:r>
              <a:rPr lang="en-GB" dirty="0">
                <a:solidFill>
                  <a:schemeClr val="accent1"/>
                </a:solidFill>
              </a:rPr>
              <a:t>, W., </a:t>
            </a:r>
            <a:r>
              <a:rPr lang="en-GB" dirty="0" err="1">
                <a:solidFill>
                  <a:schemeClr val="accent1"/>
                </a:solidFill>
              </a:rPr>
              <a:t>Kránitz</a:t>
            </a:r>
            <a:r>
              <a:rPr lang="en-GB" dirty="0">
                <a:solidFill>
                  <a:schemeClr val="accent1"/>
                </a:solidFill>
              </a:rPr>
              <a:t>, K., </a:t>
            </a:r>
            <a:r>
              <a:rPr lang="en-GB" dirty="0" err="1">
                <a:solidFill>
                  <a:schemeClr val="accent1"/>
                </a:solidFill>
              </a:rPr>
              <a:t>Bues</a:t>
            </a:r>
            <a:r>
              <a:rPr lang="en-GB" dirty="0">
                <a:solidFill>
                  <a:schemeClr val="accent1"/>
                </a:solidFill>
              </a:rPr>
              <a:t>, C., and </a:t>
            </a:r>
            <a:r>
              <a:rPr lang="en-GB" dirty="0" err="1">
                <a:solidFill>
                  <a:schemeClr val="accent1"/>
                </a:solidFill>
              </a:rPr>
              <a:t>Niemz</a:t>
            </a:r>
            <a:r>
              <a:rPr lang="en-GB" dirty="0">
                <a:solidFill>
                  <a:schemeClr val="accent1"/>
                </a:solidFill>
              </a:rPr>
              <a:t>, P. 2015. ‘Aging effects on Physical and mechanical properties of spruce, fir, and oak wood’, </a:t>
            </a:r>
            <a:r>
              <a:rPr lang="en-GB" i="1" dirty="0">
                <a:solidFill>
                  <a:schemeClr val="accent1"/>
                </a:solidFill>
              </a:rPr>
              <a:t>Journal of Cultural Heritage. </a:t>
            </a:r>
            <a:r>
              <a:rPr lang="en-GB" dirty="0">
                <a:solidFill>
                  <a:schemeClr val="accent1"/>
                </a:solidFill>
              </a:rPr>
              <a:t>16. 6, 883-890.</a:t>
            </a:r>
          </a:p>
          <a:p>
            <a:pPr marL="0" indent="0">
              <a:buNone/>
            </a:pPr>
            <a:r>
              <a:rPr lang="en-GB" dirty="0">
                <a:solidFill>
                  <a:schemeClr val="accent1"/>
                </a:solidFill>
              </a:rPr>
              <a:t>Thommen, L. 2012. </a:t>
            </a:r>
            <a:r>
              <a:rPr lang="en-GB" i="1" dirty="0">
                <a:solidFill>
                  <a:schemeClr val="accent1"/>
                </a:solidFill>
              </a:rPr>
              <a:t>An environmental history of ancient Greece and Rome. </a:t>
            </a:r>
            <a:r>
              <a:rPr lang="en-GB" dirty="0">
                <a:solidFill>
                  <a:schemeClr val="accent1"/>
                </a:solidFill>
              </a:rPr>
              <a:t>New York: Cambridge University Press. </a:t>
            </a:r>
          </a:p>
          <a:p>
            <a:pPr marL="0" indent="0">
              <a:buNone/>
            </a:pPr>
            <a:r>
              <a:rPr lang="en-GB" dirty="0">
                <a:solidFill>
                  <a:schemeClr val="accent1"/>
                </a:solidFill>
              </a:rPr>
              <a:t>Worthington, I. 2008. </a:t>
            </a:r>
            <a:r>
              <a:rPr lang="en-GB" i="1" dirty="0">
                <a:solidFill>
                  <a:schemeClr val="accent1"/>
                </a:solidFill>
              </a:rPr>
              <a:t>Philip II of Macedonia. </a:t>
            </a:r>
            <a:r>
              <a:rPr lang="en-GB" dirty="0">
                <a:solidFill>
                  <a:schemeClr val="accent1"/>
                </a:solidFill>
              </a:rPr>
              <a:t>London: Yale University Press. </a:t>
            </a:r>
          </a:p>
          <a:p>
            <a:pPr marL="0" indent="0">
              <a:buNone/>
            </a:pPr>
            <a:endParaRPr lang="en-GB" dirty="0"/>
          </a:p>
          <a:p>
            <a:pPr marL="0" indent="0">
              <a:buNone/>
            </a:pPr>
            <a:endParaRPr lang="en-GB" dirty="0"/>
          </a:p>
          <a:p>
            <a:pPr marL="0" indent="0">
              <a:buNone/>
            </a:pPr>
            <a:endParaRPr lang="en-GB" dirty="0">
              <a:solidFill>
                <a:schemeClr val="accent1"/>
              </a:solidFill>
            </a:endParaRPr>
          </a:p>
        </p:txBody>
      </p:sp>
    </p:spTree>
    <p:extLst>
      <p:ext uri="{BB962C8B-B14F-4D97-AF65-F5344CB8AC3E}">
        <p14:creationId xmlns:p14="http://schemas.microsoft.com/office/powerpoint/2010/main" val="3931601449"/>
      </p:ext>
    </p:extLst>
  </p:cSld>
  <p:clrMapOvr>
    <a:masterClrMapping/>
  </p:clrMapOvr>
</p:sld>
</file>

<file path=ppt/theme/theme1.xml><?xml version="1.0" encoding="utf-8"?>
<a:theme xmlns:a="http://schemas.openxmlformats.org/drawingml/2006/main" name="Facet">
  <a:themeElements>
    <a:clrScheme name="Custom 8">
      <a:dk1>
        <a:srgbClr val="F0D577"/>
      </a:dk1>
      <a:lt1>
        <a:sysClr val="window" lastClr="FFFFFF"/>
      </a:lt1>
      <a:dk2>
        <a:srgbClr val="ECCC56"/>
      </a:dk2>
      <a:lt2>
        <a:srgbClr val="EBEBEB"/>
      </a:lt2>
      <a:accent1>
        <a:srgbClr val="7030A0"/>
      </a:accent1>
      <a:accent2>
        <a:srgbClr val="F0D577"/>
      </a:accent2>
      <a:accent3>
        <a:srgbClr val="E6B91E"/>
      </a:accent3>
      <a:accent4>
        <a:srgbClr val="F0D577"/>
      </a:accent4>
      <a:accent5>
        <a:srgbClr val="DED454"/>
      </a:accent5>
      <a:accent6>
        <a:srgbClr val="F0D577"/>
      </a:accent6>
      <a:hlink>
        <a:srgbClr val="F0D577"/>
      </a:hlink>
      <a:folHlink>
        <a:srgbClr val="E6B91E"/>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29</TotalTime>
  <Words>2012</Words>
  <Application>Microsoft Office PowerPoint</Application>
  <PresentationFormat>Widescreen</PresentationFormat>
  <Paragraphs>106</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Trebuchet MS</vt:lpstr>
      <vt:lpstr>Wingdings</vt:lpstr>
      <vt:lpstr>Wingdings 3</vt:lpstr>
      <vt:lpstr>Facet</vt:lpstr>
      <vt:lpstr>Philip II’s economy and exploitation of natural resources:</vt:lpstr>
      <vt:lpstr>The main argument</vt:lpstr>
      <vt:lpstr>The main focuses:</vt:lpstr>
      <vt:lpstr>Historiography and other issues</vt:lpstr>
      <vt:lpstr>An example of the complications:</vt:lpstr>
      <vt:lpstr>Why is this an issue?</vt:lpstr>
      <vt:lpstr>Timber </vt:lpstr>
      <vt:lpstr>Timber as a shipbuilding resource</vt:lpstr>
      <vt:lpstr>Timber as a tradeable commodity</vt:lpstr>
      <vt:lpstr>Timber as property of the king and a tool for diplomacy</vt:lpstr>
      <vt:lpstr>Sustainable management or an ignorant lack of exploitation?</vt:lpstr>
      <vt:lpstr>Concluding remarks </vt:lpstr>
      <vt:lpstr>Bibliography</vt:lpstr>
      <vt:lpstr>Bibliography</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Philip II’s economy and exploitation of natural resources:</dc:title>
  <dc:creator>Student</dc:creator>
  <cp:lastModifiedBy>Student</cp:lastModifiedBy>
  <cp:revision>6</cp:revision>
  <dcterms:created xsi:type="dcterms:W3CDTF">2019-02-03T23:37:56Z</dcterms:created>
  <dcterms:modified xsi:type="dcterms:W3CDTF">2019-02-04T00:10:31Z</dcterms:modified>
</cp:coreProperties>
</file>