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24700C-9167-8E91-A123-AC8372BA3055}" v="340" dt="2025-01-12T17:39:48.813"/>
    <p1510:client id="{94F25DAC-01F9-68F2-8A47-C4604D9DB2E1}" v="629" dt="2025-01-12T20:24:22.7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61"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590662" y="4267832"/>
            <a:ext cx="4805996" cy="1297115"/>
          </a:xfrm>
        </p:spPr>
        <p:txBody>
          <a:bodyPr anchor="t">
            <a:normAutofit/>
          </a:bodyPr>
          <a:lstStyle/>
          <a:p>
            <a:pPr algn="l"/>
            <a:r>
              <a:rPr lang="en-GB" sz="4000">
                <a:solidFill>
                  <a:schemeClr val="tx2"/>
                </a:solidFill>
              </a:rPr>
              <a:t>Cyber Security </a:t>
            </a:r>
          </a:p>
        </p:txBody>
      </p:sp>
      <p:sp>
        <p:nvSpPr>
          <p:cNvPr id="3" name="Subtitle 2"/>
          <p:cNvSpPr>
            <a:spLocks noGrp="1"/>
          </p:cNvSpPr>
          <p:nvPr>
            <p:ph type="subTitle" idx="1"/>
          </p:nvPr>
        </p:nvSpPr>
        <p:spPr>
          <a:xfrm>
            <a:off x="6590966" y="3428999"/>
            <a:ext cx="4805691" cy="838831"/>
          </a:xfrm>
        </p:spPr>
        <p:txBody>
          <a:bodyPr vert="horz" lIns="91440" tIns="45720" rIns="91440" bIns="45720" rtlCol="0" anchor="b">
            <a:normAutofit/>
          </a:bodyPr>
          <a:lstStyle/>
          <a:p>
            <a:pPr algn="l"/>
            <a:r>
              <a:rPr lang="en-GB" sz="2000">
                <a:solidFill>
                  <a:schemeClr val="tx2"/>
                </a:solidFill>
              </a:rPr>
              <a:t>By Kai Probert 2200897</a:t>
            </a:r>
          </a:p>
        </p:txBody>
      </p:sp>
      <p:pic>
        <p:nvPicPr>
          <p:cNvPr id="7" name="Graphic 6" descr="Lock">
            <a:extLst>
              <a:ext uri="{FF2B5EF4-FFF2-40B4-BE49-F238E27FC236}">
                <a16:creationId xmlns:a16="http://schemas.microsoft.com/office/drawing/2014/main" id="{0919CB2F-560F-5CB4-40E2-223AF8493A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0B36B5-CABE-30E1-1153-E471EFE859E2}"/>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Task 1 </a:t>
            </a:r>
          </a:p>
        </p:txBody>
      </p:sp>
      <p:pic>
        <p:nvPicPr>
          <p:cNvPr id="7" name="Untitled video - Made with Clipchamp">
            <a:hlinkClick r:id="" action="ppaction://media"/>
            <a:extLst>
              <a:ext uri="{FF2B5EF4-FFF2-40B4-BE49-F238E27FC236}">
                <a16:creationId xmlns:a16="http://schemas.microsoft.com/office/drawing/2014/main" id="{0F4C4174-80E3-A2B7-76EA-33929B3A9FB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190045" y="1675227"/>
            <a:ext cx="7811910" cy="4394199"/>
          </a:xfrm>
          <a:prstGeom prst="rect">
            <a:avLst/>
          </a:prstGeom>
        </p:spPr>
      </p:pic>
    </p:spTree>
    <p:extLst>
      <p:ext uri="{BB962C8B-B14F-4D97-AF65-F5344CB8AC3E}">
        <p14:creationId xmlns:p14="http://schemas.microsoft.com/office/powerpoint/2010/main" val="3625901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36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15A5BF6-B46F-4876-B6DF-6CEEC33EFEA5}"/>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Task 1 Findings and outcome</a:t>
            </a:r>
            <a:endParaRPr lang="en-US" sz="3600">
              <a:solidFill>
                <a:schemeClr val="tx2"/>
              </a:solidFill>
            </a:endParaRPr>
          </a:p>
        </p:txBody>
      </p:sp>
      <p:sp>
        <p:nvSpPr>
          <p:cNvPr id="3" name="Content Placeholder 2">
            <a:extLst>
              <a:ext uri="{FF2B5EF4-FFF2-40B4-BE49-F238E27FC236}">
                <a16:creationId xmlns:a16="http://schemas.microsoft.com/office/drawing/2014/main" id="{8868C135-C5BE-7D9C-5853-4F8EDD14DAEF}"/>
              </a:ext>
            </a:extLst>
          </p:cNvPr>
          <p:cNvSpPr>
            <a:spLocks noGrp="1"/>
          </p:cNvSpPr>
          <p:nvPr>
            <p:ph idx="1"/>
          </p:nvPr>
        </p:nvSpPr>
        <p:spPr>
          <a:xfrm>
            <a:off x="6172200" y="804672"/>
            <a:ext cx="5221224" cy="5230368"/>
          </a:xfrm>
        </p:spPr>
        <p:txBody>
          <a:bodyPr vert="horz" lIns="91440" tIns="45720" rIns="91440" bIns="45720" rtlCol="0" anchor="ctr">
            <a:normAutofit/>
          </a:bodyPr>
          <a:lstStyle/>
          <a:p>
            <a:pPr>
              <a:buFont typeface="Calibri" panose="020B0604020202020204" pitchFamily="34" charset="0"/>
              <a:buChar char="-"/>
            </a:pPr>
            <a:r>
              <a:rPr lang="en-GB" sz="1800">
                <a:solidFill>
                  <a:schemeClr val="tx2"/>
                </a:solidFill>
              </a:rPr>
              <a:t>Changing group policy to change password strength settings will make user accounts far less secure and easier to hijack </a:t>
            </a:r>
          </a:p>
          <a:p>
            <a:pPr>
              <a:buFont typeface="Calibri" panose="020B0604020202020204" pitchFamily="34" charset="0"/>
              <a:buChar char="-"/>
            </a:pPr>
            <a:r>
              <a:rPr lang="en-GB" sz="1800">
                <a:solidFill>
                  <a:schemeClr val="tx2"/>
                </a:solidFill>
              </a:rPr>
              <a:t>Enabling SMBv1 without security patches is a huge security risk with SMBv1 having well documented vulnerabilities like EternalBlue</a:t>
            </a:r>
          </a:p>
          <a:p>
            <a:pPr>
              <a:buFont typeface="Calibri" panose="020B0604020202020204" pitchFamily="34" charset="0"/>
              <a:buChar char="-"/>
            </a:pPr>
            <a:r>
              <a:rPr lang="en-GB" sz="1800">
                <a:solidFill>
                  <a:schemeClr val="tx2"/>
                </a:solidFill>
              </a:rPr>
              <a:t>Disabling Firewall and opening ports will allow more network traffic to pass through without detection</a:t>
            </a:r>
          </a:p>
          <a:p>
            <a:pPr marL="0" indent="0">
              <a:buNone/>
            </a:pPr>
            <a:endParaRPr lang="en-GB" sz="1800">
              <a:solidFill>
                <a:schemeClr val="tx2"/>
              </a:solidFill>
            </a:endParaRPr>
          </a:p>
        </p:txBody>
      </p:sp>
    </p:spTree>
    <p:extLst>
      <p:ext uri="{BB962C8B-B14F-4D97-AF65-F5344CB8AC3E}">
        <p14:creationId xmlns:p14="http://schemas.microsoft.com/office/powerpoint/2010/main" val="3503226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BE392-8AFA-EC90-60EB-ED6CA1C276E3}"/>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Task 2</a:t>
            </a:r>
          </a:p>
        </p:txBody>
      </p:sp>
      <p:pic>
        <p:nvPicPr>
          <p:cNvPr id="4" name="Untitled video - Made with Clipchamp (2)">
            <a:hlinkClick r:id="" action="ppaction://media"/>
            <a:extLst>
              <a:ext uri="{FF2B5EF4-FFF2-40B4-BE49-F238E27FC236}">
                <a16:creationId xmlns:a16="http://schemas.microsoft.com/office/drawing/2014/main" id="{5FBFE2FC-90B7-6D25-8FF9-2D350C1ED6E9}"/>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190045" y="1675227"/>
            <a:ext cx="7811910" cy="4394199"/>
          </a:xfrm>
          <a:prstGeom prst="rect">
            <a:avLst/>
          </a:prstGeom>
        </p:spPr>
      </p:pic>
    </p:spTree>
    <p:extLst>
      <p:ext uri="{BB962C8B-B14F-4D97-AF65-F5344CB8AC3E}">
        <p14:creationId xmlns:p14="http://schemas.microsoft.com/office/powerpoint/2010/main" val="1624938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9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23EF2B1-8E8A-85D9-009D-56ED675553F1}"/>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Task 2 Findings </a:t>
            </a:r>
          </a:p>
        </p:txBody>
      </p:sp>
      <p:sp>
        <p:nvSpPr>
          <p:cNvPr id="3" name="Content Placeholder 2">
            <a:extLst>
              <a:ext uri="{FF2B5EF4-FFF2-40B4-BE49-F238E27FC236}">
                <a16:creationId xmlns:a16="http://schemas.microsoft.com/office/drawing/2014/main" id="{3D566413-137C-BA9E-1151-218B1B19824E}"/>
              </a:ext>
            </a:extLst>
          </p:cNvPr>
          <p:cNvSpPr>
            <a:spLocks noGrp="1"/>
          </p:cNvSpPr>
          <p:nvPr>
            <p:ph idx="1"/>
          </p:nvPr>
        </p:nvSpPr>
        <p:spPr>
          <a:xfrm>
            <a:off x="6172200" y="804672"/>
            <a:ext cx="5221224" cy="5230368"/>
          </a:xfrm>
        </p:spPr>
        <p:txBody>
          <a:bodyPr vert="horz" lIns="91440" tIns="45720" rIns="91440" bIns="45720" rtlCol="0" anchor="ctr">
            <a:normAutofit/>
          </a:bodyPr>
          <a:lstStyle/>
          <a:p>
            <a:pPr>
              <a:buFont typeface="Calibri" panose="020B0604020202020204" pitchFamily="34" charset="0"/>
              <a:buChar char="-"/>
            </a:pPr>
            <a:r>
              <a:rPr lang="en-GB" sz="1800">
                <a:solidFill>
                  <a:schemeClr val="tx2"/>
                </a:solidFill>
              </a:rPr>
              <a:t>Nmap is used to identify information about a specific network target</a:t>
            </a:r>
          </a:p>
          <a:p>
            <a:pPr>
              <a:buFont typeface="Calibri" panose="020B0604020202020204" pitchFamily="34" charset="0"/>
              <a:buChar char="-"/>
            </a:pPr>
            <a:r>
              <a:rPr lang="en-GB" sz="1800">
                <a:solidFill>
                  <a:schemeClr val="tx2"/>
                </a:solidFill>
              </a:rPr>
              <a:t>Using this tool we are able to identify information about the target and gain valuable information that we can use later to target the machine that the network is hosted on </a:t>
            </a:r>
          </a:p>
          <a:p>
            <a:pPr>
              <a:buFont typeface="Calibri" panose="020B0604020202020204" pitchFamily="34" charset="0"/>
              <a:buChar char="-"/>
            </a:pPr>
            <a:r>
              <a:rPr lang="en-GB" sz="1800">
                <a:solidFill>
                  <a:schemeClr val="tx2"/>
                </a:solidFill>
              </a:rPr>
              <a:t>Using recon I was able to discover alternate domains for websites that we use as extra attack vectors </a:t>
            </a:r>
          </a:p>
          <a:p>
            <a:pPr>
              <a:buFont typeface="Calibri" panose="020B0604020202020204" pitchFamily="34" charset="0"/>
              <a:buChar char="-"/>
            </a:pPr>
            <a:endParaRPr lang="en-GB" sz="1800">
              <a:solidFill>
                <a:schemeClr val="tx2"/>
              </a:solidFill>
            </a:endParaRPr>
          </a:p>
        </p:txBody>
      </p:sp>
    </p:spTree>
    <p:extLst>
      <p:ext uri="{BB962C8B-B14F-4D97-AF65-F5344CB8AC3E}">
        <p14:creationId xmlns:p14="http://schemas.microsoft.com/office/powerpoint/2010/main" val="3067611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3ADF1-3641-D917-8E32-1113EA2F0952}"/>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Task 4  </a:t>
            </a:r>
          </a:p>
        </p:txBody>
      </p:sp>
      <p:pic>
        <p:nvPicPr>
          <p:cNvPr id="4" name="Untitled video - Made with Clipchamp (3)">
            <a:hlinkClick r:id="" action="ppaction://media"/>
            <a:extLst>
              <a:ext uri="{FF2B5EF4-FFF2-40B4-BE49-F238E27FC236}">
                <a16:creationId xmlns:a16="http://schemas.microsoft.com/office/drawing/2014/main" id="{5C2D257C-D9DA-E14A-49BD-63B06DEDFE7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190045" y="1675227"/>
            <a:ext cx="7811910" cy="4394199"/>
          </a:xfrm>
          <a:prstGeom prst="rect">
            <a:avLst/>
          </a:prstGeom>
        </p:spPr>
      </p:pic>
    </p:spTree>
    <p:extLst>
      <p:ext uri="{BB962C8B-B14F-4D97-AF65-F5344CB8AC3E}">
        <p14:creationId xmlns:p14="http://schemas.microsoft.com/office/powerpoint/2010/main" val="1719610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0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E678E7A-5644-DA0B-3A81-DA3BE48012B6}"/>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Task 4 Findings</a:t>
            </a:r>
          </a:p>
        </p:txBody>
      </p:sp>
      <p:sp>
        <p:nvSpPr>
          <p:cNvPr id="3" name="Content Placeholder 2">
            <a:extLst>
              <a:ext uri="{FF2B5EF4-FFF2-40B4-BE49-F238E27FC236}">
                <a16:creationId xmlns:a16="http://schemas.microsoft.com/office/drawing/2014/main" id="{E5FC5800-9883-5E33-686E-EC7E9B0A5F44}"/>
              </a:ext>
            </a:extLst>
          </p:cNvPr>
          <p:cNvSpPr>
            <a:spLocks noGrp="1"/>
          </p:cNvSpPr>
          <p:nvPr>
            <p:ph idx="1"/>
          </p:nvPr>
        </p:nvSpPr>
        <p:spPr>
          <a:xfrm>
            <a:off x="6172200" y="804672"/>
            <a:ext cx="5221224" cy="5230368"/>
          </a:xfrm>
        </p:spPr>
        <p:txBody>
          <a:bodyPr vert="horz" lIns="91440" tIns="45720" rIns="91440" bIns="45720" rtlCol="0" anchor="ctr">
            <a:normAutofit/>
          </a:bodyPr>
          <a:lstStyle/>
          <a:p>
            <a:pPr>
              <a:buFont typeface="Calibri"/>
              <a:buChar char="-"/>
            </a:pPr>
            <a:r>
              <a:rPr lang="en-GB" sz="1800" dirty="0">
                <a:solidFill>
                  <a:schemeClr val="tx2"/>
                </a:solidFill>
              </a:rPr>
              <a:t>In task 4 I used the social engineering toolkit to make a website clone. This clone was attached to the host machines IP, and the target machine visited this IP (in a real-world example, this IP would have been hidden in a link) and visited our fake website. </a:t>
            </a:r>
          </a:p>
          <a:p>
            <a:pPr>
              <a:buFont typeface="Calibri"/>
              <a:buChar char="-"/>
            </a:pPr>
            <a:r>
              <a:rPr lang="en-GB" sz="1800" dirty="0">
                <a:solidFill>
                  <a:schemeClr val="tx2"/>
                </a:solidFill>
              </a:rPr>
              <a:t>After entering their credentials on the clone, our host machine received the credentials that was entered by the target, giving us login details for the website. </a:t>
            </a:r>
          </a:p>
          <a:p>
            <a:pPr>
              <a:buFont typeface="Calibri"/>
              <a:buChar char="-"/>
            </a:pPr>
            <a:r>
              <a:rPr lang="en-GB" sz="1800" dirty="0">
                <a:solidFill>
                  <a:schemeClr val="tx2"/>
                </a:solidFill>
              </a:rPr>
              <a:t>I used </a:t>
            </a:r>
            <a:r>
              <a:rPr lang="en-GB" sz="1800" dirty="0" err="1">
                <a:solidFill>
                  <a:schemeClr val="tx2"/>
                </a:solidFill>
              </a:rPr>
              <a:t>metagoofil</a:t>
            </a:r>
            <a:r>
              <a:rPr lang="en-GB" sz="1800" dirty="0">
                <a:solidFill>
                  <a:schemeClr val="tx2"/>
                </a:solidFill>
              </a:rPr>
              <a:t> to extract metadata from the target website, this could be useful as it could leak sensitive data about the target, that could be valuable during </a:t>
            </a:r>
            <a:r>
              <a:rPr lang="en-GB" sz="1800">
                <a:solidFill>
                  <a:schemeClr val="tx2"/>
                </a:solidFill>
              </a:rPr>
              <a:t>an attack.</a:t>
            </a:r>
          </a:p>
        </p:txBody>
      </p:sp>
    </p:spTree>
    <p:extLst>
      <p:ext uri="{BB962C8B-B14F-4D97-AF65-F5344CB8AC3E}">
        <p14:creationId xmlns:p14="http://schemas.microsoft.com/office/powerpoint/2010/main" val="128096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0" name="Group 19">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21" name="Freeform: Shape 20">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7869DDC-F792-93C4-3283-74BAA2047EDC}"/>
              </a:ext>
            </a:extLst>
          </p:cNvPr>
          <p:cNvSpPr>
            <a:spLocks noGrp="1"/>
          </p:cNvSpPr>
          <p:nvPr>
            <p:ph type="title"/>
          </p:nvPr>
        </p:nvSpPr>
        <p:spPr>
          <a:xfrm>
            <a:off x="804672" y="2053641"/>
            <a:ext cx="3669161" cy="2760098"/>
          </a:xfrm>
        </p:spPr>
        <p:txBody>
          <a:bodyPr>
            <a:normAutofit/>
          </a:bodyPr>
          <a:lstStyle/>
          <a:p>
            <a:r>
              <a:rPr lang="en-GB" sz="4000">
                <a:solidFill>
                  <a:schemeClr val="tx2"/>
                </a:solidFill>
              </a:rPr>
              <a:t>Overall Vulnerabilities </a:t>
            </a:r>
          </a:p>
        </p:txBody>
      </p:sp>
      <p:sp>
        <p:nvSpPr>
          <p:cNvPr id="3" name="Content Placeholder 2">
            <a:extLst>
              <a:ext uri="{FF2B5EF4-FFF2-40B4-BE49-F238E27FC236}">
                <a16:creationId xmlns:a16="http://schemas.microsoft.com/office/drawing/2014/main" id="{2FCEE356-B679-BD08-EBE7-647212F1A54E}"/>
              </a:ext>
            </a:extLst>
          </p:cNvPr>
          <p:cNvSpPr>
            <a:spLocks noGrp="1"/>
          </p:cNvSpPr>
          <p:nvPr>
            <p:ph idx="1"/>
          </p:nvPr>
        </p:nvSpPr>
        <p:spPr>
          <a:xfrm>
            <a:off x="6090574" y="801866"/>
            <a:ext cx="5306084" cy="5230634"/>
          </a:xfrm>
          <a:noFill/>
          <a:ln>
            <a:noFill/>
          </a:ln>
        </p:spPr>
        <p:txBody>
          <a:bodyPr vert="horz" lIns="91440" tIns="45720" rIns="91440" bIns="45720" rtlCol="0" anchor="ctr">
            <a:normAutofit/>
          </a:bodyPr>
          <a:lstStyle/>
          <a:p>
            <a:pPr marL="0" indent="0">
              <a:buNone/>
            </a:pPr>
            <a:r>
              <a:rPr lang="en-GB" sz="1800" dirty="0">
                <a:solidFill>
                  <a:schemeClr val="tx2"/>
                </a:solidFill>
              </a:rPr>
              <a:t>The network was setup in a way to be incredibly insecure, thusly having lots of different vulnerabilities. </a:t>
            </a:r>
            <a:endParaRPr lang="en-US" sz="1800" dirty="0">
              <a:solidFill>
                <a:schemeClr val="tx2"/>
              </a:solidFill>
            </a:endParaRPr>
          </a:p>
          <a:p>
            <a:pPr marL="457200" indent="-457200">
              <a:buFont typeface="Calibri" panose="020B0604020202020204" pitchFamily="34" charset="0"/>
              <a:buChar char="-"/>
            </a:pPr>
            <a:r>
              <a:rPr lang="en-GB" sz="1800" dirty="0">
                <a:solidFill>
                  <a:schemeClr val="tx2"/>
                </a:solidFill>
              </a:rPr>
              <a:t>Missing Critical Updates making the system insecure to known vulnerabilities with patches</a:t>
            </a:r>
          </a:p>
          <a:p>
            <a:pPr marL="457200" indent="-457200">
              <a:buFont typeface="Calibri" panose="020B0604020202020204" pitchFamily="34" charset="0"/>
              <a:buChar char="-"/>
            </a:pPr>
            <a:r>
              <a:rPr lang="en-GB" sz="1800" dirty="0">
                <a:solidFill>
                  <a:schemeClr val="tx2"/>
                </a:solidFill>
              </a:rPr>
              <a:t>Unrestricted RDP Access increases the chances for MITM (Man In The Middle) attacks or PSH (Pass the Hash) </a:t>
            </a:r>
          </a:p>
          <a:p>
            <a:pPr marL="457200" indent="-457200">
              <a:buFont typeface="Calibri" panose="020B0604020202020204" pitchFamily="34" charset="0"/>
              <a:buChar char="-"/>
            </a:pPr>
            <a:r>
              <a:rPr lang="en-GB" sz="1800" dirty="0">
                <a:solidFill>
                  <a:schemeClr val="tx2"/>
                </a:solidFill>
              </a:rPr>
              <a:t>SMBv1 Enabled allows for common known malware to attack the system for example WannaCry (</a:t>
            </a:r>
            <a:r>
              <a:rPr lang="en-GB" sz="1800" dirty="0" err="1">
                <a:solidFill>
                  <a:schemeClr val="tx2"/>
                </a:solidFill>
              </a:rPr>
              <a:t>EternalBlue</a:t>
            </a:r>
            <a:r>
              <a:rPr lang="en-GB" sz="1800" dirty="0">
                <a:solidFill>
                  <a:schemeClr val="tx2"/>
                </a:solidFill>
              </a:rPr>
              <a:t>) </a:t>
            </a:r>
          </a:p>
          <a:p>
            <a:pPr marL="457200" indent="-457200">
              <a:buFont typeface="Calibri" panose="020B0604020202020204" pitchFamily="34" charset="0"/>
              <a:buChar char="-"/>
            </a:pPr>
            <a:r>
              <a:rPr lang="en-GB" sz="1800" dirty="0">
                <a:solidFill>
                  <a:schemeClr val="tx2"/>
                </a:solidFill>
              </a:rPr>
              <a:t>Disabled Firewall allows for any inbound traffic to enter the server unchecked</a:t>
            </a:r>
          </a:p>
          <a:p>
            <a:pPr marL="457200" indent="-457200">
              <a:buFont typeface="Calibri" panose="020B0604020202020204" pitchFamily="34" charset="0"/>
              <a:buChar char="-"/>
            </a:pPr>
            <a:r>
              <a:rPr lang="en-GB" sz="1800" dirty="0">
                <a:solidFill>
                  <a:schemeClr val="tx2"/>
                </a:solidFill>
              </a:rPr>
              <a:t>Open Ports is allows for multiple attack vectors across multiple different ports </a:t>
            </a:r>
          </a:p>
          <a:p>
            <a:pPr marL="457200" indent="-457200">
              <a:buFont typeface="Calibri" panose="020B0604020202020204" pitchFamily="34" charset="0"/>
              <a:buChar char="-"/>
            </a:pPr>
            <a:r>
              <a:rPr lang="en-GB" sz="1800" dirty="0">
                <a:solidFill>
                  <a:schemeClr val="tx2"/>
                </a:solidFill>
              </a:rPr>
              <a:t>Weak Password Policies allow for easier access to system accounts </a:t>
            </a:r>
          </a:p>
          <a:p>
            <a:pPr marL="457200" indent="-457200">
              <a:buFont typeface="Calibri" panose="020B0604020202020204" pitchFamily="34" charset="0"/>
              <a:buChar char="-"/>
            </a:pPr>
            <a:endParaRPr lang="en-GB" sz="1800" dirty="0">
              <a:solidFill>
                <a:schemeClr val="tx2"/>
              </a:solidFill>
            </a:endParaRPr>
          </a:p>
        </p:txBody>
      </p:sp>
    </p:spTree>
    <p:extLst>
      <p:ext uri="{BB962C8B-B14F-4D97-AF65-F5344CB8AC3E}">
        <p14:creationId xmlns:p14="http://schemas.microsoft.com/office/powerpoint/2010/main" val="4246486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C8CF83C-123E-CE67-AB71-97D1B317DC8A}"/>
              </a:ext>
            </a:extLst>
          </p:cNvPr>
          <p:cNvSpPr>
            <a:spLocks noGrp="1"/>
          </p:cNvSpPr>
          <p:nvPr>
            <p:ph type="title"/>
          </p:nvPr>
        </p:nvSpPr>
        <p:spPr>
          <a:xfrm>
            <a:off x="804672" y="2053641"/>
            <a:ext cx="3669161" cy="2760098"/>
          </a:xfrm>
        </p:spPr>
        <p:txBody>
          <a:bodyPr>
            <a:normAutofit/>
          </a:bodyPr>
          <a:lstStyle/>
          <a:p>
            <a:r>
              <a:rPr lang="en-GB" sz="4000">
                <a:solidFill>
                  <a:schemeClr val="tx2"/>
                </a:solidFill>
              </a:rPr>
              <a:t>Basic Mitigation</a:t>
            </a:r>
          </a:p>
        </p:txBody>
      </p:sp>
      <p:sp>
        <p:nvSpPr>
          <p:cNvPr id="3" name="Content Placeholder 2">
            <a:extLst>
              <a:ext uri="{FF2B5EF4-FFF2-40B4-BE49-F238E27FC236}">
                <a16:creationId xmlns:a16="http://schemas.microsoft.com/office/drawing/2014/main" id="{B8B532AD-7C1B-3F1A-451D-5E38B24AEB4F}"/>
              </a:ext>
            </a:extLst>
          </p:cNvPr>
          <p:cNvSpPr>
            <a:spLocks noGrp="1"/>
          </p:cNvSpPr>
          <p:nvPr>
            <p:ph idx="1"/>
          </p:nvPr>
        </p:nvSpPr>
        <p:spPr>
          <a:xfrm>
            <a:off x="6090574" y="801866"/>
            <a:ext cx="5306084" cy="5230634"/>
          </a:xfrm>
          <a:noFill/>
          <a:ln>
            <a:noFill/>
          </a:ln>
        </p:spPr>
        <p:txBody>
          <a:bodyPr vert="horz" lIns="91440" tIns="45720" rIns="91440" bIns="45720" rtlCol="0" anchor="ctr">
            <a:normAutofit/>
          </a:bodyPr>
          <a:lstStyle/>
          <a:p>
            <a:pPr marL="457200" indent="-457200">
              <a:buFont typeface="Calibri" panose="020B0604020202020204" pitchFamily="34" charset="0"/>
              <a:buChar char="-"/>
            </a:pPr>
            <a:r>
              <a:rPr lang="en-GB" sz="1800" dirty="0">
                <a:solidFill>
                  <a:schemeClr val="tx2"/>
                </a:solidFill>
              </a:rPr>
              <a:t>Group Policies for passwords </a:t>
            </a:r>
          </a:p>
          <a:p>
            <a:pPr marL="0" indent="0">
              <a:buNone/>
            </a:pPr>
            <a:r>
              <a:rPr lang="en-GB" sz="1800" dirty="0">
                <a:solidFill>
                  <a:schemeClr val="tx2"/>
                </a:solidFill>
              </a:rPr>
              <a:t>Making sure password policies are strong to make it harder for password </a:t>
            </a:r>
            <a:r>
              <a:rPr lang="en-GB" sz="1800" dirty="0" err="1">
                <a:solidFill>
                  <a:schemeClr val="tx2"/>
                </a:solidFill>
              </a:rPr>
              <a:t>bruteforce</a:t>
            </a:r>
            <a:r>
              <a:rPr lang="en-GB" sz="1800" dirty="0">
                <a:solidFill>
                  <a:schemeClr val="tx2"/>
                </a:solidFill>
              </a:rPr>
              <a:t> attempts</a:t>
            </a:r>
          </a:p>
          <a:p>
            <a:pPr marL="457200" indent="-457200">
              <a:buFont typeface="Calibri" panose="020B0604020202020204" pitchFamily="34" charset="0"/>
              <a:buChar char="-"/>
            </a:pPr>
            <a:r>
              <a:rPr lang="en-GB" sz="1800" dirty="0">
                <a:solidFill>
                  <a:schemeClr val="tx2"/>
                </a:solidFill>
              </a:rPr>
              <a:t>Keep server up to date with newest patches </a:t>
            </a:r>
          </a:p>
          <a:p>
            <a:pPr marL="0" indent="0">
              <a:buNone/>
            </a:pPr>
            <a:r>
              <a:rPr lang="en-GB" sz="1800" dirty="0">
                <a:solidFill>
                  <a:schemeClr val="tx2"/>
                </a:solidFill>
              </a:rPr>
              <a:t>Download all updates to keep devices with newest patches to stay up to date with the newest security changes</a:t>
            </a:r>
          </a:p>
          <a:p>
            <a:pPr marL="457200" indent="-457200">
              <a:buFont typeface="Calibri" panose="020B0604020202020204" pitchFamily="34" charset="0"/>
              <a:buChar char="-"/>
            </a:pPr>
            <a:r>
              <a:rPr lang="en-GB" sz="1800" dirty="0">
                <a:solidFill>
                  <a:schemeClr val="tx2"/>
                </a:solidFill>
              </a:rPr>
              <a:t>Enable Firewall and Close all ports </a:t>
            </a:r>
          </a:p>
          <a:p>
            <a:pPr marL="0" indent="0">
              <a:buNone/>
            </a:pPr>
            <a:r>
              <a:rPr lang="en-GB" sz="1800" dirty="0">
                <a:solidFill>
                  <a:schemeClr val="tx2"/>
                </a:solidFill>
              </a:rPr>
              <a:t>Enable the firewall and close all unused ports to stop unfiltered traffic from entering the network</a:t>
            </a:r>
          </a:p>
          <a:p>
            <a:pPr marL="0" indent="0">
              <a:buNone/>
            </a:pPr>
            <a:endParaRPr lang="en-GB" sz="1800" dirty="0">
              <a:solidFill>
                <a:schemeClr val="tx2"/>
              </a:solidFill>
            </a:endParaRPr>
          </a:p>
        </p:txBody>
      </p:sp>
    </p:spTree>
    <p:extLst>
      <p:ext uri="{BB962C8B-B14F-4D97-AF65-F5344CB8AC3E}">
        <p14:creationId xmlns:p14="http://schemas.microsoft.com/office/powerpoint/2010/main" val="620666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20D8620-371F-2C12-3815-383B9B143BD1}"/>
              </a:ext>
            </a:extLst>
          </p:cNvPr>
          <p:cNvSpPr>
            <a:spLocks noGrp="1"/>
          </p:cNvSpPr>
          <p:nvPr>
            <p:ph type="title"/>
          </p:nvPr>
        </p:nvSpPr>
        <p:spPr>
          <a:xfrm>
            <a:off x="804672" y="2053641"/>
            <a:ext cx="3669161" cy="2760098"/>
          </a:xfrm>
        </p:spPr>
        <p:txBody>
          <a:bodyPr>
            <a:normAutofit/>
          </a:bodyPr>
          <a:lstStyle/>
          <a:p>
            <a:r>
              <a:rPr lang="en-GB" sz="4000">
                <a:solidFill>
                  <a:schemeClr val="tx2"/>
                </a:solidFill>
              </a:rPr>
              <a:t>Advanced Mitigation </a:t>
            </a:r>
          </a:p>
        </p:txBody>
      </p:sp>
      <p:sp>
        <p:nvSpPr>
          <p:cNvPr id="3" name="Content Placeholder 2">
            <a:extLst>
              <a:ext uri="{FF2B5EF4-FFF2-40B4-BE49-F238E27FC236}">
                <a16:creationId xmlns:a16="http://schemas.microsoft.com/office/drawing/2014/main" id="{65BB59CC-13D5-2558-F1F3-15F5DC40C083}"/>
              </a:ext>
            </a:extLst>
          </p:cNvPr>
          <p:cNvSpPr>
            <a:spLocks noGrp="1"/>
          </p:cNvSpPr>
          <p:nvPr>
            <p:ph idx="1"/>
          </p:nvPr>
        </p:nvSpPr>
        <p:spPr>
          <a:xfrm>
            <a:off x="6090574" y="801866"/>
            <a:ext cx="5306084" cy="5230634"/>
          </a:xfrm>
          <a:noFill/>
          <a:ln>
            <a:noFill/>
          </a:ln>
        </p:spPr>
        <p:txBody>
          <a:bodyPr vert="horz" lIns="91440" tIns="45720" rIns="91440" bIns="45720" rtlCol="0" anchor="ctr">
            <a:normAutofit/>
          </a:bodyPr>
          <a:lstStyle/>
          <a:p>
            <a:pPr marL="457200" indent="-457200">
              <a:buFont typeface="Calibri" panose="020B0604020202020204" pitchFamily="34" charset="0"/>
              <a:buChar char="-"/>
            </a:pPr>
            <a:r>
              <a:rPr lang="en-US" sz="1800" dirty="0">
                <a:solidFill>
                  <a:schemeClr val="tx2"/>
                </a:solidFill>
              </a:rPr>
              <a:t>Encryption </a:t>
            </a:r>
          </a:p>
          <a:p>
            <a:pPr marL="0" indent="0">
              <a:buNone/>
            </a:pPr>
            <a:r>
              <a:rPr lang="en-US" sz="1800" dirty="0">
                <a:solidFill>
                  <a:schemeClr val="tx2"/>
                </a:solidFill>
              </a:rPr>
              <a:t>Use </a:t>
            </a:r>
            <a:r>
              <a:rPr lang="en-US" sz="1800" dirty="0" err="1">
                <a:solidFill>
                  <a:schemeClr val="tx2"/>
                </a:solidFill>
              </a:rPr>
              <a:t>bitlocker</a:t>
            </a:r>
            <a:r>
              <a:rPr lang="en-US" sz="1800" dirty="0">
                <a:solidFill>
                  <a:schemeClr val="tx2"/>
                </a:solidFill>
              </a:rPr>
              <a:t> drive encryption to ensure that there is active encryption on the system, secure if the system itself was hijacked </a:t>
            </a:r>
          </a:p>
          <a:p>
            <a:pPr marL="457200" indent="-457200">
              <a:buFont typeface="Calibri" panose="020B0604020202020204" pitchFamily="34" charset="0"/>
              <a:buChar char="-"/>
            </a:pPr>
            <a:r>
              <a:rPr lang="en-US" sz="1800" dirty="0">
                <a:solidFill>
                  <a:schemeClr val="tx2"/>
                </a:solidFill>
              </a:rPr>
              <a:t>Secure Boot | Credential Guard </a:t>
            </a:r>
          </a:p>
          <a:p>
            <a:pPr marL="0" indent="0">
              <a:buNone/>
            </a:pPr>
            <a:r>
              <a:rPr lang="en-US" sz="1800" dirty="0">
                <a:solidFill>
                  <a:schemeClr val="tx2"/>
                </a:solidFill>
              </a:rPr>
              <a:t>Enable Secure Boot in bios and enable credential guard in group policy to stop pass-the-hash attacks from being possible </a:t>
            </a:r>
          </a:p>
        </p:txBody>
      </p:sp>
    </p:spTree>
    <p:extLst>
      <p:ext uri="{BB962C8B-B14F-4D97-AF65-F5344CB8AC3E}">
        <p14:creationId xmlns:p14="http://schemas.microsoft.com/office/powerpoint/2010/main" val="39690950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138</TotalTime>
  <Words>475</Words>
  <Application>Microsoft Office PowerPoint</Application>
  <PresentationFormat>Widescreen</PresentationFormat>
  <Paragraphs>37</Paragraphs>
  <Slides>10</Slides>
  <Notes>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Cyber Security </vt:lpstr>
      <vt:lpstr>Task 1 </vt:lpstr>
      <vt:lpstr>Task 1 Findings and outcome</vt:lpstr>
      <vt:lpstr>Task 2</vt:lpstr>
      <vt:lpstr>Task 2 Findings </vt:lpstr>
      <vt:lpstr>Task 4  </vt:lpstr>
      <vt:lpstr>Task 4 Findings</vt:lpstr>
      <vt:lpstr>Overall Vulnerabilities </vt:lpstr>
      <vt:lpstr>Basic Mitigation</vt:lpstr>
      <vt:lpstr>Advanced Mitigation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Kai Probert (2200897)</cp:lastModifiedBy>
  <cp:revision>146</cp:revision>
  <dcterms:created xsi:type="dcterms:W3CDTF">2025-01-12T16:15:48Z</dcterms:created>
  <dcterms:modified xsi:type="dcterms:W3CDTF">2025-01-13T00:25:33Z</dcterms:modified>
</cp:coreProperties>
</file>