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344" r:id="rId6"/>
    <p:sldId id="346" r:id="rId7"/>
    <p:sldId id="347" r:id="rId8"/>
    <p:sldId id="357" r:id="rId9"/>
    <p:sldId id="360" r:id="rId10"/>
    <p:sldId id="362" r:id="rId11"/>
    <p:sldId id="358" r:id="rId12"/>
    <p:sldId id="364" r:id="rId13"/>
    <p:sldId id="359" r:id="rId14"/>
    <p:sldId id="363" r:id="rId15"/>
    <p:sldId id="367" r:id="rId16"/>
    <p:sldId id="365" r:id="rId17"/>
    <p:sldId id="373" r:id="rId18"/>
    <p:sldId id="372" r:id="rId19"/>
    <p:sldId id="369" r:id="rId20"/>
    <p:sldId id="368" r:id="rId21"/>
    <p:sldId id="349" r:id="rId22"/>
    <p:sldId id="350" r:id="rId23"/>
    <p:sldId id="370" r:id="rId24"/>
    <p:sldId id="374" r:id="rId25"/>
    <p:sldId id="37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752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6A3D024-909B-3BC2-1496-FEEAB652808A}" name="Sher Dionisio" initials="" userId="S::Sher.Dionisio@teksystemsgs.com::02daa716-9709-4d47-a153-1943ce1675cb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FD0F851-EC5A-4D38-B0AD-8093EC10F33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592" autoAdjust="0"/>
    <p:restoredTop sz="95928" autoAdjust="0"/>
  </p:normalViewPr>
  <p:slideViewPr>
    <p:cSldViewPr snapToGrid="0">
      <p:cViewPr varScale="1">
        <p:scale>
          <a:sx n="59" d="100"/>
          <a:sy n="59" d="100"/>
        </p:scale>
        <p:origin x="88" y="388"/>
      </p:cViewPr>
      <p:guideLst>
        <p:guide orient="horz" pos="1752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0109"/>
    </p:cViewPr>
  </p:sorterViewPr>
  <p:notesViewPr>
    <p:cSldViewPr snapToGrid="0" showGuides="1">
      <p:cViewPr varScale="1">
        <p:scale>
          <a:sx n="58" d="100"/>
          <a:sy n="58" d="100"/>
        </p:scale>
        <p:origin x="3240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B440F78-2C9E-4C7F-818C-B40BB19D3AB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D3FB98-80B9-4155-809A-82659D34A01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18EB1-FF96-47AA-9A30-F1BFF2FFD1F7}" type="datetimeFigureOut">
              <a:rPr lang="en-US" smtClean="0"/>
              <a:t>1/28/2026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DEF847-3492-4888-9C23-1504238536B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E48C54-2332-4748-9C65-6A27E550C1F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F75FB2-D12E-4669-8522-D3E2C7E6DC9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9918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E4A361-7934-4769-9B16-8A939698742C}" type="datetimeFigureOut">
              <a:rPr lang="en-US" smtClean="0"/>
              <a:t>1/28/2026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18E0B9-48E4-499D-93B2-B07D00395B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043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9F76ED-6418-46C9-B400-0F9E21EFE68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8941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1297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84613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10261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05B4AC-0E9A-8201-9E75-A8E0079DD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E46CE9-9FC9-1DBB-AD9D-15303FC5EA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E5AF35-68B7-4616-AB2B-AEF7CC9818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1B1394-0B82-9938-97F6-B7A53ADC8D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24468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A8BCE4-2975-71E5-AE89-563E149A1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F84F44-C7F8-04ED-CAB0-F9372B20FD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55C1A7-3C47-A232-6681-ACD0676B07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59EC7E-7862-31CD-5CE3-74C84C8F68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2661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D5E5FE-4A73-17C4-9BED-09D538C445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8E6488-5F0E-C956-777F-1228EDACBA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7E4D06-A116-7A58-80A9-BAA2FBD81E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041D93-E560-2784-8DD0-84C2782FD4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892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19AA56-59DF-7DD9-76F1-E3430DDD8A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0BD48C-FE13-D39E-1F74-672797E240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661D98-25AE-3DB4-BF00-FB3EFF90D3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7866FE-C79A-7D2C-E660-71445A36F6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7889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801F80-01A7-E9A2-F609-9C62EF03BE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17DF60-EFE7-DD2D-9F7C-5BE53A6AC7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50CD21-D45D-FC43-6866-BCE6C303D3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4448F9-C3F1-DECC-947B-AC46DBD2D4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0243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6AAA7D-93A9-4754-DCDC-17A4C58DB5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7E1303-418D-492E-263E-88D243FE15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090358-9CF4-862E-F59C-8A91F2092F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7BCC58-1171-F8B3-67AF-805F3FDE41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0444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0C8D50-0A6E-578C-0282-6ACA886297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3D1842-EEF0-43F1-3021-9DCF20C246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11E144-B2DB-46C7-DDF6-9833A3D2E0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8F3005-D9B0-D62D-0496-5B9766D365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3625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C9DBAD-8479-ADE8-881F-D5C6FEC9BC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65CCCA-D941-A2EE-FAD0-9B64868D04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CDE74B-B303-97AB-3478-FE7E113283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F0D6F8-C3FD-687C-8AF8-48A739C231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3864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86892A-92A9-F4BF-300B-C67BCE440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787501-9F00-98EC-51D0-65EB2DB97E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0D9859-3F7C-C965-7CAA-34578E289C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8B840D-01CC-D540-6DB2-451F9C6B88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3722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0C4AE6-E360-2553-FAFB-76DC53A976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B9954E-9694-E2DB-3AA3-2B2699FE69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1A65F3-BD61-8502-D513-137C655D1C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F40A4D-127F-C6EB-3F4E-546CA523B2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9418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4754D4-DC76-A26F-9F33-5403A39F5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565FA3-CA08-EBC2-46F0-36A68E42CB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AC5B8C-007E-E137-768F-3541B64043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61D9CD-186E-5247-4AC0-4984183AAF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2482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E341D6-8D4C-4300-2E52-EC815FA3E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D90FD2-C0A7-8D1B-AF08-5C8A715601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AD1C31-BFEE-DB7F-05D4-E8C99E163F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EB7D36-1217-57D2-85FD-6C69117BDB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1558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2690FD-7B93-6301-43FC-6AA3D98F47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810FD1-D566-D497-047C-9058F9CC27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4E9AAC-20F0-6BBF-76A6-13AD8F423B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C4EADB-6688-58E8-599A-55510A9EB4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04555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8058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0999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43D17D-6FB9-E997-11F7-D7DBDEB7EE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3C0CE0-E83C-20F8-6A71-0C7930916B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353F50-3620-ED60-A48E-378EBE315B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690AE0-E16B-2C04-E9A5-542894637A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0419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5015A-7B1C-EFB7-D6A9-1E115FDA8B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DA141C-C38C-CBB8-1E9B-34DFCD7AB7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571D9C-1ED8-0BE1-282E-DA21EB9C70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5A908F-257F-D56B-FB53-D1FCAC20DE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75146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5573E3-6217-7788-A6E9-BE40C9DDE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FD27C8-98B9-93BF-DFB0-5FB59F724E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3C4D72-396B-A63B-FEC5-7A7934B78A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77290B-D428-4E96-D47F-CD72B267ED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2927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CA39D92-9919-A80E-44FF-6B912E85073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58788" y="457200"/>
            <a:ext cx="11274425" cy="59436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62FF34D-C8F8-1796-647D-D17056A27E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81955" y="612475"/>
            <a:ext cx="4701904" cy="3079029"/>
          </a:xfrm>
        </p:spPr>
        <p:txBody>
          <a:bodyPr anchor="b">
            <a:normAutofit/>
          </a:bodyPr>
          <a:lstStyle>
            <a:lvl1pPr algn="r"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907688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AC229E2-8757-94D8-A1B6-702189DCC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3249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A77143C8-CDFF-B937-C00C-5E7B5093991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883920"/>
            <a:ext cx="4114800" cy="5059680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82637A1-1BB4-AF51-24C3-6FE78DD45D9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475413" y="2438400"/>
            <a:ext cx="4799012" cy="3505200"/>
          </a:xfrm>
        </p:spPr>
        <p:txBody>
          <a:bodyPr>
            <a:normAutofit/>
          </a:bodyPr>
          <a:lstStyle>
            <a:lvl1pPr marL="0" indent="0">
              <a:lnSpc>
                <a:spcPct val="125000"/>
              </a:lnSpc>
              <a:buNone/>
              <a:defRPr sz="1800"/>
            </a:lvl1pPr>
            <a:lvl2pPr marL="457200" indent="0">
              <a:lnSpc>
                <a:spcPct val="125000"/>
              </a:lnSpc>
              <a:buNone/>
              <a:defRPr sz="1600"/>
            </a:lvl2pPr>
            <a:lvl3pPr marL="914400" indent="0">
              <a:lnSpc>
                <a:spcPct val="125000"/>
              </a:lnSpc>
              <a:buNone/>
              <a:defRPr sz="1400"/>
            </a:lvl3pPr>
            <a:lvl4pPr marL="1371600" indent="0">
              <a:lnSpc>
                <a:spcPct val="125000"/>
              </a:lnSpc>
              <a:buNone/>
              <a:defRPr sz="1200"/>
            </a:lvl4pPr>
            <a:lvl5pPr marL="1828800" indent="0">
              <a:lnSpc>
                <a:spcPct val="125000"/>
              </a:lnSpc>
              <a:buNone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Frame 2">
            <a:extLst>
              <a:ext uri="{FF2B5EF4-FFF2-40B4-BE49-F238E27FC236}">
                <a16:creationId xmlns:a16="http://schemas.microsoft.com/office/drawing/2014/main" id="{56F59DF2-AB3C-B7B3-826A-636B8CC5AB31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687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4737016-0B2B-9F81-7A77-63223C486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6316" y="347329"/>
            <a:ext cx="11419368" cy="615270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134E572-08FE-0439-A460-8DFE1183A60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78742" y="914399"/>
            <a:ext cx="4798858" cy="5029199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1EB46EC-087C-B8FF-2363-B99FAE983B0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914400"/>
            <a:ext cx="5713413" cy="502920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926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tex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1D49246-C641-C3BA-F07B-89FFC6CDAE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9" y="853439"/>
            <a:ext cx="4802373" cy="2833689"/>
          </a:xfrm>
        </p:spPr>
        <p:txBody>
          <a:bodyPr rIns="914400" anchor="b"/>
          <a:lstStyle>
            <a:lvl1pPr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BE7E1DF-A70C-8F79-9B76-72B2A7B4DC71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914400" y="3931919"/>
            <a:ext cx="4802735" cy="2072641"/>
          </a:xfrm>
        </p:spPr>
        <p:txBody>
          <a:bodyPr>
            <a:norm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800"/>
            </a:lvl1pPr>
            <a:lvl2pPr marL="457200" indent="0">
              <a:lnSpc>
                <a:spcPct val="125000"/>
              </a:lnSpc>
              <a:spcBef>
                <a:spcPts val="0"/>
              </a:spcBef>
              <a:buNone/>
              <a:defRPr sz="1600"/>
            </a:lvl2pPr>
            <a:lvl3pPr marL="914400" indent="0">
              <a:lnSpc>
                <a:spcPct val="125000"/>
              </a:lnSpc>
              <a:spcBef>
                <a:spcPts val="0"/>
              </a:spcBef>
              <a:buNone/>
              <a:defRPr sz="1400"/>
            </a:lvl3pPr>
            <a:lvl4pPr marL="1371600" indent="0">
              <a:lnSpc>
                <a:spcPct val="125000"/>
              </a:lnSpc>
              <a:spcBef>
                <a:spcPts val="0"/>
              </a:spcBef>
              <a:buNone/>
              <a:defRPr sz="1200"/>
            </a:lvl4pPr>
            <a:lvl5pPr marL="1828800" indent="0">
              <a:lnSpc>
                <a:spcPct val="125000"/>
              </a:lnSpc>
              <a:spcBef>
                <a:spcPts val="0"/>
              </a:spcBef>
              <a:buNone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CD5F637-DFBF-7FED-7CD5-F46A26E5CD1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78587" y="921230"/>
            <a:ext cx="5713413" cy="5029200"/>
          </a:xfrm>
          <a:custGeom>
            <a:avLst/>
            <a:gdLst>
              <a:gd name="connsiteX0" fmla="*/ 5327097 w 5713413"/>
              <a:gd name="connsiteY0" fmla="*/ 0 h 5029200"/>
              <a:gd name="connsiteX1" fmla="*/ 5713413 w 5713413"/>
              <a:gd name="connsiteY1" fmla="*/ 0 h 5029200"/>
              <a:gd name="connsiteX2" fmla="*/ 5713413 w 5713413"/>
              <a:gd name="connsiteY2" fmla="*/ 5029200 h 5029200"/>
              <a:gd name="connsiteX3" fmla="*/ 5327097 w 5713413"/>
              <a:gd name="connsiteY3" fmla="*/ 5029200 h 5029200"/>
              <a:gd name="connsiteX4" fmla="*/ 0 w 5713413"/>
              <a:gd name="connsiteY4" fmla="*/ 0 h 5029200"/>
              <a:gd name="connsiteX5" fmla="*/ 5313743 w 5713413"/>
              <a:gd name="connsiteY5" fmla="*/ 0 h 5029200"/>
              <a:gd name="connsiteX6" fmla="*/ 5313743 w 5713413"/>
              <a:gd name="connsiteY6" fmla="*/ 5029200 h 5029200"/>
              <a:gd name="connsiteX7" fmla="*/ 0 w 5713413"/>
              <a:gd name="connsiteY7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13413" h="5029200">
                <a:moveTo>
                  <a:pt x="5327097" y="0"/>
                </a:moveTo>
                <a:lnTo>
                  <a:pt x="5713413" y="0"/>
                </a:lnTo>
                <a:lnTo>
                  <a:pt x="5713413" y="5029200"/>
                </a:lnTo>
                <a:lnTo>
                  <a:pt x="5327097" y="5029200"/>
                </a:lnTo>
                <a:close/>
                <a:moveTo>
                  <a:pt x="0" y="0"/>
                </a:moveTo>
                <a:lnTo>
                  <a:pt x="5313743" y="0"/>
                </a:lnTo>
                <a:lnTo>
                  <a:pt x="5313743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rame 12">
            <a:extLst>
              <a:ext uri="{FF2B5EF4-FFF2-40B4-BE49-F238E27FC236}">
                <a16:creationId xmlns:a16="http://schemas.microsoft.com/office/drawing/2014/main" id="{33E3B934-3E16-21AF-8F5A-9EFD93255705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8050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D872928-B479-F7C5-9C83-C448FBA3617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1020445"/>
            <a:ext cx="4114800" cy="502920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61E3771A-E1EB-0CBE-828C-2C5E1F2AE6CF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475227" y="1020445"/>
            <a:ext cx="4802735" cy="5029200"/>
          </a:xfrm>
        </p:spPr>
        <p:txBody>
          <a:bodyPr anchor="ctr">
            <a:normAutofit/>
          </a:bodyPr>
          <a:lstStyle>
            <a:lvl1pPr marL="22860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/>
            </a:lvl1pPr>
            <a:lvl2pPr marL="41148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600"/>
            </a:lvl2pPr>
            <a:lvl3pPr marL="59436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400"/>
            </a:lvl3pPr>
            <a:lvl4pPr marL="77724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200"/>
            </a:lvl4pPr>
            <a:lvl5pPr marL="96012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2A1635D-96F0-769B-4ECB-70502770A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rame 5">
            <a:extLst>
              <a:ext uri="{FF2B5EF4-FFF2-40B4-BE49-F238E27FC236}">
                <a16:creationId xmlns:a16="http://schemas.microsoft.com/office/drawing/2014/main" id="{4F877767-0342-A344-0462-A0D877FF68F8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152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imag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21F215D-0D9E-64B3-1F66-E90B87932A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00741"/>
            <a:ext cx="4802372" cy="2788919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E86A4459-11C2-44C6-0173-C666D5AADC1E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914400" y="3825239"/>
            <a:ext cx="4802735" cy="2072641"/>
          </a:xfrm>
        </p:spPr>
        <p:txBody>
          <a:bodyPr>
            <a:norm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800"/>
            </a:lvl1pPr>
            <a:lvl2pPr marL="457200" indent="0">
              <a:lnSpc>
                <a:spcPct val="125000"/>
              </a:lnSpc>
              <a:spcBef>
                <a:spcPts val="0"/>
              </a:spcBef>
              <a:buNone/>
              <a:defRPr sz="1600"/>
            </a:lvl2pPr>
            <a:lvl3pPr marL="914400" indent="0">
              <a:lnSpc>
                <a:spcPct val="125000"/>
              </a:lnSpc>
              <a:spcBef>
                <a:spcPts val="0"/>
              </a:spcBef>
              <a:buNone/>
              <a:defRPr sz="1400"/>
            </a:lvl3pPr>
            <a:lvl4pPr marL="1371600" indent="0">
              <a:lnSpc>
                <a:spcPct val="125000"/>
              </a:lnSpc>
              <a:spcBef>
                <a:spcPts val="0"/>
              </a:spcBef>
              <a:buNone/>
              <a:defRPr sz="1200"/>
            </a:lvl4pPr>
            <a:lvl5pPr marL="1828800" indent="0">
              <a:lnSpc>
                <a:spcPct val="125000"/>
              </a:lnSpc>
              <a:spcBef>
                <a:spcPts val="0"/>
              </a:spcBef>
              <a:buNone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84EF14-0982-D931-9DD6-ECFE61D5B0F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78587" y="921230"/>
            <a:ext cx="5713413" cy="5029200"/>
          </a:xfrm>
          <a:custGeom>
            <a:avLst/>
            <a:gdLst>
              <a:gd name="connsiteX0" fmla="*/ 5327097 w 5713413"/>
              <a:gd name="connsiteY0" fmla="*/ 0 h 5029200"/>
              <a:gd name="connsiteX1" fmla="*/ 5713413 w 5713413"/>
              <a:gd name="connsiteY1" fmla="*/ 0 h 5029200"/>
              <a:gd name="connsiteX2" fmla="*/ 5713413 w 5713413"/>
              <a:gd name="connsiteY2" fmla="*/ 5029200 h 5029200"/>
              <a:gd name="connsiteX3" fmla="*/ 5327097 w 5713413"/>
              <a:gd name="connsiteY3" fmla="*/ 5029200 h 5029200"/>
              <a:gd name="connsiteX4" fmla="*/ 0 w 5713413"/>
              <a:gd name="connsiteY4" fmla="*/ 0 h 5029200"/>
              <a:gd name="connsiteX5" fmla="*/ 5313743 w 5713413"/>
              <a:gd name="connsiteY5" fmla="*/ 0 h 5029200"/>
              <a:gd name="connsiteX6" fmla="*/ 5313743 w 5713413"/>
              <a:gd name="connsiteY6" fmla="*/ 5029200 h 5029200"/>
              <a:gd name="connsiteX7" fmla="*/ 0 w 5713413"/>
              <a:gd name="connsiteY7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13413" h="5029200">
                <a:moveTo>
                  <a:pt x="5327097" y="0"/>
                </a:moveTo>
                <a:lnTo>
                  <a:pt x="5713413" y="0"/>
                </a:lnTo>
                <a:lnTo>
                  <a:pt x="5713413" y="5029200"/>
                </a:lnTo>
                <a:lnTo>
                  <a:pt x="5327097" y="5029200"/>
                </a:lnTo>
                <a:close/>
                <a:moveTo>
                  <a:pt x="0" y="0"/>
                </a:moveTo>
                <a:lnTo>
                  <a:pt x="5313743" y="0"/>
                </a:lnTo>
                <a:lnTo>
                  <a:pt x="5313743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rame 5">
            <a:extLst>
              <a:ext uri="{FF2B5EF4-FFF2-40B4-BE49-F238E27FC236}">
                <a16:creationId xmlns:a16="http://schemas.microsoft.com/office/drawing/2014/main" id="{7D7E927E-4F73-5579-4F1D-E13899DEEA04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067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2090F11-94D5-C2A6-0759-3E7541B099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0" y="485113"/>
            <a:ext cx="10515600" cy="15315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F349F3-2C28-5A44-EDFC-75FD6CA9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34FD449-C6E0-CF8A-82B2-52438C952C0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29640" y="2153285"/>
            <a:ext cx="4953001" cy="3500438"/>
          </a:xfrm>
        </p:spPr>
        <p:txBody>
          <a:bodyPr lIns="9144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sz="1800"/>
            </a:lvl1pPr>
            <a:lvl2pPr>
              <a:spcBef>
                <a:spcPts val="1000"/>
              </a:spcBef>
              <a:spcAft>
                <a:spcPts val="1200"/>
              </a:spcAft>
              <a:defRPr sz="1600"/>
            </a:lvl2pPr>
            <a:lvl3pPr>
              <a:spcBef>
                <a:spcPts val="1000"/>
              </a:spcBef>
              <a:spcAft>
                <a:spcPts val="1200"/>
              </a:spcAft>
              <a:defRPr sz="1400"/>
            </a:lvl3pPr>
            <a:lvl4pPr>
              <a:spcBef>
                <a:spcPts val="1000"/>
              </a:spcBef>
              <a:spcAft>
                <a:spcPts val="1200"/>
              </a:spcAft>
              <a:defRPr sz="1200"/>
            </a:lvl4pPr>
            <a:lvl5pPr>
              <a:spcBef>
                <a:spcPts val="1000"/>
              </a:spcBef>
              <a:spcAft>
                <a:spcPts val="1200"/>
              </a:spcAft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11">
            <a:extLst>
              <a:ext uri="{FF2B5EF4-FFF2-40B4-BE49-F238E27FC236}">
                <a16:creationId xmlns:a16="http://schemas.microsoft.com/office/drawing/2014/main" id="{F971E741-6253-D410-B562-50CA5976207A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309360" y="2153285"/>
            <a:ext cx="5135880" cy="3500438"/>
          </a:xfrm>
        </p:spPr>
        <p:txBody>
          <a:bodyPr lIns="9144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sz="1800"/>
            </a:lvl1pPr>
            <a:lvl2pPr>
              <a:spcBef>
                <a:spcPts val="1000"/>
              </a:spcBef>
              <a:spcAft>
                <a:spcPts val="1200"/>
              </a:spcAft>
              <a:defRPr sz="1600"/>
            </a:lvl2pPr>
            <a:lvl3pPr>
              <a:spcBef>
                <a:spcPts val="1000"/>
              </a:spcBef>
              <a:spcAft>
                <a:spcPts val="1200"/>
              </a:spcAft>
              <a:defRPr sz="1400"/>
            </a:lvl3pPr>
            <a:lvl4pPr>
              <a:spcBef>
                <a:spcPts val="1000"/>
              </a:spcBef>
              <a:spcAft>
                <a:spcPts val="1200"/>
              </a:spcAft>
              <a:defRPr sz="1200"/>
            </a:lvl4pPr>
            <a:lvl5pPr>
              <a:spcBef>
                <a:spcPts val="1000"/>
              </a:spcBef>
              <a:spcAft>
                <a:spcPts val="1200"/>
              </a:spcAft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Frame 1">
            <a:extLst>
              <a:ext uri="{FF2B5EF4-FFF2-40B4-BE49-F238E27FC236}">
                <a16:creationId xmlns:a16="http://schemas.microsoft.com/office/drawing/2014/main" id="{55D7E8F5-692D-24DD-0F8C-9563BA74AAF4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435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2090F11-94D5-C2A6-0759-3E7541B099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0" y="485113"/>
            <a:ext cx="10515600" cy="15315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F349F3-2C28-5A44-EDFC-75FD6CA9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34FD449-C6E0-CF8A-82B2-52438C952C0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29641" y="2153285"/>
            <a:ext cx="3261359" cy="3500438"/>
          </a:xfrm>
        </p:spPr>
        <p:txBody>
          <a:bodyPr lIns="9144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sz="1800" b="1"/>
            </a:lvl1pPr>
            <a:lvl2pPr>
              <a:spcBef>
                <a:spcPts val="1000"/>
              </a:spcBef>
              <a:spcAft>
                <a:spcPts val="1200"/>
              </a:spcAft>
              <a:defRPr sz="1600" b="1"/>
            </a:lvl2pPr>
            <a:lvl3pPr>
              <a:spcBef>
                <a:spcPts val="1000"/>
              </a:spcBef>
              <a:spcAft>
                <a:spcPts val="1200"/>
              </a:spcAft>
              <a:defRPr sz="1400" b="1"/>
            </a:lvl3pPr>
            <a:lvl4pPr>
              <a:spcBef>
                <a:spcPts val="1000"/>
              </a:spcBef>
              <a:spcAft>
                <a:spcPts val="1200"/>
              </a:spcAft>
              <a:defRPr sz="1200" b="1"/>
            </a:lvl4pPr>
            <a:lvl5pPr>
              <a:spcBef>
                <a:spcPts val="1000"/>
              </a:spcBef>
              <a:spcAft>
                <a:spcPts val="1200"/>
              </a:spcAft>
              <a:defRPr sz="12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11">
            <a:extLst>
              <a:ext uri="{FF2B5EF4-FFF2-40B4-BE49-F238E27FC236}">
                <a16:creationId xmlns:a16="http://schemas.microsoft.com/office/drawing/2014/main" id="{F971E741-6253-D410-B562-50CA5976207A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4480560" y="2153285"/>
            <a:ext cx="6964680" cy="3500438"/>
          </a:xfrm>
        </p:spPr>
        <p:txBody>
          <a:bodyPr lIns="9144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sz="1800"/>
            </a:lvl1pPr>
            <a:lvl2pPr>
              <a:spcBef>
                <a:spcPts val="1000"/>
              </a:spcBef>
              <a:spcAft>
                <a:spcPts val="1200"/>
              </a:spcAft>
              <a:defRPr sz="1600"/>
            </a:lvl2pPr>
            <a:lvl3pPr>
              <a:spcBef>
                <a:spcPts val="1000"/>
              </a:spcBef>
              <a:spcAft>
                <a:spcPts val="1200"/>
              </a:spcAft>
              <a:defRPr sz="1400"/>
            </a:lvl3pPr>
            <a:lvl4pPr>
              <a:spcBef>
                <a:spcPts val="1000"/>
              </a:spcBef>
              <a:spcAft>
                <a:spcPts val="1200"/>
              </a:spcAft>
              <a:defRPr sz="1200"/>
            </a:lvl4pPr>
            <a:lvl5pPr>
              <a:spcBef>
                <a:spcPts val="1000"/>
              </a:spcBef>
              <a:spcAft>
                <a:spcPts val="1200"/>
              </a:spcAft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Frame 1">
            <a:extLst>
              <a:ext uri="{FF2B5EF4-FFF2-40B4-BE49-F238E27FC236}">
                <a16:creationId xmlns:a16="http://schemas.microsoft.com/office/drawing/2014/main" id="{5C0F1533-3810-C210-9B67-D2F4A1846C23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165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Pictur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E9C70371-D147-2B29-EAEB-B10A799D09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6169" y="614812"/>
            <a:ext cx="10359659" cy="1325563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5AE226-98C6-70F4-8DED-59E8FE30401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367" y="2177378"/>
            <a:ext cx="5713413" cy="4669987"/>
          </a:xfrm>
          <a:custGeom>
            <a:avLst/>
            <a:gdLst>
              <a:gd name="connsiteX0" fmla="*/ 400038 w 5713413"/>
              <a:gd name="connsiteY0" fmla="*/ 0 h 4669987"/>
              <a:gd name="connsiteX1" fmla="*/ 5713413 w 5713413"/>
              <a:gd name="connsiteY1" fmla="*/ 0 h 4669987"/>
              <a:gd name="connsiteX2" fmla="*/ 5713413 w 5713413"/>
              <a:gd name="connsiteY2" fmla="*/ 4315224 h 4669987"/>
              <a:gd name="connsiteX3" fmla="*/ 400038 w 5713413"/>
              <a:gd name="connsiteY3" fmla="*/ 4315224 h 4669987"/>
              <a:gd name="connsiteX4" fmla="*/ 0 w 5713413"/>
              <a:gd name="connsiteY4" fmla="*/ 0 h 4669987"/>
              <a:gd name="connsiteX5" fmla="*/ 386684 w 5713413"/>
              <a:gd name="connsiteY5" fmla="*/ 0 h 4669987"/>
              <a:gd name="connsiteX6" fmla="*/ 386684 w 5713413"/>
              <a:gd name="connsiteY6" fmla="*/ 4328578 h 4669987"/>
              <a:gd name="connsiteX7" fmla="*/ 5713413 w 5713413"/>
              <a:gd name="connsiteY7" fmla="*/ 4328578 h 4669987"/>
              <a:gd name="connsiteX8" fmla="*/ 5713413 w 5713413"/>
              <a:gd name="connsiteY8" fmla="*/ 4669987 h 4669987"/>
              <a:gd name="connsiteX9" fmla="*/ 0 w 5713413"/>
              <a:gd name="connsiteY9" fmla="*/ 4669987 h 46699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13413" h="4669987">
                <a:moveTo>
                  <a:pt x="400038" y="0"/>
                </a:moveTo>
                <a:lnTo>
                  <a:pt x="5713413" y="0"/>
                </a:lnTo>
                <a:lnTo>
                  <a:pt x="5713413" y="4315224"/>
                </a:lnTo>
                <a:lnTo>
                  <a:pt x="400038" y="4315224"/>
                </a:lnTo>
                <a:close/>
                <a:moveTo>
                  <a:pt x="0" y="0"/>
                </a:moveTo>
                <a:lnTo>
                  <a:pt x="386684" y="0"/>
                </a:lnTo>
                <a:lnTo>
                  <a:pt x="386684" y="4328578"/>
                </a:lnTo>
                <a:lnTo>
                  <a:pt x="5713413" y="4328578"/>
                </a:lnTo>
                <a:lnTo>
                  <a:pt x="5713413" y="4669987"/>
                </a:lnTo>
                <a:lnTo>
                  <a:pt x="0" y="4669987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EEA9034-22FD-3C2F-6A27-63638969802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475413" y="2153285"/>
            <a:ext cx="4799012" cy="3790315"/>
          </a:xfrm>
        </p:spPr>
        <p:txBody>
          <a:bodyPr>
            <a:normAutofit/>
          </a:bodyPr>
          <a:lstStyle>
            <a:lvl1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sz="2000"/>
            </a:lvl1pPr>
            <a:lvl2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sz="1800"/>
            </a:lvl2pPr>
            <a:lvl3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sz="1600"/>
            </a:lvl3pPr>
            <a:lvl4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sz="1400"/>
            </a:lvl4pPr>
            <a:lvl5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sz="14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72AFED-AF5A-A2E9-0D36-388733BBE9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ame 6">
            <a:extLst>
              <a:ext uri="{FF2B5EF4-FFF2-40B4-BE49-F238E27FC236}">
                <a16:creationId xmlns:a16="http://schemas.microsoft.com/office/drawing/2014/main" id="{7A42E613-3DCC-07A2-BA9B-74B13F28E591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3901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30338E2-B50A-8F3E-2CA7-A75753E7ED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2629" y="598947"/>
            <a:ext cx="10515600" cy="1325563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C8DD029-A673-92B9-0343-3B35BE46D2F3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929641" y="2153285"/>
            <a:ext cx="3032759" cy="3790310"/>
          </a:xfrm>
        </p:spPr>
        <p:txBody>
          <a:bodyPr lIns="9144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sz="1800"/>
            </a:lvl1pPr>
            <a:lvl2pPr>
              <a:spcBef>
                <a:spcPts val="1000"/>
              </a:spcBef>
              <a:spcAft>
                <a:spcPts val="1200"/>
              </a:spcAft>
              <a:defRPr sz="1600"/>
            </a:lvl2pPr>
            <a:lvl3pPr>
              <a:spcBef>
                <a:spcPts val="1000"/>
              </a:spcBef>
              <a:spcAft>
                <a:spcPts val="1200"/>
              </a:spcAft>
              <a:defRPr sz="1400"/>
            </a:lvl3pPr>
            <a:lvl4pPr>
              <a:spcBef>
                <a:spcPts val="1000"/>
              </a:spcBef>
              <a:spcAft>
                <a:spcPts val="1200"/>
              </a:spcAft>
              <a:defRPr sz="1200"/>
            </a:lvl4pPr>
            <a:lvl5pPr>
              <a:spcBef>
                <a:spcPts val="1000"/>
              </a:spcBef>
              <a:spcAft>
                <a:spcPts val="1200"/>
              </a:spcAft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6E658BA3-0202-C705-7A02-8B70B7884420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4724400" y="2170621"/>
            <a:ext cx="6553200" cy="3772974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Frame 1">
            <a:extLst>
              <a:ext uri="{FF2B5EF4-FFF2-40B4-BE49-F238E27FC236}">
                <a16:creationId xmlns:a16="http://schemas.microsoft.com/office/drawing/2014/main" id="{BD761E53-47C7-492A-D5B5-A8C2740B5157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953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layou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2090F11-94D5-C2A6-0759-3E7541B099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0" y="485113"/>
            <a:ext cx="10515600" cy="15315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F349F3-2C28-5A44-EDFC-75FD6CA9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34FD449-C6E0-CF8A-82B2-52438C952C0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29642" y="2153285"/>
            <a:ext cx="6925660" cy="3500438"/>
          </a:xfrm>
        </p:spPr>
        <p:txBody>
          <a:bodyPr lIns="91440">
            <a:normAutofit/>
          </a:bodyPr>
          <a:lstStyle>
            <a:lvl1pPr marL="0" indent="0">
              <a:spcBef>
                <a:spcPts val="1000"/>
              </a:spcBef>
              <a:spcAft>
                <a:spcPts val="1200"/>
              </a:spcAft>
              <a:buNone/>
              <a:defRPr sz="1800" b="0"/>
            </a:lvl1pPr>
            <a:lvl2pPr marL="228600">
              <a:spcBef>
                <a:spcPts val="1000"/>
              </a:spcBef>
              <a:spcAft>
                <a:spcPts val="1200"/>
              </a:spcAft>
              <a:defRPr sz="1800" b="0"/>
            </a:lvl2pPr>
            <a:lvl3pPr marL="685800">
              <a:spcBef>
                <a:spcPts val="1000"/>
              </a:spcBef>
              <a:spcAft>
                <a:spcPts val="1200"/>
              </a:spcAft>
              <a:defRPr sz="1800" b="0"/>
            </a:lvl3pPr>
            <a:lvl4pPr marL="868680">
              <a:spcBef>
                <a:spcPts val="1000"/>
              </a:spcBef>
              <a:spcAft>
                <a:spcPts val="1200"/>
              </a:spcAft>
              <a:defRPr sz="1800" b="0"/>
            </a:lvl4pPr>
            <a:lvl5pPr marL="1143000">
              <a:spcBef>
                <a:spcPts val="1000"/>
              </a:spcBef>
              <a:spcAft>
                <a:spcPts val="1200"/>
              </a:spcAft>
              <a:defRPr sz="1800" b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11">
            <a:extLst>
              <a:ext uri="{FF2B5EF4-FFF2-40B4-BE49-F238E27FC236}">
                <a16:creationId xmlns:a16="http://schemas.microsoft.com/office/drawing/2014/main" id="{F971E741-6253-D410-B562-50CA5976207A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8215745" y="2153285"/>
            <a:ext cx="3229495" cy="3500438"/>
          </a:xfrm>
        </p:spPr>
        <p:txBody>
          <a:bodyPr lIns="9144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sz="1800" b="1"/>
            </a:lvl1pPr>
            <a:lvl2pPr>
              <a:spcBef>
                <a:spcPts val="1000"/>
              </a:spcBef>
              <a:spcAft>
                <a:spcPts val="1200"/>
              </a:spcAft>
              <a:defRPr sz="1600" b="1"/>
            </a:lvl2pPr>
            <a:lvl3pPr>
              <a:spcBef>
                <a:spcPts val="1000"/>
              </a:spcBef>
              <a:spcAft>
                <a:spcPts val="1200"/>
              </a:spcAft>
              <a:defRPr sz="1400" b="1"/>
            </a:lvl3pPr>
            <a:lvl4pPr>
              <a:spcBef>
                <a:spcPts val="1000"/>
              </a:spcBef>
              <a:spcAft>
                <a:spcPts val="1200"/>
              </a:spcAft>
              <a:defRPr sz="1200" b="1"/>
            </a:lvl4pPr>
            <a:lvl5pPr>
              <a:spcBef>
                <a:spcPts val="1000"/>
              </a:spcBef>
              <a:spcAft>
                <a:spcPts val="1200"/>
              </a:spcAft>
              <a:defRPr sz="12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Frame 1">
            <a:extLst>
              <a:ext uri="{FF2B5EF4-FFF2-40B4-BE49-F238E27FC236}">
                <a16:creationId xmlns:a16="http://schemas.microsoft.com/office/drawing/2014/main" id="{C9F70CF1-DCAD-AE71-6B34-7BFB25EE530B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423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2090F11-94D5-C2A6-0759-3E7541B099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0" y="485113"/>
            <a:ext cx="10331450" cy="15315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able Placeholder 8">
            <a:extLst>
              <a:ext uri="{FF2B5EF4-FFF2-40B4-BE49-F238E27FC236}">
                <a16:creationId xmlns:a16="http://schemas.microsoft.com/office/drawing/2014/main" id="{0CF90928-AB48-3554-E2B9-417A00F286AD}"/>
              </a:ext>
            </a:extLst>
          </p:cNvPr>
          <p:cNvSpPr>
            <a:spLocks noGrp="1"/>
          </p:cNvSpPr>
          <p:nvPr>
            <p:ph type="tbl" sz="quarter" idx="10" hasCustomPrompt="1"/>
          </p:nvPr>
        </p:nvSpPr>
        <p:spPr>
          <a:xfrm>
            <a:off x="930275" y="2168526"/>
            <a:ext cx="10331450" cy="3939068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D6C0A7-887A-66E2-A954-5E0592B9F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6316" y="347329"/>
            <a:ext cx="11419368" cy="6152707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36886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CBB1E76-5845-01C9-1D0D-03CFFE6F0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6316" y="347329"/>
            <a:ext cx="11419368" cy="615270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96C21AF-4286-DECE-37A1-E8980687A16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9160" y="655320"/>
            <a:ext cx="4572000" cy="5486400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8E1D6B3-3EC8-6AC4-BE2B-5C732C856791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475413" y="2773680"/>
            <a:ext cx="4572000" cy="336804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457200" indent="0">
              <a:spcBef>
                <a:spcPts val="1000"/>
              </a:spcBef>
              <a:buNone/>
              <a:defRPr sz="1600"/>
            </a:lvl2pPr>
            <a:lvl3pPr marL="914400" indent="0">
              <a:spcBef>
                <a:spcPts val="1000"/>
              </a:spcBef>
              <a:buNone/>
              <a:defRPr sz="1400"/>
            </a:lvl3pPr>
            <a:lvl4pPr marL="1371600" indent="0">
              <a:spcBef>
                <a:spcPts val="1000"/>
              </a:spcBef>
              <a:buNone/>
              <a:defRPr sz="1200"/>
            </a:lvl4pPr>
            <a:lvl5pPr marL="1828800" indent="0">
              <a:spcBef>
                <a:spcPts val="1000"/>
              </a:spcBef>
              <a:buNone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911393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6E849-D026-457E-B3D6-C49BBBBE1978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009-B0BC-42DF-A689-5FFFE3CB4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977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7248" userDrawn="1">
          <p15:clr>
            <a:srgbClr val="F26B43"/>
          </p15:clr>
        </p15:guide>
        <p15:guide id="6" pos="4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jp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ffalala.co.uk/progression-step-1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resource/106396099/cerddoriaeth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5283032"/>
              </p:ext>
            </p:extLst>
          </p:nvPr>
        </p:nvGraphicFramePr>
        <p:xfrm>
          <a:off x="6851177" y="77121"/>
          <a:ext cx="5131274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Treiglad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meddal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enw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benywaidd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unigol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ar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fannod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(y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frawddeg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)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Dangos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llun</a:t>
                      </a:r>
                      <a:r>
                        <a:rPr lang="en-GB" sz="1800" b="0" i="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 pan </a:t>
                      </a:r>
                      <a:r>
                        <a:rPr lang="en-GB" sz="1800" b="0" i="0" kern="1200" dirty="0" err="1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+mn-cs"/>
                        </a:rPr>
                        <a:t>drillio</a:t>
                      </a:r>
                      <a:endParaRPr lang="cy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296845" y="242939"/>
            <a:ext cx="61862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</a:t>
            </a:r>
            <a:r>
              <a:rPr lang="cy-GB" dirty="0">
                <a:latin typeface="SassoonCRInfant" panose="02010503020300020003" pitchFamily="2" charset="0"/>
              </a:rPr>
              <a:t>Charlotte Foulkes</a:t>
            </a:r>
          </a:p>
          <a:p>
            <a:r>
              <a:rPr lang="cy-GB" dirty="0"/>
              <a:t>Teitl y wers: 	</a:t>
            </a:r>
            <a:r>
              <a:rPr lang="cy-GB" dirty="0">
                <a:latin typeface="SassoonCRInfant" panose="02010503020300020003" pitchFamily="2" charset="0"/>
              </a:rPr>
              <a:t>Cerddoriaeth</a:t>
            </a:r>
          </a:p>
          <a:p>
            <a:r>
              <a:rPr lang="cy-GB" dirty="0"/>
              <a:t>Nod y wers:	</a:t>
            </a:r>
            <a:r>
              <a:rPr lang="cy-GB" dirty="0">
                <a:latin typeface="SassoonCRInfant" panose="02010503020300020003" pitchFamily="2" charset="0"/>
              </a:rPr>
              <a:t>Rydw i’n meddwl bod y gerddoriaeth yn...</a:t>
            </a:r>
          </a:p>
          <a:p>
            <a:r>
              <a:rPr lang="cy-GB" dirty="0"/>
              <a:t>Blwyddyn:	</a:t>
            </a:r>
            <a:r>
              <a:rPr lang="cy-GB" dirty="0">
                <a:latin typeface="SassoonCRInfant" panose="02010503020300020003" pitchFamily="2" charset="0"/>
              </a:rPr>
              <a:t>5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6294646"/>
              </p:ext>
            </p:extLst>
          </p:nvPr>
        </p:nvGraphicFramePr>
        <p:xfrm>
          <a:off x="6851177" y="1540161"/>
          <a:ext cx="5131274" cy="53506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1908086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Adolygu- geirfa 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Cynnwys newydd – drilio patrymau newydd- canu’r offeryn, canu can a ‘pa gair sy ar goll?’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Gwrando ar y gerddoriaeth. Dweud ac ysgrifennu y frawddeg: ‘Rydw i’n meddwl bod y gerddoriaeth yn... (gyda help pwerbwynt)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Chwarae ‘Wordwall’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3064696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Beth ydych chi’n (wyt ti’n) feddwl o’r gerddoriaeth?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Rydw i’n meddwl bod y gerddoriaeth yn____.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araf</a:t>
                      </a:r>
                      <a:endParaRPr lang="en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swnllyd</a:t>
                      </a:r>
                      <a:endParaRPr lang="en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dawel</a:t>
                      </a:r>
                      <a:endParaRPr lang="en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gyflym</a:t>
                      </a:r>
                      <a:endParaRPr lang="en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ddiddorol</a:t>
                      </a:r>
                      <a:endParaRPr lang="en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ddiflas</a:t>
                      </a:r>
                      <a:endParaRPr lang="en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hen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ffasiwn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7832046"/>
              </p:ext>
            </p:extLst>
          </p:nvPr>
        </p:nvGraphicFramePr>
        <p:xfrm>
          <a:off x="546781" y="1760229"/>
          <a:ext cx="4684268" cy="440618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84268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84586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Adolygu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: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Geirfa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: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araf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swnllyd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dawel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gyflym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ddiddorol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ddiflas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hen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ffasiwn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Dysgu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: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Rydw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i’n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meddwl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bod y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gerddoriaeth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______. </a:t>
                      </a: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5380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Adolygu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: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araf</a:t>
                      </a:r>
                      <a:endParaRPr lang="en-GB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swnllyd</a:t>
                      </a:r>
                      <a:endParaRPr lang="en-GB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dawel</a:t>
                      </a:r>
                      <a:endParaRPr lang="en-GB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gyflym</a:t>
                      </a:r>
                      <a:endParaRPr lang="en-GB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ddiddorol</a:t>
                      </a:r>
                      <a:endParaRPr lang="en-GB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ddiflas</a:t>
                      </a:r>
                      <a:endParaRPr lang="en-GB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hen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ffasiwn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Music sheet">
            <a:extLst>
              <a:ext uri="{FF2B5EF4-FFF2-40B4-BE49-F238E27FC236}">
                <a16:creationId xmlns:a16="http://schemas.microsoft.com/office/drawing/2014/main" id="{C5E399AE-C2DC-0BE4-A179-9A726D23FFC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0452" b="10452"/>
          <a:stretch/>
        </p:blipFill>
        <p:spPr>
          <a:xfrm>
            <a:off x="458788" y="457200"/>
            <a:ext cx="11274425" cy="59436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26ABF06-5491-8319-408F-AC9C03E64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4504" y="3857381"/>
            <a:ext cx="7274500" cy="3079029"/>
          </a:xfrm>
        </p:spPr>
        <p:txBody>
          <a:bodyPr/>
          <a:lstStyle/>
          <a:p>
            <a:r>
              <a:rPr lang="en-US" sz="6600" dirty="0"/>
              <a:t>Charlotte Foulkes </a:t>
            </a:r>
            <a:br>
              <a:rPr lang="en-US" dirty="0"/>
            </a:br>
            <a:r>
              <a:rPr lang="en-GB" sz="2000" dirty="0"/>
              <a:t>2514231</a:t>
            </a:r>
            <a:br>
              <a:rPr lang="en-GB" dirty="0"/>
            </a:b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980B9BA1-59B5-664B-D206-386999ECB94C}"/>
              </a:ext>
            </a:extLst>
          </p:cNvPr>
          <p:cNvSpPr txBox="1">
            <a:spLocks/>
          </p:cNvSpPr>
          <p:nvPr/>
        </p:nvSpPr>
        <p:spPr>
          <a:xfrm>
            <a:off x="186117" y="-78410"/>
            <a:ext cx="7274500" cy="30790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600" dirty="0" err="1"/>
              <a:t>Cerddoriaeth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085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D304888D-B78B-26F5-9075-CDA3C673C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382" y="542166"/>
            <a:ext cx="5265218" cy="5680609"/>
          </a:xfrm>
        </p:spPr>
        <p:txBody>
          <a:bodyPr anchor="ctr">
            <a:normAutofit/>
          </a:bodyPr>
          <a:lstStyle/>
          <a:p>
            <a:pPr marL="0" indent="0"/>
            <a:r>
              <a:rPr lang="en-GB" sz="4400" dirty="0" err="1"/>
              <a:t>Byddwn</a:t>
            </a:r>
            <a:r>
              <a:rPr lang="en-GB" sz="4400" dirty="0"/>
              <a:t> </a:t>
            </a:r>
            <a:r>
              <a:rPr lang="en-GB" sz="4400" dirty="0" err="1"/>
              <a:t>ni’n</a:t>
            </a:r>
            <a:r>
              <a:rPr lang="en-GB" sz="4400" dirty="0"/>
              <a:t>: </a:t>
            </a:r>
            <a:br>
              <a:rPr lang="en-GB" sz="3700" dirty="0"/>
            </a:br>
            <a:br>
              <a:rPr lang="en-GB" sz="3700" dirty="0"/>
            </a:br>
            <a:r>
              <a:rPr lang="en-GB" sz="3700" b="1" dirty="0" err="1"/>
              <a:t>Adolygu</a:t>
            </a:r>
            <a:r>
              <a:rPr lang="en-GB" sz="3700" b="1" dirty="0"/>
              <a:t>: </a:t>
            </a:r>
            <a:br>
              <a:rPr lang="en-GB" sz="3700" b="1" dirty="0"/>
            </a:br>
            <a:r>
              <a:rPr lang="en-GB" sz="3700" dirty="0" err="1"/>
              <a:t>Geirfa</a:t>
            </a:r>
            <a:br>
              <a:rPr lang="en-GB" sz="3700" dirty="0"/>
            </a:br>
            <a:br>
              <a:rPr lang="en-GB" sz="3700" dirty="0"/>
            </a:br>
            <a:r>
              <a:rPr lang="en-GB" sz="3700" b="1" dirty="0" err="1"/>
              <a:t>Dysgu</a:t>
            </a:r>
            <a:r>
              <a:rPr lang="en-GB" sz="3700" b="1" dirty="0"/>
              <a:t>:</a:t>
            </a:r>
            <a:br>
              <a:rPr lang="en-GB" sz="3700" dirty="0"/>
            </a:br>
            <a:r>
              <a:rPr lang="en-GB" sz="3700" dirty="0" err="1"/>
              <a:t>Rydw</a:t>
            </a:r>
            <a:r>
              <a:rPr lang="en-GB" sz="3700" dirty="0"/>
              <a:t> </a:t>
            </a:r>
            <a:r>
              <a:rPr lang="en-GB" sz="3700" dirty="0" err="1"/>
              <a:t>i’n</a:t>
            </a:r>
            <a:r>
              <a:rPr lang="en-GB" sz="3700" dirty="0"/>
              <a:t> </a:t>
            </a:r>
            <a:r>
              <a:rPr lang="en-GB" sz="3700" dirty="0" err="1"/>
              <a:t>meddwl</a:t>
            </a:r>
            <a:r>
              <a:rPr lang="en-GB" sz="3700" dirty="0"/>
              <a:t> bod y </a:t>
            </a:r>
            <a:r>
              <a:rPr lang="en-GB" sz="3700" dirty="0" err="1"/>
              <a:t>gerddoriaeth</a:t>
            </a:r>
            <a:r>
              <a:rPr lang="en-GB" sz="3700" dirty="0"/>
              <a:t> </a:t>
            </a:r>
            <a:r>
              <a:rPr lang="en-GB" sz="3700" dirty="0" err="1"/>
              <a:t>yn</a:t>
            </a:r>
            <a:r>
              <a:rPr lang="en-GB" sz="3700" dirty="0"/>
              <a:t> _____.</a:t>
            </a:r>
          </a:p>
        </p:txBody>
      </p:sp>
      <p:pic>
        <p:nvPicPr>
          <p:cNvPr id="21" name="Picture Placeholder 20" descr="Old piano">
            <a:extLst>
              <a:ext uri="{FF2B5EF4-FFF2-40B4-BE49-F238E27FC236}">
                <a16:creationId xmlns:a16="http://schemas.microsoft.com/office/drawing/2014/main" id="{6B3187BD-B790-DE63-0B54-F9E459DC314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4453" r="1" b="1"/>
          <a:stretch>
            <a:fillRect/>
          </a:stretch>
        </p:blipFill>
        <p:spPr>
          <a:xfrm>
            <a:off x="0" y="1350665"/>
            <a:ext cx="5534932" cy="4872110"/>
          </a:xfrm>
          <a:noFill/>
        </p:spPr>
      </p:pic>
      <p:sp>
        <p:nvSpPr>
          <p:cNvPr id="26" name="Slide Number Placeholder 3">
            <a:extLst>
              <a:ext uri="{FF2B5EF4-FFF2-40B4-BE49-F238E27FC236}">
                <a16:creationId xmlns:a16="http://schemas.microsoft.com/office/drawing/2014/main" id="{5DEF7055-CDD3-35E7-2776-4793D6CC52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C00101-0B7F-6579-BE04-7960F6134F94}"/>
              </a:ext>
            </a:extLst>
          </p:cNvPr>
          <p:cNvSpPr txBox="1"/>
          <p:nvPr/>
        </p:nvSpPr>
        <p:spPr>
          <a:xfrm>
            <a:off x="3890317" y="278564"/>
            <a:ext cx="609734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dirty="0">
                <a:solidFill>
                  <a:schemeClr val="tx1"/>
                </a:solidFill>
                <a:latin typeface="SassoonCRInfant" panose="02010503020300020003" pitchFamily="2" charset="0"/>
              </a:rPr>
              <a:t>Nod y </a:t>
            </a:r>
            <a:r>
              <a:rPr lang="en-GB" sz="60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wers</a:t>
            </a:r>
            <a:r>
              <a:rPr lang="en-GB" sz="18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577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21905908-61C5-E80D-F570-D84DB7527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742" y="914399"/>
            <a:ext cx="4798858" cy="5029199"/>
          </a:xfrm>
        </p:spPr>
        <p:txBody>
          <a:bodyPr anchor="ctr">
            <a:normAutofit/>
          </a:bodyPr>
          <a:lstStyle/>
          <a:p>
            <a:pPr algn="ctr"/>
            <a:r>
              <a:rPr lang="en-GB" sz="9000" dirty="0" err="1"/>
              <a:t>Adolygu</a:t>
            </a:r>
            <a:r>
              <a:rPr lang="en-GB" sz="9000" dirty="0"/>
              <a:t>:</a:t>
            </a:r>
            <a:endParaRPr lang="en-US" sz="9000" dirty="0"/>
          </a:p>
        </p:txBody>
      </p:sp>
      <p:pic>
        <p:nvPicPr>
          <p:cNvPr id="20" name="Picture Placeholder 19" descr="Cuban man playing trumpet">
            <a:extLst>
              <a:ext uri="{FF2B5EF4-FFF2-40B4-BE49-F238E27FC236}">
                <a16:creationId xmlns:a16="http://schemas.microsoft.com/office/drawing/2014/main" id="{3F8EC18D-03A7-9C7B-E8C4-34A8973C74D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r="24169"/>
          <a:stretch>
            <a:fillRect/>
          </a:stretch>
        </p:blipFill>
        <p:spPr>
          <a:xfrm>
            <a:off x="20" y="914400"/>
            <a:ext cx="5713393" cy="5029200"/>
          </a:xfrm>
          <a:noFill/>
        </p:spPr>
      </p:pic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6709C3E5-F894-02BA-E11B-1429DE51C2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108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564A06-C5FE-76EA-A247-19D8D23FE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F1C6FAB1-6ED4-D3CB-0353-C5BDA3B72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742" y="914399"/>
            <a:ext cx="4798858" cy="5029199"/>
          </a:xfrm>
        </p:spPr>
        <p:txBody>
          <a:bodyPr anchor="ctr">
            <a:normAutofit/>
          </a:bodyPr>
          <a:lstStyle/>
          <a:p>
            <a:pPr algn="ctr"/>
            <a:r>
              <a:rPr lang="en-GB" sz="9600" dirty="0" err="1"/>
              <a:t>yn</a:t>
            </a:r>
            <a:r>
              <a:rPr lang="en-GB" sz="9600" dirty="0"/>
              <a:t> </a:t>
            </a:r>
            <a:r>
              <a:rPr lang="en-GB" sz="9600" dirty="0" err="1"/>
              <a:t>swnllyd</a:t>
            </a:r>
            <a:endParaRPr lang="en-US" sz="9600" dirty="0"/>
          </a:p>
        </p:txBody>
      </p:sp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D856EAF7-F8EF-73A7-6433-01D47F9B31E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5974" r="15974"/>
          <a:stretch/>
        </p:blipFill>
        <p:spPr>
          <a:xfrm>
            <a:off x="20" y="914400"/>
            <a:ext cx="5713393" cy="5029200"/>
          </a:xfrm>
          <a:noFill/>
        </p:spPr>
      </p:pic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DCD79BFA-6B0B-17F4-3A82-F68FF03365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9139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C7AC0B-749F-B387-CF88-330785BB3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EECD90C7-FD8F-A0AD-CB9C-60CE1F7CB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742" y="914399"/>
            <a:ext cx="4798858" cy="5029199"/>
          </a:xfrm>
        </p:spPr>
        <p:txBody>
          <a:bodyPr anchor="ctr">
            <a:normAutofit/>
          </a:bodyPr>
          <a:lstStyle/>
          <a:p>
            <a:pPr algn="ctr"/>
            <a:r>
              <a:rPr lang="en-GB" sz="9600" dirty="0" err="1"/>
              <a:t>yn</a:t>
            </a:r>
            <a:r>
              <a:rPr lang="en-GB" sz="9600" dirty="0"/>
              <a:t> </a:t>
            </a:r>
            <a:r>
              <a:rPr lang="en-GB" sz="9600" dirty="0" err="1">
                <a:solidFill>
                  <a:srgbClr val="FF0000"/>
                </a:solidFill>
              </a:rPr>
              <a:t>d</a:t>
            </a:r>
            <a:r>
              <a:rPr lang="en-GB" sz="9600" dirty="0" err="1"/>
              <a:t>awel</a:t>
            </a:r>
            <a:endParaRPr lang="en-US" sz="9600" dirty="0"/>
          </a:p>
        </p:txBody>
      </p:sp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F60C1611-C33F-0150-C03D-6AF100F6197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721" r="721"/>
          <a:stretch/>
        </p:blipFill>
        <p:spPr>
          <a:xfrm>
            <a:off x="20" y="914400"/>
            <a:ext cx="5713393" cy="5029200"/>
          </a:xfrm>
          <a:noFill/>
        </p:spPr>
      </p:pic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F2B229E1-B367-798B-FE89-10A489F5EA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536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765420-D191-AE4E-70AA-848D2CD9C9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11791747-F5E6-23D3-AF1A-F29F5461C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20445"/>
            <a:ext cx="4114800" cy="5029200"/>
          </a:xfrm>
        </p:spPr>
        <p:txBody>
          <a:bodyPr anchor="ctr">
            <a:normAutofit/>
          </a:bodyPr>
          <a:lstStyle/>
          <a:p>
            <a:pPr algn="ctr"/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>
                <a:solidFill>
                  <a:srgbClr val="FF0000"/>
                </a:solidFill>
              </a:rPr>
              <a:t>g</a:t>
            </a:r>
            <a:r>
              <a:rPr lang="en-GB" sz="8000" dirty="0" err="1"/>
              <a:t>yflym</a:t>
            </a:r>
            <a:endParaRPr lang="en-US" sz="8000" dirty="0"/>
          </a:p>
        </p:txBody>
      </p:sp>
      <p:pic>
        <p:nvPicPr>
          <p:cNvPr id="20" name="Picture Placeholder 19" descr="A rabbit jumping in the grass&#10;&#10;AI-generated content may be incorrect.">
            <a:extLst>
              <a:ext uri="{FF2B5EF4-FFF2-40B4-BE49-F238E27FC236}">
                <a16:creationId xmlns:a16="http://schemas.microsoft.com/office/drawing/2014/main" id="{1685AD3D-DC93-FDB4-4E43-B3EC6DFD8B24}"/>
              </a:ext>
            </a:extLst>
          </p:cNvPr>
          <p:cNvPicPr>
            <a:picLocks noGrp="1" noChangeAspect="1"/>
          </p:cNvPicPr>
          <p:nvPr>
            <p:ph sz="quarter" idx="11"/>
          </p:nvPr>
        </p:nvPicPr>
        <p:blipFill>
          <a:blip r:embed="rId3"/>
          <a:stretch/>
        </p:blipFill>
        <p:spPr>
          <a:xfrm>
            <a:off x="6475227" y="2023073"/>
            <a:ext cx="4802735" cy="3023944"/>
          </a:xfrm>
          <a:noFill/>
        </p:spPr>
      </p:pic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249889F3-57C6-57B6-9EBA-856816463C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085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B2C791-0C8F-AC39-8C8A-67FBF301D0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2C7397C5-7EC3-2369-D12D-3EDA4A686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742" y="914399"/>
            <a:ext cx="4798858" cy="5029199"/>
          </a:xfrm>
        </p:spPr>
        <p:txBody>
          <a:bodyPr anchor="ctr">
            <a:normAutofit/>
          </a:bodyPr>
          <a:lstStyle/>
          <a:p>
            <a:pPr algn="ctr"/>
            <a:r>
              <a:rPr lang="en-GB" sz="9600" dirty="0" err="1"/>
              <a:t>yn</a:t>
            </a:r>
            <a:r>
              <a:rPr lang="en-GB" sz="9600" dirty="0"/>
              <a:t> </a:t>
            </a:r>
            <a:r>
              <a:rPr lang="en-GB" sz="9600" dirty="0" err="1"/>
              <a:t>araf</a:t>
            </a:r>
            <a:endParaRPr lang="en-US" sz="9600" dirty="0"/>
          </a:p>
        </p:txBody>
      </p:sp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280F0E2E-99B9-54A6-9460-9AF7028AD26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2034" r="12034"/>
          <a:stretch/>
        </p:blipFill>
        <p:spPr>
          <a:xfrm>
            <a:off x="20" y="914400"/>
            <a:ext cx="5713393" cy="5029200"/>
          </a:xfrm>
          <a:noFill/>
        </p:spPr>
      </p:pic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8CF1F8E6-A149-0F55-D696-7F12FFD0E1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972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9CF0FA-DE74-BA70-0C31-A2ED6B5D0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C1E38346-D405-2071-9EC5-834D8AC8B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20445"/>
            <a:ext cx="4114800" cy="5029200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dirty="0"/>
              <a:t> </a:t>
            </a:r>
            <a:r>
              <a:rPr lang="en-GB" sz="6600" dirty="0" err="1"/>
              <a:t>yn</a:t>
            </a:r>
            <a:r>
              <a:rPr lang="en-GB" sz="6600" dirty="0"/>
              <a:t> </a:t>
            </a:r>
            <a:r>
              <a:rPr lang="en-GB" sz="6600" dirty="0" err="1">
                <a:solidFill>
                  <a:srgbClr val="FF0000"/>
                </a:solidFill>
              </a:rPr>
              <a:t>dd</a:t>
            </a:r>
            <a:r>
              <a:rPr lang="en-GB" sz="6600" dirty="0" err="1"/>
              <a:t>iddorol</a:t>
            </a:r>
            <a:endParaRPr lang="en-US" sz="6600" dirty="0"/>
          </a:p>
        </p:txBody>
      </p:sp>
      <p:pic>
        <p:nvPicPr>
          <p:cNvPr id="20" name="Picture Placeholder 19" descr="A person holding her face with her hands&#10;&#10;AI-generated content may be incorrect.">
            <a:extLst>
              <a:ext uri="{FF2B5EF4-FFF2-40B4-BE49-F238E27FC236}">
                <a16:creationId xmlns:a16="http://schemas.microsoft.com/office/drawing/2014/main" id="{16F81FAF-3A40-88BF-910A-AC254562E642}"/>
              </a:ext>
            </a:extLst>
          </p:cNvPr>
          <p:cNvPicPr>
            <a:picLocks noGrp="1" noChangeAspect="1"/>
          </p:cNvPicPr>
          <p:nvPr>
            <p:ph sz="quarter" idx="11"/>
          </p:nvPr>
        </p:nvPicPr>
        <p:blipFill>
          <a:blip r:embed="rId3"/>
          <a:srcRect r="-2" b="29476"/>
          <a:stretch>
            <a:fillRect/>
          </a:stretch>
        </p:blipFill>
        <p:spPr>
          <a:xfrm>
            <a:off x="6475227" y="1020445"/>
            <a:ext cx="4802735" cy="5029200"/>
          </a:xfrm>
          <a:noFill/>
        </p:spPr>
      </p:pic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886A36F7-A251-677B-C0B9-578206094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485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D5F06E-14E6-104C-9341-B115BF72EE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6A7E2C48-9DEA-6310-D618-E4CB33C0A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742" y="914399"/>
            <a:ext cx="4798858" cy="5029199"/>
          </a:xfrm>
        </p:spPr>
        <p:txBody>
          <a:bodyPr anchor="ctr">
            <a:normAutofit/>
          </a:bodyPr>
          <a:lstStyle/>
          <a:p>
            <a:pPr algn="ctr"/>
            <a:r>
              <a:rPr lang="en-GB" sz="9600" dirty="0" err="1"/>
              <a:t>yn</a:t>
            </a:r>
            <a:r>
              <a:rPr lang="en-GB" sz="9600" dirty="0"/>
              <a:t> </a:t>
            </a:r>
            <a:r>
              <a:rPr lang="en-GB" sz="9600" dirty="0" err="1">
                <a:solidFill>
                  <a:srgbClr val="FF0000"/>
                </a:solidFill>
              </a:rPr>
              <a:t>dd</a:t>
            </a:r>
            <a:r>
              <a:rPr lang="en-GB" sz="9600" dirty="0" err="1"/>
              <a:t>iflas</a:t>
            </a:r>
            <a:endParaRPr lang="en-US" sz="9600" dirty="0"/>
          </a:p>
        </p:txBody>
      </p:sp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E58C23CC-CF0A-2CA6-DCAA-62AF2F7F840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6979" r="16979"/>
          <a:stretch/>
        </p:blipFill>
        <p:spPr>
          <a:xfrm>
            <a:off x="20" y="914400"/>
            <a:ext cx="5713393" cy="5029200"/>
          </a:xfrm>
          <a:noFill/>
        </p:spPr>
      </p:pic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134BBDD8-6BC0-B8BB-C2BF-23CED67FB4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4044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A70C69-FFAF-2EA5-09A2-16DD7C680E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1D6E773B-71D0-1EE5-DC85-59689CFCD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00" y="1092052"/>
            <a:ext cx="5384800" cy="5029200"/>
          </a:xfrm>
        </p:spPr>
        <p:txBody>
          <a:bodyPr anchor="ctr">
            <a:normAutofit/>
          </a:bodyPr>
          <a:lstStyle/>
          <a:p>
            <a:pPr algn="ctr"/>
            <a:r>
              <a:rPr lang="en-GB" sz="8000" dirty="0" err="1"/>
              <a:t>yn</a:t>
            </a:r>
            <a:r>
              <a:rPr lang="en-GB" sz="8000" dirty="0"/>
              <a:t> hen </a:t>
            </a:r>
            <a:r>
              <a:rPr lang="en-GB" sz="8000" dirty="0" err="1"/>
              <a:t>ffasiwn</a:t>
            </a:r>
            <a:endParaRPr lang="en-US" sz="8000" dirty="0"/>
          </a:p>
        </p:txBody>
      </p:sp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D7A9A7A0-5D11-B911-B384-3AACD59FE24E}"/>
              </a:ext>
            </a:extLst>
          </p:cNvPr>
          <p:cNvPicPr>
            <a:picLocks noGrp="1" noChangeAspect="1"/>
          </p:cNvPicPr>
          <p:nvPr>
            <p:ph sz="quarter" idx="11"/>
          </p:nvPr>
        </p:nvPicPr>
        <p:blipFill>
          <a:blip r:embed="rId3"/>
          <a:srcRect/>
          <a:stretch/>
        </p:blipFill>
        <p:spPr>
          <a:xfrm>
            <a:off x="6475227" y="2023073"/>
            <a:ext cx="4802735" cy="3023944"/>
          </a:xfrm>
          <a:noFill/>
        </p:spPr>
      </p:pic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049505DC-FA31-5EC7-C215-1C900D3B7D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1798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7B2E4E-364F-9FBB-6FE8-82DDE84742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5737D603-4512-3767-4257-0C315AD6E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742" y="914399"/>
            <a:ext cx="4798858" cy="5029199"/>
          </a:xfrm>
        </p:spPr>
        <p:txBody>
          <a:bodyPr anchor="ctr">
            <a:normAutofit/>
          </a:bodyPr>
          <a:lstStyle/>
          <a:p>
            <a:pPr algn="ctr"/>
            <a:r>
              <a:rPr lang="en-GB" sz="9000" dirty="0" err="1"/>
              <a:t>Dysgu</a:t>
            </a:r>
            <a:r>
              <a:rPr lang="en-GB" sz="9000" dirty="0"/>
              <a:t>:</a:t>
            </a:r>
            <a:endParaRPr lang="en-US" sz="9000" dirty="0"/>
          </a:p>
        </p:txBody>
      </p:sp>
      <p:pic>
        <p:nvPicPr>
          <p:cNvPr id="20" name="Picture Placeholder 19" descr="Cuban man playing trumpet">
            <a:extLst>
              <a:ext uri="{FF2B5EF4-FFF2-40B4-BE49-F238E27FC236}">
                <a16:creationId xmlns:a16="http://schemas.microsoft.com/office/drawing/2014/main" id="{05969384-C542-F8B3-5B46-0190A921083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r="24169"/>
          <a:stretch>
            <a:fillRect/>
          </a:stretch>
        </p:blipFill>
        <p:spPr>
          <a:xfrm>
            <a:off x="20" y="914400"/>
            <a:ext cx="5713393" cy="5029200"/>
          </a:xfrm>
          <a:noFill/>
        </p:spPr>
      </p:pic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4183DAA5-39AD-BDB2-B5A8-4A39E23D20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5782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31AE91-D754-5E0B-F601-21DA32E5FC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843CF523-3E02-BFBE-E6C0-AB360C0B51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sp>
        <p:nvSpPr>
          <p:cNvPr id="8" name="Title 22">
            <a:extLst>
              <a:ext uri="{FF2B5EF4-FFF2-40B4-BE49-F238E27FC236}">
                <a16:creationId xmlns:a16="http://schemas.microsoft.com/office/drawing/2014/main" id="{F048E822-8AF6-B7C5-BF04-CD9C3AAF49A4}"/>
              </a:ext>
            </a:extLst>
          </p:cNvPr>
          <p:cNvSpPr txBox="1">
            <a:spLocks/>
          </p:cNvSpPr>
          <p:nvPr/>
        </p:nvSpPr>
        <p:spPr>
          <a:xfrm>
            <a:off x="604162" y="480827"/>
            <a:ext cx="10983675" cy="95210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1000" dirty="0" err="1">
                <a:solidFill>
                  <a:srgbClr val="7030A0"/>
                </a:solidFill>
              </a:rPr>
              <a:t>Rydw</a:t>
            </a:r>
            <a:r>
              <a:rPr lang="en-US" sz="11000" dirty="0">
                <a:solidFill>
                  <a:srgbClr val="7030A0"/>
                </a:solidFill>
              </a:rPr>
              <a:t> </a:t>
            </a:r>
            <a:r>
              <a:rPr lang="en-US" sz="11000" dirty="0" err="1">
                <a:solidFill>
                  <a:srgbClr val="7030A0"/>
                </a:solidFill>
              </a:rPr>
              <a:t>i’n</a:t>
            </a:r>
            <a:r>
              <a:rPr lang="en-US" sz="11000" dirty="0">
                <a:solidFill>
                  <a:srgbClr val="7030A0"/>
                </a:solidFill>
              </a:rPr>
              <a:t> </a:t>
            </a:r>
            <a:r>
              <a:rPr lang="en-US" sz="11000" dirty="0" err="1">
                <a:solidFill>
                  <a:srgbClr val="7030A0"/>
                </a:solidFill>
              </a:rPr>
              <a:t>meddwl</a:t>
            </a:r>
            <a:r>
              <a:rPr lang="en-US" sz="11000" dirty="0">
                <a:solidFill>
                  <a:srgbClr val="7030A0"/>
                </a:solidFill>
              </a:rPr>
              <a:t> bod y </a:t>
            </a:r>
            <a:r>
              <a:rPr lang="en-US" sz="11000" dirty="0" err="1">
                <a:solidFill>
                  <a:srgbClr val="7030A0"/>
                </a:solidFill>
              </a:rPr>
              <a:t>gerddoriaeth</a:t>
            </a:r>
            <a:r>
              <a:rPr lang="en-US" sz="11000" dirty="0">
                <a:solidFill>
                  <a:srgbClr val="7030A0"/>
                </a:solidFill>
              </a:rPr>
              <a:t> </a:t>
            </a:r>
            <a:r>
              <a:rPr lang="en-US" sz="11000" dirty="0" err="1">
                <a:solidFill>
                  <a:srgbClr val="7030A0"/>
                </a:solidFill>
              </a:rPr>
              <a:t>yn</a:t>
            </a:r>
            <a:r>
              <a:rPr lang="en-US" sz="11000" dirty="0">
                <a:solidFill>
                  <a:srgbClr val="7030A0"/>
                </a:solidFill>
              </a:rPr>
              <a:t> …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DBBB5B-A8F8-D9F4-8B03-8ECB0931347B}"/>
              </a:ext>
            </a:extLst>
          </p:cNvPr>
          <p:cNvSpPr txBox="1"/>
          <p:nvPr/>
        </p:nvSpPr>
        <p:spPr>
          <a:xfrm>
            <a:off x="2776976" y="1470712"/>
            <a:ext cx="801810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Cofiwch</a:t>
            </a:r>
            <a:r>
              <a:rPr lang="en-GB" sz="2800" dirty="0">
                <a:solidFill>
                  <a:srgbClr val="FF0000"/>
                </a:solidFill>
                <a:latin typeface="SassoonCRInfant" panose="02010503020300020003" pitchFamily="2" charset="0"/>
              </a:rPr>
              <a:t> y </a:t>
            </a:r>
            <a:r>
              <a:rPr lang="en-GB" sz="28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treiglad</a:t>
            </a:r>
            <a:r>
              <a:rPr lang="en-GB" sz="28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meddal</a:t>
            </a:r>
            <a:r>
              <a:rPr lang="en-GB" sz="28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ar</a:t>
            </a:r>
            <a:r>
              <a:rPr lang="en-GB" sz="2800" dirty="0">
                <a:solidFill>
                  <a:srgbClr val="FF0000"/>
                </a:solidFill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ôl</a:t>
            </a:r>
            <a:r>
              <a:rPr lang="en-GB" sz="2800" dirty="0">
                <a:solidFill>
                  <a:srgbClr val="FF0000"/>
                </a:solidFill>
                <a:latin typeface="SassoonCRInfant" panose="02010503020300020003" pitchFamily="2" charset="0"/>
              </a:rPr>
              <a:t> ‘</a:t>
            </a:r>
            <a:r>
              <a:rPr lang="en-GB" sz="28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yn</a:t>
            </a:r>
            <a:r>
              <a:rPr lang="en-GB" sz="2800" dirty="0">
                <a:solidFill>
                  <a:srgbClr val="FF0000"/>
                </a:solidFill>
                <a:latin typeface="SassoonCRInfant" panose="02010503020300020003" pitchFamily="2" charset="0"/>
              </a:rPr>
              <a:t>’</a:t>
            </a:r>
            <a:endParaRPr lang="en-GB" sz="4400" dirty="0">
              <a:solidFill>
                <a:srgbClr val="FF0000"/>
              </a:solidFill>
              <a:latin typeface="SassoonCRInfant" panose="02010503020300020003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DA203E-45A6-B6E6-F9D3-63F4A31EAAF1}"/>
              </a:ext>
            </a:extLst>
          </p:cNvPr>
          <p:cNvSpPr txBox="1"/>
          <p:nvPr/>
        </p:nvSpPr>
        <p:spPr>
          <a:xfrm>
            <a:off x="836876" y="2831832"/>
            <a:ext cx="16246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b="1" dirty="0"/>
              <a:t>swnllyd</a:t>
            </a:r>
          </a:p>
        </p:txBody>
      </p:sp>
      <p:pic>
        <p:nvPicPr>
          <p:cNvPr id="12" name="Picture Placeholder 19">
            <a:extLst>
              <a:ext uri="{FF2B5EF4-FFF2-40B4-BE49-F238E27FC236}">
                <a16:creationId xmlns:a16="http://schemas.microsoft.com/office/drawing/2014/main" id="{9C8839B6-2AA8-20CB-95F1-3863D94DD34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5974" r="15974"/>
          <a:stretch/>
        </p:blipFill>
        <p:spPr>
          <a:xfrm>
            <a:off x="955242" y="3441394"/>
            <a:ext cx="1261399" cy="1110343"/>
          </a:xfrm>
          <a:noFill/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DB7F095-1C85-39C5-B049-C43A627A0864}"/>
              </a:ext>
            </a:extLst>
          </p:cNvPr>
          <p:cNvSpPr txBox="1"/>
          <p:nvPr/>
        </p:nvSpPr>
        <p:spPr>
          <a:xfrm>
            <a:off x="2831611" y="2872125"/>
            <a:ext cx="16246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200" b="1" dirty="0">
                <a:solidFill>
                  <a:srgbClr val="FF0000"/>
                </a:solidFill>
              </a:rPr>
              <a:t>d</a:t>
            </a:r>
            <a:r>
              <a:rPr lang="cy-GB" sz="3200" b="1" dirty="0"/>
              <a:t>awel</a:t>
            </a:r>
          </a:p>
        </p:txBody>
      </p:sp>
      <p:pic>
        <p:nvPicPr>
          <p:cNvPr id="16" name="Picture Placeholder 19">
            <a:extLst>
              <a:ext uri="{FF2B5EF4-FFF2-40B4-BE49-F238E27FC236}">
                <a16:creationId xmlns:a16="http://schemas.microsoft.com/office/drawing/2014/main" id="{F3235A86-45C7-721B-439E-AB77332FC97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21" r="721"/>
          <a:stretch/>
        </p:blipFill>
        <p:spPr>
          <a:xfrm>
            <a:off x="3159600" y="3441394"/>
            <a:ext cx="1159374" cy="1020536"/>
          </a:xfrm>
          <a:prstGeom prst="rect">
            <a:avLst/>
          </a:prstGeom>
          <a:noFill/>
        </p:spPr>
      </p:pic>
      <p:pic>
        <p:nvPicPr>
          <p:cNvPr id="17" name="Picture Placeholder 19" descr="A rabbit jumping in the grass&#10;&#10;AI-generated content may be incorrect.">
            <a:extLst>
              <a:ext uri="{FF2B5EF4-FFF2-40B4-BE49-F238E27FC236}">
                <a16:creationId xmlns:a16="http://schemas.microsoft.com/office/drawing/2014/main" id="{35375E9B-5045-93E6-AB86-A37A685A7C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>
          <a:xfrm>
            <a:off x="5315853" y="3450340"/>
            <a:ext cx="1533983" cy="965841"/>
          </a:xfrm>
          <a:prstGeom prst="rect">
            <a:avLst/>
          </a:prstGeom>
          <a:noFill/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5C16686-CCF8-EE8D-05E2-4E41EA6DF1A7}"/>
              </a:ext>
            </a:extLst>
          </p:cNvPr>
          <p:cNvSpPr txBox="1"/>
          <p:nvPr/>
        </p:nvSpPr>
        <p:spPr>
          <a:xfrm>
            <a:off x="5222421" y="2865565"/>
            <a:ext cx="16246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200" b="1" dirty="0">
                <a:solidFill>
                  <a:srgbClr val="FF0000"/>
                </a:solidFill>
              </a:rPr>
              <a:t>g</a:t>
            </a:r>
            <a:r>
              <a:rPr lang="cy-GB" sz="3200" b="1" dirty="0"/>
              <a:t>yflym</a:t>
            </a:r>
          </a:p>
        </p:txBody>
      </p:sp>
      <p:pic>
        <p:nvPicPr>
          <p:cNvPr id="22" name="Picture Placeholder 19">
            <a:extLst>
              <a:ext uri="{FF2B5EF4-FFF2-40B4-BE49-F238E27FC236}">
                <a16:creationId xmlns:a16="http://schemas.microsoft.com/office/drawing/2014/main" id="{48E04C27-BFE6-02F4-23FC-3687DB7DEE2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034" r="12034"/>
          <a:stretch/>
        </p:blipFill>
        <p:spPr>
          <a:xfrm>
            <a:off x="7811870" y="3450340"/>
            <a:ext cx="1445059" cy="1272010"/>
          </a:xfrm>
          <a:prstGeom prst="rect">
            <a:avLst/>
          </a:prstGeom>
          <a:noFill/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E4C93B5E-F0D2-EF8A-6C48-57DC988F544C}"/>
              </a:ext>
            </a:extLst>
          </p:cNvPr>
          <p:cNvSpPr txBox="1"/>
          <p:nvPr/>
        </p:nvSpPr>
        <p:spPr>
          <a:xfrm>
            <a:off x="7632236" y="2880718"/>
            <a:ext cx="16246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200" b="1" dirty="0"/>
              <a:t>araf</a:t>
            </a:r>
          </a:p>
        </p:txBody>
      </p:sp>
      <p:pic>
        <p:nvPicPr>
          <p:cNvPr id="26" name="Picture Placeholder 19" descr="A person holding her face with her hands&#10;&#10;AI-generated content may be incorrect.">
            <a:extLst>
              <a:ext uri="{FF2B5EF4-FFF2-40B4-BE49-F238E27FC236}">
                <a16:creationId xmlns:a16="http://schemas.microsoft.com/office/drawing/2014/main" id="{F2785531-2532-2D60-765F-84C23CCDC8C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-2" b="29476"/>
          <a:stretch>
            <a:fillRect/>
          </a:stretch>
        </p:blipFill>
        <p:spPr>
          <a:xfrm>
            <a:off x="10116478" y="3522590"/>
            <a:ext cx="1076737" cy="1127509"/>
          </a:xfrm>
          <a:prstGeom prst="rect">
            <a:avLst/>
          </a:prstGeom>
          <a:noFill/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3D234834-F5AD-B847-572E-7BB5D733FBE0}"/>
              </a:ext>
            </a:extLst>
          </p:cNvPr>
          <p:cNvSpPr txBox="1"/>
          <p:nvPr/>
        </p:nvSpPr>
        <p:spPr>
          <a:xfrm>
            <a:off x="9682843" y="2880718"/>
            <a:ext cx="202474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200" b="1" dirty="0">
                <a:solidFill>
                  <a:srgbClr val="FF0000"/>
                </a:solidFill>
              </a:rPr>
              <a:t>dd</a:t>
            </a:r>
            <a:r>
              <a:rPr lang="cy-GB" sz="3200" b="1" dirty="0"/>
              <a:t>iddorol</a:t>
            </a:r>
          </a:p>
        </p:txBody>
      </p:sp>
      <p:pic>
        <p:nvPicPr>
          <p:cNvPr id="28" name="Picture Placeholder 19">
            <a:extLst>
              <a:ext uri="{FF2B5EF4-FFF2-40B4-BE49-F238E27FC236}">
                <a16:creationId xmlns:a16="http://schemas.microsoft.com/office/drawing/2014/main" id="{2F4BBCB7-30B0-75D6-F948-E869880A3FF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6979" r="16979"/>
          <a:stretch/>
        </p:blipFill>
        <p:spPr>
          <a:xfrm>
            <a:off x="2099216" y="5117014"/>
            <a:ext cx="1551194" cy="1365435"/>
          </a:xfrm>
          <a:prstGeom prst="rect">
            <a:avLst/>
          </a:prstGeom>
          <a:noFill/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0E323103-9F1E-D9DF-2741-BD73C85E9A46}"/>
              </a:ext>
            </a:extLst>
          </p:cNvPr>
          <p:cNvSpPr txBox="1"/>
          <p:nvPr/>
        </p:nvSpPr>
        <p:spPr>
          <a:xfrm>
            <a:off x="2019264" y="4572532"/>
            <a:ext cx="16246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200" b="1" dirty="0">
                <a:solidFill>
                  <a:srgbClr val="FF0000"/>
                </a:solidFill>
              </a:rPr>
              <a:t>dd</a:t>
            </a:r>
            <a:r>
              <a:rPr lang="cy-GB" sz="3200" b="1" dirty="0"/>
              <a:t>iflas</a:t>
            </a:r>
          </a:p>
        </p:txBody>
      </p:sp>
      <p:pic>
        <p:nvPicPr>
          <p:cNvPr id="30" name="Picture Placeholder 19">
            <a:extLst>
              <a:ext uri="{FF2B5EF4-FFF2-40B4-BE49-F238E27FC236}">
                <a16:creationId xmlns:a16="http://schemas.microsoft.com/office/drawing/2014/main" id="{19B48E46-3BC6-7711-4F8D-9FC281EE1428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5315853" y="5255162"/>
            <a:ext cx="1917659" cy="1207415"/>
          </a:xfrm>
          <a:prstGeom prst="rect">
            <a:avLst/>
          </a:prstGeom>
          <a:noFill/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D6065C1C-85D9-F95E-B7AF-EB6B52CA750E}"/>
              </a:ext>
            </a:extLst>
          </p:cNvPr>
          <p:cNvSpPr txBox="1"/>
          <p:nvPr/>
        </p:nvSpPr>
        <p:spPr>
          <a:xfrm>
            <a:off x="5315853" y="4670387"/>
            <a:ext cx="263756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b="1" dirty="0"/>
              <a:t>hen ffasiwn</a:t>
            </a:r>
          </a:p>
        </p:txBody>
      </p:sp>
    </p:spTree>
    <p:extLst>
      <p:ext uri="{BB962C8B-B14F-4D97-AF65-F5344CB8AC3E}">
        <p14:creationId xmlns:p14="http://schemas.microsoft.com/office/powerpoint/2010/main" val="3717918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  <p:bldP spid="21" grpId="0"/>
      <p:bldP spid="24" grpId="0"/>
      <p:bldP spid="29" grpId="0"/>
      <p:bldP spid="3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328DA4-F0AD-0B4E-525C-42B2C5B92D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6B15F307-7314-0DA6-D9AD-758553E9F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742" y="914399"/>
            <a:ext cx="4798858" cy="5029199"/>
          </a:xfrm>
        </p:spPr>
        <p:txBody>
          <a:bodyPr anchor="ctr">
            <a:normAutofit/>
          </a:bodyPr>
          <a:lstStyle/>
          <a:p>
            <a:pPr algn="ctr"/>
            <a:r>
              <a:rPr lang="en-GB" sz="9000" dirty="0" err="1"/>
              <a:t>Drilio</a:t>
            </a:r>
            <a:endParaRPr lang="en-US" sz="9000" dirty="0"/>
          </a:p>
        </p:txBody>
      </p:sp>
      <p:pic>
        <p:nvPicPr>
          <p:cNvPr id="20" name="Picture Placeholder 19" descr="Cuban man playing trumpet">
            <a:extLst>
              <a:ext uri="{FF2B5EF4-FFF2-40B4-BE49-F238E27FC236}">
                <a16:creationId xmlns:a16="http://schemas.microsoft.com/office/drawing/2014/main" id="{09B7CD0E-84AA-3BAA-C2F1-3195E978362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r="24169"/>
          <a:stretch>
            <a:fillRect/>
          </a:stretch>
        </p:blipFill>
        <p:spPr>
          <a:xfrm>
            <a:off x="20" y="914400"/>
            <a:ext cx="5713393" cy="5029200"/>
          </a:xfrm>
          <a:noFill/>
        </p:spPr>
      </p:pic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8BAE0E67-8D50-4AE5-D959-9CB3639F50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541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F13CF2-4BD8-9935-A5A1-F6AEBE061A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55ED51C7-9106-18AB-3CD6-9A98930FE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261" y="418779"/>
            <a:ext cx="9000307" cy="706063"/>
          </a:xfrm>
        </p:spPr>
        <p:txBody>
          <a:bodyPr anchor="t" anchorCtr="0">
            <a:normAutofit fontScale="90000"/>
          </a:bodyPr>
          <a:lstStyle/>
          <a:p>
            <a:r>
              <a:rPr lang="en-US" sz="4000" dirty="0">
                <a:solidFill>
                  <a:schemeClr val="tx1"/>
                </a:solidFill>
              </a:rPr>
              <a:t>Beth </a:t>
            </a:r>
            <a:r>
              <a:rPr lang="en-US" sz="4000" dirty="0" err="1">
                <a:solidFill>
                  <a:schemeClr val="tx1"/>
                </a:solidFill>
              </a:rPr>
              <a:t>ydych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chi’n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feddwl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o’r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gerddoriaeth</a:t>
            </a:r>
            <a:r>
              <a:rPr lang="en-US" sz="4000" dirty="0">
                <a:solidFill>
                  <a:schemeClr val="tx1"/>
                </a:solidFill>
              </a:rPr>
              <a:t>?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5F4DB53B-BBF1-BBCD-74DC-56371CDE62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sp>
        <p:nvSpPr>
          <p:cNvPr id="8" name="Title 22">
            <a:extLst>
              <a:ext uri="{FF2B5EF4-FFF2-40B4-BE49-F238E27FC236}">
                <a16:creationId xmlns:a16="http://schemas.microsoft.com/office/drawing/2014/main" id="{E7DBFF1A-C065-D3C9-402C-6ABE652ACD19}"/>
              </a:ext>
            </a:extLst>
          </p:cNvPr>
          <p:cNvSpPr txBox="1">
            <a:spLocks/>
          </p:cNvSpPr>
          <p:nvPr/>
        </p:nvSpPr>
        <p:spPr>
          <a:xfrm>
            <a:off x="371190" y="1372911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600" dirty="0" err="1">
                <a:solidFill>
                  <a:srgbClr val="7030A0"/>
                </a:solidFill>
              </a:rPr>
              <a:t>Rydw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i’n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meddwl</a:t>
            </a:r>
            <a:r>
              <a:rPr lang="en-US" sz="4600" dirty="0">
                <a:solidFill>
                  <a:srgbClr val="7030A0"/>
                </a:solidFill>
              </a:rPr>
              <a:t> bod y </a:t>
            </a:r>
            <a:r>
              <a:rPr lang="en-US" sz="4600" dirty="0" err="1">
                <a:solidFill>
                  <a:srgbClr val="7030A0"/>
                </a:solidFill>
              </a:rPr>
              <a:t>gerddoriaeth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yn</a:t>
            </a:r>
            <a:r>
              <a:rPr lang="en-US" sz="4600" dirty="0">
                <a:solidFill>
                  <a:srgbClr val="7030A0"/>
                </a:solidFill>
              </a:rPr>
              <a:t> …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26E24F-0489-1D13-0B08-21968755B84A}"/>
              </a:ext>
            </a:extLst>
          </p:cNvPr>
          <p:cNvSpPr txBox="1"/>
          <p:nvPr/>
        </p:nvSpPr>
        <p:spPr>
          <a:xfrm>
            <a:off x="836876" y="2831832"/>
            <a:ext cx="16246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b="1" dirty="0"/>
              <a:t>swnllyd</a:t>
            </a:r>
          </a:p>
        </p:txBody>
      </p:sp>
      <p:pic>
        <p:nvPicPr>
          <p:cNvPr id="12" name="Picture Placeholder 19">
            <a:extLst>
              <a:ext uri="{FF2B5EF4-FFF2-40B4-BE49-F238E27FC236}">
                <a16:creationId xmlns:a16="http://schemas.microsoft.com/office/drawing/2014/main" id="{2DC178A0-CB2A-789A-D1E2-09B30CE6B50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5974" r="15974"/>
          <a:stretch/>
        </p:blipFill>
        <p:spPr>
          <a:xfrm>
            <a:off x="955242" y="3441394"/>
            <a:ext cx="1261399" cy="1110343"/>
          </a:xfrm>
          <a:noFill/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289FF11-62D6-E007-1646-FC7B43A85AC8}"/>
              </a:ext>
            </a:extLst>
          </p:cNvPr>
          <p:cNvSpPr txBox="1"/>
          <p:nvPr/>
        </p:nvSpPr>
        <p:spPr>
          <a:xfrm>
            <a:off x="2831611" y="2872125"/>
            <a:ext cx="16246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200" b="1" dirty="0">
                <a:solidFill>
                  <a:srgbClr val="FF0000"/>
                </a:solidFill>
              </a:rPr>
              <a:t>d</a:t>
            </a:r>
            <a:r>
              <a:rPr lang="cy-GB" sz="3200" b="1" dirty="0"/>
              <a:t>awel</a:t>
            </a:r>
          </a:p>
        </p:txBody>
      </p:sp>
      <p:pic>
        <p:nvPicPr>
          <p:cNvPr id="16" name="Picture Placeholder 19">
            <a:extLst>
              <a:ext uri="{FF2B5EF4-FFF2-40B4-BE49-F238E27FC236}">
                <a16:creationId xmlns:a16="http://schemas.microsoft.com/office/drawing/2014/main" id="{610C1DBE-7171-4C98-63A6-E593B0186B9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21" r="721"/>
          <a:stretch/>
        </p:blipFill>
        <p:spPr>
          <a:xfrm>
            <a:off x="3159600" y="3441394"/>
            <a:ext cx="1159374" cy="1020536"/>
          </a:xfrm>
          <a:prstGeom prst="rect">
            <a:avLst/>
          </a:prstGeom>
          <a:noFill/>
        </p:spPr>
      </p:pic>
      <p:pic>
        <p:nvPicPr>
          <p:cNvPr id="17" name="Picture Placeholder 19" descr="A rabbit jumping in the grass&#10;&#10;AI-generated content may be incorrect.">
            <a:extLst>
              <a:ext uri="{FF2B5EF4-FFF2-40B4-BE49-F238E27FC236}">
                <a16:creationId xmlns:a16="http://schemas.microsoft.com/office/drawing/2014/main" id="{A722427A-52C1-372B-12B4-3FF9FBF47D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>
          <a:xfrm>
            <a:off x="5315853" y="3450340"/>
            <a:ext cx="1533983" cy="965841"/>
          </a:xfrm>
          <a:prstGeom prst="rect">
            <a:avLst/>
          </a:prstGeom>
          <a:noFill/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02D4EF2-1F46-08A3-75DC-E239CE162BED}"/>
              </a:ext>
            </a:extLst>
          </p:cNvPr>
          <p:cNvSpPr txBox="1"/>
          <p:nvPr/>
        </p:nvSpPr>
        <p:spPr>
          <a:xfrm>
            <a:off x="5222421" y="2865565"/>
            <a:ext cx="16246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200" b="1" dirty="0">
                <a:solidFill>
                  <a:srgbClr val="FF0000"/>
                </a:solidFill>
              </a:rPr>
              <a:t>g</a:t>
            </a:r>
            <a:r>
              <a:rPr lang="cy-GB" sz="3200" b="1" dirty="0"/>
              <a:t>yflym</a:t>
            </a:r>
          </a:p>
        </p:txBody>
      </p:sp>
      <p:pic>
        <p:nvPicPr>
          <p:cNvPr id="22" name="Picture Placeholder 19">
            <a:extLst>
              <a:ext uri="{FF2B5EF4-FFF2-40B4-BE49-F238E27FC236}">
                <a16:creationId xmlns:a16="http://schemas.microsoft.com/office/drawing/2014/main" id="{B7A61B63-7C32-E8D4-0841-63F94CC5E4E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034" r="12034"/>
          <a:stretch/>
        </p:blipFill>
        <p:spPr>
          <a:xfrm>
            <a:off x="7847459" y="4213079"/>
            <a:ext cx="1445059" cy="1272010"/>
          </a:xfrm>
          <a:prstGeom prst="rect">
            <a:avLst/>
          </a:prstGeom>
          <a:noFill/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E81F692-9871-E123-1BC8-D018DAC89F5B}"/>
              </a:ext>
            </a:extLst>
          </p:cNvPr>
          <p:cNvSpPr txBox="1"/>
          <p:nvPr/>
        </p:nvSpPr>
        <p:spPr>
          <a:xfrm>
            <a:off x="7577824" y="3522590"/>
            <a:ext cx="16246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200" b="1" dirty="0"/>
              <a:t>araf</a:t>
            </a:r>
          </a:p>
        </p:txBody>
      </p:sp>
      <p:pic>
        <p:nvPicPr>
          <p:cNvPr id="26" name="Picture Placeholder 19" descr="A person holding her face with her hands&#10;&#10;AI-generated content may be incorrect.">
            <a:extLst>
              <a:ext uri="{FF2B5EF4-FFF2-40B4-BE49-F238E27FC236}">
                <a16:creationId xmlns:a16="http://schemas.microsoft.com/office/drawing/2014/main" id="{0C474B0E-5A07-7967-01E5-B22E985426F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-2" b="29476"/>
          <a:stretch>
            <a:fillRect/>
          </a:stretch>
        </p:blipFill>
        <p:spPr>
          <a:xfrm>
            <a:off x="10092784" y="4213079"/>
            <a:ext cx="1076737" cy="1127509"/>
          </a:xfrm>
          <a:prstGeom prst="rect">
            <a:avLst/>
          </a:prstGeom>
          <a:noFill/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DE8072AC-BD8A-CFB8-2D37-6643942D6A89}"/>
              </a:ext>
            </a:extLst>
          </p:cNvPr>
          <p:cNvSpPr txBox="1"/>
          <p:nvPr/>
        </p:nvSpPr>
        <p:spPr>
          <a:xfrm>
            <a:off x="9618780" y="3541354"/>
            <a:ext cx="202474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200" b="1" dirty="0">
                <a:solidFill>
                  <a:srgbClr val="FF0000"/>
                </a:solidFill>
              </a:rPr>
              <a:t>dd</a:t>
            </a:r>
            <a:r>
              <a:rPr lang="cy-GB" sz="3200" b="1" dirty="0"/>
              <a:t>iddorol</a:t>
            </a:r>
          </a:p>
        </p:txBody>
      </p:sp>
      <p:pic>
        <p:nvPicPr>
          <p:cNvPr id="28" name="Picture Placeholder 19">
            <a:extLst>
              <a:ext uri="{FF2B5EF4-FFF2-40B4-BE49-F238E27FC236}">
                <a16:creationId xmlns:a16="http://schemas.microsoft.com/office/drawing/2014/main" id="{E400D13E-3C27-4BA8-B13D-3A9B932F40A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6979" r="16979"/>
          <a:stretch/>
        </p:blipFill>
        <p:spPr>
          <a:xfrm>
            <a:off x="2099216" y="5117014"/>
            <a:ext cx="1551194" cy="1365435"/>
          </a:xfrm>
          <a:prstGeom prst="rect">
            <a:avLst/>
          </a:prstGeom>
          <a:noFill/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E0FB4E0D-2F42-D46D-7182-9B1C7699EF7D}"/>
              </a:ext>
            </a:extLst>
          </p:cNvPr>
          <p:cNvSpPr txBox="1"/>
          <p:nvPr/>
        </p:nvSpPr>
        <p:spPr>
          <a:xfrm>
            <a:off x="2019264" y="4572532"/>
            <a:ext cx="16246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200" b="1" dirty="0">
                <a:solidFill>
                  <a:srgbClr val="FF0000"/>
                </a:solidFill>
              </a:rPr>
              <a:t>dd</a:t>
            </a:r>
            <a:r>
              <a:rPr lang="cy-GB" sz="3200" b="1" dirty="0"/>
              <a:t>iflas</a:t>
            </a:r>
          </a:p>
        </p:txBody>
      </p:sp>
      <p:pic>
        <p:nvPicPr>
          <p:cNvPr id="30" name="Picture Placeholder 19">
            <a:extLst>
              <a:ext uri="{FF2B5EF4-FFF2-40B4-BE49-F238E27FC236}">
                <a16:creationId xmlns:a16="http://schemas.microsoft.com/office/drawing/2014/main" id="{DAEF00D9-D5DB-63E1-88FC-7E77810ED3F1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5315853" y="5255162"/>
            <a:ext cx="1917659" cy="1207415"/>
          </a:xfrm>
          <a:prstGeom prst="rect">
            <a:avLst/>
          </a:prstGeom>
          <a:noFill/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01EC48DC-9E69-BB19-5A92-D8EA3964FB26}"/>
              </a:ext>
            </a:extLst>
          </p:cNvPr>
          <p:cNvSpPr txBox="1"/>
          <p:nvPr/>
        </p:nvSpPr>
        <p:spPr>
          <a:xfrm>
            <a:off x="5222421" y="4670387"/>
            <a:ext cx="240465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b="1" dirty="0"/>
              <a:t>Hen ffasiwn</a:t>
            </a:r>
          </a:p>
        </p:txBody>
      </p:sp>
      <p:pic>
        <p:nvPicPr>
          <p:cNvPr id="3" name="Picture 2" descr="A person using festival drum">
            <a:extLst>
              <a:ext uri="{FF2B5EF4-FFF2-40B4-BE49-F238E27FC236}">
                <a16:creationId xmlns:a16="http://schemas.microsoft.com/office/drawing/2014/main" id="{378AEF7C-372E-E238-E359-0EAF91C7336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96523" y="1885402"/>
            <a:ext cx="1612722" cy="1075148"/>
          </a:xfrm>
          <a:prstGeom prst="rect">
            <a:avLst/>
          </a:prstGeom>
        </p:spPr>
      </p:pic>
      <p:sp>
        <p:nvSpPr>
          <p:cNvPr id="2" name="Speech Bubble: Oval 1">
            <a:extLst>
              <a:ext uri="{FF2B5EF4-FFF2-40B4-BE49-F238E27FC236}">
                <a16:creationId xmlns:a16="http://schemas.microsoft.com/office/drawing/2014/main" id="{A9F8D976-B5DF-F3BE-8A24-52B7D85CA856}"/>
              </a:ext>
            </a:extLst>
          </p:cNvPr>
          <p:cNvSpPr/>
          <p:nvPr/>
        </p:nvSpPr>
        <p:spPr>
          <a:xfrm rot="708147">
            <a:off x="9428672" y="385862"/>
            <a:ext cx="2278914" cy="1342670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>
                <a:latin typeface="+mj-lt"/>
              </a:rPr>
              <a:t>Canwch</a:t>
            </a:r>
            <a:r>
              <a:rPr lang="en-GB" dirty="0">
                <a:latin typeface="+mj-lt"/>
              </a:rPr>
              <a:t> yr </a:t>
            </a:r>
            <a:r>
              <a:rPr lang="en-GB" dirty="0" err="1">
                <a:latin typeface="+mj-lt"/>
              </a:rPr>
              <a:t>offeryn</a:t>
            </a:r>
            <a:r>
              <a:rPr lang="en-GB" dirty="0">
                <a:latin typeface="+mj-lt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0324788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618D62-ED1E-3082-60A7-11804B80C1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6FA3E28E-FB9E-C253-8034-04D7DEC43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277" y="312051"/>
            <a:ext cx="9000307" cy="706063"/>
          </a:xfrm>
        </p:spPr>
        <p:txBody>
          <a:bodyPr anchor="t" anchorCtr="0">
            <a:normAutofit fontScale="90000"/>
          </a:bodyPr>
          <a:lstStyle/>
          <a:p>
            <a:r>
              <a:rPr lang="en-US" sz="4000" dirty="0">
                <a:solidFill>
                  <a:schemeClr val="tx1"/>
                </a:solidFill>
              </a:rPr>
              <a:t>Beth </a:t>
            </a:r>
            <a:r>
              <a:rPr lang="en-US" sz="4000" dirty="0" err="1">
                <a:solidFill>
                  <a:schemeClr val="tx1"/>
                </a:solidFill>
              </a:rPr>
              <a:t>ydych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chi’n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feddwl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o’r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gerddoriaeth</a:t>
            </a:r>
            <a:r>
              <a:rPr lang="en-US" sz="4000" dirty="0">
                <a:solidFill>
                  <a:schemeClr val="tx1"/>
                </a:solidFill>
              </a:rPr>
              <a:t>?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35F95FCE-6B50-4C05-803C-F03476FC44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  <p:sp>
        <p:nvSpPr>
          <p:cNvPr id="8" name="Title 22">
            <a:extLst>
              <a:ext uri="{FF2B5EF4-FFF2-40B4-BE49-F238E27FC236}">
                <a16:creationId xmlns:a16="http://schemas.microsoft.com/office/drawing/2014/main" id="{9A9D363D-734C-87C0-7D2F-2796A41B3C15}"/>
              </a:ext>
            </a:extLst>
          </p:cNvPr>
          <p:cNvSpPr txBox="1">
            <a:spLocks/>
          </p:cNvSpPr>
          <p:nvPr/>
        </p:nvSpPr>
        <p:spPr>
          <a:xfrm>
            <a:off x="357595" y="4298064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600" dirty="0" err="1">
                <a:solidFill>
                  <a:srgbClr val="7030A0"/>
                </a:solidFill>
              </a:rPr>
              <a:t>Rydw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i’n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meddwl</a:t>
            </a:r>
            <a:r>
              <a:rPr lang="en-US" sz="4600" dirty="0">
                <a:solidFill>
                  <a:srgbClr val="7030A0"/>
                </a:solidFill>
              </a:rPr>
              <a:t> bod y </a:t>
            </a:r>
            <a:r>
              <a:rPr lang="en-US" sz="4600" dirty="0" err="1">
                <a:solidFill>
                  <a:srgbClr val="7030A0"/>
                </a:solidFill>
              </a:rPr>
              <a:t>gerddoriaeth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yn</a:t>
            </a:r>
            <a:r>
              <a:rPr lang="en-US" sz="4600" dirty="0">
                <a:solidFill>
                  <a:srgbClr val="7030A0"/>
                </a:solidFill>
              </a:rPr>
              <a:t> … </a:t>
            </a:r>
            <a:br>
              <a:rPr lang="en-US" sz="1800" dirty="0"/>
            </a:br>
            <a:endParaRPr lang="en-US" sz="1800" dirty="0"/>
          </a:p>
        </p:txBody>
      </p:sp>
      <p:pic>
        <p:nvPicPr>
          <p:cNvPr id="17" name="Picture Placeholder 19" descr="A rabbit jumping in the grass&#10;&#10;AI-generated content may be incorrect.">
            <a:extLst>
              <a:ext uri="{FF2B5EF4-FFF2-40B4-BE49-F238E27FC236}">
                <a16:creationId xmlns:a16="http://schemas.microsoft.com/office/drawing/2014/main" id="{6EB21524-C994-4270-A000-722E054F29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7703454" y="1337021"/>
            <a:ext cx="1533983" cy="965841"/>
          </a:xfrm>
          <a:prstGeom prst="rect">
            <a:avLst/>
          </a:prstGeom>
          <a:noFill/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C9AD309-A074-B52D-7769-94F45BA4B3BD}"/>
              </a:ext>
            </a:extLst>
          </p:cNvPr>
          <p:cNvSpPr txBox="1"/>
          <p:nvPr/>
        </p:nvSpPr>
        <p:spPr>
          <a:xfrm>
            <a:off x="9160830" y="1397327"/>
            <a:ext cx="16246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200" b="1" dirty="0">
                <a:solidFill>
                  <a:srgbClr val="FF0000"/>
                </a:solidFill>
              </a:rPr>
              <a:t>g</a:t>
            </a:r>
            <a:r>
              <a:rPr lang="cy-GB" sz="3200" b="1" dirty="0"/>
              <a:t>yflym</a:t>
            </a:r>
          </a:p>
        </p:txBody>
      </p:sp>
      <p:pic>
        <p:nvPicPr>
          <p:cNvPr id="26" name="Picture Placeholder 19" descr="A person holding her face with her hands&#10;&#10;AI-generated content may be incorrect.">
            <a:extLst>
              <a:ext uri="{FF2B5EF4-FFF2-40B4-BE49-F238E27FC236}">
                <a16:creationId xmlns:a16="http://schemas.microsoft.com/office/drawing/2014/main" id="{F20953CF-AC81-3CB1-31FE-151AF9939EC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2" b="29476"/>
          <a:stretch>
            <a:fillRect/>
          </a:stretch>
        </p:blipFill>
        <p:spPr>
          <a:xfrm>
            <a:off x="7846865" y="2395084"/>
            <a:ext cx="1076737" cy="1127509"/>
          </a:xfrm>
          <a:prstGeom prst="rect">
            <a:avLst/>
          </a:prstGeom>
          <a:noFill/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C1C8E9EE-C527-66FC-C919-D9D9559844F5}"/>
              </a:ext>
            </a:extLst>
          </p:cNvPr>
          <p:cNvSpPr txBox="1"/>
          <p:nvPr/>
        </p:nvSpPr>
        <p:spPr>
          <a:xfrm>
            <a:off x="8923602" y="2523984"/>
            <a:ext cx="202474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200" b="1" dirty="0">
                <a:solidFill>
                  <a:srgbClr val="FF0000"/>
                </a:solidFill>
              </a:rPr>
              <a:t>dd</a:t>
            </a:r>
            <a:r>
              <a:rPr lang="cy-GB" sz="3200" b="1" dirty="0"/>
              <a:t>iddorol</a:t>
            </a:r>
          </a:p>
        </p:txBody>
      </p:sp>
      <p:pic>
        <p:nvPicPr>
          <p:cNvPr id="28" name="Picture Placeholder 19">
            <a:extLst>
              <a:ext uri="{FF2B5EF4-FFF2-40B4-BE49-F238E27FC236}">
                <a16:creationId xmlns:a16="http://schemas.microsoft.com/office/drawing/2014/main" id="{10E6D880-C1F3-545D-D93B-092E07D60F3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979" r="16979"/>
          <a:stretch/>
        </p:blipFill>
        <p:spPr>
          <a:xfrm>
            <a:off x="7609636" y="3752330"/>
            <a:ext cx="1551194" cy="1365435"/>
          </a:xfrm>
          <a:prstGeom prst="rect">
            <a:avLst/>
          </a:prstGeom>
          <a:noFill/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3C8EB397-C133-5CA0-B61C-285AF57882C7}"/>
              </a:ext>
            </a:extLst>
          </p:cNvPr>
          <p:cNvSpPr txBox="1"/>
          <p:nvPr/>
        </p:nvSpPr>
        <p:spPr>
          <a:xfrm>
            <a:off x="9064522" y="4067150"/>
            <a:ext cx="16246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200" b="1" dirty="0">
                <a:solidFill>
                  <a:srgbClr val="FF0000"/>
                </a:solidFill>
              </a:rPr>
              <a:t>dd</a:t>
            </a:r>
            <a:r>
              <a:rPr lang="cy-GB" sz="3200" b="1" dirty="0"/>
              <a:t>iflas</a:t>
            </a:r>
          </a:p>
        </p:txBody>
      </p:sp>
      <p:pic>
        <p:nvPicPr>
          <p:cNvPr id="30" name="Picture Placeholder 19">
            <a:extLst>
              <a:ext uri="{FF2B5EF4-FFF2-40B4-BE49-F238E27FC236}">
                <a16:creationId xmlns:a16="http://schemas.microsoft.com/office/drawing/2014/main" id="{130BFFF7-FE36-7779-1868-F0D2BF683B4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7557422" y="5201419"/>
            <a:ext cx="1917659" cy="1207415"/>
          </a:xfrm>
          <a:prstGeom prst="rect">
            <a:avLst/>
          </a:prstGeom>
          <a:noFill/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53D5876B-4FD5-A873-ADB6-F1FCC58E9473}"/>
              </a:ext>
            </a:extLst>
          </p:cNvPr>
          <p:cNvSpPr txBox="1"/>
          <p:nvPr/>
        </p:nvSpPr>
        <p:spPr>
          <a:xfrm>
            <a:off x="9453426" y="5542923"/>
            <a:ext cx="251141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b="1" dirty="0"/>
              <a:t>hen ffasiwn</a:t>
            </a:r>
          </a:p>
        </p:txBody>
      </p:sp>
      <p:sp>
        <p:nvSpPr>
          <p:cNvPr id="4" name="Title 22">
            <a:extLst>
              <a:ext uri="{FF2B5EF4-FFF2-40B4-BE49-F238E27FC236}">
                <a16:creationId xmlns:a16="http://schemas.microsoft.com/office/drawing/2014/main" id="{1BC3E4CF-1C27-2C47-B06F-292E53BF1D69}"/>
              </a:ext>
            </a:extLst>
          </p:cNvPr>
          <p:cNvSpPr txBox="1">
            <a:spLocks/>
          </p:cNvSpPr>
          <p:nvPr/>
        </p:nvSpPr>
        <p:spPr>
          <a:xfrm>
            <a:off x="357595" y="2791001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600" dirty="0" err="1">
                <a:solidFill>
                  <a:srgbClr val="7030A0"/>
                </a:solidFill>
              </a:rPr>
              <a:t>Rydw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i’n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meddwl</a:t>
            </a:r>
            <a:r>
              <a:rPr lang="en-US" sz="4600" dirty="0">
                <a:solidFill>
                  <a:srgbClr val="7030A0"/>
                </a:solidFill>
              </a:rPr>
              <a:t> bod y </a:t>
            </a:r>
            <a:r>
              <a:rPr lang="en-US" sz="4600" dirty="0" err="1">
                <a:solidFill>
                  <a:srgbClr val="7030A0"/>
                </a:solidFill>
              </a:rPr>
              <a:t>gerddoriaeth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yn</a:t>
            </a:r>
            <a:r>
              <a:rPr lang="en-US" sz="4600" dirty="0">
                <a:solidFill>
                  <a:srgbClr val="7030A0"/>
                </a:solidFill>
              </a:rPr>
              <a:t> …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5" name="Title 22">
            <a:extLst>
              <a:ext uri="{FF2B5EF4-FFF2-40B4-BE49-F238E27FC236}">
                <a16:creationId xmlns:a16="http://schemas.microsoft.com/office/drawing/2014/main" id="{40E044F9-37B7-6CCF-A43D-3200E102B4E6}"/>
              </a:ext>
            </a:extLst>
          </p:cNvPr>
          <p:cNvSpPr txBox="1">
            <a:spLocks/>
          </p:cNvSpPr>
          <p:nvPr/>
        </p:nvSpPr>
        <p:spPr>
          <a:xfrm>
            <a:off x="389436" y="1461191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600" dirty="0" err="1">
                <a:solidFill>
                  <a:srgbClr val="7030A0"/>
                </a:solidFill>
              </a:rPr>
              <a:t>Rydw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i’n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meddwl</a:t>
            </a:r>
            <a:r>
              <a:rPr lang="en-US" sz="4600" dirty="0">
                <a:solidFill>
                  <a:srgbClr val="7030A0"/>
                </a:solidFill>
              </a:rPr>
              <a:t> bod y </a:t>
            </a:r>
            <a:r>
              <a:rPr lang="en-US" sz="4600" dirty="0" err="1">
                <a:solidFill>
                  <a:srgbClr val="7030A0"/>
                </a:solidFill>
              </a:rPr>
              <a:t>gerddoriaeth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yn</a:t>
            </a:r>
            <a:r>
              <a:rPr lang="en-US" sz="4600" dirty="0">
                <a:solidFill>
                  <a:srgbClr val="7030A0"/>
                </a:solidFill>
              </a:rPr>
              <a:t> …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10" name="Title 22">
            <a:extLst>
              <a:ext uri="{FF2B5EF4-FFF2-40B4-BE49-F238E27FC236}">
                <a16:creationId xmlns:a16="http://schemas.microsoft.com/office/drawing/2014/main" id="{4BE08819-2012-ADFA-0565-948320480612}"/>
              </a:ext>
            </a:extLst>
          </p:cNvPr>
          <p:cNvSpPr txBox="1">
            <a:spLocks/>
          </p:cNvSpPr>
          <p:nvPr/>
        </p:nvSpPr>
        <p:spPr>
          <a:xfrm>
            <a:off x="357595" y="5675051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600" dirty="0" err="1">
                <a:solidFill>
                  <a:srgbClr val="7030A0"/>
                </a:solidFill>
              </a:rPr>
              <a:t>Rydw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i’n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meddwl</a:t>
            </a:r>
            <a:r>
              <a:rPr lang="en-US" sz="4600" dirty="0">
                <a:solidFill>
                  <a:srgbClr val="7030A0"/>
                </a:solidFill>
              </a:rPr>
              <a:t> bod y </a:t>
            </a:r>
            <a:r>
              <a:rPr lang="en-US" sz="4600" dirty="0" err="1">
                <a:solidFill>
                  <a:srgbClr val="7030A0"/>
                </a:solidFill>
              </a:rPr>
              <a:t>gerddoriaeth</a:t>
            </a:r>
            <a:r>
              <a:rPr lang="en-US" sz="4600" dirty="0">
                <a:solidFill>
                  <a:srgbClr val="7030A0"/>
                </a:solidFill>
              </a:rPr>
              <a:t> </a:t>
            </a:r>
            <a:r>
              <a:rPr lang="en-US" sz="4600" dirty="0" err="1">
                <a:solidFill>
                  <a:srgbClr val="7030A0"/>
                </a:solidFill>
              </a:rPr>
              <a:t>yn</a:t>
            </a:r>
            <a:r>
              <a:rPr lang="en-US" sz="4600" dirty="0">
                <a:solidFill>
                  <a:srgbClr val="7030A0"/>
                </a:solidFill>
              </a:rPr>
              <a:t> …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48E2194E-61AA-A568-2C26-A8F7BB80A881}"/>
              </a:ext>
            </a:extLst>
          </p:cNvPr>
          <p:cNvSpPr/>
          <p:nvPr/>
        </p:nvSpPr>
        <p:spPr>
          <a:xfrm rot="708147">
            <a:off x="9885872" y="7791"/>
            <a:ext cx="2278914" cy="1342670"/>
          </a:xfrm>
          <a:prstGeom prst="wedgeEllipseCallout">
            <a:avLst>
              <a:gd name="adj1" fmla="val -56840"/>
              <a:gd name="adj2" fmla="val 6214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+mj-lt"/>
              </a:rPr>
              <a:t>Pa gair </a:t>
            </a:r>
            <a:r>
              <a:rPr lang="en-GB" dirty="0" err="1">
                <a:latin typeface="+mj-lt"/>
              </a:rPr>
              <a:t>sy</a:t>
            </a:r>
            <a:r>
              <a:rPr lang="en-GB" dirty="0">
                <a:latin typeface="+mj-lt"/>
              </a:rPr>
              <a:t> </a:t>
            </a:r>
            <a:r>
              <a:rPr lang="en-GB" dirty="0" err="1">
                <a:latin typeface="+mj-lt"/>
              </a:rPr>
              <a:t>ar</a:t>
            </a:r>
            <a:r>
              <a:rPr lang="en-GB" dirty="0">
                <a:latin typeface="+mj-lt"/>
              </a:rPr>
              <a:t> goll?</a:t>
            </a:r>
          </a:p>
        </p:txBody>
      </p:sp>
    </p:spTree>
    <p:extLst>
      <p:ext uri="{BB962C8B-B14F-4D97-AF65-F5344CB8AC3E}">
        <p14:creationId xmlns:p14="http://schemas.microsoft.com/office/powerpoint/2010/main" val="4009441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9" grpId="0"/>
      <p:bldP spid="3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7C5C91-A238-995D-57EB-9DC1F10584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AB7CF863-E0A2-990B-4CD1-DD681CD2C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6460" y="371623"/>
            <a:ext cx="5623560" cy="5749629"/>
          </a:xfrm>
        </p:spPr>
        <p:txBody>
          <a:bodyPr anchor="t" anchorCtr="0">
            <a:normAutofit/>
          </a:bodyPr>
          <a:lstStyle/>
          <a:p>
            <a:r>
              <a:rPr lang="en-US" sz="1800" dirty="0" err="1">
                <a:solidFill>
                  <a:schemeClr val="tx1"/>
                </a:solidFill>
              </a:rPr>
              <a:t>Rydw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i’n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/>
              <a:t>meddwl</a:t>
            </a:r>
            <a:r>
              <a:rPr lang="en-US" sz="1800" dirty="0"/>
              <a:t> bod y </a:t>
            </a:r>
            <a:r>
              <a:rPr lang="en-US" sz="1800" dirty="0" err="1"/>
              <a:t>gerddoriaeth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araf</a:t>
            </a:r>
            <a:r>
              <a:rPr lang="en-US" sz="1800" dirty="0"/>
              <a:t>. </a:t>
            </a:r>
            <a:br>
              <a:rPr lang="en-US" sz="1800" dirty="0"/>
            </a:br>
            <a:r>
              <a:rPr lang="en-US" sz="1800" dirty="0" err="1">
                <a:solidFill>
                  <a:schemeClr val="tx1"/>
                </a:solidFill>
              </a:rPr>
              <a:t>Rydw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i’n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/>
              <a:t>meddwl</a:t>
            </a:r>
            <a:r>
              <a:rPr lang="en-US" sz="1800" dirty="0"/>
              <a:t> bod y </a:t>
            </a:r>
            <a:r>
              <a:rPr lang="en-US" sz="1800" dirty="0" err="1"/>
              <a:t>gerddoriaeth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araf</a:t>
            </a:r>
            <a:r>
              <a:rPr lang="en-US" sz="1800" dirty="0"/>
              <a:t>. </a:t>
            </a:r>
            <a:br>
              <a:rPr lang="en-US" sz="1800" dirty="0"/>
            </a:br>
            <a:r>
              <a:rPr lang="en-US" sz="1800" dirty="0" err="1">
                <a:solidFill>
                  <a:schemeClr val="tx1"/>
                </a:solidFill>
              </a:rPr>
              <a:t>Rydw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i’n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/>
              <a:t>meddwl</a:t>
            </a:r>
            <a:r>
              <a:rPr lang="en-US" sz="1800" dirty="0"/>
              <a:t> bod y </a:t>
            </a:r>
            <a:r>
              <a:rPr lang="en-US" sz="1800" dirty="0" err="1"/>
              <a:t>gerddoriaeth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araf</a:t>
            </a:r>
            <a:r>
              <a:rPr lang="en-US" sz="1800" dirty="0"/>
              <a:t>. </a:t>
            </a:r>
            <a:br>
              <a:rPr lang="en-US" sz="1800" dirty="0"/>
            </a:br>
            <a:r>
              <a:rPr lang="en-US" sz="1800" dirty="0"/>
              <a:t>Falala, </a:t>
            </a:r>
            <a:r>
              <a:rPr lang="en-US" sz="1800" dirty="0" err="1"/>
              <a:t>falala</a:t>
            </a:r>
            <a:r>
              <a:rPr lang="en-US" sz="1800" dirty="0"/>
              <a:t>, fa la </a:t>
            </a:r>
            <a:r>
              <a:rPr lang="en-US" sz="1800" dirty="0" err="1"/>
              <a:t>la</a:t>
            </a:r>
            <a:r>
              <a:rPr lang="en-US" sz="1800" dirty="0"/>
              <a:t>!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 err="1">
                <a:solidFill>
                  <a:schemeClr val="tx1"/>
                </a:solidFill>
              </a:rPr>
              <a:t>Rydw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i’n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/>
              <a:t>meddwl</a:t>
            </a:r>
            <a:r>
              <a:rPr lang="en-US" sz="1800" dirty="0"/>
              <a:t> bod y </a:t>
            </a:r>
            <a:r>
              <a:rPr lang="en-US" sz="1800" dirty="0" err="1"/>
              <a:t>gerddoriaeth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swnllyd</a:t>
            </a:r>
            <a:r>
              <a:rPr lang="en-US" sz="1800" dirty="0"/>
              <a:t>. </a:t>
            </a:r>
            <a:br>
              <a:rPr lang="en-US" sz="1800" dirty="0"/>
            </a:br>
            <a:r>
              <a:rPr lang="en-US" sz="1800" dirty="0" err="1">
                <a:solidFill>
                  <a:schemeClr val="tx1"/>
                </a:solidFill>
              </a:rPr>
              <a:t>Rydw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i’n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/>
              <a:t>meddwl</a:t>
            </a:r>
            <a:r>
              <a:rPr lang="en-US" sz="1800" dirty="0"/>
              <a:t> bod y </a:t>
            </a:r>
            <a:r>
              <a:rPr lang="en-US" sz="1800" dirty="0" err="1"/>
              <a:t>gerddoriaeth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swnllyd</a:t>
            </a:r>
            <a:r>
              <a:rPr lang="en-US" sz="1800" dirty="0"/>
              <a:t>. </a:t>
            </a:r>
            <a:br>
              <a:rPr lang="en-US" sz="1800" dirty="0"/>
            </a:br>
            <a:r>
              <a:rPr lang="en-US" sz="1800" dirty="0" err="1">
                <a:solidFill>
                  <a:schemeClr val="tx1"/>
                </a:solidFill>
              </a:rPr>
              <a:t>Rydw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i’n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/>
              <a:t>meddwl</a:t>
            </a:r>
            <a:r>
              <a:rPr lang="en-US" sz="1800" dirty="0"/>
              <a:t> bod y </a:t>
            </a:r>
            <a:r>
              <a:rPr lang="en-US" sz="1800" dirty="0" err="1"/>
              <a:t>gerddoriaeth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swnllyd</a:t>
            </a:r>
            <a:r>
              <a:rPr lang="en-US" sz="1800" dirty="0"/>
              <a:t>.</a:t>
            </a:r>
            <a:br>
              <a:rPr lang="en-US" sz="1800" dirty="0"/>
            </a:br>
            <a:r>
              <a:rPr lang="en-US" sz="1800" dirty="0"/>
              <a:t>Falala, </a:t>
            </a:r>
            <a:r>
              <a:rPr lang="en-US" sz="1800" dirty="0" err="1"/>
              <a:t>falala</a:t>
            </a:r>
            <a:r>
              <a:rPr lang="en-US" sz="1800" dirty="0"/>
              <a:t>, fa la </a:t>
            </a:r>
            <a:r>
              <a:rPr lang="en-US" sz="1800" dirty="0" err="1"/>
              <a:t>la</a:t>
            </a:r>
            <a:r>
              <a:rPr lang="en-US" sz="1800" dirty="0"/>
              <a:t>!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 err="1">
                <a:solidFill>
                  <a:schemeClr val="tx1"/>
                </a:solidFill>
              </a:rPr>
              <a:t>Rydw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i’n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/>
              <a:t>meddwl</a:t>
            </a:r>
            <a:r>
              <a:rPr lang="en-US" sz="1800" dirty="0"/>
              <a:t> bod y </a:t>
            </a:r>
            <a:r>
              <a:rPr lang="en-US" sz="1800" dirty="0" err="1"/>
              <a:t>gerddoriaeth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gyflym</a:t>
            </a:r>
            <a:r>
              <a:rPr lang="en-US" sz="1800" dirty="0"/>
              <a:t>. </a:t>
            </a:r>
            <a:br>
              <a:rPr lang="en-US" sz="1800" dirty="0"/>
            </a:br>
            <a:r>
              <a:rPr lang="en-US" sz="1800" dirty="0" err="1">
                <a:solidFill>
                  <a:schemeClr val="tx1"/>
                </a:solidFill>
              </a:rPr>
              <a:t>Rydw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i’n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/>
              <a:t>meddwl</a:t>
            </a:r>
            <a:r>
              <a:rPr lang="en-US" sz="1800" dirty="0"/>
              <a:t> bod y </a:t>
            </a:r>
            <a:r>
              <a:rPr lang="en-US" sz="1800" dirty="0" err="1"/>
              <a:t>gerddoriaeth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gyflym</a:t>
            </a:r>
            <a:r>
              <a:rPr lang="en-US" sz="1800" dirty="0"/>
              <a:t>. </a:t>
            </a:r>
            <a:br>
              <a:rPr lang="en-US" sz="1800" dirty="0"/>
            </a:br>
            <a:r>
              <a:rPr lang="en-US" sz="1800" dirty="0" err="1">
                <a:solidFill>
                  <a:schemeClr val="tx1"/>
                </a:solidFill>
              </a:rPr>
              <a:t>Rydw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i’n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/>
              <a:t>meddwl</a:t>
            </a:r>
            <a:r>
              <a:rPr lang="en-US" sz="1800" dirty="0"/>
              <a:t> bod y </a:t>
            </a:r>
            <a:r>
              <a:rPr lang="en-US" sz="1800" dirty="0" err="1"/>
              <a:t>gerddoriaeth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gyflym</a:t>
            </a:r>
            <a:r>
              <a:rPr lang="en-US" sz="1800" dirty="0"/>
              <a:t>.</a:t>
            </a:r>
            <a:br>
              <a:rPr lang="en-US" sz="1800" dirty="0"/>
            </a:br>
            <a:r>
              <a:rPr lang="en-US" sz="1800" dirty="0"/>
              <a:t>Falala, </a:t>
            </a:r>
            <a:r>
              <a:rPr lang="en-US" sz="1800" dirty="0" err="1"/>
              <a:t>falala</a:t>
            </a:r>
            <a:r>
              <a:rPr lang="en-US" sz="1800" dirty="0"/>
              <a:t>, fa la </a:t>
            </a:r>
            <a:r>
              <a:rPr lang="en-US" sz="1800" dirty="0" err="1"/>
              <a:t>la</a:t>
            </a:r>
            <a:r>
              <a:rPr lang="en-US" sz="1800" dirty="0"/>
              <a:t>!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 err="1"/>
              <a:t>Canwch</a:t>
            </a:r>
            <a:r>
              <a:rPr lang="en-US" sz="1800" dirty="0"/>
              <a:t> </a:t>
            </a:r>
            <a:r>
              <a:rPr lang="en-US" sz="1800" dirty="0" err="1"/>
              <a:t>eich</a:t>
            </a:r>
            <a:r>
              <a:rPr lang="en-US" sz="1800" dirty="0"/>
              <a:t> </a:t>
            </a:r>
            <a:r>
              <a:rPr lang="en-US" sz="1800" dirty="0" err="1"/>
              <a:t>offeryn</a:t>
            </a:r>
            <a:r>
              <a:rPr lang="en-US" sz="1800" dirty="0"/>
              <a:t>!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 err="1">
                <a:solidFill>
                  <a:schemeClr val="tx1"/>
                </a:solidFill>
              </a:rPr>
              <a:t>Rydw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i’n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/>
              <a:t>meddwl</a:t>
            </a:r>
            <a:r>
              <a:rPr lang="en-US" sz="1800" dirty="0"/>
              <a:t> bod y </a:t>
            </a:r>
            <a:r>
              <a:rPr lang="en-US" sz="1800" dirty="0" err="1"/>
              <a:t>gerddoriaeth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dawel</a:t>
            </a:r>
            <a:r>
              <a:rPr lang="en-US" sz="1800" dirty="0"/>
              <a:t>. </a:t>
            </a:r>
            <a:br>
              <a:rPr lang="en-US" sz="1800" dirty="0"/>
            </a:br>
            <a:r>
              <a:rPr lang="en-US" sz="1800" dirty="0" err="1">
                <a:solidFill>
                  <a:schemeClr val="tx1"/>
                </a:solidFill>
              </a:rPr>
              <a:t>Rydw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i’n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/>
              <a:t>meddwl</a:t>
            </a:r>
            <a:r>
              <a:rPr lang="en-US" sz="1800" dirty="0"/>
              <a:t> bod y </a:t>
            </a:r>
            <a:r>
              <a:rPr lang="en-US" sz="1800" dirty="0" err="1"/>
              <a:t>gerddoriaeth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dawel</a:t>
            </a:r>
            <a:r>
              <a:rPr lang="en-US" sz="1800" dirty="0"/>
              <a:t>. </a:t>
            </a:r>
            <a:br>
              <a:rPr lang="en-US" sz="1800" dirty="0"/>
            </a:br>
            <a:r>
              <a:rPr lang="en-US" sz="1800" dirty="0" err="1">
                <a:solidFill>
                  <a:schemeClr val="tx1"/>
                </a:solidFill>
              </a:rPr>
              <a:t>Rydw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i’n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/>
              <a:t>meddwl</a:t>
            </a:r>
            <a:r>
              <a:rPr lang="en-US" sz="1800" dirty="0"/>
              <a:t> bod y </a:t>
            </a:r>
            <a:r>
              <a:rPr lang="en-US" sz="1800" dirty="0" err="1"/>
              <a:t>gerddoriaeth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dawel</a:t>
            </a:r>
            <a:r>
              <a:rPr lang="en-US" sz="1800" dirty="0"/>
              <a:t>.</a:t>
            </a:r>
            <a:br>
              <a:rPr lang="en-US" sz="1800" dirty="0"/>
            </a:br>
            <a:r>
              <a:rPr lang="en-US" sz="1800" dirty="0"/>
              <a:t>Falala, </a:t>
            </a:r>
            <a:r>
              <a:rPr lang="en-US" sz="1800" dirty="0" err="1"/>
              <a:t>falala</a:t>
            </a:r>
            <a:r>
              <a:rPr lang="en-US" sz="1800" dirty="0"/>
              <a:t>, fa la </a:t>
            </a:r>
            <a:r>
              <a:rPr lang="en-US" sz="1800" dirty="0" err="1"/>
              <a:t>la</a:t>
            </a:r>
            <a:r>
              <a:rPr lang="en-US" sz="1800" dirty="0"/>
              <a:t>!</a:t>
            </a:r>
            <a:br>
              <a:rPr lang="en-US" sz="1800" dirty="0"/>
            </a:br>
            <a:endParaRPr lang="en-US" sz="1800" dirty="0"/>
          </a:p>
        </p:txBody>
      </p:sp>
      <p:pic>
        <p:nvPicPr>
          <p:cNvPr id="20" name="Picture Placeholder 19" descr="Illuminated concert stage">
            <a:extLst>
              <a:ext uri="{FF2B5EF4-FFF2-40B4-BE49-F238E27FC236}">
                <a16:creationId xmlns:a16="http://schemas.microsoft.com/office/drawing/2014/main" id="{FA60717B-6700-1895-1AE0-6776409B236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4638" r="14638"/>
          <a:stretch/>
        </p:blipFill>
        <p:spPr>
          <a:xfrm>
            <a:off x="20" y="914400"/>
            <a:ext cx="5713393" cy="5029200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561561-5838-90A9-E500-FB90F7517664}"/>
              </a:ext>
            </a:extLst>
          </p:cNvPr>
          <p:cNvSpPr txBox="1"/>
          <p:nvPr/>
        </p:nvSpPr>
        <p:spPr>
          <a:xfrm>
            <a:off x="601980" y="6028355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>
                <a:hlinkClick r:id="rId4"/>
              </a:rPr>
              <a:t>Progression Step 1 - Ffa la la</a:t>
            </a:r>
            <a:r>
              <a:rPr lang="it-IT" dirty="0"/>
              <a:t>   (Beth sy’ gyda ti?)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47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B0A9F6B-B714-24A4-1731-04239F0C6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836" y="236765"/>
            <a:ext cx="4802372" cy="1150567"/>
          </a:xfrm>
        </p:spPr>
        <p:txBody>
          <a:bodyPr/>
          <a:lstStyle/>
          <a:p>
            <a:r>
              <a:rPr lang="en-US" dirty="0" err="1"/>
              <a:t>Gwaithgaredd</a:t>
            </a:r>
            <a:endParaRPr lang="en-US" dirty="0"/>
          </a:p>
        </p:txBody>
      </p:sp>
      <p:pic>
        <p:nvPicPr>
          <p:cNvPr id="15" name="Picture Placeholder 6" descr="Child listening to music">
            <a:extLst>
              <a:ext uri="{FF2B5EF4-FFF2-40B4-BE49-F238E27FC236}">
                <a16:creationId xmlns:a16="http://schemas.microsoft.com/office/drawing/2014/main" id="{AAA2A7D6-6F43-AFA1-3A7C-846D1371125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2132" r="12132"/>
          <a:stretch/>
        </p:blipFill>
        <p:spPr>
          <a:xfrm>
            <a:off x="6478588" y="920750"/>
            <a:ext cx="5713412" cy="5029200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D350C2-47A5-211F-A685-9ACD211179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EEF61616-9ABA-0121-1925-D2D9EF980BCF}"/>
              </a:ext>
            </a:extLst>
          </p:cNvPr>
          <p:cNvSpPr/>
          <p:nvPr/>
        </p:nvSpPr>
        <p:spPr>
          <a:xfrm>
            <a:off x="653142" y="2743199"/>
            <a:ext cx="4955722" cy="2900061"/>
          </a:xfrm>
          <a:prstGeom prst="wedgeEllipseCallout">
            <a:avLst>
              <a:gd name="adj1" fmla="val 61058"/>
              <a:gd name="adj2" fmla="val -68603"/>
            </a:avLst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err="1">
                <a:latin typeface="SassoonCRInfant" panose="02010503020300020003" pitchFamily="2" charset="0"/>
              </a:rPr>
              <a:t>Gwrandewch</a:t>
            </a:r>
            <a:r>
              <a:rPr lang="en-GB" sz="3200" dirty="0"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latin typeface="SassoonCRInfant" panose="02010503020300020003" pitchFamily="2" charset="0"/>
              </a:rPr>
              <a:t>ar</a:t>
            </a:r>
            <a:r>
              <a:rPr lang="en-GB" sz="3200" dirty="0">
                <a:latin typeface="SassoonCRInfant" panose="02010503020300020003" pitchFamily="2" charset="0"/>
              </a:rPr>
              <a:t> y </a:t>
            </a:r>
            <a:r>
              <a:rPr lang="en-GB" sz="3200" dirty="0" err="1">
                <a:latin typeface="SassoonCRInfant" panose="02010503020300020003" pitchFamily="2" charset="0"/>
              </a:rPr>
              <a:t>gerddoriaeth</a:t>
            </a:r>
            <a:r>
              <a:rPr lang="en-GB" sz="3200" dirty="0">
                <a:latin typeface="SassoonCRInfant" panose="02010503020300020003" pitchFamily="2" charset="0"/>
              </a:rPr>
              <a:t>. </a:t>
            </a:r>
          </a:p>
          <a:p>
            <a:pPr algn="ctr"/>
            <a:r>
              <a:rPr lang="en-GB" sz="3200" dirty="0">
                <a:latin typeface="SassoonCRInfant" panose="02010503020300020003" pitchFamily="2" charset="0"/>
              </a:rPr>
              <a:t>Beth </a:t>
            </a:r>
            <a:r>
              <a:rPr lang="en-GB" sz="3200" dirty="0" err="1">
                <a:latin typeface="SassoonCRInfant" panose="02010503020300020003" pitchFamily="2" charset="0"/>
              </a:rPr>
              <a:t>ydych</a:t>
            </a:r>
            <a:r>
              <a:rPr lang="en-GB" sz="3200" dirty="0"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latin typeface="SassoonCRInfant" panose="02010503020300020003" pitchFamily="2" charset="0"/>
              </a:rPr>
              <a:t>chi’n</a:t>
            </a:r>
            <a:r>
              <a:rPr lang="en-GB" sz="3200" dirty="0"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latin typeface="SassoonCRInfant" panose="02010503020300020003" pitchFamily="2" charset="0"/>
              </a:rPr>
              <a:t>feddwl</a:t>
            </a:r>
            <a:r>
              <a:rPr lang="en-GB" sz="3200" dirty="0"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latin typeface="SassoonCRInfant" panose="02010503020300020003" pitchFamily="2" charset="0"/>
              </a:rPr>
              <a:t>o’r</a:t>
            </a:r>
            <a:r>
              <a:rPr lang="en-GB" sz="3200" dirty="0">
                <a:latin typeface="SassoonCRInfant" panose="02010503020300020003" pitchFamily="2" charset="0"/>
              </a:rPr>
              <a:t> </a:t>
            </a:r>
            <a:r>
              <a:rPr lang="en-GB" sz="3200" dirty="0" err="1">
                <a:latin typeface="SassoonCRInfant" panose="02010503020300020003" pitchFamily="2" charset="0"/>
              </a:rPr>
              <a:t>gerddoriaeth</a:t>
            </a:r>
            <a:r>
              <a:rPr lang="en-GB" sz="3200" dirty="0">
                <a:latin typeface="SassoonCRInfant" panose="02010503020300020003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862633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A38ADE9-D6F5-84F7-8489-6CDEB832E6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59CFAC-2AA2-C431-E687-A3BB58514259}"/>
              </a:ext>
            </a:extLst>
          </p:cNvPr>
          <p:cNvSpPr txBox="1"/>
          <p:nvPr/>
        </p:nvSpPr>
        <p:spPr>
          <a:xfrm>
            <a:off x="272348" y="247030"/>
            <a:ext cx="11013621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Beth </a:t>
            </a:r>
            <a:r>
              <a:rPr lang="en-US" sz="4400" dirty="0" err="1">
                <a:solidFill>
                  <a:schemeClr val="tx1"/>
                </a:solidFill>
              </a:rPr>
              <a:t>ydych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  <a:r>
              <a:rPr lang="en-US" sz="4400" dirty="0" err="1">
                <a:solidFill>
                  <a:schemeClr val="tx1"/>
                </a:solidFill>
              </a:rPr>
              <a:t>chi’n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  <a:r>
              <a:rPr lang="en-US" sz="4400" dirty="0" err="1">
                <a:solidFill>
                  <a:schemeClr val="tx1"/>
                </a:solidFill>
              </a:rPr>
              <a:t>feddwl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  <a:r>
              <a:rPr lang="en-US" sz="4400" dirty="0" err="1">
                <a:solidFill>
                  <a:schemeClr val="tx1"/>
                </a:solidFill>
              </a:rPr>
              <a:t>o’r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  <a:r>
              <a:rPr lang="en-US" sz="4400" dirty="0" err="1">
                <a:solidFill>
                  <a:schemeClr val="tx1"/>
                </a:solidFill>
              </a:rPr>
              <a:t>gerddoriaeth</a:t>
            </a:r>
            <a:r>
              <a:rPr lang="en-US" sz="4400" dirty="0">
                <a:solidFill>
                  <a:schemeClr val="tx1"/>
                </a:solidFill>
              </a:rPr>
              <a:t>?</a:t>
            </a:r>
            <a:endParaRPr lang="en-GB" sz="4400" dirty="0"/>
          </a:p>
        </p:txBody>
      </p:sp>
      <p:pic>
        <p:nvPicPr>
          <p:cNvPr id="13" name="Picture 12" descr="A cover of a book&#10;&#10;AI-generated content may be incorrect.">
            <a:extLst>
              <a:ext uri="{FF2B5EF4-FFF2-40B4-BE49-F238E27FC236}">
                <a16:creationId xmlns:a16="http://schemas.microsoft.com/office/drawing/2014/main" id="{399CACF8-AE6C-D602-1C55-CF6121F0EB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6091" y="4819155"/>
            <a:ext cx="1884957" cy="1667222"/>
          </a:xfrm>
          <a:prstGeom prst="rect">
            <a:avLst/>
          </a:prstGeom>
        </p:spPr>
      </p:pic>
      <p:pic>
        <p:nvPicPr>
          <p:cNvPr id="15" name="Picture 14" descr="A group of people sitting in a crowd&#10;&#10;AI-generated content may be incorrect.">
            <a:extLst>
              <a:ext uri="{FF2B5EF4-FFF2-40B4-BE49-F238E27FC236}">
                <a16:creationId xmlns:a16="http://schemas.microsoft.com/office/drawing/2014/main" id="{4DF5C132-C89F-1191-E813-E521F0B02E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08" y="4784919"/>
            <a:ext cx="2302370" cy="1701458"/>
          </a:xfrm>
          <a:prstGeom prst="rect">
            <a:avLst/>
          </a:prstGeom>
        </p:spPr>
      </p:pic>
      <p:pic>
        <p:nvPicPr>
          <p:cNvPr id="17" name="Picture 16" descr="A group of men posing for a photo&#10;&#10;AI-generated content may be incorrect.">
            <a:extLst>
              <a:ext uri="{FF2B5EF4-FFF2-40B4-BE49-F238E27FC236}">
                <a16:creationId xmlns:a16="http://schemas.microsoft.com/office/drawing/2014/main" id="{63B385A0-9903-A51E-53F9-978A1E941E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4985" y="4694709"/>
            <a:ext cx="1838339" cy="166722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EBA4356-23E8-A6BF-4AB4-D20D0E6DFBD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1785668" y="1140917"/>
            <a:ext cx="8049505" cy="3467923"/>
          </a:xfrm>
          <a:prstGeom prst="rect">
            <a:avLst/>
          </a:prstGeom>
        </p:spPr>
      </p:pic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C23AF6BB-40AD-05E5-2AE6-52FA2095741B}"/>
              </a:ext>
            </a:extLst>
          </p:cNvPr>
          <p:cNvSpPr/>
          <p:nvPr/>
        </p:nvSpPr>
        <p:spPr>
          <a:xfrm rot="708147">
            <a:off x="9885872" y="7791"/>
            <a:ext cx="2278914" cy="1342670"/>
          </a:xfrm>
          <a:prstGeom prst="wedgeEllipseCallout">
            <a:avLst>
              <a:gd name="adj1" fmla="val -56840"/>
              <a:gd name="adj2" fmla="val 6214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>
                <a:latin typeface="+mj-lt"/>
              </a:rPr>
              <a:t>Defnyddiwch</a:t>
            </a:r>
            <a:r>
              <a:rPr lang="en-GB" dirty="0">
                <a:latin typeface="+mj-lt"/>
              </a:rPr>
              <a:t> y </a:t>
            </a:r>
            <a:r>
              <a:rPr lang="en-GB" dirty="0" err="1">
                <a:latin typeface="+mj-lt"/>
              </a:rPr>
              <a:t>frawddeg</a:t>
            </a:r>
            <a:r>
              <a:rPr lang="en-GB" dirty="0">
                <a:latin typeface="+mj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85500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9487C1-8FE2-178A-6434-749F4C67B9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71CDFA-745E-5CEE-0BA5-182C936F11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54D06F-6945-C30F-E017-9325005833AC}"/>
              </a:ext>
            </a:extLst>
          </p:cNvPr>
          <p:cNvSpPr txBox="1"/>
          <p:nvPr/>
        </p:nvSpPr>
        <p:spPr>
          <a:xfrm>
            <a:off x="589189" y="371623"/>
            <a:ext cx="11013621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Beth </a:t>
            </a:r>
            <a:r>
              <a:rPr lang="en-US" sz="4400" dirty="0" err="1">
                <a:solidFill>
                  <a:schemeClr val="tx1"/>
                </a:solidFill>
              </a:rPr>
              <a:t>ydych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  <a:r>
              <a:rPr lang="en-US" sz="4400" dirty="0" err="1">
                <a:solidFill>
                  <a:schemeClr val="tx1"/>
                </a:solidFill>
              </a:rPr>
              <a:t>chi’n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  <a:r>
              <a:rPr lang="en-US" sz="4400" dirty="0" err="1">
                <a:solidFill>
                  <a:schemeClr val="tx1"/>
                </a:solidFill>
              </a:rPr>
              <a:t>feddwl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  <a:r>
              <a:rPr lang="en-US" sz="4400" dirty="0" err="1">
                <a:solidFill>
                  <a:schemeClr val="tx1"/>
                </a:solidFill>
              </a:rPr>
              <a:t>o’r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  <a:r>
              <a:rPr lang="en-US" sz="4400" dirty="0" err="1">
                <a:solidFill>
                  <a:schemeClr val="tx1"/>
                </a:solidFill>
              </a:rPr>
              <a:t>gerddoriaeth</a:t>
            </a:r>
            <a:r>
              <a:rPr lang="en-US" sz="4400" dirty="0">
                <a:solidFill>
                  <a:schemeClr val="tx1"/>
                </a:solidFill>
              </a:rPr>
              <a:t>?</a:t>
            </a:r>
            <a:endParaRPr lang="en-GB" sz="4400" dirty="0"/>
          </a:p>
        </p:txBody>
      </p:sp>
      <p:pic>
        <p:nvPicPr>
          <p:cNvPr id="8" name="Picture 7" descr="Black pen and pencil on white background">
            <a:extLst>
              <a:ext uri="{FF2B5EF4-FFF2-40B4-BE49-F238E27FC236}">
                <a16:creationId xmlns:a16="http://schemas.microsoft.com/office/drawing/2014/main" id="{375CCE7D-F124-789A-8CC9-6F63ABE360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311035" y="1257430"/>
            <a:ext cx="5711572" cy="3807229"/>
          </a:xfrm>
          <a:prstGeom prst="rect">
            <a:avLst/>
          </a:prstGeom>
        </p:spPr>
      </p:pic>
      <p:pic>
        <p:nvPicPr>
          <p:cNvPr id="4" name="Picture 3" descr="A bar code with text&#10;&#10;AI-generated content may be incorrect.">
            <a:extLst>
              <a:ext uri="{FF2B5EF4-FFF2-40B4-BE49-F238E27FC236}">
                <a16:creationId xmlns:a16="http://schemas.microsoft.com/office/drawing/2014/main" id="{C9094DD2-A2E9-86E1-C893-AC2000AF4D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3207" y="4752406"/>
            <a:ext cx="1772953" cy="1801229"/>
          </a:xfrm>
          <a:prstGeom prst="rect">
            <a:avLst/>
          </a:prstGeom>
        </p:spPr>
      </p:pic>
      <p:pic>
        <p:nvPicPr>
          <p:cNvPr id="6" name="Picture 5" descr="A person wearing yellow glasses&#10;&#10;AI-generated content may be incorrect.">
            <a:extLst>
              <a:ext uri="{FF2B5EF4-FFF2-40B4-BE49-F238E27FC236}">
                <a16:creationId xmlns:a16="http://schemas.microsoft.com/office/drawing/2014/main" id="{934F3D19-BE74-A9B8-493A-6237C64C87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6986" y="4731803"/>
            <a:ext cx="3142992" cy="205012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33C9649-9E70-EA55-0E94-F2B14866ECD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3036499" y="1263880"/>
            <a:ext cx="8049505" cy="3467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103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A010D6-ABA7-85F0-DDD6-1F187CD064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ACD8C286-6BA8-20EF-AC19-4FA5AB28A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742" y="914399"/>
            <a:ext cx="4798858" cy="5029199"/>
          </a:xfrm>
        </p:spPr>
        <p:txBody>
          <a:bodyPr anchor="ctr">
            <a:normAutofit/>
          </a:bodyPr>
          <a:lstStyle/>
          <a:p>
            <a:pPr algn="ctr"/>
            <a:r>
              <a:rPr lang="en-US" sz="3200" dirty="0">
                <a:hlinkClick r:id="rId3"/>
              </a:rPr>
              <a:t>https://wordwall.net/resource/106396099/cerddoriaeth</a:t>
            </a:r>
            <a:br>
              <a:rPr lang="en-US" sz="3200" dirty="0"/>
            </a:br>
            <a:endParaRPr lang="en-US" sz="3200" dirty="0"/>
          </a:p>
        </p:txBody>
      </p:sp>
      <p:pic>
        <p:nvPicPr>
          <p:cNvPr id="20" name="Picture Placeholder 19" descr="Young person playing trombone, looking downwards at sheet of paper">
            <a:extLst>
              <a:ext uri="{FF2B5EF4-FFF2-40B4-BE49-F238E27FC236}">
                <a16:creationId xmlns:a16="http://schemas.microsoft.com/office/drawing/2014/main" id="{E905FC0F-3134-73E3-FD7A-BC5602F6ABD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/>
          <a:srcRect l="12132" r="12132"/>
          <a:stretch/>
        </p:blipFill>
        <p:spPr>
          <a:xfrm>
            <a:off x="20" y="914400"/>
            <a:ext cx="5713393" cy="5029200"/>
          </a:xfrm>
          <a:noFill/>
        </p:spPr>
      </p:pic>
      <p:sp>
        <p:nvSpPr>
          <p:cNvPr id="25" name="Slide Number Placeholder 3">
            <a:extLst>
              <a:ext uri="{FF2B5EF4-FFF2-40B4-BE49-F238E27FC236}">
                <a16:creationId xmlns:a16="http://schemas.microsoft.com/office/drawing/2014/main" id="{1971A355-EC44-A114-2A72-60270ADFD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69256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50041F-5013-9893-53F3-F743707081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6D13FE0E-A272-EF4C-6B09-37C215447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972" y="805768"/>
            <a:ext cx="5265218" cy="5680609"/>
          </a:xfrm>
        </p:spPr>
        <p:txBody>
          <a:bodyPr anchor="ctr">
            <a:normAutofit/>
          </a:bodyPr>
          <a:lstStyle/>
          <a:p>
            <a:pPr marL="0" indent="0"/>
            <a:r>
              <a:rPr lang="en-GB" sz="4400" dirty="0" err="1"/>
              <a:t>Rydyn</a:t>
            </a:r>
            <a:r>
              <a:rPr lang="en-GB" sz="4400" dirty="0"/>
              <a:t> </a:t>
            </a:r>
            <a:r>
              <a:rPr lang="en-GB" sz="4400" dirty="0" err="1"/>
              <a:t>ni</a:t>
            </a:r>
            <a:r>
              <a:rPr lang="en-GB" sz="4400" dirty="0"/>
              <a:t> </a:t>
            </a:r>
            <a:r>
              <a:rPr lang="en-GB" sz="4400" dirty="0" err="1"/>
              <a:t>wedi</a:t>
            </a:r>
            <a:r>
              <a:rPr lang="en-GB" sz="4400" dirty="0"/>
              <a:t>: </a:t>
            </a:r>
            <a:br>
              <a:rPr lang="en-GB" sz="3700" dirty="0"/>
            </a:br>
            <a:br>
              <a:rPr lang="en-GB" sz="3700" dirty="0"/>
            </a:br>
            <a:r>
              <a:rPr lang="en-GB" sz="3700" b="1" dirty="0" err="1"/>
              <a:t>Adolygu</a:t>
            </a:r>
            <a:r>
              <a:rPr lang="en-GB" sz="3700" b="1" dirty="0"/>
              <a:t>: </a:t>
            </a:r>
            <a:br>
              <a:rPr lang="en-GB" sz="3700" b="1" dirty="0"/>
            </a:br>
            <a:r>
              <a:rPr lang="en-GB" sz="3700" dirty="0" err="1"/>
              <a:t>Geirfa</a:t>
            </a:r>
            <a:br>
              <a:rPr lang="en-GB" sz="3700" dirty="0"/>
            </a:br>
            <a:br>
              <a:rPr lang="en-GB" sz="3700" dirty="0"/>
            </a:br>
            <a:r>
              <a:rPr lang="en-GB" sz="3700" b="1" dirty="0" err="1"/>
              <a:t>Dysgu</a:t>
            </a:r>
            <a:r>
              <a:rPr lang="en-GB" sz="3700" b="1" dirty="0"/>
              <a:t>:</a:t>
            </a:r>
            <a:br>
              <a:rPr lang="en-GB" sz="3700" dirty="0"/>
            </a:br>
            <a:r>
              <a:rPr lang="en-GB" sz="3700" dirty="0" err="1"/>
              <a:t>Rydw</a:t>
            </a:r>
            <a:r>
              <a:rPr lang="en-GB" sz="3700" dirty="0"/>
              <a:t> </a:t>
            </a:r>
            <a:r>
              <a:rPr lang="en-GB" sz="3700" dirty="0" err="1"/>
              <a:t>i’n</a:t>
            </a:r>
            <a:r>
              <a:rPr lang="en-GB" sz="3700" dirty="0"/>
              <a:t> </a:t>
            </a:r>
            <a:r>
              <a:rPr lang="en-GB" sz="3700" dirty="0" err="1"/>
              <a:t>meddwl</a:t>
            </a:r>
            <a:r>
              <a:rPr lang="en-GB" sz="3700" dirty="0"/>
              <a:t> bod y </a:t>
            </a:r>
            <a:r>
              <a:rPr lang="en-GB" sz="3700" dirty="0" err="1"/>
              <a:t>gerddoriaeth</a:t>
            </a:r>
            <a:r>
              <a:rPr lang="en-GB" sz="3700" dirty="0"/>
              <a:t> </a:t>
            </a:r>
            <a:r>
              <a:rPr lang="en-GB" sz="3700" dirty="0" err="1"/>
              <a:t>yn</a:t>
            </a:r>
            <a:r>
              <a:rPr lang="en-GB" sz="3700" dirty="0"/>
              <a:t> _____.</a:t>
            </a:r>
          </a:p>
        </p:txBody>
      </p:sp>
      <p:sp>
        <p:nvSpPr>
          <p:cNvPr id="26" name="Slide Number Placeholder 3">
            <a:extLst>
              <a:ext uri="{FF2B5EF4-FFF2-40B4-BE49-F238E27FC236}">
                <a16:creationId xmlns:a16="http://schemas.microsoft.com/office/drawing/2014/main" id="{6BD186CA-CA2E-75CB-AA73-9D8AD62F6B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22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1769FD-7857-14AC-0898-49C2134668AB}"/>
              </a:ext>
            </a:extLst>
          </p:cNvPr>
          <p:cNvSpPr txBox="1"/>
          <p:nvPr/>
        </p:nvSpPr>
        <p:spPr>
          <a:xfrm>
            <a:off x="398972" y="203749"/>
            <a:ext cx="609734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dirty="0">
                <a:solidFill>
                  <a:schemeClr val="tx1"/>
                </a:solidFill>
                <a:latin typeface="SassoonCRInfant" panose="02010503020300020003" pitchFamily="2" charset="0"/>
              </a:rPr>
              <a:t>Nod y </a:t>
            </a:r>
            <a:r>
              <a:rPr lang="en-GB" sz="6000" dirty="0" err="1">
                <a:solidFill>
                  <a:schemeClr val="tx1"/>
                </a:solidFill>
                <a:latin typeface="SassoonCRInfant" panose="02010503020300020003" pitchFamily="2" charset="0"/>
              </a:rPr>
              <a:t>wers</a:t>
            </a:r>
            <a:r>
              <a:rPr lang="en-GB" sz="1800" dirty="0">
                <a:solidFill>
                  <a:schemeClr val="tx1"/>
                </a:solidFill>
                <a:latin typeface="SassoonCRInfant" panose="02010503020300020003" pitchFamily="2" charset="0"/>
              </a:rPr>
              <a:t>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C6AD97-7DF7-3D32-7D0D-D1FE446E2895}"/>
              </a:ext>
            </a:extLst>
          </p:cNvPr>
          <p:cNvSpPr txBox="1"/>
          <p:nvPr/>
        </p:nvSpPr>
        <p:spPr>
          <a:xfrm>
            <a:off x="5841770" y="371623"/>
            <a:ext cx="609738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chemeClr val="accent6">
                    <a:lumMod val="25000"/>
                  </a:schemeClr>
                </a:solidFill>
                <a:latin typeface="SassoonCRInfant" panose="02010503020300020003" pitchFamily="2" charset="0"/>
              </a:rPr>
              <a:t>Sut </a:t>
            </a:r>
            <a:r>
              <a:rPr lang="en-GB" sz="4000" b="1" dirty="0" err="1">
                <a:solidFill>
                  <a:schemeClr val="accent6">
                    <a:lumMod val="25000"/>
                  </a:schemeClr>
                </a:solidFill>
                <a:latin typeface="SassoonCRInfant" panose="02010503020300020003" pitchFamily="2" charset="0"/>
              </a:rPr>
              <a:t>oedd</a:t>
            </a:r>
            <a:r>
              <a:rPr lang="en-GB" sz="4000" b="1" dirty="0">
                <a:solidFill>
                  <a:schemeClr val="accent6">
                    <a:lumMod val="25000"/>
                  </a:schemeClr>
                </a:solidFill>
                <a:latin typeface="SassoonCRInfant" panose="02010503020300020003" pitchFamily="2" charset="0"/>
              </a:rPr>
              <a:t> y </a:t>
            </a:r>
            <a:r>
              <a:rPr lang="en-GB" sz="4000" b="1" dirty="0" err="1">
                <a:solidFill>
                  <a:schemeClr val="accent6">
                    <a:lumMod val="25000"/>
                  </a:schemeClr>
                </a:solidFill>
                <a:latin typeface="SassoonCRInfant" panose="02010503020300020003" pitchFamily="2" charset="0"/>
              </a:rPr>
              <a:t>gwaith</a:t>
            </a:r>
            <a:r>
              <a:rPr lang="en-GB" sz="4000" b="1" dirty="0">
                <a:solidFill>
                  <a:schemeClr val="accent6">
                    <a:lumMod val="25000"/>
                  </a:schemeClr>
                </a:solidFill>
                <a:latin typeface="SassoonCRInfant" panose="02010503020300020003" pitchFamily="2" charset="0"/>
              </a:rPr>
              <a:t>?</a:t>
            </a:r>
          </a:p>
          <a:p>
            <a:endParaRPr lang="en-GB" sz="4000" b="1" dirty="0">
              <a:solidFill>
                <a:schemeClr val="accent6">
                  <a:lumMod val="25000"/>
                </a:schemeClr>
              </a:solidFill>
              <a:latin typeface="SassoonCRInfant" panose="02010503020300020003" pitchFamily="2" charset="0"/>
            </a:endParaRPr>
          </a:p>
          <a:p>
            <a:r>
              <a:rPr lang="en-GB" sz="4000" dirty="0" err="1">
                <a:solidFill>
                  <a:schemeClr val="accent6">
                    <a:lumMod val="25000"/>
                  </a:schemeClr>
                </a:solidFill>
                <a:latin typeface="SassoonCRInfant" panose="02010503020300020003" pitchFamily="2" charset="0"/>
              </a:rPr>
              <a:t>Dangoswch</a:t>
            </a:r>
            <a:r>
              <a:rPr lang="en-GB" sz="4000" dirty="0">
                <a:solidFill>
                  <a:schemeClr val="accent6">
                    <a:lumMod val="2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4000" dirty="0" err="1">
                <a:solidFill>
                  <a:schemeClr val="accent6">
                    <a:lumMod val="25000"/>
                  </a:schemeClr>
                </a:solidFill>
                <a:latin typeface="SassoonCRInfant" panose="02010503020300020003" pitchFamily="2" charset="0"/>
              </a:rPr>
              <a:t>eich</a:t>
            </a:r>
            <a:r>
              <a:rPr lang="en-GB" sz="4000" dirty="0">
                <a:solidFill>
                  <a:schemeClr val="accent6">
                    <a:lumMod val="2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4000" dirty="0" err="1">
                <a:solidFill>
                  <a:schemeClr val="accent6">
                    <a:lumMod val="25000"/>
                  </a:schemeClr>
                </a:solidFill>
                <a:latin typeface="SassoonCRInfant" panose="02010503020300020003" pitchFamily="2" charset="0"/>
              </a:rPr>
              <a:t>bodiau</a:t>
            </a:r>
            <a:r>
              <a:rPr lang="en-GB" sz="4000" dirty="0">
                <a:solidFill>
                  <a:schemeClr val="accent6">
                    <a:lumMod val="25000"/>
                  </a:schemeClr>
                </a:solidFill>
                <a:latin typeface="SassoonCRInfant" panose="02010503020300020003" pitchFamily="2" charset="0"/>
              </a:rPr>
              <a:t> </a:t>
            </a:r>
            <a:r>
              <a:rPr lang="en-GB" sz="4000" dirty="0" err="1">
                <a:solidFill>
                  <a:schemeClr val="accent6">
                    <a:lumMod val="25000"/>
                  </a:schemeClr>
                </a:solidFill>
                <a:latin typeface="SassoonCRInfant" panose="02010503020300020003" pitchFamily="2" charset="0"/>
              </a:rPr>
              <a:t>i</a:t>
            </a:r>
            <a:r>
              <a:rPr lang="en-GB" sz="4000" dirty="0">
                <a:solidFill>
                  <a:schemeClr val="accent6">
                    <a:lumMod val="25000"/>
                  </a:schemeClr>
                </a:solidFill>
                <a:latin typeface="SassoonCRInfant" panose="02010503020300020003" pitchFamily="2" charset="0"/>
              </a:rPr>
              <a:t> fi. </a:t>
            </a:r>
            <a:endParaRPr lang="en-GB" sz="4000" dirty="0">
              <a:solidFill>
                <a:schemeClr val="accent6">
                  <a:lumMod val="25000"/>
                </a:schemeClr>
              </a:solidFill>
            </a:endParaRPr>
          </a:p>
        </p:txBody>
      </p:sp>
      <p:pic>
        <p:nvPicPr>
          <p:cNvPr id="7" name="Picture 6" descr="A thumb down symbol in a circle&#10;&#10;AI-generated content may be incorrect.">
            <a:extLst>
              <a:ext uri="{FF2B5EF4-FFF2-40B4-BE49-F238E27FC236}">
                <a16:creationId xmlns:a16="http://schemas.microsoft.com/office/drawing/2014/main" id="{A6343777-F779-A6CF-E93A-E373233109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1515" y="2778716"/>
            <a:ext cx="5701433" cy="202668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B791088-E51B-96DC-B626-77D1105895F2}"/>
              </a:ext>
            </a:extLst>
          </p:cNvPr>
          <p:cNvSpPr txBox="1"/>
          <p:nvPr/>
        </p:nvSpPr>
        <p:spPr>
          <a:xfrm>
            <a:off x="5924560" y="4970162"/>
            <a:ext cx="6014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SassoonCRInfant" panose="02010503020300020003" pitchFamily="2" charset="0"/>
              </a:rPr>
              <a:t>Bodiau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i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fyny</a:t>
            </a:r>
            <a:r>
              <a:rPr lang="en-GB" dirty="0">
                <a:latin typeface="SassoonCRInfant" panose="02010503020300020003" pitchFamily="2" charset="0"/>
              </a:rPr>
              <a:t>              </a:t>
            </a:r>
            <a:r>
              <a:rPr lang="en-GB" dirty="0" err="1">
                <a:latin typeface="SassoonCRInfant" panose="02010503020300020003" pitchFamily="2" charset="0"/>
              </a:rPr>
              <a:t>Bodiau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i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lawr</a:t>
            </a:r>
            <a:r>
              <a:rPr lang="en-GB" dirty="0">
                <a:latin typeface="SassoonCRInfant" panose="02010503020300020003" pitchFamily="2" charset="0"/>
              </a:rPr>
              <a:t>        </a:t>
            </a:r>
            <a:r>
              <a:rPr lang="en-GB" dirty="0" err="1">
                <a:latin typeface="SassoonCRInfant" panose="02010503020300020003" pitchFamily="2" charset="0"/>
              </a:rPr>
              <a:t>Bodiau</a:t>
            </a:r>
            <a:r>
              <a:rPr lang="en-GB" dirty="0">
                <a:latin typeface="SassoonCRInfant" panose="02010503020300020003" pitchFamily="2" charset="0"/>
              </a:rPr>
              <a:t> </a:t>
            </a:r>
            <a:r>
              <a:rPr lang="en-GB" dirty="0" err="1">
                <a:latin typeface="SassoonCRInfant" panose="02010503020300020003" pitchFamily="2" charset="0"/>
              </a:rPr>
              <a:t>yn</a:t>
            </a:r>
            <a:r>
              <a:rPr lang="en-GB" dirty="0">
                <a:latin typeface="SassoonCRInfant" panose="02010503020300020003" pitchFamily="2" charset="0"/>
              </a:rPr>
              <a:t> y </a:t>
            </a:r>
            <a:r>
              <a:rPr lang="en-GB" dirty="0" err="1">
                <a:latin typeface="SassoonCRInfant" panose="02010503020300020003" pitchFamily="2" charset="0"/>
              </a:rPr>
              <a:t>canol</a:t>
            </a:r>
            <a:r>
              <a:rPr lang="en-GB" dirty="0">
                <a:latin typeface="SassoonCRInfant" panose="02010503020300020003" pitchFamily="2" charset="0"/>
              </a:rPr>
              <a:t>         </a:t>
            </a:r>
          </a:p>
        </p:txBody>
      </p:sp>
    </p:spTree>
    <p:extLst>
      <p:ext uri="{BB962C8B-B14F-4D97-AF65-F5344CB8AC3E}">
        <p14:creationId xmlns:p14="http://schemas.microsoft.com/office/powerpoint/2010/main" val="1597132621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FB09D"/>
      </a:accent1>
      <a:accent2>
        <a:srgbClr val="FFD7C7"/>
      </a:accent2>
      <a:accent3>
        <a:srgbClr val="FFE9E0"/>
      </a:accent3>
      <a:accent4>
        <a:srgbClr val="55736D"/>
      </a:accent4>
      <a:accent5>
        <a:srgbClr val="88A88E"/>
      </a:accent5>
      <a:accent6>
        <a:srgbClr val="E6FFFB"/>
      </a:accent6>
      <a:hlink>
        <a:srgbClr val="0563C1"/>
      </a:hlink>
      <a:folHlink>
        <a:srgbClr val="954F72"/>
      </a:folHlink>
    </a:clrScheme>
    <a:fontScheme name="Custom 116">
      <a:majorFont>
        <a:latin typeface="Bodoni MT"/>
        <a:ea typeface=""/>
        <a:cs typeface=""/>
      </a:majorFont>
      <a:minorFont>
        <a:latin typeface="Sourc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66722518_win32_SD_v11" id="{6E195932-91F4-4861-8538-848409B20D97}" vid="{F5C82CE7-F5AC-4E30-975C-FD228ED220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2E4FA29-61E2-42A6-9537-732ED628B6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F796806-D3A7-49C6-9335-B8A0B9307F8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7CDA33-9251-49D0-A51A-7888AA3E0635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{4AE71259-D435-46DA-95C9-222ADF58E56E}TFceab9897-d767-4b88-b01c-396399362f8b9c42cec1_win32-72ccf53ebda5</Template>
  <TotalTime>380</TotalTime>
  <Words>677</Words>
  <Application>Microsoft Office PowerPoint</Application>
  <PresentationFormat>Widescreen</PresentationFormat>
  <Paragraphs>132</Paragraphs>
  <Slides>22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Bodoni MT</vt:lpstr>
      <vt:lpstr>Calibri</vt:lpstr>
      <vt:lpstr>SassoonCRInfant</vt:lpstr>
      <vt:lpstr>Source Sans Pro Light</vt:lpstr>
      <vt:lpstr>Custom</vt:lpstr>
      <vt:lpstr>PowerPoint Presentation</vt:lpstr>
      <vt:lpstr>Charlotte Foulkes  2514231 </vt:lpstr>
      <vt:lpstr>Byddwn ni’n:   Adolygu:  Geirfa  Dysgu: Rydw i’n meddwl bod y gerddoriaeth yn _____.</vt:lpstr>
      <vt:lpstr>Adolygu:</vt:lpstr>
      <vt:lpstr>yn swnllyd</vt:lpstr>
      <vt:lpstr>yn dawel</vt:lpstr>
      <vt:lpstr>yn gyflym</vt:lpstr>
      <vt:lpstr>yn araf</vt:lpstr>
      <vt:lpstr> yn ddiddorol</vt:lpstr>
      <vt:lpstr>yn ddiflas</vt:lpstr>
      <vt:lpstr>yn hen ffasiwn</vt:lpstr>
      <vt:lpstr>Dysgu:</vt:lpstr>
      <vt:lpstr>PowerPoint Presentation</vt:lpstr>
      <vt:lpstr>Drilio</vt:lpstr>
      <vt:lpstr>Beth ydych chi’n feddwl o’r gerddoriaeth? </vt:lpstr>
      <vt:lpstr>Beth ydych chi’n feddwl o’r gerddoriaeth? </vt:lpstr>
      <vt:lpstr>Rydw i’n meddwl bod y gerddoriaeth yn araf.  Rydw i’n meddwl bod y gerddoriaeth yn araf.  Rydw i’n meddwl bod y gerddoriaeth yn araf.  Falala, falala, fa la la!  Rydw i’n meddwl bod y gerddoriaeth yn swnllyd.  Rydw i’n meddwl bod y gerddoriaeth yn swnllyd.  Rydw i’n meddwl bod y gerddoriaeth yn swnllyd. Falala, falala, fa la la!  Rydw i’n meddwl bod y gerddoriaeth yn gyflym.  Rydw i’n meddwl bod y gerddoriaeth yn gyflym.  Rydw i’n meddwl bod y gerddoriaeth yn gyflym. Falala, falala, fa la la!  Canwch eich offeryn!  Rydw i’n meddwl bod y gerddoriaeth yn dawel.  Rydw i’n meddwl bod y gerddoriaeth yn dawel.  Rydw i’n meddwl bod y gerddoriaeth yn dawel. Falala, falala, fa la la! </vt:lpstr>
      <vt:lpstr>Gwaithgaredd</vt:lpstr>
      <vt:lpstr>PowerPoint Presentation</vt:lpstr>
      <vt:lpstr>PowerPoint Presentation</vt:lpstr>
      <vt:lpstr>https://wordwall.net/resource/106396099/cerddoriaeth </vt:lpstr>
      <vt:lpstr>Rydyn ni wedi:   Adolygu:  Geirfa  Dysgu: Rydw i’n meddwl bod y gerddoriaeth yn _____.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Charlotte Foulkes (2514231)</dc:creator>
  <cp:lastModifiedBy>Charlotte Foulkes (2514231)</cp:lastModifiedBy>
  <cp:revision>21</cp:revision>
  <dcterms:created xsi:type="dcterms:W3CDTF">2026-01-12T11:39:47Z</dcterms:created>
  <dcterms:modified xsi:type="dcterms:W3CDTF">2026-01-28T10:48:27Z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