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2" r:id="rId4"/>
    <p:sldId id="263" r:id="rId5"/>
    <p:sldId id="259" r:id="rId6"/>
    <p:sldId id="260" r:id="rId7"/>
    <p:sldId id="261" r:id="rId8"/>
    <p:sldId id="264" r:id="rId9"/>
    <p:sldId id="265" r:id="rId10"/>
    <p:sldId id="266" r:id="rId11"/>
    <p:sldId id="269" r:id="rId12"/>
    <p:sldId id="268" r:id="rId13"/>
    <p:sldId id="270" r:id="rId14"/>
    <p:sldId id="275" r:id="rId15"/>
    <p:sldId id="271" r:id="rId16"/>
    <p:sldId id="273"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4F9AE7D8-8113-475B-A01C-A3988A09B943}" type="datetimeFigureOut">
              <a:rPr lang="en-US" smtClean="0"/>
              <a:t>5/6/2023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1D2B9ED-E9BD-4602-A3EA-935911A43C9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4F9AE7D8-8113-475B-A01C-A3988A09B943}" type="datetimeFigureOut">
              <a:rPr lang="en-US" smtClean="0"/>
              <a:t>5/6/2023</a:t>
            </a:fld>
            <a:endParaRPr lang="en-US"/>
          </a:p>
        </p:txBody>
      </p:sp>
      <p:sp>
        <p:nvSpPr>
          <p:cNvPr id="9" name="Slide Number Placeholder 8"/>
          <p:cNvSpPr>
            <a:spLocks noGrp="1"/>
          </p:cNvSpPr>
          <p:nvPr>
            <p:ph type="sldNum" sz="quarter" idx="15"/>
          </p:nvPr>
        </p:nvSpPr>
        <p:spPr/>
        <p:txBody>
          <a:bodyPr rtlCol="0"/>
          <a:lstStyle/>
          <a:p>
            <a:fld id="{F1D2B9ED-E9BD-4602-A3EA-935911A43C9A}"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transition spd="slow">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4F9AE7D8-8113-475B-A01C-A3988A09B943}" type="datetimeFigureOut">
              <a:rPr lang="en-US" smtClean="0"/>
              <a:t>5/6/2023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1D2B9ED-E9BD-4602-A3EA-935911A43C9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transition spd="slow">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F9AE7D8-8113-475B-A01C-A3988A09B943}" type="datetimeFigureOut">
              <a:rPr lang="en-US" smtClean="0"/>
              <a:t>5/6/2023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D2B9ED-E9BD-4602-A3EA-935911A43C9A}" type="slidenum">
              <a:rPr lang="en-US" smtClean="0"/>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transition spd="slow">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4F9AE7D8-8113-475B-A01C-A3988A09B943}" type="datetimeFigureOut">
              <a:rPr lang="en-US" smtClean="0"/>
              <a:t>5/6/2023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D2B9ED-E9BD-4602-A3EA-935911A43C9A}" type="slidenum">
              <a:rPr lang="en-US" smtClean="0"/>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transition spd="slow">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4F9AE7D8-8113-475B-A01C-A3988A09B943}" type="datetimeFigureOut">
              <a:rPr lang="en-US" smtClean="0"/>
              <a:t>5/6/2023</a:t>
            </a:fld>
            <a:endParaRPr lang="en-US"/>
          </a:p>
        </p:txBody>
      </p:sp>
      <p:sp>
        <p:nvSpPr>
          <p:cNvPr id="7" name="Slide Number Placeholder 6"/>
          <p:cNvSpPr>
            <a:spLocks noGrp="1"/>
          </p:cNvSpPr>
          <p:nvPr>
            <p:ph type="sldNum" sz="quarter" idx="11"/>
          </p:nvPr>
        </p:nvSpPr>
        <p:spPr/>
        <p:txBody>
          <a:bodyPr rtlCol="0"/>
          <a:lstStyle/>
          <a:p>
            <a:fld id="{F1D2B9ED-E9BD-4602-A3EA-935911A43C9A}"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transition spd="slow">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AE7D8-8113-475B-A01C-A3988A09B943}" type="datetimeFigureOut">
              <a:rPr lang="en-US" smtClean="0"/>
              <a:t>5/6/2023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D2B9ED-E9BD-4602-A3EA-935911A43C9A}" type="slidenum">
              <a:rPr lang="en-US" smtClean="0"/>
              <a:t>‹#›</a:t>
            </a:fld>
            <a:endParaRPr lang="en-US"/>
          </a:p>
        </p:txBody>
      </p:sp>
    </p:spTree>
  </p:cSld>
  <p:clrMapOvr>
    <a:masterClrMapping/>
  </p:clrMapOvr>
  <p:transition spd="slow">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F9AE7D8-8113-475B-A01C-A3988A09B943}" type="datetimeFigureOut">
              <a:rPr lang="en-US" smtClean="0"/>
              <a:t>5/6/2023</a:t>
            </a:fld>
            <a:endParaRPr lang="en-US"/>
          </a:p>
        </p:txBody>
      </p:sp>
      <p:sp>
        <p:nvSpPr>
          <p:cNvPr id="22" name="Slide Number Placeholder 21"/>
          <p:cNvSpPr>
            <a:spLocks noGrp="1"/>
          </p:cNvSpPr>
          <p:nvPr>
            <p:ph type="sldNum" sz="quarter" idx="15"/>
          </p:nvPr>
        </p:nvSpPr>
        <p:spPr/>
        <p:txBody>
          <a:bodyPr rtlCol="0"/>
          <a:lstStyle/>
          <a:p>
            <a:fld id="{F1D2B9ED-E9BD-4602-A3EA-935911A43C9A}"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transition spd="slow">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F9AE7D8-8113-475B-A01C-A3988A09B943}" type="datetimeFigureOut">
              <a:rPr lang="en-US" smtClean="0"/>
              <a:t>5/6/2023</a:t>
            </a:fld>
            <a:endParaRPr lang="en-US"/>
          </a:p>
        </p:txBody>
      </p:sp>
      <p:sp>
        <p:nvSpPr>
          <p:cNvPr id="18" name="Slide Number Placeholder 17"/>
          <p:cNvSpPr>
            <a:spLocks noGrp="1"/>
          </p:cNvSpPr>
          <p:nvPr>
            <p:ph type="sldNum" sz="quarter" idx="11"/>
          </p:nvPr>
        </p:nvSpPr>
        <p:spPr/>
        <p:txBody>
          <a:bodyPr rtlCol="0"/>
          <a:lstStyle/>
          <a:p>
            <a:fld id="{F1D2B9ED-E9BD-4602-A3EA-935911A43C9A}"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transition spd="slow">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9AE7D8-8113-475B-A01C-A3988A09B943}"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2B9ED-E9BD-4602-A3EA-935911A43C9A}" type="slidenum">
              <a:rPr lang="en-US" smtClean="0"/>
              <a:t>‹#›</a:t>
            </a:fld>
            <a:endParaRPr lang="en-US"/>
          </a:p>
        </p:txBody>
      </p:sp>
    </p:spTree>
  </p:cSld>
  <p:clrMapOvr>
    <a:masterClrMapping/>
  </p:clrMapOvr>
  <p:transition spd="slow">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9AE7D8-8113-475B-A01C-A3988A09B943}"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D2B9ED-E9BD-4602-A3EA-935911A43C9A}" type="slidenum">
              <a:rPr lang="en-US" smtClean="0"/>
              <a:t>‹#›</a:t>
            </a:fld>
            <a:endParaRPr lang="en-US"/>
          </a:p>
        </p:txBody>
      </p:sp>
    </p:spTree>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F9AE7D8-8113-475B-A01C-A3988A09B943}" type="datetimeFigureOut">
              <a:rPr lang="en-US" smtClean="0"/>
              <a:t>5/6/2023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1D2B9ED-E9BD-4602-A3EA-935911A43C9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cover/>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ageuk.org.uk/our-impact/policy-research/loneliness-research-and-resources/loneliness-depression-and-anxiety-exploring-the-connection-to-mental-health/" TargetMode="External"/><Relationship Id="rId3" Type="http://schemas.openxmlformats.org/officeDocument/2006/relationships/hyperlink" Target="https://www.mha.org.uk/get-involved/policy-influencing/facts-stats/" TargetMode="External"/><Relationship Id="rId7" Type="http://schemas.openxmlformats.org/officeDocument/2006/relationships/hyperlink" Target="https://www.ed.ac.uk/institute-academic-development/study-hub/learning-resources/literature-review" TargetMode="External"/><Relationship Id="rId2" Type="http://schemas.openxmlformats.org/officeDocument/2006/relationships/hyperlink" Target="https://post.parliament.uk/research-briefings/post-pn-0648/" TargetMode="External"/><Relationship Id="rId1" Type="http://schemas.openxmlformats.org/officeDocument/2006/relationships/slideLayout" Target="../slideLayouts/slideLayout2.xml"/><Relationship Id="rId6" Type="http://schemas.openxmlformats.org/officeDocument/2006/relationships/hyperlink" Target="https://www.scribbr.com/category/methodology/" TargetMode="External"/><Relationship Id="rId5" Type="http://schemas.openxmlformats.org/officeDocument/2006/relationships/hyperlink" Target="https://www.questionpro.com/blog/what-is-research/" TargetMode="External"/><Relationship Id="rId4" Type="http://schemas.openxmlformats.org/officeDocument/2006/relationships/hyperlink" Target="https://www.google.com/search?q=define+research&amp;rlz=1C1YTUH_enUG1004UG1005&amp;oq=define+research+&amp;aqs=chrome..69i57j0i512l9.14226j1j7&amp;sourceid=chrome&amp;ie=UTF-8" TargetMode="External"/><Relationship Id="rId9" Type="http://schemas.openxmlformats.org/officeDocument/2006/relationships/hyperlink" Target="https://www.healio.com/news/psychiatry/20220105/mental-health-worsened-in-uk-older-adults-as-covid19-pandemic-continu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6="http://schemas.microsoft.com/office/drawing/2014/main" xmlns:lc="http://schemas.openxmlformats.org/drawingml/2006/lockedCanvas" id="{C3715A97-7C12-4B07-9EE8-ACD18DB85189}"/>
              </a:ext>
            </a:extLst>
          </p:cNvPr>
          <p:cNvPicPr>
            <a:picLocks noGrp="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457200" y="27709"/>
            <a:ext cx="7772400" cy="2587178"/>
          </a:xfrm>
          <a:prstGeom prst="rect">
            <a:avLst/>
          </a:prstGeom>
        </p:spPr>
      </p:pic>
      <p:sp>
        <p:nvSpPr>
          <p:cNvPr id="6" name="Rectangle 5"/>
          <p:cNvSpPr/>
          <p:nvPr/>
        </p:nvSpPr>
        <p:spPr>
          <a:xfrm>
            <a:off x="1046018" y="2886947"/>
            <a:ext cx="5334000" cy="461665"/>
          </a:xfrm>
          <a:prstGeom prst="rect">
            <a:avLst/>
          </a:prstGeom>
        </p:spPr>
        <p:txBody>
          <a:bodyPr wrap="square">
            <a:spAutoFit/>
          </a:bodyPr>
          <a:lstStyle/>
          <a:p>
            <a:r>
              <a:rPr lang="en-US" sz="2400" dirty="0" smtClean="0"/>
              <a:t>Independent </a:t>
            </a:r>
            <a:r>
              <a:rPr lang="en-US" sz="2400" dirty="0" smtClean="0"/>
              <a:t>Project </a:t>
            </a:r>
            <a:r>
              <a:rPr lang="en-US" dirty="0" smtClean="0"/>
              <a:t>BMHP6020_LON </a:t>
            </a:r>
            <a:endParaRPr lang="en-US" dirty="0"/>
          </a:p>
        </p:txBody>
      </p:sp>
      <p:sp>
        <p:nvSpPr>
          <p:cNvPr id="7" name="Rectangle 6"/>
          <p:cNvSpPr/>
          <p:nvPr/>
        </p:nvSpPr>
        <p:spPr>
          <a:xfrm>
            <a:off x="1046018" y="5410200"/>
            <a:ext cx="7031181" cy="1200329"/>
          </a:xfrm>
          <a:prstGeom prst="rect">
            <a:avLst/>
          </a:prstGeom>
        </p:spPr>
        <p:txBody>
          <a:bodyPr wrap="square">
            <a:spAutoFit/>
          </a:bodyPr>
          <a:lstStyle/>
          <a:p>
            <a:r>
              <a:rPr lang="en-GB" sz="2400" b="1" dirty="0"/>
              <a:t>IMPACT OF COVID 19 ON MENTAL HEALTH OF THE ELDER PERSONS IN UNITED KINGDOM</a:t>
            </a:r>
            <a:endParaRPr lang="en-US" sz="2400" dirty="0"/>
          </a:p>
        </p:txBody>
      </p:sp>
      <p:sp>
        <p:nvSpPr>
          <p:cNvPr id="9" name="Rectangle 8"/>
          <p:cNvSpPr/>
          <p:nvPr/>
        </p:nvSpPr>
        <p:spPr>
          <a:xfrm>
            <a:off x="1046018" y="3991735"/>
            <a:ext cx="3366646" cy="523220"/>
          </a:xfrm>
          <a:prstGeom prst="rect">
            <a:avLst/>
          </a:prstGeom>
        </p:spPr>
        <p:txBody>
          <a:bodyPr wrap="square">
            <a:spAutoFit/>
          </a:bodyPr>
          <a:lstStyle/>
          <a:p>
            <a:r>
              <a:rPr lang="en-GB" sz="2800" b="1" dirty="0" err="1" smtClean="0"/>
              <a:t>Nasande</a:t>
            </a:r>
            <a:r>
              <a:rPr lang="en-GB" sz="2800" b="1" dirty="0" smtClean="0"/>
              <a:t> </a:t>
            </a:r>
            <a:r>
              <a:rPr lang="en-GB" sz="2800" b="1" dirty="0" err="1"/>
              <a:t>Benah</a:t>
            </a:r>
            <a:endParaRPr lang="en-US" sz="2800" b="1" dirty="0"/>
          </a:p>
        </p:txBody>
      </p:sp>
    </p:spTree>
    <p:extLst>
      <p:ext uri="{BB962C8B-B14F-4D97-AF65-F5344CB8AC3E}">
        <p14:creationId xmlns:p14="http://schemas.microsoft.com/office/powerpoint/2010/main" val="1719082285"/>
      </p:ext>
    </p:extLst>
  </p:cSld>
  <p:clrMapOvr>
    <a:masterClrMapping/>
  </p:clrMapOvr>
  <p:transition spd="slow">
    <p:cove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lstStyle/>
          <a:p>
            <a:r>
              <a:rPr lang="en-US" dirty="0" smtClean="0"/>
              <a:t>CHAPTER 1: INTRODUCTION</a:t>
            </a:r>
            <a:endParaRPr lang="en-US" dirty="0"/>
          </a:p>
        </p:txBody>
      </p:sp>
      <p:sp>
        <p:nvSpPr>
          <p:cNvPr id="3" name="Content Placeholder 2"/>
          <p:cNvSpPr>
            <a:spLocks noGrp="1"/>
          </p:cNvSpPr>
          <p:nvPr>
            <p:ph sz="quarter" idx="1"/>
          </p:nvPr>
        </p:nvSpPr>
        <p:spPr>
          <a:xfrm>
            <a:off x="76200" y="1066800"/>
            <a:ext cx="7010400" cy="5791200"/>
          </a:xfrm>
        </p:spPr>
        <p:txBody>
          <a:bodyPr>
            <a:noAutofit/>
          </a:bodyPr>
          <a:lstStyle/>
          <a:p>
            <a:pPr>
              <a:lnSpc>
                <a:spcPct val="150000"/>
              </a:lnSpc>
            </a:pPr>
            <a:r>
              <a:rPr lang="en-GB" sz="2000" dirty="0" smtClean="0">
                <a:ea typeface="Verdana" pitchFamily="34" charset="0"/>
              </a:rPr>
              <a:t>Corona </a:t>
            </a:r>
            <a:r>
              <a:rPr lang="en-GB" sz="2000" dirty="0">
                <a:ea typeface="Verdana" pitchFamily="34" charset="0"/>
              </a:rPr>
              <a:t>virus was </a:t>
            </a:r>
            <a:r>
              <a:rPr lang="en-GB" sz="2000" dirty="0" smtClean="0">
                <a:ea typeface="Verdana" pitchFamily="34" charset="0"/>
              </a:rPr>
              <a:t>reported </a:t>
            </a:r>
            <a:r>
              <a:rPr lang="en-GB" sz="2000" dirty="0">
                <a:ea typeface="Verdana" pitchFamily="34" charset="0"/>
              </a:rPr>
              <a:t>to be highly infectious, rapidly </a:t>
            </a:r>
            <a:r>
              <a:rPr lang="en-GB" sz="2000" dirty="0" smtClean="0">
                <a:ea typeface="Verdana" pitchFamily="34" charset="0"/>
              </a:rPr>
              <a:t>spreading. </a:t>
            </a:r>
            <a:endParaRPr lang="en-GB" sz="2000" dirty="0" smtClean="0">
              <a:ea typeface="Verdana" pitchFamily="34" charset="0"/>
            </a:endParaRPr>
          </a:p>
          <a:p>
            <a:pPr>
              <a:lnSpc>
                <a:spcPct val="150000"/>
              </a:lnSpc>
            </a:pPr>
            <a:r>
              <a:rPr lang="en-GB" sz="2000" dirty="0" smtClean="0">
                <a:ea typeface="Verdana" pitchFamily="34" charset="0"/>
              </a:rPr>
              <a:t>Individuals </a:t>
            </a:r>
            <a:r>
              <a:rPr lang="en-GB" sz="2000" dirty="0" smtClean="0">
                <a:ea typeface="Verdana" pitchFamily="34" charset="0"/>
              </a:rPr>
              <a:t>were advised to protect </a:t>
            </a:r>
            <a:r>
              <a:rPr lang="en-GB" sz="2000" dirty="0">
                <a:ea typeface="Verdana" pitchFamily="34" charset="0"/>
              </a:rPr>
              <a:t>themselves and others from infection by keeping at least one metre away, wearing a well fitting mask, and often washing their hands or using an alcohol-based sanitizer </a:t>
            </a:r>
            <a:r>
              <a:rPr lang="en-US" sz="2000" dirty="0">
                <a:ea typeface="Verdana" pitchFamily="34" charset="0"/>
              </a:rPr>
              <a:t>(WHO</a:t>
            </a:r>
            <a:r>
              <a:rPr lang="en-US" sz="2000" dirty="0" smtClean="0">
                <a:ea typeface="Verdana" pitchFamily="34" charset="0"/>
              </a:rPr>
              <a:t>,</a:t>
            </a:r>
            <a:endParaRPr lang="en-US" sz="2000" dirty="0">
              <a:ea typeface="Verdana" pitchFamily="34" charset="0"/>
            </a:endParaRPr>
          </a:p>
          <a:p>
            <a:pPr>
              <a:lnSpc>
                <a:spcPct val="150000"/>
              </a:lnSpc>
            </a:pPr>
            <a:r>
              <a:rPr lang="en-GB" sz="2000" dirty="0" smtClean="0">
                <a:ea typeface="Verdana" pitchFamily="34" charset="0"/>
              </a:rPr>
              <a:t>The </a:t>
            </a:r>
            <a:r>
              <a:rPr lang="en-GB" sz="2000" dirty="0" smtClean="0">
                <a:ea typeface="Verdana" pitchFamily="34" charset="0"/>
              </a:rPr>
              <a:t>COVID19 </a:t>
            </a:r>
            <a:r>
              <a:rPr lang="en-GB" sz="2000" dirty="0" smtClean="0">
                <a:ea typeface="Verdana" pitchFamily="34" charset="0"/>
              </a:rPr>
              <a:t>pandemic had different effects on people's mental health and wellbeing.(Bunn, 2021</a:t>
            </a:r>
            <a:r>
              <a:rPr lang="en-GB" sz="2000" dirty="0">
                <a:ea typeface="Verdana" pitchFamily="34" charset="0"/>
              </a:rPr>
              <a:t>). </a:t>
            </a:r>
            <a:endParaRPr lang="en-GB" sz="2000" dirty="0" smtClean="0">
              <a:ea typeface="Verdana" pitchFamily="34" charset="0"/>
            </a:endParaRPr>
          </a:p>
          <a:p>
            <a:pPr>
              <a:lnSpc>
                <a:spcPct val="150000"/>
              </a:lnSpc>
            </a:pPr>
            <a:r>
              <a:rPr lang="en-GB" sz="2000" dirty="0" smtClean="0">
                <a:ea typeface="Verdana" pitchFamily="34" charset="0"/>
              </a:rPr>
              <a:t>Lockdown </a:t>
            </a:r>
            <a:r>
              <a:rPr lang="en-GB" sz="2000" dirty="0">
                <a:ea typeface="Verdana" pitchFamily="34" charset="0"/>
              </a:rPr>
              <a:t>easily caused feelings of confinement and loneliness in some people. </a:t>
            </a:r>
            <a:endParaRPr lang="en-GB" sz="2000" dirty="0" smtClean="0">
              <a:ea typeface="Verdana" pitchFamily="34" charset="0"/>
            </a:endParaRPr>
          </a:p>
          <a:p>
            <a:pPr>
              <a:lnSpc>
                <a:spcPct val="150000"/>
              </a:lnSpc>
            </a:pPr>
            <a:r>
              <a:rPr lang="en-GB" sz="2000" dirty="0" smtClean="0">
                <a:ea typeface="Verdana" pitchFamily="34" charset="0"/>
              </a:rPr>
              <a:t>Lack </a:t>
            </a:r>
            <a:r>
              <a:rPr lang="en-GB" sz="2000" dirty="0">
                <a:ea typeface="Verdana" pitchFamily="34" charset="0"/>
              </a:rPr>
              <a:t>of structured days led to the development of unhealthy habits(Burn, 2020). </a:t>
            </a:r>
          </a:p>
          <a:p>
            <a:pPr>
              <a:lnSpc>
                <a:spcPct val="150000"/>
              </a:lnSpc>
            </a:pPr>
            <a:endParaRPr lang="en-GB" sz="2000" dirty="0" smtClean="0">
              <a:ea typeface="Verdana" pitchFamily="34" charset="0"/>
            </a:endParaRPr>
          </a:p>
        </p:txBody>
      </p:sp>
      <p:pic>
        <p:nvPicPr>
          <p:cNvPr id="4098" name="Picture 2" descr="D:\bena\coronaviru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6600" y="1219200"/>
            <a:ext cx="2057400"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22157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lstStyle/>
          <a:p>
            <a:r>
              <a:rPr lang="en-US" dirty="0" smtClean="0"/>
              <a:t>Introduction continued</a:t>
            </a:r>
            <a:endParaRPr lang="en-US" dirty="0"/>
          </a:p>
        </p:txBody>
      </p:sp>
      <p:sp>
        <p:nvSpPr>
          <p:cNvPr id="3" name="Content Placeholder 2"/>
          <p:cNvSpPr>
            <a:spLocks noGrp="1"/>
          </p:cNvSpPr>
          <p:nvPr>
            <p:ph sz="quarter" idx="1"/>
          </p:nvPr>
        </p:nvSpPr>
        <p:spPr>
          <a:xfrm>
            <a:off x="457200" y="1143000"/>
            <a:ext cx="5105400" cy="4983163"/>
          </a:xfrm>
        </p:spPr>
        <p:txBody>
          <a:bodyPr>
            <a:normAutofit/>
          </a:bodyPr>
          <a:lstStyle/>
          <a:p>
            <a:r>
              <a:rPr lang="en-US" sz="2200" dirty="0">
                <a:solidFill>
                  <a:prstClr val="black"/>
                </a:solidFill>
                <a:ea typeface="Verdana" pitchFamily="34" charset="0"/>
              </a:rPr>
              <a:t>There were reports of excessive gaming/online gambling, increased alcohol consumption, overeating, and a lack of exercise(Burn, 2020</a:t>
            </a:r>
            <a:r>
              <a:rPr lang="en-US" sz="2200" dirty="0" smtClean="0">
                <a:solidFill>
                  <a:prstClr val="black"/>
                </a:solidFill>
                <a:ea typeface="Verdana" pitchFamily="34" charset="0"/>
              </a:rPr>
              <a:t>)</a:t>
            </a:r>
            <a:endParaRPr lang="en-GB" sz="2200" dirty="0">
              <a:solidFill>
                <a:prstClr val="black"/>
              </a:solidFill>
              <a:ea typeface="Verdana" pitchFamily="34" charset="0"/>
            </a:endParaRPr>
          </a:p>
          <a:p>
            <a:r>
              <a:rPr lang="en-GB" sz="2200" dirty="0" smtClean="0">
                <a:solidFill>
                  <a:prstClr val="black"/>
                </a:solidFill>
                <a:ea typeface="Verdana" pitchFamily="34" charset="0"/>
              </a:rPr>
              <a:t>Older </a:t>
            </a:r>
            <a:r>
              <a:rPr lang="en-GB" sz="2200" dirty="0">
                <a:solidFill>
                  <a:prstClr val="black"/>
                </a:solidFill>
                <a:ea typeface="Verdana" pitchFamily="34" charset="0"/>
              </a:rPr>
              <a:t>adults were at an increased risk of serious illness and death, as well as social isolation and loss of access to social and health care.</a:t>
            </a:r>
          </a:p>
          <a:p>
            <a:pPr lvl="0"/>
            <a:r>
              <a:rPr lang="en-GB" sz="2200" dirty="0">
                <a:solidFill>
                  <a:prstClr val="black"/>
                </a:solidFill>
                <a:ea typeface="Verdana" pitchFamily="34" charset="0"/>
              </a:rPr>
              <a:t>This resulted into poor mental health and well-being, which is linked to cognitive decline, incident dementia, mortality, and a variety of physical health problems.(</a:t>
            </a:r>
            <a:r>
              <a:rPr lang="en-GB" sz="2200" dirty="0" err="1">
                <a:solidFill>
                  <a:prstClr val="black"/>
                </a:solidFill>
                <a:ea typeface="Verdana" pitchFamily="34" charset="0"/>
              </a:rPr>
              <a:t>Herpen</a:t>
            </a:r>
            <a:r>
              <a:rPr lang="en-GB" sz="2200" dirty="0">
                <a:solidFill>
                  <a:prstClr val="black"/>
                </a:solidFill>
                <a:ea typeface="Verdana" pitchFamily="34" charset="0"/>
              </a:rPr>
              <a:t>, 2022). </a:t>
            </a:r>
            <a:endParaRPr lang="en-US" sz="2200" dirty="0">
              <a:solidFill>
                <a:prstClr val="black"/>
              </a:solidFill>
              <a:ea typeface="Verdana" pitchFamily="34" charset="0"/>
            </a:endParaRPr>
          </a:p>
          <a:p>
            <a:endParaRPr lang="en-US" sz="2200" dirty="0"/>
          </a:p>
        </p:txBody>
      </p:sp>
      <p:pic>
        <p:nvPicPr>
          <p:cNvPr id="2050" name="Picture 2" descr="D:\bena\mentalwellness_.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410200" y="914400"/>
            <a:ext cx="3276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8384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0"/>
            <a:ext cx="5791200" cy="6781800"/>
          </a:xfrm>
        </p:spPr>
        <p:txBody>
          <a:bodyPr>
            <a:normAutofit fontScale="92500" lnSpcReduction="20000"/>
          </a:bodyPr>
          <a:lstStyle/>
          <a:p>
            <a:pPr marL="0" indent="0">
              <a:buNone/>
            </a:pPr>
            <a:r>
              <a:rPr lang="en-US" b="1" dirty="0" smtClean="0">
                <a:ea typeface="Verdana" pitchFamily="34" charset="0"/>
              </a:rPr>
              <a:t>Rationale of the study </a:t>
            </a:r>
          </a:p>
          <a:p>
            <a:pPr marL="0" indent="0">
              <a:buNone/>
            </a:pPr>
            <a:r>
              <a:rPr lang="en-GB" dirty="0" smtClean="0">
                <a:ea typeface="Verdana" pitchFamily="34" charset="0"/>
              </a:rPr>
              <a:t>To </a:t>
            </a:r>
            <a:r>
              <a:rPr lang="en-GB" dirty="0">
                <a:ea typeface="Verdana" pitchFamily="34" charset="0"/>
              </a:rPr>
              <a:t>establish the impact of </a:t>
            </a:r>
            <a:r>
              <a:rPr lang="en-GB" dirty="0" smtClean="0">
                <a:ea typeface="Verdana" pitchFamily="34" charset="0"/>
              </a:rPr>
              <a:t>COVID 19 </a:t>
            </a:r>
            <a:r>
              <a:rPr lang="en-GB" dirty="0">
                <a:ea typeface="Verdana" pitchFamily="34" charset="0"/>
              </a:rPr>
              <a:t>on mental health of the elder </a:t>
            </a:r>
            <a:r>
              <a:rPr lang="en-GB" dirty="0" smtClean="0">
                <a:ea typeface="Verdana" pitchFamily="34" charset="0"/>
              </a:rPr>
              <a:t>persons </a:t>
            </a:r>
            <a:r>
              <a:rPr lang="en-GB" dirty="0">
                <a:ea typeface="Verdana" pitchFamily="34" charset="0"/>
              </a:rPr>
              <a:t>in the United Kingdom. </a:t>
            </a:r>
            <a:endParaRPr lang="en-GB" dirty="0" smtClean="0">
              <a:ea typeface="Verdana" pitchFamily="34" charset="0"/>
            </a:endParaRPr>
          </a:p>
          <a:p>
            <a:pPr marL="0" indent="0">
              <a:buNone/>
            </a:pPr>
            <a:endParaRPr lang="en-US" dirty="0" smtClean="0">
              <a:ea typeface="Verdana" pitchFamily="34" charset="0"/>
            </a:endParaRPr>
          </a:p>
          <a:p>
            <a:pPr marL="0" indent="0">
              <a:buNone/>
            </a:pPr>
            <a:r>
              <a:rPr lang="en-US" b="1" dirty="0" smtClean="0">
                <a:ea typeface="Verdana" pitchFamily="34" charset="0"/>
              </a:rPr>
              <a:t>Aim </a:t>
            </a:r>
            <a:r>
              <a:rPr lang="en-US" b="1" dirty="0">
                <a:ea typeface="Verdana" pitchFamily="34" charset="0"/>
              </a:rPr>
              <a:t>of the study</a:t>
            </a:r>
          </a:p>
          <a:p>
            <a:pPr marL="0" indent="0">
              <a:buNone/>
            </a:pPr>
            <a:r>
              <a:rPr lang="en-US" dirty="0">
                <a:ea typeface="Verdana" pitchFamily="34" charset="0"/>
              </a:rPr>
              <a:t>To assess the impact of </a:t>
            </a:r>
            <a:r>
              <a:rPr lang="en-US" dirty="0" smtClean="0">
                <a:ea typeface="Verdana" pitchFamily="34" charset="0"/>
              </a:rPr>
              <a:t>COVID </a:t>
            </a:r>
            <a:r>
              <a:rPr lang="en-US" dirty="0">
                <a:ea typeface="Verdana" pitchFamily="34" charset="0"/>
              </a:rPr>
              <a:t>19 on mental health of the elder </a:t>
            </a:r>
            <a:r>
              <a:rPr lang="en-US" dirty="0" smtClean="0">
                <a:ea typeface="Verdana" pitchFamily="34" charset="0"/>
              </a:rPr>
              <a:t>persons </a:t>
            </a:r>
            <a:r>
              <a:rPr lang="en-US" dirty="0">
                <a:ea typeface="Verdana" pitchFamily="34" charset="0"/>
              </a:rPr>
              <a:t>in the United Kingdom.                                                                            </a:t>
            </a:r>
            <a:endParaRPr lang="en-US" dirty="0" smtClean="0">
              <a:ea typeface="Verdana" pitchFamily="34" charset="0"/>
            </a:endParaRPr>
          </a:p>
          <a:p>
            <a:endParaRPr lang="en-US" dirty="0" smtClean="0">
              <a:ea typeface="Verdana" pitchFamily="34" charset="0"/>
            </a:endParaRPr>
          </a:p>
          <a:p>
            <a:pPr marL="0" indent="0">
              <a:buNone/>
            </a:pPr>
            <a:r>
              <a:rPr lang="en-US" b="1" dirty="0" smtClean="0">
                <a:ea typeface="Verdana" pitchFamily="34" charset="0"/>
              </a:rPr>
              <a:t>Specific objectives </a:t>
            </a:r>
            <a:endParaRPr lang="en-US" b="1" dirty="0">
              <a:ea typeface="Verdana" pitchFamily="34" charset="0"/>
            </a:endParaRPr>
          </a:p>
          <a:p>
            <a:pPr marL="514350" indent="-514350">
              <a:buFont typeface="+mj-lt"/>
              <a:buAutoNum type="arabicPeriod"/>
            </a:pPr>
            <a:r>
              <a:rPr lang="en-US" dirty="0" smtClean="0">
                <a:ea typeface="Verdana" pitchFamily="34" charset="0"/>
              </a:rPr>
              <a:t>To </a:t>
            </a:r>
            <a:r>
              <a:rPr lang="en-US" dirty="0">
                <a:ea typeface="Verdana" pitchFamily="34" charset="0"/>
              </a:rPr>
              <a:t>identify the mental health conditions that older persons suffered from during the COVID 19 pandemic in the United Kingdom</a:t>
            </a:r>
            <a:r>
              <a:rPr lang="en-US" dirty="0" smtClean="0">
                <a:ea typeface="Verdana" pitchFamily="34" charset="0"/>
              </a:rPr>
              <a:t>.</a:t>
            </a:r>
            <a:endParaRPr lang="en-US" dirty="0">
              <a:ea typeface="Verdana" pitchFamily="34" charset="0"/>
            </a:endParaRPr>
          </a:p>
          <a:p>
            <a:pPr marL="514350" indent="-514350">
              <a:buFont typeface="+mj-lt"/>
              <a:buAutoNum type="arabicPeriod"/>
            </a:pPr>
            <a:r>
              <a:rPr lang="en-US" dirty="0" smtClean="0">
                <a:ea typeface="Verdana" pitchFamily="34" charset="0"/>
              </a:rPr>
              <a:t>To </a:t>
            </a:r>
            <a:r>
              <a:rPr lang="en-US" dirty="0">
                <a:ea typeface="Verdana" pitchFamily="34" charset="0"/>
              </a:rPr>
              <a:t>determine the effects </a:t>
            </a:r>
            <a:r>
              <a:rPr lang="en-US" dirty="0" smtClean="0">
                <a:ea typeface="Verdana" pitchFamily="34" charset="0"/>
              </a:rPr>
              <a:t>COVID19 </a:t>
            </a:r>
            <a:r>
              <a:rPr lang="en-US" dirty="0">
                <a:ea typeface="Verdana" pitchFamily="34" charset="0"/>
              </a:rPr>
              <a:t>pandemic had on the mental health of the elder person in United Kingdom.</a:t>
            </a:r>
          </a:p>
          <a:p>
            <a:pPr marL="514350" indent="-514350">
              <a:buFont typeface="+mj-lt"/>
              <a:buAutoNum type="arabicPeriod"/>
            </a:pPr>
            <a:r>
              <a:rPr lang="en-US" dirty="0">
                <a:ea typeface="Verdana" pitchFamily="34" charset="0"/>
              </a:rPr>
              <a:t>To assess the support older persons had to address the mental health during and post the </a:t>
            </a:r>
            <a:r>
              <a:rPr lang="en-US" dirty="0" smtClean="0">
                <a:ea typeface="Verdana" pitchFamily="34" charset="0"/>
              </a:rPr>
              <a:t>COVID19 </a:t>
            </a:r>
            <a:r>
              <a:rPr lang="en-US" dirty="0">
                <a:ea typeface="Verdana" pitchFamily="34" charset="0"/>
              </a:rPr>
              <a:t>pandemic in the United Kingdom.</a:t>
            </a:r>
          </a:p>
          <a:p>
            <a:endParaRPr lang="en-US" dirty="0">
              <a:ea typeface="Verdana" pitchFamily="34" charset="0"/>
            </a:endParaRPr>
          </a:p>
          <a:p>
            <a:endParaRPr lang="en-US" dirty="0">
              <a:ea typeface="Verdana" pitchFamily="34" charset="0"/>
            </a:endParaRPr>
          </a:p>
        </p:txBody>
      </p:sp>
      <p:sp>
        <p:nvSpPr>
          <p:cNvPr id="2" name="AutoShape 2" descr="D:\bena\How-Has-COVID-19-Affected-You-and-Your-Mental-Health-.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160338"/>
            <a:ext cx="3429000" cy="6392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85997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7772400" cy="639762"/>
          </a:xfrm>
        </p:spPr>
        <p:txBody>
          <a:bodyPr/>
          <a:lstStyle/>
          <a:p>
            <a:r>
              <a:rPr lang="en-US" dirty="0" smtClean="0">
                <a:ea typeface="Verdana" pitchFamily="34" charset="0"/>
              </a:rPr>
              <a:t>Chapter 2 :Background </a:t>
            </a:r>
            <a:endParaRPr lang="en-US" dirty="0">
              <a:ea typeface="Verdana" pitchFamily="34" charset="0"/>
            </a:endParaRPr>
          </a:p>
        </p:txBody>
      </p:sp>
      <p:sp>
        <p:nvSpPr>
          <p:cNvPr id="3" name="Content Placeholder 2"/>
          <p:cNvSpPr>
            <a:spLocks noGrp="1"/>
          </p:cNvSpPr>
          <p:nvPr>
            <p:ph sz="quarter" idx="1"/>
          </p:nvPr>
        </p:nvSpPr>
        <p:spPr>
          <a:xfrm>
            <a:off x="0" y="1066800"/>
            <a:ext cx="5562600" cy="5791200"/>
          </a:xfrm>
        </p:spPr>
        <p:txBody>
          <a:bodyPr>
            <a:noAutofit/>
          </a:bodyPr>
          <a:lstStyle/>
          <a:p>
            <a:r>
              <a:rPr lang="en-GB" sz="2000" dirty="0">
                <a:ea typeface="Verdana" pitchFamily="34" charset="0"/>
              </a:rPr>
              <a:t>More than half of respondents in a research during the initial stages of the COVID-19 epidemic in China assessed the psychological impact as moderate-to-severe, with around one-third reporting moderate-to-severe anxiety(Wang et al., 2020). </a:t>
            </a:r>
            <a:endParaRPr lang="en-GB" sz="2000" dirty="0" smtClean="0">
              <a:ea typeface="Verdana" pitchFamily="34" charset="0"/>
            </a:endParaRPr>
          </a:p>
          <a:p>
            <a:r>
              <a:rPr lang="en-GB" sz="2000" dirty="0" smtClean="0">
                <a:ea typeface="Verdana" pitchFamily="34" charset="0"/>
              </a:rPr>
              <a:t>The </a:t>
            </a:r>
            <a:r>
              <a:rPr lang="en-GB" sz="2000" dirty="0">
                <a:ea typeface="Verdana" pitchFamily="34" charset="0"/>
              </a:rPr>
              <a:t>number of cases of obsessive-compulsive </a:t>
            </a:r>
            <a:r>
              <a:rPr lang="en-GB" sz="2000" dirty="0" smtClean="0">
                <a:ea typeface="Verdana" pitchFamily="34" charset="0"/>
              </a:rPr>
              <a:t>disorder(OCD) </a:t>
            </a:r>
            <a:r>
              <a:rPr lang="en-GB" sz="2000" dirty="0">
                <a:ea typeface="Verdana" pitchFamily="34" charset="0"/>
              </a:rPr>
              <a:t>symptoms increased considerably during the COVID-19 pandemic, significantly higher than pre-pandemic rates recorded for the sample group. </a:t>
            </a:r>
            <a:endParaRPr lang="en-GB" sz="2000" dirty="0" smtClean="0">
              <a:ea typeface="Verdana" pitchFamily="34" charset="0"/>
            </a:endParaRPr>
          </a:p>
          <a:p>
            <a:r>
              <a:rPr lang="en-GB" sz="2000" dirty="0" smtClean="0">
                <a:ea typeface="Verdana" pitchFamily="34" charset="0"/>
              </a:rPr>
              <a:t>Presenting </a:t>
            </a:r>
            <a:r>
              <a:rPr lang="en-GB" sz="2000" dirty="0">
                <a:ea typeface="Verdana" pitchFamily="34" charset="0"/>
              </a:rPr>
              <a:t>with </a:t>
            </a:r>
            <a:r>
              <a:rPr lang="en-GB" sz="2000" dirty="0" smtClean="0">
                <a:ea typeface="Verdana" pitchFamily="34" charset="0"/>
              </a:rPr>
              <a:t>OCD symptoms </a:t>
            </a:r>
            <a:r>
              <a:rPr lang="en-GB" sz="2000" dirty="0">
                <a:ea typeface="Verdana" pitchFamily="34" charset="0"/>
              </a:rPr>
              <a:t>enhanced the risk of presenting with heightened stress, probable Generalised Anxiety Disorder, and </a:t>
            </a:r>
            <a:r>
              <a:rPr lang="en-GB" sz="2000" dirty="0" smtClean="0">
                <a:ea typeface="Verdana" pitchFamily="34" charset="0"/>
              </a:rPr>
              <a:t>certainly Major Depressive Disorder(Abba-</a:t>
            </a:r>
            <a:r>
              <a:rPr lang="en-GB" sz="2000" dirty="0" err="1" smtClean="0">
                <a:ea typeface="Verdana" pitchFamily="34" charset="0"/>
              </a:rPr>
              <a:t>Aji</a:t>
            </a:r>
            <a:r>
              <a:rPr lang="en-GB" sz="2000" dirty="0" smtClean="0">
                <a:ea typeface="Verdana" pitchFamily="34" charset="0"/>
              </a:rPr>
              <a:t> </a:t>
            </a:r>
            <a:r>
              <a:rPr lang="en-GB" sz="2000" dirty="0">
                <a:ea typeface="Verdana" pitchFamily="34" charset="0"/>
              </a:rPr>
              <a:t>et al., 2020</a:t>
            </a:r>
            <a:r>
              <a:rPr lang="en-GB" sz="2000" dirty="0" smtClean="0">
                <a:ea typeface="Verdana" pitchFamily="34" charset="0"/>
              </a:rPr>
              <a:t>).</a:t>
            </a:r>
            <a:endParaRPr lang="en-US" sz="2000" dirty="0">
              <a:ea typeface="Verdana" pitchFamily="34" charset="0"/>
            </a:endParaRPr>
          </a:p>
        </p:txBody>
      </p:sp>
      <p:pic>
        <p:nvPicPr>
          <p:cNvPr id="1027" name="Picture 3" descr="D:\bena\Depression-NEW-senior-man-in-isolation-at-home-medium_cropp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1143000"/>
            <a:ext cx="33528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18285"/>
      </p:ext>
    </p:extLst>
  </p:cSld>
  <p:clrMapOvr>
    <a:masterClrMapping/>
  </p:clrMapOvr>
  <p:transition spd="slow">
    <p:cove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7772400" cy="639762"/>
          </a:xfrm>
        </p:spPr>
        <p:txBody>
          <a:bodyPr/>
          <a:lstStyle/>
          <a:p>
            <a:r>
              <a:rPr lang="en-US" dirty="0" smtClean="0"/>
              <a:t>Background  continued </a:t>
            </a:r>
            <a:endParaRPr lang="en-US" dirty="0"/>
          </a:p>
        </p:txBody>
      </p:sp>
      <p:sp>
        <p:nvSpPr>
          <p:cNvPr id="3" name="Content Placeholder 2"/>
          <p:cNvSpPr>
            <a:spLocks noGrp="1"/>
          </p:cNvSpPr>
          <p:nvPr>
            <p:ph sz="quarter" idx="1"/>
          </p:nvPr>
        </p:nvSpPr>
        <p:spPr>
          <a:xfrm>
            <a:off x="0" y="1219200"/>
            <a:ext cx="6629400" cy="5638800"/>
          </a:xfrm>
        </p:spPr>
        <p:txBody>
          <a:bodyPr>
            <a:normAutofit/>
          </a:bodyPr>
          <a:lstStyle/>
          <a:p>
            <a:r>
              <a:rPr lang="en-GB" sz="2000" dirty="0">
                <a:ea typeface="Verdana" pitchFamily="34" charset="0"/>
              </a:rPr>
              <a:t>Mental health issues have been reported to be  more common among older people 60 years and above </a:t>
            </a:r>
            <a:r>
              <a:rPr lang="en-US" sz="2000" dirty="0">
                <a:ea typeface="Verdana" pitchFamily="34" charset="0"/>
              </a:rPr>
              <a:t>(Age UK, </a:t>
            </a:r>
            <a:r>
              <a:rPr lang="en-US" sz="2000" dirty="0" err="1">
                <a:ea typeface="Verdana" pitchFamily="34" charset="0"/>
              </a:rPr>
              <a:t>n.d</a:t>
            </a:r>
            <a:r>
              <a:rPr lang="en-US" sz="2000" dirty="0">
                <a:ea typeface="Verdana" pitchFamily="34" charset="0"/>
              </a:rPr>
              <a:t>)</a:t>
            </a:r>
            <a:r>
              <a:rPr lang="en-GB" sz="2000" dirty="0">
                <a:ea typeface="Verdana" pitchFamily="34" charset="0"/>
              </a:rPr>
              <a:t>.</a:t>
            </a:r>
          </a:p>
          <a:p>
            <a:r>
              <a:rPr lang="en-GB" sz="2000" dirty="0">
                <a:ea typeface="Verdana" pitchFamily="34" charset="0"/>
              </a:rPr>
              <a:t>The elderly account for,  23% of the UK population </a:t>
            </a:r>
            <a:r>
              <a:rPr lang="en-US" sz="2000" dirty="0">
                <a:ea typeface="Verdana" pitchFamily="34" charset="0"/>
              </a:rPr>
              <a:t>(</a:t>
            </a:r>
            <a:r>
              <a:rPr lang="en-US" sz="2000" dirty="0" err="1">
                <a:ea typeface="Verdana" pitchFamily="34" charset="0"/>
              </a:rPr>
              <a:t>mha</a:t>
            </a:r>
            <a:r>
              <a:rPr lang="en-US" sz="2000" dirty="0">
                <a:ea typeface="Verdana" pitchFamily="34" charset="0"/>
              </a:rPr>
              <a:t>, </a:t>
            </a:r>
            <a:r>
              <a:rPr lang="en-US" sz="2000" dirty="0" err="1">
                <a:ea typeface="Verdana" pitchFamily="34" charset="0"/>
              </a:rPr>
              <a:t>N.d</a:t>
            </a:r>
            <a:r>
              <a:rPr lang="en-US" sz="2000" dirty="0">
                <a:ea typeface="Verdana" pitchFamily="34" charset="0"/>
              </a:rPr>
              <a:t>)</a:t>
            </a:r>
            <a:r>
              <a:rPr lang="en-GB" sz="2000" dirty="0">
                <a:ea typeface="Verdana" pitchFamily="34" charset="0"/>
              </a:rPr>
              <a:t>. </a:t>
            </a:r>
            <a:endParaRPr lang="en-GB" sz="2000" dirty="0" smtClean="0">
              <a:ea typeface="Verdana" pitchFamily="34" charset="0"/>
            </a:endParaRPr>
          </a:p>
          <a:p>
            <a:r>
              <a:rPr lang="en-GB" sz="2000" dirty="0" smtClean="0">
                <a:ea typeface="Verdana" pitchFamily="34" charset="0"/>
              </a:rPr>
              <a:t>Research </a:t>
            </a:r>
            <a:r>
              <a:rPr lang="en-GB" sz="2000" dirty="0">
                <a:ea typeface="Verdana" pitchFamily="34" charset="0"/>
              </a:rPr>
              <a:t>conducted reported that any older people's health deteriorated during the lockdown as a result of isolation and less opportunities to socialise and engage in physical exercise.  </a:t>
            </a:r>
            <a:r>
              <a:rPr lang="en-US" sz="2000" dirty="0">
                <a:ea typeface="Verdana" pitchFamily="34" charset="0"/>
              </a:rPr>
              <a:t>(Age UK, </a:t>
            </a:r>
            <a:r>
              <a:rPr lang="en-US" sz="2000" dirty="0" err="1">
                <a:ea typeface="Verdana" pitchFamily="34" charset="0"/>
              </a:rPr>
              <a:t>n.d</a:t>
            </a:r>
            <a:r>
              <a:rPr lang="en-US" sz="2000" dirty="0">
                <a:ea typeface="Verdana" pitchFamily="34" charset="0"/>
              </a:rPr>
              <a:t>)</a:t>
            </a:r>
            <a:r>
              <a:rPr lang="en-GB" sz="2000" dirty="0">
                <a:ea typeface="Verdana" pitchFamily="34" charset="0"/>
              </a:rPr>
              <a:t>.</a:t>
            </a:r>
            <a:endParaRPr lang="en-US" sz="2000" dirty="0">
              <a:ea typeface="Verdana" pitchFamily="34" charset="0"/>
            </a:endParaRPr>
          </a:p>
          <a:p>
            <a:r>
              <a:rPr lang="en-GB" sz="2000" dirty="0" smtClean="0">
                <a:ea typeface="Verdana" pitchFamily="34" charset="0"/>
              </a:rPr>
              <a:t>A </a:t>
            </a:r>
            <a:r>
              <a:rPr lang="en-GB" sz="2000" dirty="0">
                <a:ea typeface="Verdana" pitchFamily="34" charset="0"/>
              </a:rPr>
              <a:t>12-year prospective study of 50-year-olds and older found that the intensity of depressive symptoms rose somewhat with time and was higher in the group with high loneliness ratings </a:t>
            </a:r>
            <a:r>
              <a:rPr lang="en-US" sz="2000" dirty="0">
                <a:ea typeface="Verdana" pitchFamily="34" charset="0"/>
              </a:rPr>
              <a:t>(</a:t>
            </a:r>
            <a:r>
              <a:rPr lang="en-US" sz="2000" dirty="0" err="1">
                <a:ea typeface="Verdana" pitchFamily="34" charset="0"/>
              </a:rPr>
              <a:t>Siu</a:t>
            </a:r>
            <a:r>
              <a:rPr lang="en-US" sz="2000" dirty="0">
                <a:ea typeface="Verdana" pitchFamily="34" charset="0"/>
              </a:rPr>
              <a:t> Long Lee, 2020</a:t>
            </a:r>
            <a:r>
              <a:rPr lang="en-US" sz="2000" dirty="0" smtClean="0">
                <a:ea typeface="Verdana" pitchFamily="34" charset="0"/>
              </a:rPr>
              <a:t>)</a:t>
            </a:r>
          </a:p>
          <a:p>
            <a:r>
              <a:rPr lang="en-US" sz="2000" dirty="0" smtClean="0">
                <a:ea typeface="Verdana" pitchFamily="34" charset="0"/>
              </a:rPr>
              <a:t>My study sought </a:t>
            </a:r>
            <a:r>
              <a:rPr lang="en-US" sz="2000" dirty="0">
                <a:ea typeface="Verdana" pitchFamily="34" charset="0"/>
              </a:rPr>
              <a:t>to </a:t>
            </a:r>
            <a:r>
              <a:rPr lang="en-US" sz="2000" dirty="0" smtClean="0">
                <a:ea typeface="Verdana" pitchFamily="34" charset="0"/>
              </a:rPr>
              <a:t>establish the impact of COVID 19 on mental health of the elder persons in united kingdom.</a:t>
            </a:r>
          </a:p>
          <a:p>
            <a:pPr marL="0" indent="0">
              <a:buNone/>
            </a:pPr>
            <a:endParaRPr lang="en-GB" sz="2000" dirty="0" smtClean="0">
              <a:ea typeface="Verdana" pitchFamily="34" charset="0"/>
            </a:endParaRPr>
          </a:p>
        </p:txBody>
      </p:sp>
      <p:pic>
        <p:nvPicPr>
          <p:cNvPr id="3075" name="Picture 3" descr="D:\bena\seniorDepressed_GettyImages-494376943_2000x1125-860x4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0" y="1295400"/>
            <a:ext cx="2190750"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5131845"/>
      </p:ext>
    </p:extLst>
  </p:cSld>
  <p:clrMapOvr>
    <a:masterClrMapping/>
  </p:clrMapOvr>
  <p:transition spd="slow">
    <p:cove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487362"/>
          </a:xfrm>
        </p:spPr>
        <p:txBody>
          <a:bodyPr>
            <a:normAutofit fontScale="90000"/>
          </a:bodyPr>
          <a:lstStyle/>
          <a:p>
            <a:r>
              <a:rPr lang="en-US" dirty="0" smtClean="0">
                <a:ea typeface="Verdana" pitchFamily="34" charset="0"/>
              </a:rPr>
              <a:t>Chapter 3: Methods</a:t>
            </a:r>
            <a:endParaRPr lang="en-US" dirty="0">
              <a:ea typeface="Verdana" pitchFamily="34" charset="0"/>
            </a:endParaRPr>
          </a:p>
        </p:txBody>
      </p:sp>
      <p:sp>
        <p:nvSpPr>
          <p:cNvPr id="3" name="Content Placeholder 2"/>
          <p:cNvSpPr>
            <a:spLocks noGrp="1"/>
          </p:cNvSpPr>
          <p:nvPr>
            <p:ph sz="quarter" idx="1"/>
          </p:nvPr>
        </p:nvSpPr>
        <p:spPr>
          <a:xfrm>
            <a:off x="152400" y="762000"/>
            <a:ext cx="6324600" cy="6096000"/>
          </a:xfrm>
        </p:spPr>
        <p:txBody>
          <a:bodyPr>
            <a:noAutofit/>
          </a:bodyPr>
          <a:lstStyle/>
          <a:p>
            <a:r>
              <a:rPr lang="en-GB" sz="2000" dirty="0" smtClean="0">
                <a:ea typeface="Verdana" pitchFamily="34" charset="0"/>
              </a:rPr>
              <a:t>A research </a:t>
            </a:r>
            <a:r>
              <a:rPr lang="en-GB" sz="2000" dirty="0">
                <a:ea typeface="Verdana" pitchFamily="34" charset="0"/>
              </a:rPr>
              <a:t>involves systematically investigating and studying materials and sources to establish facts and reach new </a:t>
            </a:r>
            <a:r>
              <a:rPr lang="en-GB" sz="2000" dirty="0" smtClean="0">
                <a:ea typeface="Verdana" pitchFamily="34" charset="0"/>
              </a:rPr>
              <a:t>conclusions (</a:t>
            </a:r>
            <a:r>
              <a:rPr lang="en-GB" sz="2000" dirty="0">
                <a:ea typeface="Verdana" pitchFamily="34" charset="0"/>
              </a:rPr>
              <a:t>Oxford dictionary, </a:t>
            </a:r>
            <a:r>
              <a:rPr lang="en-GB" sz="2000" dirty="0" err="1">
                <a:ea typeface="Verdana" pitchFamily="34" charset="0"/>
              </a:rPr>
              <a:t>n.d</a:t>
            </a:r>
            <a:r>
              <a:rPr lang="en-GB" sz="2000" dirty="0">
                <a:ea typeface="Verdana" pitchFamily="34" charset="0"/>
              </a:rPr>
              <a:t>). </a:t>
            </a:r>
            <a:endParaRPr lang="en-GB" sz="2000" dirty="0" smtClean="0">
              <a:ea typeface="Verdana" pitchFamily="34" charset="0"/>
            </a:endParaRPr>
          </a:p>
          <a:p>
            <a:r>
              <a:rPr lang="en-GB" sz="2000" dirty="0" err="1">
                <a:ea typeface="Verdana" pitchFamily="34" charset="0"/>
              </a:rPr>
              <a:t>Scribbir</a:t>
            </a:r>
            <a:r>
              <a:rPr lang="en-GB" sz="2000" dirty="0">
                <a:ea typeface="Verdana" pitchFamily="34" charset="0"/>
              </a:rPr>
              <a:t> (</a:t>
            </a:r>
            <a:r>
              <a:rPr lang="en-GB" sz="2000" dirty="0" err="1">
                <a:ea typeface="Verdana" pitchFamily="34" charset="0"/>
              </a:rPr>
              <a:t>n.d</a:t>
            </a:r>
            <a:r>
              <a:rPr lang="en-GB" sz="2000" dirty="0">
                <a:ea typeface="Verdana" pitchFamily="34" charset="0"/>
              </a:rPr>
              <a:t>) explains that research methods are specific procedures for collecting and </a:t>
            </a:r>
            <a:r>
              <a:rPr lang="en-GB" sz="2000" dirty="0" err="1">
                <a:ea typeface="Verdana" pitchFamily="34" charset="0"/>
              </a:rPr>
              <a:t>analyzing</a:t>
            </a:r>
            <a:r>
              <a:rPr lang="en-GB" sz="2000" dirty="0">
                <a:ea typeface="Verdana" pitchFamily="34" charset="0"/>
              </a:rPr>
              <a:t> data, which are an integral part of study </a:t>
            </a:r>
            <a:r>
              <a:rPr lang="en-GB" sz="2000" dirty="0" smtClean="0">
                <a:ea typeface="Verdana" pitchFamily="34" charset="0"/>
              </a:rPr>
              <a:t>design</a:t>
            </a:r>
          </a:p>
          <a:p>
            <a:r>
              <a:rPr lang="en-GB" sz="2000" dirty="0" smtClean="0">
                <a:ea typeface="Verdana" pitchFamily="34" charset="0"/>
              </a:rPr>
              <a:t>It </a:t>
            </a:r>
            <a:r>
              <a:rPr lang="en-GB" sz="2000" dirty="0">
                <a:ea typeface="Verdana" pitchFamily="34" charset="0"/>
              </a:rPr>
              <a:t>requires careful consideration of a particular concern or research problem using scientific methods(</a:t>
            </a:r>
            <a:r>
              <a:rPr lang="en-GB" sz="2000" dirty="0" err="1">
                <a:ea typeface="Verdana" pitchFamily="34" charset="0"/>
              </a:rPr>
              <a:t>QuestionPro</a:t>
            </a:r>
            <a:r>
              <a:rPr lang="en-GB" sz="2000" dirty="0">
                <a:ea typeface="Verdana" pitchFamily="34" charset="0"/>
              </a:rPr>
              <a:t>, </a:t>
            </a:r>
            <a:r>
              <a:rPr lang="en-GB" sz="2000" dirty="0" err="1">
                <a:ea typeface="Verdana" pitchFamily="34" charset="0"/>
              </a:rPr>
              <a:t>n.d</a:t>
            </a:r>
            <a:r>
              <a:rPr lang="en-GB" sz="2000" dirty="0">
                <a:ea typeface="Verdana" pitchFamily="34" charset="0"/>
              </a:rPr>
              <a:t>).</a:t>
            </a:r>
            <a:endParaRPr lang="en-US" sz="2000" dirty="0" smtClean="0">
              <a:ea typeface="Verdana" pitchFamily="34" charset="0"/>
            </a:endParaRPr>
          </a:p>
          <a:p>
            <a:r>
              <a:rPr lang="en-GB" sz="2000" dirty="0" smtClean="0">
                <a:ea typeface="Verdana" pitchFamily="34" charset="0"/>
              </a:rPr>
              <a:t>I conducted a systematic review that relies </a:t>
            </a:r>
            <a:r>
              <a:rPr lang="en-GB" sz="2000" dirty="0">
                <a:ea typeface="Verdana" pitchFamily="34" charset="0"/>
              </a:rPr>
              <a:t>on secondary data, which is obtained  from primary studies. </a:t>
            </a:r>
            <a:endParaRPr lang="en-GB" sz="2000" dirty="0" smtClean="0">
              <a:ea typeface="Verdana" pitchFamily="34" charset="0"/>
            </a:endParaRPr>
          </a:p>
          <a:p>
            <a:r>
              <a:rPr lang="en-GB" sz="2000" dirty="0" smtClean="0">
                <a:ea typeface="Verdana" pitchFamily="34" charset="0"/>
              </a:rPr>
              <a:t>It </a:t>
            </a:r>
            <a:r>
              <a:rPr lang="en-GB" sz="2000" dirty="0">
                <a:ea typeface="Verdana" pitchFamily="34" charset="0"/>
              </a:rPr>
              <a:t>involves literature review which is a thorough analysis and assessment of the material, in order to determine its quality and relevance to the topic at hand(University of Edinburgh, </a:t>
            </a:r>
            <a:r>
              <a:rPr lang="en-GB" sz="2000" dirty="0" err="1">
                <a:ea typeface="Verdana" pitchFamily="34" charset="0"/>
              </a:rPr>
              <a:t>n.d</a:t>
            </a:r>
            <a:r>
              <a:rPr lang="en-GB" sz="2000" dirty="0">
                <a:ea typeface="Verdana" pitchFamily="34" charset="0"/>
              </a:rPr>
              <a:t>)</a:t>
            </a:r>
            <a:endParaRPr lang="en-US" sz="2000" dirty="0">
              <a:ea typeface="Verdana" pitchFamily="34" charset="0"/>
            </a:endParaRPr>
          </a:p>
        </p:txBody>
      </p:sp>
      <p:pic>
        <p:nvPicPr>
          <p:cNvPr id="3074" name="Picture 2" descr="D:\bena\lib.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tretch>
            <a:fillRect/>
          </a:stretch>
        </p:blipFill>
        <p:spPr bwMode="auto">
          <a:xfrm>
            <a:off x="6477000" y="1219200"/>
            <a:ext cx="2286000" cy="5214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07696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152400"/>
            <a:ext cx="8458200" cy="6553200"/>
          </a:xfrm>
        </p:spPr>
        <p:txBody>
          <a:bodyPr>
            <a:normAutofit fontScale="85000" lnSpcReduction="20000"/>
          </a:bodyPr>
          <a:lstStyle/>
          <a:p>
            <a:pPr marL="0" indent="0">
              <a:buNone/>
            </a:pPr>
            <a:r>
              <a:rPr lang="en-GB" b="1" dirty="0">
                <a:ea typeface="Verdana" pitchFamily="34" charset="0"/>
              </a:rPr>
              <a:t>Inclusion criteria </a:t>
            </a:r>
            <a:endParaRPr lang="en-US" b="1" dirty="0">
              <a:ea typeface="Verdana" pitchFamily="34" charset="0"/>
            </a:endParaRPr>
          </a:p>
          <a:p>
            <a:pPr lvl="0"/>
            <a:r>
              <a:rPr lang="en-GB" dirty="0" smtClean="0">
                <a:ea typeface="Verdana" pitchFamily="34" charset="0"/>
              </a:rPr>
              <a:t>Primary </a:t>
            </a:r>
            <a:r>
              <a:rPr lang="en-GB" dirty="0">
                <a:ea typeface="Verdana" pitchFamily="34" charset="0"/>
              </a:rPr>
              <a:t>research published in peer-review academic journals</a:t>
            </a:r>
            <a:endParaRPr lang="en-US" dirty="0">
              <a:ea typeface="Verdana" pitchFamily="34" charset="0"/>
            </a:endParaRPr>
          </a:p>
          <a:p>
            <a:pPr lvl="0"/>
            <a:r>
              <a:rPr lang="en-GB" dirty="0">
                <a:ea typeface="Verdana" pitchFamily="34" charset="0"/>
              </a:rPr>
              <a:t>Articles published in the United Kingdom</a:t>
            </a:r>
            <a:endParaRPr lang="en-US" dirty="0">
              <a:ea typeface="Verdana" pitchFamily="34" charset="0"/>
            </a:endParaRPr>
          </a:p>
          <a:p>
            <a:pPr lvl="0"/>
            <a:r>
              <a:rPr lang="en-GB" dirty="0">
                <a:ea typeface="Verdana" pitchFamily="34" charset="0"/>
              </a:rPr>
              <a:t>Articles published from 2020 to up to March 2023. </a:t>
            </a:r>
            <a:endParaRPr lang="en-US" dirty="0">
              <a:ea typeface="Verdana" pitchFamily="34" charset="0"/>
            </a:endParaRPr>
          </a:p>
          <a:p>
            <a:pPr lvl="0"/>
            <a:r>
              <a:rPr lang="en-GB" dirty="0">
                <a:ea typeface="Verdana" pitchFamily="34" charset="0"/>
              </a:rPr>
              <a:t>Articles containing the search terms in the abstract or title</a:t>
            </a:r>
            <a:endParaRPr lang="en-US" dirty="0">
              <a:ea typeface="Verdana" pitchFamily="34" charset="0"/>
            </a:endParaRPr>
          </a:p>
          <a:p>
            <a:pPr lvl="0"/>
            <a:r>
              <a:rPr lang="en-GB" dirty="0">
                <a:ea typeface="Verdana" pitchFamily="34" charset="0"/>
              </a:rPr>
              <a:t>Articles concerning impact of </a:t>
            </a:r>
            <a:r>
              <a:rPr lang="en-GB" dirty="0" smtClean="0">
                <a:ea typeface="Verdana" pitchFamily="34" charset="0"/>
              </a:rPr>
              <a:t>COVID 19 </a:t>
            </a:r>
            <a:r>
              <a:rPr lang="en-GB" dirty="0">
                <a:ea typeface="Verdana" pitchFamily="34" charset="0"/>
              </a:rPr>
              <a:t>on mental health of the elder persons in United Kingdom.</a:t>
            </a:r>
            <a:endParaRPr lang="en-US" dirty="0">
              <a:ea typeface="Verdana" pitchFamily="34" charset="0"/>
            </a:endParaRPr>
          </a:p>
          <a:p>
            <a:pPr lvl="0"/>
            <a:r>
              <a:rPr lang="en-GB" dirty="0">
                <a:ea typeface="Verdana" pitchFamily="34" charset="0"/>
              </a:rPr>
              <a:t>Articles of studies conducted in the UK</a:t>
            </a:r>
            <a:r>
              <a:rPr lang="en-GB" dirty="0" smtClean="0">
                <a:ea typeface="Verdana" pitchFamily="34" charset="0"/>
              </a:rPr>
              <a:t>.</a:t>
            </a:r>
            <a:endParaRPr lang="en-US" dirty="0">
              <a:ea typeface="Verdana" pitchFamily="34" charset="0"/>
            </a:endParaRPr>
          </a:p>
          <a:p>
            <a:pPr marL="0" lvl="0" indent="0">
              <a:buNone/>
            </a:pPr>
            <a:endParaRPr lang="en-US" b="1" dirty="0">
              <a:ea typeface="Verdana" pitchFamily="34" charset="0"/>
            </a:endParaRPr>
          </a:p>
          <a:p>
            <a:pPr marL="0" indent="0">
              <a:buNone/>
            </a:pPr>
            <a:r>
              <a:rPr lang="en-GB" b="1" dirty="0">
                <a:ea typeface="Verdana" pitchFamily="34" charset="0"/>
              </a:rPr>
              <a:t>Exclusion </a:t>
            </a:r>
            <a:r>
              <a:rPr lang="en-GB" b="1" dirty="0" smtClean="0">
                <a:ea typeface="Verdana" pitchFamily="34" charset="0"/>
              </a:rPr>
              <a:t>criteria</a:t>
            </a:r>
            <a:endParaRPr lang="en-US" dirty="0">
              <a:ea typeface="Verdana" pitchFamily="34" charset="0"/>
            </a:endParaRPr>
          </a:p>
          <a:p>
            <a:pPr lvl="0"/>
            <a:r>
              <a:rPr lang="en-GB" dirty="0">
                <a:ea typeface="Verdana" pitchFamily="34" charset="0"/>
              </a:rPr>
              <a:t>Any other type of publications but journals (e.g., books, dissertations, interviews)</a:t>
            </a:r>
            <a:endParaRPr lang="en-US" dirty="0">
              <a:ea typeface="Verdana" pitchFamily="34" charset="0"/>
            </a:endParaRPr>
          </a:p>
          <a:p>
            <a:pPr lvl="0"/>
            <a:r>
              <a:rPr lang="en-GB" dirty="0">
                <a:ea typeface="Verdana" pitchFamily="34" charset="0"/>
              </a:rPr>
              <a:t>Systematic  reviews and </a:t>
            </a:r>
            <a:r>
              <a:rPr lang="en-GB" dirty="0" smtClean="0">
                <a:ea typeface="Verdana" pitchFamily="34" charset="0"/>
              </a:rPr>
              <a:t>any other </a:t>
            </a:r>
            <a:r>
              <a:rPr lang="en-GB" dirty="0">
                <a:ea typeface="Verdana" pitchFamily="34" charset="0"/>
              </a:rPr>
              <a:t>review  publications .</a:t>
            </a:r>
            <a:endParaRPr lang="en-US" dirty="0">
              <a:ea typeface="Verdana" pitchFamily="34" charset="0"/>
            </a:endParaRPr>
          </a:p>
          <a:p>
            <a:pPr lvl="0"/>
            <a:r>
              <a:rPr lang="en-GB" dirty="0">
                <a:ea typeface="Verdana" pitchFamily="34" charset="0"/>
              </a:rPr>
              <a:t>Articles of </a:t>
            </a:r>
            <a:r>
              <a:rPr lang="en-GB" dirty="0" smtClean="0">
                <a:ea typeface="Verdana" pitchFamily="34" charset="0"/>
              </a:rPr>
              <a:t>studies </a:t>
            </a:r>
            <a:r>
              <a:rPr lang="en-GB" dirty="0">
                <a:ea typeface="Verdana" pitchFamily="34" charset="0"/>
              </a:rPr>
              <a:t>conducted in any other country other than the United Kingdom </a:t>
            </a:r>
            <a:endParaRPr lang="en-US" dirty="0">
              <a:ea typeface="Verdana" pitchFamily="34" charset="0"/>
            </a:endParaRPr>
          </a:p>
          <a:p>
            <a:pPr lvl="0"/>
            <a:r>
              <a:rPr lang="en-GB" dirty="0">
                <a:ea typeface="Verdana" pitchFamily="34" charset="0"/>
              </a:rPr>
              <a:t>Articles published before 2020.</a:t>
            </a:r>
            <a:endParaRPr lang="en-US" dirty="0">
              <a:ea typeface="Verdana" pitchFamily="34" charset="0"/>
            </a:endParaRPr>
          </a:p>
          <a:p>
            <a:pPr lvl="0"/>
            <a:r>
              <a:rPr lang="en-GB" dirty="0">
                <a:ea typeface="Verdana" pitchFamily="34" charset="0"/>
              </a:rPr>
              <a:t>Articles that were published in any other language but English.</a:t>
            </a:r>
            <a:endParaRPr lang="en-US" dirty="0">
              <a:ea typeface="Verdana" pitchFamily="34" charset="0"/>
            </a:endParaRPr>
          </a:p>
          <a:p>
            <a:pPr lvl="0"/>
            <a:r>
              <a:rPr lang="en-GB" dirty="0">
                <a:ea typeface="Verdana" pitchFamily="34" charset="0"/>
              </a:rPr>
              <a:t>Articles that focused on the impact of Covid-19 on mental health but did not specifically target the elderly population or were conducted outside the UK. </a:t>
            </a:r>
            <a:endParaRPr lang="en-US" dirty="0">
              <a:ea typeface="Verdana" pitchFamily="34" charset="0"/>
            </a:endParaRPr>
          </a:p>
          <a:p>
            <a:endParaRPr lang="en-US" dirty="0">
              <a:ea typeface="Verdana" pitchFamily="34" charset="0"/>
            </a:endParaRPr>
          </a:p>
        </p:txBody>
      </p:sp>
    </p:spTree>
    <p:extLst>
      <p:ext uri="{BB962C8B-B14F-4D97-AF65-F5344CB8AC3E}">
        <p14:creationId xmlns:p14="http://schemas.microsoft.com/office/powerpoint/2010/main" val="2444572533"/>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normAutofit/>
          </a:bodyPr>
          <a:lstStyle/>
          <a:p>
            <a:r>
              <a:rPr lang="en-US" dirty="0" smtClean="0">
                <a:ea typeface="Verdana" pitchFamily="34" charset="0"/>
              </a:rPr>
              <a:t>Chapter 4 :Results and </a:t>
            </a:r>
            <a:r>
              <a:rPr lang="en-US" dirty="0" smtClean="0">
                <a:ea typeface="Verdana" pitchFamily="34" charset="0"/>
              </a:rPr>
              <a:t>Discussion</a:t>
            </a:r>
            <a:endParaRPr lang="en-US" dirty="0">
              <a:ea typeface="Verdana" pitchFamily="34" charset="0"/>
            </a:endParaRPr>
          </a:p>
        </p:txBody>
      </p:sp>
      <p:sp>
        <p:nvSpPr>
          <p:cNvPr id="3" name="Content Placeholder 2"/>
          <p:cNvSpPr>
            <a:spLocks noGrp="1"/>
          </p:cNvSpPr>
          <p:nvPr>
            <p:ph sz="quarter" idx="1"/>
          </p:nvPr>
        </p:nvSpPr>
        <p:spPr>
          <a:xfrm>
            <a:off x="0" y="1143000"/>
            <a:ext cx="9144000" cy="5715000"/>
          </a:xfrm>
        </p:spPr>
        <p:txBody>
          <a:bodyPr>
            <a:normAutofit lnSpcReduction="10000"/>
          </a:bodyPr>
          <a:lstStyle/>
          <a:p>
            <a:r>
              <a:rPr lang="en-GB" dirty="0">
                <a:ea typeface="Verdana" pitchFamily="34" charset="0"/>
              </a:rPr>
              <a:t>The advanced  search carried out on my university library  identified 134 </a:t>
            </a:r>
            <a:r>
              <a:rPr lang="en-GB" dirty="0" smtClean="0">
                <a:ea typeface="Verdana" pitchFamily="34" charset="0"/>
              </a:rPr>
              <a:t>articles</a:t>
            </a:r>
            <a:r>
              <a:rPr lang="en-GB" dirty="0">
                <a:ea typeface="Verdana" pitchFamily="34" charset="0"/>
              </a:rPr>
              <a:t> </a:t>
            </a:r>
            <a:r>
              <a:rPr lang="en-GB" dirty="0" smtClean="0">
                <a:ea typeface="Verdana" pitchFamily="34" charset="0"/>
              </a:rPr>
              <a:t>and  screened for title . </a:t>
            </a:r>
          </a:p>
          <a:p>
            <a:r>
              <a:rPr lang="en-GB" dirty="0" smtClean="0">
                <a:ea typeface="Verdana" pitchFamily="34" charset="0"/>
              </a:rPr>
              <a:t>14 </a:t>
            </a:r>
            <a:r>
              <a:rPr lang="en-GB" dirty="0">
                <a:ea typeface="Verdana" pitchFamily="34" charset="0"/>
              </a:rPr>
              <a:t>studies were </a:t>
            </a:r>
            <a:r>
              <a:rPr lang="en-GB" dirty="0" smtClean="0">
                <a:ea typeface="Verdana" pitchFamily="34" charset="0"/>
              </a:rPr>
              <a:t>obtained  and screened </a:t>
            </a:r>
            <a:r>
              <a:rPr lang="en-GB" dirty="0">
                <a:ea typeface="Verdana" pitchFamily="34" charset="0"/>
              </a:rPr>
              <a:t>based on the objectives of this </a:t>
            </a:r>
            <a:r>
              <a:rPr lang="en-GB" dirty="0" smtClean="0">
                <a:ea typeface="Verdana" pitchFamily="34" charset="0"/>
              </a:rPr>
              <a:t>study.</a:t>
            </a:r>
          </a:p>
          <a:p>
            <a:r>
              <a:rPr lang="en-GB" dirty="0" smtClean="0">
                <a:ea typeface="Verdana" pitchFamily="34" charset="0"/>
              </a:rPr>
              <a:t> 10  articles met the </a:t>
            </a:r>
            <a:r>
              <a:rPr lang="en-GB" dirty="0">
                <a:ea typeface="Verdana" pitchFamily="34" charset="0"/>
              </a:rPr>
              <a:t>inclusion criteria </a:t>
            </a:r>
            <a:r>
              <a:rPr lang="en-GB" dirty="0" smtClean="0">
                <a:ea typeface="Verdana" pitchFamily="34" charset="0"/>
              </a:rPr>
              <a:t>were  included </a:t>
            </a:r>
            <a:r>
              <a:rPr lang="en-GB" dirty="0">
                <a:ea typeface="Verdana" pitchFamily="34" charset="0"/>
              </a:rPr>
              <a:t>in </a:t>
            </a:r>
            <a:r>
              <a:rPr lang="en-GB" dirty="0" smtClean="0">
                <a:ea typeface="Verdana" pitchFamily="34" charset="0"/>
              </a:rPr>
              <a:t>my </a:t>
            </a:r>
            <a:r>
              <a:rPr lang="en-GB" dirty="0">
                <a:ea typeface="Verdana" pitchFamily="34" charset="0"/>
              </a:rPr>
              <a:t>study. </a:t>
            </a:r>
            <a:endParaRPr lang="en-GB" dirty="0" smtClean="0">
              <a:ea typeface="Verdana" pitchFamily="34" charset="0"/>
            </a:endParaRPr>
          </a:p>
          <a:p>
            <a:r>
              <a:rPr lang="en-GB" dirty="0" smtClean="0">
                <a:ea typeface="Verdana" pitchFamily="34" charset="0"/>
              </a:rPr>
              <a:t>They </a:t>
            </a:r>
            <a:r>
              <a:rPr lang="en-GB" dirty="0">
                <a:ea typeface="Verdana" pitchFamily="34" charset="0"/>
              </a:rPr>
              <a:t>differed in terms of sample size, mental health outcomes measured, and data collection methods.</a:t>
            </a:r>
            <a:endParaRPr lang="en-US" dirty="0">
              <a:ea typeface="Verdana" pitchFamily="34" charset="0"/>
            </a:endParaRPr>
          </a:p>
          <a:p>
            <a:r>
              <a:rPr lang="en-GB" dirty="0">
                <a:ea typeface="Verdana" pitchFamily="34" charset="0"/>
              </a:rPr>
              <a:t>The 10 studies included in this systematic review investigated the impact of COVID-19 on the mental health of older adults in the UK</a:t>
            </a:r>
            <a:r>
              <a:rPr lang="en-GB" dirty="0" smtClean="0">
                <a:ea typeface="Verdana" pitchFamily="34" charset="0"/>
              </a:rPr>
              <a:t>.</a:t>
            </a:r>
          </a:p>
          <a:p>
            <a:r>
              <a:rPr lang="en-GB" dirty="0" smtClean="0">
                <a:ea typeface="Verdana" pitchFamily="34" charset="0"/>
              </a:rPr>
              <a:t> </a:t>
            </a:r>
            <a:r>
              <a:rPr lang="en-GB" dirty="0">
                <a:ea typeface="Verdana" pitchFamily="34" charset="0"/>
              </a:rPr>
              <a:t>The studies used a variety of methods, including online surveys ,longitudinal studies and telephone interviews. </a:t>
            </a:r>
            <a:endParaRPr lang="en-GB" dirty="0" smtClean="0">
              <a:ea typeface="Verdana" pitchFamily="34" charset="0"/>
            </a:endParaRPr>
          </a:p>
          <a:p>
            <a:r>
              <a:rPr lang="en-GB" dirty="0" smtClean="0">
                <a:ea typeface="Verdana" pitchFamily="34" charset="0"/>
              </a:rPr>
              <a:t>The </a:t>
            </a:r>
            <a:r>
              <a:rPr lang="en-GB" dirty="0">
                <a:ea typeface="Verdana" pitchFamily="34" charset="0"/>
              </a:rPr>
              <a:t>participants included in the studies were older adults aged 60 and above living in the UK</a:t>
            </a:r>
            <a:r>
              <a:rPr lang="en-GB" dirty="0" smtClean="0">
                <a:ea typeface="Verdana" pitchFamily="34" charset="0"/>
              </a:rPr>
              <a:t>.</a:t>
            </a:r>
            <a:endParaRPr lang="en-US" dirty="0">
              <a:ea typeface="Verdana" pitchFamily="34" charset="0"/>
            </a:endParaRPr>
          </a:p>
        </p:txBody>
      </p:sp>
    </p:spTree>
    <p:extLst>
      <p:ext uri="{BB962C8B-B14F-4D97-AF65-F5344CB8AC3E}">
        <p14:creationId xmlns:p14="http://schemas.microsoft.com/office/powerpoint/2010/main" val="2744384493"/>
      </p:ext>
    </p:extLst>
  </p:cSld>
  <p:clrMapOvr>
    <a:masterClrMapping/>
  </p:clrMapOvr>
  <p:transition spd="slow">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normAutofit fontScale="90000"/>
          </a:bodyPr>
          <a:lstStyle/>
          <a:p>
            <a:r>
              <a:rPr lang="en-US" sz="3600" dirty="0" smtClean="0">
                <a:ea typeface="Verdana" pitchFamily="34" charset="0"/>
              </a:rPr>
              <a:t>Results</a:t>
            </a:r>
            <a:r>
              <a:rPr lang="en-US" dirty="0" smtClean="0">
                <a:ea typeface="Verdana" pitchFamily="34" charset="0"/>
              </a:rPr>
              <a:t> CONTINUED</a:t>
            </a:r>
            <a:endParaRPr lang="en-US" dirty="0"/>
          </a:p>
        </p:txBody>
      </p:sp>
      <p:sp>
        <p:nvSpPr>
          <p:cNvPr id="3" name="Content Placeholder 2"/>
          <p:cNvSpPr>
            <a:spLocks noGrp="1"/>
          </p:cNvSpPr>
          <p:nvPr>
            <p:ph sz="quarter" idx="1"/>
          </p:nvPr>
        </p:nvSpPr>
        <p:spPr>
          <a:xfrm>
            <a:off x="457200" y="990600"/>
            <a:ext cx="7467600" cy="5483352"/>
          </a:xfrm>
        </p:spPr>
        <p:txBody>
          <a:bodyPr>
            <a:normAutofit fontScale="92500" lnSpcReduction="10000"/>
          </a:bodyPr>
          <a:lstStyle/>
          <a:p>
            <a:r>
              <a:rPr lang="en-GB" dirty="0">
                <a:ea typeface="Verdana" pitchFamily="34" charset="0"/>
              </a:rPr>
              <a:t>A study that had  142 participants reported that </a:t>
            </a:r>
            <a:endParaRPr lang="en-GB" dirty="0" smtClean="0">
              <a:ea typeface="Verdana" pitchFamily="34" charset="0"/>
            </a:endParaRPr>
          </a:p>
          <a:p>
            <a:r>
              <a:rPr lang="en-GB" dirty="0" smtClean="0">
                <a:ea typeface="Verdana" pitchFamily="34" charset="0"/>
              </a:rPr>
              <a:t>52</a:t>
            </a:r>
            <a:r>
              <a:rPr lang="en-GB" dirty="0">
                <a:ea typeface="Verdana" pitchFamily="34" charset="0"/>
              </a:rPr>
              <a:t>% reported that they did not worry about their health during the COVID-19 pandemic. </a:t>
            </a:r>
          </a:p>
          <a:p>
            <a:r>
              <a:rPr lang="en-GB" dirty="0" smtClean="0">
                <a:ea typeface="Verdana" pitchFamily="34" charset="0"/>
              </a:rPr>
              <a:t>76</a:t>
            </a:r>
            <a:r>
              <a:rPr lang="en-GB" dirty="0">
                <a:ea typeface="Verdana" pitchFamily="34" charset="0"/>
              </a:rPr>
              <a:t>% rated their health as either ‘good’, ‘very good’ or ‘excellent</a:t>
            </a:r>
            <a:r>
              <a:rPr lang="en-GB" dirty="0" smtClean="0">
                <a:ea typeface="Verdana" pitchFamily="34" charset="0"/>
              </a:rPr>
              <a:t>’.</a:t>
            </a:r>
          </a:p>
          <a:p>
            <a:r>
              <a:rPr lang="en-GB" dirty="0" smtClean="0">
                <a:ea typeface="Verdana" pitchFamily="34" charset="0"/>
              </a:rPr>
              <a:t>Less </a:t>
            </a:r>
            <a:r>
              <a:rPr lang="en-GB" dirty="0">
                <a:ea typeface="Verdana" pitchFamily="34" charset="0"/>
              </a:rPr>
              <a:t>than 10% of participants met the criteria indicative of depression (PHQ-8), or anxiety (GAD-2). </a:t>
            </a:r>
            <a:endParaRPr lang="en-GB" dirty="0" smtClean="0">
              <a:ea typeface="Verdana" pitchFamily="34" charset="0"/>
            </a:endParaRPr>
          </a:p>
          <a:p>
            <a:r>
              <a:rPr lang="en-GB" dirty="0" smtClean="0">
                <a:ea typeface="Verdana" pitchFamily="34" charset="0"/>
              </a:rPr>
              <a:t>The </a:t>
            </a:r>
            <a:r>
              <a:rPr lang="en-GB" dirty="0">
                <a:ea typeface="Verdana" pitchFamily="34" charset="0"/>
              </a:rPr>
              <a:t>majority of participants were not experiencing significant mental health issues as a result of the </a:t>
            </a:r>
            <a:r>
              <a:rPr lang="en-GB" dirty="0" smtClean="0">
                <a:ea typeface="Verdana" pitchFamily="34" charset="0"/>
              </a:rPr>
              <a:t>pandemic</a:t>
            </a:r>
            <a:r>
              <a:rPr lang="en-US" dirty="0" smtClean="0">
                <a:ea typeface="Verdana" pitchFamily="34" charset="0"/>
              </a:rPr>
              <a:t>. </a:t>
            </a:r>
          </a:p>
          <a:p>
            <a:r>
              <a:rPr lang="en-US" dirty="0" smtClean="0">
                <a:ea typeface="Verdana" pitchFamily="34" charset="0"/>
              </a:rPr>
              <a:t>27</a:t>
            </a:r>
            <a:r>
              <a:rPr lang="en-US" dirty="0">
                <a:ea typeface="Verdana" pitchFamily="34" charset="0"/>
              </a:rPr>
              <a:t>% of participants reported feeling lonely at least some of the time. Social isolation and loneliness have been widely reported as negative outcomes of the pandemic, and the study suggested that this was  a concern for a significant proportion of the participants</a:t>
            </a:r>
          </a:p>
        </p:txBody>
      </p:sp>
    </p:spTree>
    <p:extLst>
      <p:ext uri="{BB962C8B-B14F-4D97-AF65-F5344CB8AC3E}">
        <p14:creationId xmlns:p14="http://schemas.microsoft.com/office/powerpoint/2010/main" val="1673752784"/>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normAutofit/>
          </a:bodyPr>
          <a:lstStyle/>
          <a:p>
            <a:r>
              <a:rPr lang="en-US" dirty="0" smtClean="0">
                <a:ea typeface="Verdana" pitchFamily="34" charset="0"/>
              </a:rPr>
              <a:t>RESULTS </a:t>
            </a:r>
            <a:r>
              <a:rPr lang="en-US" sz="3600" dirty="0" smtClean="0">
                <a:ea typeface="Verdana" pitchFamily="34" charset="0"/>
              </a:rPr>
              <a:t>continued</a:t>
            </a:r>
            <a:r>
              <a:rPr lang="en-US" dirty="0" smtClean="0">
                <a:ea typeface="Verdana" pitchFamily="34" charset="0"/>
              </a:rPr>
              <a:t> </a:t>
            </a:r>
            <a:endParaRPr lang="en-US" dirty="0">
              <a:ea typeface="Verdana" pitchFamily="34" charset="0"/>
            </a:endParaRPr>
          </a:p>
        </p:txBody>
      </p:sp>
      <p:sp>
        <p:nvSpPr>
          <p:cNvPr id="3" name="Content Placeholder 2"/>
          <p:cNvSpPr>
            <a:spLocks noGrp="1"/>
          </p:cNvSpPr>
          <p:nvPr>
            <p:ph sz="quarter" idx="1"/>
          </p:nvPr>
        </p:nvSpPr>
        <p:spPr>
          <a:xfrm>
            <a:off x="457200" y="1600200"/>
            <a:ext cx="5410200" cy="4572000"/>
          </a:xfrm>
        </p:spPr>
        <p:txBody>
          <a:bodyPr>
            <a:normAutofit/>
          </a:bodyPr>
          <a:lstStyle/>
          <a:p>
            <a:pPr marL="0" indent="0">
              <a:buNone/>
            </a:pPr>
            <a:r>
              <a:rPr lang="en-US" b="1" dirty="0">
                <a:ea typeface="Verdana" pitchFamily="34" charset="0"/>
              </a:rPr>
              <a:t>Themes identified </a:t>
            </a:r>
          </a:p>
          <a:p>
            <a:r>
              <a:rPr lang="en-US" dirty="0">
                <a:ea typeface="Verdana" pitchFamily="34" charset="0"/>
              </a:rPr>
              <a:t>The pandemic has had a significant impact on the mental health of the elderly in the UK</a:t>
            </a:r>
          </a:p>
          <a:p>
            <a:r>
              <a:rPr lang="en-US" dirty="0">
                <a:ea typeface="Verdana" pitchFamily="34" charset="0"/>
              </a:rPr>
              <a:t>COVID-19 pandemic had an impact on mental health services in the UK</a:t>
            </a:r>
          </a:p>
          <a:p>
            <a:r>
              <a:rPr lang="en-US" dirty="0">
                <a:ea typeface="Verdana" pitchFamily="34" charset="0"/>
              </a:rPr>
              <a:t>The challenges posed by social isolation and loneliness</a:t>
            </a:r>
          </a:p>
          <a:p>
            <a:r>
              <a:rPr lang="en-US" dirty="0">
                <a:ea typeface="Verdana" pitchFamily="34" charset="0"/>
              </a:rPr>
              <a:t>The importance of physical exercise </a:t>
            </a:r>
          </a:p>
          <a:p>
            <a:endParaRPr lang="en-US" dirty="0">
              <a:ea typeface="Verdana" pitchFamily="34" charset="0"/>
            </a:endParaRPr>
          </a:p>
        </p:txBody>
      </p:sp>
      <p:pic>
        <p:nvPicPr>
          <p:cNvPr id="5122" name="Picture 2" descr="D:\bena\the-elderly-affected-by-social-isolation.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638800" y="1676400"/>
            <a:ext cx="29718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65589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7696200" cy="639762"/>
          </a:xfrm>
        </p:spPr>
        <p:txBody>
          <a:bodyPr/>
          <a:lstStyle/>
          <a:p>
            <a:r>
              <a:rPr lang="en-US" dirty="0" smtClean="0"/>
              <a:t>Discussions </a:t>
            </a:r>
            <a:endParaRPr lang="en-US" dirty="0"/>
          </a:p>
        </p:txBody>
      </p:sp>
      <p:sp>
        <p:nvSpPr>
          <p:cNvPr id="3" name="Content Placeholder 2"/>
          <p:cNvSpPr>
            <a:spLocks noGrp="1"/>
          </p:cNvSpPr>
          <p:nvPr>
            <p:ph sz="quarter" idx="1"/>
          </p:nvPr>
        </p:nvSpPr>
        <p:spPr>
          <a:xfrm>
            <a:off x="76200" y="1143000"/>
            <a:ext cx="8763000" cy="5638800"/>
          </a:xfrm>
        </p:spPr>
        <p:txBody>
          <a:bodyPr>
            <a:normAutofit fontScale="92500" lnSpcReduction="20000"/>
          </a:bodyPr>
          <a:lstStyle/>
          <a:p>
            <a:pPr marL="0" indent="0">
              <a:buNone/>
            </a:pPr>
            <a:r>
              <a:rPr lang="en-GB" b="1" dirty="0"/>
              <a:t>The COVID-19 pandemic </a:t>
            </a:r>
            <a:r>
              <a:rPr lang="en-GB" b="1" dirty="0" smtClean="0"/>
              <a:t>significantly </a:t>
            </a:r>
            <a:r>
              <a:rPr lang="en-GB" b="1" dirty="0"/>
              <a:t>impacted the mental health of older adults in the </a:t>
            </a:r>
            <a:r>
              <a:rPr lang="en-GB" b="1" dirty="0" smtClean="0"/>
              <a:t>UK</a:t>
            </a:r>
          </a:p>
          <a:p>
            <a:r>
              <a:rPr lang="en-GB" dirty="0" smtClean="0"/>
              <a:t>Anxiety </a:t>
            </a:r>
            <a:r>
              <a:rPr lang="en-GB" dirty="0"/>
              <a:t>and depression </a:t>
            </a:r>
            <a:r>
              <a:rPr lang="en-GB" dirty="0" smtClean="0"/>
              <a:t>were the most  </a:t>
            </a:r>
            <a:r>
              <a:rPr lang="en-GB" dirty="0"/>
              <a:t>prominent mental health concerns during the pandemic, with older adults experiencing increased </a:t>
            </a:r>
            <a:r>
              <a:rPr lang="en-GB" dirty="0" smtClean="0"/>
              <a:t>levels of anxiety </a:t>
            </a:r>
            <a:r>
              <a:rPr lang="en-GB" dirty="0"/>
              <a:t>due to the uncertainty, fear, and disruptions to daily life caused by the </a:t>
            </a:r>
            <a:r>
              <a:rPr lang="en-GB" dirty="0" smtClean="0"/>
              <a:t>pandemic</a:t>
            </a:r>
            <a:r>
              <a:rPr lang="en-GB" dirty="0" smtClean="0"/>
              <a:t>.</a:t>
            </a:r>
          </a:p>
          <a:p>
            <a:pPr marL="0" indent="0">
              <a:buNone/>
            </a:pPr>
            <a:endParaRPr lang="en-GB" dirty="0" smtClean="0"/>
          </a:p>
          <a:p>
            <a:pPr marL="0" indent="0">
              <a:buNone/>
            </a:pPr>
            <a:r>
              <a:rPr lang="en-US" b="1" dirty="0" smtClean="0">
                <a:ea typeface="Verdana" pitchFamily="34" charset="0"/>
              </a:rPr>
              <a:t>COVID-19 </a:t>
            </a:r>
            <a:r>
              <a:rPr lang="en-US" b="1" dirty="0">
                <a:ea typeface="Verdana" pitchFamily="34" charset="0"/>
              </a:rPr>
              <a:t>pandemic had an impact on mental health services in the </a:t>
            </a:r>
            <a:r>
              <a:rPr lang="en-US" b="1" dirty="0" smtClean="0">
                <a:ea typeface="Verdana" pitchFamily="34" charset="0"/>
              </a:rPr>
              <a:t>UK</a:t>
            </a:r>
          </a:p>
          <a:p>
            <a:r>
              <a:rPr lang="en-US" dirty="0"/>
              <a:t>Older adults have been hesitant to seek in-person care, resulting in a decrease in referrals to mental health services</a:t>
            </a:r>
            <a:r>
              <a:rPr lang="en-US" dirty="0" smtClean="0"/>
              <a:t>.</a:t>
            </a:r>
          </a:p>
          <a:p>
            <a:r>
              <a:rPr lang="en-US" dirty="0"/>
              <a:t>Access to mental health services has been limited due to social distancing measures and staff redeployment to COVID-19-related duties</a:t>
            </a:r>
            <a:r>
              <a:rPr lang="en-US" dirty="0" smtClean="0"/>
              <a:t>.</a:t>
            </a:r>
          </a:p>
          <a:p>
            <a:r>
              <a:rPr lang="en-US" dirty="0"/>
              <a:t>Mental health services have been forced to adapt to the changing circumstances, with many moving to remote delivery of services through </a:t>
            </a:r>
            <a:r>
              <a:rPr lang="en-US" dirty="0" err="1"/>
              <a:t>telehealth</a:t>
            </a:r>
            <a:r>
              <a:rPr lang="en-US" dirty="0"/>
              <a:t> and online platforms.</a:t>
            </a:r>
            <a:endParaRPr lang="en-US" b="1" dirty="0">
              <a:ea typeface="Verdana" pitchFamily="34" charset="0"/>
            </a:endParaRPr>
          </a:p>
          <a:p>
            <a:endParaRPr lang="en-GB" dirty="0" smtClean="0"/>
          </a:p>
        </p:txBody>
      </p:sp>
    </p:spTree>
    <p:extLst>
      <p:ext uri="{BB962C8B-B14F-4D97-AF65-F5344CB8AC3E}">
        <p14:creationId xmlns:p14="http://schemas.microsoft.com/office/powerpoint/2010/main" val="79249653"/>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lstStyle/>
          <a:p>
            <a:r>
              <a:rPr lang="en-US" dirty="0" smtClean="0"/>
              <a:t>Discussion continued</a:t>
            </a:r>
            <a:endParaRPr lang="en-US" dirty="0"/>
          </a:p>
        </p:txBody>
      </p:sp>
      <p:sp>
        <p:nvSpPr>
          <p:cNvPr id="3" name="Content Placeholder 2"/>
          <p:cNvSpPr>
            <a:spLocks noGrp="1"/>
          </p:cNvSpPr>
          <p:nvPr>
            <p:ph sz="quarter" idx="1"/>
          </p:nvPr>
        </p:nvSpPr>
        <p:spPr>
          <a:xfrm>
            <a:off x="457200" y="1066800"/>
            <a:ext cx="8382000" cy="5407152"/>
          </a:xfrm>
        </p:spPr>
        <p:txBody>
          <a:bodyPr>
            <a:normAutofit fontScale="92500"/>
          </a:bodyPr>
          <a:lstStyle/>
          <a:p>
            <a:pPr marL="0" indent="0">
              <a:buNone/>
            </a:pPr>
            <a:r>
              <a:rPr lang="en-US" b="1" dirty="0">
                <a:ea typeface="Verdana" pitchFamily="34" charset="0"/>
              </a:rPr>
              <a:t>The challenges posed by social isolation and </a:t>
            </a:r>
            <a:r>
              <a:rPr lang="en-US" b="1" dirty="0" smtClean="0">
                <a:ea typeface="Verdana" pitchFamily="34" charset="0"/>
              </a:rPr>
              <a:t>loneliness</a:t>
            </a:r>
          </a:p>
          <a:p>
            <a:r>
              <a:rPr lang="en-GB" dirty="0">
                <a:ea typeface="Verdana" pitchFamily="34" charset="0"/>
              </a:rPr>
              <a:t>S</a:t>
            </a:r>
            <a:r>
              <a:rPr lang="en-GB" dirty="0" smtClean="0">
                <a:ea typeface="Verdana" pitchFamily="34" charset="0"/>
              </a:rPr>
              <a:t>ocial </a:t>
            </a:r>
            <a:r>
              <a:rPr lang="en-GB" dirty="0">
                <a:ea typeface="Verdana" pitchFamily="34" charset="0"/>
              </a:rPr>
              <a:t>isolation, </a:t>
            </a:r>
            <a:r>
              <a:rPr lang="en-GB" dirty="0" smtClean="0">
                <a:ea typeface="Verdana" pitchFamily="34" charset="0"/>
              </a:rPr>
              <a:t>loneliness , living </a:t>
            </a:r>
            <a:r>
              <a:rPr lang="en-GB" dirty="0">
                <a:ea typeface="Verdana" pitchFamily="34" charset="0"/>
              </a:rPr>
              <a:t>alone, being female, and inequalities in access to healthcare and social </a:t>
            </a:r>
            <a:r>
              <a:rPr lang="en-GB" dirty="0" smtClean="0">
                <a:ea typeface="Verdana" pitchFamily="34" charset="0"/>
              </a:rPr>
              <a:t>support were major predictors of poor mental health outcomes .</a:t>
            </a:r>
          </a:p>
          <a:p>
            <a:r>
              <a:rPr lang="en-GB" dirty="0" smtClean="0">
                <a:ea typeface="Verdana" pitchFamily="34" charset="0"/>
              </a:rPr>
              <a:t>To devise </a:t>
            </a:r>
            <a:r>
              <a:rPr lang="en-GB" dirty="0">
                <a:ea typeface="Verdana" pitchFamily="34" charset="0"/>
              </a:rPr>
              <a:t>effective interventions </a:t>
            </a:r>
            <a:r>
              <a:rPr lang="en-GB" dirty="0" smtClean="0">
                <a:ea typeface="Verdana" pitchFamily="34" charset="0"/>
              </a:rPr>
              <a:t>for poor mental health outcomes   </a:t>
            </a:r>
            <a:r>
              <a:rPr lang="en-GB" dirty="0">
                <a:ea typeface="Verdana" pitchFamily="34" charset="0"/>
              </a:rPr>
              <a:t>among older </a:t>
            </a:r>
            <a:r>
              <a:rPr lang="en-GB" dirty="0" smtClean="0">
                <a:ea typeface="Verdana" pitchFamily="34" charset="0"/>
              </a:rPr>
              <a:t>adults, the above predictors need to be addressed.</a:t>
            </a:r>
            <a:endParaRPr lang="en-US" dirty="0">
              <a:ea typeface="Verdana" pitchFamily="34" charset="0"/>
            </a:endParaRPr>
          </a:p>
          <a:p>
            <a:endParaRPr lang="en-US" dirty="0" smtClean="0">
              <a:ea typeface="Verdana" pitchFamily="34" charset="0"/>
            </a:endParaRPr>
          </a:p>
          <a:p>
            <a:pPr marL="0" indent="0">
              <a:buNone/>
            </a:pPr>
            <a:r>
              <a:rPr lang="en-US" b="1" dirty="0">
                <a:ea typeface="Verdana" pitchFamily="34" charset="0"/>
              </a:rPr>
              <a:t>The importance of physical </a:t>
            </a:r>
            <a:r>
              <a:rPr lang="en-US" b="1" dirty="0" smtClean="0">
                <a:ea typeface="Verdana" pitchFamily="34" charset="0"/>
              </a:rPr>
              <a:t>exercise</a:t>
            </a:r>
          </a:p>
          <a:p>
            <a:r>
              <a:rPr lang="en-US" dirty="0" smtClean="0">
                <a:ea typeface="Verdana" pitchFamily="34" charset="0"/>
              </a:rPr>
              <a:t>Targeted interventions devised in </a:t>
            </a:r>
            <a:r>
              <a:rPr lang="en-US" dirty="0">
                <a:ea typeface="Verdana" pitchFamily="34" charset="0"/>
              </a:rPr>
              <a:t>those experiencing social isolation, loneliness, and </a:t>
            </a:r>
            <a:r>
              <a:rPr lang="en-US" dirty="0" smtClean="0">
                <a:ea typeface="Verdana" pitchFamily="34" charset="0"/>
              </a:rPr>
              <a:t>depression were those that promoted </a:t>
            </a:r>
            <a:r>
              <a:rPr lang="en-US" dirty="0">
                <a:ea typeface="Verdana" pitchFamily="34" charset="0"/>
              </a:rPr>
              <a:t>physical </a:t>
            </a:r>
            <a:r>
              <a:rPr lang="en-US" dirty="0" smtClean="0">
                <a:ea typeface="Verdana" pitchFamily="34" charset="0"/>
              </a:rPr>
              <a:t>activity</a:t>
            </a:r>
          </a:p>
          <a:p>
            <a:r>
              <a:rPr lang="en-US" dirty="0" smtClean="0">
                <a:ea typeface="Verdana" pitchFamily="34" charset="0"/>
              </a:rPr>
              <a:t>These also increased community </a:t>
            </a:r>
            <a:r>
              <a:rPr lang="en-US" dirty="0">
                <a:ea typeface="Verdana" pitchFamily="34" charset="0"/>
              </a:rPr>
              <a:t>engagement and social support</a:t>
            </a:r>
            <a:r>
              <a:rPr lang="en-US" dirty="0" smtClean="0">
                <a:ea typeface="Verdana" pitchFamily="34" charset="0"/>
              </a:rPr>
              <a:t>.</a:t>
            </a:r>
            <a:endParaRPr lang="en-US" dirty="0">
              <a:ea typeface="Verdana" pitchFamily="34" charset="0"/>
            </a:endParaRPr>
          </a:p>
          <a:p>
            <a:endParaRPr lang="en-US" dirty="0">
              <a:ea typeface="Verdana" pitchFamily="34" charset="0"/>
            </a:endParaRPr>
          </a:p>
        </p:txBody>
      </p:sp>
    </p:spTree>
    <p:extLst>
      <p:ext uri="{BB962C8B-B14F-4D97-AF65-F5344CB8AC3E}">
        <p14:creationId xmlns:p14="http://schemas.microsoft.com/office/powerpoint/2010/main" val="1899672192"/>
      </p:ext>
    </p:extLst>
  </p:cSld>
  <p:clrMapOvr>
    <a:masterClrMapping/>
  </p:clrMapOvr>
  <p:transition spd="slow">
    <p:cove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lstStyle/>
          <a:p>
            <a:r>
              <a:rPr lang="en-US" dirty="0" smtClean="0">
                <a:latin typeface="Verdana" pitchFamily="34" charset="0"/>
                <a:ea typeface="Verdana" pitchFamily="34" charset="0"/>
              </a:rPr>
              <a:t>Recommendations </a:t>
            </a:r>
            <a:endParaRPr lang="en-US" dirty="0">
              <a:latin typeface="Verdana" pitchFamily="34" charset="0"/>
              <a:ea typeface="Verdana" pitchFamily="34" charset="0"/>
            </a:endParaRPr>
          </a:p>
        </p:txBody>
      </p:sp>
      <p:sp>
        <p:nvSpPr>
          <p:cNvPr id="3" name="Content Placeholder 2"/>
          <p:cNvSpPr>
            <a:spLocks noGrp="1"/>
          </p:cNvSpPr>
          <p:nvPr>
            <p:ph sz="quarter" idx="1"/>
          </p:nvPr>
        </p:nvSpPr>
        <p:spPr>
          <a:xfrm>
            <a:off x="76200" y="990600"/>
            <a:ext cx="9067800" cy="6324600"/>
          </a:xfrm>
        </p:spPr>
        <p:txBody>
          <a:bodyPr>
            <a:noAutofit/>
          </a:bodyPr>
          <a:lstStyle/>
          <a:p>
            <a:r>
              <a:rPr lang="en-US" sz="1900" dirty="0" smtClean="0">
                <a:ea typeface="Verdana" pitchFamily="34" charset="0"/>
              </a:rPr>
              <a:t>Encourage </a:t>
            </a:r>
            <a:r>
              <a:rPr lang="en-US" sz="1900" dirty="0">
                <a:ea typeface="Verdana" pitchFamily="34" charset="0"/>
              </a:rPr>
              <a:t>the use of technology to help older adults stay connected with friends and family, reducing feelings of loneliness and social </a:t>
            </a:r>
            <a:r>
              <a:rPr lang="en-US" sz="1900" dirty="0" smtClean="0">
                <a:ea typeface="Verdana" pitchFamily="34" charset="0"/>
              </a:rPr>
              <a:t>isolation</a:t>
            </a:r>
          </a:p>
          <a:p>
            <a:pPr lvl="0"/>
            <a:r>
              <a:rPr lang="en-US" sz="1900" dirty="0" smtClean="0">
                <a:ea typeface="Verdana" pitchFamily="34" charset="0"/>
              </a:rPr>
              <a:t>Implement </a:t>
            </a:r>
            <a:r>
              <a:rPr lang="en-US" sz="1900" dirty="0">
                <a:ea typeface="Verdana" pitchFamily="34" charset="0"/>
              </a:rPr>
              <a:t>policies and interventions aimed at improving income, housing, and other social determinants of health that can influence mental wellbeing.</a:t>
            </a:r>
          </a:p>
          <a:p>
            <a:pPr lvl="0"/>
            <a:r>
              <a:rPr lang="en-US" sz="1900" dirty="0" smtClean="0">
                <a:ea typeface="Verdana" pitchFamily="34" charset="0"/>
              </a:rPr>
              <a:t>Develop </a:t>
            </a:r>
            <a:r>
              <a:rPr lang="en-US" sz="1900" dirty="0">
                <a:ea typeface="Verdana" pitchFamily="34" charset="0"/>
              </a:rPr>
              <a:t>and promote interventions focused on increasing physical activity and reducing loneliness among older adults, such as group exercise programs, virtual social clubs, and community engagement initiatives</a:t>
            </a:r>
            <a:r>
              <a:rPr lang="en-US" sz="1900" dirty="0" smtClean="0">
                <a:ea typeface="Verdana" pitchFamily="34" charset="0"/>
              </a:rPr>
              <a:t>.</a:t>
            </a:r>
          </a:p>
          <a:p>
            <a:pPr lvl="0"/>
            <a:r>
              <a:rPr lang="en-US" sz="1900" dirty="0" smtClean="0">
                <a:ea typeface="Verdana" pitchFamily="34" charset="0"/>
              </a:rPr>
              <a:t>Facilitate </a:t>
            </a:r>
            <a:r>
              <a:rPr lang="en-US" sz="1900" dirty="0">
                <a:ea typeface="Verdana" pitchFamily="34" charset="0"/>
              </a:rPr>
              <a:t>close liaison between mental health, social care, and voluntary services to provide comprehensive support for older adults in the community.</a:t>
            </a:r>
          </a:p>
          <a:p>
            <a:pPr lvl="0"/>
            <a:r>
              <a:rPr lang="en-US" sz="1900" dirty="0" smtClean="0">
                <a:ea typeface="Verdana" pitchFamily="34" charset="0"/>
              </a:rPr>
              <a:t>Offer </a:t>
            </a:r>
            <a:r>
              <a:rPr lang="en-US" sz="1900" dirty="0">
                <a:ea typeface="Verdana" pitchFamily="34" charset="0"/>
              </a:rPr>
              <a:t>information and resources to help older adults manage their mental health during public health crises, such as guidance on coping strategies and stress reduction techniques.</a:t>
            </a:r>
          </a:p>
          <a:p>
            <a:pPr lvl="0"/>
            <a:r>
              <a:rPr lang="en-US" sz="1900" dirty="0" smtClean="0">
                <a:ea typeface="Verdana" pitchFamily="34" charset="0"/>
              </a:rPr>
              <a:t>Encourage </a:t>
            </a:r>
            <a:r>
              <a:rPr lang="en-US" sz="1900" dirty="0">
                <a:ea typeface="Verdana" pitchFamily="34" charset="0"/>
              </a:rPr>
              <a:t>healthcare professionals to identify older adults who may be at risk of poor mental health outcomes and proactively offer support and </a:t>
            </a:r>
            <a:r>
              <a:rPr lang="en-US" sz="1900" dirty="0" smtClean="0">
                <a:ea typeface="Verdana" pitchFamily="34" charset="0"/>
              </a:rPr>
              <a:t>interventions.</a:t>
            </a:r>
          </a:p>
          <a:p>
            <a:pPr lvl="0"/>
            <a:r>
              <a:rPr lang="en-US" sz="1900" dirty="0" smtClean="0">
                <a:ea typeface="Verdana" pitchFamily="34" charset="0"/>
              </a:rPr>
              <a:t>Expand </a:t>
            </a:r>
            <a:r>
              <a:rPr lang="en-US" sz="1900" dirty="0" err="1">
                <a:ea typeface="Verdana" pitchFamily="34" charset="0"/>
              </a:rPr>
              <a:t>telehealth</a:t>
            </a:r>
            <a:r>
              <a:rPr lang="en-US" sz="1900" dirty="0">
                <a:ea typeface="Verdana" pitchFamily="34" charset="0"/>
              </a:rPr>
              <a:t> services to provide remote access to mental health care, ensuring that older adults can receive support even during lockdowns and restrictions</a:t>
            </a:r>
            <a:r>
              <a:rPr lang="en-US" sz="1900" dirty="0" smtClean="0">
                <a:ea typeface="Verdana" pitchFamily="34" charset="0"/>
              </a:rPr>
              <a:t>.</a:t>
            </a:r>
          </a:p>
        </p:txBody>
      </p:sp>
    </p:spTree>
    <p:extLst>
      <p:ext uri="{BB962C8B-B14F-4D97-AF65-F5344CB8AC3E}">
        <p14:creationId xmlns:p14="http://schemas.microsoft.com/office/powerpoint/2010/main" val="219187459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lstStyle/>
          <a:p>
            <a:r>
              <a:rPr lang="en-US" dirty="0" smtClean="0"/>
              <a:t>Conclusion  </a:t>
            </a:r>
            <a:endParaRPr lang="en-US" dirty="0"/>
          </a:p>
        </p:txBody>
      </p:sp>
      <p:sp>
        <p:nvSpPr>
          <p:cNvPr id="3" name="Content Placeholder 2"/>
          <p:cNvSpPr>
            <a:spLocks noGrp="1"/>
          </p:cNvSpPr>
          <p:nvPr>
            <p:ph sz="quarter" idx="1"/>
          </p:nvPr>
        </p:nvSpPr>
        <p:spPr>
          <a:xfrm>
            <a:off x="457200" y="914400"/>
            <a:ext cx="8305800" cy="5559552"/>
          </a:xfrm>
        </p:spPr>
        <p:txBody>
          <a:bodyPr>
            <a:normAutofit fontScale="92500"/>
          </a:bodyPr>
          <a:lstStyle/>
          <a:p>
            <a:r>
              <a:rPr lang="en-US" dirty="0" smtClean="0"/>
              <a:t>The </a:t>
            </a:r>
            <a:r>
              <a:rPr lang="en-US" dirty="0"/>
              <a:t>COVID-19 pandemic </a:t>
            </a:r>
            <a:r>
              <a:rPr lang="en-US" dirty="0" smtClean="0"/>
              <a:t>had </a:t>
            </a:r>
            <a:r>
              <a:rPr lang="en-US" dirty="0"/>
              <a:t>a significant impact on the mental health of older adults in the UK, leading to concerns such as loneliness, social isolation, anxiety, and depression. </a:t>
            </a:r>
            <a:endParaRPr lang="en-US" dirty="0" smtClean="0"/>
          </a:p>
          <a:p>
            <a:r>
              <a:rPr lang="en-US" dirty="0" smtClean="0"/>
              <a:t>Predictors </a:t>
            </a:r>
            <a:r>
              <a:rPr lang="en-US" dirty="0"/>
              <a:t>of poor mental health outcomes were identified, and habits associated with poor mental health outcomes must be addressed. </a:t>
            </a:r>
            <a:endParaRPr lang="en-US" dirty="0" smtClean="0"/>
          </a:p>
          <a:p>
            <a:r>
              <a:rPr lang="en-US" dirty="0" smtClean="0"/>
              <a:t>Various </a:t>
            </a:r>
            <a:r>
              <a:rPr lang="en-US" dirty="0"/>
              <a:t>measures have been recommended to support older adults, including the use of technology, </a:t>
            </a:r>
            <a:r>
              <a:rPr lang="en-US" dirty="0" err="1"/>
              <a:t>telehealth</a:t>
            </a:r>
            <a:r>
              <a:rPr lang="en-US" dirty="0"/>
              <a:t>, and targeted interventions to reduce loneliness and increase physical activity. </a:t>
            </a:r>
            <a:endParaRPr lang="en-US" dirty="0" smtClean="0"/>
          </a:p>
          <a:p>
            <a:r>
              <a:rPr lang="en-US" dirty="0" smtClean="0"/>
              <a:t>Collaboration </a:t>
            </a:r>
            <a:r>
              <a:rPr lang="en-US" dirty="0"/>
              <a:t>between mental health, social care, and voluntary services is also crucial. </a:t>
            </a:r>
            <a:endParaRPr lang="en-US" dirty="0" smtClean="0"/>
          </a:p>
          <a:p>
            <a:r>
              <a:rPr lang="en-US" dirty="0" smtClean="0"/>
              <a:t>Overall</a:t>
            </a:r>
            <a:r>
              <a:rPr lang="en-US" dirty="0"/>
              <a:t>, a comprehensive and coordinated approach is needed to address the mental health challenges faced by older adults in the UK during public health crises.</a:t>
            </a:r>
          </a:p>
        </p:txBody>
      </p:sp>
    </p:spTree>
    <p:extLst>
      <p:ext uri="{BB962C8B-B14F-4D97-AF65-F5344CB8AC3E}">
        <p14:creationId xmlns:p14="http://schemas.microsoft.com/office/powerpoint/2010/main" val="26391895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lstStyle/>
          <a:p>
            <a:r>
              <a:rPr lang="en-US" b="1" dirty="0" smtClean="0"/>
              <a:t> References </a:t>
            </a:r>
            <a:endParaRPr lang="en-US" b="1" dirty="0"/>
          </a:p>
        </p:txBody>
      </p:sp>
      <p:sp>
        <p:nvSpPr>
          <p:cNvPr id="3" name="Content Placeholder 2"/>
          <p:cNvSpPr>
            <a:spLocks noGrp="1"/>
          </p:cNvSpPr>
          <p:nvPr>
            <p:ph sz="quarter" idx="1"/>
          </p:nvPr>
        </p:nvSpPr>
        <p:spPr>
          <a:xfrm>
            <a:off x="457200" y="1295400"/>
            <a:ext cx="7467600" cy="4800600"/>
          </a:xfrm>
        </p:spPr>
        <p:txBody>
          <a:bodyPr>
            <a:normAutofit fontScale="47500" lnSpcReduction="20000"/>
          </a:bodyPr>
          <a:lstStyle/>
          <a:p>
            <a:r>
              <a:rPr lang="en-US" dirty="0"/>
              <a:t>Bunn, S. (2021). </a:t>
            </a:r>
            <a:r>
              <a:rPr lang="en-US" i="1" dirty="0"/>
              <a:t>Mental health impacts of the COVID-19 pandemic on adults</a:t>
            </a:r>
            <a:r>
              <a:rPr lang="en-US" dirty="0"/>
              <a:t>. </a:t>
            </a:r>
            <a:r>
              <a:rPr lang="en-US" u="sng" dirty="0">
                <a:hlinkClick r:id="rId2"/>
              </a:rPr>
              <a:t>https://post.parliament.uk/research-briefings/post-pn-0648/</a:t>
            </a:r>
            <a:endParaRPr lang="en-US" dirty="0"/>
          </a:p>
          <a:p>
            <a:r>
              <a:rPr lang="en-GB" dirty="0"/>
              <a:t>Burn, W. (2020). Impact of COVID-19 on mental health: Update from the United Kingdom. </a:t>
            </a:r>
            <a:r>
              <a:rPr lang="en-GB" i="1" dirty="0"/>
              <a:t>Pub Med Central</a:t>
            </a:r>
            <a:r>
              <a:rPr lang="en-GB" dirty="0" smtClean="0"/>
              <a:t>.</a:t>
            </a:r>
          </a:p>
          <a:p>
            <a:r>
              <a:rPr lang="en-GB" dirty="0" err="1"/>
              <a:t>mha</a:t>
            </a:r>
            <a:r>
              <a:rPr lang="en-GB" dirty="0"/>
              <a:t>. (</a:t>
            </a:r>
            <a:r>
              <a:rPr lang="en-GB" dirty="0" err="1"/>
              <a:t>N.d</a:t>
            </a:r>
            <a:r>
              <a:rPr lang="en-GB" dirty="0"/>
              <a:t>). </a:t>
            </a:r>
            <a:r>
              <a:rPr lang="en-GB" i="1" dirty="0"/>
              <a:t>Facts &amp; Stats</a:t>
            </a:r>
            <a:r>
              <a:rPr lang="en-GB" dirty="0"/>
              <a:t>. (</a:t>
            </a:r>
            <a:r>
              <a:rPr lang="en-GB" dirty="0" err="1"/>
              <a:t>mha</a:t>
            </a:r>
            <a:r>
              <a:rPr lang="en-GB" dirty="0"/>
              <a:t>) Retrieved 1 10, 2023, from </a:t>
            </a:r>
            <a:r>
              <a:rPr lang="en-GB" dirty="0" err="1"/>
              <a:t>mha</a:t>
            </a:r>
            <a:r>
              <a:rPr lang="en-GB" dirty="0"/>
              <a:t> Live later life well: </a:t>
            </a:r>
            <a:r>
              <a:rPr lang="en-GB" dirty="0">
                <a:hlinkClick r:id="rId3"/>
              </a:rPr>
              <a:t>https://www.mha.org.uk/get-involved/policy-influencing/facts-stats</a:t>
            </a:r>
            <a:r>
              <a:rPr lang="en-GB" dirty="0" smtClean="0">
                <a:hlinkClick r:id="rId3"/>
              </a:rPr>
              <a:t>/</a:t>
            </a:r>
            <a:endParaRPr lang="en-GB" dirty="0" smtClean="0"/>
          </a:p>
          <a:p>
            <a:r>
              <a:rPr lang="en-US" dirty="0"/>
              <a:t>Oxford dictionary. (</a:t>
            </a:r>
            <a:r>
              <a:rPr lang="en-US" dirty="0" err="1"/>
              <a:t>n.d</a:t>
            </a:r>
            <a:r>
              <a:rPr lang="en-US" dirty="0"/>
              <a:t>). </a:t>
            </a:r>
            <a:r>
              <a:rPr lang="en-US" i="1" dirty="0"/>
              <a:t>Research</a:t>
            </a:r>
            <a:r>
              <a:rPr lang="en-US" dirty="0"/>
              <a:t>. Oxford languages. </a:t>
            </a:r>
            <a:r>
              <a:rPr lang="en-US" u="sng" dirty="0">
                <a:hlinkClick r:id="rId4"/>
              </a:rPr>
              <a:t>https://www.google.com/</a:t>
            </a:r>
            <a:r>
              <a:rPr lang="en-US" u="sng" dirty="0" err="1">
                <a:hlinkClick r:id="rId4"/>
              </a:rPr>
              <a:t>search?q</a:t>
            </a:r>
            <a:r>
              <a:rPr lang="en-US" u="sng" dirty="0">
                <a:hlinkClick r:id="rId4"/>
              </a:rPr>
              <a:t>=</a:t>
            </a:r>
            <a:r>
              <a:rPr lang="en-US" u="sng" dirty="0" err="1">
                <a:hlinkClick r:id="rId4"/>
              </a:rPr>
              <a:t>define+research&amp;rlz</a:t>
            </a:r>
            <a:r>
              <a:rPr lang="en-US" u="sng" dirty="0">
                <a:hlinkClick r:id="rId4"/>
              </a:rPr>
              <a:t>=1C1YTUH_enUG1004UG1005&amp;oq=</a:t>
            </a:r>
            <a:r>
              <a:rPr lang="en-US" u="sng" dirty="0" err="1">
                <a:hlinkClick r:id="rId4"/>
              </a:rPr>
              <a:t>define+research</a:t>
            </a:r>
            <a:r>
              <a:rPr lang="en-US" u="sng" dirty="0">
                <a:hlinkClick r:id="rId4"/>
              </a:rPr>
              <a:t>+&amp;</a:t>
            </a:r>
            <a:r>
              <a:rPr lang="en-US" u="sng" dirty="0" err="1">
                <a:hlinkClick r:id="rId4"/>
              </a:rPr>
              <a:t>aqs</a:t>
            </a:r>
            <a:r>
              <a:rPr lang="en-US" u="sng" dirty="0">
                <a:hlinkClick r:id="rId4"/>
              </a:rPr>
              <a:t>=chrome..69i57j0i512l9.14226j1j7&amp;sourceid=</a:t>
            </a:r>
            <a:r>
              <a:rPr lang="en-US" u="sng" dirty="0" err="1">
                <a:hlinkClick r:id="rId4"/>
              </a:rPr>
              <a:t>chrome&amp;ie</a:t>
            </a:r>
            <a:r>
              <a:rPr lang="en-US" u="sng" dirty="0">
                <a:hlinkClick r:id="rId4"/>
              </a:rPr>
              <a:t>=UTF-8</a:t>
            </a:r>
            <a:endParaRPr lang="en-US" dirty="0"/>
          </a:p>
          <a:p>
            <a:r>
              <a:rPr lang="en-US" dirty="0" err="1"/>
              <a:t>QuestionPro</a:t>
            </a:r>
            <a:r>
              <a:rPr lang="en-US" dirty="0"/>
              <a:t>. (</a:t>
            </a:r>
            <a:r>
              <a:rPr lang="en-US" dirty="0" err="1"/>
              <a:t>n.d</a:t>
            </a:r>
            <a:r>
              <a:rPr lang="en-US" dirty="0"/>
              <a:t>). </a:t>
            </a:r>
            <a:r>
              <a:rPr lang="en-US" i="1" dirty="0"/>
              <a:t>What is </a:t>
            </a:r>
            <a:r>
              <a:rPr lang="en-US" i="1" dirty="0" err="1"/>
              <a:t>Research:Definition</a:t>
            </a:r>
            <a:r>
              <a:rPr lang="en-US" i="1" dirty="0"/>
              <a:t>, Methods, Types and examples</a:t>
            </a:r>
            <a:r>
              <a:rPr lang="en-US" dirty="0"/>
              <a:t>. </a:t>
            </a:r>
            <a:r>
              <a:rPr lang="en-US" u="sng" dirty="0">
                <a:hlinkClick r:id="rId5"/>
              </a:rPr>
              <a:t>https://www.questionpro.com/blog/what-is-research/</a:t>
            </a:r>
            <a:endParaRPr lang="en-US" dirty="0"/>
          </a:p>
          <a:p>
            <a:r>
              <a:rPr lang="en-US" dirty="0" err="1"/>
              <a:t>Scribbir</a:t>
            </a:r>
            <a:r>
              <a:rPr lang="en-US" dirty="0"/>
              <a:t>. (</a:t>
            </a:r>
            <a:r>
              <a:rPr lang="en-US" dirty="0" err="1"/>
              <a:t>n.d</a:t>
            </a:r>
            <a:r>
              <a:rPr lang="en-US" dirty="0"/>
              <a:t>). </a:t>
            </a:r>
            <a:r>
              <a:rPr lang="en-US" i="1" dirty="0"/>
              <a:t>Research Methods | Definitions, Types, Examples</a:t>
            </a:r>
            <a:r>
              <a:rPr lang="en-US" dirty="0"/>
              <a:t>. Scribbir.com. </a:t>
            </a:r>
            <a:r>
              <a:rPr lang="en-US" u="sng" dirty="0">
                <a:hlinkClick r:id="rId6"/>
              </a:rPr>
              <a:t>https://www.scribbr.com/category/methodology</a:t>
            </a:r>
            <a:r>
              <a:rPr lang="en-US" u="sng" dirty="0" smtClean="0">
                <a:hlinkClick r:id="rId6"/>
              </a:rPr>
              <a:t>/</a:t>
            </a:r>
            <a:endParaRPr lang="en-US" u="sng" dirty="0" smtClean="0"/>
          </a:p>
          <a:p>
            <a:r>
              <a:rPr lang="en-US" dirty="0"/>
              <a:t>University of Edinburgh. (</a:t>
            </a:r>
            <a:r>
              <a:rPr lang="en-US" dirty="0" err="1"/>
              <a:t>n.d</a:t>
            </a:r>
            <a:r>
              <a:rPr lang="en-US" dirty="0"/>
              <a:t>). </a:t>
            </a:r>
            <a:r>
              <a:rPr lang="en-US" i="1" dirty="0"/>
              <a:t>Literature Review</a:t>
            </a:r>
            <a:r>
              <a:rPr lang="en-US" dirty="0"/>
              <a:t>. University of Edinburgh. </a:t>
            </a:r>
            <a:r>
              <a:rPr lang="en-US" u="sng" dirty="0">
                <a:hlinkClick r:id="rId7"/>
              </a:rPr>
              <a:t>https://www.ed.ac.uk/institute-academic-development/study-hub/learning-resources/literature-review</a:t>
            </a:r>
            <a:endParaRPr lang="en-US" dirty="0"/>
          </a:p>
          <a:p>
            <a:r>
              <a:rPr lang="en-GB" dirty="0"/>
              <a:t>WHO. (</a:t>
            </a:r>
            <a:r>
              <a:rPr lang="en-GB" dirty="0" err="1"/>
              <a:t>n.d</a:t>
            </a:r>
            <a:r>
              <a:rPr lang="en-GB" dirty="0"/>
              <a:t>). </a:t>
            </a:r>
            <a:r>
              <a:rPr lang="en-GB" i="1" dirty="0"/>
              <a:t>Coronavirus disease (COVID-19)</a:t>
            </a:r>
            <a:r>
              <a:rPr lang="en-GB" dirty="0"/>
              <a:t>. (WHO) Retrieved 12 24, 2022, from WHO: https://www.who.int/health-topics/coronavirus#tab=tab_1</a:t>
            </a:r>
            <a:endParaRPr lang="en-US" dirty="0"/>
          </a:p>
          <a:p>
            <a:r>
              <a:rPr lang="en-GB" dirty="0" err="1"/>
              <a:t>Siu</a:t>
            </a:r>
            <a:r>
              <a:rPr lang="en-GB" dirty="0"/>
              <a:t> Long Lee, e. a. (2020). </a:t>
            </a:r>
            <a:r>
              <a:rPr lang="en-GB" i="1" dirty="0"/>
              <a:t>The association between loneliness and depressive symptoms among adults aged 50 years and older: a 12-year population-based cohort study.</a:t>
            </a:r>
            <a:r>
              <a:rPr lang="en-GB" dirty="0"/>
              <a:t> Lancet Psychiatry.</a:t>
            </a:r>
            <a:endParaRPr lang="en-US" dirty="0"/>
          </a:p>
          <a:p>
            <a:r>
              <a:rPr lang="en-US" dirty="0"/>
              <a:t>Age UK. (</a:t>
            </a:r>
            <a:r>
              <a:rPr lang="en-US" dirty="0" err="1"/>
              <a:t>n.d</a:t>
            </a:r>
            <a:r>
              <a:rPr lang="en-US" dirty="0"/>
              <a:t>). </a:t>
            </a:r>
            <a:r>
              <a:rPr lang="en-US" i="1" dirty="0"/>
              <a:t>Loneliness, depression and anxiety: exploring the connection to mental health</a:t>
            </a:r>
            <a:r>
              <a:rPr lang="en-US" dirty="0"/>
              <a:t>. Age UK. </a:t>
            </a:r>
            <a:r>
              <a:rPr lang="en-US" u="sng" dirty="0">
                <a:hlinkClick r:id="rId8"/>
              </a:rPr>
              <a:t>https://www.ageuk.org.uk/our-impact/policy-research/loneliness-research-and-resources/loneliness-depression-and-anxiety-exploring-the-connection-to-mental-health/</a:t>
            </a:r>
            <a:endParaRPr lang="en-US" dirty="0"/>
          </a:p>
          <a:p>
            <a:endParaRPr lang="en-US" dirty="0"/>
          </a:p>
          <a:p>
            <a:r>
              <a:rPr lang="en-US" dirty="0" err="1"/>
              <a:t>Herpen</a:t>
            </a:r>
            <a:r>
              <a:rPr lang="en-US" dirty="0"/>
              <a:t>, R. (2022). </a:t>
            </a:r>
            <a:r>
              <a:rPr lang="en-US" i="1" dirty="0"/>
              <a:t>Mental health worsened in UK older adults as COVID-19 pandemic continued</a:t>
            </a:r>
            <a:r>
              <a:rPr lang="en-US" dirty="0"/>
              <a:t>. </a:t>
            </a:r>
            <a:r>
              <a:rPr lang="en-US" u="sng" dirty="0">
                <a:hlinkClick r:id="rId9"/>
              </a:rPr>
              <a:t>https://www.healio.com/news/psychiatry/20220105/mental-health-worsened-in-uk-older-adults-as-covid19-pandemic-continued</a:t>
            </a:r>
            <a:endParaRPr lang="en-US" dirty="0"/>
          </a:p>
          <a:p>
            <a:endParaRPr lang="en-US" dirty="0"/>
          </a:p>
          <a:p>
            <a:endParaRPr lang="en-US" dirty="0"/>
          </a:p>
        </p:txBody>
      </p:sp>
    </p:spTree>
    <p:extLst>
      <p:ext uri="{BB962C8B-B14F-4D97-AF65-F5344CB8AC3E}">
        <p14:creationId xmlns:p14="http://schemas.microsoft.com/office/powerpoint/2010/main" val="59929400"/>
      </p:ext>
    </p:extLst>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bena\phrase-thank-you-your-attention-written-note-book-phrase-thank-you-your-attention-written-note-book-pen-215438160.jpg"/>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27517" y="0"/>
            <a:ext cx="8583083" cy="6665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65294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459</TotalTime>
  <Words>1894</Words>
  <Application>Microsoft Office PowerPoint</Application>
  <PresentationFormat>On-screen Show (4:3)</PresentationFormat>
  <Paragraphs>118</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Oriel</vt:lpstr>
      <vt:lpstr>PowerPoint Presentation</vt:lpstr>
      <vt:lpstr>CHAPTER 1: INTRODUCTION</vt:lpstr>
      <vt:lpstr>Introduction continued</vt:lpstr>
      <vt:lpstr>PowerPoint Presentation</vt:lpstr>
      <vt:lpstr>Chapter 2 :Background </vt:lpstr>
      <vt:lpstr>Background  continued </vt:lpstr>
      <vt:lpstr>Chapter 3: Methods</vt:lpstr>
      <vt:lpstr>PowerPoint Presentation</vt:lpstr>
      <vt:lpstr>Chapter 4 :Results and Discussion</vt:lpstr>
      <vt:lpstr>Results CONTINUED</vt:lpstr>
      <vt:lpstr>RESULTS continued </vt:lpstr>
      <vt:lpstr>Discussions </vt:lpstr>
      <vt:lpstr>Discussion continued</vt:lpstr>
      <vt:lpstr>Recommendations </vt:lpstr>
      <vt:lpstr>Conclusion  </vt:lpstr>
      <vt:lpstr> References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Smart</dc:creator>
  <cp:lastModifiedBy>Smart</cp:lastModifiedBy>
  <cp:revision>40</cp:revision>
  <dcterms:created xsi:type="dcterms:W3CDTF">2023-05-01T12:35:13Z</dcterms:created>
  <dcterms:modified xsi:type="dcterms:W3CDTF">2023-05-06T09:54:50Z</dcterms:modified>
</cp:coreProperties>
</file>