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notesMasterIdLst>
    <p:notesMasterId r:id="rId17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notesMaster" Target="notesMasters/notesMaster1.xml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20" Type="http://schemas.openxmlformats.org/officeDocument/2006/relationships/theme" Target="theme/theme1.xml"/><Relationship Id="rId2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02A4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366760" y="685800"/>
            <a:ext cx="2788920" cy="2788920"/>
          </a:xfrm>
          <a:prstGeom prst="ellipse">
            <a:avLst/>
          </a:prstGeom>
          <a:solidFill>
            <a:srgbClr val="1C7C7D">
              <a:alpha val="75000"/>
            </a:srgbClr>
          </a:solidFill>
          <a:ln w="12700">
            <a:solidFill>
              <a:srgbClr val="1C7C7D">
                <a:alpha val="0"/>
              </a:srgbClr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9235440" y="3977640"/>
            <a:ext cx="1600200" cy="1600200"/>
          </a:xfrm>
          <a:prstGeom prst="ellipse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731520" y="1005840"/>
            <a:ext cx="64922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45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CRISPY WILD</a:t>
            </a:r>
            <a:endParaRPr lang="en-US" sz="4500" dirty="0"/>
          </a:p>
        </p:txBody>
      </p:sp>
      <p:sp>
        <p:nvSpPr>
          <p:cNvPr id="5" name="Text 3"/>
          <p:cNvSpPr/>
          <p:nvPr/>
        </p:nvSpPr>
        <p:spPr>
          <a:xfrm>
            <a:off x="731520" y="1664208"/>
            <a:ext cx="66751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4500" b="1" dirty="0">
                <a:solidFill>
                  <a:srgbClr val="F4B942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FISH AND CHIPS</a:t>
            </a:r>
            <a:endParaRPr lang="en-US" sz="4500" dirty="0"/>
          </a:p>
        </p:txBody>
      </p:sp>
      <p:sp>
        <p:nvSpPr>
          <p:cNvPr id="6" name="Text 4"/>
          <p:cNvSpPr/>
          <p:nvPr/>
        </p:nvSpPr>
        <p:spPr>
          <a:xfrm>
            <a:off x="768096" y="2514600"/>
            <a:ext cx="4389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dirty="0">
                <a:solidFill>
                  <a:srgbClr val="EDF4F4"/>
                </a:solidFill>
              </a:rPr>
              <a:t>Business Plan Presentation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68096" y="4846320"/>
            <a:ext cx="5120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dirty="0">
                <a:solidFill>
                  <a:srgbClr val="EDF4F4"/>
                </a:solidFill>
              </a:rPr>
              <a:t>Managing Enterprise in the 21st Century</a:t>
            </a: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768096" y="5257800"/>
            <a:ext cx="7498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FFFFFF"/>
                </a:solidFill>
              </a:rPr>
              <a:t>Student ID: 2510629  |  Lecturer: Mohammad Rahman  |  Submission: 27/06/2026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768096" y="5596128"/>
            <a:ext cx="2926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F4B942"/>
                </a:solidFill>
              </a:rPr>
              <a:t>CWFC.LAKE @CO.UK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768096" y="6053328"/>
            <a:ext cx="3657600" cy="0"/>
          </a:xfrm>
          <a:prstGeom prst="line">
            <a:avLst/>
          </a:prstGeom>
          <a:noFill/>
          <a:ln w="19050">
            <a:solidFill>
              <a:srgbClr val="F4B942"/>
            </a:solidFill>
            <a:prstDash val="solid"/>
          </a:ln>
        </p:spPr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8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320040"/>
            <a:ext cx="7406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700" b="1" dirty="0">
                <a:solidFill>
                  <a:srgbClr val="10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Executive Summary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006840" y="384048"/>
            <a:ext cx="2651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50" dirty="0">
                <a:solidFill>
                  <a:srgbClr val="5D6975"/>
                </a:solidFill>
              </a:rPr>
              <a:t>Opening pitch</a:t>
            </a:r>
            <a:endParaRPr lang="en-US" sz="950" dirty="0"/>
          </a:p>
        </p:txBody>
      </p:sp>
      <p:sp>
        <p:nvSpPr>
          <p:cNvPr id="5" name="Text 3"/>
          <p:cNvSpPr/>
          <p:nvPr/>
        </p:nvSpPr>
        <p:spPr>
          <a:xfrm>
            <a:off x="502920" y="6455664"/>
            <a:ext cx="2560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CWFC Business Plan</a:t>
            </a:r>
            <a:endParaRPr lang="en-US" sz="850" dirty="0"/>
          </a:p>
        </p:txBody>
      </p:sp>
      <p:sp>
        <p:nvSpPr>
          <p:cNvPr id="6" name="Text 4"/>
          <p:cNvSpPr/>
          <p:nvPr/>
        </p:nvSpPr>
        <p:spPr>
          <a:xfrm>
            <a:off x="9144000" y="6455664"/>
            <a:ext cx="2514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University presentation deck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685800" y="1024128"/>
            <a:ext cx="10607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2000" b="1" dirty="0">
                <a:solidFill>
                  <a:srgbClr val="18232E"/>
                </a:solidFill>
              </a:rPr>
              <a:t>CWFC is a local food business built around affordable, freshly cooked fish and chips with takeaway, limited dine-in and delivery options.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685800" y="1874520"/>
            <a:ext cx="3429000" cy="1920240"/>
          </a:xfrm>
          <a:prstGeom prst="roundRect">
            <a:avLst>
              <a:gd name="adj" fmla="val 3810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685800" y="1874520"/>
            <a:ext cx="73152" cy="1920240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914400" y="2039112"/>
            <a:ext cx="3017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Core offer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914400" y="2404872"/>
            <a:ext cx="3017520" cy="12618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lang="en-US" sz="1150" dirty="0">
                <a:solidFill>
                  <a:srgbClr val="18232E"/>
                </a:solidFill>
              </a:rPr>
              <a:t>Battered fish and chips as the main product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Burgers, sausages, pies, chicken, sides and drinks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Family meals and lunchtime deals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4434840" y="1874520"/>
            <a:ext cx="3429000" cy="1920240"/>
          </a:xfrm>
          <a:prstGeom prst="roundRect">
            <a:avLst>
              <a:gd name="adj" fmla="val 3810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4434840" y="1874520"/>
            <a:ext cx="73152" cy="1920240"/>
          </a:xfrm>
          <a:prstGeom prst="rect">
            <a:avLst/>
          </a:prstGeom>
          <a:solidFill>
            <a:srgbClr val="1C7C7D"/>
          </a:solidFill>
          <a:ln w="12700">
            <a:solidFill>
              <a:srgbClr val="1C7C7D">
                <a:alpha val="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4663440" y="2039112"/>
            <a:ext cx="3017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Customer promise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4663440" y="2404872"/>
            <a:ext cx="3017520" cy="12618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lang="en-US" sz="1150" dirty="0">
                <a:solidFill>
                  <a:srgbClr val="18232E"/>
                </a:solidFill>
              </a:rPr>
              <a:t>Quality food, fair portions and clean service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Friendly local treatment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Consistent cooking and packaging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8183880" y="1874520"/>
            <a:ext cx="2971800" cy="1920240"/>
          </a:xfrm>
          <a:prstGeom prst="roundRect">
            <a:avLst>
              <a:gd name="adj" fmla="val 3810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8183880" y="1874520"/>
            <a:ext cx="73152" cy="1920240"/>
          </a:xfrm>
          <a:prstGeom prst="rect">
            <a:avLst/>
          </a:prstGeom>
          <a:solidFill>
            <a:srgbClr val="3A7D44"/>
          </a:solidFill>
          <a:ln w="12700">
            <a:solidFill>
              <a:srgbClr val="3A7D44">
                <a:alpha val="0"/>
              </a:srgbClr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8412480" y="2039112"/>
            <a:ext cx="25603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Year-one aim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8412480" y="2404872"/>
            <a:ext cx="2560320" cy="12618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lang="en-US" sz="1150" dirty="0">
                <a:solidFill>
                  <a:srgbClr val="18232E"/>
                </a:solidFill>
              </a:rPr>
              <a:t>Build regular custom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Control costs and stock waste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Reach steady profit within 12 months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1371600" y="4572000"/>
            <a:ext cx="1554480" cy="347472"/>
          </a:xfrm>
          <a:prstGeom prst="roundRect">
            <a:avLst>
              <a:gd name="adj" fmla="val 21053"/>
            </a:avLst>
          </a:prstGeom>
          <a:solidFill>
            <a:srgbClr val="1C7C7D"/>
          </a:solidFill>
          <a:ln w="12700">
            <a:solidFill>
              <a:srgbClr val="1C7C7D">
                <a:alpha val="0"/>
              </a:srgbClr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1444752" y="4668012"/>
            <a:ext cx="1408176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</a:rPr>
              <a:t>Takeaway</a:t>
            </a:r>
            <a:endParaRPr lang="en-US" sz="950" dirty="0"/>
          </a:p>
        </p:txBody>
      </p:sp>
      <p:sp>
        <p:nvSpPr>
          <p:cNvPr id="22" name="Shape 20"/>
          <p:cNvSpPr/>
          <p:nvPr/>
        </p:nvSpPr>
        <p:spPr>
          <a:xfrm>
            <a:off x="3246120" y="4572000"/>
            <a:ext cx="1280160" cy="347472"/>
          </a:xfrm>
          <a:prstGeom prst="roundRect">
            <a:avLst>
              <a:gd name="adj" fmla="val 21053"/>
            </a:avLst>
          </a:prstGeom>
          <a:solidFill>
            <a:srgbClr val="1C7C7D"/>
          </a:solidFill>
          <a:ln w="12700">
            <a:solidFill>
              <a:srgbClr val="1C7C7D">
                <a:alpha val="0"/>
              </a:srgbClr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3319272" y="4668012"/>
            <a:ext cx="1133856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</a:rPr>
              <a:t>Dine-in</a:t>
            </a:r>
            <a:endParaRPr lang="en-US" sz="950" dirty="0"/>
          </a:p>
        </p:txBody>
      </p:sp>
      <p:sp>
        <p:nvSpPr>
          <p:cNvPr id="24" name="Shape 22"/>
          <p:cNvSpPr/>
          <p:nvPr/>
        </p:nvSpPr>
        <p:spPr>
          <a:xfrm>
            <a:off x="4828032" y="4572000"/>
            <a:ext cx="1371600" cy="347472"/>
          </a:xfrm>
          <a:prstGeom prst="roundRect">
            <a:avLst>
              <a:gd name="adj" fmla="val 21053"/>
            </a:avLst>
          </a:prstGeom>
          <a:solidFill>
            <a:srgbClr val="1C7C7D"/>
          </a:solidFill>
          <a:ln w="12700">
            <a:solidFill>
              <a:srgbClr val="1C7C7D">
                <a:alpha val="0"/>
              </a:srgbClr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4901184" y="4668012"/>
            <a:ext cx="1225296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</a:rPr>
              <a:t>Delivery</a:t>
            </a:r>
            <a:endParaRPr lang="en-US" sz="950" dirty="0"/>
          </a:p>
        </p:txBody>
      </p:sp>
      <p:sp>
        <p:nvSpPr>
          <p:cNvPr id="26" name="Shape 24"/>
          <p:cNvSpPr/>
          <p:nvPr/>
        </p:nvSpPr>
        <p:spPr>
          <a:xfrm>
            <a:off x="6492240" y="4572000"/>
            <a:ext cx="1828800" cy="347472"/>
          </a:xfrm>
          <a:prstGeom prst="roundRect">
            <a:avLst>
              <a:gd name="adj" fmla="val 21053"/>
            </a:avLst>
          </a:prstGeom>
          <a:solidFill>
            <a:srgbClr val="F28F3B"/>
          </a:solidFill>
          <a:ln w="12700">
            <a:solidFill>
              <a:srgbClr val="F28F3B">
                <a:alpha val="0"/>
              </a:srgbClr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6565392" y="4668012"/>
            <a:ext cx="1682496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</a:rPr>
              <a:t>Opening offers</a:t>
            </a:r>
            <a:endParaRPr lang="en-US" sz="950" dirty="0"/>
          </a:p>
        </p:txBody>
      </p:sp>
      <p:sp>
        <p:nvSpPr>
          <p:cNvPr id="28" name="Shape 26"/>
          <p:cNvSpPr/>
          <p:nvPr/>
        </p:nvSpPr>
        <p:spPr>
          <a:xfrm>
            <a:off x="8641080" y="4572000"/>
            <a:ext cx="1920240" cy="347472"/>
          </a:xfrm>
          <a:prstGeom prst="roundRect">
            <a:avLst>
              <a:gd name="adj" fmla="val 21053"/>
            </a:avLst>
          </a:prstGeom>
          <a:solidFill>
            <a:srgbClr val="F28F3B"/>
          </a:solidFill>
          <a:ln w="12700">
            <a:solidFill>
              <a:srgbClr val="F28F3B">
                <a:alpha val="0"/>
              </a:srgbClr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8714232" y="4668012"/>
            <a:ext cx="1773936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</a:rPr>
              <a:t>Social media</a:t>
            </a:r>
            <a:endParaRPr lang="en-US" sz="9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8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320040"/>
            <a:ext cx="7406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700" b="1" dirty="0">
                <a:solidFill>
                  <a:srgbClr val="10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Business Concept &amp; Menu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006840" y="384048"/>
            <a:ext cx="2651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50" dirty="0">
                <a:solidFill>
                  <a:srgbClr val="5D6975"/>
                </a:solidFill>
              </a:rPr>
              <a:t>What CWFC sells</a:t>
            </a:r>
            <a:endParaRPr lang="en-US" sz="950" dirty="0"/>
          </a:p>
        </p:txBody>
      </p:sp>
      <p:sp>
        <p:nvSpPr>
          <p:cNvPr id="5" name="Text 3"/>
          <p:cNvSpPr/>
          <p:nvPr/>
        </p:nvSpPr>
        <p:spPr>
          <a:xfrm>
            <a:off x="502920" y="6455664"/>
            <a:ext cx="2560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CWFC Business Plan</a:t>
            </a:r>
            <a:endParaRPr lang="en-US" sz="850" dirty="0"/>
          </a:p>
        </p:txBody>
      </p:sp>
      <p:sp>
        <p:nvSpPr>
          <p:cNvPr id="6" name="Text 4"/>
          <p:cNvSpPr/>
          <p:nvPr/>
        </p:nvSpPr>
        <p:spPr>
          <a:xfrm>
            <a:off x="9144000" y="6455664"/>
            <a:ext cx="2514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University presentation deck</a:t>
            </a:r>
            <a:endParaRPr lang="en-US" sz="850" dirty="0"/>
          </a:p>
        </p:txBody>
      </p:sp>
      <p:sp>
        <p:nvSpPr>
          <p:cNvPr id="7" name="Shape 5"/>
          <p:cNvSpPr/>
          <p:nvPr/>
        </p:nvSpPr>
        <p:spPr>
          <a:xfrm>
            <a:off x="685800" y="914400"/>
            <a:ext cx="4297680" cy="54864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685800" y="1024128"/>
            <a:ext cx="4297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1C7C7D"/>
                </a:solidFill>
              </a:rPr>
              <a:t>BUSINESS CONCEPT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685800" y="1417320"/>
            <a:ext cx="42976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700" b="1" dirty="0">
                <a:solidFill>
                  <a:srgbClr val="18232E"/>
                </a:solidFill>
              </a:rPr>
              <a:t>A traditional independent fish and chip shop serving the local community with cooked-to-order food, takeaway, dine-in and delivery.</a:t>
            </a:r>
            <a:endParaRPr lang="en-US" sz="1700" dirty="0"/>
          </a:p>
        </p:txBody>
      </p:sp>
      <p:sp>
        <p:nvSpPr>
          <p:cNvPr id="10" name="Text 8"/>
          <p:cNvSpPr/>
          <p:nvPr/>
        </p:nvSpPr>
        <p:spPr>
          <a:xfrm>
            <a:off x="685800" y="2743200"/>
            <a:ext cx="4206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300" dirty="0">
                <a:solidFill>
                  <a:srgbClr val="5D6975"/>
                </a:solidFill>
              </a:rPr>
              <a:t>The business competes through freshness, value for money, reliable service and a welcoming local feel.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5532120" y="914400"/>
            <a:ext cx="5943600" cy="54864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5532120" y="10241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1C7C7D"/>
                </a:solidFill>
              </a:rPr>
              <a:t>MENU STRUCTURE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5532120" y="1389888"/>
            <a:ext cx="5806440" cy="658368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742432" y="1536192"/>
            <a:ext cx="10972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C7C7D"/>
                </a:solidFill>
              </a:rPr>
              <a:t>Main</a:t>
            </a:r>
            <a:endParaRPr lang="en-US" sz="1250" dirty="0"/>
          </a:p>
        </p:txBody>
      </p:sp>
      <p:sp>
        <p:nvSpPr>
          <p:cNvPr id="15" name="Text 13"/>
          <p:cNvSpPr/>
          <p:nvPr/>
        </p:nvSpPr>
        <p:spPr>
          <a:xfrm>
            <a:off x="7040880" y="1536192"/>
            <a:ext cx="39776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dirty="0">
                <a:solidFill>
                  <a:srgbClr val="18232E"/>
                </a:solidFill>
              </a:rPr>
              <a:t>Battered fish and chips</a:t>
            </a:r>
            <a:endParaRPr lang="en-US" sz="1250" dirty="0"/>
          </a:p>
        </p:txBody>
      </p:sp>
      <p:sp>
        <p:nvSpPr>
          <p:cNvPr id="16" name="Shape 14"/>
          <p:cNvSpPr/>
          <p:nvPr/>
        </p:nvSpPr>
        <p:spPr>
          <a:xfrm>
            <a:off x="5532120" y="2194560"/>
            <a:ext cx="5806440" cy="658368"/>
          </a:xfrm>
          <a:prstGeom prst="roundRect">
            <a:avLst>
              <a:gd name="adj" fmla="val 8333"/>
            </a:avLst>
          </a:prstGeom>
          <a:solidFill>
            <a:srgbClr val="EDF4F4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5742432" y="2340864"/>
            <a:ext cx="10972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C7C7D"/>
                </a:solidFill>
              </a:rPr>
              <a:t>Sides</a:t>
            </a:r>
            <a:endParaRPr lang="en-US" sz="1250" dirty="0"/>
          </a:p>
        </p:txBody>
      </p:sp>
      <p:sp>
        <p:nvSpPr>
          <p:cNvPr id="18" name="Text 16"/>
          <p:cNvSpPr/>
          <p:nvPr/>
        </p:nvSpPr>
        <p:spPr>
          <a:xfrm>
            <a:off x="7040880" y="2340864"/>
            <a:ext cx="39776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dirty="0">
                <a:solidFill>
                  <a:srgbClr val="18232E"/>
                </a:solidFill>
              </a:rPr>
              <a:t>Mushy peas, curry sauce, gravy</a:t>
            </a:r>
            <a:endParaRPr lang="en-US" sz="1250" dirty="0"/>
          </a:p>
        </p:txBody>
      </p:sp>
      <p:sp>
        <p:nvSpPr>
          <p:cNvPr id="19" name="Shape 17"/>
          <p:cNvSpPr/>
          <p:nvPr/>
        </p:nvSpPr>
        <p:spPr>
          <a:xfrm>
            <a:off x="5532120" y="2999232"/>
            <a:ext cx="5806440" cy="658368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5742432" y="3145536"/>
            <a:ext cx="10972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C7C7D"/>
                </a:solidFill>
              </a:rPr>
              <a:t>Extra meals</a:t>
            </a:r>
            <a:endParaRPr lang="en-US" sz="1250" dirty="0"/>
          </a:p>
        </p:txBody>
      </p:sp>
      <p:sp>
        <p:nvSpPr>
          <p:cNvPr id="21" name="Text 19"/>
          <p:cNvSpPr/>
          <p:nvPr/>
        </p:nvSpPr>
        <p:spPr>
          <a:xfrm>
            <a:off x="7040880" y="3145536"/>
            <a:ext cx="39776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dirty="0">
                <a:solidFill>
                  <a:srgbClr val="18232E"/>
                </a:solidFill>
              </a:rPr>
              <a:t>Burgers, sausages, pies, chicken</a:t>
            </a:r>
            <a:endParaRPr lang="en-US" sz="1250" dirty="0"/>
          </a:p>
        </p:txBody>
      </p:sp>
      <p:sp>
        <p:nvSpPr>
          <p:cNvPr id="22" name="Shape 20"/>
          <p:cNvSpPr/>
          <p:nvPr/>
        </p:nvSpPr>
        <p:spPr>
          <a:xfrm>
            <a:off x="5532120" y="3803904"/>
            <a:ext cx="5806440" cy="658368"/>
          </a:xfrm>
          <a:prstGeom prst="roundRect">
            <a:avLst>
              <a:gd name="adj" fmla="val 8333"/>
            </a:avLst>
          </a:prstGeom>
          <a:solidFill>
            <a:srgbClr val="EDF4F4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5742432" y="3950208"/>
            <a:ext cx="10972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C7C7D"/>
                </a:solidFill>
              </a:rPr>
              <a:t>Value</a:t>
            </a:r>
            <a:endParaRPr lang="en-US" sz="1250" dirty="0"/>
          </a:p>
        </p:txBody>
      </p:sp>
      <p:sp>
        <p:nvSpPr>
          <p:cNvPr id="24" name="Text 22"/>
          <p:cNvSpPr/>
          <p:nvPr/>
        </p:nvSpPr>
        <p:spPr>
          <a:xfrm>
            <a:off x="7040880" y="3950208"/>
            <a:ext cx="39776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dirty="0">
                <a:solidFill>
                  <a:srgbClr val="18232E"/>
                </a:solidFill>
              </a:rPr>
              <a:t>Family meals and lunchtime deals</a:t>
            </a:r>
            <a:endParaRPr lang="en-US" sz="1250" dirty="0"/>
          </a:p>
        </p:txBody>
      </p:sp>
      <p:sp>
        <p:nvSpPr>
          <p:cNvPr id="25" name="Shape 23"/>
          <p:cNvSpPr/>
          <p:nvPr/>
        </p:nvSpPr>
        <p:spPr>
          <a:xfrm>
            <a:off x="5532120" y="4608576"/>
            <a:ext cx="5806440" cy="658368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5742432" y="4754880"/>
            <a:ext cx="10972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C7C7D"/>
                </a:solidFill>
              </a:rPr>
              <a:t>Drinks</a:t>
            </a:r>
            <a:endParaRPr lang="en-US" sz="1250" dirty="0"/>
          </a:p>
        </p:txBody>
      </p:sp>
      <p:sp>
        <p:nvSpPr>
          <p:cNvPr id="27" name="Text 25"/>
          <p:cNvSpPr/>
          <p:nvPr/>
        </p:nvSpPr>
        <p:spPr>
          <a:xfrm>
            <a:off x="7040880" y="4754880"/>
            <a:ext cx="39776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dirty="0">
                <a:solidFill>
                  <a:srgbClr val="18232E"/>
                </a:solidFill>
              </a:rPr>
              <a:t>Cold drinks and extras</a:t>
            </a:r>
            <a:endParaRPr lang="en-US" sz="1250" dirty="0"/>
          </a:p>
        </p:txBody>
      </p:sp>
      <p:sp>
        <p:nvSpPr>
          <p:cNvPr id="28" name="Text 26"/>
          <p:cNvSpPr/>
          <p:nvPr/>
        </p:nvSpPr>
        <p:spPr>
          <a:xfrm>
            <a:off x="5532120" y="5650992"/>
            <a:ext cx="58064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i="1" dirty="0">
                <a:solidFill>
                  <a:srgbClr val="5D6975"/>
                </a:solidFill>
              </a:rPr>
              <a:t>Key operating principle: keep quality and portion sizes consistent so customers know what they are getting every time.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8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320040"/>
            <a:ext cx="7406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700" b="1" dirty="0">
                <a:solidFill>
                  <a:srgbClr val="10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SMART Objectives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006840" y="384048"/>
            <a:ext cx="2651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50" dirty="0">
                <a:solidFill>
                  <a:srgbClr val="5D6975"/>
                </a:solidFill>
              </a:rPr>
              <a:t>First-year targets</a:t>
            </a:r>
            <a:endParaRPr lang="en-US" sz="950" dirty="0"/>
          </a:p>
        </p:txBody>
      </p:sp>
      <p:sp>
        <p:nvSpPr>
          <p:cNvPr id="5" name="Text 3"/>
          <p:cNvSpPr/>
          <p:nvPr/>
        </p:nvSpPr>
        <p:spPr>
          <a:xfrm>
            <a:off x="502920" y="6455664"/>
            <a:ext cx="2560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CWFC Business Plan</a:t>
            </a:r>
            <a:endParaRPr lang="en-US" sz="850" dirty="0"/>
          </a:p>
        </p:txBody>
      </p:sp>
      <p:sp>
        <p:nvSpPr>
          <p:cNvPr id="6" name="Text 4"/>
          <p:cNvSpPr/>
          <p:nvPr/>
        </p:nvSpPr>
        <p:spPr>
          <a:xfrm>
            <a:off x="9144000" y="6455664"/>
            <a:ext cx="2514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University presentation deck</a:t>
            </a:r>
            <a:endParaRPr lang="en-US" sz="850" dirty="0"/>
          </a:p>
        </p:txBody>
      </p:sp>
      <p:sp>
        <p:nvSpPr>
          <p:cNvPr id="7" name="Shape 5"/>
          <p:cNvSpPr/>
          <p:nvPr/>
        </p:nvSpPr>
        <p:spPr>
          <a:xfrm>
            <a:off x="685800" y="1234440"/>
            <a:ext cx="3246120" cy="1600200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886968" y="1463040"/>
            <a:ext cx="11887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800" b="1" dirty="0">
                <a:solidFill>
                  <a:srgbClr val="1C7C7D"/>
                </a:solidFill>
              </a:rPr>
              <a:t>15%</a:t>
            </a:r>
            <a:endParaRPr lang="en-US" sz="2800" dirty="0"/>
          </a:p>
        </p:txBody>
      </p:sp>
      <p:sp>
        <p:nvSpPr>
          <p:cNvPr id="9" name="Text 7"/>
          <p:cNvSpPr/>
          <p:nvPr/>
        </p:nvSpPr>
        <p:spPr>
          <a:xfrm>
            <a:off x="886968" y="2103120"/>
            <a:ext cx="2834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40" dirty="0">
                <a:solidFill>
                  <a:srgbClr val="18232E"/>
                </a:solidFill>
              </a:rPr>
              <a:t>Increase total sales by the end of the first 12 months</a:t>
            </a:r>
            <a:endParaRPr lang="en-US" sz="1240" dirty="0"/>
          </a:p>
        </p:txBody>
      </p:sp>
      <p:sp>
        <p:nvSpPr>
          <p:cNvPr id="10" name="Shape 8"/>
          <p:cNvSpPr/>
          <p:nvPr/>
        </p:nvSpPr>
        <p:spPr>
          <a:xfrm>
            <a:off x="4480560" y="1234440"/>
            <a:ext cx="3246120" cy="1600200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681728" y="1463040"/>
            <a:ext cx="11887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800" b="1" dirty="0">
                <a:solidFill>
                  <a:srgbClr val="F4B942"/>
                </a:solidFill>
              </a:rPr>
              <a:t>90%</a:t>
            </a:r>
            <a:endParaRPr lang="en-US" sz="2800" dirty="0"/>
          </a:p>
        </p:txBody>
      </p:sp>
      <p:sp>
        <p:nvSpPr>
          <p:cNvPr id="12" name="Text 10"/>
          <p:cNvSpPr/>
          <p:nvPr/>
        </p:nvSpPr>
        <p:spPr>
          <a:xfrm>
            <a:off x="4681728" y="2103120"/>
            <a:ext cx="2834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40" dirty="0">
                <a:solidFill>
                  <a:srgbClr val="18232E"/>
                </a:solidFill>
              </a:rPr>
              <a:t>Customer satisfaction from reviews and online feedback</a:t>
            </a:r>
            <a:endParaRPr lang="en-US" sz="1240" dirty="0"/>
          </a:p>
        </p:txBody>
      </p:sp>
      <p:sp>
        <p:nvSpPr>
          <p:cNvPr id="13" name="Shape 11"/>
          <p:cNvSpPr/>
          <p:nvPr/>
        </p:nvSpPr>
        <p:spPr>
          <a:xfrm>
            <a:off x="8275320" y="1234440"/>
            <a:ext cx="3246120" cy="1600200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476488" y="1463040"/>
            <a:ext cx="11887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800" b="1" dirty="0">
                <a:solidFill>
                  <a:srgbClr val="3A7D44"/>
                </a:solidFill>
              </a:rPr>
              <a:t>200</a:t>
            </a:r>
            <a:endParaRPr lang="en-US" sz="2800" dirty="0"/>
          </a:p>
        </p:txBody>
      </p:sp>
      <p:sp>
        <p:nvSpPr>
          <p:cNvPr id="15" name="Text 13"/>
          <p:cNvSpPr/>
          <p:nvPr/>
        </p:nvSpPr>
        <p:spPr>
          <a:xfrm>
            <a:off x="8476488" y="2103120"/>
            <a:ext cx="2834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40" dirty="0">
                <a:solidFill>
                  <a:srgbClr val="18232E"/>
                </a:solidFill>
              </a:rPr>
              <a:t>Regular customers within six months of opening</a:t>
            </a:r>
            <a:endParaRPr lang="en-US" sz="1240" dirty="0"/>
          </a:p>
        </p:txBody>
      </p:sp>
      <p:sp>
        <p:nvSpPr>
          <p:cNvPr id="16" name="Shape 14"/>
          <p:cNvSpPr/>
          <p:nvPr/>
        </p:nvSpPr>
        <p:spPr>
          <a:xfrm>
            <a:off x="1325880" y="3675888"/>
            <a:ext cx="4160520" cy="1600200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1527048" y="3904488"/>
            <a:ext cx="11887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800" b="1" dirty="0">
                <a:solidFill>
                  <a:srgbClr val="F28F3B"/>
                </a:solidFill>
              </a:rPr>
              <a:t>&lt;10%</a:t>
            </a:r>
            <a:endParaRPr lang="en-US" sz="2800" dirty="0"/>
          </a:p>
        </p:txBody>
      </p:sp>
      <p:sp>
        <p:nvSpPr>
          <p:cNvPr id="18" name="Text 16"/>
          <p:cNvSpPr/>
          <p:nvPr/>
        </p:nvSpPr>
        <p:spPr>
          <a:xfrm>
            <a:off x="1527048" y="4544568"/>
            <a:ext cx="3749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40" dirty="0">
                <a:solidFill>
                  <a:srgbClr val="18232E"/>
                </a:solidFill>
              </a:rPr>
              <a:t>Food waste as a share of monthly stock purchases</a:t>
            </a:r>
            <a:endParaRPr lang="en-US" sz="1240" dirty="0"/>
          </a:p>
        </p:txBody>
      </p:sp>
      <p:sp>
        <p:nvSpPr>
          <p:cNvPr id="19" name="Shape 17"/>
          <p:cNvSpPr/>
          <p:nvPr/>
        </p:nvSpPr>
        <p:spPr>
          <a:xfrm>
            <a:off x="6812280" y="3675888"/>
            <a:ext cx="4160520" cy="1600200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7013448" y="3904488"/>
            <a:ext cx="11887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800" b="1" dirty="0">
                <a:solidFill>
                  <a:srgbClr val="D1495B"/>
                </a:solidFill>
              </a:rPr>
              <a:t>12 mo</a:t>
            </a:r>
            <a:endParaRPr lang="en-US" sz="2800" dirty="0"/>
          </a:p>
        </p:txBody>
      </p:sp>
      <p:sp>
        <p:nvSpPr>
          <p:cNvPr id="21" name="Text 19"/>
          <p:cNvSpPr/>
          <p:nvPr/>
        </p:nvSpPr>
        <p:spPr>
          <a:xfrm>
            <a:off x="7013448" y="4544568"/>
            <a:ext cx="3749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40" dirty="0">
                <a:solidFill>
                  <a:srgbClr val="18232E"/>
                </a:solidFill>
              </a:rPr>
              <a:t>Reach operating profit within the first year</a:t>
            </a:r>
            <a:endParaRPr lang="en-US" sz="1240" dirty="0"/>
          </a:p>
        </p:txBody>
      </p:sp>
      <p:sp>
        <p:nvSpPr>
          <p:cNvPr id="22" name="Text 20"/>
          <p:cNvSpPr/>
          <p:nvPr/>
        </p:nvSpPr>
        <p:spPr>
          <a:xfrm>
            <a:off x="685800" y="5760720"/>
            <a:ext cx="10698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00" dirty="0">
                <a:solidFill>
                  <a:srgbClr val="5D6975"/>
                </a:solidFill>
              </a:rPr>
              <a:t>Short term: open within six months, build awareness, train staff and stabilise sales. Long term: grow repeat custom, menu range, delivery coverage and consider a second shop when financially secure.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8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320040"/>
            <a:ext cx="7406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700" b="1" dirty="0">
                <a:solidFill>
                  <a:srgbClr val="10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Market Analysis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006840" y="384048"/>
            <a:ext cx="2651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50" dirty="0">
                <a:solidFill>
                  <a:srgbClr val="5D6975"/>
                </a:solidFill>
              </a:rPr>
              <a:t>Customers and competition</a:t>
            </a:r>
            <a:endParaRPr lang="en-US" sz="950" dirty="0"/>
          </a:p>
        </p:txBody>
      </p:sp>
      <p:sp>
        <p:nvSpPr>
          <p:cNvPr id="5" name="Text 3"/>
          <p:cNvSpPr/>
          <p:nvPr/>
        </p:nvSpPr>
        <p:spPr>
          <a:xfrm>
            <a:off x="502920" y="6455664"/>
            <a:ext cx="2560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CWFC Business Plan</a:t>
            </a:r>
            <a:endParaRPr lang="en-US" sz="850" dirty="0"/>
          </a:p>
        </p:txBody>
      </p:sp>
      <p:sp>
        <p:nvSpPr>
          <p:cNvPr id="6" name="Text 4"/>
          <p:cNvSpPr/>
          <p:nvPr/>
        </p:nvSpPr>
        <p:spPr>
          <a:xfrm>
            <a:off x="9144000" y="6455664"/>
            <a:ext cx="2514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University presentation deck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685800" y="960120"/>
            <a:ext cx="10607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18232E"/>
                </a:solidFill>
              </a:rPr>
              <a:t>CWFC sits in a competitive takeaway market, so success depends on fair pricing, dependable quality and regular local customers.</a:t>
            </a:r>
            <a:endParaRPr lang="en-US" sz="1700" dirty="0"/>
          </a:p>
        </p:txBody>
      </p:sp>
      <p:sp>
        <p:nvSpPr>
          <p:cNvPr id="8" name="Shape 6"/>
          <p:cNvSpPr/>
          <p:nvPr/>
        </p:nvSpPr>
        <p:spPr>
          <a:xfrm>
            <a:off x="685800" y="1783080"/>
            <a:ext cx="3429000" cy="2331720"/>
          </a:xfrm>
          <a:prstGeom prst="roundRect">
            <a:avLst>
              <a:gd name="adj" fmla="val 3137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685800" y="1783080"/>
            <a:ext cx="73152" cy="2331720"/>
          </a:xfrm>
          <a:prstGeom prst="rect">
            <a:avLst/>
          </a:prstGeom>
          <a:solidFill>
            <a:srgbClr val="D1495B"/>
          </a:solidFill>
          <a:ln w="12700">
            <a:solidFill>
              <a:srgbClr val="D1495B">
                <a:alpha val="0"/>
              </a:srgbClr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914400" y="1947672"/>
            <a:ext cx="3017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Direct competitors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914400" y="2313432"/>
            <a:ext cx="3017520" cy="167335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lang="en-US" sz="1150" dirty="0">
                <a:solidFill>
                  <a:srgbClr val="18232E"/>
                </a:solidFill>
              </a:rPr>
              <a:t>Other fish and chip shops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Local takeaways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Food businesses near homes and workplaces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4389120" y="1783080"/>
            <a:ext cx="3429000" cy="2331720"/>
          </a:xfrm>
          <a:prstGeom prst="roundRect">
            <a:avLst>
              <a:gd name="adj" fmla="val 3137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4389120" y="1783080"/>
            <a:ext cx="73152" cy="2331720"/>
          </a:xfrm>
          <a:prstGeom prst="rect">
            <a:avLst/>
          </a:prstGeom>
          <a:solidFill>
            <a:srgbClr val="F28F3B"/>
          </a:solidFill>
          <a:ln w="12700">
            <a:solidFill>
              <a:srgbClr val="F28F3B">
                <a:alpha val="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4617720" y="1947672"/>
            <a:ext cx="3017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Indirect competitors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4617720" y="2313432"/>
            <a:ext cx="3017520" cy="167335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lang="en-US" sz="1150" dirty="0">
                <a:solidFill>
                  <a:srgbClr val="18232E"/>
                </a:solidFill>
              </a:rPr>
              <a:t>Kebab shops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Pizza and fried chicken outlets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Supermarkets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Delivery kitchens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8092440" y="1783080"/>
            <a:ext cx="3246120" cy="2331720"/>
          </a:xfrm>
          <a:prstGeom prst="roundRect">
            <a:avLst>
              <a:gd name="adj" fmla="val 3137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8092440" y="1783080"/>
            <a:ext cx="73152" cy="2331720"/>
          </a:xfrm>
          <a:prstGeom prst="rect">
            <a:avLst/>
          </a:prstGeom>
          <a:solidFill>
            <a:srgbClr val="1C7C7D"/>
          </a:solidFill>
          <a:ln w="12700">
            <a:solidFill>
              <a:srgbClr val="1C7C7D">
                <a:alpha val="0"/>
              </a:srgbClr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8321040" y="1947672"/>
            <a:ext cx="2834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Target customers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8321040" y="2313432"/>
            <a:ext cx="2834640" cy="167335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lang="en-US" sz="1150" dirty="0">
                <a:solidFill>
                  <a:srgbClr val="18232E"/>
                </a:solidFill>
              </a:rPr>
              <a:t>Local residents and families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Students and office workers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Tradespeople and visitors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Collectors and delivery users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1280160" y="4892040"/>
            <a:ext cx="2331720" cy="566928"/>
          </a:xfrm>
          <a:prstGeom prst="chevron">
            <a:avLst/>
          </a:prstGeom>
          <a:solidFill>
            <a:srgbClr val="1C7C7D"/>
          </a:solidFill>
          <a:ln w="12700">
            <a:solidFill>
              <a:srgbClr val="1C7C7D">
                <a:alpha val="0"/>
              </a:srgbClr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1499616" y="5074920"/>
            <a:ext cx="155448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b="1" dirty="0">
                <a:solidFill>
                  <a:srgbClr val="FFFFFF"/>
                </a:solidFill>
              </a:rPr>
              <a:t>Good portions</a:t>
            </a:r>
            <a:endParaRPr lang="en-US" sz="1050" dirty="0"/>
          </a:p>
        </p:txBody>
      </p:sp>
      <p:sp>
        <p:nvSpPr>
          <p:cNvPr id="22" name="Shape 20"/>
          <p:cNvSpPr/>
          <p:nvPr/>
        </p:nvSpPr>
        <p:spPr>
          <a:xfrm>
            <a:off x="3794760" y="4892040"/>
            <a:ext cx="2331720" cy="566928"/>
          </a:xfrm>
          <a:prstGeom prst="chevron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4014216" y="5074920"/>
            <a:ext cx="155448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b="1" dirty="0">
                <a:solidFill>
                  <a:srgbClr val="102A43"/>
                </a:solidFill>
              </a:rPr>
              <a:t>Fair prices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6309360" y="4892040"/>
            <a:ext cx="2331720" cy="566928"/>
          </a:xfrm>
          <a:prstGeom prst="chevron">
            <a:avLst/>
          </a:prstGeom>
          <a:solidFill>
            <a:srgbClr val="1C7C7D"/>
          </a:solidFill>
          <a:ln w="12700">
            <a:solidFill>
              <a:srgbClr val="1C7C7D">
                <a:alpha val="0"/>
              </a:srgbClr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6473952" y="5074920"/>
            <a:ext cx="173736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b="1" dirty="0">
                <a:solidFill>
                  <a:srgbClr val="FFFFFF"/>
                </a:solidFill>
              </a:rPr>
              <a:t>Reliable service</a:t>
            </a:r>
            <a:endParaRPr lang="en-US" sz="1050" dirty="0"/>
          </a:p>
        </p:txBody>
      </p:sp>
      <p:sp>
        <p:nvSpPr>
          <p:cNvPr id="26" name="Shape 24"/>
          <p:cNvSpPr/>
          <p:nvPr/>
        </p:nvSpPr>
        <p:spPr>
          <a:xfrm>
            <a:off x="8823960" y="4892040"/>
            <a:ext cx="2331720" cy="566928"/>
          </a:xfrm>
          <a:prstGeom prst="chevron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9025128" y="5074920"/>
            <a:ext cx="1664208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b="1" dirty="0">
                <a:solidFill>
                  <a:srgbClr val="102A43"/>
                </a:solidFill>
              </a:rPr>
              <a:t>Repeat custom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8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320040"/>
            <a:ext cx="7406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700" b="1" dirty="0">
                <a:solidFill>
                  <a:srgbClr val="10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PESTEL Analysis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006840" y="384048"/>
            <a:ext cx="2651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50" dirty="0">
                <a:solidFill>
                  <a:srgbClr val="5D6975"/>
                </a:solidFill>
              </a:rPr>
              <a:t>External pressures</a:t>
            </a:r>
            <a:endParaRPr lang="en-US" sz="950" dirty="0"/>
          </a:p>
        </p:txBody>
      </p:sp>
      <p:sp>
        <p:nvSpPr>
          <p:cNvPr id="5" name="Text 3"/>
          <p:cNvSpPr/>
          <p:nvPr/>
        </p:nvSpPr>
        <p:spPr>
          <a:xfrm>
            <a:off x="502920" y="6455664"/>
            <a:ext cx="2560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CWFC Business Plan</a:t>
            </a:r>
            <a:endParaRPr lang="en-US" sz="850" dirty="0"/>
          </a:p>
        </p:txBody>
      </p:sp>
      <p:sp>
        <p:nvSpPr>
          <p:cNvPr id="6" name="Text 4"/>
          <p:cNvSpPr/>
          <p:nvPr/>
        </p:nvSpPr>
        <p:spPr>
          <a:xfrm>
            <a:off x="9144000" y="6455664"/>
            <a:ext cx="2514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University presentation deck</a:t>
            </a:r>
            <a:endParaRPr lang="en-US" sz="850" dirty="0"/>
          </a:p>
        </p:txBody>
      </p:sp>
      <p:sp>
        <p:nvSpPr>
          <p:cNvPr id="7" name="Shape 5"/>
          <p:cNvSpPr/>
          <p:nvPr/>
        </p:nvSpPr>
        <p:spPr>
          <a:xfrm>
            <a:off x="685800" y="1143000"/>
            <a:ext cx="3246120" cy="1691640"/>
          </a:xfrm>
          <a:prstGeom prst="roundRect">
            <a:avLst>
              <a:gd name="adj" fmla="val 4324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850392" y="1371600"/>
            <a:ext cx="566928" cy="566928"/>
          </a:xfrm>
          <a:prstGeom prst="ellipse">
            <a:avLst/>
          </a:prstGeom>
          <a:solidFill>
            <a:srgbClr val="3867D6"/>
          </a:solidFill>
          <a:ln w="12700">
            <a:solidFill>
              <a:srgbClr val="3867D6">
                <a:alpha val="0"/>
              </a:srgbClr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1033272" y="1536192"/>
            <a:ext cx="18288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FFFFFF"/>
                </a:solidFill>
              </a:rPr>
              <a:t>P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554480" y="1399032"/>
            <a:ext cx="2011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Political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886968" y="2011680"/>
            <a:ext cx="28346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100" dirty="0">
                <a:solidFill>
                  <a:srgbClr val="18232E"/>
                </a:solidFill>
              </a:rPr>
              <a:t>Local authority food business requirements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4453128" y="1143000"/>
            <a:ext cx="3246120" cy="1691640"/>
          </a:xfrm>
          <a:prstGeom prst="roundRect">
            <a:avLst>
              <a:gd name="adj" fmla="val 4324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4617720" y="1371600"/>
            <a:ext cx="566928" cy="566928"/>
          </a:xfrm>
          <a:prstGeom prst="ellipse">
            <a:avLst/>
          </a:prstGeom>
          <a:solidFill>
            <a:srgbClr val="F28F3B"/>
          </a:solidFill>
          <a:ln w="12700">
            <a:solidFill>
              <a:srgbClr val="F28F3B">
                <a:alpha val="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4800600" y="1536192"/>
            <a:ext cx="18288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FFFFFF"/>
                </a:solidFill>
              </a:rPr>
              <a:t>E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5321808" y="1399032"/>
            <a:ext cx="2011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Economic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4654296" y="2011680"/>
            <a:ext cx="28346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100" dirty="0">
                <a:solidFill>
                  <a:srgbClr val="18232E"/>
                </a:solidFill>
              </a:rPr>
              <a:t>Rising fish, potato, oil, wage and energy costs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8220456" y="1143000"/>
            <a:ext cx="3246120" cy="1691640"/>
          </a:xfrm>
          <a:prstGeom prst="roundRect">
            <a:avLst>
              <a:gd name="adj" fmla="val 4324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8385048" y="1371600"/>
            <a:ext cx="566928" cy="566928"/>
          </a:xfrm>
          <a:prstGeom prst="ellipse">
            <a:avLst/>
          </a:prstGeom>
          <a:solidFill>
            <a:srgbClr val="3A7D44"/>
          </a:solidFill>
          <a:ln w="12700">
            <a:solidFill>
              <a:srgbClr val="3A7D44">
                <a:alpha val="0"/>
              </a:srgbClr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8567928" y="1536192"/>
            <a:ext cx="18288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FFFFFF"/>
                </a:solidFill>
              </a:rPr>
              <a:t>S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9089136" y="1399032"/>
            <a:ext cx="2011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Social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8421624" y="2011680"/>
            <a:ext cx="28346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100" dirty="0">
                <a:solidFill>
                  <a:srgbClr val="18232E"/>
                </a:solidFill>
              </a:rPr>
              <a:t>Demand for convenience, cleanliness and dietary choice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685800" y="3566160"/>
            <a:ext cx="3246120" cy="1691640"/>
          </a:xfrm>
          <a:prstGeom prst="roundRect">
            <a:avLst>
              <a:gd name="adj" fmla="val 4324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850392" y="3794760"/>
            <a:ext cx="566928" cy="566928"/>
          </a:xfrm>
          <a:prstGeom prst="ellipse">
            <a:avLst/>
          </a:prstGeom>
          <a:solidFill>
            <a:srgbClr val="1C7C7D"/>
          </a:solidFill>
          <a:ln w="12700">
            <a:solidFill>
              <a:srgbClr val="1C7C7D">
                <a:alpha val="0"/>
              </a:srgbClr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1033272" y="3959352"/>
            <a:ext cx="18288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FFFFFF"/>
                </a:solidFill>
              </a:rPr>
              <a:t>T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1554480" y="3822192"/>
            <a:ext cx="2011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Technological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886968" y="4434840"/>
            <a:ext cx="28346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100" dirty="0">
                <a:solidFill>
                  <a:srgbClr val="18232E"/>
                </a:solidFill>
              </a:rPr>
              <a:t>Card payments, online ordering, delivery apps and social media</a:t>
            </a:r>
            <a:endParaRPr lang="en-US" sz="1100" dirty="0"/>
          </a:p>
        </p:txBody>
      </p:sp>
      <p:sp>
        <p:nvSpPr>
          <p:cNvPr id="27" name="Shape 25"/>
          <p:cNvSpPr/>
          <p:nvPr/>
        </p:nvSpPr>
        <p:spPr>
          <a:xfrm>
            <a:off x="4453128" y="3566160"/>
            <a:ext cx="3246120" cy="1691640"/>
          </a:xfrm>
          <a:prstGeom prst="roundRect">
            <a:avLst>
              <a:gd name="adj" fmla="val 4324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28" name="Shape 26"/>
          <p:cNvSpPr/>
          <p:nvPr/>
        </p:nvSpPr>
        <p:spPr>
          <a:xfrm>
            <a:off x="4617720" y="3794760"/>
            <a:ext cx="566928" cy="566928"/>
          </a:xfrm>
          <a:prstGeom prst="ellipse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4800600" y="3959352"/>
            <a:ext cx="18288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FFFFFF"/>
                </a:solidFill>
              </a:rPr>
              <a:t>E</a:t>
            </a:r>
            <a:endParaRPr lang="en-US" sz="1200" dirty="0"/>
          </a:p>
        </p:txBody>
      </p:sp>
      <p:sp>
        <p:nvSpPr>
          <p:cNvPr id="30" name="Text 28"/>
          <p:cNvSpPr/>
          <p:nvPr/>
        </p:nvSpPr>
        <p:spPr>
          <a:xfrm>
            <a:off x="5321808" y="3822192"/>
            <a:ext cx="2011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Environmental</a:t>
            </a:r>
            <a:endParaRPr lang="en-US" sz="1400" dirty="0"/>
          </a:p>
        </p:txBody>
      </p:sp>
      <p:sp>
        <p:nvSpPr>
          <p:cNvPr id="31" name="Text 29"/>
          <p:cNvSpPr/>
          <p:nvPr/>
        </p:nvSpPr>
        <p:spPr>
          <a:xfrm>
            <a:off x="4654296" y="4434840"/>
            <a:ext cx="28346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100" dirty="0">
                <a:solidFill>
                  <a:srgbClr val="18232E"/>
                </a:solidFill>
              </a:rPr>
              <a:t>Waste reduction and recyclable packaging where practical</a:t>
            </a:r>
            <a:endParaRPr lang="en-US" sz="1100" dirty="0"/>
          </a:p>
        </p:txBody>
      </p:sp>
      <p:sp>
        <p:nvSpPr>
          <p:cNvPr id="32" name="Shape 30"/>
          <p:cNvSpPr/>
          <p:nvPr/>
        </p:nvSpPr>
        <p:spPr>
          <a:xfrm>
            <a:off x="8220456" y="3566160"/>
            <a:ext cx="3246120" cy="1691640"/>
          </a:xfrm>
          <a:prstGeom prst="roundRect">
            <a:avLst>
              <a:gd name="adj" fmla="val 4324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33" name="Shape 31"/>
          <p:cNvSpPr/>
          <p:nvPr/>
        </p:nvSpPr>
        <p:spPr>
          <a:xfrm>
            <a:off x="8385048" y="3794760"/>
            <a:ext cx="566928" cy="566928"/>
          </a:xfrm>
          <a:prstGeom prst="ellipse">
            <a:avLst/>
          </a:prstGeom>
          <a:solidFill>
            <a:srgbClr val="D1495B"/>
          </a:solidFill>
          <a:ln w="12700">
            <a:solidFill>
              <a:srgbClr val="D1495B">
                <a:alpha val="0"/>
              </a:srgbClr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8567928" y="3959352"/>
            <a:ext cx="18288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FFFFFF"/>
                </a:solidFill>
              </a:rPr>
              <a:t>L</a:t>
            </a:r>
            <a:endParaRPr lang="en-US" sz="1200" dirty="0"/>
          </a:p>
        </p:txBody>
      </p:sp>
      <p:sp>
        <p:nvSpPr>
          <p:cNvPr id="35" name="Text 33"/>
          <p:cNvSpPr/>
          <p:nvPr/>
        </p:nvSpPr>
        <p:spPr>
          <a:xfrm>
            <a:off x="9089136" y="3822192"/>
            <a:ext cx="2011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Legal</a:t>
            </a:r>
            <a:endParaRPr lang="en-US" sz="1400" dirty="0"/>
          </a:p>
        </p:txBody>
      </p:sp>
      <p:sp>
        <p:nvSpPr>
          <p:cNvPr id="36" name="Text 34"/>
          <p:cNvSpPr/>
          <p:nvPr/>
        </p:nvSpPr>
        <p:spPr>
          <a:xfrm>
            <a:off x="8421624" y="4434840"/>
            <a:ext cx="28346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100" dirty="0">
                <a:solidFill>
                  <a:srgbClr val="18232E"/>
                </a:solidFill>
              </a:rPr>
              <a:t>Food hygiene, allergen, employment, safety and data protection rules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8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320040"/>
            <a:ext cx="7406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700" b="1" dirty="0">
                <a:solidFill>
                  <a:srgbClr val="10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SWOT Analysis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006840" y="384048"/>
            <a:ext cx="2651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50" dirty="0">
                <a:solidFill>
                  <a:srgbClr val="5D6975"/>
                </a:solidFill>
              </a:rPr>
              <a:t>Internal and external position</a:t>
            </a:r>
            <a:endParaRPr lang="en-US" sz="950" dirty="0"/>
          </a:p>
        </p:txBody>
      </p:sp>
      <p:sp>
        <p:nvSpPr>
          <p:cNvPr id="5" name="Text 3"/>
          <p:cNvSpPr/>
          <p:nvPr/>
        </p:nvSpPr>
        <p:spPr>
          <a:xfrm>
            <a:off x="502920" y="6455664"/>
            <a:ext cx="2560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CWFC Business Plan</a:t>
            </a:r>
            <a:endParaRPr lang="en-US" sz="850" dirty="0"/>
          </a:p>
        </p:txBody>
      </p:sp>
      <p:sp>
        <p:nvSpPr>
          <p:cNvPr id="6" name="Text 4"/>
          <p:cNvSpPr/>
          <p:nvPr/>
        </p:nvSpPr>
        <p:spPr>
          <a:xfrm>
            <a:off x="9144000" y="6455664"/>
            <a:ext cx="2514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University presentation deck</a:t>
            </a:r>
            <a:endParaRPr lang="en-US" sz="850" dirty="0"/>
          </a:p>
        </p:txBody>
      </p:sp>
      <p:sp>
        <p:nvSpPr>
          <p:cNvPr id="7" name="Shape 5"/>
          <p:cNvSpPr/>
          <p:nvPr/>
        </p:nvSpPr>
        <p:spPr>
          <a:xfrm>
            <a:off x="685800" y="1097280"/>
            <a:ext cx="4983480" cy="2057400"/>
          </a:xfrm>
          <a:prstGeom prst="roundRect">
            <a:avLst>
              <a:gd name="adj" fmla="val 3111"/>
            </a:avLst>
          </a:prstGeom>
          <a:solidFill>
            <a:srgbClr val="EAF8EE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914400" y="1298448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3A7D44"/>
                </a:solidFill>
              </a:rPr>
              <a:t>Strengths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1051560" y="1810512"/>
            <a:ext cx="43434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150" dirty="0">
                <a:solidFill>
                  <a:srgbClr val="18232E"/>
                </a:solidFill>
              </a:rPr>
              <a:t>Freshly cooked and affordable food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Popular and familiar takeaway offer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Friendly local customer service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6263640" y="1097280"/>
            <a:ext cx="4983480" cy="2057400"/>
          </a:xfrm>
          <a:prstGeom prst="roundRect">
            <a:avLst>
              <a:gd name="adj" fmla="val 3111"/>
            </a:avLst>
          </a:prstGeom>
          <a:solidFill>
            <a:srgbClr val="FFECE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6492240" y="1298448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D1495B"/>
                </a:solidFill>
              </a:rPr>
              <a:t>Weaknesses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6629400" y="1810512"/>
            <a:ext cx="43434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150" dirty="0">
                <a:solidFill>
                  <a:srgbClr val="18232E"/>
                </a:solidFill>
              </a:rPr>
              <a:t>New business with no established reputation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High energy and equipment costs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Limited menu during opening period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685800" y="3611880"/>
            <a:ext cx="4983480" cy="2057400"/>
          </a:xfrm>
          <a:prstGeom prst="roundRect">
            <a:avLst>
              <a:gd name="adj" fmla="val 3111"/>
            </a:avLst>
          </a:prstGeom>
          <a:solidFill>
            <a:srgbClr val="E8F1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914400" y="3813048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3867D6"/>
                </a:solidFill>
              </a:rPr>
              <a:t>Opportunities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1051560" y="4325112"/>
            <a:ext cx="43434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150" dirty="0">
                <a:solidFill>
                  <a:srgbClr val="18232E"/>
                </a:solidFill>
              </a:rPr>
              <a:t>Growth in takeaway and delivery services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Family deals and loyalty rewards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Menu development and future expansion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6263640" y="3611880"/>
            <a:ext cx="4983480" cy="2057400"/>
          </a:xfrm>
          <a:prstGeom prst="roundRect">
            <a:avLst>
              <a:gd name="adj" fmla="val 3111"/>
            </a:avLst>
          </a:prstGeom>
          <a:solidFill>
            <a:srgbClr val="FFF0BD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6492240" y="3813048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28F3B"/>
                </a:solidFill>
              </a:rPr>
              <a:t>Threats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6629400" y="4325112"/>
            <a:ext cx="43434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150" dirty="0">
                <a:solidFill>
                  <a:srgbClr val="18232E"/>
                </a:solidFill>
              </a:rPr>
              <a:t>Strong local food competition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Rising ingredient, wage and utility costs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Changing spending and food preferences</a:t>
            </a:r>
            <a:endParaRPr lang="en-US" sz="11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8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320040"/>
            <a:ext cx="7406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700" b="1" dirty="0">
                <a:solidFill>
                  <a:srgbClr val="10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Marketing Mix: 4Ps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006840" y="384048"/>
            <a:ext cx="2651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50" dirty="0">
                <a:solidFill>
                  <a:srgbClr val="5D6975"/>
                </a:solidFill>
              </a:rPr>
              <a:t>How CWFC reaches customers</a:t>
            </a:r>
            <a:endParaRPr lang="en-US" sz="950" dirty="0"/>
          </a:p>
        </p:txBody>
      </p:sp>
      <p:sp>
        <p:nvSpPr>
          <p:cNvPr id="5" name="Text 3"/>
          <p:cNvSpPr/>
          <p:nvPr/>
        </p:nvSpPr>
        <p:spPr>
          <a:xfrm>
            <a:off x="502920" y="6455664"/>
            <a:ext cx="2560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CWFC Business Plan</a:t>
            </a:r>
            <a:endParaRPr lang="en-US" sz="850" dirty="0"/>
          </a:p>
        </p:txBody>
      </p:sp>
      <p:sp>
        <p:nvSpPr>
          <p:cNvPr id="6" name="Text 4"/>
          <p:cNvSpPr/>
          <p:nvPr/>
        </p:nvSpPr>
        <p:spPr>
          <a:xfrm>
            <a:off x="9144000" y="6455664"/>
            <a:ext cx="2514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University presentation deck</a:t>
            </a:r>
            <a:endParaRPr lang="en-US" sz="850" dirty="0"/>
          </a:p>
        </p:txBody>
      </p:sp>
      <p:sp>
        <p:nvSpPr>
          <p:cNvPr id="7" name="Shape 5"/>
          <p:cNvSpPr/>
          <p:nvPr/>
        </p:nvSpPr>
        <p:spPr>
          <a:xfrm>
            <a:off x="960120" y="1371600"/>
            <a:ext cx="2331720" cy="1828800"/>
          </a:xfrm>
          <a:prstGeom prst="hexagon">
            <a:avLst/>
          </a:prstGeom>
          <a:solidFill>
            <a:srgbClr val="1C7C7D"/>
          </a:solidFill>
          <a:ln w="12700">
            <a:solidFill>
              <a:srgbClr val="1C7C7D">
                <a:alpha val="0"/>
              </a:srgbClr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280160" y="1965960"/>
            <a:ext cx="1691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FFFFFF"/>
                </a:solidFill>
              </a:rPr>
              <a:t>Product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850392" y="3703320"/>
            <a:ext cx="256032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algn="ctr" indent="0" marL="0">
              <a:buNone/>
            </a:pPr>
            <a:r>
              <a:rPr lang="en-US" sz="1150" dirty="0">
                <a:solidFill>
                  <a:srgbClr val="18232E"/>
                </a:solidFill>
              </a:rPr>
              <a:t>Fish and chips supported by burgers, sausages, pies, chicken, drinks and sides. Consistency supports the brand.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3749040" y="1371600"/>
            <a:ext cx="2331720" cy="1828800"/>
          </a:xfrm>
          <a:prstGeom prst="hexagon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069080" y="1965960"/>
            <a:ext cx="1691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102A43"/>
                </a:solidFill>
              </a:rPr>
              <a:t>Price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3639312" y="3703320"/>
            <a:ext cx="256032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algn="ctr" indent="0" marL="0">
              <a:buNone/>
            </a:pPr>
            <a:r>
              <a:rPr lang="en-US" sz="1150" dirty="0">
                <a:solidFill>
                  <a:srgbClr val="18232E"/>
                </a:solidFill>
              </a:rPr>
              <a:t>Prices cover ingredients, wages, energy and delivery fees. Meal deals give value without relying only on discounts.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6537960" y="1371600"/>
            <a:ext cx="2331720" cy="1828800"/>
          </a:xfrm>
          <a:prstGeom prst="hexagon">
            <a:avLst/>
          </a:prstGeom>
          <a:solidFill>
            <a:srgbClr val="3A7D44"/>
          </a:solidFill>
          <a:ln w="12700">
            <a:solidFill>
              <a:srgbClr val="3A7D44">
                <a:alpha val="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6858000" y="1965960"/>
            <a:ext cx="1691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FFFFFF"/>
                </a:solidFill>
              </a:rPr>
              <a:t>Place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6428232" y="3703320"/>
            <a:ext cx="256032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algn="ctr" indent="0" marL="0">
              <a:buNone/>
            </a:pPr>
            <a:r>
              <a:rPr lang="en-US" sz="1150" dirty="0">
                <a:solidFill>
                  <a:srgbClr val="18232E"/>
                </a:solidFill>
              </a:rPr>
              <a:t>Accessible shop near homes or workplaces, with takeaway, limited dine-in and delivery to widen customer choice.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9326880" y="1371600"/>
            <a:ext cx="2331720" cy="1828800"/>
          </a:xfrm>
          <a:prstGeom prst="hexagon">
            <a:avLst/>
          </a:prstGeom>
          <a:solidFill>
            <a:srgbClr val="F28F3B"/>
          </a:solidFill>
          <a:ln w="12700">
            <a:solidFill>
              <a:srgbClr val="F28F3B">
                <a:alpha val="0"/>
              </a:srgbClr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9646920" y="1965960"/>
            <a:ext cx="1691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FFFFFF"/>
                </a:solidFill>
              </a:rPr>
              <a:t>Promotion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9217152" y="3703320"/>
            <a:ext cx="256032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algn="ctr" indent="0" marL="0">
              <a:buNone/>
            </a:pPr>
            <a:r>
              <a:rPr lang="en-US" sz="1150" dirty="0">
                <a:solidFill>
                  <a:srgbClr val="18232E"/>
                </a:solidFill>
              </a:rPr>
              <a:t>Social media, leaflets, opening offers and loyalty rewards, especially on quieter trading days.</a:t>
            </a:r>
            <a:endParaRPr lang="en-US" sz="1150" dirty="0"/>
          </a:p>
        </p:txBody>
      </p:sp>
      <p:sp>
        <p:nvSpPr>
          <p:cNvPr id="19" name="Text 17"/>
          <p:cNvSpPr/>
          <p:nvPr/>
        </p:nvSpPr>
        <p:spPr>
          <a:xfrm>
            <a:off x="1051560" y="5486400"/>
            <a:ext cx="10149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50" b="1" dirty="0">
                <a:solidFill>
                  <a:srgbClr val="102A43"/>
                </a:solidFill>
              </a:rPr>
              <a:t>Positioning: familiar local food, practical value, and a friendly customer experience.</a:t>
            </a:r>
            <a:endParaRPr lang="en-US" sz="14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8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320040"/>
            <a:ext cx="7406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700" b="1" dirty="0">
                <a:solidFill>
                  <a:srgbClr val="10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Management Team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006840" y="384048"/>
            <a:ext cx="2651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50" dirty="0">
                <a:solidFill>
                  <a:srgbClr val="5D6975"/>
                </a:solidFill>
              </a:rPr>
              <a:t>Roles and responsibilities</a:t>
            </a:r>
            <a:endParaRPr lang="en-US" sz="950" dirty="0"/>
          </a:p>
        </p:txBody>
      </p:sp>
      <p:sp>
        <p:nvSpPr>
          <p:cNvPr id="5" name="Text 3"/>
          <p:cNvSpPr/>
          <p:nvPr/>
        </p:nvSpPr>
        <p:spPr>
          <a:xfrm>
            <a:off x="502920" y="6455664"/>
            <a:ext cx="2560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CWFC Business Plan</a:t>
            </a:r>
            <a:endParaRPr lang="en-US" sz="850" dirty="0"/>
          </a:p>
        </p:txBody>
      </p:sp>
      <p:sp>
        <p:nvSpPr>
          <p:cNvPr id="6" name="Text 4"/>
          <p:cNvSpPr/>
          <p:nvPr/>
        </p:nvSpPr>
        <p:spPr>
          <a:xfrm>
            <a:off x="9144000" y="6455664"/>
            <a:ext cx="2514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University presentation deck</a:t>
            </a:r>
            <a:endParaRPr lang="en-US" sz="850" dirty="0"/>
          </a:p>
        </p:txBody>
      </p:sp>
      <p:sp>
        <p:nvSpPr>
          <p:cNvPr id="7" name="Shape 5"/>
          <p:cNvSpPr/>
          <p:nvPr/>
        </p:nvSpPr>
        <p:spPr>
          <a:xfrm>
            <a:off x="6089904" y="1874520"/>
            <a:ext cx="0" cy="685800"/>
          </a:xfrm>
          <a:prstGeom prst="line">
            <a:avLst/>
          </a:prstGeom>
          <a:noFill/>
          <a:ln w="25400">
            <a:solidFill>
              <a:srgbClr val="1C7C7D"/>
            </a:solidFill>
            <a:prstDash val="solid"/>
            <a:headEnd type="none"/>
            <a:tailEnd type="triangle"/>
          </a:ln>
        </p:spPr>
      </p:sp>
      <p:sp>
        <p:nvSpPr>
          <p:cNvPr id="8" name="Shape 6"/>
          <p:cNvSpPr/>
          <p:nvPr/>
        </p:nvSpPr>
        <p:spPr>
          <a:xfrm>
            <a:off x="6089904" y="2907792"/>
            <a:ext cx="0" cy="685800"/>
          </a:xfrm>
          <a:prstGeom prst="line">
            <a:avLst/>
          </a:prstGeom>
          <a:noFill/>
          <a:ln w="25400">
            <a:solidFill>
              <a:srgbClr val="1C7C7D"/>
            </a:solidFill>
            <a:prstDash val="solid"/>
            <a:headEnd type="none"/>
            <a:tailEnd type="triangle"/>
          </a:ln>
        </p:spPr>
      </p:sp>
      <p:sp>
        <p:nvSpPr>
          <p:cNvPr id="9" name="Shape 7"/>
          <p:cNvSpPr/>
          <p:nvPr/>
        </p:nvSpPr>
        <p:spPr>
          <a:xfrm>
            <a:off x="6089904" y="3941064"/>
            <a:ext cx="0" cy="685800"/>
          </a:xfrm>
          <a:prstGeom prst="line">
            <a:avLst/>
          </a:prstGeom>
          <a:noFill/>
          <a:ln w="25400">
            <a:solidFill>
              <a:srgbClr val="1C7C7D"/>
            </a:solidFill>
            <a:prstDash val="solid"/>
            <a:headEnd type="none"/>
            <a:tailEnd type="triangle"/>
          </a:ln>
        </p:spPr>
      </p:sp>
      <p:sp>
        <p:nvSpPr>
          <p:cNvPr id="10" name="Shape 8"/>
          <p:cNvSpPr/>
          <p:nvPr/>
        </p:nvSpPr>
        <p:spPr>
          <a:xfrm>
            <a:off x="3886200" y="1051560"/>
            <a:ext cx="4389120" cy="685800"/>
          </a:xfrm>
          <a:prstGeom prst="roundRect">
            <a:avLst>
              <a:gd name="adj" fmla="val 8000"/>
            </a:avLst>
          </a:prstGeom>
          <a:solidFill>
            <a:srgbClr val="102A43"/>
          </a:solidFill>
          <a:ln w="12700">
            <a:solidFill>
              <a:srgbClr val="1C7C7D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069080" y="1161288"/>
            <a:ext cx="40233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50" b="1" dirty="0">
                <a:solidFill>
                  <a:srgbClr val="FFFFFF"/>
                </a:solidFill>
              </a:rPr>
              <a:t>Owner / Manager</a:t>
            </a:r>
            <a:endParaRPr lang="en-US" sz="1350" dirty="0"/>
          </a:p>
        </p:txBody>
      </p:sp>
      <p:sp>
        <p:nvSpPr>
          <p:cNvPr id="12" name="Text 10"/>
          <p:cNvSpPr/>
          <p:nvPr/>
        </p:nvSpPr>
        <p:spPr>
          <a:xfrm>
            <a:off x="4069080" y="1435608"/>
            <a:ext cx="402336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850" dirty="0">
                <a:solidFill>
                  <a:srgbClr val="EDF4F4"/>
                </a:solidFill>
              </a:rPr>
              <a:t>Operations, finances, suppliers, staff and complaints</a:t>
            </a:r>
            <a:endParaRPr lang="en-US" sz="850" dirty="0"/>
          </a:p>
        </p:txBody>
      </p:sp>
      <p:sp>
        <p:nvSpPr>
          <p:cNvPr id="13" name="Shape 11"/>
          <p:cNvSpPr/>
          <p:nvPr/>
        </p:nvSpPr>
        <p:spPr>
          <a:xfrm>
            <a:off x="3886200" y="2084832"/>
            <a:ext cx="4389120" cy="6858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1C7C7D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4069080" y="2194560"/>
            <a:ext cx="40233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50" b="1" dirty="0">
                <a:solidFill>
                  <a:srgbClr val="102A43"/>
                </a:solidFill>
              </a:rPr>
              <a:t>Kitchen Staff</a:t>
            </a:r>
            <a:endParaRPr lang="en-US" sz="1350" dirty="0"/>
          </a:p>
        </p:txBody>
      </p:sp>
      <p:sp>
        <p:nvSpPr>
          <p:cNvPr id="15" name="Text 13"/>
          <p:cNvSpPr/>
          <p:nvPr/>
        </p:nvSpPr>
        <p:spPr>
          <a:xfrm>
            <a:off x="4069080" y="2468880"/>
            <a:ext cx="402336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Food prep, cooking and hygiene</a:t>
            </a:r>
            <a:endParaRPr lang="en-US" sz="850" dirty="0"/>
          </a:p>
        </p:txBody>
      </p:sp>
      <p:sp>
        <p:nvSpPr>
          <p:cNvPr id="16" name="Shape 14"/>
          <p:cNvSpPr/>
          <p:nvPr/>
        </p:nvSpPr>
        <p:spPr>
          <a:xfrm>
            <a:off x="3886200" y="3118104"/>
            <a:ext cx="4389120" cy="6858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1C7C7D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4069080" y="3227832"/>
            <a:ext cx="40233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50" b="1" dirty="0">
                <a:solidFill>
                  <a:srgbClr val="102A43"/>
                </a:solidFill>
              </a:rPr>
              <a:t>Front Counter Staff</a:t>
            </a:r>
            <a:endParaRPr lang="en-US" sz="1350" dirty="0"/>
          </a:p>
        </p:txBody>
      </p:sp>
      <p:sp>
        <p:nvSpPr>
          <p:cNvPr id="18" name="Text 16"/>
          <p:cNvSpPr/>
          <p:nvPr/>
        </p:nvSpPr>
        <p:spPr>
          <a:xfrm>
            <a:off x="4069080" y="3502152"/>
            <a:ext cx="402336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Orders, payments and collections</a:t>
            </a:r>
            <a:endParaRPr lang="en-US" sz="850" dirty="0"/>
          </a:p>
        </p:txBody>
      </p:sp>
      <p:sp>
        <p:nvSpPr>
          <p:cNvPr id="19" name="Shape 17"/>
          <p:cNvSpPr/>
          <p:nvPr/>
        </p:nvSpPr>
        <p:spPr>
          <a:xfrm>
            <a:off x="3886200" y="4151376"/>
            <a:ext cx="4389120" cy="6858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1C7C7D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4069080" y="4261104"/>
            <a:ext cx="40233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50" b="1" dirty="0">
                <a:solidFill>
                  <a:srgbClr val="102A43"/>
                </a:solidFill>
              </a:rPr>
              <a:t>Cleaning / Support Staff</a:t>
            </a:r>
            <a:endParaRPr lang="en-US" sz="1350" dirty="0"/>
          </a:p>
        </p:txBody>
      </p:sp>
      <p:sp>
        <p:nvSpPr>
          <p:cNvPr id="21" name="Text 19"/>
          <p:cNvSpPr/>
          <p:nvPr/>
        </p:nvSpPr>
        <p:spPr>
          <a:xfrm>
            <a:off x="4069080" y="4535424"/>
            <a:ext cx="402336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Cleaning standards and support tasks</a:t>
            </a:r>
            <a:endParaRPr lang="en-US" sz="850" dirty="0"/>
          </a:p>
        </p:txBody>
      </p:sp>
      <p:sp>
        <p:nvSpPr>
          <p:cNvPr id="22" name="Shape 20"/>
          <p:cNvSpPr/>
          <p:nvPr/>
        </p:nvSpPr>
        <p:spPr>
          <a:xfrm>
            <a:off x="685800" y="1143000"/>
            <a:ext cx="2514600" cy="3246120"/>
          </a:xfrm>
          <a:prstGeom prst="roundRect">
            <a:avLst>
              <a:gd name="adj" fmla="val 2909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685800" y="1143000"/>
            <a:ext cx="73152" cy="3246120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914400" y="1307592"/>
            <a:ext cx="21031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Team standards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914400" y="1673352"/>
            <a:ext cx="2103120" cy="258775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lang="en-US" sz="1150" dirty="0">
                <a:solidFill>
                  <a:srgbClr val="18232E"/>
                </a:solidFill>
              </a:rPr>
              <a:t>Customer service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Communication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Numeracy and till confidence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Food hygiene training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Induction and supervised training</a:t>
            </a:r>
            <a:endParaRPr lang="en-US" sz="1150" dirty="0"/>
          </a:p>
        </p:txBody>
      </p:sp>
      <p:sp>
        <p:nvSpPr>
          <p:cNvPr id="26" name="Shape 24"/>
          <p:cNvSpPr/>
          <p:nvPr/>
        </p:nvSpPr>
        <p:spPr>
          <a:xfrm>
            <a:off x="9006840" y="1143000"/>
            <a:ext cx="2331720" cy="3246120"/>
          </a:xfrm>
          <a:prstGeom prst="roundRect">
            <a:avLst>
              <a:gd name="adj" fmla="val 3137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27" name="Shape 25"/>
          <p:cNvSpPr/>
          <p:nvPr/>
        </p:nvSpPr>
        <p:spPr>
          <a:xfrm>
            <a:off x="9006840" y="1143000"/>
            <a:ext cx="73152" cy="3246120"/>
          </a:xfrm>
          <a:prstGeom prst="rect">
            <a:avLst/>
          </a:prstGeom>
          <a:solidFill>
            <a:srgbClr val="3A7D44"/>
          </a:solidFill>
          <a:ln w="12700">
            <a:solidFill>
              <a:srgbClr val="3A7D44">
                <a:alpha val="0"/>
              </a:srgbClr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9235440" y="1307592"/>
            <a:ext cx="1920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Owner focus</a:t>
            </a:r>
            <a:endParaRPr lang="en-US" sz="1400" dirty="0"/>
          </a:p>
        </p:txBody>
      </p:sp>
      <p:sp>
        <p:nvSpPr>
          <p:cNvPr id="29" name="Text 27"/>
          <p:cNvSpPr/>
          <p:nvPr/>
        </p:nvSpPr>
        <p:spPr>
          <a:xfrm>
            <a:off x="9235440" y="1673352"/>
            <a:ext cx="1920240" cy="258775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lang="en-US" sz="1150" dirty="0">
                <a:solidFill>
                  <a:srgbClr val="18232E"/>
                </a:solidFill>
              </a:rPr>
              <a:t>Supplier management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Budget control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Staff rotas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Complaint handling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Daily quality checks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8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320040"/>
            <a:ext cx="7406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700" b="1" dirty="0">
                <a:solidFill>
                  <a:srgbClr val="10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Key Milestones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006840" y="384048"/>
            <a:ext cx="2651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50" dirty="0">
                <a:solidFill>
                  <a:srgbClr val="5D6975"/>
                </a:solidFill>
              </a:rPr>
              <a:t>Launch plan</a:t>
            </a:r>
            <a:endParaRPr lang="en-US" sz="950" dirty="0"/>
          </a:p>
        </p:txBody>
      </p:sp>
      <p:sp>
        <p:nvSpPr>
          <p:cNvPr id="5" name="Text 3"/>
          <p:cNvSpPr/>
          <p:nvPr/>
        </p:nvSpPr>
        <p:spPr>
          <a:xfrm>
            <a:off x="502920" y="6455664"/>
            <a:ext cx="2560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CWFC Business Plan</a:t>
            </a:r>
            <a:endParaRPr lang="en-US" sz="850" dirty="0"/>
          </a:p>
        </p:txBody>
      </p:sp>
      <p:sp>
        <p:nvSpPr>
          <p:cNvPr id="6" name="Text 4"/>
          <p:cNvSpPr/>
          <p:nvPr/>
        </p:nvSpPr>
        <p:spPr>
          <a:xfrm>
            <a:off x="9144000" y="6455664"/>
            <a:ext cx="2514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University presentation deck</a:t>
            </a:r>
            <a:endParaRPr lang="en-US" sz="850" dirty="0"/>
          </a:p>
        </p:txBody>
      </p:sp>
      <p:sp>
        <p:nvSpPr>
          <p:cNvPr id="7" name="Shape 5"/>
          <p:cNvSpPr/>
          <p:nvPr/>
        </p:nvSpPr>
        <p:spPr>
          <a:xfrm>
            <a:off x="1645920" y="1417320"/>
            <a:ext cx="777240" cy="777240"/>
          </a:xfrm>
          <a:prstGeom prst="ellipse">
            <a:avLst/>
          </a:prstGeom>
          <a:solidFill>
            <a:srgbClr val="1C7C7D"/>
          </a:solidFill>
          <a:ln w="12700">
            <a:solidFill>
              <a:srgbClr val="1C7C7D">
                <a:alpha val="0"/>
              </a:srgbClr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911096" y="1636776"/>
            <a:ext cx="228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FFFFFF"/>
                </a:solidFill>
              </a:rPr>
              <a:t>1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868680" y="2331720"/>
            <a:ext cx="2286000" cy="2240280"/>
          </a:xfrm>
          <a:prstGeom prst="roundRect">
            <a:avLst>
              <a:gd name="adj" fmla="val 2449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033272" y="2578608"/>
            <a:ext cx="193852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C7C7D"/>
                </a:solidFill>
              </a:rPr>
              <a:t>Months 1–3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1051560" y="3127248"/>
            <a:ext cx="19202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 indent="0" marL="0">
              <a:buNone/>
            </a:pPr>
            <a:r>
              <a:rPr lang="en-US" sz="1100" dirty="0">
                <a:solidFill>
                  <a:srgbClr val="18232E"/>
                </a:solidFill>
              </a:rPr>
              <a:t>Find premises, prepare budget, register business and apply for licences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4416552" y="1417320"/>
            <a:ext cx="777240" cy="777240"/>
          </a:xfrm>
          <a:prstGeom prst="ellipse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4681728" y="1636776"/>
            <a:ext cx="228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102A43"/>
                </a:solidFill>
              </a:rPr>
              <a:t>2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3639312" y="2331720"/>
            <a:ext cx="2286000" cy="2240280"/>
          </a:xfrm>
          <a:prstGeom prst="roundRect">
            <a:avLst>
              <a:gd name="adj" fmla="val 2449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3803904" y="2578608"/>
            <a:ext cx="193852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4B942"/>
                </a:solidFill>
              </a:rPr>
              <a:t>Months 4–6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3822192" y="3127248"/>
            <a:ext cx="19202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 indent="0" marL="0">
              <a:buNone/>
            </a:pPr>
            <a:r>
              <a:rPr lang="en-US" sz="1100" dirty="0">
                <a:solidFill>
                  <a:srgbClr val="18232E"/>
                </a:solidFill>
              </a:rPr>
              <a:t>Buy equipment, set up suppliers, recruit staff, test menu and open shop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7187184" y="1417320"/>
            <a:ext cx="777240" cy="777240"/>
          </a:xfrm>
          <a:prstGeom prst="ellipse">
            <a:avLst/>
          </a:prstGeom>
          <a:solidFill>
            <a:srgbClr val="3A7D44"/>
          </a:solidFill>
          <a:ln w="12700">
            <a:solidFill>
              <a:srgbClr val="3A7D44">
                <a:alpha val="0"/>
              </a:srgbClr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7452360" y="1636776"/>
            <a:ext cx="228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FFFFFF"/>
                </a:solidFill>
              </a:rPr>
              <a:t>3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6409944" y="2331720"/>
            <a:ext cx="2286000" cy="2240280"/>
          </a:xfrm>
          <a:prstGeom prst="roundRect">
            <a:avLst>
              <a:gd name="adj" fmla="val 2449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6574536" y="2578608"/>
            <a:ext cx="193852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3A7D44"/>
                </a:solidFill>
              </a:rPr>
              <a:t>Months 6–12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6592824" y="3127248"/>
            <a:ext cx="19202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 indent="0" marL="0">
              <a:buNone/>
            </a:pPr>
            <a:r>
              <a:rPr lang="en-US" sz="1100" dirty="0">
                <a:solidFill>
                  <a:srgbClr val="18232E"/>
                </a:solidFill>
              </a:rPr>
              <a:t>Build repeat custom, review costs, improve online promotion and work toward profit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9957816" y="1417320"/>
            <a:ext cx="777240" cy="777240"/>
          </a:xfrm>
          <a:prstGeom prst="ellipse">
            <a:avLst/>
          </a:prstGeom>
          <a:solidFill>
            <a:srgbClr val="F28F3B"/>
          </a:solidFill>
          <a:ln w="12700">
            <a:solidFill>
              <a:srgbClr val="F28F3B">
                <a:alpha val="0"/>
              </a:srgbClr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10222992" y="1636776"/>
            <a:ext cx="228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FFFFFF"/>
                </a:solidFill>
              </a:rPr>
              <a:t>4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9180576" y="2331720"/>
            <a:ext cx="2286000" cy="2240280"/>
          </a:xfrm>
          <a:prstGeom prst="roundRect">
            <a:avLst>
              <a:gd name="adj" fmla="val 2449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9345168" y="2578608"/>
            <a:ext cx="193852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28F3B"/>
                </a:solidFill>
              </a:rPr>
              <a:t>Year 2+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9363456" y="3127248"/>
            <a:ext cx="19202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 indent="0" marL="0">
              <a:buNone/>
            </a:pPr>
            <a:r>
              <a:rPr lang="en-US" sz="1100" dirty="0">
                <a:solidFill>
                  <a:srgbClr val="18232E"/>
                </a:solidFill>
              </a:rPr>
              <a:t>Develop menu, improve delivery and consider expansion</a:t>
            </a:r>
            <a:endParaRPr lang="en-US" sz="1100" dirty="0"/>
          </a:p>
        </p:txBody>
      </p:sp>
      <p:sp>
        <p:nvSpPr>
          <p:cNvPr id="27" name="Text 25"/>
          <p:cNvSpPr/>
          <p:nvPr/>
        </p:nvSpPr>
        <p:spPr>
          <a:xfrm>
            <a:off x="1005840" y="5440680"/>
            <a:ext cx="10149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50" dirty="0">
                <a:solidFill>
                  <a:srgbClr val="5D6975"/>
                </a:solidFill>
              </a:rPr>
              <a:t>Launch sequencing prioritises premises, compliance, equipment, suppliers and staff before opening and growing repeat trade.</a:t>
            </a:r>
            <a:endParaRPr lang="en-US" sz="12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8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320040"/>
            <a:ext cx="7406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700" b="1" dirty="0">
                <a:solidFill>
                  <a:srgbClr val="10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Financial Plan: Year One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006840" y="384048"/>
            <a:ext cx="2651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50" dirty="0">
                <a:solidFill>
                  <a:srgbClr val="5D6975"/>
                </a:solidFill>
              </a:rPr>
              <a:t>Costs, income and funding</a:t>
            </a:r>
            <a:endParaRPr lang="en-US" sz="950" dirty="0"/>
          </a:p>
        </p:txBody>
      </p:sp>
      <p:sp>
        <p:nvSpPr>
          <p:cNvPr id="5" name="Text 3"/>
          <p:cNvSpPr/>
          <p:nvPr/>
        </p:nvSpPr>
        <p:spPr>
          <a:xfrm>
            <a:off x="502920" y="6455664"/>
            <a:ext cx="2560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CWFC Business Plan</a:t>
            </a:r>
            <a:endParaRPr lang="en-US" sz="850" dirty="0"/>
          </a:p>
        </p:txBody>
      </p:sp>
      <p:sp>
        <p:nvSpPr>
          <p:cNvPr id="6" name="Text 4"/>
          <p:cNvSpPr/>
          <p:nvPr/>
        </p:nvSpPr>
        <p:spPr>
          <a:xfrm>
            <a:off x="9144000" y="6455664"/>
            <a:ext cx="2514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University presentation deck</a:t>
            </a:r>
            <a:endParaRPr lang="en-US" sz="850" dirty="0"/>
          </a:p>
        </p:txBody>
      </p:sp>
      <p:sp>
        <p:nvSpPr>
          <p:cNvPr id="7" name="Shape 5"/>
          <p:cNvSpPr/>
          <p:nvPr/>
        </p:nvSpPr>
        <p:spPr>
          <a:xfrm>
            <a:off x="685800" y="1097280"/>
            <a:ext cx="3337560" cy="1920240"/>
          </a:xfrm>
          <a:prstGeom prst="roundRect">
            <a:avLst>
              <a:gd name="adj" fmla="val 3810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685800" y="1097280"/>
            <a:ext cx="73152" cy="1920240"/>
          </a:xfrm>
          <a:prstGeom prst="rect">
            <a:avLst/>
          </a:prstGeom>
          <a:solidFill>
            <a:srgbClr val="F28F3B"/>
          </a:solidFill>
          <a:ln w="12700">
            <a:solidFill>
              <a:srgbClr val="F28F3B">
                <a:alpha val="0"/>
              </a:srgbClr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914400" y="1261872"/>
            <a:ext cx="29260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Start-up costs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914400" y="1627632"/>
            <a:ext cx="2926080" cy="12618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lang="en-US" sz="1150" dirty="0">
                <a:solidFill>
                  <a:srgbClr val="18232E"/>
                </a:solidFill>
              </a:rPr>
              <a:t>Shop rent and deposit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Kitchen equipment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Licences and permits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Initial food stock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Marketing and advertising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4434840" y="1097280"/>
            <a:ext cx="3337560" cy="1920240"/>
          </a:xfrm>
          <a:prstGeom prst="roundRect">
            <a:avLst>
              <a:gd name="adj" fmla="val 3810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4434840" y="1097280"/>
            <a:ext cx="73152" cy="1920240"/>
          </a:xfrm>
          <a:prstGeom prst="rect">
            <a:avLst/>
          </a:prstGeom>
          <a:solidFill>
            <a:srgbClr val="D1495B"/>
          </a:solidFill>
          <a:ln w="12700">
            <a:solidFill>
              <a:srgbClr val="D1495B">
                <a:alpha val="0"/>
              </a:srgbClr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4663440" y="1261872"/>
            <a:ext cx="29260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Monthly expenses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4663440" y="1627632"/>
            <a:ext cx="2926080" cy="12618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lang="en-US" sz="1150" dirty="0">
                <a:solidFill>
                  <a:srgbClr val="18232E"/>
                </a:solidFill>
              </a:rPr>
              <a:t>Rent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Staff wages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Food supplies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Electricity and water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Insurance and delivery charges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8183880" y="1097280"/>
            <a:ext cx="3108960" cy="1920240"/>
          </a:xfrm>
          <a:prstGeom prst="roundRect">
            <a:avLst>
              <a:gd name="adj" fmla="val 3810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8183880" y="1097280"/>
            <a:ext cx="73152" cy="1920240"/>
          </a:xfrm>
          <a:prstGeom prst="rect">
            <a:avLst/>
          </a:prstGeom>
          <a:solidFill>
            <a:srgbClr val="3A7D44"/>
          </a:solidFill>
          <a:ln w="12700">
            <a:solidFill>
              <a:srgbClr val="3A7D44">
                <a:alpha val="0"/>
              </a:srgbClr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8412480" y="1261872"/>
            <a:ext cx="2697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Income streams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8412480" y="1627632"/>
            <a:ext cx="2697480" cy="12618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lang="en-US" sz="1150" dirty="0">
                <a:solidFill>
                  <a:srgbClr val="18232E"/>
                </a:solidFill>
              </a:rPr>
              <a:t>Fish and chips sales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Menu extras and drinks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Takeaway and delivery orders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Repeat local trade</a:t>
            </a:r>
            <a:endParaRPr lang="en-US" sz="1150" dirty="0"/>
          </a:p>
        </p:txBody>
      </p:sp>
      <p:sp>
        <p:nvSpPr>
          <p:cNvPr id="19" name="Text 17"/>
          <p:cNvSpPr/>
          <p:nvPr/>
        </p:nvSpPr>
        <p:spPr>
          <a:xfrm>
            <a:off x="685800" y="3886200"/>
            <a:ext cx="2926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102A43"/>
                </a:solidFill>
              </a:rPr>
              <a:t>Sources of finance</a:t>
            </a:r>
            <a:endParaRPr lang="en-US" sz="1800" dirty="0"/>
          </a:p>
        </p:txBody>
      </p:sp>
      <p:sp>
        <p:nvSpPr>
          <p:cNvPr id="20" name="Shape 18"/>
          <p:cNvSpPr/>
          <p:nvPr/>
        </p:nvSpPr>
        <p:spPr>
          <a:xfrm>
            <a:off x="685800" y="4480560"/>
            <a:ext cx="2395728" cy="347472"/>
          </a:xfrm>
          <a:prstGeom prst="roundRect">
            <a:avLst>
              <a:gd name="adj" fmla="val 21053"/>
            </a:avLst>
          </a:prstGeom>
          <a:solidFill>
            <a:srgbClr val="1C7C7D"/>
          </a:solidFill>
          <a:ln w="12700">
            <a:solidFill>
              <a:srgbClr val="1C7C7D">
                <a:alpha val="0"/>
              </a:srgbClr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758952" y="4576572"/>
            <a:ext cx="2249424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</a:rPr>
              <a:t>Personal savings</a:t>
            </a:r>
            <a:endParaRPr lang="en-US" sz="950" dirty="0"/>
          </a:p>
        </p:txBody>
      </p:sp>
      <p:sp>
        <p:nvSpPr>
          <p:cNvPr id="22" name="Shape 20"/>
          <p:cNvSpPr/>
          <p:nvPr/>
        </p:nvSpPr>
        <p:spPr>
          <a:xfrm>
            <a:off x="3474720" y="4480560"/>
            <a:ext cx="2395728" cy="347472"/>
          </a:xfrm>
          <a:prstGeom prst="roundRect">
            <a:avLst>
              <a:gd name="adj" fmla="val 21053"/>
            </a:avLst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3547872" y="4576572"/>
            <a:ext cx="2249424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</a:rPr>
              <a:t>Bank or start-up loan</a:t>
            </a:r>
            <a:endParaRPr lang="en-US" sz="950" dirty="0"/>
          </a:p>
        </p:txBody>
      </p:sp>
      <p:sp>
        <p:nvSpPr>
          <p:cNvPr id="24" name="Shape 22"/>
          <p:cNvSpPr/>
          <p:nvPr/>
        </p:nvSpPr>
        <p:spPr>
          <a:xfrm>
            <a:off x="6263640" y="4480560"/>
            <a:ext cx="2395728" cy="347472"/>
          </a:xfrm>
          <a:prstGeom prst="roundRect">
            <a:avLst>
              <a:gd name="adj" fmla="val 21053"/>
            </a:avLst>
          </a:prstGeom>
          <a:solidFill>
            <a:srgbClr val="1C7C7D"/>
          </a:solidFill>
          <a:ln w="12700">
            <a:solidFill>
              <a:srgbClr val="1C7C7D">
                <a:alpha val="0"/>
              </a:srgbClr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6336792" y="4576572"/>
            <a:ext cx="2249424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</a:rPr>
              <a:t>Family or friends agreement</a:t>
            </a:r>
            <a:endParaRPr lang="en-US" sz="950" dirty="0"/>
          </a:p>
        </p:txBody>
      </p:sp>
      <p:sp>
        <p:nvSpPr>
          <p:cNvPr id="26" name="Shape 24"/>
          <p:cNvSpPr/>
          <p:nvPr/>
        </p:nvSpPr>
        <p:spPr>
          <a:xfrm>
            <a:off x="9052560" y="4480560"/>
            <a:ext cx="2395728" cy="347472"/>
          </a:xfrm>
          <a:prstGeom prst="roundRect">
            <a:avLst>
              <a:gd name="adj" fmla="val 21053"/>
            </a:avLst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9125712" y="4576572"/>
            <a:ext cx="2249424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</a:rPr>
              <a:t>Grants or local enterprise support</a:t>
            </a:r>
            <a:endParaRPr lang="en-US" sz="950" dirty="0"/>
          </a:p>
        </p:txBody>
      </p:sp>
      <p:sp>
        <p:nvSpPr>
          <p:cNvPr id="28" name="Text 26"/>
          <p:cNvSpPr/>
          <p:nvPr/>
        </p:nvSpPr>
        <p:spPr>
          <a:xfrm>
            <a:off x="685800" y="5577840"/>
            <a:ext cx="10607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50" b="1" dirty="0">
                <a:solidFill>
                  <a:srgbClr val="18232E"/>
                </a:solidFill>
              </a:rPr>
              <a:t>Financial goal: cover costs, reach profit and grow the customer base during the first year.</a:t>
            </a:r>
            <a:endParaRPr lang="en-US" sz="14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8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320040"/>
            <a:ext cx="7406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700" b="1" dirty="0">
                <a:solidFill>
                  <a:srgbClr val="10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Cash Flow Forecast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006840" y="384048"/>
            <a:ext cx="2651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50" dirty="0">
                <a:solidFill>
                  <a:srgbClr val="5D6975"/>
                </a:solidFill>
              </a:rPr>
              <a:t>Early trading months</a:t>
            </a:r>
            <a:endParaRPr lang="en-US" sz="950" dirty="0"/>
          </a:p>
        </p:txBody>
      </p:sp>
      <p:sp>
        <p:nvSpPr>
          <p:cNvPr id="5" name="Text 3"/>
          <p:cNvSpPr/>
          <p:nvPr/>
        </p:nvSpPr>
        <p:spPr>
          <a:xfrm>
            <a:off x="502920" y="6455664"/>
            <a:ext cx="2560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CWFC Business Plan</a:t>
            </a:r>
            <a:endParaRPr lang="en-US" sz="850" dirty="0"/>
          </a:p>
        </p:txBody>
      </p:sp>
      <p:sp>
        <p:nvSpPr>
          <p:cNvPr id="6" name="Text 4"/>
          <p:cNvSpPr/>
          <p:nvPr/>
        </p:nvSpPr>
        <p:spPr>
          <a:xfrm>
            <a:off x="9144000" y="6455664"/>
            <a:ext cx="2514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University presentation deck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685800" y="960120"/>
            <a:ext cx="10652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18232E"/>
                </a:solidFill>
              </a:rPr>
              <a:t>The forecast assumes rising awareness and repeat custom, with costs reviewed monthly and an emergency reserve for repairs or price increases.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777240" y="1911096"/>
            <a:ext cx="10972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02A43"/>
                </a:solidFill>
              </a:rPr>
              <a:t>Month 1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1874520" y="1874520"/>
            <a:ext cx="1926771" cy="256032"/>
          </a:xfrm>
          <a:prstGeom prst="rect">
            <a:avLst/>
          </a:prstGeom>
          <a:solidFill>
            <a:srgbClr val="3A7D44"/>
          </a:solidFill>
          <a:ln w="12700">
            <a:solidFill>
              <a:srgbClr val="3A7D44">
                <a:alpha val="0"/>
              </a:srgbClr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874520" y="1554480"/>
            <a:ext cx="16459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D6975"/>
                </a:solidFill>
              </a:rPr>
              <a:t>Money in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4709160" y="1901952"/>
            <a:ext cx="100584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18232E"/>
                </a:solidFill>
              </a:rPr>
              <a:t>£5,000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5897880" y="1874520"/>
            <a:ext cx="1734094" cy="256032"/>
          </a:xfrm>
          <a:prstGeom prst="rect">
            <a:avLst/>
          </a:prstGeom>
          <a:solidFill>
            <a:srgbClr val="D1495B"/>
          </a:solidFill>
          <a:ln w="12700">
            <a:solidFill>
              <a:srgbClr val="D1495B">
                <a:alpha val="0"/>
              </a:srgbClr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5897880" y="1554480"/>
            <a:ext cx="16459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D6975"/>
                </a:solidFill>
              </a:rPr>
              <a:t>Money out</a:t>
            </a:r>
            <a:endParaRPr lang="en-US" sz="1000" dirty="0"/>
          </a:p>
        </p:txBody>
      </p:sp>
      <p:sp>
        <p:nvSpPr>
          <p:cNvPr id="14" name="Text 12"/>
          <p:cNvSpPr/>
          <p:nvPr/>
        </p:nvSpPr>
        <p:spPr>
          <a:xfrm>
            <a:off x="8732520" y="1901952"/>
            <a:ext cx="100584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18232E"/>
                </a:solidFill>
              </a:rPr>
              <a:t>£4,500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10287000" y="1828800"/>
            <a:ext cx="914400" cy="347472"/>
          </a:xfrm>
          <a:prstGeom prst="roundRect">
            <a:avLst>
              <a:gd name="adj" fmla="val 13158"/>
            </a:avLst>
          </a:prstGeom>
          <a:solidFill>
            <a:srgbClr val="EAF8EE"/>
          </a:solidFill>
          <a:ln w="12700">
            <a:solidFill>
              <a:srgbClr val="EAF8EE">
                <a:alpha val="0"/>
              </a:srgbClr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10360152" y="1929384"/>
            <a:ext cx="768096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80" b="1" dirty="0">
                <a:solidFill>
                  <a:srgbClr val="3A7D44"/>
                </a:solidFill>
              </a:rPr>
              <a:t>+£500</a:t>
            </a:r>
            <a:endParaRPr lang="en-US" sz="980" dirty="0"/>
          </a:p>
        </p:txBody>
      </p:sp>
      <p:sp>
        <p:nvSpPr>
          <p:cNvPr id="17" name="Text 15"/>
          <p:cNvSpPr/>
          <p:nvPr/>
        </p:nvSpPr>
        <p:spPr>
          <a:xfrm>
            <a:off x="777240" y="3145536"/>
            <a:ext cx="10972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02A43"/>
                </a:solidFill>
              </a:rPr>
              <a:t>Month 2</a:t>
            </a:r>
            <a:endParaRPr lang="en-US" sz="1250" dirty="0"/>
          </a:p>
        </p:txBody>
      </p:sp>
      <p:sp>
        <p:nvSpPr>
          <p:cNvPr id="18" name="Shape 16"/>
          <p:cNvSpPr/>
          <p:nvPr/>
        </p:nvSpPr>
        <p:spPr>
          <a:xfrm>
            <a:off x="1874520" y="3108960"/>
            <a:ext cx="2312126" cy="256032"/>
          </a:xfrm>
          <a:prstGeom prst="rect">
            <a:avLst/>
          </a:prstGeom>
          <a:solidFill>
            <a:srgbClr val="3A7D44"/>
          </a:solidFill>
          <a:ln w="12700">
            <a:solidFill>
              <a:srgbClr val="3A7D44">
                <a:alpha val="0"/>
              </a:srgbClr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1874520" y="2788920"/>
            <a:ext cx="16459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D6975"/>
                </a:solidFill>
              </a:rPr>
              <a:t>Money in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4709160" y="3136392"/>
            <a:ext cx="100584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18232E"/>
                </a:solidFill>
              </a:rPr>
              <a:t>£6,000</a:t>
            </a:r>
            <a:endParaRPr lang="en-US" sz="1000" dirty="0"/>
          </a:p>
        </p:txBody>
      </p:sp>
      <p:sp>
        <p:nvSpPr>
          <p:cNvPr id="21" name="Shape 19"/>
          <p:cNvSpPr/>
          <p:nvPr/>
        </p:nvSpPr>
        <p:spPr>
          <a:xfrm>
            <a:off x="5897880" y="3108960"/>
            <a:ext cx="1849701" cy="256032"/>
          </a:xfrm>
          <a:prstGeom prst="rect">
            <a:avLst/>
          </a:prstGeom>
          <a:solidFill>
            <a:srgbClr val="D1495B"/>
          </a:solidFill>
          <a:ln w="12700">
            <a:solidFill>
              <a:srgbClr val="D1495B">
                <a:alpha val="0"/>
              </a:srgbClr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5897880" y="2788920"/>
            <a:ext cx="16459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D6975"/>
                </a:solidFill>
              </a:rPr>
              <a:t>Money out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8732520" y="3136392"/>
            <a:ext cx="100584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18232E"/>
                </a:solidFill>
              </a:rPr>
              <a:t>£4,800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10287000" y="3063240"/>
            <a:ext cx="914400" cy="347472"/>
          </a:xfrm>
          <a:prstGeom prst="roundRect">
            <a:avLst>
              <a:gd name="adj" fmla="val 13158"/>
            </a:avLst>
          </a:prstGeom>
          <a:solidFill>
            <a:srgbClr val="EAF8EE"/>
          </a:solidFill>
          <a:ln w="12700">
            <a:solidFill>
              <a:srgbClr val="EAF8EE">
                <a:alpha val="0"/>
              </a:srgbClr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10360152" y="3163824"/>
            <a:ext cx="768096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80" b="1" dirty="0">
                <a:solidFill>
                  <a:srgbClr val="3A7D44"/>
                </a:solidFill>
              </a:rPr>
              <a:t>+£1,200</a:t>
            </a:r>
            <a:endParaRPr lang="en-US" sz="980" dirty="0"/>
          </a:p>
        </p:txBody>
      </p:sp>
      <p:sp>
        <p:nvSpPr>
          <p:cNvPr id="26" name="Text 24"/>
          <p:cNvSpPr/>
          <p:nvPr/>
        </p:nvSpPr>
        <p:spPr>
          <a:xfrm>
            <a:off x="777240" y="4379976"/>
            <a:ext cx="10972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02A43"/>
                </a:solidFill>
              </a:rPr>
              <a:t>Month 3</a:t>
            </a:r>
            <a:endParaRPr lang="en-US" sz="1250" dirty="0"/>
          </a:p>
        </p:txBody>
      </p:sp>
      <p:sp>
        <p:nvSpPr>
          <p:cNvPr id="27" name="Shape 25"/>
          <p:cNvSpPr/>
          <p:nvPr/>
        </p:nvSpPr>
        <p:spPr>
          <a:xfrm>
            <a:off x="1874520" y="4343400"/>
            <a:ext cx="2697480" cy="256032"/>
          </a:xfrm>
          <a:prstGeom prst="rect">
            <a:avLst/>
          </a:prstGeom>
          <a:solidFill>
            <a:srgbClr val="3A7D44"/>
          </a:solidFill>
          <a:ln w="12700">
            <a:solidFill>
              <a:srgbClr val="3A7D44">
                <a:alpha val="0"/>
              </a:srgbClr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1874520" y="4023360"/>
            <a:ext cx="16459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D6975"/>
                </a:solidFill>
              </a:rPr>
              <a:t>Money in</a:t>
            </a:r>
            <a:endParaRPr lang="en-US" sz="1000" dirty="0"/>
          </a:p>
        </p:txBody>
      </p:sp>
      <p:sp>
        <p:nvSpPr>
          <p:cNvPr id="29" name="Text 27"/>
          <p:cNvSpPr/>
          <p:nvPr/>
        </p:nvSpPr>
        <p:spPr>
          <a:xfrm>
            <a:off x="4709160" y="4370832"/>
            <a:ext cx="100584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18232E"/>
                </a:solidFill>
              </a:rPr>
              <a:t>£7,000</a:t>
            </a:r>
            <a:endParaRPr lang="en-US" sz="1000" dirty="0"/>
          </a:p>
        </p:txBody>
      </p:sp>
      <p:sp>
        <p:nvSpPr>
          <p:cNvPr id="30" name="Shape 28"/>
          <p:cNvSpPr/>
          <p:nvPr/>
        </p:nvSpPr>
        <p:spPr>
          <a:xfrm>
            <a:off x="5897880" y="4343400"/>
            <a:ext cx="1926771" cy="256032"/>
          </a:xfrm>
          <a:prstGeom prst="rect">
            <a:avLst/>
          </a:prstGeom>
          <a:solidFill>
            <a:srgbClr val="D1495B"/>
          </a:solidFill>
          <a:ln w="12700">
            <a:solidFill>
              <a:srgbClr val="D1495B">
                <a:alpha val="0"/>
              </a:srgbClr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5897880" y="4023360"/>
            <a:ext cx="16459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D6975"/>
                </a:solidFill>
              </a:rPr>
              <a:t>Money out</a:t>
            </a:r>
            <a:endParaRPr lang="en-US" sz="1000" dirty="0"/>
          </a:p>
        </p:txBody>
      </p:sp>
      <p:sp>
        <p:nvSpPr>
          <p:cNvPr id="32" name="Text 30"/>
          <p:cNvSpPr/>
          <p:nvPr/>
        </p:nvSpPr>
        <p:spPr>
          <a:xfrm>
            <a:off x="8732520" y="4370832"/>
            <a:ext cx="100584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18232E"/>
                </a:solidFill>
              </a:rPr>
              <a:t>£5,000</a:t>
            </a:r>
            <a:endParaRPr lang="en-US" sz="1000" dirty="0"/>
          </a:p>
        </p:txBody>
      </p:sp>
      <p:sp>
        <p:nvSpPr>
          <p:cNvPr id="33" name="Shape 31"/>
          <p:cNvSpPr/>
          <p:nvPr/>
        </p:nvSpPr>
        <p:spPr>
          <a:xfrm>
            <a:off x="10287000" y="4297680"/>
            <a:ext cx="914400" cy="347472"/>
          </a:xfrm>
          <a:prstGeom prst="roundRect">
            <a:avLst>
              <a:gd name="adj" fmla="val 13158"/>
            </a:avLst>
          </a:prstGeom>
          <a:solidFill>
            <a:srgbClr val="EAF8EE"/>
          </a:solidFill>
          <a:ln w="12700">
            <a:solidFill>
              <a:srgbClr val="EAF8EE">
                <a:alpha val="0"/>
              </a:srgbClr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10360152" y="4398264"/>
            <a:ext cx="768096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80" b="1" dirty="0">
                <a:solidFill>
                  <a:srgbClr val="3A7D44"/>
                </a:solidFill>
              </a:rPr>
              <a:t>+£2,000</a:t>
            </a:r>
            <a:endParaRPr lang="en-US" sz="980" dirty="0"/>
          </a:p>
        </p:txBody>
      </p:sp>
      <p:sp>
        <p:nvSpPr>
          <p:cNvPr id="35" name="Text 33"/>
          <p:cNvSpPr/>
          <p:nvPr/>
        </p:nvSpPr>
        <p:spPr>
          <a:xfrm>
            <a:off x="777240" y="5715000"/>
            <a:ext cx="10241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50" dirty="0">
                <a:solidFill>
                  <a:srgbClr val="5D6975"/>
                </a:solidFill>
              </a:rPr>
              <a:t>Months 4–12: sales are expected to increase as regular customers grow while regular expenses continue.</a:t>
            </a:r>
            <a:endParaRPr lang="en-US" sz="12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8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320040"/>
            <a:ext cx="7406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700" b="1" dirty="0">
                <a:solidFill>
                  <a:srgbClr val="10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Sales, Costs &amp; Break-Even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006840" y="384048"/>
            <a:ext cx="2651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50" dirty="0">
                <a:solidFill>
                  <a:srgbClr val="5D6975"/>
                </a:solidFill>
              </a:rPr>
              <a:t>Year-one figures</a:t>
            </a:r>
            <a:endParaRPr lang="en-US" sz="950" dirty="0"/>
          </a:p>
        </p:txBody>
      </p:sp>
      <p:sp>
        <p:nvSpPr>
          <p:cNvPr id="5" name="Text 3"/>
          <p:cNvSpPr/>
          <p:nvPr/>
        </p:nvSpPr>
        <p:spPr>
          <a:xfrm>
            <a:off x="502920" y="6455664"/>
            <a:ext cx="2560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CWFC Business Plan</a:t>
            </a:r>
            <a:endParaRPr lang="en-US" sz="850" dirty="0"/>
          </a:p>
        </p:txBody>
      </p:sp>
      <p:sp>
        <p:nvSpPr>
          <p:cNvPr id="6" name="Text 4"/>
          <p:cNvSpPr/>
          <p:nvPr/>
        </p:nvSpPr>
        <p:spPr>
          <a:xfrm>
            <a:off x="9144000" y="6455664"/>
            <a:ext cx="2514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University presentation deck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685800" y="960120"/>
            <a:ext cx="10607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18232E"/>
                </a:solidFill>
              </a:rPr>
              <a:t>Expected monthly sales rise from £5,000 to £7,000, giving an estimated first-year total of £75,000 if demand develops as planned.</a:t>
            </a:r>
            <a:endParaRPr lang="en-US" sz="1450" dirty="0"/>
          </a:p>
        </p:txBody>
      </p:sp>
      <p:sp>
        <p:nvSpPr>
          <p:cNvPr id="8" name="Shape 6"/>
          <p:cNvSpPr/>
          <p:nvPr/>
        </p:nvSpPr>
        <p:spPr>
          <a:xfrm>
            <a:off x="1005840" y="1874520"/>
            <a:ext cx="2351314" cy="310896"/>
          </a:xfrm>
          <a:prstGeom prst="rect">
            <a:avLst/>
          </a:prstGeom>
          <a:solidFill>
            <a:srgbClr val="1C7C7D"/>
          </a:solidFill>
          <a:ln w="12700">
            <a:solidFill>
              <a:srgbClr val="1C7C7D">
                <a:alpha val="0"/>
              </a:srgbClr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1005840" y="1554480"/>
            <a:ext cx="16459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D6975"/>
                </a:solidFill>
              </a:rPr>
              <a:t>Months 1–3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4434840" y="1901952"/>
            <a:ext cx="100584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18232E"/>
                </a:solidFill>
              </a:rPr>
              <a:t>£5,000/mo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1005840" y="2697480"/>
            <a:ext cx="2821577" cy="310896"/>
          </a:xfrm>
          <a:prstGeom prst="rect">
            <a:avLst/>
          </a:prstGeom>
          <a:solidFill>
            <a:srgbClr val="3867D6"/>
          </a:solidFill>
          <a:ln w="12700">
            <a:solidFill>
              <a:srgbClr val="3867D6">
                <a:alpha val="0"/>
              </a:srgbClr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005840" y="2377440"/>
            <a:ext cx="16459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D6975"/>
                </a:solidFill>
              </a:rPr>
              <a:t>Months 4–6</a:t>
            </a:r>
            <a:endParaRPr lang="en-US" sz="1000" dirty="0"/>
          </a:p>
        </p:txBody>
      </p:sp>
      <p:sp>
        <p:nvSpPr>
          <p:cNvPr id="13" name="Text 11"/>
          <p:cNvSpPr/>
          <p:nvPr/>
        </p:nvSpPr>
        <p:spPr>
          <a:xfrm>
            <a:off x="4434840" y="2724912"/>
            <a:ext cx="100584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18232E"/>
                </a:solidFill>
              </a:rPr>
              <a:t>£6,000/mo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1005840" y="3520440"/>
            <a:ext cx="3291840" cy="310896"/>
          </a:xfrm>
          <a:prstGeom prst="rect">
            <a:avLst/>
          </a:prstGeom>
          <a:solidFill>
            <a:srgbClr val="3A7D44"/>
          </a:solidFill>
          <a:ln w="12700">
            <a:solidFill>
              <a:srgbClr val="3A7D44">
                <a:alpha val="0"/>
              </a:srgbClr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1005840" y="3200400"/>
            <a:ext cx="16459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D6975"/>
                </a:solidFill>
              </a:rPr>
              <a:t>Months 7–12</a:t>
            </a:r>
            <a:endParaRPr lang="en-US" sz="1000" dirty="0"/>
          </a:p>
        </p:txBody>
      </p:sp>
      <p:sp>
        <p:nvSpPr>
          <p:cNvPr id="16" name="Text 14"/>
          <p:cNvSpPr/>
          <p:nvPr/>
        </p:nvSpPr>
        <p:spPr>
          <a:xfrm>
            <a:off x="4434840" y="3547872"/>
            <a:ext cx="100584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18232E"/>
                </a:solidFill>
              </a:rPr>
              <a:t>£7,000/mo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5715000" y="1508760"/>
            <a:ext cx="3200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102A43"/>
                </a:solidFill>
              </a:rPr>
              <a:t>Estimated monthly costs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5715000" y="2212848"/>
            <a:ext cx="3063240" cy="201168"/>
          </a:xfrm>
          <a:prstGeom prst="rect">
            <a:avLst/>
          </a:prstGeom>
          <a:solidFill>
            <a:srgbClr val="F28F3B"/>
          </a:solidFill>
          <a:ln w="12700">
            <a:solidFill>
              <a:srgbClr val="F28F3B">
                <a:alpha val="0"/>
              </a:srgbClr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5715000" y="1892808"/>
            <a:ext cx="16459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D6975"/>
                </a:solidFill>
              </a:rPr>
              <a:t>Food ingredients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8915400" y="2240280"/>
            <a:ext cx="100584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18232E"/>
                </a:solidFill>
              </a:rPr>
              <a:t>£2,000</a:t>
            </a:r>
            <a:endParaRPr lang="en-US" sz="1000" dirty="0"/>
          </a:p>
        </p:txBody>
      </p:sp>
      <p:sp>
        <p:nvSpPr>
          <p:cNvPr id="21" name="Shape 19"/>
          <p:cNvSpPr/>
          <p:nvPr/>
        </p:nvSpPr>
        <p:spPr>
          <a:xfrm>
            <a:off x="5715000" y="2743200"/>
            <a:ext cx="459486" cy="201168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5715000" y="2423160"/>
            <a:ext cx="16459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D6975"/>
                </a:solidFill>
              </a:rPr>
              <a:t>Packaging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8915400" y="2770632"/>
            <a:ext cx="100584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18232E"/>
                </a:solidFill>
              </a:rPr>
              <a:t>£300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5715000" y="3273552"/>
            <a:ext cx="3063240" cy="201168"/>
          </a:xfrm>
          <a:prstGeom prst="rect">
            <a:avLst/>
          </a:prstGeom>
          <a:solidFill>
            <a:srgbClr val="D1495B"/>
          </a:solidFill>
          <a:ln w="12700">
            <a:solidFill>
              <a:srgbClr val="D1495B">
                <a:alpha val="0"/>
              </a:srgbClr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5715000" y="2953512"/>
            <a:ext cx="16459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D6975"/>
                </a:solidFill>
              </a:rPr>
              <a:t>Staff wages</a:t>
            </a:r>
            <a:endParaRPr lang="en-US" sz="1000" dirty="0"/>
          </a:p>
        </p:txBody>
      </p:sp>
      <p:sp>
        <p:nvSpPr>
          <p:cNvPr id="26" name="Text 24"/>
          <p:cNvSpPr/>
          <p:nvPr/>
        </p:nvSpPr>
        <p:spPr>
          <a:xfrm>
            <a:off x="8915400" y="3300984"/>
            <a:ext cx="100584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18232E"/>
                </a:solidFill>
              </a:rPr>
              <a:t>£2,000</a:t>
            </a:r>
            <a:endParaRPr lang="en-US" sz="1000" dirty="0"/>
          </a:p>
        </p:txBody>
      </p:sp>
      <p:sp>
        <p:nvSpPr>
          <p:cNvPr id="27" name="Shape 25"/>
          <p:cNvSpPr/>
          <p:nvPr/>
        </p:nvSpPr>
        <p:spPr>
          <a:xfrm>
            <a:off x="5715000" y="3803904"/>
            <a:ext cx="765810" cy="201168"/>
          </a:xfrm>
          <a:prstGeom prst="rect">
            <a:avLst/>
          </a:prstGeom>
          <a:solidFill>
            <a:srgbClr val="1C7C7D"/>
          </a:solidFill>
          <a:ln w="12700">
            <a:solidFill>
              <a:srgbClr val="1C7C7D">
                <a:alpha val="0"/>
              </a:srgbClr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5715000" y="3483864"/>
            <a:ext cx="16459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D6975"/>
                </a:solidFill>
              </a:rPr>
              <a:t>Electricity and gas</a:t>
            </a:r>
            <a:endParaRPr lang="en-US" sz="1000" dirty="0"/>
          </a:p>
        </p:txBody>
      </p:sp>
      <p:sp>
        <p:nvSpPr>
          <p:cNvPr id="29" name="Text 27"/>
          <p:cNvSpPr/>
          <p:nvPr/>
        </p:nvSpPr>
        <p:spPr>
          <a:xfrm>
            <a:off x="8915400" y="3831336"/>
            <a:ext cx="100584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18232E"/>
                </a:solidFill>
              </a:rPr>
              <a:t>£500</a:t>
            </a:r>
            <a:endParaRPr lang="en-US" sz="1000" dirty="0"/>
          </a:p>
        </p:txBody>
      </p:sp>
      <p:sp>
        <p:nvSpPr>
          <p:cNvPr id="30" name="Shape 28"/>
          <p:cNvSpPr/>
          <p:nvPr/>
        </p:nvSpPr>
        <p:spPr>
          <a:xfrm>
            <a:off x="5715000" y="4334256"/>
            <a:ext cx="306324" cy="201168"/>
          </a:xfrm>
          <a:prstGeom prst="rect">
            <a:avLst/>
          </a:prstGeom>
          <a:solidFill>
            <a:srgbClr val="5D6975"/>
          </a:solidFill>
          <a:ln w="12700">
            <a:solidFill>
              <a:srgbClr val="5D6975">
                <a:alpha val="0"/>
              </a:srgbClr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5715000" y="4014216"/>
            <a:ext cx="16459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D6975"/>
                </a:solidFill>
              </a:rPr>
              <a:t>Other costs</a:t>
            </a:r>
            <a:endParaRPr lang="en-US" sz="1000" dirty="0"/>
          </a:p>
        </p:txBody>
      </p:sp>
      <p:sp>
        <p:nvSpPr>
          <p:cNvPr id="32" name="Text 30"/>
          <p:cNvSpPr/>
          <p:nvPr/>
        </p:nvSpPr>
        <p:spPr>
          <a:xfrm>
            <a:off x="8915400" y="4361688"/>
            <a:ext cx="100584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18232E"/>
                </a:solidFill>
              </a:rPr>
              <a:t>£200</a:t>
            </a:r>
            <a:endParaRPr lang="en-US" sz="1000" dirty="0"/>
          </a:p>
        </p:txBody>
      </p:sp>
      <p:sp>
        <p:nvSpPr>
          <p:cNvPr id="33" name="Shape 31"/>
          <p:cNvSpPr/>
          <p:nvPr/>
        </p:nvSpPr>
        <p:spPr>
          <a:xfrm>
            <a:off x="1005840" y="4937760"/>
            <a:ext cx="10058400" cy="731520"/>
          </a:xfrm>
          <a:prstGeom prst="roundRect">
            <a:avLst>
              <a:gd name="adj" fmla="val 10000"/>
            </a:avLst>
          </a:prstGeom>
          <a:solidFill>
            <a:srgbClr val="102A43"/>
          </a:solidFill>
          <a:ln w="12700">
            <a:solidFill>
              <a:srgbClr val="102A43">
                <a:alpha val="0"/>
              </a:srgbClr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1234440" y="5193792"/>
            <a:ext cx="58521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FFFFFF"/>
                </a:solidFill>
              </a:rPr>
              <a:t>Break-even target: around £5,000 monthly sales</a:t>
            </a:r>
            <a:endParaRPr lang="en-US" sz="1800" dirty="0"/>
          </a:p>
        </p:txBody>
      </p:sp>
      <p:sp>
        <p:nvSpPr>
          <p:cNvPr id="35" name="Text 33"/>
          <p:cNvSpPr/>
          <p:nvPr/>
        </p:nvSpPr>
        <p:spPr>
          <a:xfrm>
            <a:off x="7818120" y="5230368"/>
            <a:ext cx="27432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EDF4F4"/>
                </a:solidFill>
              </a:rPr>
              <a:t>Extra sales contribute towards profit after costs are covered.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8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320040"/>
            <a:ext cx="7406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700" b="1" dirty="0">
                <a:solidFill>
                  <a:srgbClr val="10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Operations &amp; Technology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006840" y="384048"/>
            <a:ext cx="2651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50" dirty="0">
                <a:solidFill>
                  <a:srgbClr val="5D6975"/>
                </a:solidFill>
              </a:rPr>
              <a:t>How the shop runs</a:t>
            </a:r>
            <a:endParaRPr lang="en-US" sz="950" dirty="0"/>
          </a:p>
        </p:txBody>
      </p:sp>
      <p:sp>
        <p:nvSpPr>
          <p:cNvPr id="5" name="Text 3"/>
          <p:cNvSpPr/>
          <p:nvPr/>
        </p:nvSpPr>
        <p:spPr>
          <a:xfrm>
            <a:off x="502920" y="6455664"/>
            <a:ext cx="2560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CWFC Business Plan</a:t>
            </a:r>
            <a:endParaRPr lang="en-US" sz="850" dirty="0"/>
          </a:p>
        </p:txBody>
      </p:sp>
      <p:sp>
        <p:nvSpPr>
          <p:cNvPr id="6" name="Text 4"/>
          <p:cNvSpPr/>
          <p:nvPr/>
        </p:nvSpPr>
        <p:spPr>
          <a:xfrm>
            <a:off x="9144000" y="6455664"/>
            <a:ext cx="2514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University presentation deck</a:t>
            </a:r>
            <a:endParaRPr lang="en-US" sz="850" dirty="0"/>
          </a:p>
        </p:txBody>
      </p:sp>
      <p:sp>
        <p:nvSpPr>
          <p:cNvPr id="7" name="Shape 5"/>
          <p:cNvSpPr/>
          <p:nvPr/>
        </p:nvSpPr>
        <p:spPr>
          <a:xfrm>
            <a:off x="685800" y="1097280"/>
            <a:ext cx="3291840" cy="219456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685800" y="1097280"/>
            <a:ext cx="73152" cy="2194560"/>
          </a:xfrm>
          <a:prstGeom prst="rect">
            <a:avLst/>
          </a:prstGeom>
          <a:solidFill>
            <a:srgbClr val="1C7C7D"/>
          </a:solidFill>
          <a:ln w="12700">
            <a:solidFill>
              <a:srgbClr val="1C7C7D">
                <a:alpha val="0"/>
              </a:srgbClr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914400" y="1261872"/>
            <a:ext cx="2880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Operations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914400" y="1627632"/>
            <a:ext cx="2880360" cy="153619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lang="en-US" sz="1150" dirty="0">
                <a:solidFill>
                  <a:srgbClr val="18232E"/>
                </a:solidFill>
              </a:rPr>
              <a:t>Open when demand is strongest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Extra staff during evenings and weekends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Owner checks deliveries, rotas, cash, orders and service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4434840" y="1097280"/>
            <a:ext cx="3291840" cy="219456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4434840" y="1097280"/>
            <a:ext cx="73152" cy="2194560"/>
          </a:xfrm>
          <a:prstGeom prst="rect">
            <a:avLst/>
          </a:prstGeom>
          <a:solidFill>
            <a:srgbClr val="3A7D44"/>
          </a:solidFill>
          <a:ln w="12700">
            <a:solidFill>
              <a:srgbClr val="3A7D44">
                <a:alpha val="0"/>
              </a:srgbClr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4663440" y="1261872"/>
            <a:ext cx="2880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Food production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4663440" y="1627632"/>
            <a:ext cx="2880360" cy="153619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lang="en-US" sz="1150" dirty="0">
                <a:solidFill>
                  <a:srgbClr val="18232E"/>
                </a:solidFill>
              </a:rPr>
              <a:t>Deliveries stored safely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Ingredients prepared before service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Separate utensils and allergen information reduce risk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Takeaway and delivery packed carefully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8183880" y="1097280"/>
            <a:ext cx="3063240" cy="219456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8183880" y="1097280"/>
            <a:ext cx="73152" cy="2194560"/>
          </a:xfrm>
          <a:prstGeom prst="rect">
            <a:avLst/>
          </a:prstGeom>
          <a:solidFill>
            <a:srgbClr val="F28F3B"/>
          </a:solidFill>
          <a:ln w="12700">
            <a:solidFill>
              <a:srgbClr val="F28F3B">
                <a:alpha val="0"/>
              </a:srgbClr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8412480" y="1261872"/>
            <a:ext cx="26517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Technology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8412480" y="1627632"/>
            <a:ext cx="2651760" cy="153619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lang="en-US" sz="1150" dirty="0">
                <a:solidFill>
                  <a:srgbClr val="18232E"/>
                </a:solidFill>
              </a:rPr>
              <a:t>Card terminal and electronic till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Tablet/computer for stock, rotas and accounts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Social media offers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Compare delivery apps with direct ordering</a:t>
            </a:r>
            <a:endParaRPr lang="en-US" sz="1150" dirty="0"/>
          </a:p>
        </p:txBody>
      </p:sp>
      <p:sp>
        <p:nvSpPr>
          <p:cNvPr id="19" name="Text 17"/>
          <p:cNvSpPr/>
          <p:nvPr/>
        </p:nvSpPr>
        <p:spPr>
          <a:xfrm>
            <a:off x="685800" y="416052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102A43"/>
                </a:solidFill>
              </a:rPr>
              <a:t>Daily control checks</a:t>
            </a:r>
            <a:endParaRPr lang="en-US" sz="1800" dirty="0"/>
          </a:p>
        </p:txBody>
      </p:sp>
      <p:sp>
        <p:nvSpPr>
          <p:cNvPr id="20" name="Shape 18"/>
          <p:cNvSpPr/>
          <p:nvPr/>
        </p:nvSpPr>
        <p:spPr>
          <a:xfrm>
            <a:off x="685800" y="4709160"/>
            <a:ext cx="1737360" cy="347472"/>
          </a:xfrm>
          <a:prstGeom prst="roundRect">
            <a:avLst>
              <a:gd name="adj" fmla="val 21053"/>
            </a:avLst>
          </a:prstGeom>
          <a:solidFill>
            <a:srgbClr val="1C7C7D"/>
          </a:solidFill>
          <a:ln w="12700">
            <a:solidFill>
              <a:srgbClr val="1C7C7D">
                <a:alpha val="0"/>
              </a:srgbClr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758952" y="4805172"/>
            <a:ext cx="1591056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</a:rPr>
              <a:t>Temperatures</a:t>
            </a:r>
            <a:endParaRPr lang="en-US" sz="950" dirty="0"/>
          </a:p>
        </p:txBody>
      </p:sp>
      <p:sp>
        <p:nvSpPr>
          <p:cNvPr id="22" name="Shape 20"/>
          <p:cNvSpPr/>
          <p:nvPr/>
        </p:nvSpPr>
        <p:spPr>
          <a:xfrm>
            <a:off x="2834640" y="4709160"/>
            <a:ext cx="1737360" cy="347472"/>
          </a:xfrm>
          <a:prstGeom prst="roundRect">
            <a:avLst>
              <a:gd name="adj" fmla="val 21053"/>
            </a:avLst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2907792" y="4805172"/>
            <a:ext cx="1591056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</a:rPr>
              <a:t>Cleaning</a:t>
            </a:r>
            <a:endParaRPr lang="en-US" sz="950" dirty="0"/>
          </a:p>
        </p:txBody>
      </p:sp>
      <p:sp>
        <p:nvSpPr>
          <p:cNvPr id="24" name="Shape 22"/>
          <p:cNvSpPr/>
          <p:nvPr/>
        </p:nvSpPr>
        <p:spPr>
          <a:xfrm>
            <a:off x="4983480" y="4709160"/>
            <a:ext cx="1737360" cy="347472"/>
          </a:xfrm>
          <a:prstGeom prst="roundRect">
            <a:avLst>
              <a:gd name="adj" fmla="val 21053"/>
            </a:avLst>
          </a:prstGeom>
          <a:solidFill>
            <a:srgbClr val="3A7D44"/>
          </a:solidFill>
          <a:ln w="12700">
            <a:solidFill>
              <a:srgbClr val="3A7D44">
                <a:alpha val="0"/>
              </a:srgbClr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5056632" y="4805172"/>
            <a:ext cx="1591056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</a:rPr>
              <a:t>Stock rotation</a:t>
            </a:r>
            <a:endParaRPr lang="en-US" sz="950" dirty="0"/>
          </a:p>
        </p:txBody>
      </p:sp>
      <p:sp>
        <p:nvSpPr>
          <p:cNvPr id="26" name="Shape 24"/>
          <p:cNvSpPr/>
          <p:nvPr/>
        </p:nvSpPr>
        <p:spPr>
          <a:xfrm>
            <a:off x="7132320" y="4709160"/>
            <a:ext cx="1737360" cy="347472"/>
          </a:xfrm>
          <a:prstGeom prst="roundRect">
            <a:avLst>
              <a:gd name="adj" fmla="val 21053"/>
            </a:avLst>
          </a:prstGeom>
          <a:solidFill>
            <a:srgbClr val="F28F3B"/>
          </a:solidFill>
          <a:ln w="12700">
            <a:solidFill>
              <a:srgbClr val="F28F3B">
                <a:alpha val="0"/>
              </a:srgbClr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7205472" y="4805172"/>
            <a:ext cx="1591056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</a:rPr>
              <a:t>Equipment</a:t>
            </a:r>
            <a:endParaRPr lang="en-US" sz="950" dirty="0"/>
          </a:p>
        </p:txBody>
      </p:sp>
      <p:sp>
        <p:nvSpPr>
          <p:cNvPr id="28" name="Shape 26"/>
          <p:cNvSpPr/>
          <p:nvPr/>
        </p:nvSpPr>
        <p:spPr>
          <a:xfrm>
            <a:off x="9281160" y="4709160"/>
            <a:ext cx="1737360" cy="347472"/>
          </a:xfrm>
          <a:prstGeom prst="roundRect">
            <a:avLst>
              <a:gd name="adj" fmla="val 21053"/>
            </a:avLst>
          </a:prstGeom>
          <a:solidFill>
            <a:srgbClr val="D1495B"/>
          </a:solidFill>
          <a:ln w="12700">
            <a:solidFill>
              <a:srgbClr val="D1495B">
                <a:alpha val="0"/>
              </a:srgbClr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9354312" y="4805172"/>
            <a:ext cx="1591056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</a:rPr>
              <a:t>Complaints</a:t>
            </a:r>
            <a:endParaRPr lang="en-US" sz="9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8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320040"/>
            <a:ext cx="7406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700" b="1" dirty="0">
                <a:solidFill>
                  <a:srgbClr val="10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Expansion Plan &amp; References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006840" y="384048"/>
            <a:ext cx="2651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50" dirty="0">
                <a:solidFill>
                  <a:srgbClr val="5D6975"/>
                </a:solidFill>
              </a:rPr>
              <a:t>Next steps after year one</a:t>
            </a:r>
            <a:endParaRPr lang="en-US" sz="950" dirty="0"/>
          </a:p>
        </p:txBody>
      </p:sp>
      <p:sp>
        <p:nvSpPr>
          <p:cNvPr id="5" name="Text 3"/>
          <p:cNvSpPr/>
          <p:nvPr/>
        </p:nvSpPr>
        <p:spPr>
          <a:xfrm>
            <a:off x="502920" y="6455664"/>
            <a:ext cx="2560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CWFC Business Plan</a:t>
            </a:r>
            <a:endParaRPr lang="en-US" sz="850" dirty="0"/>
          </a:p>
        </p:txBody>
      </p:sp>
      <p:sp>
        <p:nvSpPr>
          <p:cNvPr id="6" name="Text 4"/>
          <p:cNvSpPr/>
          <p:nvPr/>
        </p:nvSpPr>
        <p:spPr>
          <a:xfrm>
            <a:off x="9144000" y="6455664"/>
            <a:ext cx="2514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5D6975"/>
                </a:solidFill>
              </a:rPr>
              <a:t>University presentation deck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685800" y="960120"/>
            <a:ext cx="105613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18232E"/>
                </a:solidFill>
              </a:rPr>
              <a:t>Growth should be gradual and based on reliable profits, trained staff, clear procedures and enough finance.</a:t>
            </a:r>
            <a:endParaRPr lang="en-US" sz="1700" dirty="0"/>
          </a:p>
        </p:txBody>
      </p:sp>
      <p:sp>
        <p:nvSpPr>
          <p:cNvPr id="8" name="Shape 6"/>
          <p:cNvSpPr/>
          <p:nvPr/>
        </p:nvSpPr>
        <p:spPr>
          <a:xfrm>
            <a:off x="685800" y="1783080"/>
            <a:ext cx="2468880" cy="219456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685800" y="1783080"/>
            <a:ext cx="73152" cy="2194560"/>
          </a:xfrm>
          <a:prstGeom prst="rect">
            <a:avLst/>
          </a:prstGeom>
          <a:solidFill>
            <a:srgbClr val="3A7D44"/>
          </a:solidFill>
          <a:ln w="12700">
            <a:solidFill>
              <a:srgbClr val="3A7D44">
                <a:alpha val="0"/>
              </a:srgbClr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914400" y="1947672"/>
            <a:ext cx="2057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Growth options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914400" y="2313432"/>
            <a:ext cx="2057400" cy="153619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lang="en-US" sz="1150" dirty="0">
                <a:solidFill>
                  <a:srgbClr val="18232E"/>
                </a:solidFill>
              </a:rPr>
              <a:t>New menu items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Direct online ordering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Wider delivery area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Local event catering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Possible second shop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3520440" y="1783080"/>
            <a:ext cx="3383280" cy="219456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3520440" y="1783080"/>
            <a:ext cx="73152" cy="2194560"/>
          </a:xfrm>
          <a:prstGeom prst="rect">
            <a:avLst/>
          </a:prstGeom>
          <a:solidFill>
            <a:srgbClr val="1C7C7D"/>
          </a:solidFill>
          <a:ln w="12700">
            <a:solidFill>
              <a:srgbClr val="1C7C7D">
                <a:alpha val="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3749040" y="1947672"/>
            <a:ext cx="2971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02A43"/>
                </a:solidFill>
              </a:rPr>
              <a:t>Expansion conditions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3749040" y="2313432"/>
            <a:ext cx="2971800" cy="153619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lang="en-US" sz="1150" dirty="0">
                <a:solidFill>
                  <a:srgbClr val="18232E"/>
                </a:solidFill>
              </a:rPr>
              <a:t>First site financially secure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Staff trained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Procedures clear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Supply and quality controlled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Enough finance available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7360920" y="1783080"/>
            <a:ext cx="3886200" cy="219456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 w="12700">
            <a:solidFill>
              <a:srgbClr val="D6E0E0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7589520" y="1993392"/>
            <a:ext cx="1920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102A43"/>
                </a:solidFill>
              </a:rPr>
              <a:t>References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7772400" y="2578608"/>
            <a:ext cx="310896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150" dirty="0">
                <a:solidFill>
                  <a:srgbClr val="18232E"/>
                </a:solidFill>
              </a:rPr>
              <a:t>Food Standards Agency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GOV.UK business guidance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The Business Plan Shop</a:t>
            </a:r>
            <a:endParaRPr lang="en-US" sz="1150" dirty="0"/>
          </a:p>
          <a:p>
            <a:r>
              <a:rPr lang="en-US" sz="1150" dirty="0">
                <a:solidFill>
                  <a:srgbClr val="18232E"/>
                </a:solidFill>
              </a:rPr>
              <a:t>Local customer and competitor research</a:t>
            </a:r>
            <a:endParaRPr lang="en-US" sz="1150" dirty="0"/>
          </a:p>
        </p:txBody>
      </p:sp>
      <p:sp>
        <p:nvSpPr>
          <p:cNvPr id="19" name="Text 17"/>
          <p:cNvSpPr/>
          <p:nvPr/>
        </p:nvSpPr>
        <p:spPr>
          <a:xfrm>
            <a:off x="822960" y="5074920"/>
            <a:ext cx="10607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700" b="1" dirty="0">
                <a:solidFill>
                  <a:srgbClr val="102A43"/>
                </a:solidFill>
              </a:rPr>
              <a:t>Conclusion: CWFC has a clear local offer, measurable targets and a practical route to launch, trade profitably and expand later.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</vt:vector>
  </TitlesOfParts>
  <Company>Crispy Wild Fish and Chips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Crispy Wild Fish and Chips Business Plan</dc:title>
  <dc:subject>Business Plan</dc:subject>
  <dc:creator>OpenAI</dc:creator>
  <cp:lastModifiedBy>OpenAI</cp:lastModifiedBy>
  <cp:revision>1</cp:revision>
  <dcterms:created xsi:type="dcterms:W3CDTF">2026-08-06T20:59:32Z</dcterms:created>
  <dcterms:modified xsi:type="dcterms:W3CDTF">2026-08-06T20:59:32Z</dcterms:modified>
</cp:coreProperties>
</file>