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3780" autoAdjust="0"/>
  </p:normalViewPr>
  <p:slideViewPr>
    <p:cSldViewPr snapToGrid="0">
      <p:cViewPr varScale="1">
        <p:scale>
          <a:sx n="67" d="100"/>
          <a:sy n="67" d="100"/>
        </p:scale>
        <p:origin x="648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D13C1A-C410-40AF-BBC6-1FADDFFBC098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7C6F68-D652-48D9-BE21-CF48D6378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917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7C6F68-D652-48D9-BE21-CF48D6378BC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7466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7C6F68-D652-48D9-BE21-CF48D6378BC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8306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7C6F68-D652-48D9-BE21-CF48D6378BC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772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FCFD4-5552-4CCC-A1EF-CDFC725E3C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A50DC3-75A0-4711-923F-C2382117C0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79150-9698-4E21-9F2E-F229D6EB6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2CDA0-58C2-4259-A847-C4BA8AD3C17C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A78C9E-E5E9-48A8-81FE-D46834156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13491B-2BF0-4523-B0E4-45FA807CA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DD569-AE4D-4E63-B513-BAB1C88181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244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96213-7042-4DBA-AFDE-5274DE21F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51A45-FF4C-4C2D-B8DA-A960FBDB18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005BA-1D7E-4233-940E-573FF783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2CDA0-58C2-4259-A847-C4BA8AD3C17C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65F8B5-44BC-40D6-8C94-1D2D8B694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B1348C-D6C1-4507-B655-FB9F1C7FF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DD569-AE4D-4E63-B513-BAB1C88181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797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BF399-CD62-4560-9E28-4A140132F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95AA3F-8FE3-49B5-AA8B-BDCBEC087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30E428-F821-4457-855A-9575005573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2CDA0-58C2-4259-A847-C4BA8AD3C17C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40187-1699-4716-ACFE-7081F93A6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79D31A-EF01-4C9B-89D8-68E101885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DD569-AE4D-4E63-B513-BAB1C88181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640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3353C-54CE-48F9-9144-2FB982FB3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68E8C-DA88-4986-9E3F-1BDB6B2D99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57C8F4-5C8C-4806-9B58-4C4D6F6537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CE618D-BDAE-4EE8-9590-BF45E2803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2CDA0-58C2-4259-A847-C4BA8AD3C17C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B0FA15-ECED-4A20-B880-F8F768061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AF0D08-5DC3-4D1F-AC8C-D1770160E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DD569-AE4D-4E63-B513-BAB1C88181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018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116B6-E981-481E-B433-AACFA2E26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39E99C-8CBD-4B6C-8A47-4E9A554742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5C55C0-FE8F-4F78-B32A-CEA766D74E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6A58AF-57A6-40B6-AFBA-47A8493FF9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CADE04-AFC6-458A-8FF3-CD0989F822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7AA3FC-5B23-4158-B504-E52F7D7B1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2CDA0-58C2-4259-A847-C4BA8AD3C17C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300FF7-0C19-4FEE-9174-E6CFCA718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DC14D-8E40-4B17-9C53-151A90820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DD569-AE4D-4E63-B513-BAB1C88181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071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14682-3ABB-4438-B6AA-96DC9C70C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752AB3-A319-46B5-B15C-2B696626C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2CDA0-58C2-4259-A847-C4BA8AD3C17C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F633E4-9623-4F83-99EB-32AEA1F6A3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FDDB99-13D9-4780-BEA2-C3CFE6F1A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DD569-AE4D-4E63-B513-BAB1C88181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249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5DBAC9-E5AD-43A4-80A5-461F358E3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2CDA0-58C2-4259-A847-C4BA8AD3C17C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E63308-6422-4C59-BF05-061A1B42B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F96ABE-0A1E-4C88-94E9-A3D04E1BB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DD569-AE4D-4E63-B513-BAB1C88181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55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304D8-49DB-4221-86E3-9C51A792E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15887-A820-40A5-9CAE-8320219D6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765DF0-CB91-4E39-ABD9-0A0117ABC4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1D041A-41BF-4CEB-A4EA-30E0DD03D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2CDA0-58C2-4259-A847-C4BA8AD3C17C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1A6A94-C8E1-4681-93FF-CCB68954F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2E29BA-C285-4234-9037-E65026A0C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DD569-AE4D-4E63-B513-BAB1C88181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591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AD39-28D4-42FF-A407-C9EDC224C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7063D-9CC0-464A-91BA-52B2C2C245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EE153E-3C28-43BF-A83A-7E0F9975AF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C7893F-BC2A-404B-93A5-9ADC9CF32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2CDA0-58C2-4259-A847-C4BA8AD3C17C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9F8A7A-3007-4940-BF87-4CAAB47E4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07352-D141-4A3C-A9F4-3ABA79D79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DD569-AE4D-4E63-B513-BAB1C88181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27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561DF-07BC-439E-8D12-65BF21826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745621-BFEA-4963-9B24-864EFDB3D5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3F3816-6144-401C-8C86-6A5578F36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2CDA0-58C2-4259-A847-C4BA8AD3C17C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4B9D5A-1E40-47DA-A7B1-BCE9BEB5C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41A946-E5D0-4E0E-93A5-FC5122BFA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DD569-AE4D-4E63-B513-BAB1C88181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387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C8213B-C080-4310-A51A-2C0B8794DB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74A5DA-C936-4448-940C-3258101680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2A8261-8527-4CA3-A88F-D18A0A84B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2CDA0-58C2-4259-A847-C4BA8AD3C17C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7BE198-D6C5-4F99-81CF-67F7F64A3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0E3BC-7557-478A-83C0-4DF67A02C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DD569-AE4D-4E63-B513-BAB1C88181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817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6BF3F-E46C-4071-94C2-036882D12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71584B-CD3C-4716-9898-3257878B51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F5FEAD-C9EC-4693-97F2-C47167E212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2CDA0-58C2-4259-A847-C4BA8AD3C17C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946EBE-7355-43AA-BA13-ACC8126F2A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6C40E-4935-402E-81FB-B6368A5957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DD569-AE4D-4E63-B513-BAB1C88181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997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jpe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E42E1-F357-4BD3-B532-5F15A9EF7C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b="1" dirty="0"/>
              <a:t>圆明园 </a:t>
            </a:r>
            <a:r>
              <a:rPr lang="en-GB" altLang="zh-CN" b="1" dirty="0"/>
              <a:t>in the 21st Century: Physical and Digital Reconstruction</a:t>
            </a:r>
            <a:endParaRPr lang="en-GB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99C4EA-096B-496E-8E66-F12C9D303C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722178"/>
            <a:ext cx="9144000" cy="1655762"/>
          </a:xfrm>
        </p:spPr>
        <p:txBody>
          <a:bodyPr/>
          <a:lstStyle/>
          <a:p>
            <a:r>
              <a:rPr lang="en-GB" dirty="0"/>
              <a:t>Catherine Hanna</a:t>
            </a:r>
          </a:p>
          <a:p>
            <a:r>
              <a:rPr lang="en-GB" dirty="0"/>
              <a:t>1701163</a:t>
            </a:r>
          </a:p>
          <a:p>
            <a:r>
              <a:rPr lang="en-GB"/>
              <a:t>HPCH5005</a:t>
            </a:r>
            <a:endParaRPr lang="en-GB" dirty="0"/>
          </a:p>
        </p:txBody>
      </p:sp>
      <p:pic>
        <p:nvPicPr>
          <p:cNvPr id="1028" name="Picture 4" descr="How the Old Summer Palace Came to Ruin">
            <a:extLst>
              <a:ext uri="{FF2B5EF4-FFF2-40B4-BE49-F238E27FC236}">
                <a16:creationId xmlns:a16="http://schemas.microsoft.com/office/drawing/2014/main" id="{034B2D2E-C5F8-4027-86CF-C79BDC4E55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669" y="4064000"/>
            <a:ext cx="4263571" cy="238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Old Summer Palace - Wikipedia">
            <a:extLst>
              <a:ext uri="{FF2B5EF4-FFF2-40B4-BE49-F238E27FC236}">
                <a16:creationId xmlns:a16="http://schemas.microsoft.com/office/drawing/2014/main" id="{A0A1E299-1628-4A2E-B890-37E71EA75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61" y="4056167"/>
            <a:ext cx="4263571" cy="2403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ED022315-ECD5-4648-849C-4D49EEFDBB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196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474"/>
    </mc:Choice>
    <mc:Fallback xmlns="">
      <p:transition spd="slow" advTm="714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2E74B04-69AA-49FE-9F90-7F6A125C3DE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3581" r="1930" b="6483"/>
          <a:stretch/>
        </p:blipFill>
        <p:spPr>
          <a:xfrm>
            <a:off x="394074" y="2094317"/>
            <a:ext cx="4223732" cy="22752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E37AFB-3616-463B-B870-E12577EA576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3556" r="2758" b="6510"/>
          <a:stretch/>
        </p:blipFill>
        <p:spPr>
          <a:xfrm>
            <a:off x="7282469" y="2084642"/>
            <a:ext cx="4223732" cy="229460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DD68EB7-EEE9-484C-94FE-EA031F5EA05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3565" r="2758" b="6500"/>
          <a:stretch/>
        </p:blipFill>
        <p:spPr>
          <a:xfrm>
            <a:off x="3984134" y="4495446"/>
            <a:ext cx="4223732" cy="2294609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337EB3FD-00D8-4DCC-B7E2-7C21CD323D3A}"/>
              </a:ext>
            </a:extLst>
          </p:cNvPr>
          <p:cNvSpPr/>
          <p:nvPr/>
        </p:nvSpPr>
        <p:spPr>
          <a:xfrm>
            <a:off x="5264337" y="3110760"/>
            <a:ext cx="1424940" cy="41910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Bent 7">
            <a:extLst>
              <a:ext uri="{FF2B5EF4-FFF2-40B4-BE49-F238E27FC236}">
                <a16:creationId xmlns:a16="http://schemas.microsoft.com/office/drawing/2014/main" id="{57A4721B-FF0F-4904-BC8A-6383781223D2}"/>
              </a:ext>
            </a:extLst>
          </p:cNvPr>
          <p:cNvSpPr/>
          <p:nvPr/>
        </p:nvSpPr>
        <p:spPr>
          <a:xfrm rot="10800000">
            <a:off x="9220200" y="4419600"/>
            <a:ext cx="1348740" cy="899160"/>
          </a:xfrm>
          <a:prstGeom prst="ben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B4309A1-534D-480C-92F3-967BEA2BF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5420" y="1017994"/>
            <a:ext cx="9281159" cy="1325563"/>
          </a:xfrm>
        </p:spPr>
        <p:txBody>
          <a:bodyPr>
            <a:normAutofit/>
          </a:bodyPr>
          <a:lstStyle/>
          <a:p>
            <a:r>
              <a:rPr lang="en-GB" sz="2800" dirty="0"/>
              <a:t>“Explore the original glory of China’s Old Summer Palace in VR”</a:t>
            </a:r>
          </a:p>
        </p:txBody>
      </p:sp>
      <p:sp>
        <p:nvSpPr>
          <p:cNvPr id="11" name="Title 8">
            <a:extLst>
              <a:ext uri="{FF2B5EF4-FFF2-40B4-BE49-F238E27FC236}">
                <a16:creationId xmlns:a16="http://schemas.microsoft.com/office/drawing/2014/main" id="{191D686E-83F0-4EEC-B82F-5ABBF286E23E}"/>
              </a:ext>
            </a:extLst>
          </p:cNvPr>
          <p:cNvSpPr txBox="1">
            <a:spLocks/>
          </p:cNvSpPr>
          <p:nvPr/>
        </p:nvSpPr>
        <p:spPr>
          <a:xfrm>
            <a:off x="3486149" y="220917"/>
            <a:ext cx="521969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Digital Reconstruction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D5553FFE-3797-437F-AC47-A6428DE98D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532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045"/>
    </mc:Choice>
    <mc:Fallback xmlns="">
      <p:transition spd="slow" advTm="1050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4C1A9-B316-4720-BCDA-23313CD91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189865"/>
            <a:ext cx="10515600" cy="1325563"/>
          </a:xfrm>
        </p:spPr>
        <p:txBody>
          <a:bodyPr/>
          <a:lstStyle/>
          <a:p>
            <a:r>
              <a:rPr lang="en-GB" b="1" dirty="0"/>
              <a:t>How is was achieved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FDBD8-1875-4D5A-A9BE-D2E40CCBE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961" y="1543685"/>
            <a:ext cx="6370319" cy="1641475"/>
          </a:xfrm>
        </p:spPr>
        <p:txBody>
          <a:bodyPr>
            <a:normAutofit/>
          </a:bodyPr>
          <a:lstStyle/>
          <a:p>
            <a:r>
              <a:rPr lang="en-GB" sz="2400" dirty="0"/>
              <a:t>It took a team of 80 people looking over 10,000 historical documents to be able to sketch and render digital models of the buildings and gardens of the Old Summer Palace.</a:t>
            </a:r>
          </a:p>
        </p:txBody>
      </p:sp>
      <p:pic>
        <p:nvPicPr>
          <p:cNvPr id="3076" name="Picture 4" descr="Tank Kee's Library | Lapham's Quarterly">
            <a:extLst>
              <a:ext uri="{FF2B5EF4-FFF2-40B4-BE49-F238E27FC236}">
                <a16:creationId xmlns:a16="http://schemas.microsoft.com/office/drawing/2014/main" id="{4B9DF567-C96B-4C4B-AE86-28619A5B13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360" y="3792400"/>
            <a:ext cx="5059680" cy="2970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Old Summer Palace Photograph by Bildagentur-online/th Foto/science ...">
            <a:extLst>
              <a:ext uri="{FF2B5EF4-FFF2-40B4-BE49-F238E27FC236}">
                <a16:creationId xmlns:a16="http://schemas.microsoft.com/office/drawing/2014/main" id="{E4F876B2-C73A-489D-A304-22AF396EAC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1" y="3544506"/>
            <a:ext cx="4686300" cy="3217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Retired architecture professor Guo Daiheng looks at digital renderings of the original structures. Picture: Steven Ribet">
            <a:extLst>
              <a:ext uri="{FF2B5EF4-FFF2-40B4-BE49-F238E27FC236}">
                <a16:creationId xmlns:a16="http://schemas.microsoft.com/office/drawing/2014/main" id="{7115C3F3-484E-4056-9CE3-1093EA5CD3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048" y="245542"/>
            <a:ext cx="4834572" cy="2820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C41D119-0785-454C-A088-0169D48DA46E}"/>
              </a:ext>
            </a:extLst>
          </p:cNvPr>
          <p:cNvSpPr txBox="1">
            <a:spLocks/>
          </p:cNvSpPr>
          <p:nvPr/>
        </p:nvSpPr>
        <p:spPr>
          <a:xfrm>
            <a:off x="6984049" y="3121277"/>
            <a:ext cx="5017452" cy="6835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/>
              <a:t>Pictured: Professor Guo </a:t>
            </a:r>
            <a:r>
              <a:rPr lang="en-GB" sz="1800" dirty="0" err="1"/>
              <a:t>Daiheng</a:t>
            </a:r>
            <a:r>
              <a:rPr lang="en-GB" sz="1800" dirty="0"/>
              <a:t> looking at digital reconstructions of the palace buildings (by Steve </a:t>
            </a:r>
            <a:r>
              <a:rPr lang="en-GB" sz="1800" dirty="0" err="1"/>
              <a:t>Ribet</a:t>
            </a:r>
            <a:r>
              <a:rPr lang="en-GB" sz="1800" dirty="0"/>
              <a:t>) 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890F9EA-C1B9-412E-A78D-8142969632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363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211"/>
    </mc:Choice>
    <mc:Fallback xmlns="">
      <p:transition spd="slow" advTm="352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3FBD0-81AE-4386-BB51-9C2C86552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167" y="365125"/>
            <a:ext cx="10515600" cy="1325563"/>
          </a:xfrm>
        </p:spPr>
        <p:txBody>
          <a:bodyPr/>
          <a:lstStyle/>
          <a:p>
            <a:r>
              <a:rPr lang="en-GB" b="1" dirty="0"/>
              <a:t>Physical Reconstruction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91E17-98A5-4FE5-B2C4-1FB9BD1C1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9405"/>
            <a:ext cx="4335780" cy="4351338"/>
          </a:xfrm>
        </p:spPr>
        <p:txBody>
          <a:bodyPr>
            <a:normAutofit/>
          </a:bodyPr>
          <a:lstStyle/>
          <a:p>
            <a:r>
              <a:rPr lang="en-GB" sz="2400" dirty="0"/>
              <a:t>Located in </a:t>
            </a:r>
            <a:r>
              <a:rPr lang="en-GB" sz="2400" dirty="0" err="1"/>
              <a:t>Hengdian</a:t>
            </a:r>
            <a:r>
              <a:rPr lang="en-GB" sz="2400" dirty="0"/>
              <a:t>, Zhejiang province</a:t>
            </a:r>
          </a:p>
          <a:p>
            <a:r>
              <a:rPr lang="en-GB" sz="2400" dirty="0" err="1"/>
              <a:t>Hengdian</a:t>
            </a:r>
            <a:r>
              <a:rPr lang="en-GB" sz="2400" dirty="0"/>
              <a:t> is one of China’s largest bases for filming as many historical buildings have been re-created there</a:t>
            </a:r>
          </a:p>
        </p:txBody>
      </p:sp>
      <p:pic>
        <p:nvPicPr>
          <p:cNvPr id="4104" name="Picture 8" descr="Hengdian World Studios Hengdianzhen Old Summer Palace Zhuhai ...">
            <a:extLst>
              <a:ext uri="{FF2B5EF4-FFF2-40B4-BE49-F238E27FC236}">
                <a16:creationId xmlns:a16="http://schemas.microsoft.com/office/drawing/2014/main" id="{256D8D4D-1BA9-4CA4-A3AC-1BF0519C96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694" y="3890505"/>
            <a:ext cx="3148608" cy="196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Aerial view of the full-scale replica of the Old Summer Palace in ...">
            <a:extLst>
              <a:ext uri="{FF2B5EF4-FFF2-40B4-BE49-F238E27FC236}">
                <a16:creationId xmlns:a16="http://schemas.microsoft.com/office/drawing/2014/main" id="{80820C38-07B8-4611-809B-1116763C61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2296" y="3192780"/>
            <a:ext cx="4202198" cy="3090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ontroversial replica Old Summer Palace opens in China">
            <a:extLst>
              <a:ext uri="{FF2B5EF4-FFF2-40B4-BE49-F238E27FC236}">
                <a16:creationId xmlns:a16="http://schemas.microsoft.com/office/drawing/2014/main" id="{B39400C8-C889-4B0B-8144-C8E807804B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" y="3765074"/>
            <a:ext cx="4335780" cy="2887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5779732-4998-45F0-976F-A8F0B579381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2555" r="4194" b="6555"/>
          <a:stretch/>
        </p:blipFill>
        <p:spPr>
          <a:xfrm>
            <a:off x="6351595" y="72711"/>
            <a:ext cx="5305452" cy="2593514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80B61D4-5BF4-4C1C-80C3-2D20708F5B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782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400"/>
    </mc:Choice>
    <mc:Fallback xmlns="">
      <p:transition spd="slow" advTm="135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1EAD2-962F-444F-B24C-350E23E58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" y="1219654"/>
            <a:ext cx="646938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Destruction of the Old Summer Palace</a:t>
            </a:r>
          </a:p>
        </p:txBody>
      </p:sp>
      <p:pic>
        <p:nvPicPr>
          <p:cNvPr id="5122" name="Picture 2" descr="Old Summer Palace to mark looting anniversary">
            <a:extLst>
              <a:ext uri="{FF2B5EF4-FFF2-40B4-BE49-F238E27FC236}">
                <a16:creationId xmlns:a16="http://schemas.microsoft.com/office/drawing/2014/main" id="{2FA4E538-957A-430F-8722-D0822DBC32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240" y="327024"/>
            <a:ext cx="4598037" cy="2452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hina Chronicles: The Burning of the Old Summer Palace – That's ...">
            <a:extLst>
              <a:ext uri="{FF2B5EF4-FFF2-40B4-BE49-F238E27FC236}">
                <a16:creationId xmlns:a16="http://schemas.microsoft.com/office/drawing/2014/main" id="{47637B32-C615-45EE-B689-BE4FF99525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0495" y="3032284"/>
            <a:ext cx="428625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>
            <a:extLst>
              <a:ext uri="{FF2B5EF4-FFF2-40B4-BE49-F238E27FC236}">
                <a16:creationId xmlns:a16="http://schemas.microsoft.com/office/drawing/2014/main" id="{4E50EA16-9333-4988-A0B7-62853635CD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1625" y="3032284"/>
            <a:ext cx="3301365" cy="2606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Looting of the Summer Palace in Beijing by British &amp; French forces ...">
            <a:extLst>
              <a:ext uri="{FF2B5EF4-FFF2-40B4-BE49-F238E27FC236}">
                <a16:creationId xmlns:a16="http://schemas.microsoft.com/office/drawing/2014/main" id="{A62C4B01-E4DD-457B-9654-14F25F5312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55" y="3617150"/>
            <a:ext cx="3633470" cy="291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99F88B7-EFE7-42C1-920A-29965FE0C2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05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695"/>
    </mc:Choice>
    <mc:Fallback xmlns="">
      <p:transition spd="slow" advTm="566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1D013-E9CA-4948-9387-1D4803ACE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057" y="151606"/>
            <a:ext cx="10515600" cy="1325563"/>
          </a:xfrm>
        </p:spPr>
        <p:txBody>
          <a:bodyPr/>
          <a:lstStyle/>
          <a:p>
            <a:r>
              <a:rPr lang="en-GB" dirty="0"/>
              <a:t>Can a masterpiece be re-created?</a:t>
            </a:r>
          </a:p>
        </p:txBody>
      </p:sp>
      <p:pic>
        <p:nvPicPr>
          <p:cNvPr id="7170" name="Picture 2" descr="Old Summer Palace - Wikiwand">
            <a:extLst>
              <a:ext uri="{FF2B5EF4-FFF2-40B4-BE49-F238E27FC236}">
                <a16:creationId xmlns:a16="http://schemas.microsoft.com/office/drawing/2014/main" id="{D2329DAA-FC50-48BD-966C-7FDB042FF0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61" y="4054634"/>
            <a:ext cx="419100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Old Summer Palace - Alchetron, The Free Social Encyclopedia">
            <a:extLst>
              <a:ext uri="{FF2B5EF4-FFF2-40B4-BE49-F238E27FC236}">
                <a16:creationId xmlns:a16="http://schemas.microsoft.com/office/drawing/2014/main" id="{FCC7EA73-C3CB-4173-9178-146C4F1B57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2921" y="1498105"/>
            <a:ext cx="3909079" cy="39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View of one of the Italian-style buildings in the Yuanming Yuan ...">
            <a:extLst>
              <a:ext uri="{FF2B5EF4-FFF2-40B4-BE49-F238E27FC236}">
                <a16:creationId xmlns:a16="http://schemas.microsoft.com/office/drawing/2014/main" id="{03DC515E-A4FC-4D34-992D-2E62D76D54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17" y="1242854"/>
            <a:ext cx="4020503" cy="2667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A7E5D67-B70D-446E-9CBF-05CE901B6B0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3364" t="23889" r="9366"/>
          <a:stretch/>
        </p:blipFill>
        <p:spPr>
          <a:xfrm>
            <a:off x="4668741" y="2480100"/>
            <a:ext cx="3400841" cy="2459954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23C4257C-9222-4D8C-A623-C3BC770106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101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801"/>
    </mc:Choice>
    <mc:Fallback xmlns="">
      <p:transition spd="slow" advTm="1658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E42E1-F357-4BD3-B532-5F15A9EF7C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Thank you</a:t>
            </a: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855927F-59D2-4D9E-9009-3EA97BA9E4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zh-CN" altLang="en-US" dirty="0"/>
              <a:t>谢谢你</a:t>
            </a:r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76E57DB-DE35-47C7-93A6-D6AA58AFB7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678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1"/>
    </mc:Choice>
    <mc:Fallback xmlns="">
      <p:transition spd="slow" advTm="2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40402</TotalTime>
  <Words>127</Words>
  <Application>Microsoft Office PowerPoint</Application>
  <PresentationFormat>Widescreen</PresentationFormat>
  <Paragraphs>19</Paragraphs>
  <Slides>7</Slides>
  <Notes>3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圆明园 in the 21st Century: Physical and Digital Reconstruction</vt:lpstr>
      <vt:lpstr>“Explore the original glory of China’s Old Summer Palace in VR”</vt:lpstr>
      <vt:lpstr>How is was achieved</vt:lpstr>
      <vt:lpstr>Physical Reconstruction</vt:lpstr>
      <vt:lpstr>Destruction of the Old Summer Palace</vt:lpstr>
      <vt:lpstr>Can a masterpiece be re-created?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Hanna</dc:creator>
  <cp:lastModifiedBy>Catherine Hanna</cp:lastModifiedBy>
  <cp:revision>57</cp:revision>
  <dcterms:created xsi:type="dcterms:W3CDTF">2020-04-16T13:46:36Z</dcterms:created>
  <dcterms:modified xsi:type="dcterms:W3CDTF">2020-05-14T15:13:45Z</dcterms:modified>
</cp:coreProperties>
</file>