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6" r:id="rId15"/>
    <p:sldId id="268" r:id="rId16"/>
    <p:sldId id="269" r:id="rId17"/>
    <p:sldId id="270" r:id="rId18"/>
    <p:sldId id="272" r:id="rId19"/>
    <p:sldId id="273" r:id="rId20"/>
    <p:sldId id="277" r:id="rId21"/>
    <p:sldId id="274" r:id="rId22"/>
    <p:sldId id="275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57" d="100"/>
          <a:sy n="57" d="100"/>
        </p:scale>
        <p:origin x="696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DB78A697-9D75-4DE8-8C28-1296A6CF43C1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9144" y="4882896"/>
            <a:ext cx="4050792" cy="1197864"/>
          </a:xfrm>
          <a:noFill/>
        </p:spPr>
        <p:txBody>
          <a:bodyPr wrap="square" rtlCol="0">
            <a:spAutoFit/>
          </a:bodyPr>
          <a:lstStyle>
            <a:lvl1pPr>
              <a:defRPr lang="en-US" sz="5400" dirty="0"/>
            </a:lvl1pPr>
          </a:lstStyle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BD967-1B7E-40AA-AAF7-BA98E0E039F7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1490F-3E6A-4544-9694-22B6007FE3C6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F9620-38BC-4982-922B-C904A70C41DD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6FC6-E80E-40CB-B83C-A6FFE3EF0BA6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F863F-52DC-41B2-9D00-5A4E5632AC32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55614-3909-43DC-A067-7F9842F8B81D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29323-6A73-409C-86A6-9EAF0F851121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0176-F1D3-49EC-82F4-0915A3AC4184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075A-B3CA-4308-8288-4AA3FDE33D80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74B8D-FEEF-4ACC-AE11-BD533592BCDC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26006-7E0B-4944-9FC8-8FFECA54B11C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A3413-B80B-4905-8668-7292F4C8B0D5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19662-C6A4-45F9-A235-129F0C1DEF43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BB764-976A-4040-BDCA-252C91CEE939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FC935-CE77-4008-BAD9-6108F00BE393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562D5-4244-4B26-B385-E71032EABECD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50172865-FBF0-458A-BAFF-4F75173770F5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>
              <a:lumMod val="60000"/>
              <a:lumOff val="40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Marketing Pricing Strategies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Niche Marketing &amp; </a:t>
            </a:r>
            <a:r>
              <a:rPr lang="en-GB" dirty="0" err="1" smtClean="0"/>
              <a:t>SocIal</a:t>
            </a:r>
            <a:r>
              <a:rPr lang="en-GB" dirty="0" smtClean="0"/>
              <a:t> Media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55137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0"/>
            <a:ext cx="10396882" cy="1331259"/>
          </a:xfrm>
        </p:spPr>
        <p:txBody>
          <a:bodyPr/>
          <a:lstStyle/>
          <a:p>
            <a:r>
              <a:rPr lang="en-GB" dirty="0" smtClean="0"/>
              <a:t>Introduction to pricing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74812" y="1021976"/>
            <a:ext cx="11456894" cy="4881283"/>
          </a:xfrm>
        </p:spPr>
        <p:txBody>
          <a:bodyPr/>
          <a:lstStyle/>
          <a:p>
            <a:r>
              <a:rPr lang="en-GB" dirty="0" smtClean="0"/>
              <a:t>Price is the value that is put on a product or service &amp; is the result of a complex set of calculations, research, understanding &amp; risk Strategy</a:t>
            </a:r>
          </a:p>
          <a:p>
            <a:r>
              <a:rPr lang="en-GB" dirty="0" smtClean="0"/>
              <a:t>Economics &amp; Marketing </a:t>
            </a:r>
          </a:p>
          <a:p>
            <a:r>
              <a:rPr lang="en-GB" dirty="0" smtClean="0"/>
              <a:t>Effected by – </a:t>
            </a:r>
          </a:p>
          <a:p>
            <a:r>
              <a:rPr lang="en-GB" dirty="0" smtClean="0"/>
              <a:t>Supply &amp; demand</a:t>
            </a:r>
          </a:p>
          <a:p>
            <a:r>
              <a:rPr lang="en-GB" dirty="0" smtClean="0"/>
              <a:t>Costs</a:t>
            </a:r>
          </a:p>
          <a:p>
            <a:r>
              <a:rPr lang="en-GB" dirty="0" smtClean="0"/>
              <a:t>Competition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95442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6305" y="0"/>
            <a:ext cx="8366377" cy="1559859"/>
          </a:xfrm>
        </p:spPr>
        <p:txBody>
          <a:bodyPr/>
          <a:lstStyle/>
          <a:p>
            <a:r>
              <a:rPr lang="en-GB" dirty="0" smtClean="0"/>
              <a:t>Pricing 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169894"/>
            <a:ext cx="10394707" cy="5499847"/>
          </a:xfrm>
        </p:spPr>
        <p:txBody>
          <a:bodyPr/>
          <a:lstStyle/>
          <a:p>
            <a:r>
              <a:rPr lang="en-GB" sz="3200" dirty="0" smtClean="0"/>
              <a:t>Trigger to purchase</a:t>
            </a:r>
          </a:p>
          <a:p>
            <a:r>
              <a:rPr lang="en-GB" sz="3200" dirty="0" smtClean="0"/>
              <a:t>Motivator</a:t>
            </a:r>
          </a:p>
          <a:p>
            <a:r>
              <a:rPr lang="en-GB" sz="3200" dirty="0" smtClean="0"/>
              <a:t>Stimulates demands</a:t>
            </a:r>
          </a:p>
          <a:p>
            <a:r>
              <a:rPr lang="en-GB" sz="3200" dirty="0" smtClean="0"/>
              <a:t>Marketing &amp; economics</a:t>
            </a:r>
          </a:p>
          <a:p>
            <a:r>
              <a:rPr lang="en-GB" sz="3200" dirty="0" smtClean="0"/>
              <a:t>Some pricing Strategies won’t work with other pricing strategies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1590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0941" y="0"/>
            <a:ext cx="6241742" cy="1837765"/>
          </a:xfrm>
        </p:spPr>
        <p:txBody>
          <a:bodyPr/>
          <a:lstStyle/>
          <a:p>
            <a:r>
              <a:rPr lang="en-GB" dirty="0" smtClean="0"/>
              <a:t>Cost Based pricing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304365"/>
            <a:ext cx="10394707" cy="4545105"/>
          </a:xfrm>
        </p:spPr>
        <p:txBody>
          <a:bodyPr>
            <a:normAutofit/>
          </a:bodyPr>
          <a:lstStyle/>
          <a:p>
            <a:r>
              <a:rPr lang="en-GB" dirty="0" smtClean="0"/>
              <a:t>Most basic pricing concept</a:t>
            </a:r>
          </a:p>
          <a:p>
            <a:r>
              <a:rPr lang="en-GB" dirty="0" smtClean="0"/>
              <a:t>Production &amp; Cost Basis </a:t>
            </a:r>
          </a:p>
          <a:p>
            <a:r>
              <a:rPr lang="en-GB" dirty="0" smtClean="0"/>
              <a:t>Price setting based on costs</a:t>
            </a:r>
          </a:p>
          <a:p>
            <a:r>
              <a:rPr lang="en-GB" dirty="0" smtClean="0"/>
              <a:t>Fixed Costs, Variable costs, Marginal costs, Total costs</a:t>
            </a:r>
          </a:p>
          <a:p>
            <a:r>
              <a:rPr lang="en-GB" dirty="0" smtClean="0"/>
              <a:t>Break even</a:t>
            </a:r>
          </a:p>
          <a:p>
            <a:r>
              <a:rPr lang="en-GB" dirty="0" smtClean="0"/>
              <a:t>No consideration of using price as a marketing strategy </a:t>
            </a:r>
          </a:p>
          <a:p>
            <a:r>
              <a:rPr lang="en-GB" dirty="0" smtClean="0"/>
              <a:t>No consideration of demand</a:t>
            </a:r>
          </a:p>
          <a:p>
            <a:r>
              <a:rPr lang="en-GB" dirty="0" smtClean="0"/>
              <a:t>No consideration of competition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27167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Fixed costs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371600"/>
            <a:ext cx="10394707" cy="4002985"/>
          </a:xfrm>
        </p:spPr>
        <p:txBody>
          <a:bodyPr>
            <a:normAutofit/>
          </a:bodyPr>
          <a:lstStyle/>
          <a:p>
            <a:r>
              <a:rPr lang="en-GB" sz="3200" dirty="0" smtClean="0"/>
              <a:t>Costs that do not vary with output / attendance </a:t>
            </a:r>
          </a:p>
          <a:p>
            <a:r>
              <a:rPr lang="en-GB" sz="3200" dirty="0" smtClean="0"/>
              <a:t>Salaries, insurance, rents, planned maintenance, services</a:t>
            </a:r>
          </a:p>
          <a:p>
            <a:r>
              <a:rPr lang="en-GB" sz="3200" dirty="0" smtClean="0"/>
              <a:t>No change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14669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0"/>
            <a:ext cx="10396882" cy="1156447"/>
          </a:xfrm>
        </p:spPr>
        <p:txBody>
          <a:bodyPr/>
          <a:lstStyle/>
          <a:p>
            <a:r>
              <a:rPr lang="en-GB" dirty="0" smtClean="0"/>
              <a:t>Variable costs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981636"/>
            <a:ext cx="10394707" cy="4392950"/>
          </a:xfrm>
        </p:spPr>
        <p:txBody>
          <a:bodyPr>
            <a:noAutofit/>
          </a:bodyPr>
          <a:lstStyle/>
          <a:p>
            <a:r>
              <a:rPr lang="en-GB" sz="2800" dirty="0" smtClean="0"/>
              <a:t>Vary with production or attendance</a:t>
            </a:r>
          </a:p>
          <a:p>
            <a:r>
              <a:rPr lang="en-GB" sz="2800" dirty="0" smtClean="0"/>
              <a:t>Raw materials</a:t>
            </a:r>
          </a:p>
          <a:p>
            <a:r>
              <a:rPr lang="en-GB" sz="2800" dirty="0" smtClean="0"/>
              <a:t>Fuels</a:t>
            </a:r>
          </a:p>
          <a:p>
            <a:r>
              <a:rPr lang="en-GB" sz="2800" dirty="0" smtClean="0"/>
              <a:t>Additional wages</a:t>
            </a:r>
          </a:p>
          <a:p>
            <a:r>
              <a:rPr lang="en-GB" sz="2800" dirty="0" smtClean="0"/>
              <a:t>Additional services</a:t>
            </a:r>
          </a:p>
          <a:p>
            <a:r>
              <a:rPr lang="en-GB" sz="2800" dirty="0" smtClean="0"/>
              <a:t>Variable costs can be expressed as total variable costs or variable costs per Unit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675798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Marginal costs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878671" cy="331118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Change to total costs if extra units are added, additional attendance or increased production</a:t>
            </a:r>
          </a:p>
          <a:p>
            <a:r>
              <a:rPr lang="en-GB" sz="3200" dirty="0" smtClean="0"/>
              <a:t>In events &amp; tourism this can be per unit or per group or section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910339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Total costs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All costs</a:t>
            </a:r>
          </a:p>
          <a:p>
            <a:r>
              <a:rPr lang="en-GB" sz="3200" dirty="0" smtClean="0"/>
              <a:t>Includes marketing, sales, admin, back of house operations</a:t>
            </a:r>
          </a:p>
          <a:p>
            <a:r>
              <a:rPr lang="en-GB" sz="3200" dirty="0" smtClean="0"/>
              <a:t>Delivery</a:t>
            </a:r>
          </a:p>
          <a:p>
            <a:r>
              <a:rPr lang="en-GB" sz="3200" dirty="0" smtClean="0"/>
              <a:t>Total sum of all fixed costs &amp; Varied costs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668793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Cost plus pricing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Popular with retailers</a:t>
            </a:r>
          </a:p>
          <a:p>
            <a:r>
              <a:rPr lang="en-GB" sz="3200" dirty="0" smtClean="0"/>
              <a:t>Reflects all costs &amp; overheads</a:t>
            </a:r>
          </a:p>
          <a:p>
            <a:r>
              <a:rPr lang="en-GB" sz="3200" dirty="0" smtClean="0"/>
              <a:t>Purchase price relates to products share of the operating expenses &amp; desired profit margin</a:t>
            </a:r>
          </a:p>
          <a:p>
            <a:r>
              <a:rPr lang="en-GB" sz="3200" dirty="0" smtClean="0"/>
              <a:t>% mark up added to determine the selling price</a:t>
            </a:r>
          </a:p>
        </p:txBody>
      </p:sp>
    </p:spTree>
    <p:extLst>
      <p:ext uri="{BB962C8B-B14F-4D97-AF65-F5344CB8AC3E}">
        <p14:creationId xmlns:p14="http://schemas.microsoft.com/office/powerpoint/2010/main" val="14801232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1"/>
            <a:ext cx="10396882" cy="1169894"/>
          </a:xfrm>
        </p:spPr>
        <p:txBody>
          <a:bodyPr/>
          <a:lstStyle/>
          <a:p>
            <a:r>
              <a:rPr lang="en-GB" dirty="0" smtClean="0"/>
              <a:t>Marginal cost pricing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900953"/>
            <a:ext cx="10394707" cy="4598893"/>
          </a:xfrm>
        </p:spPr>
        <p:txBody>
          <a:bodyPr>
            <a:noAutofit/>
          </a:bodyPr>
          <a:lstStyle/>
          <a:p>
            <a:r>
              <a:rPr lang="en-GB" sz="2400" dirty="0" smtClean="0"/>
              <a:t>Price only represents a proportion of the costs</a:t>
            </a:r>
          </a:p>
          <a:p>
            <a:r>
              <a:rPr lang="en-GB" sz="2400" dirty="0" smtClean="0"/>
              <a:t>Includes the costs directly attributable to production</a:t>
            </a:r>
          </a:p>
          <a:p>
            <a:r>
              <a:rPr lang="en-GB" sz="2400" dirty="0" smtClean="0"/>
              <a:t>Fixed costs are discounted and not fully considered</a:t>
            </a:r>
          </a:p>
          <a:p>
            <a:r>
              <a:rPr lang="en-GB" sz="2400" dirty="0" smtClean="0"/>
              <a:t>Does not therefore cover all costs</a:t>
            </a:r>
          </a:p>
          <a:p>
            <a:r>
              <a:rPr lang="en-GB" sz="2400" dirty="0" smtClean="0"/>
              <a:t>Does not consider that consumers are not always rational </a:t>
            </a:r>
          </a:p>
          <a:p>
            <a:r>
              <a:rPr lang="en-GB" sz="2400" dirty="0" smtClean="0"/>
              <a:t>Does not consider how price can be used to increase demand or to motivate purchase</a:t>
            </a:r>
          </a:p>
          <a:p>
            <a:r>
              <a:rPr lang="en-GB" sz="2400" dirty="0" smtClean="0"/>
              <a:t>Issue where the product price is based on value not cost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218856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-242046"/>
            <a:ext cx="10396882" cy="1452281"/>
          </a:xfrm>
        </p:spPr>
        <p:txBody>
          <a:bodyPr/>
          <a:lstStyle/>
          <a:p>
            <a:r>
              <a:rPr lang="en-GB" dirty="0" smtClean="0"/>
              <a:t>Target return on investment price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43754" y="1707776"/>
            <a:ext cx="10851776" cy="3666809"/>
          </a:xfrm>
        </p:spPr>
        <p:txBody>
          <a:bodyPr>
            <a:noAutofit/>
          </a:bodyPr>
          <a:lstStyle/>
          <a:p>
            <a:r>
              <a:rPr lang="en-GB" sz="2800" dirty="0" smtClean="0"/>
              <a:t>Considers full costs</a:t>
            </a:r>
          </a:p>
          <a:p>
            <a:r>
              <a:rPr lang="en-GB" sz="2800" dirty="0" smtClean="0"/>
              <a:t>Relates this to ensuring return on investment is considered</a:t>
            </a:r>
          </a:p>
          <a:p>
            <a:r>
              <a:rPr lang="en-GB" sz="2800" dirty="0" smtClean="0"/>
              <a:t>Target pricing can consider long term return on investment</a:t>
            </a:r>
          </a:p>
          <a:p>
            <a:r>
              <a:rPr lang="en-GB" sz="2800" dirty="0" smtClean="0"/>
              <a:t>This is highly relevant when the fixed costs will initially ne high when the product is launched</a:t>
            </a:r>
          </a:p>
          <a:p>
            <a:r>
              <a:rPr lang="en-GB" sz="2800" dirty="0" smtClean="0"/>
              <a:t>Return on investment Calculator is based on</a:t>
            </a:r>
          </a:p>
          <a:p>
            <a:r>
              <a:rPr lang="en-GB" sz="2800" dirty="0" smtClean="0"/>
              <a:t>Price to meet ROI = Unit costs + Target % Return x Capital investment divided by Unit Sales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887842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107576"/>
            <a:ext cx="10396882" cy="1730189"/>
          </a:xfrm>
        </p:spPr>
        <p:txBody>
          <a:bodyPr/>
          <a:lstStyle/>
          <a:p>
            <a:r>
              <a:rPr lang="en-GB" dirty="0" smtClean="0"/>
              <a:t>Experience curve pricing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47918" y="2063396"/>
            <a:ext cx="11510682" cy="3311189"/>
          </a:xfrm>
        </p:spPr>
        <p:txBody>
          <a:bodyPr>
            <a:noAutofit/>
          </a:bodyPr>
          <a:lstStyle/>
          <a:p>
            <a:r>
              <a:rPr lang="en-GB" sz="2800" dirty="0" smtClean="0"/>
              <a:t>As production increases experience leads to greater efficiency&amp; reduces costs</a:t>
            </a:r>
          </a:p>
          <a:p>
            <a:r>
              <a:rPr lang="en-GB" sz="2800" dirty="0" smtClean="0"/>
              <a:t>After launch, marketing &amp; advertising costs may be reduced</a:t>
            </a:r>
          </a:p>
          <a:p>
            <a:r>
              <a:rPr lang="en-GB" sz="2800" dirty="0" smtClean="0"/>
              <a:t>Over time the cost of product can also drop as demand drops</a:t>
            </a:r>
          </a:p>
          <a:p>
            <a:r>
              <a:rPr lang="en-GB" sz="2800" dirty="0" smtClean="0"/>
              <a:t>Prices may also be high at launch as demand is high but overtime price may drop to increase demand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561212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-107576"/>
            <a:ext cx="10396882" cy="1438835"/>
          </a:xfrm>
        </p:spPr>
        <p:txBody>
          <a:bodyPr/>
          <a:lstStyle/>
          <a:p>
            <a:r>
              <a:rPr lang="en-GB" dirty="0" smtClean="0"/>
              <a:t>Demand based pricing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331260"/>
            <a:ext cx="10394707" cy="4043326"/>
          </a:xfrm>
        </p:spPr>
        <p:txBody>
          <a:bodyPr>
            <a:noAutofit/>
          </a:bodyPr>
          <a:lstStyle/>
          <a:p>
            <a:r>
              <a:rPr lang="en-GB" sz="2800" dirty="0" smtClean="0"/>
              <a:t>Marketing &amp; research based</a:t>
            </a:r>
          </a:p>
          <a:p>
            <a:r>
              <a:rPr lang="en-GB" sz="2800" dirty="0" smtClean="0"/>
              <a:t>Outward facing</a:t>
            </a:r>
          </a:p>
          <a:p>
            <a:r>
              <a:rPr lang="en-GB" sz="2800" dirty="0" smtClean="0"/>
              <a:t>Focuses on customer &amp; responses</a:t>
            </a:r>
          </a:p>
          <a:p>
            <a:r>
              <a:rPr lang="en-GB" sz="2800" dirty="0" smtClean="0"/>
              <a:t>Forecasts, change in demand, estimation</a:t>
            </a:r>
          </a:p>
          <a:p>
            <a:r>
              <a:rPr lang="en-GB" sz="2800" dirty="0" smtClean="0"/>
              <a:t>Can be linked to competition based pricing</a:t>
            </a:r>
          </a:p>
          <a:p>
            <a:r>
              <a:rPr lang="en-GB" sz="2800" dirty="0" smtClean="0"/>
              <a:t>Price can fluctuate according to demand</a:t>
            </a:r>
          </a:p>
          <a:p>
            <a:r>
              <a:rPr lang="en-GB" sz="2800" dirty="0" smtClean="0"/>
              <a:t>Travel &amp; Hotel industry – school holidays &amp; weekends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090789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to set the price!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Selecting a tourism, events or leisure product of your choice consider how demand in the market &amp; </a:t>
            </a:r>
            <a:r>
              <a:rPr lang="en-GB" sz="3200" dirty="0" err="1" smtClean="0"/>
              <a:t>competiion</a:t>
            </a:r>
            <a:r>
              <a:rPr lang="en-GB" sz="3200" dirty="0" smtClean="0"/>
              <a:t> has effected the pricing of your chosen product overtime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554956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1"/>
            <a:ext cx="10396882" cy="73958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Psychological pricing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21024" y="2"/>
            <a:ext cx="11335870" cy="6199092"/>
          </a:xfrm>
        </p:spPr>
        <p:txBody>
          <a:bodyPr>
            <a:normAutofit/>
          </a:bodyPr>
          <a:lstStyle/>
          <a:p>
            <a:r>
              <a:rPr lang="en-GB" dirty="0" smtClean="0"/>
              <a:t>Based on consumer perceptions of the quality of the product</a:t>
            </a:r>
          </a:p>
          <a:p>
            <a:r>
              <a:rPr lang="en-GB" dirty="0" smtClean="0"/>
              <a:t>May be effected by reviews or product image</a:t>
            </a:r>
          </a:p>
          <a:p>
            <a:r>
              <a:rPr lang="en-GB" dirty="0" smtClean="0"/>
              <a:t>High level pricing – prestige pricing relates to quality of product and restricting market in order to develop demand &amp; create image that product is not available for all! </a:t>
            </a:r>
          </a:p>
          <a:p>
            <a:r>
              <a:rPr lang="en-GB" dirty="0" smtClean="0"/>
              <a:t>Prestige &amp; ODD Event don’t work together as opposite images!</a:t>
            </a:r>
          </a:p>
          <a:p>
            <a:r>
              <a:rPr lang="en-GB" dirty="0" smtClean="0"/>
              <a:t>Price bundling – packaging two products cheaper / special price – holidays or events Packages</a:t>
            </a:r>
          </a:p>
          <a:p>
            <a:r>
              <a:rPr lang="en-GB" dirty="0" err="1" smtClean="0"/>
              <a:t>Bogof</a:t>
            </a:r>
            <a:r>
              <a:rPr lang="en-GB" dirty="0" smtClean="0"/>
              <a:t> - Buy on get one free</a:t>
            </a:r>
          </a:p>
          <a:p>
            <a:r>
              <a:rPr lang="en-GB" dirty="0" smtClean="0"/>
              <a:t>Discounts</a:t>
            </a:r>
          </a:p>
          <a:p>
            <a:r>
              <a:rPr lang="en-GB" dirty="0" smtClean="0"/>
              <a:t> Geographical pricing </a:t>
            </a:r>
          </a:p>
          <a:p>
            <a:r>
              <a:rPr lang="en-GB" dirty="0" smtClean="0"/>
              <a:t>Value Pricing – Value deals, bargain bucket, value for money</a:t>
            </a:r>
          </a:p>
        </p:txBody>
      </p:sp>
    </p:spTree>
    <p:extLst>
      <p:ext uri="{BB962C8B-B14F-4D97-AF65-F5344CB8AC3E}">
        <p14:creationId xmlns:p14="http://schemas.microsoft.com/office/powerpoint/2010/main" val="11963102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1"/>
            <a:ext cx="10396882" cy="1546412"/>
          </a:xfrm>
        </p:spPr>
        <p:txBody>
          <a:bodyPr/>
          <a:lstStyle/>
          <a:p>
            <a:r>
              <a:rPr lang="en-GB" dirty="0" smtClean="0"/>
              <a:t>Competition Oriented pricing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46414"/>
            <a:ext cx="10394707" cy="3828172"/>
          </a:xfrm>
        </p:spPr>
        <p:txBody>
          <a:bodyPr>
            <a:noAutofit/>
          </a:bodyPr>
          <a:lstStyle/>
          <a:p>
            <a:r>
              <a:rPr lang="en-GB" sz="2800" dirty="0" smtClean="0"/>
              <a:t>Price based on competition</a:t>
            </a:r>
          </a:p>
          <a:p>
            <a:r>
              <a:rPr lang="en-GB" sz="2800" dirty="0" smtClean="0"/>
              <a:t>Market price is the price charged by the market leader</a:t>
            </a:r>
          </a:p>
          <a:p>
            <a:r>
              <a:rPr lang="en-GB" sz="2800" dirty="0" smtClean="0"/>
              <a:t>Price sensitivity</a:t>
            </a:r>
          </a:p>
          <a:p>
            <a:r>
              <a:rPr lang="en-GB" sz="2800" dirty="0" smtClean="0"/>
              <a:t>Market position</a:t>
            </a:r>
          </a:p>
          <a:p>
            <a:r>
              <a:rPr lang="en-GB" sz="2800" dirty="0" smtClean="0"/>
              <a:t>Product differentiation</a:t>
            </a:r>
          </a:p>
          <a:p>
            <a:r>
              <a:rPr lang="en-GB" sz="2800" dirty="0" smtClean="0"/>
              <a:t>Competition – intense competition, monopoly, duopoly or oligopoly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1206866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0"/>
            <a:ext cx="10396882" cy="1837765"/>
          </a:xfrm>
        </p:spPr>
        <p:txBody>
          <a:bodyPr/>
          <a:lstStyle/>
          <a:p>
            <a:r>
              <a:rPr lang="en-GB" dirty="0" smtClean="0"/>
              <a:t>Competitor pricing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591672"/>
            <a:ext cx="10394707" cy="5526740"/>
          </a:xfrm>
        </p:spPr>
        <p:txBody>
          <a:bodyPr>
            <a:normAutofit/>
          </a:bodyPr>
          <a:lstStyle/>
          <a:p>
            <a:r>
              <a:rPr lang="en-GB" sz="3200" dirty="0" smtClean="0"/>
              <a:t>Research </a:t>
            </a:r>
          </a:p>
          <a:p>
            <a:r>
              <a:rPr lang="en-GB" sz="3200" dirty="0" smtClean="0"/>
              <a:t>Price watching</a:t>
            </a:r>
          </a:p>
          <a:p>
            <a:r>
              <a:rPr lang="en-GB" sz="3200" dirty="0" smtClean="0"/>
              <a:t>Price matching</a:t>
            </a:r>
          </a:p>
          <a:p>
            <a:r>
              <a:rPr lang="en-GB" sz="3200" dirty="0" smtClean="0"/>
              <a:t>Competitors costs &amp;/or Price structure </a:t>
            </a:r>
          </a:p>
        </p:txBody>
      </p:sp>
    </p:spTree>
    <p:extLst>
      <p:ext uri="{BB962C8B-B14F-4D97-AF65-F5344CB8AC3E}">
        <p14:creationId xmlns:p14="http://schemas.microsoft.com/office/powerpoint/2010/main" val="17213299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-228599"/>
            <a:ext cx="10396882" cy="1411942"/>
          </a:xfrm>
        </p:spPr>
        <p:txBody>
          <a:bodyPr/>
          <a:lstStyle/>
          <a:p>
            <a:r>
              <a:rPr lang="en-GB" dirty="0" smtClean="0"/>
              <a:t>Marketing pricing 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55494" y="1290918"/>
            <a:ext cx="11268635" cy="4083668"/>
          </a:xfrm>
        </p:spPr>
        <p:txBody>
          <a:bodyPr/>
          <a:lstStyle/>
          <a:p>
            <a:r>
              <a:rPr lang="en-GB" sz="2400" dirty="0" smtClean="0"/>
              <a:t>Premium or prestige pricing – relates to the quality of the product &amp; Image</a:t>
            </a:r>
          </a:p>
          <a:p>
            <a:r>
              <a:rPr lang="en-GB" sz="2400" dirty="0" smtClean="0"/>
              <a:t>Penetration pricing – Low launch price to gain market share &amp; Price then rises with demand or once consumer buys then the price for future rises </a:t>
            </a:r>
            <a:r>
              <a:rPr lang="en-GB" sz="2400" dirty="0" err="1" smtClean="0"/>
              <a:t>ie</a:t>
            </a:r>
            <a:r>
              <a:rPr lang="en-GB" sz="2400" dirty="0" smtClean="0"/>
              <a:t> introductory pricing </a:t>
            </a:r>
          </a:p>
          <a:p>
            <a:r>
              <a:rPr lang="en-GB" sz="2400" dirty="0" smtClean="0"/>
              <a:t>Economy pricing  - low price to target mass market &amp; maximise sales with high market share</a:t>
            </a:r>
          </a:p>
          <a:p>
            <a:r>
              <a:rPr lang="en-GB" sz="2400" dirty="0" smtClean="0"/>
              <a:t>Skimming Strategy – High price initially until competition grows when price will be reduced – this relates to supply &amp; Demand &amp; maximising revenues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26731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-470646"/>
            <a:ext cx="10396882" cy="1748117"/>
          </a:xfrm>
        </p:spPr>
        <p:txBody>
          <a:bodyPr>
            <a:normAutofit/>
          </a:bodyPr>
          <a:lstStyle/>
          <a:p>
            <a:r>
              <a:rPr lang="en-GB" dirty="0" smtClean="0"/>
              <a:t>Marketing &amp; Pricing 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726141"/>
            <a:ext cx="10394707" cy="494851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Endorsements – Celebrities to push up price </a:t>
            </a:r>
          </a:p>
          <a:p>
            <a:r>
              <a:rPr lang="en-GB" dirty="0" smtClean="0"/>
              <a:t>Reference price - competitor pricing or could be RRP </a:t>
            </a:r>
          </a:p>
          <a:p>
            <a:r>
              <a:rPr lang="en-GB" dirty="0" smtClean="0"/>
              <a:t>Loss leader – attract customer to buy more or other products, high volume, high profile brands sold a lower than cost price to attract purchasers for other products</a:t>
            </a:r>
          </a:p>
          <a:p>
            <a:r>
              <a:rPr lang="en-GB" dirty="0" smtClean="0"/>
              <a:t>Ambient advertising – unusual advertising to </a:t>
            </a:r>
          </a:p>
          <a:p>
            <a:r>
              <a:rPr lang="en-GB" dirty="0" smtClean="0"/>
              <a:t>Conspicuous Consumption – purchasing to publicly display wealth or image</a:t>
            </a:r>
          </a:p>
          <a:p>
            <a:r>
              <a:rPr lang="en-GB" dirty="0" smtClean="0"/>
              <a:t>Promotional Pricing  - deals, sales, discounts</a:t>
            </a:r>
          </a:p>
          <a:p>
            <a:r>
              <a:rPr lang="en-GB" dirty="0" smtClean="0"/>
              <a:t>Cash Cows</a:t>
            </a:r>
          </a:p>
          <a:p>
            <a:r>
              <a:rPr lang="en-GB" dirty="0" smtClean="0"/>
              <a:t>Rebranding</a:t>
            </a:r>
          </a:p>
          <a:p>
            <a:r>
              <a:rPr lang="en-GB" dirty="0" smtClean="0"/>
              <a:t>Optional pricing or added extras!</a:t>
            </a:r>
          </a:p>
          <a:p>
            <a:r>
              <a:rPr lang="en-GB" dirty="0" smtClean="0"/>
              <a:t>Captive product pricing </a:t>
            </a:r>
          </a:p>
        </p:txBody>
      </p:sp>
    </p:spTree>
    <p:extLst>
      <p:ext uri="{BB962C8B-B14F-4D97-AF65-F5344CB8AC3E}">
        <p14:creationId xmlns:p14="http://schemas.microsoft.com/office/powerpoint/2010/main" val="3320400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UNDERSTANDING pricing!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57200" y="2063396"/>
            <a:ext cx="11093824" cy="3311189"/>
          </a:xfrm>
        </p:spPr>
        <p:txBody>
          <a:bodyPr/>
          <a:lstStyle/>
          <a:p>
            <a:r>
              <a:rPr lang="en-GB" sz="2800" dirty="0" smtClean="0"/>
              <a:t>It’s time to test your knowledge &amp; understanding of pricing! Let’s go back &amp; consider each TYPE OF PRICING &amp; find a TOURISM, EVENTS OR LEISURE PRODUCT EXAMPLE FOR EACH OF THE PRICING STRATEGIES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sz="2800" dirty="0" smtClean="0"/>
              <a:t>WHICH STRATEGIES DO YOU THINK ARE MOST EFFECTIVE?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625269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0800000" flipV="1">
            <a:off x="8229600" y="611793"/>
            <a:ext cx="3133164" cy="4619113"/>
          </a:xfrm>
        </p:spPr>
        <p:txBody>
          <a:bodyPr>
            <a:normAutofit/>
          </a:bodyPr>
          <a:lstStyle/>
          <a:p>
            <a:r>
              <a:rPr lang="en-GB" dirty="0" smtClean="0"/>
              <a:t>Pricing Strategy </a:t>
            </a:r>
            <a:br>
              <a:rPr lang="en-GB" dirty="0" smtClean="0"/>
            </a:br>
            <a:r>
              <a:rPr lang="en-GB" dirty="0" smtClean="0"/>
              <a:t>v </a:t>
            </a:r>
            <a:br>
              <a:rPr lang="en-GB" dirty="0" smtClean="0"/>
            </a:br>
            <a:r>
              <a:rPr lang="en-GB" dirty="0" smtClean="0"/>
              <a:t>pricing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74812" y="1"/>
            <a:ext cx="11564470" cy="575534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Pricing model is dictated by product</a:t>
            </a:r>
          </a:p>
          <a:p>
            <a:r>
              <a:rPr lang="en-GB" dirty="0" smtClean="0"/>
              <a:t>Value Based Pricing </a:t>
            </a:r>
          </a:p>
          <a:p>
            <a:r>
              <a:rPr lang="en-GB" dirty="0" smtClean="0"/>
              <a:t>Luxury product – </a:t>
            </a:r>
            <a:r>
              <a:rPr lang="en-GB" dirty="0" err="1" smtClean="0"/>
              <a:t>Expensifying</a:t>
            </a:r>
            <a:r>
              <a:rPr lang="en-GB" dirty="0" smtClean="0"/>
              <a:t> </a:t>
            </a:r>
          </a:p>
          <a:p>
            <a:r>
              <a:rPr lang="en-GB" dirty="0" smtClean="0"/>
              <a:t>Mass market product or niche product?</a:t>
            </a:r>
          </a:p>
          <a:p>
            <a:r>
              <a:rPr lang="en-GB" dirty="0" smtClean="0"/>
              <a:t>Prestige product or service  or economy / value  product or service?</a:t>
            </a:r>
          </a:p>
          <a:p>
            <a:r>
              <a:rPr lang="en-GB" dirty="0" smtClean="0"/>
              <a:t>Product differentiation = price differentiation</a:t>
            </a:r>
          </a:p>
          <a:p>
            <a:r>
              <a:rPr lang="en-GB" dirty="0" smtClean="0"/>
              <a:t>Tiered pricing strategies</a:t>
            </a:r>
          </a:p>
          <a:p>
            <a:r>
              <a:rPr lang="en-GB" dirty="0" smtClean="0"/>
              <a:t>Time based Pricing </a:t>
            </a:r>
          </a:p>
          <a:p>
            <a:r>
              <a:rPr lang="en-GB" dirty="0" smtClean="0"/>
              <a:t>Relates to quality, demand &amp; supply</a:t>
            </a:r>
          </a:p>
          <a:p>
            <a:r>
              <a:rPr lang="en-GB" dirty="0" smtClean="0"/>
              <a:t>Product led, market led or price led</a:t>
            </a:r>
          </a:p>
          <a:p>
            <a:r>
              <a:rPr lang="en-GB" dirty="0" smtClean="0"/>
              <a:t>Price discrimination </a:t>
            </a:r>
          </a:p>
          <a:p>
            <a:r>
              <a:rPr lang="en-GB" dirty="0" smtClean="0"/>
              <a:t>B2b v b2c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08180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8353" y="1"/>
            <a:ext cx="8124330" cy="1810870"/>
          </a:xfrm>
        </p:spPr>
        <p:txBody>
          <a:bodyPr/>
          <a:lstStyle/>
          <a:p>
            <a:r>
              <a:rPr lang="en-GB" dirty="0" smtClean="0"/>
              <a:t>Let’s Play Price!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82388" y="685800"/>
            <a:ext cx="11308977" cy="5553636"/>
          </a:xfrm>
        </p:spPr>
        <p:txBody>
          <a:bodyPr>
            <a:normAutofit/>
          </a:bodyPr>
          <a:lstStyle/>
          <a:p>
            <a:r>
              <a:rPr lang="en-GB" sz="2800" dirty="0" smtClean="0"/>
              <a:t>Focusing on either Travel, Tourism, Events, Festivals, Hospitality or Leisure resorts</a:t>
            </a:r>
          </a:p>
          <a:p>
            <a:r>
              <a:rPr lang="en-GB" sz="2800" dirty="0" smtClean="0"/>
              <a:t>Working in a pair,  select a luxury product &amp; a similar economy, value or low cost product</a:t>
            </a:r>
          </a:p>
          <a:p>
            <a:r>
              <a:rPr lang="en-GB" sz="2800" dirty="0" smtClean="0"/>
              <a:t>Compare the two products and compare their pricing strategies</a:t>
            </a:r>
          </a:p>
          <a:p>
            <a:r>
              <a:rPr lang="en-GB" sz="2800" dirty="0" smtClean="0"/>
              <a:t>WHICH ARE NICHE MARKETING PRODUCTS &amp; WHICH ARE MASS MARKETING PRODUCTS?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197783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346492"/>
      </a:accent1>
      <a:accent2>
        <a:srgbClr val="6DA5D4"/>
      </a:accent2>
      <a:accent3>
        <a:srgbClr val="538C79"/>
      </a:accent3>
      <a:accent4>
        <a:srgbClr val="93B75D"/>
      </a:accent4>
      <a:accent5>
        <a:srgbClr val="DEB050"/>
      </a:accent5>
      <a:accent6>
        <a:srgbClr val="BB5354"/>
      </a:accent6>
      <a:hlink>
        <a:srgbClr val="3289DD"/>
      </a:hlink>
      <a:folHlink>
        <a:srgbClr val="859EB6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E3530EC-BA5B-407C-9B36-00820F39551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117</TotalTime>
  <Words>1016</Words>
  <Application>Microsoft Office PowerPoint</Application>
  <PresentationFormat>Widescreen</PresentationFormat>
  <Paragraphs>138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Impact</vt:lpstr>
      <vt:lpstr>Main Event</vt:lpstr>
      <vt:lpstr>Marketing Pricing Strategies</vt:lpstr>
      <vt:lpstr>Introduction to pricing </vt:lpstr>
      <vt:lpstr>Pricing Strategies</vt:lpstr>
      <vt:lpstr>Cost Based pricing</vt:lpstr>
      <vt:lpstr>Fixed costs</vt:lpstr>
      <vt:lpstr>Variable costs</vt:lpstr>
      <vt:lpstr>Marginal costs</vt:lpstr>
      <vt:lpstr>Total costs</vt:lpstr>
      <vt:lpstr>Cost plus pricing </vt:lpstr>
      <vt:lpstr>Marginal cost pricing</vt:lpstr>
      <vt:lpstr>Target return on investment price</vt:lpstr>
      <vt:lpstr>Experience curve pricing</vt:lpstr>
      <vt:lpstr>Demand based pricing</vt:lpstr>
      <vt:lpstr>Time to set the price! </vt:lpstr>
      <vt:lpstr>Psychological pricing</vt:lpstr>
      <vt:lpstr>Competition Oriented pricing</vt:lpstr>
      <vt:lpstr>Competitor pricing issues</vt:lpstr>
      <vt:lpstr>Marketing pricing Strategies</vt:lpstr>
      <vt:lpstr>Marketing &amp; Pricing strategies</vt:lpstr>
      <vt:lpstr>UNDERSTANDING pricing!</vt:lpstr>
      <vt:lpstr>Pricing Strategy  v  pricing model</vt:lpstr>
      <vt:lpstr>Let’s Play Price!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Pricing Strategies</dc:title>
  <dc:creator>Jacqui Jones</dc:creator>
  <cp:lastModifiedBy>Jacqui Jones</cp:lastModifiedBy>
  <cp:revision>3</cp:revision>
  <dcterms:created xsi:type="dcterms:W3CDTF">2020-10-31T22:53:35Z</dcterms:created>
  <dcterms:modified xsi:type="dcterms:W3CDTF">2020-11-01T00:50:59Z</dcterms:modified>
</cp:coreProperties>
</file>