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9.xml" ContentType="application/vnd.openxmlformats-officedocument.presentationml.notesSlide+xml"/>
  <Override PartName="/ppt/notesSlides/notesSlide12.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Override PartName="/ppt/notesSlides/notesSlide17.xml" ContentType="application/vnd.openxmlformats-officedocument.presentationml.notesSlide+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Override PartName="/ppt/notesSlides/notesSlide15.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notesSlides/notesSlide13.xml" ContentType="application/vnd.openxmlformats-officedocument.presentationml.notesSlide+xml"/>
  <Override PartName="/ppt/slideLayouts/slideLayout10.xml" ContentType="application/vnd.openxmlformats-officedocument.presentationml.slideLayout+xml"/>
  <Default Extension="gif" ContentType="image/gif"/>
  <Override PartName="/ppt/notesSlides/notesSlide8.xml" ContentType="application/vnd.openxmlformats-officedocument.presentationml.notesSlide+xml"/>
  <Override PartName="/ppt/notesSlides/notesSlide11.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44" r:id="rId1"/>
  </p:sldMasterIdLst>
  <p:notesMasterIdLst>
    <p:notesMasterId r:id="rId41"/>
  </p:notesMasterIdLst>
  <p:handoutMasterIdLst>
    <p:handoutMasterId r:id="rId42"/>
  </p:handoutMasterIdLst>
  <p:sldIdLst>
    <p:sldId id="256" r:id="rId2"/>
    <p:sldId id="296" r:id="rId3"/>
    <p:sldId id="297" r:id="rId4"/>
    <p:sldId id="270" r:id="rId5"/>
    <p:sldId id="293" r:id="rId6"/>
    <p:sldId id="294" r:id="rId7"/>
    <p:sldId id="295" r:id="rId8"/>
    <p:sldId id="268" r:id="rId9"/>
    <p:sldId id="271" r:id="rId10"/>
    <p:sldId id="275" r:id="rId11"/>
    <p:sldId id="276" r:id="rId12"/>
    <p:sldId id="277" r:id="rId13"/>
    <p:sldId id="278" r:id="rId14"/>
    <p:sldId id="279" r:id="rId15"/>
    <p:sldId id="282" r:id="rId16"/>
    <p:sldId id="287" r:id="rId17"/>
    <p:sldId id="292" r:id="rId18"/>
    <p:sldId id="272" r:id="rId19"/>
    <p:sldId id="257" r:id="rId20"/>
    <p:sldId id="281" r:id="rId21"/>
    <p:sldId id="258" r:id="rId22"/>
    <p:sldId id="259" r:id="rId23"/>
    <p:sldId id="260" r:id="rId24"/>
    <p:sldId id="284" r:id="rId25"/>
    <p:sldId id="285" r:id="rId26"/>
    <p:sldId id="286" r:id="rId27"/>
    <p:sldId id="288" r:id="rId28"/>
    <p:sldId id="289" r:id="rId29"/>
    <p:sldId id="290" r:id="rId30"/>
    <p:sldId id="261" r:id="rId31"/>
    <p:sldId id="291" r:id="rId32"/>
    <p:sldId id="283" r:id="rId33"/>
    <p:sldId id="262" r:id="rId34"/>
    <p:sldId id="263" r:id="rId35"/>
    <p:sldId id="264" r:id="rId36"/>
    <p:sldId id="265" r:id="rId37"/>
    <p:sldId id="266" r:id="rId38"/>
    <p:sldId id="269" r:id="rId39"/>
    <p:sldId id="274" r:id="rId4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2475" autoAdjust="0"/>
    <p:restoredTop sz="62308" autoAdjust="0"/>
  </p:normalViewPr>
  <p:slideViewPr>
    <p:cSldViewPr>
      <p:cViewPr varScale="1">
        <p:scale>
          <a:sx n="29" d="100"/>
          <a:sy n="29" d="100"/>
        </p:scale>
        <p:origin x="-1782"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handoutMaster" Target="handoutMasters/handout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A6F07E82-56F6-4E1A-B655-A3B34C827CFD}" type="datetimeFigureOut">
              <a:rPr lang="en-GB" smtClean="0"/>
              <a:pPr/>
              <a:t>26/10/2011</a:t>
            </a:fld>
            <a:endParaRPr lang="en-GB"/>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1E027875-16F8-4AD4-8566-C7FA5E70B7A0}" type="slidenum">
              <a:rPr lang="en-GB" smtClean="0"/>
              <a:pPr/>
              <a:t>‹#›</a:t>
            </a:fld>
            <a:endParaRPr lang="en-GB"/>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88AA493E-FAB4-42D4-AB93-D75D3629E03D}" type="datetimeFigureOut">
              <a:rPr lang="en-GB" smtClean="0"/>
              <a:pPr/>
              <a:t>26/10/2011</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A91C7EB-53C7-4057-892B-F0D50D6EC954}" type="slidenum">
              <a:rPr lang="en-GB" smtClean="0"/>
              <a:pPr/>
              <a:t>‹#›</a:t>
            </a:fld>
            <a:endParaRPr lang="en-GB"/>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8" Type="http://schemas.openxmlformats.org/officeDocument/2006/relationships/hyperlink" Target="http://www.theinformationauditor.com/blog/archives/2005/06/sla_2005_bill_b.html" TargetMode="External"/><Relationship Id="rId13" Type="http://schemas.openxmlformats.org/officeDocument/2006/relationships/hyperlink" Target="http://www.cbc.ca/consumers/market/files/health/kids_online/" TargetMode="External"/><Relationship Id="rId18" Type="http://schemas.openxmlformats.org/officeDocument/2006/relationships/hyperlink" Target="http://news.uns.purdue.edu/html4ever/2005/050725.T.Sparks.college.html" TargetMode="External"/><Relationship Id="rId3" Type="http://schemas.openxmlformats.org/officeDocument/2006/relationships/hyperlink" Target="http://www.plagiarism.org/" TargetMode="External"/><Relationship Id="rId21" Type="http://schemas.openxmlformats.org/officeDocument/2006/relationships/hyperlink" Target="#top"/><Relationship Id="rId7" Type="http://schemas.openxmlformats.org/officeDocument/2006/relationships/hyperlink" Target="http://www.techdirt.com/articles/20050811/1426247_F.shtml" TargetMode="External"/><Relationship Id="rId12" Type="http://schemas.openxmlformats.org/officeDocument/2006/relationships/hyperlink" Target="http://www.sky.com/skynews/article/0,,30400-13407864,00.html" TargetMode="External"/><Relationship Id="rId17" Type="http://schemas.openxmlformats.org/officeDocument/2006/relationships/hyperlink" Target="http://www.pewinternet.org/PPF/r/7/press_release.asp" TargetMode="External"/><Relationship Id="rId2" Type="http://schemas.openxmlformats.org/officeDocument/2006/relationships/slide" Target="../slides/slide11.xml"/><Relationship Id="rId16" Type="http://schemas.openxmlformats.org/officeDocument/2006/relationships/hyperlink" Target="http://www-rohan.sdsu.edu/dept/drwswebb/lore/2_2/ornat_internet.html" TargetMode="External"/><Relationship Id="rId20" Type="http://schemas.openxmlformats.org/officeDocument/2006/relationships/hyperlink" Target="http://webcache.googleusercontent.com/index.html" TargetMode="External"/><Relationship Id="rId1" Type="http://schemas.openxmlformats.org/officeDocument/2006/relationships/notesMaster" Target="../notesMasters/notesMaster1.xml"/><Relationship Id="rId6" Type="http://schemas.openxmlformats.org/officeDocument/2006/relationships/hyperlink" Target="http://www.e-vangelism.com/2005/07/wired-for-rudeness.html" TargetMode="External"/><Relationship Id="rId11" Type="http://schemas.openxmlformats.org/officeDocument/2006/relationships/hyperlink" Target="http://library.cqpress.com/cqresearcher/cqresrre2003091900" TargetMode="External"/><Relationship Id="rId5" Type="http://schemas.openxmlformats.org/officeDocument/2006/relationships/hyperlink" Target="http://www.rednova.com/news/technology/198008/disconnect_with_so_many_teens_online_one_group_wants_them/" TargetMode="External"/><Relationship Id="rId15" Type="http://schemas.openxmlformats.org/officeDocument/2006/relationships/hyperlink" Target="http://www.ideamarketers.com/library/article.cfm?articleid=14230&amp;from=PROFILE" TargetMode="External"/><Relationship Id="rId10" Type="http://schemas.openxmlformats.org/officeDocument/2006/relationships/hyperlink" Target="http://www.drexel.edu/judicial/illegaldownloads.htm" TargetMode="External"/><Relationship Id="rId19" Type="http://schemas.openxmlformats.org/officeDocument/2006/relationships/hyperlink" Target="http://www.theglobeandmail.com/servlet/story/RTGAM.20050808.wsoft0908/BNStory/Technology/" TargetMode="External"/><Relationship Id="rId4" Type="http://schemas.openxmlformats.org/officeDocument/2006/relationships/hyperlink" Target="http://www.sojo.net/index.cfm?action=magazine.article&amp;issue=soj0401&amp;article=040166" TargetMode="External"/><Relationship Id="rId9" Type="http://schemas.openxmlformats.org/officeDocument/2006/relationships/hyperlink" Target="http://www.downes.ca/cgi-bin/website/find.cgi?string=site~Business%20Software%20Alliance" TargetMode="External"/><Relationship Id="rId14" Type="http://schemas.openxmlformats.org/officeDocument/2006/relationships/hyperlink" Target="http://www.pcworld.com/howto/article/0,aid,116012,00.asp" TargetMode="Externa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3" Type="http://schemas.openxmlformats.org/officeDocument/2006/relationships/hyperlink" Target="http://www.plagiarism.org/" TargetMode="External"/><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8" Type="http://schemas.openxmlformats.org/officeDocument/2006/relationships/hyperlink" Target="http://www.levity.com/julian/bungle_vv.html" TargetMode="External"/><Relationship Id="rId3" Type="http://schemas.openxmlformats.org/officeDocument/2006/relationships/hyperlink" Target="http://web.mit.edu/sturkle/www/Life-on-the-Screen.html" TargetMode="External"/><Relationship Id="rId7" Type="http://schemas.openxmlformats.org/officeDocument/2006/relationships/hyperlink" Target="http://www.rogerclarke.com/II/Netethiquettecases.html#hr" TargetMode="External"/><Relationship Id="rId2" Type="http://schemas.openxmlformats.org/officeDocument/2006/relationships/slide" Target="../slides/slide19.xml"/><Relationship Id="rId1" Type="http://schemas.openxmlformats.org/officeDocument/2006/relationships/notesMaster" Target="../notesMasters/notesMaster1.xml"/><Relationship Id="rId6" Type="http://schemas.openxmlformats.org/officeDocument/2006/relationships/hyperlink" Target="http://www.rogerclarke.com/II/Netethiquettecases.html#rm" TargetMode="External"/><Relationship Id="rId5" Type="http://schemas.openxmlformats.org/officeDocument/2006/relationships/hyperlink" Target="http://www.rogerclarke.com/II/Netethiquettecases.html#fl" TargetMode="External"/><Relationship Id="rId4" Type="http://schemas.openxmlformats.org/officeDocument/2006/relationships/hyperlink" Target="http://www.rogerclarke.com/II/Netethiquettecases.html" TargetMode="External"/></Relationships>
</file>

<file path=ppt/notesSlides/_rels/notesSlide10.xml.rels><?xml version="1.0" encoding="UTF-8" standalone="yes"?>
<Relationships xmlns="http://schemas.openxmlformats.org/package/2006/relationships"><Relationship Id="rId3" Type="http://schemas.openxmlformats.org/officeDocument/2006/relationships/hyperlink" Target="http://www.rogerclarke.com/II/ResPractice.html" TargetMode="External"/><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3" Type="http://schemas.openxmlformats.org/officeDocument/2006/relationships/hyperlink" Target="http://www.rogerclarke.com/II/VALA.html" TargetMode="External"/><Relationship Id="rId7" Type="http://schemas.openxmlformats.org/officeDocument/2006/relationships/hyperlink" Target="http://www.rogerclarke.com/II/Neighbourhood.html" TargetMode="External"/><Relationship Id="rId2" Type="http://schemas.openxmlformats.org/officeDocument/2006/relationships/slide" Target="../slides/slide22.xml"/><Relationship Id="rId1" Type="http://schemas.openxmlformats.org/officeDocument/2006/relationships/notesMaster" Target="../notesMasters/notesMaster1.xml"/><Relationship Id="rId6" Type="http://schemas.openxmlformats.org/officeDocument/2006/relationships/hyperlink" Target="http://www.rogerclarke.com/II/EncoCyberCulture.html" TargetMode="External"/><Relationship Id="rId5" Type="http://schemas.openxmlformats.org/officeDocument/2006/relationships/hyperlink" Target="http://www.rogerclarke.com/II/CyberCulture.html" TargetMode="External"/><Relationship Id="rId4" Type="http://schemas.openxmlformats.org/officeDocument/2006/relationships/hyperlink" Target="http://www.rogerclarke.com/II/EscVel.html" TargetMode="External"/></Relationships>
</file>

<file path=ppt/notesSlides/_rels/notesSlide12.xml.rels><?xml version="1.0" encoding="UTF-8" standalone="yes"?>
<Relationships xmlns="http://schemas.openxmlformats.org/package/2006/relationships"><Relationship Id="rId8" Type="http://schemas.openxmlformats.org/officeDocument/2006/relationships/hyperlink" Target="http://www.rogerclarke.com/II/ResPractice.html#Ec" TargetMode="External"/><Relationship Id="rId13" Type="http://schemas.openxmlformats.org/officeDocument/2006/relationships/hyperlink" Target="http://www.rogerclarke.com/EC/WillPay.html#Princ" TargetMode="External"/><Relationship Id="rId3" Type="http://schemas.openxmlformats.org/officeDocument/2006/relationships/hyperlink" Target="http://www.rogerclarke.com/EC/ASC97.html#Spur" TargetMode="External"/><Relationship Id="rId7" Type="http://schemas.openxmlformats.org/officeDocument/2006/relationships/hyperlink" Target="http://www.rogerclarke.com/EC/Issues98.html#EP6" TargetMode="External"/><Relationship Id="rId12" Type="http://schemas.openxmlformats.org/officeDocument/2006/relationships/hyperlink" Target="http://www.rogerclarke.com/EC/Issues98.html#Iss3" TargetMode="External"/><Relationship Id="rId2" Type="http://schemas.openxmlformats.org/officeDocument/2006/relationships/slide" Target="../slides/slide23.xml"/><Relationship Id="rId1" Type="http://schemas.openxmlformats.org/officeDocument/2006/relationships/notesMaster" Target="../notesMasters/notesMaster1.xml"/><Relationship Id="rId6" Type="http://schemas.openxmlformats.org/officeDocument/2006/relationships/hyperlink" Target="http://www.firstmonday.dk/issues/issue3_3/ghosh/index.html" TargetMode="External"/><Relationship Id="rId11" Type="http://schemas.openxmlformats.org/officeDocument/2006/relationships/hyperlink" Target="http://www.wired.com/wired/archive/4.06/romer_pr.html" TargetMode="External"/><Relationship Id="rId5" Type="http://schemas.openxmlformats.org/officeDocument/2006/relationships/hyperlink" Target="http://www.rheingold.com/vc/book/" TargetMode="External"/><Relationship Id="rId10" Type="http://schemas.openxmlformats.org/officeDocument/2006/relationships/hyperlink" Target="http://www.wired.com/wired/archive/3.07/dyson_pr.html" TargetMode="External"/><Relationship Id="rId4" Type="http://schemas.openxmlformats.org/officeDocument/2006/relationships/hyperlink" Target="http://www.rogerclarke.com/II/DarkAges.html#PolEc" TargetMode="External"/><Relationship Id="rId9" Type="http://schemas.openxmlformats.org/officeDocument/2006/relationships/hyperlink" Target="http://www.wired.com/wired/archive/2.03/economy.ideas_pr.html" TargetMode="External"/></Relationships>
</file>

<file path=ppt/notesSlides/_rels/notesSlide13.xml.rels><?xml version="1.0" encoding="UTF-8" standalone="yes"?>
<Relationships xmlns="http://schemas.openxmlformats.org/package/2006/relationships"><Relationship Id="rId8" Type="http://schemas.openxmlformats.org/officeDocument/2006/relationships/hyperlink" Target="http://www.rogerclarke.com/DV/UIPP99EA.html" TargetMode="External"/><Relationship Id="rId3" Type="http://schemas.openxmlformats.org/officeDocument/2006/relationships/hyperlink" Target="http://www.eff.org/pub/Publications/John_Perry_Barlow/electronic_frontier.eff" TargetMode="External"/><Relationship Id="rId7" Type="http://schemas.openxmlformats.org/officeDocument/2006/relationships/hyperlink" Target="http://www.rogerclarke.com/DV/AnonPsPol.html" TargetMode="External"/><Relationship Id="rId2" Type="http://schemas.openxmlformats.org/officeDocument/2006/relationships/slide" Target="../slides/slide30.xml"/><Relationship Id="rId1" Type="http://schemas.openxmlformats.org/officeDocument/2006/relationships/notesMaster" Target="../notesMasters/notesMaster1.xml"/><Relationship Id="rId6" Type="http://schemas.openxmlformats.org/officeDocument/2006/relationships/hyperlink" Target="http://www.rogerclarke.com/II/DarkAges.html" TargetMode="External"/><Relationship Id="rId5" Type="http://schemas.openxmlformats.org/officeDocument/2006/relationships/hyperlink" Target="http://www.rogerclarke.com/II/IWtbF.html" TargetMode="External"/><Relationship Id="rId4" Type="http://schemas.openxmlformats.org/officeDocument/2006/relationships/hyperlink" Target="http://www.rogerclarke.com/II/IIRSecy97.html" TargetMode="External"/></Relationships>
</file>

<file path=ppt/notesSlides/_rels/notesSlide14.xml.rels><?xml version="1.0" encoding="UTF-8" standalone="yes"?>
<Relationships xmlns="http://schemas.openxmlformats.org/package/2006/relationships"><Relationship Id="rId8" Type="http://schemas.openxmlformats.org/officeDocument/2006/relationships/hyperlink" Target="http://www.rogerclarke.com/EC/Issues98.html" TargetMode="External"/><Relationship Id="rId3" Type="http://schemas.openxmlformats.org/officeDocument/2006/relationships/hyperlink" Target="http://www.rogerclarke.com/II/IWtbF.html" TargetMode="External"/><Relationship Id="rId7" Type="http://schemas.openxmlformats.org/officeDocument/2006/relationships/hyperlink" Target="http://www.rogerclarke.com/II/Cookies.html" TargetMode="External"/><Relationship Id="rId12" Type="http://schemas.openxmlformats.org/officeDocument/2006/relationships/hyperlink" Target="http://www.rogerclarke.com/EC/ACS981215.html" TargetMode="External"/><Relationship Id="rId2" Type="http://schemas.openxmlformats.org/officeDocument/2006/relationships/slide" Target="../slides/slide33.xml"/><Relationship Id="rId1" Type="http://schemas.openxmlformats.org/officeDocument/2006/relationships/notesMaster" Target="../notesMasters/notesMaster1.xml"/><Relationship Id="rId6" Type="http://schemas.openxmlformats.org/officeDocument/2006/relationships/hyperlink" Target="http://www.rogerclarke.com/II/Spam.html" TargetMode="External"/><Relationship Id="rId11" Type="http://schemas.openxmlformats.org/officeDocument/2006/relationships/hyperlink" Target="http://www.rogerclarke.com/DV/DirectMkting.html" TargetMode="External"/><Relationship Id="rId5" Type="http://schemas.openxmlformats.org/officeDocument/2006/relationships/hyperlink" Target="http://www.rogerclarke.com/SOS/SOCAP96.html" TargetMode="External"/><Relationship Id="rId10" Type="http://schemas.openxmlformats.org/officeDocument/2006/relationships/hyperlink" Target="http://www.rogerclarke.com/DV/IPrivacy.html" TargetMode="External"/><Relationship Id="rId4" Type="http://schemas.openxmlformats.org/officeDocument/2006/relationships/hyperlink" Target="http://www.rogerclarke.com/EC/ETCU.html" TargetMode="External"/><Relationship Id="rId9" Type="http://schemas.openxmlformats.org/officeDocument/2006/relationships/hyperlink" Target="http://www.rogerclarke.com/EC/WillPay.html" TargetMode="External"/></Relationships>
</file>

<file path=ppt/notesSlides/_rels/notesSlide15.xml.rels><?xml version="1.0" encoding="UTF-8" standalone="yes"?>
<Relationships xmlns="http://schemas.openxmlformats.org/package/2006/relationships"><Relationship Id="rId3" Type="http://schemas.openxmlformats.org/officeDocument/2006/relationships/hyperlink" Target="http://www.rogerclarke.com/EC/ESD.html" TargetMode="External"/><Relationship Id="rId7" Type="http://schemas.openxmlformats.org/officeDocument/2006/relationships/hyperlink" Target="http://www.rogerclarke.com/II/CryptoSecy.html" TargetMode="External"/><Relationship Id="rId2" Type="http://schemas.openxmlformats.org/officeDocument/2006/relationships/slide" Target="../slides/slide34.xml"/><Relationship Id="rId1" Type="http://schemas.openxmlformats.org/officeDocument/2006/relationships/notesMaster" Target="../notesMasters/notesMaster1.xml"/><Relationship Id="rId6" Type="http://schemas.openxmlformats.org/officeDocument/2006/relationships/hyperlink" Target="http://www.rogerclarke.com/DV/PKIPosn.html" TargetMode="External"/><Relationship Id="rId5" Type="http://schemas.openxmlformats.org/officeDocument/2006/relationships/hyperlink" Target="http://www.rogerclarke.com/DV/DigSig.html" TargetMode="External"/><Relationship Id="rId4" Type="http://schemas.openxmlformats.org/officeDocument/2006/relationships/hyperlink" Target="http://www.rogerclarke.com/DV/PLT.html" TargetMode="External"/></Relationships>
</file>

<file path=ppt/notesSlides/_rels/notesSlide16.xml.rels><?xml version="1.0" encoding="UTF-8" standalone="yes"?>
<Relationships xmlns="http://schemas.openxmlformats.org/package/2006/relationships"><Relationship Id="rId8" Type="http://schemas.openxmlformats.org/officeDocument/2006/relationships/hyperlink" Target="http://www.rogerclarke.com/EC/ASC97.html" TargetMode="External"/><Relationship Id="rId13" Type="http://schemas.openxmlformats.org/officeDocument/2006/relationships/hyperlink" Target="http://www.austlii.edu.au/au/other/unswlj/thematic/1998/vol21no2/greenleaf.html" TargetMode="External"/><Relationship Id="rId18" Type="http://schemas.openxmlformats.org/officeDocument/2006/relationships/hyperlink" Target="http://www.rogerclarke.com/DV/Internet.html" TargetMode="External"/><Relationship Id="rId3" Type="http://schemas.openxmlformats.org/officeDocument/2006/relationships/hyperlink" Target="http://www.rogerclarke.com/EC/BCA99.html" TargetMode="External"/><Relationship Id="rId21" Type="http://schemas.openxmlformats.org/officeDocument/2006/relationships/hyperlink" Target="http://www.rogerclarke.com/DV/ICurr9908.html" TargetMode="External"/><Relationship Id="rId7" Type="http://schemas.openxmlformats.org/officeDocument/2006/relationships/hyperlink" Target="http://www.rogerclarke.com/II/IGambReg.html" TargetMode="External"/><Relationship Id="rId12" Type="http://schemas.openxmlformats.org/officeDocument/2006/relationships/hyperlink" Target="http://www.rogerclarke.com/II/Cookies.html" TargetMode="External"/><Relationship Id="rId17" Type="http://schemas.openxmlformats.org/officeDocument/2006/relationships/hyperlink" Target="http://www.rogerclarke.com/DV/Monitor.html" TargetMode="External"/><Relationship Id="rId2" Type="http://schemas.openxmlformats.org/officeDocument/2006/relationships/slide" Target="../slides/slide35.xml"/><Relationship Id="rId16" Type="http://schemas.openxmlformats.org/officeDocument/2006/relationships/hyperlink" Target="http://www.rogerclarke.com/DV/DigPersona.html" TargetMode="External"/><Relationship Id="rId20" Type="http://schemas.openxmlformats.org/officeDocument/2006/relationships/hyperlink" Target="http://www.rogerclarke.com/DV/DirectMkting.html" TargetMode="External"/><Relationship Id="rId1" Type="http://schemas.openxmlformats.org/officeDocument/2006/relationships/notesMaster" Target="../notesMasters/notesMaster1.xml"/><Relationship Id="rId6" Type="http://schemas.openxmlformats.org/officeDocument/2006/relationships/hyperlink" Target="http://www.rogerclarke.com/II/ICrimPrev.html" TargetMode="External"/><Relationship Id="rId11" Type="http://schemas.openxmlformats.org/officeDocument/2006/relationships/hyperlink" Target="http://www.rogerclarke.com/DV/P3POview.html" TargetMode="External"/><Relationship Id="rId5" Type="http://schemas.openxmlformats.org/officeDocument/2006/relationships/hyperlink" Target="http://www.rogerclarke.com/II/CensCope.html" TargetMode="External"/><Relationship Id="rId15" Type="http://schemas.openxmlformats.org/officeDocument/2006/relationships/hyperlink" Target="http://www.rogerclarke.com/II/Issues99.html" TargetMode="External"/><Relationship Id="rId10" Type="http://schemas.openxmlformats.org/officeDocument/2006/relationships/hyperlink" Target="http://www.rogerclarke.com/II/PICS960716.html" TargetMode="External"/><Relationship Id="rId19" Type="http://schemas.openxmlformats.org/officeDocument/2006/relationships/hyperlink" Target="http://www.rogerclarke.com/DV/E-Lists.html" TargetMode="External"/><Relationship Id="rId4" Type="http://schemas.openxmlformats.org/officeDocument/2006/relationships/hyperlink" Target="http://www.rogerclarke.com/II/PossACT.html" TargetMode="External"/><Relationship Id="rId9" Type="http://schemas.openxmlformats.org/officeDocument/2006/relationships/hyperlink" Target="http://www.rogerclarke.com/II/Regn.html" TargetMode="External"/><Relationship Id="rId14" Type="http://schemas.openxmlformats.org/officeDocument/2006/relationships/hyperlink" Target="http://www2.austlii.edu.au/~graham/publications/ip_privacy/" TargetMode="Externa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dirty="0" smtClean="0"/>
              <a:t>http://www.scribd.com/doc/20075413/Information-Technology-Ethics-Cultural-Perspectives</a:t>
            </a:r>
          </a:p>
          <a:p>
            <a:pPr marL="0" marR="0" indent="0" algn="l" defTabSz="914400" rtl="0" eaLnBrk="1" fontAlgn="auto" latinLnBrk="0" hangingPunct="1">
              <a:lnSpc>
                <a:spcPct val="100000"/>
              </a:lnSpc>
              <a:spcBef>
                <a:spcPts val="0"/>
              </a:spcBef>
              <a:spcAft>
                <a:spcPts val="0"/>
              </a:spcAft>
              <a:buClrTx/>
              <a:buSzTx/>
              <a:buFontTx/>
              <a:buNone/>
              <a:tabLst/>
              <a:defRPr/>
            </a:pPr>
            <a:r>
              <a:rPr lang="en-GB" sz="1200" dirty="0" smtClean="0"/>
              <a:t>The explosion in Internet usage has drawn public attention to the dramatic impact</a:t>
            </a:r>
            <a:r>
              <a:rPr lang="en-GB" sz="1200" baseline="0" dirty="0" smtClean="0"/>
              <a:t> it is </a:t>
            </a:r>
            <a:r>
              <a:rPr lang="en-GB" sz="1200" dirty="0" smtClean="0"/>
              <a:t>having on society.</a:t>
            </a:r>
          </a:p>
          <a:p>
            <a:r>
              <a:rPr lang="en-GB" sz="1200" kern="1200" baseline="0" dirty="0" smtClean="0">
                <a:solidFill>
                  <a:schemeClr val="tx1"/>
                </a:solidFill>
                <a:latin typeface="+mn-lt"/>
                <a:ea typeface="+mn-ea"/>
                <a:cs typeface="+mn-cs"/>
              </a:rPr>
              <a:t>Electronics technology</a:t>
            </a:r>
          </a:p>
          <a:p>
            <a:r>
              <a:rPr lang="en-GB" sz="1200" kern="1200" baseline="0" dirty="0" smtClean="0">
                <a:solidFill>
                  <a:schemeClr val="tx1"/>
                </a:solidFill>
                <a:latin typeface="+mn-lt"/>
                <a:ea typeface="+mn-ea"/>
                <a:cs typeface="+mn-cs"/>
              </a:rPr>
              <a:t>and the IT revolution</a:t>
            </a:r>
          </a:p>
          <a:p>
            <a:r>
              <a:rPr lang="en-GB" sz="1200" kern="1200" baseline="0" dirty="0" smtClean="0">
                <a:solidFill>
                  <a:schemeClr val="tx1"/>
                </a:solidFill>
                <a:latin typeface="+mn-lt"/>
                <a:ea typeface="+mn-ea"/>
                <a:cs typeface="+mn-cs"/>
              </a:rPr>
              <a:t>• Telephone: 1876; radio: 1898</a:t>
            </a:r>
          </a:p>
          <a:p>
            <a:r>
              <a:rPr lang="pt-BR" sz="1200" kern="1200" baseline="0" dirty="0" smtClean="0">
                <a:solidFill>
                  <a:schemeClr val="tx1"/>
                </a:solidFill>
                <a:latin typeface="+mn-lt"/>
                <a:ea typeface="+mn-ea"/>
                <a:cs typeface="+mn-cs"/>
              </a:rPr>
              <a:t>• Vacuum tube: 1906; transistor: 1947</a:t>
            </a:r>
          </a:p>
          <a:p>
            <a:r>
              <a:rPr lang="en-GB" sz="1200" kern="1200" baseline="0" dirty="0" smtClean="0">
                <a:solidFill>
                  <a:schemeClr val="tx1"/>
                </a:solidFill>
                <a:latin typeface="+mn-lt"/>
                <a:ea typeface="+mn-ea"/>
                <a:cs typeface="+mn-cs"/>
              </a:rPr>
              <a:t>• </a:t>
            </a:r>
            <a:r>
              <a:rPr lang="en-GB" sz="1200" i="1" kern="1200" baseline="0" dirty="0" smtClean="0">
                <a:solidFill>
                  <a:schemeClr val="tx1"/>
                </a:solidFill>
                <a:latin typeface="+mn-lt"/>
                <a:ea typeface="+mn-ea"/>
                <a:cs typeface="+mn-cs"/>
              </a:rPr>
              <a:t>Semiconductor technology uses the principle that</a:t>
            </a:r>
          </a:p>
          <a:p>
            <a:r>
              <a:rPr lang="en-GB" sz="1200" kern="1200" baseline="0" dirty="0" smtClean="0">
                <a:solidFill>
                  <a:schemeClr val="tx1"/>
                </a:solidFill>
                <a:latin typeface="+mn-lt"/>
                <a:ea typeface="+mn-ea"/>
                <a:cs typeface="+mn-cs"/>
              </a:rPr>
              <a:t>voltage above a certain threshold will be</a:t>
            </a:r>
          </a:p>
          <a:p>
            <a:r>
              <a:rPr lang="en-GB" sz="1200" kern="1200" baseline="0" dirty="0" smtClean="0">
                <a:solidFill>
                  <a:schemeClr val="tx1"/>
                </a:solidFill>
                <a:latin typeface="+mn-lt"/>
                <a:ea typeface="+mn-ea"/>
                <a:cs typeface="+mn-cs"/>
              </a:rPr>
              <a:t>conducted (switch that switches a switch)</a:t>
            </a:r>
          </a:p>
          <a:p>
            <a:r>
              <a:rPr lang="en-GB" sz="1200" kern="1200" baseline="0" dirty="0" smtClean="0">
                <a:solidFill>
                  <a:schemeClr val="tx1"/>
                </a:solidFill>
                <a:latin typeface="+mn-lt"/>
                <a:ea typeface="+mn-ea"/>
                <a:cs typeface="+mn-cs"/>
              </a:rPr>
              <a:t>• Silicon transistor: 1954; integrated circuit: 1957</a:t>
            </a:r>
          </a:p>
          <a:p>
            <a:r>
              <a:rPr lang="en-GB" sz="1200" kern="1200" baseline="0" dirty="0" smtClean="0">
                <a:solidFill>
                  <a:schemeClr val="tx1"/>
                </a:solidFill>
                <a:latin typeface="+mn-lt"/>
                <a:ea typeface="+mn-ea"/>
                <a:cs typeface="+mn-cs"/>
              </a:rPr>
              <a:t>• 1959 1962: price of semiconductors fell 85%</a:t>
            </a:r>
          </a:p>
          <a:p>
            <a:r>
              <a:rPr lang="en-GB" sz="1200" kern="1200" baseline="0" dirty="0" smtClean="0">
                <a:solidFill>
                  <a:schemeClr val="tx1"/>
                </a:solidFill>
                <a:latin typeface="+mn-lt"/>
                <a:ea typeface="+mn-ea"/>
                <a:cs typeface="+mn-cs"/>
              </a:rPr>
              <a:t>David </a:t>
            </a:r>
            <a:r>
              <a:rPr lang="en-GB" sz="1200" kern="1200" baseline="0" dirty="0" err="1" smtClean="0">
                <a:solidFill>
                  <a:schemeClr val="tx1"/>
                </a:solidFill>
                <a:latin typeface="+mn-lt"/>
                <a:ea typeface="+mn-ea"/>
                <a:cs typeface="+mn-cs"/>
              </a:rPr>
              <a:t>Keil</a:t>
            </a:r>
            <a:r>
              <a:rPr lang="en-GB" sz="1200" kern="1200" baseline="0" dirty="0" smtClean="0">
                <a:solidFill>
                  <a:schemeClr val="tx1"/>
                </a:solidFill>
                <a:latin typeface="+mn-lt"/>
                <a:ea typeface="+mn-ea"/>
                <a:cs typeface="+mn-cs"/>
              </a:rPr>
              <a:t> Information Technology and Society 1/11 34</a:t>
            </a:r>
          </a:p>
          <a:p>
            <a:r>
              <a:rPr lang="en-GB" sz="1200" kern="1200" baseline="0" dirty="0" smtClean="0">
                <a:solidFill>
                  <a:schemeClr val="tx1"/>
                </a:solidFill>
                <a:latin typeface="+mn-lt"/>
                <a:ea typeface="+mn-ea"/>
                <a:cs typeface="+mn-cs"/>
              </a:rPr>
              <a:t>1959-• 1962-1971: price of semiconductors fell 98%</a:t>
            </a:r>
          </a:p>
          <a:p>
            <a:r>
              <a:rPr lang="en-GB" sz="1200" kern="1200" baseline="0" dirty="0" smtClean="0">
                <a:solidFill>
                  <a:schemeClr val="tx1"/>
                </a:solidFill>
                <a:latin typeface="+mn-lt"/>
                <a:ea typeface="+mn-ea"/>
                <a:cs typeface="+mn-cs"/>
              </a:rPr>
              <a:t>• Microprocessor: 1971</a:t>
            </a:r>
            <a:endParaRPr lang="en-GB" sz="1200" dirty="0"/>
          </a:p>
        </p:txBody>
      </p:sp>
      <p:sp>
        <p:nvSpPr>
          <p:cNvPr id="4" name="Slide Number Placeholder 3"/>
          <p:cNvSpPr>
            <a:spLocks noGrp="1"/>
          </p:cNvSpPr>
          <p:nvPr>
            <p:ph type="sldNum" sz="quarter" idx="10"/>
          </p:nvPr>
        </p:nvSpPr>
        <p:spPr/>
        <p:txBody>
          <a:bodyPr/>
          <a:lstStyle/>
          <a:p>
            <a:fld id="{AA91C7EB-53C7-4057-892B-F0D50D6EC954}" type="slidenum">
              <a:rPr lang="en-GB" smtClean="0"/>
              <a:pPr/>
              <a:t>1</a:t>
            </a:fld>
            <a:endParaRPr lang="en-GB"/>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Slide Image Placeholder 1"/>
          <p:cNvSpPr>
            <a:spLocks noGrp="1" noRot="1" noChangeAspect="1" noTextEdit="1"/>
          </p:cNvSpPr>
          <p:nvPr>
            <p:ph type="sldImg"/>
          </p:nvPr>
        </p:nvSpPr>
        <p:spPr bwMode="auto">
          <a:noFill/>
          <a:ln>
            <a:solidFill>
              <a:srgbClr val="000000"/>
            </a:solidFill>
            <a:miter lim="800000"/>
            <a:headEnd/>
            <a:tailEnd/>
          </a:ln>
        </p:spPr>
      </p:sp>
      <p:sp>
        <p:nvSpPr>
          <p:cNvPr id="17411" name="Notes Placeholder 2"/>
          <p:cNvSpPr>
            <a:spLocks noGrp="1"/>
          </p:cNvSpPr>
          <p:nvPr>
            <p:ph type="body" idx="1"/>
          </p:nvPr>
        </p:nvSpPr>
        <p:spPr bwMode="auto">
          <a:noFill/>
        </p:spPr>
        <p:txBody>
          <a:bodyPr/>
          <a:lstStyle/>
          <a:p>
            <a:pPr eaLnBrk="1" hangingPunct="1">
              <a:spcBef>
                <a:spcPct val="0"/>
              </a:spcBef>
            </a:pPr>
            <a:endParaRPr lang="en-US" smtClean="0"/>
          </a:p>
        </p:txBody>
      </p:sp>
      <p:sp>
        <p:nvSpPr>
          <p:cNvPr id="17412" name="Slide Number Placeholder 3"/>
          <p:cNvSpPr>
            <a:spLocks noGrp="1"/>
          </p:cNvSpPr>
          <p:nvPr>
            <p:ph type="sldNum" sz="quarter" idx="5"/>
          </p:nvPr>
        </p:nvSpPr>
        <p:spPr bwMode="auto">
          <a:ln>
            <a:miter lim="800000"/>
            <a:headEnd/>
            <a:tailEnd/>
          </a:ln>
        </p:spPr>
        <p:txBody>
          <a:bodyPr/>
          <a:lstStyle/>
          <a:p>
            <a:fld id="{AB222D1D-F4DA-43E3-9FAF-57919AA5741B}" type="slidenum">
              <a:rPr lang="en-US"/>
              <a:pPr/>
              <a:t>8</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sz="1200" kern="1200" baseline="0" dirty="0" smtClean="0">
                <a:solidFill>
                  <a:schemeClr val="tx1"/>
                </a:solidFill>
                <a:latin typeface="+mn-lt"/>
                <a:ea typeface="+mn-ea"/>
                <a:cs typeface="+mn-cs"/>
              </a:rPr>
              <a:t>Since ICT is powerful, there is a problem with unequal access to these tools;</a:t>
            </a:r>
          </a:p>
          <a:p>
            <a:r>
              <a:rPr lang="en-GB" sz="1200" kern="1200" baseline="0" dirty="0" smtClean="0">
                <a:solidFill>
                  <a:schemeClr val="tx1"/>
                </a:solidFill>
                <a:latin typeface="+mn-lt"/>
                <a:ea typeface="+mn-ea"/>
                <a:cs typeface="+mn-cs"/>
              </a:rPr>
              <a:t>• ICT may carry cultural and even moral values and yet those who adopt these technologies may not know they are</a:t>
            </a:r>
          </a:p>
          <a:p>
            <a:r>
              <a:rPr lang="en-GB" sz="1200" kern="1200" baseline="0" dirty="0" smtClean="0">
                <a:solidFill>
                  <a:schemeClr val="tx1"/>
                </a:solidFill>
                <a:latin typeface="+mn-lt"/>
                <a:ea typeface="+mn-ea"/>
                <a:cs typeface="+mn-cs"/>
              </a:rPr>
              <a:t>adopting the values;</a:t>
            </a:r>
          </a:p>
          <a:p>
            <a:r>
              <a:rPr lang="en-GB" sz="1200" kern="1200" baseline="0" dirty="0" smtClean="0">
                <a:solidFill>
                  <a:schemeClr val="tx1"/>
                </a:solidFill>
                <a:latin typeface="+mn-lt"/>
                <a:ea typeface="+mn-ea"/>
                <a:cs typeface="+mn-cs"/>
              </a:rPr>
              <a:t>• Working out the ownership (intellectual property) of computer software is complex and leads to issues about right</a:t>
            </a:r>
          </a:p>
          <a:p>
            <a:r>
              <a:rPr lang="en-GB" sz="1200" kern="1200" baseline="0" dirty="0" smtClean="0">
                <a:solidFill>
                  <a:schemeClr val="tx1"/>
                </a:solidFill>
                <a:latin typeface="+mn-lt"/>
                <a:ea typeface="+mn-ea"/>
                <a:cs typeface="+mn-cs"/>
              </a:rPr>
              <a:t>and wrong in copying and using software;</a:t>
            </a:r>
          </a:p>
          <a:p>
            <a:r>
              <a:rPr lang="en-GB" sz="1200" kern="1200" baseline="0" dirty="0" smtClean="0">
                <a:solidFill>
                  <a:schemeClr val="tx1"/>
                </a:solidFill>
                <a:latin typeface="+mn-lt"/>
                <a:ea typeface="+mn-ea"/>
                <a:cs typeface="+mn-cs"/>
              </a:rPr>
              <a:t>• Even when behaviour is not against the law, there are issues of proper behaviour on the Internet, often referred to as</a:t>
            </a:r>
          </a:p>
          <a:p>
            <a:r>
              <a:rPr lang="en-GB" sz="1200" kern="1200" baseline="0" dirty="0" smtClean="0">
                <a:solidFill>
                  <a:schemeClr val="tx1"/>
                </a:solidFill>
                <a:latin typeface="+mn-lt"/>
                <a:ea typeface="+mn-ea"/>
                <a:cs typeface="+mn-cs"/>
              </a:rPr>
              <a:t>“net etiquette”;</a:t>
            </a:r>
          </a:p>
          <a:p>
            <a:r>
              <a:rPr lang="en-GB" sz="1200" kern="1200" baseline="0" dirty="0" smtClean="0">
                <a:solidFill>
                  <a:schemeClr val="tx1"/>
                </a:solidFill>
                <a:latin typeface="+mn-lt"/>
                <a:ea typeface="+mn-ea"/>
                <a:cs typeface="+mn-cs"/>
              </a:rPr>
              <a:t>• Individuals who have computer expertise have professional responsibilities so there should be professional standards</a:t>
            </a:r>
          </a:p>
          <a:p>
            <a:r>
              <a:rPr lang="en-GB" sz="1200" kern="1200" baseline="0" dirty="0" smtClean="0">
                <a:solidFill>
                  <a:schemeClr val="tx1"/>
                </a:solidFill>
                <a:latin typeface="+mn-lt"/>
                <a:ea typeface="+mn-ea"/>
                <a:cs typeface="+mn-cs"/>
              </a:rPr>
              <a:t>and codes of conduct for computer professionals;</a:t>
            </a:r>
          </a:p>
          <a:p>
            <a:r>
              <a:rPr lang="en-GB" sz="1200" kern="1200" baseline="0" dirty="0" smtClean="0">
                <a:solidFill>
                  <a:schemeClr val="tx1"/>
                </a:solidFill>
                <a:latin typeface="+mn-lt"/>
                <a:ea typeface="+mn-ea"/>
                <a:cs typeface="+mn-cs"/>
              </a:rPr>
              <a:t>• Since computers and especially the Internet lead to globalization, a variety of issues arise regarding how people are</a:t>
            </a:r>
          </a:p>
          <a:p>
            <a:r>
              <a:rPr lang="en-GB" sz="1200" kern="1200" baseline="0" dirty="0" smtClean="0">
                <a:solidFill>
                  <a:schemeClr val="tx1"/>
                </a:solidFill>
                <a:latin typeface="+mn-lt"/>
                <a:ea typeface="+mn-ea"/>
                <a:cs typeface="+mn-cs"/>
              </a:rPr>
              <a:t>affected and what kind of a world will be created.</a:t>
            </a:r>
          </a:p>
          <a:p>
            <a:r>
              <a:rPr lang="en-GB" dirty="0" smtClean="0"/>
              <a:t>http://iite.unesco.org/pics/publications/en/files/3214629.pdf</a:t>
            </a:r>
            <a:endParaRPr lang="en-GB" dirty="0"/>
          </a:p>
        </p:txBody>
      </p:sp>
      <p:sp>
        <p:nvSpPr>
          <p:cNvPr id="4" name="Slide Number Placeholder 3"/>
          <p:cNvSpPr>
            <a:spLocks noGrp="1"/>
          </p:cNvSpPr>
          <p:nvPr>
            <p:ph type="sldNum" sz="quarter" idx="10"/>
          </p:nvPr>
        </p:nvSpPr>
        <p:spPr/>
        <p:txBody>
          <a:bodyPr/>
          <a:lstStyle/>
          <a:p>
            <a:fld id="{AA91C7EB-53C7-4057-892B-F0D50D6EC954}" type="slidenum">
              <a:rPr lang="en-GB" smtClean="0"/>
              <a:pPr/>
              <a:t>10</a:t>
            </a:fld>
            <a:endParaRPr lang="en-GB"/>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25000" lnSpcReduction="20000"/>
          </a:bodyPr>
          <a:lstStyle/>
          <a:p>
            <a:r>
              <a:rPr lang="en-GB" b="1" dirty="0" smtClean="0"/>
              <a:t>Ethics and the Internet</a:t>
            </a:r>
          </a:p>
          <a:p>
            <a:r>
              <a:rPr lang="en-GB" dirty="0" smtClean="0"/>
              <a:t>Scott P. Muir </a:t>
            </a:r>
          </a:p>
          <a:p>
            <a:r>
              <a:rPr lang="en-GB" b="1" dirty="0" smtClean="0"/>
              <a:t>Introduction </a:t>
            </a:r>
          </a:p>
          <a:p>
            <a:r>
              <a:rPr lang="en-GB" dirty="0" smtClean="0"/>
              <a:t>The Internet is having a substantive effect on how people in our society behave and interact. For the first time in our history children are more comfortable and knowledgeable with a technology than are their parents, and there are important considerations in this switch (</a:t>
            </a:r>
            <a:r>
              <a:rPr lang="en-GB" dirty="0" err="1" smtClean="0"/>
              <a:t>Tapscott</a:t>
            </a:r>
            <a:r>
              <a:rPr lang="en-GB" dirty="0" smtClean="0"/>
              <a:t>, 1998). Telecommunication networks and computer technology are leading the change that is transforming our lives and we lack the resources to understand how to cope with the ethical changes (Stahl, 1999). The internet put us in touch with the entire interconnected world with the ability to hurt, misunderstand, or infuriate through unintended cultural differences (Langford, 2000).</a:t>
            </a:r>
          </a:p>
          <a:p>
            <a:r>
              <a:rPr lang="en-GB" dirty="0" smtClean="0"/>
              <a:t>The extensive amount of time some spend online (Sparks, 2005) can lead to depression and other mental health related problems due to the lack of meaningful interactions and close relationships with friends and family. Young people who spend hours online and limit their social interactions with their peers can become socially isolated as they lack opportunities to improve their social skills (</a:t>
            </a:r>
            <a:r>
              <a:rPr lang="en-GB" dirty="0" err="1" smtClean="0"/>
              <a:t>Bostick</a:t>
            </a:r>
            <a:r>
              <a:rPr lang="en-GB" dirty="0" smtClean="0"/>
              <a:t>, 2005). Online interaction is just not the same. New students on a campus may find that they do not explore their new environment and make friends through their campus, potentially leaving them isolated and alone. And Dad has now been replaced by the Internet for advice (Internet replaces dad, 2005).</a:t>
            </a:r>
          </a:p>
          <a:p>
            <a:r>
              <a:rPr lang="en-GB" dirty="0" smtClean="0"/>
              <a:t>In our day-to-day dealings with other people, there are social mores that govern our interactions with each person. We likely behave differently with our boss than with a co-worker; we treat a professor or dean differently than a classmate. And typically in dealing with people we do not know, we maintain some polite social distance. However on the internet, we lack many of those same ethical touchstones to guide our behaviour. </a:t>
            </a:r>
          </a:p>
          <a:p>
            <a:r>
              <a:rPr lang="en-GB" dirty="0" smtClean="0"/>
              <a:t>This paper will not discuss intentional criminal behaviour; things such as identity theft, scamming people for money, breaking into unauthorized computer systems and other such behaviours that go beyond the scope of this research. Instead this paper will focus on netiquette and censorship, plagiarism, copyright, and music downloading.</a:t>
            </a:r>
          </a:p>
          <a:p>
            <a:r>
              <a:rPr lang="en-GB" b="1" dirty="0" smtClean="0"/>
              <a:t>Netiquette and Censorship </a:t>
            </a:r>
          </a:p>
          <a:p>
            <a:r>
              <a:rPr lang="en-GB" dirty="0" smtClean="0"/>
              <a:t>A search of the Internet brings forth a number of articles about rampant rudeness on the web (Merle). The term “Netiquette” has been around for quite some time. It was formed from a combination of the words “network” and “etiquette” (</a:t>
            </a:r>
            <a:r>
              <a:rPr lang="en-GB" dirty="0" err="1" smtClean="0"/>
              <a:t>Scheuermann</a:t>
            </a:r>
            <a:r>
              <a:rPr lang="en-GB" dirty="0" smtClean="0"/>
              <a:t>, Taylor, 1997). It is used to describe codes of behaviour that various online communities have developed over time (</a:t>
            </a:r>
            <a:r>
              <a:rPr lang="en-GB" dirty="0" err="1" smtClean="0"/>
              <a:t>Ornatowski</a:t>
            </a:r>
            <a:r>
              <a:rPr lang="en-GB" dirty="0" smtClean="0"/>
              <a:t>, 2001). The intent of netiquette is to provide guidelines or rules of behaviour online in an effort to combat rudeness. Americans use the very poorest etiquette when using the email and cell phones, etc. that they rely on the most and distance makes it easier to be confrontational (</a:t>
            </a:r>
            <a:r>
              <a:rPr lang="en-GB" dirty="0" err="1" smtClean="0"/>
              <a:t>Careaga</a:t>
            </a:r>
            <a:r>
              <a:rPr lang="en-GB" dirty="0" smtClean="0"/>
              <a:t>, 2005). While not included here there are a number of sources for appropriate etiquette on the internet (Langford, 2000; Merle; </a:t>
            </a:r>
            <a:r>
              <a:rPr lang="en-GB" dirty="0" err="1" smtClean="0"/>
              <a:t>Scheuermann</a:t>
            </a:r>
            <a:r>
              <a:rPr lang="en-GB" dirty="0" smtClean="0"/>
              <a:t>, Taylor, 1997). There are a number of challenges here because there is no tone of voice and no body language that gives us clues in our day-to-day in person communications (</a:t>
            </a:r>
            <a:r>
              <a:rPr lang="en-GB" dirty="0" err="1" smtClean="0"/>
              <a:t>Scheuermann</a:t>
            </a:r>
            <a:r>
              <a:rPr lang="en-GB" dirty="0" smtClean="0"/>
              <a:t>, Taylor, 1997). It is also easy to disguise who you really are (Langford, 2000). A child can pose as an adult, a young man, or as an old woman.</a:t>
            </a:r>
          </a:p>
          <a:p>
            <a:r>
              <a:rPr lang="en-GB" dirty="0" smtClean="0"/>
              <a:t>In many ways behaviours online mirror those in everyday life. A Pew study showed that teenage girls use Instant Message buddy lists as a tool to exclude other girls from their social circles (</a:t>
            </a:r>
            <a:r>
              <a:rPr lang="en-GB" dirty="0" err="1" smtClean="0"/>
              <a:t>Careaga</a:t>
            </a:r>
            <a:r>
              <a:rPr lang="en-GB" dirty="0" smtClean="0"/>
              <a:t>, 2005). Researchers have also found that 39% of American teens aged 12 to 17 admitted to saying things over text messaging or instant messaging that they would not normally say to someone in person. A key part of the challenge is that no one is exactly in control of internet communication (</a:t>
            </a:r>
            <a:r>
              <a:rPr lang="en-GB" dirty="0" err="1" smtClean="0"/>
              <a:t>Scheuermann</a:t>
            </a:r>
            <a:r>
              <a:rPr lang="en-GB" dirty="0" smtClean="0"/>
              <a:t>, Taylor, 1997).</a:t>
            </a:r>
          </a:p>
          <a:p>
            <a:r>
              <a:rPr lang="en-GB" dirty="0" smtClean="0"/>
              <a:t>In some cases, an organization providing the internet service tries to control what happens, although that can be very controversial. For example, witness the implementation of filters on library computers. In other cases, a corporation such as AOL will censor some of what occurs on their site. This, too, is controversial and they are sometimes referred to as thought police (</a:t>
            </a:r>
            <a:r>
              <a:rPr lang="en-GB" dirty="0" err="1" smtClean="0"/>
              <a:t>Kandra</a:t>
            </a:r>
            <a:r>
              <a:rPr lang="en-GB" dirty="0" smtClean="0"/>
              <a:t>, 2004, Langford, 2000). This also raises important concerns on the rights to free speech and the issue of privacy (Langford, 2000).</a:t>
            </a:r>
          </a:p>
          <a:p>
            <a:r>
              <a:rPr lang="en-GB" dirty="0" smtClean="0"/>
              <a:t>When Internet filters try to control what people can see, it raises a question. Are these filters a valuable tool to eliminate violence and explicit sexual content or are they instead some form of extremist thought control? Each of these filters is subjective and some of them eliminate sites that might provide useful information, such as the classic case of a site that filtered out information on breast cancer in an attempt to avoid pictures of breasts in a pornographic sense. Filters have another downside in that they can limit access based on social decisions, e.g. sites on AIDS or homosexuality (</a:t>
            </a:r>
            <a:r>
              <a:rPr lang="en-GB" dirty="0" err="1" smtClean="0"/>
              <a:t>Krantz</a:t>
            </a:r>
            <a:r>
              <a:rPr lang="en-GB" dirty="0" smtClean="0"/>
              <a:t>, 1997). It also raises the question when a site such as AOL filters information, are they acting in good faith or are they starting to take responsibilities more appropriately assigned to parents?</a:t>
            </a:r>
          </a:p>
          <a:p>
            <a:r>
              <a:rPr lang="en-GB" dirty="0" smtClean="0"/>
              <a:t>Finally there are questions about the effectiveness of filters. Statistics from one study show that they are only 80% effective and that students can work around them. This same study also shows that 70% of 13 and 14 year olds go into chat rooms where they might be exposed to adult content and discussions (Jones, 2002).</a:t>
            </a:r>
          </a:p>
          <a:p>
            <a:r>
              <a:rPr lang="en-GB" dirty="0" smtClean="0"/>
              <a:t>This area is perhaps the </a:t>
            </a:r>
            <a:r>
              <a:rPr lang="en-GB" dirty="0" err="1" smtClean="0"/>
              <a:t>grayest</a:t>
            </a:r>
            <a:r>
              <a:rPr lang="en-GB" dirty="0" smtClean="0"/>
              <a:t> of the three areas in this paper because it brings together the issue of free speech and freedom of choice into potential conflict with good behaviour and the welfare of society as a whole. This will continue to be a topic of conversation for some time as we determine how to handle these ethical choices.</a:t>
            </a:r>
          </a:p>
          <a:p>
            <a:r>
              <a:rPr lang="en-GB" b="1" dirty="0" smtClean="0"/>
              <a:t>Plagiarism </a:t>
            </a:r>
          </a:p>
          <a:p>
            <a:r>
              <a:rPr lang="en-GB" dirty="0" smtClean="0"/>
              <a:t>Plagiarizing is easier today in the Internet environment than it ever has been. There are a number of traditional reasons why students plagiarize, but these will not be explored here. Cut-and-paste or easily purchased prewritten papers have shifted the ease with which it can occur (</a:t>
            </a:r>
            <a:r>
              <a:rPr lang="en-GB" dirty="0" smtClean="0">
                <a:hlinkClick r:id="rId3"/>
              </a:rPr>
              <a:t>http://www.plagiarism.org</a:t>
            </a:r>
            <a:r>
              <a:rPr lang="en-GB" dirty="0" smtClean="0"/>
              <a:t>). In the past, a plagiarist at least had to go to the library, do some research, copy down notes or photocopy the material where others could watch, possibly hide the source document somewhere in the library to avoid being caught, making this a very public event. Now one can do it all online in the privacy of one's own room (</a:t>
            </a:r>
            <a:r>
              <a:rPr lang="en-GB" dirty="0" err="1" smtClean="0"/>
              <a:t>Bugjea</a:t>
            </a:r>
            <a:r>
              <a:rPr lang="en-GB" dirty="0" smtClean="0"/>
              <a:t>, 2004). However, plagiarism is not a technology problem; it is a problem of ethical behaviour, honesty, and correct citation of resources (Hansen, 2003).</a:t>
            </a:r>
          </a:p>
          <a:p>
            <a:r>
              <a:rPr lang="en-GB" dirty="0" smtClean="0"/>
              <a:t>Plagiarism is a form of cheating and cheating sets a pattern for life (Phillips &amp; Horton, 2000). It rips at the fabric of our society and is a key part to a student’s moral development. Students who cheat are less likely to learn writing skills needed for their future assignments and careers (Martin, 2005; Phillips &amp; Horton, 2000). We have seen university presidents resign and the </a:t>
            </a:r>
            <a:r>
              <a:rPr lang="en-GB" i="1" dirty="0" smtClean="0"/>
              <a:t>New York Times</a:t>
            </a:r>
            <a:r>
              <a:rPr lang="en-GB" dirty="0" smtClean="0"/>
              <a:t> was rocked by scandal when Jason Blair’s plagiarism and made up stories became public (Hansen, 2003).</a:t>
            </a:r>
          </a:p>
          <a:p>
            <a:r>
              <a:rPr lang="en-GB" dirty="0" smtClean="0"/>
              <a:t>One change is a generational factor. The issue is not so much that students today are more dishonest or less moral, but the ease of transfer of information has formed new and different attitudes about information, intellectual property, and authorship (Wood, 2004; Kraus, 2002). Many students believe that materials that they find online are free for the taking (Hansen, 2003). The idea is that they are just circulating what already exists similar to a webpage that is often less important for original content than for the links it contains (Kraus, 2002). The sheer volume of resources available through the web can create a sense that there is nothing new to be said about a given topic (Hansen, 2003). In the past students began with a blank sheet of paper in a typewriter, but today it is the already filled screen of the internet (Kraus, 2002).</a:t>
            </a:r>
          </a:p>
          <a:p>
            <a:r>
              <a:rPr lang="en-GB" dirty="0" smtClean="0"/>
              <a:t>Collaborative groups also give students mixed messages about intellectual ownership (Wood, 2004). The Wikipedia collective work has created a different perspective on intellectual property (Kraus, 2002). Students do not consider their own work as being original and having value. While they would not steal, this seems different and they do not see plagiarism as stealing (Wood, 2004). Finally, one student opined that because he had paid for a paper purchased online that it was “his” (Hansen, 2003).</a:t>
            </a:r>
          </a:p>
          <a:p>
            <a:r>
              <a:rPr lang="en-GB" dirty="0" smtClean="0"/>
              <a:t>Statistics from organizations such as plagiarism.org (</a:t>
            </a:r>
            <a:r>
              <a:rPr lang="en-GB" dirty="0" smtClean="0">
                <a:hlinkClick r:id="rId3"/>
              </a:rPr>
              <a:t>http://www.plagiarism.org</a:t>
            </a:r>
            <a:r>
              <a:rPr lang="en-GB" dirty="0" smtClean="0"/>
              <a:t>) and other sites show high rates of plagiarism and other forms of academic dishonesty. Students lean best how to do stuff by doing it themselves (Kraus, 2002). Teachers need to educate students thoroughly on what plagiarism is and they should be taught how to cite correctly. Teachers need to be very clear on penalties for plagiarism. Most importantly teachers can help their students understand and hear their individual voices (Kraus, 2002).</a:t>
            </a:r>
          </a:p>
          <a:p>
            <a:r>
              <a:rPr lang="en-GB" b="1" dirty="0" smtClean="0"/>
              <a:t>Copyright and Music Downloading </a:t>
            </a:r>
          </a:p>
          <a:p>
            <a:r>
              <a:rPr lang="en-GB" dirty="0" smtClean="0"/>
              <a:t>96% of Canadian students agreed that stealing software from a store is a serious offense, but only 40 % felt that way about downloaded software (Weber, 2005). For some reason this is not viewed as the same thing as walking into a record store and swiping a CD. A Pew (2000) study showed that half to three quarters of those who download music do not think of it as stealing, and over half of internet users say that downloading music is not stealing, with almost a third stating it is just a high-tech version of swapping audio cassettes, which has been done without impunity. While there is some question on the legality of cassette swapping, most record studios only pursued the most egregious violators (</a:t>
            </a:r>
            <a:r>
              <a:rPr lang="en-GB" dirty="0" err="1" smtClean="0"/>
              <a:t>Adrianson</a:t>
            </a:r>
            <a:r>
              <a:rPr lang="en-GB" dirty="0" smtClean="0"/>
              <a:t>, 2003). Today, digital technology allows high quality, nearly perfect copies that are easily swapped or sold via the internet, and this has changed the dynamic.</a:t>
            </a:r>
          </a:p>
          <a:p>
            <a:r>
              <a:rPr lang="en-GB" dirty="0" smtClean="0"/>
              <a:t>The </a:t>
            </a:r>
            <a:r>
              <a:rPr lang="en-GB" i="1" dirty="0" smtClean="0"/>
              <a:t>Recording Industry Association of America (</a:t>
            </a:r>
            <a:r>
              <a:rPr lang="en-GB" dirty="0" smtClean="0"/>
              <a:t>RIAA) blames file swapping and music sharing for a 31% drop in CD sales since 2000 (</a:t>
            </a:r>
            <a:r>
              <a:rPr lang="en-GB" dirty="0" err="1" smtClean="0"/>
              <a:t>Batstone</a:t>
            </a:r>
            <a:r>
              <a:rPr lang="en-GB" dirty="0" smtClean="0"/>
              <a:t>, 2004). Another study shows that there are declining sales going from sixty million for the Top-Ten albums in 2000 to thirty-four million in 2002 (</a:t>
            </a:r>
            <a:r>
              <a:rPr lang="en-GB" dirty="0" err="1" smtClean="0"/>
              <a:t>Adrianson</a:t>
            </a:r>
            <a:r>
              <a:rPr lang="en-GB" dirty="0" smtClean="0"/>
              <a:t>, 2003). As a result the RIAA has filed hundreds of lawsuits against individuals downloading music is an effort to combat declining sales.</a:t>
            </a:r>
          </a:p>
          <a:p>
            <a:r>
              <a:rPr lang="en-GB" dirty="0" smtClean="0"/>
              <a:t>The web is a very public forum and this allows of the detection of file swapping (</a:t>
            </a:r>
            <a:r>
              <a:rPr lang="en-GB" dirty="0" err="1" smtClean="0"/>
              <a:t>Adrianson</a:t>
            </a:r>
            <a:r>
              <a:rPr lang="en-GB" dirty="0" smtClean="0"/>
              <a:t>, 2003). One can be caught if one downloads only one song (Drexel, 2000), because the RIAA can search a peer-to-peer network and see the transactions. Some claim that the RIAA has engaged in bullying and intimidation tactics. While file swapping is a likely cause of some of the decline, other factors that impact sales might be the high unemployment rate and the poor performance of the economy (Henderson, 2004).</a:t>
            </a:r>
          </a:p>
          <a:p>
            <a:r>
              <a:rPr lang="en-GB" dirty="0" smtClean="0"/>
              <a:t>The RIAA is basing its lawsuits on the Digital Millennium Copyright Act (DMCA) which protects copyrighted materials by forbidding circumventing technological measures that are intended to protect some materials (</a:t>
            </a:r>
            <a:r>
              <a:rPr lang="en-GB" dirty="0" err="1" smtClean="0"/>
              <a:t>Spinello</a:t>
            </a:r>
            <a:r>
              <a:rPr lang="en-GB" dirty="0" smtClean="0"/>
              <a:t>, 2004). The DMCA has given unprecedented extensions to the copyright of materials (Henderson, 2004). This law is 200 pages in length and unclear to most people. The less understandable and less workable a law, the less likely people are to comply with it and less likely to feel they are violating the law (</a:t>
            </a:r>
            <a:r>
              <a:rPr lang="en-GB" dirty="0" err="1" smtClean="0"/>
              <a:t>Litman</a:t>
            </a:r>
            <a:r>
              <a:rPr lang="en-GB" dirty="0" smtClean="0"/>
              <a:t>, 2003; Henderson, 2004). </a:t>
            </a:r>
          </a:p>
          <a:p>
            <a:r>
              <a:rPr lang="en-GB" dirty="0" smtClean="0"/>
              <a:t>Today’s copyright law also views your </a:t>
            </a:r>
            <a:r>
              <a:rPr lang="en-GB" dirty="0" err="1" smtClean="0"/>
              <a:t>favorite</a:t>
            </a:r>
            <a:r>
              <a:rPr lang="en-GB" dirty="0" smtClean="0"/>
              <a:t> singer in the same legal eyes as it does Microsoft. Copyright law is not protecting the artists anymore; it is protecting the big corporate interests (Henderson, 2004). Given the belief that the RIAA does not represent the individual artists, but the big recording industry itself, many people who download consider themselves ripping off a big corporation and not the artist (Henderson, 2004). There is also considerable anger about the fact that the music industry once said CDs would last forever. People feel they are paying twice now that they have to buy DVDs to replace CDs, and they wonder how long DVDs will last (Carlo, 2005).</a:t>
            </a:r>
          </a:p>
          <a:p>
            <a:r>
              <a:rPr lang="en-GB" dirty="0" smtClean="0"/>
              <a:t>There are some interesting parallels to the 1984 case in which the Motion Picture Association of America (MOA) sued to stop the sale of the now defunct SONY </a:t>
            </a:r>
            <a:r>
              <a:rPr lang="en-GB" dirty="0" err="1" smtClean="0"/>
              <a:t>Betamax</a:t>
            </a:r>
            <a:r>
              <a:rPr lang="en-GB" dirty="0" smtClean="0"/>
              <a:t> VCR. As it turned out the home entertainment industry was the salvation of the movie industry with the advent of VCRs, DVDs, and digital cable (Drexel, 2000; </a:t>
            </a:r>
            <a:r>
              <a:rPr lang="en-GB" dirty="0" err="1" smtClean="0"/>
              <a:t>Batstone</a:t>
            </a:r>
            <a:r>
              <a:rPr lang="en-GB" dirty="0" smtClean="0"/>
              <a:t>, 2004). So perhaps the solution is to look at this in a different light. The Electronic Frontier Foundation suggests a payment system similar to radio broadcasting. Since record companies already monitor what is sold and traded via the peer to peer networks internet, they can use that as a basis for calculating fees owed to artists, based on a pay per play model (</a:t>
            </a:r>
            <a:r>
              <a:rPr lang="en-GB" dirty="0" err="1" smtClean="0"/>
              <a:t>Adrianson</a:t>
            </a:r>
            <a:r>
              <a:rPr lang="en-GB" dirty="0" smtClean="0"/>
              <a:t>, 2003).</a:t>
            </a:r>
          </a:p>
          <a:p>
            <a:r>
              <a:rPr lang="en-GB" dirty="0" smtClean="0"/>
              <a:t>Like many areas, court rulings sometimes have unintended affects. A Norwegian man created descrambling software so he could view movies on a different machine than one on which the movie was intended to be viewed. In doing so, he intentionally circumvented the Decode Content Scrambling System. He also posted his code to a website so that others could use it. U.S. courts ruled that not only could a website in the U.S. not have that descrambling code which was deemed a violation of the law, but they also ruled that a website could not point (link) to another site which held the code. The court’s decision raises some significant concerns about linkages since this ruling also can suppress links to copyrighted material. Linking permits immediate access from one site to another. That was part of the intended design of the web and without such linkages, the power of the web is greatly diminished. This court ruling raises serious concerns about the future of linking and free speech (</a:t>
            </a:r>
            <a:r>
              <a:rPr lang="en-GB" dirty="0" err="1" smtClean="0"/>
              <a:t>Spinello</a:t>
            </a:r>
            <a:r>
              <a:rPr lang="en-GB" dirty="0" smtClean="0"/>
              <a:t>, 2004). An additional concern is that new government regulations might have a negative impact on new developing technologies (</a:t>
            </a:r>
            <a:r>
              <a:rPr lang="en-GB" dirty="0" err="1" smtClean="0"/>
              <a:t>Adrianson</a:t>
            </a:r>
            <a:r>
              <a:rPr lang="en-GB" dirty="0" smtClean="0"/>
              <a:t>, 2003).</a:t>
            </a:r>
          </a:p>
          <a:p>
            <a:r>
              <a:rPr lang="en-GB" b="1" dirty="0" smtClean="0"/>
              <a:t>Conclusion </a:t>
            </a:r>
          </a:p>
          <a:p>
            <a:r>
              <a:rPr lang="en-GB" dirty="0" smtClean="0"/>
              <a:t>Moral philosophers base theories of ethical behaviours on the human face; but, in Internet communication there is likely not that human face. This has left a conundrum in which we are shifting from what can be done on the Internet to what should be done and there is no overall philosophical approach. The Internet has flourished because of the freedom it allows without the controls from governments or powerful self-interest groups. Along with this democratic approach one can find all kinds of information considered morally wrong by many, e.g. racist hate speech, child pornography, promotion of terrorism and the incitement to commit violence. The Internet also involves an international perspective, for behaviour illegal in one part of the world may be perfectly legal in another. This has left us with a sense of uncontrollability – who makes the rules and who enforces them. A big challenge is the problem of jurisdiction and the application of protections (Langford 2000).</a:t>
            </a:r>
          </a:p>
          <a:p>
            <a:r>
              <a:rPr lang="en-GB" dirty="0" smtClean="0"/>
              <a:t>This paper has shown that the Internet has dramatically changed our communications, social, and education interactions. We will continue to explore ethical issues surrounding intellectual property, downloading, copyright, and personal interactions on the web, because no clear methodology for fully addressing this has emerged. At the 2005 Special Libraries Association conference, Bill Buxton, a noted interface designer, keynoted the second day stating that the effects of technology are not neutral, and we must ensure that they are not detrimental. He also expressed that we must have a human-</a:t>
            </a:r>
            <a:r>
              <a:rPr lang="en-GB" dirty="0" err="1" smtClean="0"/>
              <a:t>centered</a:t>
            </a:r>
            <a:r>
              <a:rPr lang="en-GB" dirty="0" smtClean="0"/>
              <a:t> perspective on technology (</a:t>
            </a:r>
            <a:r>
              <a:rPr lang="en-GB" dirty="0" err="1" smtClean="0"/>
              <a:t>Carolyne</a:t>
            </a:r>
            <a:r>
              <a:rPr lang="en-GB" dirty="0" smtClean="0"/>
              <a:t>, 2005).</a:t>
            </a:r>
          </a:p>
          <a:p>
            <a:r>
              <a:rPr lang="en-GB" dirty="0" smtClean="0"/>
              <a:t>Perhaps most important is a proposal that we need to look at this with a whole new perspective, something along the lines that we are putting new wine into old bottles (Jennings, 2004) and how we use and manage technology needs to be considered carefully, perhaps with new models in mind. As Sydney J. Harris once said, "The real danger is not that computers will begin to think like men, but that men will begin to think like computers."</a:t>
            </a:r>
          </a:p>
          <a:p>
            <a:r>
              <a:rPr lang="en-GB" b="1" dirty="0" smtClean="0"/>
              <a:t>References</a:t>
            </a:r>
          </a:p>
          <a:p>
            <a:r>
              <a:rPr lang="en-GB" dirty="0" err="1" smtClean="0"/>
              <a:t>Adrianson</a:t>
            </a:r>
            <a:r>
              <a:rPr lang="en-GB" dirty="0" smtClean="0"/>
              <a:t>, A. (2003, October). Stopping music piracy without breaking the Internet. </a:t>
            </a:r>
            <a:r>
              <a:rPr lang="en-GB" i="1" dirty="0" smtClean="0"/>
              <a:t>Consumers Research Magazine, 86 (10)</a:t>
            </a:r>
            <a:r>
              <a:rPr lang="en-GB" dirty="0" smtClean="0"/>
              <a:t> , 10-15.</a:t>
            </a:r>
          </a:p>
          <a:p>
            <a:r>
              <a:rPr lang="en-GB" dirty="0" err="1" smtClean="0"/>
              <a:t>Batstone</a:t>
            </a:r>
            <a:r>
              <a:rPr lang="en-GB" dirty="0" smtClean="0"/>
              <a:t>, D. (2004). </a:t>
            </a:r>
            <a:r>
              <a:rPr lang="en-GB" i="1" dirty="0" err="1" smtClean="0"/>
              <a:t>Soujourners</a:t>
            </a:r>
            <a:r>
              <a:rPr lang="en-GB" i="1" dirty="0" smtClean="0"/>
              <a:t> Magazine. </a:t>
            </a:r>
            <a:r>
              <a:rPr lang="en-GB" dirty="0" smtClean="0"/>
              <a:t>Retrieved on August 1, 2005 from </a:t>
            </a:r>
            <a:r>
              <a:rPr lang="en-GB" dirty="0" smtClean="0">
                <a:hlinkClick r:id="rId4"/>
              </a:rPr>
              <a:t>http://www.sojo.net/index.cfm?action=magazine.article&amp;issue=soj0401&amp;article=040166</a:t>
            </a:r>
            <a:r>
              <a:rPr lang="en-GB" dirty="0" smtClean="0"/>
              <a:t>.</a:t>
            </a:r>
          </a:p>
          <a:p>
            <a:r>
              <a:rPr lang="en-GB" dirty="0" err="1" smtClean="0"/>
              <a:t>Bostick</a:t>
            </a:r>
            <a:r>
              <a:rPr lang="en-GB" dirty="0" smtClean="0"/>
              <a:t>, K. (2005, August 5) Disconnect? with so many teens online, one group wants them to shut down for week. </a:t>
            </a:r>
            <a:r>
              <a:rPr lang="en-GB" i="1" dirty="0" err="1" smtClean="0"/>
              <a:t>RedNova</a:t>
            </a:r>
            <a:r>
              <a:rPr lang="en-GB" i="1" dirty="0" smtClean="0"/>
              <a:t>.</a:t>
            </a:r>
            <a:r>
              <a:rPr lang="en-GB" dirty="0" smtClean="0"/>
              <a:t> Retrieved on August 5, 2005 from </a:t>
            </a:r>
            <a:r>
              <a:rPr lang="en-GB" dirty="0" smtClean="0">
                <a:hlinkClick r:id="rId5"/>
              </a:rPr>
              <a:t>http://www.rednova.com/news/technology/198008/</a:t>
            </a:r>
            <a:br>
              <a:rPr lang="en-GB" dirty="0" smtClean="0">
                <a:hlinkClick r:id="rId5"/>
              </a:rPr>
            </a:br>
            <a:r>
              <a:rPr lang="en-GB" dirty="0" err="1" smtClean="0">
                <a:hlinkClick r:id="rId5"/>
              </a:rPr>
              <a:t>disconnect_with_so_many_teens_online_one_group_wants_them</a:t>
            </a:r>
            <a:r>
              <a:rPr lang="en-GB" dirty="0" smtClean="0">
                <a:hlinkClick r:id="rId5"/>
              </a:rPr>
              <a:t>/</a:t>
            </a:r>
            <a:r>
              <a:rPr lang="en-GB" dirty="0" smtClean="0"/>
              <a:t>.</a:t>
            </a:r>
          </a:p>
          <a:p>
            <a:r>
              <a:rPr lang="en-GB" dirty="0" err="1" smtClean="0"/>
              <a:t>Bugeja</a:t>
            </a:r>
            <a:r>
              <a:rPr lang="en-GB" dirty="0" smtClean="0"/>
              <a:t>, M. (2004, October). Don’t let students “overlook” Internet plagiarism. </a:t>
            </a:r>
            <a:r>
              <a:rPr lang="en-GB" i="1" dirty="0" smtClean="0"/>
              <a:t>Education Digest, 70 (2),</a:t>
            </a:r>
            <a:r>
              <a:rPr lang="en-GB" dirty="0" smtClean="0"/>
              <a:t> 37-44.</a:t>
            </a:r>
          </a:p>
          <a:p>
            <a:r>
              <a:rPr lang="en-GB" dirty="0" err="1" smtClean="0"/>
              <a:t>Careaga</a:t>
            </a:r>
            <a:r>
              <a:rPr lang="en-GB" dirty="0" smtClean="0"/>
              <a:t>, A. (2005, July 29). Wired for rudeness? Downloaded on August 13, 2005 from </a:t>
            </a:r>
            <a:r>
              <a:rPr lang="en-GB" dirty="0" smtClean="0">
                <a:hlinkClick r:id="rId6"/>
              </a:rPr>
              <a:t>http://www.e-vangelism.com/2005/07/wired-for-rudeness.html</a:t>
            </a:r>
            <a:endParaRPr lang="en-GB" dirty="0" smtClean="0"/>
          </a:p>
          <a:p>
            <a:r>
              <a:rPr lang="en-GB" dirty="0" smtClean="0"/>
              <a:t>Carlo. ( 2005, August 11). Tech Dirt Blog. Retrieved on August 11 from </a:t>
            </a:r>
            <a:r>
              <a:rPr lang="en-GB" dirty="0" smtClean="0">
                <a:hlinkClick r:id="rId7"/>
              </a:rPr>
              <a:t>http://www.techdirt.com/articles/20050811/1426247_F.shtml</a:t>
            </a:r>
            <a:r>
              <a:rPr lang="en-GB" dirty="0" smtClean="0"/>
              <a:t>.</a:t>
            </a:r>
          </a:p>
          <a:p>
            <a:r>
              <a:rPr lang="en-GB" dirty="0" err="1" smtClean="0"/>
              <a:t>Carolyne</a:t>
            </a:r>
            <a:r>
              <a:rPr lang="en-GB" dirty="0" smtClean="0"/>
              <a:t>. (2005 June 07). The information auditor. Downloaded on August 3, 2005 from </a:t>
            </a:r>
            <a:r>
              <a:rPr lang="en-GB" dirty="0" smtClean="0">
                <a:hlinkClick r:id="rId8"/>
              </a:rPr>
              <a:t>http://www.theinformationauditor.com/blog/archives/2005/06/sla_2005_bill_b.html</a:t>
            </a:r>
            <a:endParaRPr lang="en-GB" dirty="0" smtClean="0"/>
          </a:p>
          <a:p>
            <a:r>
              <a:rPr lang="en-GB" dirty="0" err="1" smtClean="0"/>
              <a:t>Downes</a:t>
            </a:r>
            <a:r>
              <a:rPr lang="en-GB" dirty="0" smtClean="0"/>
              <a:t>, S. (2004, September 28) Stephen’s Web. Retrieved on August 6, 2005 from </a:t>
            </a:r>
            <a:r>
              <a:rPr lang="en-GB" dirty="0" smtClean="0">
                <a:hlinkClick r:id="rId9"/>
              </a:rPr>
              <a:t>http://www.downes.ca/cgi-bin/website/find.cgi?string=site~Business%20Software%20Alliance</a:t>
            </a:r>
            <a:r>
              <a:rPr lang="en-GB" dirty="0" smtClean="0"/>
              <a:t>.</a:t>
            </a:r>
          </a:p>
          <a:p>
            <a:r>
              <a:rPr lang="en-GB" dirty="0" smtClean="0"/>
              <a:t>Drexel University. Office of Judicial Affairs. (2000, November 1). Illegal downloading. Retrieved on August 11, 2005 from </a:t>
            </a:r>
            <a:r>
              <a:rPr lang="en-GB" dirty="0" smtClean="0">
                <a:hlinkClick r:id="rId10"/>
              </a:rPr>
              <a:t>http://www.drexel.edu/judicial/illegaldownloads.htm</a:t>
            </a:r>
            <a:r>
              <a:rPr lang="en-GB" dirty="0" smtClean="0"/>
              <a:t>.</a:t>
            </a:r>
          </a:p>
          <a:p>
            <a:r>
              <a:rPr lang="en-GB" dirty="0" smtClean="0"/>
              <a:t>Hansen, B. (2003, September 19). Combating plagiarism. </a:t>
            </a:r>
            <a:r>
              <a:rPr lang="en-GB" i="1" dirty="0" smtClean="0"/>
              <a:t>The CQ Researcher Online</a:t>
            </a:r>
            <a:r>
              <a:rPr lang="en-GB" dirty="0" smtClean="0"/>
              <a:t>, </a:t>
            </a:r>
            <a:r>
              <a:rPr lang="en-GB" i="1" dirty="0" smtClean="0"/>
              <a:t>13</a:t>
            </a:r>
            <a:r>
              <a:rPr lang="en-GB" dirty="0" smtClean="0"/>
              <a:t>, 773-796. Retrieved August 8 2005, from </a:t>
            </a:r>
            <a:r>
              <a:rPr lang="en-GB" dirty="0" smtClean="0">
                <a:hlinkClick r:id="rId11"/>
              </a:rPr>
              <a:t>http://library.cqpress.com/cqresearcher/cqresrre2003091900</a:t>
            </a:r>
            <a:r>
              <a:rPr lang="en-GB" dirty="0" smtClean="0"/>
              <a:t>. Document ID: cqresrre2003091900.</a:t>
            </a:r>
          </a:p>
          <a:p>
            <a:r>
              <a:rPr lang="en-GB" dirty="0" smtClean="0"/>
              <a:t>Henderson, K. (2004, Fall). Deconstructing the RIAA’s litigious solution to online music piracy. </a:t>
            </a:r>
            <a:r>
              <a:rPr lang="en-GB" i="1" dirty="0" smtClean="0"/>
              <a:t>Journal of Information Ethics, 13 (2),</a:t>
            </a:r>
            <a:r>
              <a:rPr lang="en-GB" dirty="0" smtClean="0"/>
              <a:t> 24-37.</a:t>
            </a:r>
          </a:p>
          <a:p>
            <a:r>
              <a:rPr lang="en-GB" dirty="0" smtClean="0"/>
              <a:t>Internet Replaces Dad. (2005, August 11). </a:t>
            </a:r>
            <a:r>
              <a:rPr lang="en-GB" dirty="0" err="1" smtClean="0"/>
              <a:t>SkyNews</a:t>
            </a:r>
            <a:r>
              <a:rPr lang="en-GB" dirty="0" smtClean="0"/>
              <a:t>. Retrieved on August 11, 2005 from </a:t>
            </a:r>
            <a:r>
              <a:rPr lang="en-GB" dirty="0" smtClean="0">
                <a:hlinkClick r:id="rId12"/>
              </a:rPr>
              <a:t>http://www.sky.com/skynews/article/0,,30400-13407864,00.html</a:t>
            </a:r>
            <a:r>
              <a:rPr lang="en-GB" dirty="0" smtClean="0"/>
              <a:t>.</a:t>
            </a:r>
          </a:p>
          <a:p>
            <a:r>
              <a:rPr lang="en-GB" dirty="0" smtClean="0"/>
              <a:t>Jennings, M. (2004) A contrarians view: new wine in old bottles, new economy and old ethics-can it work? </a:t>
            </a:r>
            <a:r>
              <a:rPr lang="en-GB" i="1" dirty="0" smtClean="0"/>
              <a:t>Social, ethical and policy implications.</a:t>
            </a:r>
            <a:r>
              <a:rPr lang="en-GB" dirty="0" smtClean="0"/>
              <a:t> Macon, Georgia: Mercer University, 2004.</a:t>
            </a:r>
          </a:p>
          <a:p>
            <a:r>
              <a:rPr lang="en-GB" dirty="0" smtClean="0"/>
              <a:t>Jones, C. (2002, October, 22) Do internet filters work? </a:t>
            </a:r>
            <a:r>
              <a:rPr lang="en-GB" i="1" dirty="0" smtClean="0"/>
              <a:t>CBC News.</a:t>
            </a:r>
            <a:r>
              <a:rPr lang="en-GB" dirty="0" smtClean="0"/>
              <a:t> Retrieved on August 5, 2005 from </a:t>
            </a:r>
            <a:r>
              <a:rPr lang="en-GB" dirty="0" smtClean="0">
                <a:hlinkClick r:id="rId13"/>
              </a:rPr>
              <a:t>http://www.cbc.ca/consumers/market/files/health/kids_online/</a:t>
            </a:r>
            <a:r>
              <a:rPr lang="en-GB" dirty="0" smtClean="0"/>
              <a:t>.</a:t>
            </a:r>
          </a:p>
          <a:p>
            <a:r>
              <a:rPr lang="en-GB" dirty="0" err="1" smtClean="0"/>
              <a:t>Kandra</a:t>
            </a:r>
            <a:r>
              <a:rPr lang="en-GB" dirty="0" smtClean="0"/>
              <a:t>, A. (2004, July). When ISPs think they know best. </a:t>
            </a:r>
            <a:r>
              <a:rPr lang="en-GB" i="1" dirty="0" smtClean="0"/>
              <a:t>Consumer Watch.</a:t>
            </a:r>
            <a:r>
              <a:rPr lang="en-GB" dirty="0" smtClean="0"/>
              <a:t> Retrieved on August 9, 2005, from </a:t>
            </a:r>
            <a:r>
              <a:rPr lang="en-GB" dirty="0" smtClean="0">
                <a:hlinkClick r:id="rId14"/>
              </a:rPr>
              <a:t>http://www.pcworld.com/howto/article/0,aid,116012,00.asp</a:t>
            </a:r>
            <a:r>
              <a:rPr lang="en-GB" dirty="0" smtClean="0"/>
              <a:t>.</a:t>
            </a:r>
          </a:p>
          <a:p>
            <a:r>
              <a:rPr lang="en-GB" dirty="0" err="1" smtClean="0"/>
              <a:t>Krantz</a:t>
            </a:r>
            <a:r>
              <a:rPr lang="en-GB" dirty="0" smtClean="0"/>
              <a:t>. M. (1997, August 11). Censor’s sensibility, </a:t>
            </a:r>
            <a:r>
              <a:rPr lang="en-GB" i="1" dirty="0" smtClean="0"/>
              <a:t>Time, 150,</a:t>
            </a:r>
            <a:r>
              <a:rPr lang="en-GB" dirty="0" smtClean="0"/>
              <a:t> 488-9.</a:t>
            </a:r>
          </a:p>
          <a:p>
            <a:r>
              <a:rPr lang="en-GB" dirty="0" smtClean="0"/>
              <a:t>Kraus, J. (2002, Fall/Winter) Rethinking plagiarism: what our students are telling is when they cheat. </a:t>
            </a:r>
            <a:r>
              <a:rPr lang="en-GB" i="1" dirty="0" smtClean="0"/>
              <a:t>Issues in Writing, 13 (1),</a:t>
            </a:r>
            <a:r>
              <a:rPr lang="en-GB" dirty="0" smtClean="0"/>
              <a:t> 80-95.</a:t>
            </a:r>
          </a:p>
          <a:p>
            <a:r>
              <a:rPr lang="en-GB" dirty="0" smtClean="0"/>
              <a:t>Langford, D. (2000). Internet ethics. New York, NY: St. Martin’s Press.</a:t>
            </a:r>
          </a:p>
          <a:p>
            <a:r>
              <a:rPr lang="en-GB" dirty="0" err="1" smtClean="0"/>
              <a:t>Litman</a:t>
            </a:r>
            <a:r>
              <a:rPr lang="en-GB" dirty="0" smtClean="0"/>
              <a:t>, J. (2003). Ethical disobedience. </a:t>
            </a:r>
            <a:r>
              <a:rPr lang="en-GB" i="1" dirty="0" smtClean="0"/>
              <a:t>Ethics and Information Technology, 5 (4),</a:t>
            </a:r>
            <a:r>
              <a:rPr lang="en-GB" dirty="0" smtClean="0"/>
              <a:t> 217-223.</a:t>
            </a:r>
          </a:p>
          <a:p>
            <a:r>
              <a:rPr lang="en-GB" dirty="0" smtClean="0"/>
              <a:t>Martin, D. (2005, January/February) Plagiarism and technology: a tool for coping with plagiarism. </a:t>
            </a:r>
            <a:r>
              <a:rPr lang="en-GB" i="1" dirty="0" smtClean="0"/>
              <a:t>Journal of Education for Business , 80 (3),</a:t>
            </a:r>
            <a:r>
              <a:rPr lang="en-GB" dirty="0" smtClean="0"/>
              <a:t> 149-52. </a:t>
            </a:r>
          </a:p>
          <a:p>
            <a:r>
              <a:rPr lang="en-GB" dirty="0" smtClean="0"/>
              <a:t>Merle. (no date). Rampant rudeness on the internet: what would 'Miss Manners' say?</a:t>
            </a:r>
            <a:br>
              <a:rPr lang="en-GB" dirty="0" smtClean="0"/>
            </a:br>
            <a:r>
              <a:rPr lang="en-GB" dirty="0" smtClean="0"/>
              <a:t>Retrieved on August 3, 2005 from </a:t>
            </a:r>
            <a:r>
              <a:rPr lang="en-GB" dirty="0" smtClean="0">
                <a:hlinkClick r:id="rId15"/>
              </a:rPr>
              <a:t>http://www.ideamarketers.com/library/article.cfm?articleid=14230&amp;from=PROFILE</a:t>
            </a:r>
            <a:r>
              <a:rPr lang="en-GB" dirty="0" smtClean="0"/>
              <a:t>.</a:t>
            </a:r>
          </a:p>
          <a:p>
            <a:r>
              <a:rPr lang="en-GB" dirty="0" err="1" smtClean="0"/>
              <a:t>Ornatowski</a:t>
            </a:r>
            <a:r>
              <a:rPr lang="en-GB" dirty="0" smtClean="0"/>
              <a:t>, C. (2001, July 19). Ethics and the internet. </a:t>
            </a:r>
            <a:r>
              <a:rPr lang="en-GB" i="1" dirty="0" smtClean="0"/>
              <a:t>Lore: Rhetoric, Writing, and Culture.</a:t>
            </a:r>
            <a:r>
              <a:rPr lang="en-GB" dirty="0" smtClean="0"/>
              <a:t> Downloaded on August 7, 2005 from </a:t>
            </a:r>
            <a:r>
              <a:rPr lang="en-GB" dirty="0" smtClean="0">
                <a:hlinkClick r:id="rId16"/>
              </a:rPr>
              <a:t>http://www-rohan.sdsu.edu/dept/drwswebb/lore/2_2/ornat_internet.html</a:t>
            </a:r>
            <a:endParaRPr lang="en-GB" dirty="0" smtClean="0"/>
          </a:p>
          <a:p>
            <a:r>
              <a:rPr lang="en-GB" dirty="0" smtClean="0"/>
              <a:t>Pew Internet and American Life Project. (2000, September 20). Press Release. Retrieved on August 10, 2005 from </a:t>
            </a:r>
            <a:r>
              <a:rPr lang="en-GB" dirty="0" smtClean="0">
                <a:hlinkClick r:id="rId17"/>
              </a:rPr>
              <a:t>http://www.pewinternet.org/PPF/r/7/press_release.asp</a:t>
            </a:r>
            <a:r>
              <a:rPr lang="en-GB" dirty="0" smtClean="0"/>
              <a:t>.</a:t>
            </a:r>
          </a:p>
          <a:p>
            <a:r>
              <a:rPr lang="en-GB" dirty="0" smtClean="0"/>
              <a:t>Phillips, M &amp; Horton, V. (2000). </a:t>
            </a:r>
            <a:r>
              <a:rPr lang="en-GB" dirty="0" err="1" smtClean="0"/>
              <a:t>Cybercheating</a:t>
            </a:r>
            <a:r>
              <a:rPr lang="en-GB" dirty="0" smtClean="0"/>
              <a:t>: has morality evaporated in business education? </a:t>
            </a:r>
            <a:r>
              <a:rPr lang="en-GB" i="1" dirty="0" smtClean="0"/>
              <a:t>The International Journal of Education Management, 14 (4),</a:t>
            </a:r>
            <a:r>
              <a:rPr lang="en-GB" dirty="0" smtClean="0"/>
              <a:t> 150-155.</a:t>
            </a:r>
          </a:p>
          <a:p>
            <a:r>
              <a:rPr lang="en-GB" dirty="0" err="1" smtClean="0"/>
              <a:t>Scheuermann</a:t>
            </a:r>
            <a:r>
              <a:rPr lang="en-GB" dirty="0" smtClean="0"/>
              <a:t>, L &amp; Taylor, G. (1997). Netiquette. </a:t>
            </a:r>
            <a:r>
              <a:rPr lang="en-GB" i="1" dirty="0" smtClean="0"/>
              <a:t>Internet research: electronic Networking applications and Policy, 7 (4),</a:t>
            </a:r>
            <a:r>
              <a:rPr lang="en-GB" dirty="0" smtClean="0"/>
              <a:t> 269-273.</a:t>
            </a:r>
          </a:p>
          <a:p>
            <a:r>
              <a:rPr lang="en-GB" dirty="0" smtClean="0"/>
              <a:t>Sparks. G. (2005, July 26). Professor: students should put away technology to make friends. </a:t>
            </a:r>
            <a:r>
              <a:rPr lang="en-GB" i="1" dirty="0" smtClean="0"/>
              <a:t>Ascribe.</a:t>
            </a:r>
            <a:r>
              <a:rPr lang="en-GB" dirty="0" smtClean="0"/>
              <a:t> Retrieved on August 4, 2005 from </a:t>
            </a:r>
            <a:r>
              <a:rPr lang="en-GB" dirty="0" smtClean="0">
                <a:hlinkClick r:id="rId18"/>
              </a:rPr>
              <a:t>http://news.uns.purdue.edu/html4ever/2005/050725.T.Sparks.college.html</a:t>
            </a:r>
            <a:r>
              <a:rPr lang="en-GB" dirty="0" smtClean="0"/>
              <a:t>.</a:t>
            </a:r>
          </a:p>
          <a:p>
            <a:r>
              <a:rPr lang="en-GB" dirty="0" err="1" smtClean="0"/>
              <a:t>Spinello</a:t>
            </a:r>
            <a:r>
              <a:rPr lang="en-GB" dirty="0" smtClean="0"/>
              <a:t>, R. (2004, Fall). The DMCA, copyright law and the right to link.</a:t>
            </a:r>
            <a:r>
              <a:rPr lang="en-GB" i="1" dirty="0" smtClean="0"/>
              <a:t> Journal of Information Ethics, 13 (2),</a:t>
            </a:r>
            <a:r>
              <a:rPr lang="en-GB" dirty="0" smtClean="0"/>
              <a:t> 8-23.</a:t>
            </a:r>
          </a:p>
          <a:p>
            <a:r>
              <a:rPr lang="en-GB" dirty="0" smtClean="0"/>
              <a:t>Stahl, W. (1999). </a:t>
            </a:r>
            <a:r>
              <a:rPr lang="en-GB" i="1" dirty="0" smtClean="0"/>
              <a:t>God and the Chip.</a:t>
            </a:r>
            <a:r>
              <a:rPr lang="en-GB" dirty="0" smtClean="0"/>
              <a:t> Waterloo, CN: </a:t>
            </a:r>
            <a:r>
              <a:rPr lang="en-GB" dirty="0" err="1" smtClean="0"/>
              <a:t>Wilfrid</a:t>
            </a:r>
            <a:r>
              <a:rPr lang="en-GB" dirty="0" smtClean="0"/>
              <a:t> </a:t>
            </a:r>
            <a:r>
              <a:rPr lang="en-GB" dirty="0" err="1" smtClean="0"/>
              <a:t>Aurier</a:t>
            </a:r>
            <a:r>
              <a:rPr lang="en-GB" dirty="0" smtClean="0"/>
              <a:t> University Press.</a:t>
            </a:r>
          </a:p>
          <a:p>
            <a:r>
              <a:rPr lang="en-GB" dirty="0" err="1" smtClean="0"/>
              <a:t>Tapscott</a:t>
            </a:r>
            <a:r>
              <a:rPr lang="en-GB" dirty="0" smtClean="0"/>
              <a:t>, D. (1998) </a:t>
            </a:r>
            <a:r>
              <a:rPr lang="en-GB" i="1" dirty="0" smtClean="0"/>
              <a:t>Growing Up Digital.</a:t>
            </a:r>
            <a:r>
              <a:rPr lang="en-GB" dirty="0" smtClean="0"/>
              <a:t> New York: McGraw-Hill.</a:t>
            </a:r>
          </a:p>
          <a:p>
            <a:r>
              <a:rPr lang="en-GB" dirty="0" smtClean="0"/>
              <a:t>Weber, T. (2005, August 8). Reading, writing and file swapping. Downloaded on August 8, 2005 from </a:t>
            </a:r>
            <a:r>
              <a:rPr lang="en-GB" dirty="0" smtClean="0">
                <a:hlinkClick r:id="rId19"/>
              </a:rPr>
              <a:t>http://www.theglobeandmail.com/servlet/story/RTGAM.20050808.wsoft0908/BNStory/Technology/</a:t>
            </a:r>
            <a:endParaRPr lang="en-GB" dirty="0" smtClean="0"/>
          </a:p>
          <a:p>
            <a:r>
              <a:rPr lang="en-GB" dirty="0" smtClean="0"/>
              <a:t>Wood, G. (2004). Academic original sin: plagiarism, the internet and librarians. </a:t>
            </a:r>
            <a:r>
              <a:rPr lang="en-GB" i="1" dirty="0" smtClean="0"/>
              <a:t>The Journal of Academic Librarianship, 30 (3),</a:t>
            </a:r>
            <a:r>
              <a:rPr lang="en-GB" dirty="0" smtClean="0"/>
              <a:t> 237-242.</a:t>
            </a:r>
          </a:p>
          <a:p>
            <a:r>
              <a:rPr lang="en-GB" dirty="0" smtClean="0"/>
              <a:t>you are: </a:t>
            </a:r>
            <a:r>
              <a:rPr lang="en-GB" dirty="0" smtClean="0">
                <a:hlinkClick r:id="rId20" action="ppaction://hlinkfile"/>
              </a:rPr>
              <a:t>contents</a:t>
            </a:r>
            <a:r>
              <a:rPr lang="en-GB" dirty="0" smtClean="0"/>
              <a:t> &gt; </a:t>
            </a:r>
            <a:r>
              <a:rPr lang="en-GB" b="1" dirty="0" smtClean="0"/>
              <a:t>Article 4 </a:t>
            </a:r>
            <a:r>
              <a:rPr lang="en-GB" dirty="0" smtClean="0"/>
              <a:t>(</a:t>
            </a:r>
            <a:r>
              <a:rPr lang="en-GB" dirty="0" smtClean="0">
                <a:hlinkClick r:id="rId21" action="ppaction://hlinkfile"/>
              </a:rPr>
              <a:t>top</a:t>
            </a:r>
            <a:r>
              <a:rPr lang="en-GB" dirty="0" smtClean="0"/>
              <a:t>)</a:t>
            </a:r>
            <a:br>
              <a:rPr lang="en-GB" dirty="0" smtClean="0"/>
            </a:br>
            <a:endParaRPr lang="en-GB" dirty="0" smtClean="0"/>
          </a:p>
          <a:p>
            <a:r>
              <a:rPr lang="en-GB" dirty="0" smtClean="0"/>
              <a:t>The content and opinions expressed in this electronic journal are those of the participants and not necessarily representative of the Michigan Library Association.</a:t>
            </a:r>
          </a:p>
          <a:p>
            <a:endParaRPr lang="en-GB" dirty="0"/>
          </a:p>
        </p:txBody>
      </p:sp>
      <p:sp>
        <p:nvSpPr>
          <p:cNvPr id="4" name="Slide Number Placeholder 3"/>
          <p:cNvSpPr>
            <a:spLocks noGrp="1"/>
          </p:cNvSpPr>
          <p:nvPr>
            <p:ph type="sldNum" sz="quarter" idx="10"/>
          </p:nvPr>
        </p:nvSpPr>
        <p:spPr/>
        <p:txBody>
          <a:bodyPr/>
          <a:lstStyle/>
          <a:p>
            <a:fld id="{AA91C7EB-53C7-4057-892B-F0D50D6EC954}" type="slidenum">
              <a:rPr lang="en-GB" smtClean="0"/>
              <a:pPr/>
              <a:t>11</a:t>
            </a:fld>
            <a:endParaRPr lang="en-GB"/>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sz="1200" dirty="0" smtClean="0"/>
              <a:t>When Internet filters try to control what people can see, it raises a question. Are these filters a valuable tool to eliminate violence and explicit sexual content or are they instead some form of extremist thought control? Each of these filters is subjective and some of them eliminate sites that might provide useful information, such as the classic case of a site that filtered out information on breast cancer in an attempt to avoid pictures of breasts in a pornographic sense. Filters have another downside in that they can limit access based on social decisions, e.g. sites on AIDS or homosexuality (</a:t>
            </a:r>
            <a:r>
              <a:rPr lang="en-GB" sz="1200" dirty="0" err="1" smtClean="0"/>
              <a:t>Krantz</a:t>
            </a:r>
            <a:r>
              <a:rPr lang="en-GB" sz="1200" dirty="0" smtClean="0"/>
              <a:t>, 1997). It also raises the question when a site such as AOL filters information, are they acting in good faith or are they starting to take responsibilities more appropriately assigned to parents?</a:t>
            </a:r>
          </a:p>
          <a:p>
            <a:r>
              <a:rPr lang="en-GB" sz="1200" dirty="0" smtClean="0"/>
              <a:t>Finally there are questions about the effectiveness of filters. Statistics from one study show that they are only 80% effective and that students can work around them. This same study also shows that 70% of 13 and 14 year olds go into chat rooms where they might be exposed to adult content and discussions (Jones, 2002).</a:t>
            </a:r>
          </a:p>
          <a:p>
            <a:r>
              <a:rPr lang="en-GB" sz="1200" dirty="0" smtClean="0"/>
              <a:t>This area is perhaps the </a:t>
            </a:r>
            <a:r>
              <a:rPr lang="en-GB" sz="1200" dirty="0" err="1" smtClean="0"/>
              <a:t>grayest</a:t>
            </a:r>
            <a:r>
              <a:rPr lang="en-GB" sz="1200" dirty="0" smtClean="0"/>
              <a:t> of the three areas in this paper because it brings together the issue of free speech and freedom of choice into potential conflict with good behaviour and the welfare of society as a whole. This will continue to be a topic of conversation for some time as we determine how to handle these ethical choices.</a:t>
            </a:r>
          </a:p>
          <a:p>
            <a:endParaRPr lang="en-GB" dirty="0"/>
          </a:p>
        </p:txBody>
      </p:sp>
      <p:sp>
        <p:nvSpPr>
          <p:cNvPr id="4" name="Slide Number Placeholder 3"/>
          <p:cNvSpPr>
            <a:spLocks noGrp="1"/>
          </p:cNvSpPr>
          <p:nvPr>
            <p:ph type="sldNum" sz="quarter" idx="10"/>
          </p:nvPr>
        </p:nvSpPr>
        <p:spPr/>
        <p:txBody>
          <a:bodyPr/>
          <a:lstStyle/>
          <a:p>
            <a:fld id="{AA91C7EB-53C7-4057-892B-F0D50D6EC954}" type="slidenum">
              <a:rPr lang="en-GB" smtClean="0"/>
              <a:pPr/>
              <a:t>12</a:t>
            </a:fld>
            <a:endParaRPr lang="en-GB"/>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77500" lnSpcReduction="20000"/>
          </a:bodyPr>
          <a:lstStyle/>
          <a:p>
            <a:r>
              <a:rPr lang="en-GB" dirty="0" smtClean="0"/>
              <a:t>Plagiarizing is easier today in the Internet environment than it ever has been. There are a number of traditional reasons why students plagiarize, but these will not be explored here. Cut-and-paste or easily purchased prewritten papers have shifted the ease with which it can occur (</a:t>
            </a:r>
            <a:r>
              <a:rPr lang="en-GB" dirty="0" smtClean="0">
                <a:hlinkClick r:id="rId3"/>
              </a:rPr>
              <a:t>http://www.plagiarism.org</a:t>
            </a:r>
            <a:r>
              <a:rPr lang="en-GB" dirty="0" smtClean="0"/>
              <a:t>). In the past, a plagiarist at least had to go to the library, do some research, copy down notes or photocopy the material where others could watch, possibly hide the source document somewhere in the library to avoid being caught, making this a very public event. Now one can do it all online in the privacy of one's own room (</a:t>
            </a:r>
            <a:r>
              <a:rPr lang="en-GB" dirty="0" err="1" smtClean="0"/>
              <a:t>Bugjea</a:t>
            </a:r>
            <a:r>
              <a:rPr lang="en-GB" dirty="0" smtClean="0"/>
              <a:t>, 2004). However, plagiarism is not a technology problem; it is a problem of ethical behaviour, honesty, and correct citation of resources (Hansen, 2003).</a:t>
            </a:r>
          </a:p>
          <a:p>
            <a:r>
              <a:rPr lang="en-GB" dirty="0" smtClean="0"/>
              <a:t>Plagiarism is a form of cheating and cheating sets a pattern for life (Phillips &amp; Horton, 2000). It rips at the fabric of our society and is a key part to a student’s moral development. Students who cheat are less likely to learn writing skills needed for their future assignments and careers (Martin, 2005; Phillips &amp; Horton, 2000). We have seen university presidents resign and the </a:t>
            </a:r>
            <a:r>
              <a:rPr lang="en-GB" i="1" dirty="0" smtClean="0"/>
              <a:t>New York Times</a:t>
            </a:r>
            <a:r>
              <a:rPr lang="en-GB" dirty="0" smtClean="0"/>
              <a:t> was rocked by scandal when Jason Blair’s plagiarism and made up stories became public (Hansen, 2003).</a:t>
            </a:r>
          </a:p>
          <a:p>
            <a:r>
              <a:rPr lang="en-GB" dirty="0" smtClean="0"/>
              <a:t>One change is a generational factor. The issue is not so much that students today are more dishonest or less moral, but the ease of transfer of information has formed new and different attitudes about information, intellectual property, and authorship (Wood, 2004; Kraus, 2002). Many students believe that materials that they find online are free for the taking (Hansen, 2003). The idea is that they are just circulating what already exists similar to a webpage that is often less important for original content than for the links it contains (Kraus, 2002). The sheer volume of resources available through the web can create a sense that there is nothing new to be said about a given topic (Hansen, 2003). In the past students began with a blank sheet of paper in a typewriter, but today it is the already filled screen of the internet (Kraus, 2002).</a:t>
            </a:r>
          </a:p>
          <a:p>
            <a:r>
              <a:rPr lang="en-GB" dirty="0" smtClean="0"/>
              <a:t>Collaborative groups also give students mixed messages about intellectual ownership (Wood, 2004). The Wikipedia collective work has created a different perspective on intellectual property (Kraus, 2002). Students do not consider their own work as being original and having value. While they would not steal, this seems different and they do not see plagiarism as stealing (Wood, 2004). Finally, one student opined that because he had paid for a paper purchased online that it was “his” (Hansen, 2003).</a:t>
            </a:r>
          </a:p>
          <a:p>
            <a:r>
              <a:rPr lang="en-GB" dirty="0" smtClean="0"/>
              <a:t>Statistics from organizations such as plagiarism.org (</a:t>
            </a:r>
            <a:r>
              <a:rPr lang="en-GB" dirty="0" smtClean="0">
                <a:hlinkClick r:id="rId3"/>
              </a:rPr>
              <a:t>http://www.plagiarism.org</a:t>
            </a:r>
            <a:r>
              <a:rPr lang="en-GB" dirty="0" smtClean="0"/>
              <a:t>) and other sites show high rates of plagiarism and other forms of academic dishonesty. Students lean best how to do stuff by doing it themselves (Kraus, 2002). Teachers need to educate students thoroughly on what plagiarism is and they should be taught how to cite correctly. Teachers need to be very clear on penalties for plagiarism. Most importantly teachers can help their students understand and hear their individual voices (Kraus, 2002).</a:t>
            </a:r>
          </a:p>
          <a:p>
            <a:endParaRPr lang="en-GB" dirty="0"/>
          </a:p>
        </p:txBody>
      </p:sp>
      <p:sp>
        <p:nvSpPr>
          <p:cNvPr id="4" name="Slide Number Placeholder 3"/>
          <p:cNvSpPr>
            <a:spLocks noGrp="1"/>
          </p:cNvSpPr>
          <p:nvPr>
            <p:ph type="sldNum" sz="quarter" idx="10"/>
          </p:nvPr>
        </p:nvSpPr>
        <p:spPr/>
        <p:txBody>
          <a:bodyPr/>
          <a:lstStyle/>
          <a:p>
            <a:fld id="{AA91C7EB-53C7-4057-892B-F0D50D6EC954}" type="slidenum">
              <a:rPr lang="en-GB" smtClean="0"/>
              <a:pPr/>
              <a:t>13</a:t>
            </a:fld>
            <a:endParaRPr lang="en-GB"/>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55000" lnSpcReduction="20000"/>
          </a:bodyPr>
          <a:lstStyle/>
          <a:p>
            <a:r>
              <a:rPr lang="en-GB" dirty="0" smtClean="0"/>
              <a:t>96% of Canadian students agreed that stealing software from a store is a serious offense, but only 40 % felt that way about downloaded software (Weber, 2005). For some reason this is not viewed as the same thing as walking into a record store and swiping a CD. A Pew (2000) study showed that half to three quarters of those who download music do not think of it as stealing, and over half of internet users say that downloading music is not stealing, with almost a third stating it is just a high-tech version of swapping audio cassettes, which has been done without impunity. While there is some question on the legality of cassette swapping, most record studios only pursued the most egregious violators (</a:t>
            </a:r>
            <a:r>
              <a:rPr lang="en-GB" dirty="0" err="1" smtClean="0"/>
              <a:t>Adrianson</a:t>
            </a:r>
            <a:r>
              <a:rPr lang="en-GB" dirty="0" smtClean="0"/>
              <a:t>, 2003). Today, digital technology allows high quality, nearly perfect copies that are easily swapped or sold via the internet, and this has changed the dynamic.</a:t>
            </a:r>
          </a:p>
          <a:p>
            <a:r>
              <a:rPr lang="en-GB" dirty="0" smtClean="0"/>
              <a:t>The </a:t>
            </a:r>
            <a:r>
              <a:rPr lang="en-GB" i="1" dirty="0" smtClean="0"/>
              <a:t>Recording Industry Association of America (</a:t>
            </a:r>
            <a:r>
              <a:rPr lang="en-GB" dirty="0" smtClean="0"/>
              <a:t>RIAA) blames file swapping and music sharing for a 31% drop in CD sales since 2000 (</a:t>
            </a:r>
            <a:r>
              <a:rPr lang="en-GB" dirty="0" err="1" smtClean="0"/>
              <a:t>Batstone</a:t>
            </a:r>
            <a:r>
              <a:rPr lang="en-GB" dirty="0" smtClean="0"/>
              <a:t>, 2004). Another study shows that there are declining sales going from sixty million for the Top-Ten albums in 2000 to thirty-four million in 2002 (</a:t>
            </a:r>
            <a:r>
              <a:rPr lang="en-GB" dirty="0" err="1" smtClean="0"/>
              <a:t>Adrianson</a:t>
            </a:r>
            <a:r>
              <a:rPr lang="en-GB" dirty="0" smtClean="0"/>
              <a:t>, 2003). As a result the RIAA has filed hundreds of lawsuits against individuals downloading music is an effort to combat declining sales.</a:t>
            </a:r>
          </a:p>
          <a:p>
            <a:r>
              <a:rPr lang="en-GB" dirty="0" smtClean="0"/>
              <a:t>The web is a very public forum and this allows of the detection of file swapping (</a:t>
            </a:r>
            <a:r>
              <a:rPr lang="en-GB" dirty="0" err="1" smtClean="0"/>
              <a:t>Adrianson</a:t>
            </a:r>
            <a:r>
              <a:rPr lang="en-GB" dirty="0" smtClean="0"/>
              <a:t>, 2003). One can be caught if one downloads only one song (Drexel, 2000), because the RIAA can search a peer-to-peer network and see the transactions. Some claim that the RIAA has engaged in bullying and intimidation tactics. While file swapping is a likely cause of some of the decline, other factors that impact sales might be the high unemployment rate and the poor performance of the economy (Henderson, 2004).</a:t>
            </a:r>
          </a:p>
          <a:p>
            <a:r>
              <a:rPr lang="en-GB" dirty="0" smtClean="0"/>
              <a:t>The RIAA is basing its lawsuits on the Digital Millennium Copyright Act (DMCA) which protects copyrighted materials by forbidding circumventing technological measures that are intended to protect some materials (</a:t>
            </a:r>
            <a:r>
              <a:rPr lang="en-GB" dirty="0" err="1" smtClean="0"/>
              <a:t>Spinello</a:t>
            </a:r>
            <a:r>
              <a:rPr lang="en-GB" dirty="0" smtClean="0"/>
              <a:t>, 2004). The DMCA has given unprecedented extensions to the copyright of materials (Henderson, 2004). This law is 200 pages in length and unclear to most people. The less understandable and less workable a law, the less likely people are to comply with it and less likely to feel they are violating the law (</a:t>
            </a:r>
            <a:r>
              <a:rPr lang="en-GB" dirty="0" err="1" smtClean="0"/>
              <a:t>Litman</a:t>
            </a:r>
            <a:r>
              <a:rPr lang="en-GB" dirty="0" smtClean="0"/>
              <a:t>, 2003; Henderson, 2004). </a:t>
            </a:r>
          </a:p>
          <a:p>
            <a:r>
              <a:rPr lang="en-GB" dirty="0" smtClean="0"/>
              <a:t>Today’s copyright law also views your </a:t>
            </a:r>
            <a:r>
              <a:rPr lang="en-GB" dirty="0" err="1" smtClean="0"/>
              <a:t>favorite</a:t>
            </a:r>
            <a:r>
              <a:rPr lang="en-GB" dirty="0" smtClean="0"/>
              <a:t> singer in the same legal eyes as it does Microsoft. Copyright law is not protecting the artists anymore; it is protecting the big corporate interests (Henderson, 2004). Given the belief that the RIAA does not represent the individual artists, but the big recording industry itself, many people who download consider themselves ripping off a big corporation and not the artist (Henderson, 2004). There is also considerable anger about the fact that the music industry once said CDs would last forever. People feel they are paying twice now that they have to buy DVDs to replace CDs, and they wonder how long DVDs will last (Carlo, 2005).</a:t>
            </a:r>
          </a:p>
          <a:p>
            <a:r>
              <a:rPr lang="en-GB" dirty="0" smtClean="0"/>
              <a:t>There are some interesting parallels to the 1984 case in which the Motion Picture Association of America (MOA) sued to stop the sale of the now defunct SONY </a:t>
            </a:r>
            <a:r>
              <a:rPr lang="en-GB" dirty="0" err="1" smtClean="0"/>
              <a:t>Betamax</a:t>
            </a:r>
            <a:r>
              <a:rPr lang="en-GB" dirty="0" smtClean="0"/>
              <a:t> VCR. As it turned out the home entertainment industry was the salvation of the movie industry with the advent of VCRs, DVDs, and digital cable (Drexel, 2000; </a:t>
            </a:r>
            <a:r>
              <a:rPr lang="en-GB" dirty="0" err="1" smtClean="0"/>
              <a:t>Batstone</a:t>
            </a:r>
            <a:r>
              <a:rPr lang="en-GB" dirty="0" smtClean="0"/>
              <a:t>, 2004). So perhaps the solution is to look at this in a different light. The Electronic Frontier Foundation suggests a payment system similar to radio broadcasting. Since record companies already monitor what is sold and traded via the peer to peer networks internet, they can use that as a basis for calculating fees owed to artists, based on a pay per play model (</a:t>
            </a:r>
            <a:r>
              <a:rPr lang="en-GB" dirty="0" err="1" smtClean="0"/>
              <a:t>Adrianson</a:t>
            </a:r>
            <a:r>
              <a:rPr lang="en-GB" dirty="0" smtClean="0"/>
              <a:t>, 2003).</a:t>
            </a:r>
          </a:p>
          <a:p>
            <a:r>
              <a:rPr lang="en-GB" dirty="0" smtClean="0"/>
              <a:t>Like many areas, court rulings sometimes have unintended affects. A Norwegian man created descrambling software so he could view movies on a different machine than one on which the movie was intended to be viewed. In doing so, he intentionally circumvented the Decode Content Scrambling System. He also posted his code to a website so that others could use it. U.S. courts ruled that not only could a website in the U.S. not have that descrambling code which was deemed a violation of the law, but they also ruled that a website could not point (link) to another site which held the code. The court’s decision raises some significant concerns about linkages since this ruling also can suppress links to copyrighted material. Linking permits immediate access from one site to another. That was part of the intended design of the web and without such linkages, the power of the web is greatly diminished. This court ruling raises serious concerns about the future of linking and free speech (</a:t>
            </a:r>
            <a:r>
              <a:rPr lang="en-GB" dirty="0" err="1" smtClean="0"/>
              <a:t>Spinello</a:t>
            </a:r>
            <a:r>
              <a:rPr lang="en-GB" dirty="0" smtClean="0"/>
              <a:t>, 2004). An additional concern is that new government regulations might have a negative impact on new developing technologies (</a:t>
            </a:r>
            <a:r>
              <a:rPr lang="en-GB" dirty="0" err="1" smtClean="0"/>
              <a:t>Adrianson</a:t>
            </a:r>
            <a:r>
              <a:rPr lang="en-GB" dirty="0" smtClean="0"/>
              <a:t>, 2003).</a:t>
            </a:r>
          </a:p>
          <a:p>
            <a:endParaRPr lang="en-GB" dirty="0"/>
          </a:p>
        </p:txBody>
      </p:sp>
      <p:sp>
        <p:nvSpPr>
          <p:cNvPr id="4" name="Slide Number Placeholder 3"/>
          <p:cNvSpPr>
            <a:spLocks noGrp="1"/>
          </p:cNvSpPr>
          <p:nvPr>
            <p:ph type="sldNum" sz="quarter" idx="10"/>
          </p:nvPr>
        </p:nvSpPr>
        <p:spPr/>
        <p:txBody>
          <a:bodyPr/>
          <a:lstStyle/>
          <a:p>
            <a:fld id="{AA91C7EB-53C7-4057-892B-F0D50D6EC954}" type="slidenum">
              <a:rPr lang="en-GB" smtClean="0"/>
              <a:pPr/>
              <a:t>14</a:t>
            </a:fld>
            <a:endParaRPr lang="en-GB"/>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85000" lnSpcReduction="20000"/>
          </a:bodyPr>
          <a:lstStyle/>
          <a:p>
            <a:r>
              <a:rPr lang="en-GB" dirty="0" smtClean="0"/>
              <a:t>The RIAA is basing its lawsuits on the Digital Millennium Copyright Act (DMCA) which protects copyrighted materials by forbidding circumventing technological measures that are intended to protect some materials (</a:t>
            </a:r>
            <a:r>
              <a:rPr lang="en-GB" dirty="0" err="1" smtClean="0"/>
              <a:t>Spinello</a:t>
            </a:r>
            <a:r>
              <a:rPr lang="en-GB" dirty="0" smtClean="0"/>
              <a:t>, 2004). The DMCA has given unprecedented extensions to the copyright of materials (Henderson, 2004). This law is 200 pages in length and unclear to most people. The less understandable and less workable a law, the less likely people are to comply with it and less likely to feel they are violating the law (</a:t>
            </a:r>
            <a:r>
              <a:rPr lang="en-GB" dirty="0" err="1" smtClean="0"/>
              <a:t>Litman</a:t>
            </a:r>
            <a:r>
              <a:rPr lang="en-GB" dirty="0" smtClean="0"/>
              <a:t>, 2003; Henderson, 2004). </a:t>
            </a:r>
          </a:p>
          <a:p>
            <a:r>
              <a:rPr lang="en-GB" dirty="0" smtClean="0"/>
              <a:t>Today’s copyright law also views your </a:t>
            </a:r>
            <a:r>
              <a:rPr lang="en-GB" dirty="0" err="1" smtClean="0"/>
              <a:t>favorite</a:t>
            </a:r>
            <a:r>
              <a:rPr lang="en-GB" dirty="0" smtClean="0"/>
              <a:t> singer in the same legal eyes as it does Microsoft. Copyright law is not protecting the artists anymore; it is protecting the big corporate interests (Henderson, 2004). Given the belief that the RIAA does not represent the individual artists, but the big recording industry itself, many people who download consider themselves ripping off a big corporation and not the artist (Henderson, 2004). There is also considerable anger about the fact that the music industry once said CDs would last forever. People feel they are paying twice now that they have to buy DVDs to replace CDs, and they wonder how long DVDs will last (Carlo, 2005).</a:t>
            </a:r>
          </a:p>
          <a:p>
            <a:r>
              <a:rPr lang="en-GB" dirty="0" smtClean="0"/>
              <a:t>There are some interesting parallels to the 1984 case in which the Motion Picture Association of America (MOA) sued to stop the sale of the now defunct SONY </a:t>
            </a:r>
            <a:r>
              <a:rPr lang="en-GB" dirty="0" err="1" smtClean="0"/>
              <a:t>Betamax</a:t>
            </a:r>
            <a:r>
              <a:rPr lang="en-GB" dirty="0" smtClean="0"/>
              <a:t> VCR. As it turned out the home entertainment industry was the salvation of the movie industry with the advent of VCRs, DVDs, and digital cable (Drexel, 2000; </a:t>
            </a:r>
            <a:r>
              <a:rPr lang="en-GB" dirty="0" err="1" smtClean="0"/>
              <a:t>Batstone</a:t>
            </a:r>
            <a:r>
              <a:rPr lang="en-GB" dirty="0" smtClean="0"/>
              <a:t>, 2004). So perhaps the solution is to look at this in a different light. The Electronic Frontier Foundation suggests a payment system similar to radio broadcasting. Since record companies already monitor what is sold and traded via the peer to peer networks internet, they can use that as a basis for calculating fees owed to artists, based on a pay per play model (</a:t>
            </a:r>
            <a:r>
              <a:rPr lang="en-GB" dirty="0" err="1" smtClean="0"/>
              <a:t>Adrianson</a:t>
            </a:r>
            <a:r>
              <a:rPr lang="en-GB" dirty="0" smtClean="0"/>
              <a:t>, 2003).</a:t>
            </a:r>
          </a:p>
          <a:p>
            <a:r>
              <a:rPr lang="en-GB" dirty="0" smtClean="0"/>
              <a:t>Like many areas, court rulings sometimes have unintended affects. A Norwegian man created descrambling software so he could view movies on a different machine than one on which the movie was intended to be viewed. In doing so, he intentionally circumvented the Decode Content Scrambling System. He also posted his code to a website so that others could use it. U.S. courts ruled that not only could a website in the U.S. not have that descrambling code which was deemed a violation of the law, but they also ruled that a website could not point (link) to another site which held the code. The court’s decision raises some significant concerns about linkages since this ruling also can suppress links to copyrighted material. Linking permits immediate access from one site to another. That was part of the intended design of the web and without such linkages, the power of the web is greatly diminished. This court ruling raises serious concerns about the future of linking and free speech (</a:t>
            </a:r>
            <a:r>
              <a:rPr lang="en-GB" dirty="0" err="1" smtClean="0"/>
              <a:t>Spinello</a:t>
            </a:r>
            <a:r>
              <a:rPr lang="en-GB" dirty="0" smtClean="0"/>
              <a:t>, 2004). An additional concern is that new government regulations might have a negative impact on new developing technologies (</a:t>
            </a:r>
            <a:r>
              <a:rPr lang="en-GB" dirty="0" err="1" smtClean="0"/>
              <a:t>Adrianson</a:t>
            </a:r>
            <a:r>
              <a:rPr lang="en-GB" dirty="0" smtClean="0"/>
              <a:t>, 2003).</a:t>
            </a:r>
          </a:p>
          <a:p>
            <a:endParaRPr lang="en-GB" dirty="0"/>
          </a:p>
        </p:txBody>
      </p:sp>
      <p:sp>
        <p:nvSpPr>
          <p:cNvPr id="4" name="Slide Number Placeholder 3"/>
          <p:cNvSpPr>
            <a:spLocks noGrp="1"/>
          </p:cNvSpPr>
          <p:nvPr>
            <p:ph type="sldNum" sz="quarter" idx="10"/>
          </p:nvPr>
        </p:nvSpPr>
        <p:spPr/>
        <p:txBody>
          <a:bodyPr/>
          <a:lstStyle/>
          <a:p>
            <a:fld id="{AA91C7EB-53C7-4057-892B-F0D50D6EC954}" type="slidenum">
              <a:rPr lang="en-GB" smtClean="0"/>
              <a:pPr/>
              <a:t>15</a:t>
            </a:fld>
            <a:endParaRPr lang="en-GB"/>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b="1" dirty="0" smtClean="0"/>
              <a:t>Individual Behaviour </a:t>
            </a:r>
          </a:p>
          <a:p>
            <a:r>
              <a:rPr lang="en-GB" dirty="0" smtClean="0"/>
              <a:t>There are many very positive ways in which people have applied Internet services, both inter-personal communication capabilities, and information provision and access functions. The question of 'unreal friends' was directly addressed at this conference, in Matthews &amp; Cocking (1999), and ethical questions at the interface between person and machine are addressed in </a:t>
            </a:r>
            <a:r>
              <a:rPr lang="en-GB" dirty="0" err="1" smtClean="0"/>
              <a:t>Weckert</a:t>
            </a:r>
            <a:r>
              <a:rPr lang="en-GB" dirty="0" smtClean="0"/>
              <a:t> &amp; Scott (1999). See </a:t>
            </a:r>
            <a:r>
              <a:rPr lang="en-GB" dirty="0" err="1" smtClean="0"/>
              <a:t>Adeney</a:t>
            </a:r>
            <a:r>
              <a:rPr lang="en-GB" dirty="0" smtClean="0"/>
              <a:t> (1999) for a consideration of the pleasures of 'cybersex'. See also </a:t>
            </a:r>
            <a:r>
              <a:rPr lang="en-GB" dirty="0" err="1" smtClean="0"/>
              <a:t>Turkle</a:t>
            </a:r>
            <a:r>
              <a:rPr lang="en-GB" dirty="0" smtClean="0"/>
              <a:t> (1984, </a:t>
            </a:r>
            <a:r>
              <a:rPr lang="en-GB" dirty="0" smtClean="0">
                <a:hlinkClick r:id="rId3"/>
              </a:rPr>
              <a:t>1995</a:t>
            </a:r>
            <a:r>
              <a:rPr lang="en-GB" dirty="0" smtClean="0"/>
              <a:t>) and Negroponte (1995). </a:t>
            </a:r>
          </a:p>
          <a:p>
            <a:r>
              <a:rPr lang="en-GB" dirty="0" smtClean="0"/>
              <a:t>Cyberspace also provides plenty of evidence of dysfunctional behaviour. These are catalogued in </a:t>
            </a:r>
            <a:r>
              <a:rPr lang="en-GB" dirty="0" smtClean="0">
                <a:hlinkClick r:id="rId4"/>
              </a:rPr>
              <a:t>(Clarke 1995a)</a:t>
            </a:r>
            <a:r>
              <a:rPr lang="en-GB" dirty="0" smtClean="0"/>
              <a:t>. Some are fairly trivial, such as </a:t>
            </a:r>
            <a:r>
              <a:rPr lang="en-GB" dirty="0" smtClean="0">
                <a:hlinkClick r:id="rId5"/>
              </a:rPr>
              <a:t>'flaming'</a:t>
            </a:r>
            <a:r>
              <a:rPr lang="en-GB" dirty="0" smtClean="0"/>
              <a:t> and </a:t>
            </a:r>
            <a:r>
              <a:rPr lang="en-GB" dirty="0" smtClean="0">
                <a:hlinkClick r:id="rId6"/>
              </a:rPr>
              <a:t>rumour-mongering</a:t>
            </a:r>
            <a:r>
              <a:rPr lang="en-GB" dirty="0" smtClean="0"/>
              <a:t>. Others are more serious transgressions, such as </a:t>
            </a:r>
            <a:r>
              <a:rPr lang="en-GB" dirty="0" smtClean="0">
                <a:hlinkClick r:id="rId7"/>
              </a:rPr>
              <a:t>harassment</a:t>
            </a:r>
            <a:r>
              <a:rPr lang="en-GB" dirty="0" smtClean="0"/>
              <a:t>, and its extension, electronic stalking. </a:t>
            </a:r>
          </a:p>
          <a:p>
            <a:r>
              <a:rPr lang="en-GB" dirty="0" smtClean="0"/>
              <a:t>The common Internet activity of role-playing presents much richer challenges to the ethics-analyst. Adopted personae and pretended personality characteristics are intrinsic to many activities in cyberspace, and they have many constructive applications. But they can also be used less pleasantly, as when a male acts like a female psychotherapist, and successfully engages in a one-on-one discussion about intimate women's business; or a male virtually enacts (in image-rich text) a rape of another actor </a:t>
            </a:r>
            <a:r>
              <a:rPr lang="en-GB" dirty="0" smtClean="0">
                <a:hlinkClick r:id="rId8"/>
              </a:rPr>
              <a:t>(</a:t>
            </a:r>
            <a:r>
              <a:rPr lang="en-GB" dirty="0" err="1" smtClean="0">
                <a:hlinkClick r:id="rId8"/>
              </a:rPr>
              <a:t>Dibbell</a:t>
            </a:r>
            <a:r>
              <a:rPr lang="en-GB" dirty="0" smtClean="0">
                <a:hlinkClick r:id="rId8"/>
              </a:rPr>
              <a:t> 1993)</a:t>
            </a:r>
            <a:r>
              <a:rPr lang="en-GB" dirty="0" smtClean="0"/>
              <a:t>. </a:t>
            </a:r>
          </a:p>
          <a:p>
            <a:endParaRPr lang="en-GB" dirty="0"/>
          </a:p>
        </p:txBody>
      </p:sp>
      <p:sp>
        <p:nvSpPr>
          <p:cNvPr id="4" name="Slide Number Placeholder 3"/>
          <p:cNvSpPr>
            <a:spLocks noGrp="1"/>
          </p:cNvSpPr>
          <p:nvPr>
            <p:ph type="sldNum" sz="quarter" idx="10"/>
          </p:nvPr>
        </p:nvSpPr>
        <p:spPr/>
        <p:txBody>
          <a:bodyPr/>
          <a:lstStyle/>
          <a:p>
            <a:fld id="{AA91C7EB-53C7-4057-892B-F0D50D6EC954}" type="slidenum">
              <a:rPr lang="en-GB" smtClean="0"/>
              <a:pPr/>
              <a:t>19</a:t>
            </a:fld>
            <a:endParaRPr lang="en-GB"/>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b="1" dirty="0" smtClean="0"/>
              <a:t>Introduction </a:t>
            </a:r>
          </a:p>
          <a:p>
            <a:r>
              <a:rPr lang="en-GB" dirty="0" smtClean="0"/>
              <a:t>Virtual communities are groupings of people whose existence is enabled by the use of electronic tools. There may be a physical dimension to such a community, through meetings 'in the flesh', or, as </a:t>
            </a:r>
            <a:r>
              <a:rPr lang="en-GB" dirty="0" err="1" smtClean="0"/>
              <a:t>netizens</a:t>
            </a:r>
            <a:r>
              <a:rPr lang="en-GB" dirty="0" smtClean="0"/>
              <a:t> tend to put it, in '</a:t>
            </a:r>
            <a:r>
              <a:rPr lang="en-GB" dirty="0" err="1" smtClean="0"/>
              <a:t>meatspace</a:t>
            </a:r>
            <a:r>
              <a:rPr lang="en-GB" dirty="0" smtClean="0"/>
              <a:t>'; but the primary locus is cyberspace. </a:t>
            </a:r>
          </a:p>
          <a:p>
            <a:r>
              <a:rPr lang="en-GB" dirty="0" smtClean="0"/>
              <a:t>Like any other form of community, a virtual community arises through some form of common interest. It may be based on physical proximity; but most virtual communities are more limited by lingual boundaries and value-sets than by the inability to meet in physical space, and hence the membership tends to be scattered. </a:t>
            </a:r>
          </a:p>
          <a:p>
            <a:r>
              <a:rPr lang="en-GB" dirty="0" smtClean="0"/>
              <a:t>In retrospect, early instances of virtual communities might have arisen through the use of party-lines during the first few decades of the telephone. The phenomenon's emergence is usually traced, however, to bulletin board systems (BBS) in the late 1970s and early 1980s, which involved people with personal computers and modems dialling into a central point to fetch messages posted by others in the community, and to post their own. </a:t>
            </a:r>
          </a:p>
          <a:p>
            <a:r>
              <a:rPr lang="en-GB" dirty="0" smtClean="0"/>
              <a:t>The Internet was specifically designed to facilitate interactions within communities of computer science researchers. It subsequently migrated into other disciplines </a:t>
            </a:r>
            <a:r>
              <a:rPr lang="en-GB" dirty="0" smtClean="0">
                <a:hlinkClick r:id="rId3"/>
              </a:rPr>
              <a:t>(Clarke (1994a)</a:t>
            </a:r>
            <a:r>
              <a:rPr lang="en-GB" dirty="0" smtClean="0"/>
              <a:t>. </a:t>
            </a:r>
          </a:p>
          <a:p>
            <a:endParaRPr lang="en-GB" dirty="0"/>
          </a:p>
        </p:txBody>
      </p:sp>
      <p:sp>
        <p:nvSpPr>
          <p:cNvPr id="4" name="Slide Number Placeholder 3"/>
          <p:cNvSpPr>
            <a:spLocks noGrp="1"/>
          </p:cNvSpPr>
          <p:nvPr>
            <p:ph type="sldNum" sz="quarter" idx="10"/>
          </p:nvPr>
        </p:nvSpPr>
        <p:spPr/>
        <p:txBody>
          <a:bodyPr/>
          <a:lstStyle/>
          <a:p>
            <a:fld id="{AA91C7EB-53C7-4057-892B-F0D50D6EC954}" type="slidenum">
              <a:rPr lang="en-GB" smtClean="0"/>
              <a:pPr/>
              <a:t>21</a:t>
            </a:fld>
            <a:endParaRPr lang="en-GB"/>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smtClean="0"/>
              <a:t>The essence of virtual communities is that they provide an opportunity for individuals to share experiences, and to build something greater than the sum of themselves. They have been, to date, primarily social in their orientations, rather than economic. Various aspects of community behaviour are investigated in </a:t>
            </a:r>
            <a:r>
              <a:rPr lang="en-GB" dirty="0" smtClean="0">
                <a:hlinkClick r:id="rId3"/>
              </a:rPr>
              <a:t>Clarke (1996a)</a:t>
            </a:r>
            <a:r>
              <a:rPr lang="en-GB" dirty="0" smtClean="0"/>
              <a:t>, </a:t>
            </a:r>
            <a:r>
              <a:rPr lang="en-GB" dirty="0" smtClean="0">
                <a:hlinkClick r:id="rId4"/>
              </a:rPr>
              <a:t>Clarke (1996e</a:t>
            </a:r>
            <a:r>
              <a:rPr lang="en-GB" dirty="0" smtClean="0"/>
              <a:t>), </a:t>
            </a:r>
            <a:r>
              <a:rPr lang="en-GB" dirty="0" smtClean="0">
                <a:hlinkClick r:id="rId5"/>
              </a:rPr>
              <a:t>Clarke (1996f)</a:t>
            </a:r>
            <a:r>
              <a:rPr lang="en-GB" dirty="0" smtClean="0"/>
              <a:t>, </a:t>
            </a:r>
            <a:r>
              <a:rPr lang="en-GB" dirty="0" smtClean="0">
                <a:hlinkClick r:id="rId6"/>
              </a:rPr>
              <a:t>Clarke (1997d)</a:t>
            </a:r>
            <a:r>
              <a:rPr lang="en-GB" dirty="0" smtClean="0"/>
              <a:t>, and </a:t>
            </a:r>
            <a:r>
              <a:rPr lang="en-GB" dirty="0" smtClean="0">
                <a:hlinkClick r:id="rId7"/>
              </a:rPr>
              <a:t>Clarke (1997e)</a:t>
            </a:r>
            <a:r>
              <a:rPr lang="en-GB" dirty="0" smtClean="0"/>
              <a:t>. </a:t>
            </a:r>
          </a:p>
          <a:p>
            <a:r>
              <a:rPr lang="en-GB" dirty="0" smtClean="0"/>
              <a:t>In successful, long-lived virtual communities, shared experiences result in the emergence of a shared ethos. Particularly during the period before the widespread popularisation of the Internet commencing in about 1995, this ethos was remarkably common across a great many virtual communities. It is a matter of ongoing speculation as to whether the surge of '</a:t>
            </a:r>
            <a:r>
              <a:rPr lang="en-GB" dirty="0" err="1" smtClean="0"/>
              <a:t>newbies</a:t>
            </a:r>
            <a:r>
              <a:rPr lang="en-GB" dirty="0" smtClean="0"/>
              <a:t>' onto the net since then is resulting in the death of that ethos; adaptation of the ethos into something closer to mainstream, submissive consumer culture; or perhaps even an awakening among consumers, and absorption of virtual community culture into 'real life'.</a:t>
            </a:r>
            <a:endParaRPr lang="en-GB" dirty="0"/>
          </a:p>
        </p:txBody>
      </p:sp>
      <p:sp>
        <p:nvSpPr>
          <p:cNvPr id="4" name="Slide Number Placeholder 3"/>
          <p:cNvSpPr>
            <a:spLocks noGrp="1"/>
          </p:cNvSpPr>
          <p:nvPr>
            <p:ph type="sldNum" sz="quarter" idx="10"/>
          </p:nvPr>
        </p:nvSpPr>
        <p:spPr/>
        <p:txBody>
          <a:bodyPr/>
          <a:lstStyle/>
          <a:p>
            <a:fld id="{AA91C7EB-53C7-4057-892B-F0D50D6EC954}" type="slidenum">
              <a:rPr lang="en-GB" smtClean="0"/>
              <a:pPr/>
              <a:t>22</a:t>
            </a:fld>
            <a:endParaRPr lang="en-GB"/>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lnSpcReduction="10000"/>
          </a:bodyPr>
          <a:lstStyle/>
          <a:p>
            <a:r>
              <a:rPr lang="en-GB" dirty="0" smtClean="0"/>
              <a:t>Authoritative descriptions of </a:t>
            </a:r>
            <a:r>
              <a:rPr lang="en-GB" dirty="0" err="1" smtClean="0"/>
              <a:t>netizen</a:t>
            </a:r>
            <a:r>
              <a:rPr lang="en-GB" dirty="0" smtClean="0"/>
              <a:t> ethos are not easy to come by. (Indeed, the very idea of an 'authoritative description' would be argued by many to be unsympathetic and even antithetical to the object of study). It is easiest to grasp the sense of community values through consideration of a set of central aphorisms </a:t>
            </a:r>
            <a:r>
              <a:rPr lang="en-GB" dirty="0" smtClean="0">
                <a:hlinkClick r:id="rId3"/>
              </a:rPr>
              <a:t>(Clarke 1997c)</a:t>
            </a:r>
            <a:r>
              <a:rPr lang="en-GB" dirty="0" smtClean="0"/>
              <a:t>: </a:t>
            </a:r>
          </a:p>
          <a:p>
            <a:r>
              <a:rPr lang="en-GB" dirty="0" smtClean="0"/>
              <a:t>There's no 'there' there (originally said about Oakland, but co-opted) </a:t>
            </a:r>
          </a:p>
          <a:p>
            <a:r>
              <a:rPr lang="en-GB" dirty="0" smtClean="0"/>
              <a:t>On the net, nobody knows you're a dog (the caption to a New York Times cartoon) </a:t>
            </a:r>
          </a:p>
          <a:p>
            <a:r>
              <a:rPr lang="en-GB" dirty="0" smtClean="0"/>
              <a:t>National borders are just </a:t>
            </a:r>
            <a:r>
              <a:rPr lang="en-GB" dirty="0" err="1" smtClean="0"/>
              <a:t>roadbumps</a:t>
            </a:r>
            <a:r>
              <a:rPr lang="en-GB" dirty="0" smtClean="0"/>
              <a:t> on the information superhighway (from the signature block of </a:t>
            </a:r>
            <a:r>
              <a:rPr lang="en-GB" dirty="0" err="1" smtClean="0"/>
              <a:t>cyberanarchist</a:t>
            </a:r>
            <a:r>
              <a:rPr lang="en-GB" dirty="0" smtClean="0"/>
              <a:t> Tim May) </a:t>
            </a:r>
          </a:p>
          <a:p>
            <a:r>
              <a:rPr lang="en-GB" dirty="0" smtClean="0"/>
              <a:t>National borders are not even </a:t>
            </a:r>
            <a:r>
              <a:rPr lang="en-GB" dirty="0" err="1" smtClean="0"/>
              <a:t>roadbumps</a:t>
            </a:r>
            <a:r>
              <a:rPr lang="en-GB" dirty="0" smtClean="0"/>
              <a:t> on the information superhighway (Tim May's revised version) </a:t>
            </a:r>
          </a:p>
          <a:p>
            <a:r>
              <a:rPr lang="en-GB" dirty="0" smtClean="0"/>
              <a:t>The street finds its own uses for things (William Gibson) </a:t>
            </a:r>
          </a:p>
          <a:p>
            <a:r>
              <a:rPr lang="en-GB" dirty="0" smtClean="0"/>
              <a:t>Information wants to be free (Stewart Brand) </a:t>
            </a:r>
          </a:p>
          <a:p>
            <a:r>
              <a:rPr lang="en-GB" dirty="0" smtClean="0"/>
              <a:t>In relation to information, the Internet ethos adopts a very distinctive approach. It denies the </a:t>
            </a:r>
            <a:r>
              <a:rPr lang="en-GB" dirty="0" err="1" smtClean="0"/>
              <a:t>propertisation</a:t>
            </a:r>
            <a:r>
              <a:rPr lang="en-GB" dirty="0" smtClean="0"/>
              <a:t> of information, and holds appropriation to be a good thing. In </a:t>
            </a:r>
            <a:r>
              <a:rPr lang="en-GB" dirty="0" smtClean="0">
                <a:hlinkClick r:id="rId4"/>
              </a:rPr>
              <a:t>Clarke (1999i)</a:t>
            </a:r>
            <a:r>
              <a:rPr lang="en-GB" dirty="0" smtClean="0"/>
              <a:t>, I draw attention to a series of alternative metaphors that are more appropriate than a 'marketplace' as a means to depict the way in which information reticulates in cyberspace. These include 'barn-raising' (as distinct from 'horse-trading' - Rheingold 1992, </a:t>
            </a:r>
            <a:r>
              <a:rPr lang="en-GB" dirty="0" smtClean="0">
                <a:hlinkClick r:id="rId5"/>
              </a:rPr>
              <a:t>1994</a:t>
            </a:r>
            <a:r>
              <a:rPr lang="en-GB" dirty="0" smtClean="0"/>
              <a:t>), a 'cooking pot' into which people place the day's catch, and sup on the resulting stew </a:t>
            </a:r>
            <a:r>
              <a:rPr lang="en-GB" dirty="0" smtClean="0">
                <a:hlinkClick r:id="rId6"/>
              </a:rPr>
              <a:t>(</a:t>
            </a:r>
            <a:r>
              <a:rPr lang="en-GB" dirty="0" err="1" smtClean="0">
                <a:hlinkClick r:id="rId6"/>
              </a:rPr>
              <a:t>Ghosh</a:t>
            </a:r>
            <a:r>
              <a:rPr lang="en-GB" dirty="0" smtClean="0">
                <a:hlinkClick r:id="rId6"/>
              </a:rPr>
              <a:t> 1998)</a:t>
            </a:r>
            <a:r>
              <a:rPr lang="en-GB" dirty="0" smtClean="0"/>
              <a:t>, and 'bees around a honey pot' </a:t>
            </a:r>
            <a:r>
              <a:rPr lang="en-GB" dirty="0" smtClean="0">
                <a:hlinkClick r:id="rId7"/>
              </a:rPr>
              <a:t>(Clarke 1999a)</a:t>
            </a:r>
            <a:r>
              <a:rPr lang="en-GB" dirty="0" smtClean="0"/>
              <a:t>. </a:t>
            </a:r>
          </a:p>
          <a:p>
            <a:r>
              <a:rPr lang="en-GB" dirty="0" smtClean="0"/>
              <a:t>Detailed consideration of the new economics is to be found in </a:t>
            </a:r>
            <a:r>
              <a:rPr lang="en-GB" dirty="0" err="1" smtClean="0"/>
              <a:t>Lamberton</a:t>
            </a:r>
            <a:r>
              <a:rPr lang="en-GB" dirty="0" smtClean="0"/>
              <a:t> (1971, 1996), </a:t>
            </a:r>
            <a:r>
              <a:rPr lang="en-GB" dirty="0" smtClean="0">
                <a:hlinkClick r:id="rId8"/>
              </a:rPr>
              <a:t>Clarke (1994a)</a:t>
            </a:r>
            <a:r>
              <a:rPr lang="en-GB" dirty="0" smtClean="0"/>
              <a:t>, </a:t>
            </a:r>
            <a:r>
              <a:rPr lang="en-GB" dirty="0" smtClean="0">
                <a:hlinkClick r:id="rId9"/>
              </a:rPr>
              <a:t>Barlow (1994)</a:t>
            </a:r>
            <a:r>
              <a:rPr lang="en-GB" dirty="0" smtClean="0"/>
              <a:t>, </a:t>
            </a:r>
            <a:r>
              <a:rPr lang="en-GB" dirty="0" smtClean="0">
                <a:hlinkClick r:id="rId10"/>
              </a:rPr>
              <a:t>Dyson (1995)</a:t>
            </a:r>
            <a:r>
              <a:rPr lang="en-GB" dirty="0" smtClean="0"/>
              <a:t>, </a:t>
            </a:r>
            <a:r>
              <a:rPr lang="en-GB" dirty="0" err="1" smtClean="0"/>
              <a:t>Romer</a:t>
            </a:r>
            <a:r>
              <a:rPr lang="en-GB" dirty="0" smtClean="0"/>
              <a:t> (with a populist description in </a:t>
            </a:r>
            <a:r>
              <a:rPr lang="en-GB" dirty="0" smtClean="0">
                <a:hlinkClick r:id="rId11"/>
              </a:rPr>
              <a:t>Kelly 1996</a:t>
            </a:r>
            <a:r>
              <a:rPr lang="en-GB" dirty="0" smtClean="0"/>
              <a:t>), </a:t>
            </a:r>
            <a:r>
              <a:rPr lang="en-GB" dirty="0" smtClean="0">
                <a:hlinkClick r:id="rId12"/>
              </a:rPr>
              <a:t>Clarke (1999a)</a:t>
            </a:r>
            <a:r>
              <a:rPr lang="en-GB" dirty="0" smtClean="0"/>
              <a:t>, </a:t>
            </a:r>
            <a:r>
              <a:rPr lang="en-GB" dirty="0" smtClean="0">
                <a:hlinkClick r:id="rId13"/>
              </a:rPr>
              <a:t>Clarke (1999e)</a:t>
            </a:r>
            <a:r>
              <a:rPr lang="en-GB" dirty="0" smtClean="0"/>
              <a:t> and Shapiro &amp; Varian (1999). </a:t>
            </a:r>
          </a:p>
          <a:p>
            <a:endParaRPr lang="en-GB" dirty="0"/>
          </a:p>
        </p:txBody>
      </p:sp>
      <p:sp>
        <p:nvSpPr>
          <p:cNvPr id="4" name="Slide Number Placeholder 3"/>
          <p:cNvSpPr>
            <a:spLocks noGrp="1"/>
          </p:cNvSpPr>
          <p:nvPr>
            <p:ph type="sldNum" sz="quarter" idx="10"/>
          </p:nvPr>
        </p:nvSpPr>
        <p:spPr/>
        <p:txBody>
          <a:bodyPr/>
          <a:lstStyle/>
          <a:p>
            <a:fld id="{AA91C7EB-53C7-4057-892B-F0D50D6EC954}" type="slidenum">
              <a:rPr lang="en-GB" smtClean="0"/>
              <a:pPr/>
              <a:t>23</a:t>
            </a:fld>
            <a:endParaRPr lang="en-GB"/>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lnSpcReduction="10000"/>
          </a:bodyPr>
          <a:lstStyle/>
          <a:p>
            <a:r>
              <a:rPr lang="en-GB" b="1" dirty="0" smtClean="0"/>
              <a:t>The Freedom Theme </a:t>
            </a:r>
          </a:p>
          <a:p>
            <a:r>
              <a:rPr lang="en-GB" dirty="0" smtClean="0"/>
              <a:t>One of the recurring elements in electronic communities is expectations of greater freedoms, reflected in the term 'electronic frontier' </a:t>
            </a:r>
            <a:r>
              <a:rPr lang="en-GB" dirty="0" smtClean="0">
                <a:hlinkClick r:id="rId3"/>
              </a:rPr>
              <a:t>(</a:t>
            </a:r>
            <a:r>
              <a:rPr lang="en-GB" dirty="0" err="1" smtClean="0">
                <a:hlinkClick r:id="rId3"/>
              </a:rPr>
              <a:t>Kapor</a:t>
            </a:r>
            <a:r>
              <a:rPr lang="en-GB" dirty="0" smtClean="0">
                <a:hlinkClick r:id="rId3"/>
              </a:rPr>
              <a:t> &amp; Barlow 1990)</a:t>
            </a:r>
            <a:r>
              <a:rPr lang="en-GB" dirty="0" smtClean="0"/>
              <a:t>. The kinds of freedoms that </a:t>
            </a:r>
            <a:r>
              <a:rPr lang="en-GB" dirty="0" err="1" smtClean="0"/>
              <a:t>netizens</a:t>
            </a:r>
            <a:r>
              <a:rPr lang="en-GB" dirty="0" smtClean="0"/>
              <a:t> expect are documented in </a:t>
            </a:r>
            <a:r>
              <a:rPr lang="en-GB" dirty="0" smtClean="0">
                <a:hlinkClick r:id="rId4"/>
              </a:rPr>
              <a:t>Clarke (1997i)</a:t>
            </a:r>
            <a:r>
              <a:rPr lang="en-GB" dirty="0" smtClean="0"/>
              <a:t>. </a:t>
            </a:r>
          </a:p>
          <a:p>
            <a:r>
              <a:rPr lang="en-GB" dirty="0" smtClean="0"/>
              <a:t>One aspect that is particularly worthy of closer examination is the expectation of greatly enhanced freedom of access to information, summed up by the call-to-arms 'information wants to be free' </a:t>
            </a:r>
            <a:r>
              <a:rPr lang="en-GB" dirty="0" smtClean="0">
                <a:hlinkClick r:id="rId5"/>
              </a:rPr>
              <a:t>Clarke (1999h)</a:t>
            </a:r>
            <a:r>
              <a:rPr lang="en-GB" dirty="0" smtClean="0"/>
              <a:t>. During the period 1995-99, the efforts of millions of people have resulted in an unprecedented volume of information being made available, readily discovered and easily and quickly downloaded to individuals' own machines, for display, analysis and printing. </a:t>
            </a:r>
          </a:p>
          <a:p>
            <a:r>
              <a:rPr lang="en-GB" dirty="0" smtClean="0"/>
              <a:t>There are signs, however, that this period of enlightenment may be about to be reversed, and that a new 'dark ages' may come about </a:t>
            </a:r>
            <a:r>
              <a:rPr lang="en-GB" dirty="0" smtClean="0">
                <a:hlinkClick r:id="rId6"/>
              </a:rPr>
              <a:t>Clarke (1999i)</a:t>
            </a:r>
            <a:r>
              <a:rPr lang="en-GB" dirty="0" smtClean="0"/>
              <a:t>. The use and misuse of the public's right to know was directly addressed at this conference, in Spence (1999). </a:t>
            </a:r>
          </a:p>
          <a:p>
            <a:r>
              <a:rPr lang="en-GB" dirty="0" smtClean="0"/>
              <a:t>Another aspect that should be of significant interest to ethicists is the expectation of freedom to act anonymously (Clarke </a:t>
            </a:r>
            <a:r>
              <a:rPr lang="en-GB" dirty="0" smtClean="0">
                <a:hlinkClick r:id="rId7"/>
              </a:rPr>
              <a:t>1996j</a:t>
            </a:r>
            <a:r>
              <a:rPr lang="en-GB" dirty="0" smtClean="0"/>
              <a:t>, </a:t>
            </a:r>
            <a:r>
              <a:rPr lang="en-GB" dirty="0" smtClean="0">
                <a:hlinkClick r:id="rId8"/>
              </a:rPr>
              <a:t>1999g)</a:t>
            </a:r>
            <a:r>
              <a:rPr lang="en-GB" dirty="0" smtClean="0"/>
              <a:t>. Although the threat of retribution is only one of the forms of accountability, the freedom to act anonymously brings with it a risk of uncontrollable anti-social acts, in physical as well as in virtual space. A great deal of energy is being expended by law enforcement agencies, in an attempt to defeat, or at least compromise, electronic anonymity. And an even greater (although less well organised) effort is being invested by technologists (in respectable companies as well as in home-garages) in order to ensure that anonymous electronic behaviour is sustained. </a:t>
            </a:r>
          </a:p>
          <a:p>
            <a:endParaRPr lang="en-GB" dirty="0"/>
          </a:p>
        </p:txBody>
      </p:sp>
      <p:sp>
        <p:nvSpPr>
          <p:cNvPr id="4" name="Slide Number Placeholder 3"/>
          <p:cNvSpPr>
            <a:spLocks noGrp="1"/>
          </p:cNvSpPr>
          <p:nvPr>
            <p:ph type="sldNum" sz="quarter" idx="10"/>
          </p:nvPr>
        </p:nvSpPr>
        <p:spPr/>
        <p:txBody>
          <a:bodyPr/>
          <a:lstStyle/>
          <a:p>
            <a:fld id="{AA91C7EB-53C7-4057-892B-F0D50D6EC954}" type="slidenum">
              <a:rPr lang="en-GB" smtClean="0"/>
              <a:pPr/>
              <a:t>30</a:t>
            </a:fld>
            <a:endParaRPr lang="en-GB"/>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92500" lnSpcReduction="20000"/>
          </a:bodyPr>
          <a:lstStyle/>
          <a:p>
            <a:r>
              <a:rPr lang="en-GB" dirty="0" smtClean="0"/>
              <a:t>Corporations discovered the potential of the Internet only in 1994, but since then there has been an absolute feeding-frenzy. Among marketers, the concept of 'vision' has less to do with perceiving the future, and more to do with the quality of the graphic design. As a result, there has been a substantial failure to appreciate that mass-marketing techniques that were effective in the era of broadcast technologies (particularly radio and television), and the mass media that they supported, are inappropriate and ineffectual ways of influencing the very different net-consumer via the very different technologies of the Internet. </a:t>
            </a:r>
          </a:p>
          <a:p>
            <a:r>
              <a:rPr lang="en-GB" dirty="0" smtClean="0"/>
              <a:t>Moreover, the ethic that '</a:t>
            </a:r>
            <a:r>
              <a:rPr lang="en-GB" dirty="0" err="1" smtClean="0"/>
              <a:t>informations</a:t>
            </a:r>
            <a:r>
              <a:rPr lang="en-GB" dirty="0" smtClean="0"/>
              <a:t> wants to be free' has tended to be corrupted into the expectation that 'information wants to be gratis' and hence the assertion that 'I don't like paying for information' </a:t>
            </a:r>
            <a:r>
              <a:rPr lang="en-GB" dirty="0" smtClean="0">
                <a:hlinkClick r:id="rId3"/>
              </a:rPr>
              <a:t>(Clarke 1999h)</a:t>
            </a:r>
            <a:r>
              <a:rPr lang="en-GB" dirty="0" smtClean="0"/>
              <a:t>. This has created barriers for electronic publishers, who need to find new business models to support their empires and the authors on whose creative output they depend. The implications for the publishing industry are discussed in </a:t>
            </a:r>
            <a:r>
              <a:rPr lang="en-GB" dirty="0" smtClean="0">
                <a:hlinkClick r:id="rId4"/>
              </a:rPr>
              <a:t>Clarke (1999c)</a:t>
            </a:r>
            <a:r>
              <a:rPr lang="en-GB" dirty="0" smtClean="0"/>
              <a:t>. </a:t>
            </a:r>
          </a:p>
          <a:p>
            <a:r>
              <a:rPr lang="en-GB" dirty="0" smtClean="0"/>
              <a:t>Leaving aside the special case of information-for-profit, consumer Internet commerce in physical goods has not enjoyed the meteoric growth-rates of other Internet metrics (although the anticipation that, sometime, somehow, it will break through, has resulted in ridiculously speculative valuations of Internet companies). With the exception of the leading market segments, pornography and gambling, there is good reason to expect that growth in trading volumes will remain constrained unless and until marketers change their ways. </a:t>
            </a:r>
          </a:p>
          <a:p>
            <a:r>
              <a:rPr lang="en-GB" dirty="0" smtClean="0"/>
              <a:t>Consumer protection issues are considered in </a:t>
            </a:r>
            <a:r>
              <a:rPr lang="en-GB" dirty="0" smtClean="0">
                <a:hlinkClick r:id="rId5"/>
              </a:rPr>
              <a:t>Clarke (1996i)</a:t>
            </a:r>
            <a:r>
              <a:rPr lang="en-GB" dirty="0" smtClean="0"/>
              <a:t>, and the specific challenges of spam (unsolicited emails) in </a:t>
            </a:r>
            <a:r>
              <a:rPr lang="en-GB" dirty="0" smtClean="0">
                <a:hlinkClick r:id="rId6"/>
              </a:rPr>
              <a:t>Clarke (1997a)</a:t>
            </a:r>
            <a:r>
              <a:rPr lang="en-GB" dirty="0" smtClean="0"/>
              <a:t>, and cookies in </a:t>
            </a:r>
            <a:r>
              <a:rPr lang="en-GB" dirty="0" smtClean="0">
                <a:hlinkClick r:id="rId7"/>
              </a:rPr>
              <a:t>Clarke (1997b)</a:t>
            </a:r>
            <a:r>
              <a:rPr lang="en-GB" dirty="0" smtClean="0"/>
              <a:t>. Broader treatment of the lack of public confidence and trust is in </a:t>
            </a:r>
            <a:r>
              <a:rPr lang="en-GB" dirty="0" smtClean="0">
                <a:hlinkClick r:id="rId8"/>
              </a:rPr>
              <a:t>Clarke (1999a)</a:t>
            </a:r>
            <a:r>
              <a:rPr lang="en-GB" dirty="0" smtClean="0"/>
              <a:t>. The (un)willingness of net-consumers to pay is examined in </a:t>
            </a:r>
            <a:r>
              <a:rPr lang="en-GB" dirty="0" smtClean="0">
                <a:hlinkClick r:id="rId9"/>
              </a:rPr>
              <a:t>Clarke (1999e)</a:t>
            </a:r>
            <a:r>
              <a:rPr lang="en-GB" dirty="0" smtClean="0"/>
              <a:t>. </a:t>
            </a:r>
            <a:r>
              <a:rPr lang="en-GB" dirty="0" smtClean="0">
                <a:hlinkClick r:id="rId10"/>
              </a:rPr>
              <a:t>Clarke (1998f)</a:t>
            </a:r>
            <a:r>
              <a:rPr lang="en-GB" dirty="0" smtClean="0"/>
              <a:t> addresses the general topic of cyberspace invading personal space, the privacy implications of direct marketing practices are assessed in </a:t>
            </a:r>
            <a:r>
              <a:rPr lang="en-GB" dirty="0" smtClean="0">
                <a:hlinkClick r:id="rId11"/>
              </a:rPr>
              <a:t>Clarke (1998b)</a:t>
            </a:r>
            <a:r>
              <a:rPr lang="en-GB" dirty="0" smtClean="0"/>
              <a:t>, and </a:t>
            </a:r>
            <a:r>
              <a:rPr lang="en-GB" dirty="0" smtClean="0">
                <a:hlinkClick r:id="rId12"/>
              </a:rPr>
              <a:t>Clarke (1998i)</a:t>
            </a:r>
            <a:r>
              <a:rPr lang="en-GB" dirty="0" smtClean="0"/>
              <a:t> considers specific needs in relation to marketing codes of practice. The ethical implications of current Internet market models were also directly addressed at this conference, in </a:t>
            </a:r>
            <a:r>
              <a:rPr lang="en-GB" dirty="0" err="1" smtClean="0"/>
              <a:t>Kronenberg</a:t>
            </a:r>
            <a:r>
              <a:rPr lang="en-GB" dirty="0" smtClean="0"/>
              <a:t> (1999). </a:t>
            </a:r>
            <a:endParaRPr lang="en-GB" dirty="0"/>
          </a:p>
        </p:txBody>
      </p:sp>
      <p:sp>
        <p:nvSpPr>
          <p:cNvPr id="4" name="Slide Number Placeholder 3"/>
          <p:cNvSpPr>
            <a:spLocks noGrp="1"/>
          </p:cNvSpPr>
          <p:nvPr>
            <p:ph type="sldNum" sz="quarter" idx="10"/>
          </p:nvPr>
        </p:nvSpPr>
        <p:spPr/>
        <p:txBody>
          <a:bodyPr/>
          <a:lstStyle/>
          <a:p>
            <a:fld id="{AA91C7EB-53C7-4057-892B-F0D50D6EC954}" type="slidenum">
              <a:rPr lang="en-GB" smtClean="0"/>
              <a:pPr/>
              <a:t>33</a:t>
            </a:fld>
            <a:endParaRPr lang="en-GB"/>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smtClean="0"/>
              <a:t>The Internet has been recognised by government agencies as an additional service delivery channel, and an opportunity to </a:t>
            </a:r>
            <a:r>
              <a:rPr lang="en-GB" dirty="0" err="1" smtClean="0"/>
              <a:t>reeduce</a:t>
            </a:r>
            <a:r>
              <a:rPr lang="en-GB" dirty="0" smtClean="0"/>
              <a:t> costs, while sustaining the image, and even perhaps the reality, of service </a:t>
            </a:r>
            <a:r>
              <a:rPr lang="en-GB" dirty="0" smtClean="0">
                <a:hlinkClick r:id="rId3"/>
              </a:rPr>
              <a:t>(Clarke 1999f)</a:t>
            </a:r>
            <a:r>
              <a:rPr lang="en-GB" dirty="0" smtClean="0"/>
              <a:t>. </a:t>
            </a:r>
          </a:p>
          <a:p>
            <a:r>
              <a:rPr lang="en-GB" dirty="0" smtClean="0"/>
              <a:t>It has also been recognised as an additional source of data for social control, and as a means of achieving increased intensity of data trails about citizens. Major initiatives are in train among law enforcement agencies and national security communities to harness Internet technologies to the location of people </a:t>
            </a:r>
            <a:r>
              <a:rPr lang="en-GB" dirty="0" smtClean="0">
                <a:hlinkClick r:id="rId4"/>
              </a:rPr>
              <a:t>(Clarke 1999k)</a:t>
            </a:r>
            <a:r>
              <a:rPr lang="en-GB" dirty="0" smtClean="0"/>
              <a:t>. This would enable them to stretch their surveillance budgets, monitor more people more intensively, and automate the collection of both intelligence and evidence. </a:t>
            </a:r>
          </a:p>
          <a:p>
            <a:r>
              <a:rPr lang="en-GB" dirty="0" smtClean="0"/>
              <a:t>There are some potentially very aggressive applications of technology in the areas of identification, particularly smart cards, digital signatures and public key infrastructure </a:t>
            </a:r>
            <a:r>
              <a:rPr lang="en-GB" dirty="0" smtClean="0">
                <a:hlinkClick r:id="rId5"/>
              </a:rPr>
              <a:t>(Greenleaf &amp; Clarke 1997</a:t>
            </a:r>
            <a:r>
              <a:rPr lang="en-GB" dirty="0" smtClean="0"/>
              <a:t>, </a:t>
            </a:r>
            <a:r>
              <a:rPr lang="en-GB" dirty="0" smtClean="0">
                <a:hlinkClick r:id="rId6"/>
              </a:rPr>
              <a:t>Clarke 1998d</a:t>
            </a:r>
            <a:r>
              <a:rPr lang="en-GB" dirty="0" smtClean="0"/>
              <a:t>). In an area closely related to public key infrastructure, the (primarily U.S.) national security community spent five years trying unsuccessfully to preclude the widespread availability of strong cryptography </a:t>
            </a:r>
            <a:r>
              <a:rPr lang="en-GB" dirty="0" smtClean="0">
                <a:hlinkClick r:id="rId7"/>
              </a:rPr>
              <a:t>(Clarke 1996c)</a:t>
            </a:r>
            <a:r>
              <a:rPr lang="en-GB" dirty="0" smtClean="0"/>
              <a:t>, which is the technical means whereby the contents of messages can be protected from prying eyes. Finally, in September 1999, they accepted the inevitable, and changed their strategy. </a:t>
            </a:r>
          </a:p>
          <a:p>
            <a:endParaRPr lang="en-GB" dirty="0"/>
          </a:p>
        </p:txBody>
      </p:sp>
      <p:sp>
        <p:nvSpPr>
          <p:cNvPr id="4" name="Slide Number Placeholder 3"/>
          <p:cNvSpPr>
            <a:spLocks noGrp="1"/>
          </p:cNvSpPr>
          <p:nvPr>
            <p:ph type="sldNum" sz="quarter" idx="10"/>
          </p:nvPr>
        </p:nvSpPr>
        <p:spPr/>
        <p:txBody>
          <a:bodyPr/>
          <a:lstStyle/>
          <a:p>
            <a:fld id="{AA91C7EB-53C7-4057-892B-F0D50D6EC954}" type="slidenum">
              <a:rPr lang="en-GB" smtClean="0"/>
              <a:pPr/>
              <a:t>34</a:t>
            </a:fld>
            <a:endParaRPr lang="en-GB"/>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85000" lnSpcReduction="20000"/>
          </a:bodyPr>
          <a:lstStyle/>
          <a:p>
            <a:r>
              <a:rPr lang="en-GB" dirty="0" smtClean="0"/>
              <a:t>In some respects, the law has coped quite well with challenges created by the Internet. For example, some instances of pornography, malicious harm, stalking, and fraud have been uncovered and prosecuted. Moreover, the creation of statutory 'computer crimes' has rendered criminal, particular acts that previously were not prosecutable. </a:t>
            </a:r>
          </a:p>
          <a:p>
            <a:r>
              <a:rPr lang="en-GB" dirty="0" smtClean="0"/>
              <a:t>There are, however, many instances of ill-fitting laws. In the civil law arena, for example, there are continuing doubts about the efficacy of existing laws relating to signatures and documents in the electronic context </a:t>
            </a:r>
            <a:r>
              <a:rPr lang="en-GB" dirty="0" smtClean="0">
                <a:hlinkClick r:id="rId3"/>
              </a:rPr>
              <a:t>(Clarke 1999d)</a:t>
            </a:r>
            <a:r>
              <a:rPr lang="en-GB" dirty="0" smtClean="0"/>
              <a:t>. And in the criminal jurisdiction, possession offences, particularly in the extreme case of child pornography, have shown the law to be a serious affront to logic as well as to personal dignity, e.g. </a:t>
            </a:r>
            <a:r>
              <a:rPr lang="en-GB" dirty="0" smtClean="0">
                <a:hlinkClick r:id="rId4"/>
              </a:rPr>
              <a:t>Clarke (1998e)</a:t>
            </a:r>
            <a:r>
              <a:rPr lang="en-GB" dirty="0" smtClean="0"/>
              <a:t>. </a:t>
            </a:r>
          </a:p>
          <a:p>
            <a:r>
              <a:rPr lang="en-GB" dirty="0" smtClean="0"/>
              <a:t>Enforcement of the law is seriously challenged by technical aspects of the Internet </a:t>
            </a:r>
            <a:r>
              <a:rPr lang="en-GB" dirty="0" smtClean="0">
                <a:hlinkClick r:id="rId5"/>
              </a:rPr>
              <a:t>(Clarke 1996h</a:t>
            </a:r>
            <a:r>
              <a:rPr lang="en-GB" dirty="0" smtClean="0"/>
              <a:t>, </a:t>
            </a:r>
            <a:r>
              <a:rPr lang="en-GB" dirty="0" smtClean="0">
                <a:hlinkClick r:id="rId6"/>
              </a:rPr>
              <a:t>Clarke et al. 1998a</a:t>
            </a:r>
            <a:r>
              <a:rPr lang="en-GB" dirty="0" smtClean="0"/>
              <a:t>, </a:t>
            </a:r>
            <a:r>
              <a:rPr lang="en-GB" dirty="0" smtClean="0">
                <a:hlinkClick r:id="rId7"/>
              </a:rPr>
              <a:t>Clarke et al. 1998b)</a:t>
            </a:r>
            <a:r>
              <a:rPr lang="en-GB" dirty="0" smtClean="0"/>
              <a:t>. </a:t>
            </a:r>
          </a:p>
          <a:p>
            <a:r>
              <a:rPr lang="en-GB" dirty="0" smtClean="0"/>
              <a:t>In addition, the limitation of law enforcement agencies to specific geographic jurisdictions creates serious challenges for them when they investigate activities that can be readily contrived to be extra-jurisdictional (i.e. occur somewhere else), trans-jurisdictional (i.e. occur across two or more areas), or are supra-jurisdictional (i.e. occur somewhere that no agency has jurisdiction over). One effect of the Internet has been to lower the cost of 'tax-havens' and regulatory arbitrage, such that they are no longer restricted to corporations and wealthy individuals. See </a:t>
            </a:r>
            <a:r>
              <a:rPr lang="en-GB" dirty="0" smtClean="0">
                <a:hlinkClick r:id="rId8"/>
              </a:rPr>
              <a:t>Clarke (1997c)</a:t>
            </a:r>
            <a:r>
              <a:rPr lang="en-GB" dirty="0" smtClean="0"/>
              <a:t>. </a:t>
            </a:r>
          </a:p>
          <a:p>
            <a:r>
              <a:rPr lang="en-GB" dirty="0" smtClean="0"/>
              <a:t>Two primary areas in which regulation has been attempted are pornography </a:t>
            </a:r>
            <a:r>
              <a:rPr lang="en-GB" dirty="0" smtClean="0">
                <a:hlinkClick r:id="rId9"/>
              </a:rPr>
              <a:t>Clarke (1996b)</a:t>
            </a:r>
            <a:r>
              <a:rPr lang="en-GB" dirty="0" smtClean="0"/>
              <a:t> and gambling </a:t>
            </a:r>
            <a:r>
              <a:rPr lang="en-GB" dirty="0" smtClean="0">
                <a:hlinkClick r:id="rId7"/>
              </a:rPr>
              <a:t>(Clarke et al. 1998b)</a:t>
            </a:r>
            <a:r>
              <a:rPr lang="en-GB" dirty="0" smtClean="0"/>
              <a:t>. Additional areas include fraud, unfair marketing practices, and 'cyber-squatting' (a vogue term for the acquisition of domain-names that seem likely to command a premium at some future time). In some other areas, notably privacy, and aspects of consumer protection, there has been a marked reluctance by governments, especially in the U.S.A. and Australia, to take action. See van den </a:t>
            </a:r>
            <a:r>
              <a:rPr lang="en-GB" dirty="0" err="1" smtClean="0"/>
              <a:t>Hoven</a:t>
            </a:r>
            <a:r>
              <a:rPr lang="en-GB" dirty="0" smtClean="0"/>
              <a:t> (1999). </a:t>
            </a:r>
          </a:p>
          <a:p>
            <a:r>
              <a:rPr lang="en-GB" dirty="0" smtClean="0"/>
              <a:t>Regulation by geographically limited governments still has a role to play, but needs to be complemented by other means. International collaboration and harmonisation might help. Another important consideration is community self-regulation. A further approach is enhancements and adaptations to the architecture of the Internet. Attempts are being made through such mechanisms as PICS </a:t>
            </a:r>
            <a:r>
              <a:rPr lang="en-GB" dirty="0" smtClean="0">
                <a:hlinkClick r:id="rId10"/>
              </a:rPr>
              <a:t>(Clarke 1996d)</a:t>
            </a:r>
            <a:r>
              <a:rPr lang="en-GB" dirty="0" smtClean="0"/>
              <a:t>, P3P </a:t>
            </a:r>
            <a:r>
              <a:rPr lang="en-GB" dirty="0" smtClean="0">
                <a:hlinkClick r:id="rId11"/>
              </a:rPr>
              <a:t>(Clarke 1998c)</a:t>
            </a:r>
            <a:r>
              <a:rPr lang="en-GB" dirty="0" smtClean="0"/>
              <a:t> and a new standard for cookies </a:t>
            </a:r>
            <a:r>
              <a:rPr lang="en-GB" dirty="0" smtClean="0">
                <a:hlinkClick r:id="rId12"/>
              </a:rPr>
              <a:t>Clarke (1997b)</a:t>
            </a:r>
            <a:r>
              <a:rPr lang="en-GB" dirty="0" smtClean="0"/>
              <a:t>. For discussions of more fundamental change, see Greenleaf </a:t>
            </a:r>
            <a:r>
              <a:rPr lang="en-GB" dirty="0" smtClean="0">
                <a:hlinkClick r:id="rId13"/>
              </a:rPr>
              <a:t>(1998</a:t>
            </a:r>
            <a:r>
              <a:rPr lang="en-GB" dirty="0" smtClean="0"/>
              <a:t>, </a:t>
            </a:r>
            <a:r>
              <a:rPr lang="en-GB" dirty="0" smtClean="0">
                <a:hlinkClick r:id="rId14"/>
              </a:rPr>
              <a:t>1999</a:t>
            </a:r>
            <a:r>
              <a:rPr lang="en-GB" dirty="0" smtClean="0"/>
              <a:t>). </a:t>
            </a:r>
          </a:p>
          <a:p>
            <a:r>
              <a:rPr lang="en-GB" dirty="0" smtClean="0"/>
              <a:t>For discussions of a range of specific issues arising in relation to the regulation of Internet behaviour, see </a:t>
            </a:r>
            <a:r>
              <a:rPr lang="en-GB" dirty="0" smtClean="0">
                <a:hlinkClick r:id="rId15"/>
              </a:rPr>
              <a:t>Clarke (1999b)</a:t>
            </a:r>
            <a:r>
              <a:rPr lang="en-GB" dirty="0" smtClean="0"/>
              <a:t> and de </a:t>
            </a:r>
            <a:r>
              <a:rPr lang="en-GB" dirty="0" err="1" smtClean="0"/>
              <a:t>Zwart</a:t>
            </a:r>
            <a:r>
              <a:rPr lang="en-GB" dirty="0" smtClean="0"/>
              <a:t> (1999). In relation to the specific matter of privacy, see </a:t>
            </a:r>
            <a:r>
              <a:rPr lang="en-GB" dirty="0" smtClean="0">
                <a:hlinkClick r:id="rId16"/>
              </a:rPr>
              <a:t>Clarke (1994b)</a:t>
            </a:r>
            <a:r>
              <a:rPr lang="en-GB" dirty="0" smtClean="0"/>
              <a:t>, </a:t>
            </a:r>
            <a:r>
              <a:rPr lang="en-GB" dirty="0" smtClean="0">
                <a:hlinkClick r:id="rId17"/>
              </a:rPr>
              <a:t>Clarke (1996g)</a:t>
            </a:r>
            <a:r>
              <a:rPr lang="en-GB" dirty="0" smtClean="0"/>
              <a:t>, </a:t>
            </a:r>
            <a:r>
              <a:rPr lang="en-GB" dirty="0" smtClean="0">
                <a:hlinkClick r:id="rId18"/>
              </a:rPr>
              <a:t>Clarke (1997g)</a:t>
            </a:r>
            <a:r>
              <a:rPr lang="en-GB" dirty="0" smtClean="0"/>
              <a:t>, </a:t>
            </a:r>
            <a:r>
              <a:rPr lang="en-GB" dirty="0" smtClean="0">
                <a:hlinkClick r:id="rId19"/>
              </a:rPr>
              <a:t>Clarke (1997h)</a:t>
            </a:r>
            <a:r>
              <a:rPr lang="en-GB" dirty="0" smtClean="0"/>
              <a:t> </a:t>
            </a:r>
            <a:r>
              <a:rPr lang="en-GB" dirty="0" smtClean="0">
                <a:hlinkClick r:id="rId20"/>
              </a:rPr>
              <a:t>Clarke (1998b)</a:t>
            </a:r>
            <a:r>
              <a:rPr lang="en-GB" dirty="0" smtClean="0"/>
              <a:t> </a:t>
            </a:r>
            <a:r>
              <a:rPr lang="en-GB" dirty="0" smtClean="0">
                <a:hlinkClick r:id="rId21"/>
              </a:rPr>
              <a:t>Clarke (1999j)</a:t>
            </a:r>
            <a:r>
              <a:rPr lang="en-GB" dirty="0" smtClean="0"/>
              <a:t>. </a:t>
            </a:r>
          </a:p>
          <a:p>
            <a:endParaRPr lang="en-GB" dirty="0"/>
          </a:p>
        </p:txBody>
      </p:sp>
      <p:sp>
        <p:nvSpPr>
          <p:cNvPr id="4" name="Slide Number Placeholder 3"/>
          <p:cNvSpPr>
            <a:spLocks noGrp="1"/>
          </p:cNvSpPr>
          <p:nvPr>
            <p:ph type="sldNum" sz="quarter" idx="10"/>
          </p:nvPr>
        </p:nvSpPr>
        <p:spPr/>
        <p:txBody>
          <a:bodyPr/>
          <a:lstStyle/>
          <a:p>
            <a:fld id="{AA91C7EB-53C7-4057-892B-F0D50D6EC954}" type="slidenum">
              <a:rPr lang="en-GB" smtClean="0"/>
              <a:pPr/>
              <a:t>35</a:t>
            </a:fld>
            <a:endParaRPr lang="en-GB"/>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smtClean="0"/>
              <a:t>http://www.rogerclarke.com/II/IEthics99.html</a:t>
            </a:r>
            <a:endParaRPr lang="en-GB" dirty="0"/>
          </a:p>
        </p:txBody>
      </p:sp>
      <p:sp>
        <p:nvSpPr>
          <p:cNvPr id="4" name="Slide Number Placeholder 3"/>
          <p:cNvSpPr>
            <a:spLocks noGrp="1"/>
          </p:cNvSpPr>
          <p:nvPr>
            <p:ph type="sldNum" sz="quarter" idx="10"/>
          </p:nvPr>
        </p:nvSpPr>
        <p:spPr/>
        <p:txBody>
          <a:bodyPr/>
          <a:lstStyle/>
          <a:p>
            <a:fld id="{AA91C7EB-53C7-4057-892B-F0D50D6EC954}" type="slidenum">
              <a:rPr lang="en-GB" smtClean="0"/>
              <a:pPr/>
              <a:t>37</a:t>
            </a:fld>
            <a:endParaRPr lang="en-GB"/>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5A9B45F4-3AE7-4B03-9B7A-9AB36926BD30}" type="datetimeFigureOut">
              <a:rPr lang="en-GB" smtClean="0"/>
              <a:pPr/>
              <a:t>26/10/2011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556A61D-FD1C-4BD6-BEBB-60F8E6268F08}" type="slidenum">
              <a:rPr lang="en-GB" smtClean="0"/>
              <a:pPr/>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A9B45F4-3AE7-4B03-9B7A-9AB36926BD30}" type="datetimeFigureOut">
              <a:rPr lang="en-GB" smtClean="0"/>
              <a:pPr/>
              <a:t>26/10/2011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556A61D-FD1C-4BD6-BEBB-60F8E6268F08}" type="slidenum">
              <a:rPr lang="en-GB" smtClean="0"/>
              <a:pPr/>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A9B45F4-3AE7-4B03-9B7A-9AB36926BD30}" type="datetimeFigureOut">
              <a:rPr lang="en-GB" smtClean="0"/>
              <a:pPr/>
              <a:t>26/10/2011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556A61D-FD1C-4BD6-BEBB-60F8E6268F08}" type="slidenum">
              <a:rPr lang="en-GB" smtClean="0"/>
              <a:pPr/>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5A9B45F4-3AE7-4B03-9B7A-9AB36926BD30}" type="datetimeFigureOut">
              <a:rPr lang="en-GB" smtClean="0"/>
              <a:pPr/>
              <a:t>26/10/2011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556A61D-FD1C-4BD6-BEBB-60F8E6268F08}" type="slidenum">
              <a:rPr lang="en-GB" smtClean="0"/>
              <a:pPr/>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5A9B45F4-3AE7-4B03-9B7A-9AB36926BD30}" type="datetimeFigureOut">
              <a:rPr lang="en-GB" smtClean="0"/>
              <a:pPr/>
              <a:t>26/10/2011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7556A61D-FD1C-4BD6-BEBB-60F8E6268F08}" type="slidenum">
              <a:rPr lang="en-GB" smtClean="0"/>
              <a:pPr/>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5A9B45F4-3AE7-4B03-9B7A-9AB36926BD30}" type="datetimeFigureOut">
              <a:rPr lang="en-GB" smtClean="0"/>
              <a:pPr/>
              <a:t>26/10/2011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7556A61D-FD1C-4BD6-BEBB-60F8E6268F08}" type="slidenum">
              <a:rPr lang="en-GB" smtClean="0"/>
              <a:pPr/>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A9B45F4-3AE7-4B03-9B7A-9AB36926BD30}" type="datetimeFigureOut">
              <a:rPr lang="en-GB" smtClean="0"/>
              <a:pPr/>
              <a:t>26/10/2011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7556A61D-FD1C-4BD6-BEBB-60F8E6268F08}" type="slidenum">
              <a:rPr lang="en-GB" smtClean="0"/>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A9B45F4-3AE7-4B03-9B7A-9AB36926BD30}" type="datetimeFigureOut">
              <a:rPr lang="en-GB" smtClean="0"/>
              <a:pPr/>
              <a:t>26/10/2011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556A61D-FD1C-4BD6-BEBB-60F8E6268F08}" type="slidenum">
              <a:rPr lang="en-GB" smtClean="0"/>
              <a:pPr/>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A9B45F4-3AE7-4B03-9B7A-9AB36926BD30}" type="datetimeFigureOut">
              <a:rPr lang="en-GB" smtClean="0"/>
              <a:pPr/>
              <a:t>26/10/2011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556A61D-FD1C-4BD6-BEBB-60F8E6268F08}" type="slidenum">
              <a:rPr lang="en-GB" smtClean="0"/>
              <a:pPr/>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A9B45F4-3AE7-4B03-9B7A-9AB36926BD30}" type="datetimeFigureOut">
              <a:rPr lang="en-GB" smtClean="0"/>
              <a:pPr/>
              <a:t>26/10/2011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556A61D-FD1C-4BD6-BEBB-60F8E6268F08}" type="slidenum">
              <a:rPr lang="en-GB" smtClean="0"/>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A9B45F4-3AE7-4B03-9B7A-9AB36926BD30}" type="datetimeFigureOut">
              <a:rPr lang="en-GB" smtClean="0"/>
              <a:pPr/>
              <a:t>26/10/2011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556A61D-FD1C-4BD6-BEBB-60F8E6268F08}" type="slidenum">
              <a:rPr lang="en-GB" smtClean="0"/>
              <a:pPr/>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A9B45F4-3AE7-4B03-9B7A-9AB36926BD30}" type="datetimeFigureOut">
              <a:rPr lang="en-GB" smtClean="0"/>
              <a:pPr/>
              <a:t>26/10/2011</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556A61D-FD1C-4BD6-BEBB-60F8E6268F08}" type="slidenum">
              <a:rPr lang="en-GB" smtClean="0"/>
              <a:pPr/>
              <a:t>‹#›</a:t>
            </a:fld>
            <a:endParaRPr lang="en-GB"/>
          </a:p>
        </p:txBody>
      </p:sp>
    </p:spTree>
  </p:cSld>
  <p:clrMap bg1="dk1" tx1="lt1" bg2="dk2" tx2="lt2" accent1="accent1" accent2="accent2" accent3="accent3" accent4="accent4" accent5="accent5" accent6="accent6" hlink="hlink" folHlink="folHlink"/>
  <p:sldLayoutIdLst>
    <p:sldLayoutId id="2147483745" r:id="rId1"/>
    <p:sldLayoutId id="2147483746" r:id="rId2"/>
    <p:sldLayoutId id="2147483747" r:id="rId3"/>
    <p:sldLayoutId id="2147483748" r:id="rId4"/>
    <p:sldLayoutId id="2147483749" r:id="rId5"/>
    <p:sldLayoutId id="2147483750" r:id="rId6"/>
    <p:sldLayoutId id="2147483751" r:id="rId7"/>
    <p:sldLayoutId id="2147483752" r:id="rId8"/>
    <p:sldLayoutId id="2147483753" r:id="rId9"/>
    <p:sldLayoutId id="2147483754" r:id="rId10"/>
    <p:sldLayoutId id="2147483755"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hyperlink" Target="http://en.wikipedia.org/wiki/File:Ibm704.gif" TargetMode="Externa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Internet Ethics</a:t>
            </a:r>
            <a:endParaRPr lang="en-GB" dirty="0"/>
          </a:p>
        </p:txBody>
      </p:sp>
      <p:sp>
        <p:nvSpPr>
          <p:cNvPr id="3" name="Subtitle 2"/>
          <p:cNvSpPr>
            <a:spLocks noGrp="1"/>
          </p:cNvSpPr>
          <p:nvPr>
            <p:ph type="subTitle" idx="1"/>
          </p:nvPr>
        </p:nvSpPr>
        <p:spPr/>
        <p:txBody>
          <a:bodyPr/>
          <a:lstStyle/>
          <a:p>
            <a:r>
              <a:rPr lang="en-GB" dirty="0" smtClean="0"/>
              <a:t>Caroline </a:t>
            </a:r>
            <a:r>
              <a:rPr lang="en-GB" dirty="0" err="1" smtClean="0"/>
              <a:t>Jawad</a:t>
            </a:r>
            <a:r>
              <a:rPr lang="en-GB" dirty="0" smtClean="0"/>
              <a:t> 2011</a:t>
            </a:r>
            <a:endParaRPr lang="en-GB"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Next week</a:t>
            </a:r>
            <a:endParaRPr lang="en-GB" dirty="0"/>
          </a:p>
        </p:txBody>
      </p:sp>
      <p:sp>
        <p:nvSpPr>
          <p:cNvPr id="3" name="Content Placeholder 2"/>
          <p:cNvSpPr>
            <a:spLocks noGrp="1"/>
          </p:cNvSpPr>
          <p:nvPr>
            <p:ph idx="1"/>
          </p:nvPr>
        </p:nvSpPr>
        <p:spPr/>
        <p:txBody>
          <a:bodyPr/>
          <a:lstStyle/>
          <a:p>
            <a:r>
              <a:rPr lang="en-GB" dirty="0" smtClean="0"/>
              <a:t>10-11 Room 202 Internet ethics discussion</a:t>
            </a:r>
          </a:p>
          <a:p>
            <a:r>
              <a:rPr lang="en-GB" dirty="0" smtClean="0"/>
              <a:t>11-12 Online surveys </a:t>
            </a:r>
            <a:endParaRPr lang="en-GB"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0658" name="Picture 2"/>
          <p:cNvPicPr>
            <a:picLocks noChangeAspect="1" noChangeArrowheads="1"/>
          </p:cNvPicPr>
          <p:nvPr/>
        </p:nvPicPr>
        <p:blipFill>
          <a:blip r:embed="rId2" cstate="print"/>
          <a:srcRect/>
          <a:stretch>
            <a:fillRect/>
          </a:stretch>
        </p:blipFill>
        <p:spPr bwMode="auto">
          <a:xfrm>
            <a:off x="0" y="571500"/>
            <a:ext cx="9144000" cy="5715000"/>
          </a:xfrm>
          <a:prstGeom prst="rect">
            <a:avLst/>
          </a:prstGeom>
          <a:noFill/>
          <a:ln w="9525">
            <a:noFill/>
            <a:miter lim="800000"/>
            <a:headEnd/>
            <a:tailEnd/>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a:bodyPr>
          <a:lstStyle/>
          <a:p>
            <a:r>
              <a:rPr lang="en-GB" dirty="0" smtClean="0">
                <a:solidFill>
                  <a:schemeClr val="tx1"/>
                </a:solidFill>
                <a:effectLst>
                  <a:outerShdw blurRad="38100" dist="38100" dir="2700000" algn="tl">
                    <a:srgbClr val="000000">
                      <a:alpha val="43137"/>
                    </a:srgbClr>
                  </a:outerShdw>
                </a:effectLst>
              </a:rPr>
              <a:t>Definition of </a:t>
            </a:r>
            <a:r>
              <a:rPr lang="en-GB" dirty="0" err="1" smtClean="0">
                <a:solidFill>
                  <a:schemeClr val="tx1"/>
                </a:solidFill>
                <a:effectLst>
                  <a:outerShdw blurRad="38100" dist="38100" dir="2700000" algn="tl">
                    <a:srgbClr val="000000">
                      <a:alpha val="43137"/>
                    </a:srgbClr>
                  </a:outerShdw>
                </a:effectLst>
              </a:rPr>
              <a:t>cyberethics</a:t>
            </a:r>
            <a:endParaRPr lang="en-GB" dirty="0">
              <a:solidFill>
                <a:schemeClr val="tx1"/>
              </a:solidFill>
              <a:effectLst>
                <a:outerShdw blurRad="38100" dist="38100" dir="2700000" algn="tl">
                  <a:srgbClr val="000000">
                    <a:alpha val="43137"/>
                  </a:srgbClr>
                </a:outerShdw>
              </a:effectLst>
            </a:endParaRPr>
          </a:p>
        </p:txBody>
      </p:sp>
      <p:sp>
        <p:nvSpPr>
          <p:cNvPr id="2" name="Content Placeholder 1"/>
          <p:cNvSpPr>
            <a:spLocks noGrp="1"/>
          </p:cNvSpPr>
          <p:nvPr>
            <p:ph idx="1"/>
          </p:nvPr>
        </p:nvSpPr>
        <p:spPr/>
        <p:txBody>
          <a:bodyPr/>
          <a:lstStyle/>
          <a:p>
            <a:r>
              <a:rPr lang="en-GB" dirty="0" smtClean="0"/>
              <a:t>The field of applied ethics that examines moral, legal and social issues in the development and use of </a:t>
            </a:r>
            <a:r>
              <a:rPr lang="en-GB" dirty="0" err="1" smtClean="0"/>
              <a:t>cybertechnology</a:t>
            </a:r>
            <a:r>
              <a:rPr lang="en-GB" dirty="0" smtClean="0"/>
              <a:t> (</a:t>
            </a:r>
            <a:r>
              <a:rPr lang="en-GB" dirty="0" err="1" smtClean="0"/>
              <a:t>Spinello</a:t>
            </a:r>
            <a:r>
              <a:rPr lang="en-GB" dirty="0" smtClean="0"/>
              <a:t> and </a:t>
            </a:r>
            <a:r>
              <a:rPr lang="en-GB" dirty="0" err="1" smtClean="0"/>
              <a:t>Tavani</a:t>
            </a:r>
            <a:r>
              <a:rPr lang="en-GB" dirty="0" smtClean="0"/>
              <a:t>, 2004)</a:t>
            </a:r>
          </a:p>
          <a:p>
            <a:r>
              <a:rPr lang="en-GB" sz="2800" dirty="0" smtClean="0"/>
              <a:t>Richard </a:t>
            </a:r>
            <a:r>
              <a:rPr lang="en-GB" sz="2800" dirty="0" err="1" smtClean="0"/>
              <a:t>Spinello</a:t>
            </a:r>
            <a:r>
              <a:rPr lang="en-GB" sz="2800" dirty="0" smtClean="0"/>
              <a:t> and Herman </a:t>
            </a:r>
            <a:r>
              <a:rPr lang="en-GB" sz="2800" dirty="0" err="1" smtClean="0"/>
              <a:t>Tavani</a:t>
            </a:r>
            <a:r>
              <a:rPr lang="en-GB" sz="2800" dirty="0" smtClean="0"/>
              <a:t>, Eds. </a:t>
            </a:r>
          </a:p>
          <a:p>
            <a:pPr lvl="1"/>
            <a:r>
              <a:rPr lang="en-GB" sz="2400" dirty="0" smtClean="0"/>
              <a:t>	</a:t>
            </a:r>
            <a:r>
              <a:rPr lang="en-GB" sz="2400" i="1" dirty="0" smtClean="0"/>
              <a:t>Readings in </a:t>
            </a:r>
            <a:r>
              <a:rPr lang="en-GB" sz="2400" i="1" dirty="0" err="1" smtClean="0"/>
              <a:t>CyberEthics</a:t>
            </a:r>
            <a:r>
              <a:rPr lang="en-GB" sz="2400" i="1" dirty="0" smtClean="0"/>
              <a:t> 2</a:t>
            </a:r>
            <a:r>
              <a:rPr lang="en-GB" sz="1000" i="1" dirty="0" smtClean="0"/>
              <a:t>nd </a:t>
            </a:r>
            <a:r>
              <a:rPr lang="en-GB" sz="2400" i="1" dirty="0" err="1" smtClean="0"/>
              <a:t>ed</a:t>
            </a:r>
            <a:r>
              <a:rPr lang="en-GB" sz="2400" i="1" dirty="0" smtClean="0"/>
              <a:t> Jones and 	Bartlett 2004 C</a:t>
            </a:r>
            <a:r>
              <a:rPr lang="sv-SE" sz="2400" i="1" dirty="0" smtClean="0"/>
              <a:t>yberEthics, 2 ed. Bartlett, 2004.</a:t>
            </a:r>
            <a:endParaRPr lang="en-GB" dirty="0" smtClean="0"/>
          </a:p>
          <a:p>
            <a:endParaRPr lang="en-GB"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0" name="Picture 6" descr="http://upload.wikimedia.org/wikipedia/commons/thumb/4/49/Ibm704.gif/280px-Ibm704.gif">
            <a:hlinkClick r:id="rId2"/>
          </p:cNvPr>
          <p:cNvPicPr>
            <a:picLocks noChangeAspect="1" noChangeArrowheads="1"/>
          </p:cNvPicPr>
          <p:nvPr/>
        </p:nvPicPr>
        <p:blipFill>
          <a:blip r:embed="rId3" cstate="print"/>
          <a:srcRect/>
          <a:stretch>
            <a:fillRect/>
          </a:stretch>
        </p:blipFill>
        <p:spPr bwMode="auto">
          <a:xfrm>
            <a:off x="1043608" y="908720"/>
            <a:ext cx="6768752" cy="5328592"/>
          </a:xfrm>
          <a:prstGeom prst="rect">
            <a:avLst/>
          </a:prstGeom>
          <a:noFill/>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9634" name="Picture 2"/>
          <p:cNvPicPr>
            <a:picLocks noChangeAspect="1" noChangeArrowheads="1"/>
          </p:cNvPicPr>
          <p:nvPr/>
        </p:nvPicPr>
        <p:blipFill>
          <a:blip r:embed="rId2" cstate="print"/>
          <a:srcRect/>
          <a:stretch>
            <a:fillRect/>
          </a:stretch>
        </p:blipFill>
        <p:spPr bwMode="auto">
          <a:xfrm>
            <a:off x="0" y="571499"/>
            <a:ext cx="9055185" cy="5953845"/>
          </a:xfrm>
          <a:prstGeom prst="rect">
            <a:avLst/>
          </a:prstGeom>
          <a:noFill/>
          <a:ln w="9525">
            <a:noFill/>
            <a:miter lim="800000"/>
            <a:headEnd/>
            <a:tailEnd/>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smtClean="0"/>
              <a:t>Development</a:t>
            </a:r>
            <a:endParaRPr lang="en-GB" dirty="0"/>
          </a:p>
        </p:txBody>
      </p:sp>
      <p:sp>
        <p:nvSpPr>
          <p:cNvPr id="2" name="Content Placeholder 1"/>
          <p:cNvSpPr>
            <a:spLocks noGrp="1"/>
          </p:cNvSpPr>
          <p:nvPr>
            <p:ph idx="1"/>
          </p:nvPr>
        </p:nvSpPr>
        <p:spPr/>
        <p:txBody>
          <a:bodyPr>
            <a:normAutofit lnSpcReduction="10000"/>
          </a:bodyPr>
          <a:lstStyle/>
          <a:p>
            <a:r>
              <a:rPr lang="en-GB" dirty="0" smtClean="0"/>
              <a:t>(1950s-1960s) Stand-alone mainframes. Can machines think? Is Big Brother watching you?</a:t>
            </a:r>
          </a:p>
          <a:p>
            <a:r>
              <a:rPr lang="en-GB" dirty="0" smtClean="0"/>
              <a:t>(1970s-1980s) Convergence of computers and communications as networks</a:t>
            </a:r>
          </a:p>
          <a:p>
            <a:r>
              <a:rPr lang="en-GB" dirty="0" smtClean="0"/>
              <a:t>(1990s-2000s) Internet; convergence of text, video, sound on the Web. </a:t>
            </a:r>
            <a:r>
              <a:rPr lang="en-GB" i="1" dirty="0" smtClean="0"/>
              <a:t>Issues: free speech, anonymity, </a:t>
            </a:r>
            <a:r>
              <a:rPr lang="en-GB" dirty="0" smtClean="0"/>
              <a:t>jurisdiction, trust</a:t>
            </a:r>
          </a:p>
          <a:p>
            <a:r>
              <a:rPr lang="en-GB" dirty="0" smtClean="0"/>
              <a:t>(2000s) Ubiquity of computing, computers as part of who we are</a:t>
            </a:r>
            <a:endParaRPr lang="en-GB"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1"/>
          <p:cNvSpPr>
            <a:spLocks noGrp="1"/>
          </p:cNvSpPr>
          <p:nvPr>
            <p:ph type="title"/>
          </p:nvPr>
        </p:nvSpPr>
        <p:spPr>
          <a:xfrm>
            <a:off x="457200" y="0"/>
            <a:ext cx="8229600" cy="1398588"/>
          </a:xfrm>
        </p:spPr>
        <p:txBody>
          <a:bodyPr>
            <a:normAutofit/>
          </a:bodyPr>
          <a:lstStyle/>
          <a:p>
            <a:pPr eaLnBrk="1" hangingPunct="1"/>
            <a:r>
              <a:rPr lang="en-GB" dirty="0" smtClean="0">
                <a:effectLst>
                  <a:outerShdw blurRad="38100" dist="38100" dir="2700000" algn="tl">
                    <a:srgbClr val="000000">
                      <a:alpha val="43137"/>
                    </a:srgbClr>
                  </a:outerShdw>
                </a:effectLst>
              </a:rPr>
              <a:t>ACM Code of Ethics</a:t>
            </a:r>
            <a:endParaRPr lang="en-US" dirty="0" smtClean="0">
              <a:effectLst>
                <a:outerShdw blurRad="38100" dist="38100" dir="2700000" algn="tl">
                  <a:srgbClr val="000000">
                    <a:alpha val="43137"/>
                  </a:srgbClr>
                </a:outerShdw>
              </a:effectLst>
            </a:endParaRPr>
          </a:p>
        </p:txBody>
      </p:sp>
      <p:sp>
        <p:nvSpPr>
          <p:cNvPr id="17411" name="Content Placeholder 2"/>
          <p:cNvSpPr>
            <a:spLocks noGrp="1"/>
          </p:cNvSpPr>
          <p:nvPr>
            <p:ph idx="1"/>
          </p:nvPr>
        </p:nvSpPr>
        <p:spPr>
          <a:xfrm>
            <a:off x="0" y="1000125"/>
            <a:ext cx="9144000" cy="5032375"/>
          </a:xfrm>
        </p:spPr>
        <p:txBody>
          <a:bodyPr>
            <a:normAutofit lnSpcReduction="10000"/>
          </a:bodyPr>
          <a:lstStyle/>
          <a:p>
            <a:pPr eaLnBrk="1" hangingPunct="1"/>
            <a:endParaRPr lang="en-US" dirty="0" smtClean="0"/>
          </a:p>
          <a:p>
            <a:pPr eaLnBrk="1" hangingPunct="1"/>
            <a:r>
              <a:rPr lang="en-US" dirty="0" smtClean="0"/>
              <a:t>“…breaking into someone’s computer account is in some ways like breaking into someone’s house, but there are interesting differences. It is logical rather than physical entering.</a:t>
            </a:r>
          </a:p>
          <a:p>
            <a:pPr eaLnBrk="1" hangingPunct="1"/>
            <a:endParaRPr lang="en-US" dirty="0" smtClean="0"/>
          </a:p>
          <a:p>
            <a:pPr eaLnBrk="1" hangingPunct="1"/>
            <a:r>
              <a:rPr lang="en-US" dirty="0" smtClean="0"/>
              <a:t> </a:t>
            </a:r>
            <a:r>
              <a:rPr lang="en-US" dirty="0" err="1" smtClean="0"/>
              <a:t>Unauthorised</a:t>
            </a:r>
            <a:r>
              <a:rPr lang="en-US" dirty="0" smtClean="0"/>
              <a:t> copying of software is a bit like </a:t>
            </a:r>
            <a:r>
              <a:rPr lang="en-US" dirty="0" err="1" smtClean="0"/>
              <a:t>unauthorised</a:t>
            </a:r>
            <a:r>
              <a:rPr lang="en-US" dirty="0" smtClean="0"/>
              <a:t> copying of a book, and a bit like taking a television set but there are significant differences.” (</a:t>
            </a:r>
            <a:r>
              <a:rPr lang="en-US" dirty="0" err="1" smtClean="0"/>
              <a:t>Weckert</a:t>
            </a:r>
            <a:r>
              <a:rPr lang="en-US" dirty="0" smtClean="0"/>
              <a:t>, 1997)</a:t>
            </a:r>
          </a:p>
          <a:p>
            <a:pPr eaLnBrk="1" hangingPunct="1"/>
            <a:endParaRPr lang="en-US" dirty="0" smtClean="0"/>
          </a:p>
        </p:txBody>
      </p:sp>
    </p:spTree>
  </p:cSld>
  <p:clrMapOvr>
    <a:masterClrMapping/>
  </p:clrMapOv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51520" y="274638"/>
            <a:ext cx="8892480" cy="1143000"/>
          </a:xfrm>
        </p:spPr>
        <p:txBody>
          <a:bodyPr>
            <a:noAutofit/>
          </a:bodyPr>
          <a:lstStyle/>
          <a:p>
            <a:r>
              <a:rPr lang="en-GB" dirty="0" smtClean="0">
                <a:effectLst>
                  <a:outerShdw blurRad="38100" dist="38100" dir="2700000" algn="tl">
                    <a:srgbClr val="000000">
                      <a:alpha val="43137"/>
                    </a:srgbClr>
                  </a:outerShdw>
                </a:effectLst>
              </a:rPr>
              <a:t>Internet – new ethical challenges</a:t>
            </a:r>
            <a:endParaRPr lang="en-GB" dirty="0">
              <a:effectLst>
                <a:outerShdw blurRad="38100" dist="38100" dir="2700000" algn="tl">
                  <a:srgbClr val="000000">
                    <a:alpha val="43137"/>
                  </a:srgbClr>
                </a:outerShdw>
              </a:effectLst>
            </a:endParaRPr>
          </a:p>
        </p:txBody>
      </p:sp>
      <p:sp>
        <p:nvSpPr>
          <p:cNvPr id="2" name="Content Placeholder 1"/>
          <p:cNvSpPr>
            <a:spLocks noGrp="1"/>
          </p:cNvSpPr>
          <p:nvPr>
            <p:ph idx="1"/>
          </p:nvPr>
        </p:nvSpPr>
        <p:spPr/>
        <p:txBody>
          <a:bodyPr/>
          <a:lstStyle/>
          <a:p>
            <a:r>
              <a:rPr lang="en-GB" dirty="0" smtClean="0"/>
              <a:t>Globalisation, enabled by IT, has changed economic relationships</a:t>
            </a:r>
          </a:p>
          <a:p>
            <a:r>
              <a:rPr lang="en-GB" dirty="0" smtClean="0"/>
              <a:t>Speed of communication</a:t>
            </a:r>
          </a:p>
          <a:p>
            <a:r>
              <a:rPr lang="en-GB" dirty="0" smtClean="0"/>
              <a:t>Worldwide scope of instant communication</a:t>
            </a:r>
          </a:p>
          <a:p>
            <a:r>
              <a:rPr lang="en-GB" dirty="0" smtClean="0"/>
              <a:t>Environment is interactive</a:t>
            </a:r>
          </a:p>
          <a:p>
            <a:r>
              <a:rPr lang="en-GB" dirty="0" smtClean="0"/>
              <a:t>The Internet enables anonymous communication</a:t>
            </a:r>
          </a:p>
          <a:p>
            <a:r>
              <a:rPr lang="en-GB" dirty="0" smtClean="0"/>
              <a:t>New ways exist to reproduce information</a:t>
            </a:r>
            <a:endParaRPr lang="en-GB"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smtClean="0"/>
              <a:t>Key issues – </a:t>
            </a:r>
            <a:r>
              <a:rPr lang="en-GB" dirty="0" err="1" smtClean="0"/>
              <a:t>Voronkov</a:t>
            </a:r>
            <a:r>
              <a:rPr lang="en-GB" dirty="0" smtClean="0"/>
              <a:t>, 2004</a:t>
            </a:r>
            <a:endParaRPr lang="en-GB" dirty="0"/>
          </a:p>
        </p:txBody>
      </p:sp>
      <p:sp>
        <p:nvSpPr>
          <p:cNvPr id="2" name="Content Placeholder 1"/>
          <p:cNvSpPr>
            <a:spLocks noGrp="1"/>
          </p:cNvSpPr>
          <p:nvPr>
            <p:ph idx="1"/>
          </p:nvPr>
        </p:nvSpPr>
        <p:spPr/>
        <p:txBody>
          <a:bodyPr>
            <a:normAutofit fontScale="92500" lnSpcReduction="20000"/>
          </a:bodyPr>
          <a:lstStyle/>
          <a:p>
            <a:r>
              <a:rPr lang="en-GB" dirty="0" smtClean="0"/>
              <a:t>ICT may carry cultural and moral values </a:t>
            </a:r>
          </a:p>
          <a:p>
            <a:r>
              <a:rPr lang="en-GB" dirty="0" smtClean="0"/>
              <a:t>Working out the ownership (intellectual property) of computer software is complex </a:t>
            </a:r>
          </a:p>
          <a:p>
            <a:r>
              <a:rPr lang="en-GB" dirty="0" smtClean="0"/>
              <a:t>Even when behaviour is not against the law, there are issues of “net etiquette”</a:t>
            </a:r>
          </a:p>
          <a:p>
            <a:r>
              <a:rPr lang="en-GB" dirty="0" smtClean="0"/>
              <a:t>Individuals who have computer expertise have professional responsibilities - codes of conduct </a:t>
            </a:r>
          </a:p>
          <a:p>
            <a:r>
              <a:rPr lang="en-GB" dirty="0" smtClean="0"/>
              <a:t>Since computers and Internet lead to globalization - variety of issues arise regarding how people are affected and what kind of a world will be created</a:t>
            </a:r>
            <a:endParaRPr lang="en-GB"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smtClean="0"/>
              <a:t>Netiquette and censorship</a:t>
            </a:r>
            <a:endParaRPr lang="en-GB" dirty="0"/>
          </a:p>
        </p:txBody>
      </p:sp>
      <p:sp>
        <p:nvSpPr>
          <p:cNvPr id="2" name="Content Placeholder 1"/>
          <p:cNvSpPr>
            <a:spLocks noGrp="1"/>
          </p:cNvSpPr>
          <p:nvPr>
            <p:ph idx="1"/>
          </p:nvPr>
        </p:nvSpPr>
        <p:spPr>
          <a:xfrm>
            <a:off x="467544" y="1268760"/>
            <a:ext cx="8363272" cy="4525963"/>
          </a:xfrm>
        </p:spPr>
        <p:txBody>
          <a:bodyPr>
            <a:noAutofit/>
          </a:bodyPr>
          <a:lstStyle/>
          <a:p>
            <a:r>
              <a:rPr lang="en-GB" sz="2400" dirty="0" smtClean="0"/>
              <a:t>no tone of voice no body language (</a:t>
            </a:r>
            <a:r>
              <a:rPr lang="en-GB" sz="2400" dirty="0" err="1" smtClean="0"/>
              <a:t>Scheuermann</a:t>
            </a:r>
            <a:r>
              <a:rPr lang="en-GB" sz="2400" dirty="0" smtClean="0"/>
              <a:t>, Taylor, 1997)</a:t>
            </a:r>
          </a:p>
          <a:p>
            <a:r>
              <a:rPr lang="en-GB" sz="2400" dirty="0" smtClean="0"/>
              <a:t>to disguise who you really are (Langford, 2000)</a:t>
            </a:r>
          </a:p>
          <a:p>
            <a:r>
              <a:rPr lang="en-GB" sz="2400" dirty="0" smtClean="0"/>
              <a:t>teenage girls use Internet as a tool to exclude other girls from their social circles (</a:t>
            </a:r>
            <a:r>
              <a:rPr lang="en-GB" sz="2400" dirty="0" err="1" smtClean="0"/>
              <a:t>Careaga</a:t>
            </a:r>
            <a:r>
              <a:rPr lang="en-GB" sz="2400" dirty="0" smtClean="0"/>
              <a:t>, 2005)</a:t>
            </a:r>
          </a:p>
          <a:p>
            <a:r>
              <a:rPr lang="en-GB" sz="2400" dirty="0" smtClean="0"/>
              <a:t>39% of teens admitted to saying things online they would not normally</a:t>
            </a:r>
          </a:p>
          <a:p>
            <a:r>
              <a:rPr lang="en-GB" sz="2400" dirty="0" smtClean="0"/>
              <a:t>no one </a:t>
            </a:r>
            <a:r>
              <a:rPr lang="en-GB" sz="2400" dirty="0" err="1" smtClean="0"/>
              <a:t>isi</a:t>
            </a:r>
            <a:r>
              <a:rPr lang="en-GB" sz="2400" dirty="0" smtClean="0"/>
              <a:t> n control of internet communication (</a:t>
            </a:r>
            <a:r>
              <a:rPr lang="en-GB" sz="2400" dirty="0" err="1" smtClean="0"/>
              <a:t>Scheuermann</a:t>
            </a:r>
            <a:r>
              <a:rPr lang="en-GB" sz="2400" dirty="0" smtClean="0"/>
              <a:t>, Taylor, 1997).</a:t>
            </a:r>
          </a:p>
          <a:p>
            <a:r>
              <a:rPr lang="en-GB" sz="2400" dirty="0" smtClean="0"/>
              <a:t>filters on library computers – AOL censorship - thought police (</a:t>
            </a:r>
            <a:r>
              <a:rPr lang="en-GB" sz="2400" dirty="0" err="1" smtClean="0"/>
              <a:t>Kandra</a:t>
            </a:r>
            <a:r>
              <a:rPr lang="en-GB" sz="2400" dirty="0" smtClean="0"/>
              <a:t>, 2004, Langford, 2000)</a:t>
            </a:r>
          </a:p>
          <a:p>
            <a:r>
              <a:rPr lang="en-GB" sz="2400" dirty="0" smtClean="0"/>
              <a:t>rights to free speech and the issue of privacy (Langford, 2000).</a:t>
            </a:r>
          </a:p>
          <a:p>
            <a:endParaRPr lang="en-GB" sz="2400"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smtClean="0"/>
              <a:t>Continued</a:t>
            </a:r>
            <a:endParaRPr lang="en-GB" dirty="0"/>
          </a:p>
        </p:txBody>
      </p:sp>
      <p:sp>
        <p:nvSpPr>
          <p:cNvPr id="2" name="Content Placeholder 1"/>
          <p:cNvSpPr>
            <a:spLocks noGrp="1"/>
          </p:cNvSpPr>
          <p:nvPr>
            <p:ph idx="1"/>
          </p:nvPr>
        </p:nvSpPr>
        <p:spPr/>
        <p:txBody>
          <a:bodyPr>
            <a:noAutofit/>
          </a:bodyPr>
          <a:lstStyle/>
          <a:p>
            <a:r>
              <a:rPr lang="en-GB" sz="2400" dirty="0" smtClean="0"/>
              <a:t>filters - tool to eliminate violence and explicit sexual content or thought control?</a:t>
            </a:r>
          </a:p>
          <a:p>
            <a:r>
              <a:rPr lang="en-GB" sz="2400" dirty="0" smtClean="0"/>
              <a:t>filters – subjective - social decisions – </a:t>
            </a:r>
          </a:p>
          <a:p>
            <a:r>
              <a:rPr lang="en-GB" sz="2400" dirty="0" smtClean="0"/>
              <a:t>80% effective </a:t>
            </a:r>
          </a:p>
          <a:p>
            <a:r>
              <a:rPr lang="en-GB" sz="2400" dirty="0" smtClean="0"/>
              <a:t>70% of 13 and 14 year olds go into chat rooms where they might be exposed to adult content and discussions (Jones, 2002)</a:t>
            </a:r>
          </a:p>
          <a:p>
            <a:r>
              <a:rPr lang="en-GB" sz="2400" dirty="0" smtClean="0"/>
              <a:t>issue of free speech and freedom of choice into potential conflict with good behaviour and the welfare of society as a whole</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smtClean="0"/>
              <a:t>Plagiarism</a:t>
            </a:r>
            <a:endParaRPr lang="en-GB" dirty="0"/>
          </a:p>
        </p:txBody>
      </p:sp>
      <p:sp>
        <p:nvSpPr>
          <p:cNvPr id="2" name="Content Placeholder 1"/>
          <p:cNvSpPr>
            <a:spLocks noGrp="1"/>
          </p:cNvSpPr>
          <p:nvPr>
            <p:ph idx="1"/>
          </p:nvPr>
        </p:nvSpPr>
        <p:spPr/>
        <p:txBody>
          <a:bodyPr>
            <a:noAutofit/>
          </a:bodyPr>
          <a:lstStyle/>
          <a:p>
            <a:r>
              <a:rPr lang="en-GB" sz="2400" dirty="0" smtClean="0"/>
              <a:t>not a technology problem; it is a problem of ethical behaviour, honesty, and correct citation of resources (Hansen, 2003) </a:t>
            </a:r>
          </a:p>
          <a:p>
            <a:r>
              <a:rPr lang="en-GB" sz="2400" dirty="0" smtClean="0"/>
              <a:t>generational factor, ease of transfer of information has formed new and different attitudes about information, intellectual property, and authorship (Wood, 2004; Kraus, 2002) </a:t>
            </a:r>
          </a:p>
          <a:p>
            <a:r>
              <a:rPr lang="en-GB" sz="2400" dirty="0" smtClean="0"/>
              <a:t>group work can give students mixed messages about intellectual ownership (Wood, 2004)</a:t>
            </a:r>
          </a:p>
          <a:p>
            <a:r>
              <a:rPr lang="en-GB" sz="2400" dirty="0" smtClean="0"/>
              <a:t>Wikipedia created a different perspective on intellectual property (Kraus, 2002) </a:t>
            </a:r>
          </a:p>
          <a:p>
            <a:r>
              <a:rPr lang="en-GB" sz="2400" dirty="0" smtClean="0"/>
              <a:t>plagiarism not stealing (Wood, 2004)</a:t>
            </a:r>
            <a:endParaRPr lang="en-GB" sz="2400"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a:bodyPr>
          <a:lstStyle/>
          <a:p>
            <a:r>
              <a:rPr lang="en-GB" dirty="0" smtClean="0"/>
              <a:t>Copyright and music downloading</a:t>
            </a:r>
            <a:endParaRPr lang="en-GB" dirty="0"/>
          </a:p>
        </p:txBody>
      </p:sp>
      <p:sp>
        <p:nvSpPr>
          <p:cNvPr id="2" name="Content Placeholder 1"/>
          <p:cNvSpPr>
            <a:spLocks noGrp="1"/>
          </p:cNvSpPr>
          <p:nvPr>
            <p:ph idx="1"/>
          </p:nvPr>
        </p:nvSpPr>
        <p:spPr>
          <a:xfrm>
            <a:off x="457200" y="1481328"/>
            <a:ext cx="8229600" cy="4900000"/>
          </a:xfrm>
        </p:spPr>
        <p:txBody>
          <a:bodyPr>
            <a:normAutofit fontScale="47500" lnSpcReduction="20000"/>
          </a:bodyPr>
          <a:lstStyle/>
          <a:p>
            <a:r>
              <a:rPr lang="en-GB" sz="5100" dirty="0" smtClean="0"/>
              <a:t>96% students agreed that stealing software from a store is a serious offense, but only 40 % felt that way about downloaded software (Weber, 2005)</a:t>
            </a:r>
          </a:p>
          <a:p>
            <a:r>
              <a:rPr lang="en-GB" sz="5100" dirty="0" smtClean="0"/>
              <a:t>Pew (2000) study -  a third stating it is just a high-tech version of swapping audio cassettes</a:t>
            </a:r>
          </a:p>
          <a:p>
            <a:r>
              <a:rPr lang="en-GB" sz="5100" dirty="0" smtClean="0"/>
              <a:t>digital technology allows high quality, nearly perfect copies that are easily swapped or sold via the internet, and this has changed the dynamic</a:t>
            </a:r>
          </a:p>
          <a:p>
            <a:r>
              <a:rPr lang="en-GB" sz="5100" dirty="0" smtClean="0"/>
              <a:t>declining sales </a:t>
            </a:r>
          </a:p>
          <a:p>
            <a:r>
              <a:rPr lang="en-GB" sz="5100" dirty="0" smtClean="0"/>
              <a:t>lawsuits against individuals downloading music</a:t>
            </a:r>
          </a:p>
          <a:p>
            <a:r>
              <a:rPr lang="en-GB" sz="5100" dirty="0" smtClean="0"/>
              <a:t>web - public forum - detection of file swapping (</a:t>
            </a:r>
            <a:r>
              <a:rPr lang="en-GB" sz="5100" dirty="0" err="1" smtClean="0"/>
              <a:t>Adrianson</a:t>
            </a:r>
            <a:r>
              <a:rPr lang="en-GB" sz="5100" dirty="0" smtClean="0"/>
              <a:t>, 2003)</a:t>
            </a:r>
          </a:p>
          <a:p>
            <a:r>
              <a:rPr lang="en-GB" sz="5100" dirty="0" smtClean="0"/>
              <a:t>Unemployment - economy (Henderson, 2004).</a:t>
            </a:r>
          </a:p>
          <a:p>
            <a:endParaRPr lang="en-GB"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smtClean="0"/>
              <a:t>Continued</a:t>
            </a:r>
            <a:endParaRPr lang="en-GB" dirty="0"/>
          </a:p>
        </p:txBody>
      </p:sp>
      <p:sp>
        <p:nvSpPr>
          <p:cNvPr id="2" name="Content Placeholder 1"/>
          <p:cNvSpPr>
            <a:spLocks noGrp="1"/>
          </p:cNvSpPr>
          <p:nvPr>
            <p:ph idx="1"/>
          </p:nvPr>
        </p:nvSpPr>
        <p:spPr>
          <a:xfrm>
            <a:off x="457200" y="1481328"/>
            <a:ext cx="8229600" cy="7132248"/>
          </a:xfrm>
        </p:spPr>
        <p:txBody>
          <a:bodyPr>
            <a:normAutofit/>
          </a:bodyPr>
          <a:lstStyle/>
          <a:p>
            <a:r>
              <a:rPr lang="en-GB" dirty="0" smtClean="0"/>
              <a:t>extensions to the copyright of materials (Henderson, 2004)</a:t>
            </a:r>
          </a:p>
          <a:p>
            <a:r>
              <a:rPr lang="en-GB" dirty="0" smtClean="0"/>
              <a:t>of individual artists, but the big recording industry </a:t>
            </a:r>
          </a:p>
          <a:p>
            <a:r>
              <a:rPr lang="en-GB" dirty="0" smtClean="0"/>
              <a:t>CDs would last forever</a:t>
            </a:r>
          </a:p>
          <a:p>
            <a:r>
              <a:rPr lang="en-GB" dirty="0" smtClean="0"/>
              <a:t>concerns about the future of linking and free speech (</a:t>
            </a:r>
            <a:r>
              <a:rPr lang="en-GB" dirty="0" err="1" smtClean="0"/>
              <a:t>Spinello</a:t>
            </a:r>
            <a:r>
              <a:rPr lang="en-GB" dirty="0" smtClean="0"/>
              <a:t>, 2004)</a:t>
            </a:r>
          </a:p>
          <a:p>
            <a:r>
              <a:rPr lang="en-GB" dirty="0" smtClean="0"/>
              <a:t>additional concern - government regulations might have a negative impact on new developing technologies (</a:t>
            </a:r>
            <a:r>
              <a:rPr lang="en-GB" dirty="0" err="1" smtClean="0"/>
              <a:t>Adrianson</a:t>
            </a:r>
            <a:r>
              <a:rPr lang="en-GB" dirty="0" smtClean="0"/>
              <a:t>, 2003)</a:t>
            </a:r>
          </a:p>
          <a:p>
            <a:endParaRPr lang="en-GB"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p:cNvPicPr>
            <a:picLocks noChangeAspect="1" noChangeArrowheads="1"/>
          </p:cNvPicPr>
          <p:nvPr/>
        </p:nvPicPr>
        <p:blipFill>
          <a:blip r:embed="rId2" cstate="print"/>
          <a:srcRect/>
          <a:stretch>
            <a:fillRect/>
          </a:stretch>
        </p:blipFill>
        <p:spPr bwMode="auto">
          <a:xfrm>
            <a:off x="0" y="0"/>
            <a:ext cx="12192000" cy="9753600"/>
          </a:xfrm>
          <a:prstGeom prst="rect">
            <a:avLst/>
          </a:prstGeom>
          <a:noFill/>
          <a:ln w="9525">
            <a:noFill/>
            <a:miter lim="800000"/>
            <a:headEnd/>
            <a:tailEnd/>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p:cNvPicPr>
            <a:picLocks noChangeAspect="1" noChangeArrowheads="1"/>
          </p:cNvPicPr>
          <p:nvPr/>
        </p:nvPicPr>
        <p:blipFill>
          <a:blip r:embed="rId2" cstate="print"/>
          <a:srcRect/>
          <a:stretch>
            <a:fillRect/>
          </a:stretch>
        </p:blipFill>
        <p:spPr bwMode="auto">
          <a:xfrm>
            <a:off x="0" y="0"/>
            <a:ext cx="12192000" cy="9753600"/>
          </a:xfrm>
          <a:prstGeom prst="rect">
            <a:avLst/>
          </a:prstGeom>
          <a:noFill/>
          <a:ln w="9525">
            <a:noFill/>
            <a:miter lim="800000"/>
            <a:headEnd/>
            <a:tailEnd/>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smtClean="0"/>
              <a:t>Technology and information</a:t>
            </a:r>
            <a:endParaRPr lang="en-GB" dirty="0"/>
          </a:p>
        </p:txBody>
      </p:sp>
      <p:sp>
        <p:nvSpPr>
          <p:cNvPr id="2" name="Content Placeholder 1"/>
          <p:cNvSpPr>
            <a:spLocks noGrp="1"/>
          </p:cNvSpPr>
          <p:nvPr>
            <p:ph idx="1"/>
          </p:nvPr>
        </p:nvSpPr>
        <p:spPr/>
        <p:txBody>
          <a:bodyPr>
            <a:normAutofit fontScale="92500" lnSpcReduction="20000"/>
          </a:bodyPr>
          <a:lstStyle/>
          <a:p>
            <a:r>
              <a:rPr lang="en-GB" dirty="0" smtClean="0"/>
              <a:t>Computer technology has enabled </a:t>
            </a:r>
            <a:r>
              <a:rPr lang="en-GB" i="1" dirty="0" smtClean="0"/>
              <a:t>malleability of information; the ability of all to shape it</a:t>
            </a:r>
          </a:p>
          <a:p>
            <a:r>
              <a:rPr lang="en-GB" dirty="0" smtClean="0"/>
              <a:t>This creates new possibilities for human activity</a:t>
            </a:r>
          </a:p>
          <a:p>
            <a:r>
              <a:rPr lang="en-GB" dirty="0" smtClean="0"/>
              <a:t>Information revolution is not only technological but social and ethical</a:t>
            </a:r>
          </a:p>
          <a:p>
            <a:r>
              <a:rPr lang="en-GB" i="1" dirty="0" smtClean="0"/>
              <a:t>Thesis: “Many new activities made possible by </a:t>
            </a:r>
            <a:r>
              <a:rPr lang="en-GB" dirty="0" smtClean="0"/>
              <a:t>the new technology are so different from the previous ways of doing things that we need a new set of rules of the game’.” (</a:t>
            </a:r>
            <a:r>
              <a:rPr lang="en-GB" dirty="0" err="1" smtClean="0"/>
              <a:t>Baase</a:t>
            </a:r>
            <a:r>
              <a:rPr lang="en-GB" dirty="0" smtClean="0"/>
              <a:t>, p. 26)</a:t>
            </a:r>
          </a:p>
          <a:p>
            <a:pPr lvl="1"/>
            <a:r>
              <a:rPr lang="en-GB" dirty="0" smtClean="0"/>
              <a:t>Sara </a:t>
            </a:r>
            <a:r>
              <a:rPr lang="en-GB" dirty="0" err="1" smtClean="0"/>
              <a:t>Baase</a:t>
            </a:r>
            <a:r>
              <a:rPr lang="en-GB" dirty="0" smtClean="0"/>
              <a:t>. </a:t>
            </a:r>
            <a:r>
              <a:rPr lang="en-GB" i="1" dirty="0" smtClean="0"/>
              <a:t>A Gift of Fire, 3rd ed. Pearson Prentice Hall, </a:t>
            </a:r>
            <a:r>
              <a:rPr lang="en-GB" dirty="0" smtClean="0"/>
              <a:t>2008.</a:t>
            </a:r>
            <a:endParaRPr lang="en-GB"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Individual behaviour</a:t>
            </a:r>
            <a:endParaRPr lang="en-GB" dirty="0"/>
          </a:p>
        </p:txBody>
      </p:sp>
      <p:sp>
        <p:nvSpPr>
          <p:cNvPr id="3" name="Content Placeholder 2"/>
          <p:cNvSpPr>
            <a:spLocks noGrp="1"/>
          </p:cNvSpPr>
          <p:nvPr>
            <p:ph idx="1"/>
          </p:nvPr>
        </p:nvSpPr>
        <p:spPr/>
        <p:txBody>
          <a:bodyPr>
            <a:normAutofit fontScale="92500" lnSpcReduction="10000"/>
          </a:bodyPr>
          <a:lstStyle/>
          <a:p>
            <a:r>
              <a:rPr lang="en-GB" sz="2800" dirty="0" smtClean="0"/>
              <a:t>Interpersonal communication  </a:t>
            </a:r>
          </a:p>
          <a:p>
            <a:pPr lvl="1"/>
            <a:r>
              <a:rPr lang="en-GB" sz="2800" dirty="0" smtClean="0">
                <a:solidFill>
                  <a:schemeClr val="tx1"/>
                </a:solidFill>
              </a:rPr>
              <a:t>unreal friends - Matthews &amp; Cocking (1999)</a:t>
            </a:r>
          </a:p>
          <a:p>
            <a:pPr lvl="1"/>
            <a:r>
              <a:rPr lang="en-GB" sz="2800" dirty="0" smtClean="0">
                <a:solidFill>
                  <a:schemeClr val="tx1"/>
                </a:solidFill>
              </a:rPr>
              <a:t>ethical questions - between person and machine </a:t>
            </a:r>
            <a:r>
              <a:rPr lang="en-GB" sz="2800" dirty="0" err="1" smtClean="0">
                <a:solidFill>
                  <a:schemeClr val="tx1"/>
                </a:solidFill>
              </a:rPr>
              <a:t>Weckert</a:t>
            </a:r>
            <a:r>
              <a:rPr lang="en-GB" sz="2800" dirty="0" smtClean="0">
                <a:solidFill>
                  <a:schemeClr val="tx1"/>
                </a:solidFill>
              </a:rPr>
              <a:t> &amp; Scott (1999)</a:t>
            </a:r>
          </a:p>
          <a:p>
            <a:pPr lvl="1"/>
            <a:r>
              <a:rPr lang="en-GB" sz="2800" dirty="0" smtClean="0"/>
              <a:t>c</a:t>
            </a:r>
            <a:r>
              <a:rPr lang="en-GB" sz="2800" dirty="0" smtClean="0">
                <a:solidFill>
                  <a:schemeClr val="tx1"/>
                </a:solidFill>
              </a:rPr>
              <a:t>ybersex - </a:t>
            </a:r>
            <a:r>
              <a:rPr lang="en-GB" sz="2800" dirty="0" err="1" smtClean="0">
                <a:solidFill>
                  <a:schemeClr val="tx1"/>
                </a:solidFill>
              </a:rPr>
              <a:t>Turkle</a:t>
            </a:r>
            <a:r>
              <a:rPr lang="en-GB" sz="2800" dirty="0" smtClean="0">
                <a:solidFill>
                  <a:schemeClr val="tx1"/>
                </a:solidFill>
              </a:rPr>
              <a:t> (</a:t>
            </a:r>
            <a:r>
              <a:rPr lang="en-GB" sz="2800" dirty="0" smtClean="0"/>
              <a:t>1984, 1995)  Negroponte (1995)</a:t>
            </a:r>
          </a:p>
          <a:p>
            <a:r>
              <a:rPr lang="en-GB" sz="2800" dirty="0" smtClean="0"/>
              <a:t>Dysfunctional behaviour</a:t>
            </a:r>
          </a:p>
          <a:p>
            <a:pPr lvl="1"/>
            <a:r>
              <a:rPr lang="en-GB" sz="2800" dirty="0" smtClean="0"/>
              <a:t>flaming</a:t>
            </a:r>
          </a:p>
          <a:p>
            <a:pPr lvl="1"/>
            <a:r>
              <a:rPr lang="en-GB" sz="2800" dirty="0" smtClean="0"/>
              <a:t>rumour-mongering</a:t>
            </a:r>
          </a:p>
          <a:p>
            <a:pPr lvl="1"/>
            <a:r>
              <a:rPr lang="en-GB" sz="2800" dirty="0" smtClean="0"/>
              <a:t>Harassment - electronic stalking</a:t>
            </a:r>
          </a:p>
          <a:p>
            <a:r>
              <a:rPr lang="en-GB" sz="2800" dirty="0" smtClean="0"/>
              <a:t>Role-playing – </a:t>
            </a:r>
            <a:r>
              <a:rPr lang="en-GB" sz="2800" dirty="0" err="1" smtClean="0"/>
              <a:t>Dibbell</a:t>
            </a:r>
            <a:r>
              <a:rPr lang="en-GB" sz="2800" dirty="0" smtClean="0"/>
              <a:t> (1993)</a:t>
            </a:r>
            <a:endParaRPr lang="en-GB"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cstate="print"/>
          <a:srcRect/>
          <a:stretch>
            <a:fillRect/>
          </a:stretch>
        </p:blipFill>
        <p:spPr bwMode="auto">
          <a:xfrm>
            <a:off x="0" y="0"/>
            <a:ext cx="12192000" cy="9753600"/>
          </a:xfrm>
          <a:prstGeom prst="rect">
            <a:avLst/>
          </a:prstGeom>
          <a:noFill/>
          <a:ln w="9525">
            <a:noFill/>
            <a:miter lim="800000"/>
            <a:headEnd/>
            <a:tailEnd/>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74638"/>
            <a:ext cx="9144000" cy="1143000"/>
          </a:xfrm>
        </p:spPr>
        <p:txBody>
          <a:bodyPr>
            <a:normAutofit fontScale="90000"/>
          </a:bodyPr>
          <a:lstStyle/>
          <a:p>
            <a:r>
              <a:rPr lang="en-GB" sz="4900" dirty="0" smtClean="0"/>
              <a:t/>
            </a:r>
            <a:br>
              <a:rPr lang="en-GB" sz="4900" dirty="0" smtClean="0"/>
            </a:br>
            <a:r>
              <a:rPr lang="en-GB" sz="4900" dirty="0" smtClean="0"/>
              <a:t>Behaviour in Virtual </a:t>
            </a:r>
            <a:r>
              <a:rPr lang="en-GB" sz="4600" dirty="0" smtClean="0"/>
              <a:t>Communities</a:t>
            </a:r>
            <a:r>
              <a:rPr lang="en-GB" sz="4900" dirty="0" smtClean="0"/>
              <a:t> </a:t>
            </a:r>
            <a:r>
              <a:rPr lang="en-GB" b="1" dirty="0" smtClean="0"/>
              <a:t/>
            </a:r>
            <a:br>
              <a:rPr lang="en-GB" b="1" dirty="0" smtClean="0"/>
            </a:br>
            <a:endParaRPr lang="en-GB" dirty="0"/>
          </a:p>
        </p:txBody>
      </p:sp>
      <p:sp>
        <p:nvSpPr>
          <p:cNvPr id="3" name="Content Placeholder 2"/>
          <p:cNvSpPr>
            <a:spLocks noGrp="1"/>
          </p:cNvSpPr>
          <p:nvPr>
            <p:ph idx="1"/>
          </p:nvPr>
        </p:nvSpPr>
        <p:spPr/>
        <p:txBody>
          <a:bodyPr>
            <a:normAutofit fontScale="85000" lnSpcReduction="10000"/>
          </a:bodyPr>
          <a:lstStyle/>
          <a:p>
            <a:r>
              <a:rPr lang="en-GB" dirty="0" smtClean="0"/>
              <a:t>Introduction</a:t>
            </a:r>
          </a:p>
          <a:p>
            <a:r>
              <a:rPr lang="en-GB" dirty="0" smtClean="0"/>
              <a:t>Virtual communities are groupings of people whose existence is enabled by the use of electronic tools</a:t>
            </a:r>
          </a:p>
          <a:p>
            <a:pPr lvl="1"/>
            <a:r>
              <a:rPr lang="en-GB" dirty="0" smtClean="0"/>
              <a:t>Physical / cyberspace </a:t>
            </a:r>
          </a:p>
          <a:p>
            <a:r>
              <a:rPr lang="en-GB" dirty="0" smtClean="0"/>
              <a:t>Virtual community arises through some form of common interest</a:t>
            </a:r>
          </a:p>
          <a:p>
            <a:pPr lvl="1"/>
            <a:r>
              <a:rPr lang="en-GB" dirty="0" smtClean="0"/>
              <a:t>Party-lines during the first few decades of the telephone.</a:t>
            </a:r>
          </a:p>
          <a:p>
            <a:pPr lvl="1"/>
            <a:r>
              <a:rPr lang="en-GB" dirty="0" smtClean="0"/>
              <a:t>Bulletin board systems (BBS)</a:t>
            </a:r>
          </a:p>
          <a:p>
            <a:r>
              <a:rPr lang="en-GB" dirty="0" smtClean="0"/>
              <a:t>The Internet - interactions within communities of computer science researchers</a:t>
            </a:r>
            <a:endParaRPr lang="en-GB"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Shared Experience, Shared Ethos</a:t>
            </a:r>
            <a:endParaRPr lang="en-GB" dirty="0"/>
          </a:p>
        </p:txBody>
      </p:sp>
      <p:sp>
        <p:nvSpPr>
          <p:cNvPr id="3" name="Content Placeholder 2"/>
          <p:cNvSpPr>
            <a:spLocks noGrp="1"/>
          </p:cNvSpPr>
          <p:nvPr>
            <p:ph idx="1"/>
          </p:nvPr>
        </p:nvSpPr>
        <p:spPr/>
        <p:txBody>
          <a:bodyPr>
            <a:normAutofit fontScale="92500"/>
          </a:bodyPr>
          <a:lstStyle/>
          <a:p>
            <a:r>
              <a:rPr lang="en-GB" dirty="0" smtClean="0"/>
              <a:t>Share experiences</a:t>
            </a:r>
          </a:p>
          <a:p>
            <a:r>
              <a:rPr lang="en-GB" dirty="0" smtClean="0"/>
              <a:t>Build something greater than the sum of themselves</a:t>
            </a:r>
          </a:p>
          <a:p>
            <a:r>
              <a:rPr lang="en-GB" dirty="0" smtClean="0"/>
              <a:t>Shared ethos</a:t>
            </a:r>
          </a:p>
          <a:p>
            <a:pPr lvl="1"/>
            <a:r>
              <a:rPr lang="en-GB" dirty="0" smtClean="0"/>
              <a:t>'</a:t>
            </a:r>
            <a:r>
              <a:rPr lang="en-GB" dirty="0" err="1" smtClean="0"/>
              <a:t>newbies</a:t>
            </a:r>
            <a:r>
              <a:rPr lang="en-GB" dirty="0" smtClean="0"/>
              <a:t>'  killed that ethos?</a:t>
            </a:r>
          </a:p>
          <a:p>
            <a:pPr lvl="1"/>
            <a:r>
              <a:rPr lang="en-GB" dirty="0"/>
              <a:t> </a:t>
            </a:r>
            <a:r>
              <a:rPr lang="en-GB" dirty="0" smtClean="0"/>
              <a:t>more mainstream</a:t>
            </a:r>
            <a:endParaRPr lang="en-GB" dirty="0"/>
          </a:p>
          <a:p>
            <a:pPr lvl="1"/>
            <a:r>
              <a:rPr lang="en-GB" dirty="0" smtClean="0"/>
              <a:t> submissive consumer culture</a:t>
            </a:r>
          </a:p>
          <a:p>
            <a:pPr lvl="1"/>
            <a:r>
              <a:rPr lang="en-GB" dirty="0" smtClean="0"/>
              <a:t>awakening among consumers</a:t>
            </a:r>
          </a:p>
          <a:p>
            <a:pPr lvl="1"/>
            <a:r>
              <a:rPr lang="en-GB" dirty="0" smtClean="0"/>
              <a:t>absorption of virtual community culture into 'real life'</a:t>
            </a:r>
          </a:p>
          <a:p>
            <a:endParaRPr lang="en-GB"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Continued</a:t>
            </a:r>
            <a:endParaRPr lang="en-GB" dirty="0"/>
          </a:p>
        </p:txBody>
      </p:sp>
      <p:sp>
        <p:nvSpPr>
          <p:cNvPr id="3" name="Content Placeholder 2"/>
          <p:cNvSpPr>
            <a:spLocks noGrp="1"/>
          </p:cNvSpPr>
          <p:nvPr>
            <p:ph idx="1"/>
          </p:nvPr>
        </p:nvSpPr>
        <p:spPr/>
        <p:txBody>
          <a:bodyPr>
            <a:normAutofit fontScale="70000" lnSpcReduction="20000"/>
          </a:bodyPr>
          <a:lstStyle/>
          <a:p>
            <a:r>
              <a:rPr lang="en-GB" dirty="0" smtClean="0"/>
              <a:t>There's no 'there' there (originally said about Oakland, but co-opted) </a:t>
            </a:r>
          </a:p>
          <a:p>
            <a:r>
              <a:rPr lang="en-GB" dirty="0" smtClean="0"/>
              <a:t>On the net, nobody knows you're a dog (the caption to a New York Times cartoon) </a:t>
            </a:r>
          </a:p>
          <a:p>
            <a:r>
              <a:rPr lang="en-GB" dirty="0" smtClean="0"/>
              <a:t>National borders are just </a:t>
            </a:r>
            <a:r>
              <a:rPr lang="en-GB" dirty="0" err="1" smtClean="0"/>
              <a:t>roadbumps</a:t>
            </a:r>
            <a:r>
              <a:rPr lang="en-GB" dirty="0" smtClean="0"/>
              <a:t> on the information superhighway (from the signature block of </a:t>
            </a:r>
            <a:r>
              <a:rPr lang="en-GB" dirty="0" err="1" smtClean="0"/>
              <a:t>cyberanarchist</a:t>
            </a:r>
            <a:r>
              <a:rPr lang="en-GB" dirty="0" smtClean="0"/>
              <a:t> Tim May) </a:t>
            </a:r>
          </a:p>
          <a:p>
            <a:r>
              <a:rPr lang="en-GB" dirty="0" smtClean="0"/>
              <a:t>National borders are not even </a:t>
            </a:r>
            <a:r>
              <a:rPr lang="en-GB" dirty="0" err="1" smtClean="0"/>
              <a:t>roadbumps</a:t>
            </a:r>
            <a:r>
              <a:rPr lang="en-GB" dirty="0" smtClean="0"/>
              <a:t> on the information superhighway (Tim May's revised version) </a:t>
            </a:r>
          </a:p>
          <a:p>
            <a:r>
              <a:rPr lang="en-GB" dirty="0" smtClean="0"/>
              <a:t>The street finds its own uses for things (William Gibson) </a:t>
            </a:r>
          </a:p>
          <a:p>
            <a:r>
              <a:rPr lang="en-GB" dirty="0" smtClean="0"/>
              <a:t>Information wants to be free (Stewart Brand) </a:t>
            </a:r>
          </a:p>
          <a:p>
            <a:r>
              <a:rPr lang="en-GB" dirty="0" smtClean="0"/>
              <a:t>Denies the </a:t>
            </a:r>
            <a:r>
              <a:rPr lang="en-GB" dirty="0" err="1" smtClean="0"/>
              <a:t>propertisation</a:t>
            </a:r>
            <a:r>
              <a:rPr lang="en-GB" dirty="0" smtClean="0"/>
              <a:t> of information, and holds appropriation to be a good thing</a:t>
            </a:r>
            <a:endParaRPr lang="en-GB" dirty="0"/>
          </a:p>
          <a:p>
            <a:pPr lvl="1"/>
            <a:r>
              <a:rPr lang="en-GB" dirty="0" smtClean="0"/>
              <a:t>information reticulates in cyberspace</a:t>
            </a:r>
          </a:p>
          <a:p>
            <a:endParaRPr lang="en-GB"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cstate="print"/>
          <a:srcRect/>
          <a:stretch>
            <a:fillRect/>
          </a:stretch>
        </p:blipFill>
        <p:spPr bwMode="auto">
          <a:xfrm>
            <a:off x="0" y="0"/>
            <a:ext cx="12192000" cy="9753600"/>
          </a:xfrm>
          <a:prstGeom prst="rect">
            <a:avLst/>
          </a:prstGeom>
          <a:noFill/>
          <a:ln w="9525">
            <a:noFill/>
            <a:miter lim="800000"/>
            <a:headEnd/>
            <a:tailEnd/>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cstate="print"/>
          <a:srcRect/>
          <a:stretch>
            <a:fillRect/>
          </a:stretch>
        </p:blipFill>
        <p:spPr bwMode="auto">
          <a:xfrm>
            <a:off x="0" y="0"/>
            <a:ext cx="12192000" cy="9753600"/>
          </a:xfrm>
          <a:prstGeom prst="rect">
            <a:avLst/>
          </a:prstGeom>
          <a:noFill/>
          <a:ln w="9525">
            <a:noFill/>
            <a:miter lim="800000"/>
            <a:headEnd/>
            <a:tailEnd/>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a:blip r:embed="rId2" cstate="print"/>
          <a:srcRect/>
          <a:stretch>
            <a:fillRect/>
          </a:stretch>
        </p:blipFill>
        <p:spPr bwMode="auto">
          <a:xfrm>
            <a:off x="0" y="0"/>
            <a:ext cx="12192000" cy="9753600"/>
          </a:xfrm>
          <a:prstGeom prst="rect">
            <a:avLst/>
          </a:prstGeom>
          <a:noFill/>
          <a:ln w="9525">
            <a:noFill/>
            <a:miter lim="800000"/>
            <a:headEnd/>
            <a:tailEnd/>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p:cNvPicPr>
            <a:picLocks noChangeAspect="1" noChangeArrowheads="1"/>
          </p:cNvPicPr>
          <p:nvPr/>
        </p:nvPicPr>
        <p:blipFill>
          <a:blip r:embed="rId2" cstate="print"/>
          <a:srcRect/>
          <a:stretch>
            <a:fillRect/>
          </a:stretch>
        </p:blipFill>
        <p:spPr bwMode="auto">
          <a:xfrm>
            <a:off x="0" y="0"/>
            <a:ext cx="12192000" cy="9753600"/>
          </a:xfrm>
          <a:prstGeom prst="rect">
            <a:avLst/>
          </a:prstGeom>
          <a:noFill/>
          <a:ln w="9525">
            <a:noFill/>
            <a:miter lim="800000"/>
            <a:headEnd/>
            <a:tailEnd/>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2" cstate="print"/>
          <a:srcRect/>
          <a:stretch>
            <a:fillRect/>
          </a:stretch>
        </p:blipFill>
        <p:spPr bwMode="auto">
          <a:xfrm>
            <a:off x="0" y="0"/>
            <a:ext cx="12192000" cy="9753600"/>
          </a:xfrm>
          <a:prstGeom prst="rect">
            <a:avLst/>
          </a:prstGeom>
          <a:noFill/>
          <a:ln w="9525">
            <a:noFill/>
            <a:miter lim="800000"/>
            <a:headEnd/>
            <a:tailEnd/>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p:cNvPicPr>
            <a:picLocks noChangeAspect="1" noChangeArrowheads="1"/>
          </p:cNvPicPr>
          <p:nvPr/>
        </p:nvPicPr>
        <p:blipFill>
          <a:blip r:embed="rId2" cstate="print"/>
          <a:srcRect/>
          <a:stretch>
            <a:fillRect/>
          </a:stretch>
        </p:blipFill>
        <p:spPr bwMode="auto">
          <a:xfrm>
            <a:off x="0" y="0"/>
            <a:ext cx="12192000" cy="9753600"/>
          </a:xfrm>
          <a:prstGeom prst="rect">
            <a:avLst/>
          </a:prstGeom>
          <a:noFill/>
          <a:ln w="9525">
            <a:noFill/>
            <a:miter lim="800000"/>
            <a:headEnd/>
            <a:tailEnd/>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Freedom Theme</a:t>
            </a:r>
            <a:endParaRPr lang="en-GB" dirty="0"/>
          </a:p>
        </p:txBody>
      </p:sp>
      <p:sp>
        <p:nvSpPr>
          <p:cNvPr id="3" name="Content Placeholder 2"/>
          <p:cNvSpPr>
            <a:spLocks noGrp="1"/>
          </p:cNvSpPr>
          <p:nvPr>
            <p:ph idx="1"/>
          </p:nvPr>
        </p:nvSpPr>
        <p:spPr/>
        <p:txBody>
          <a:bodyPr>
            <a:normAutofit fontScale="77500" lnSpcReduction="20000"/>
          </a:bodyPr>
          <a:lstStyle/>
          <a:p>
            <a:r>
              <a:rPr lang="en-GB" dirty="0" smtClean="0"/>
              <a:t>Expectations of greater freedoms, reflected in the term 'electronic frontier' </a:t>
            </a:r>
          </a:p>
          <a:p>
            <a:r>
              <a:rPr lang="en-GB" dirty="0" smtClean="0"/>
              <a:t>Enhanced freedom of access to information,</a:t>
            </a:r>
          </a:p>
          <a:p>
            <a:r>
              <a:rPr lang="en-GB" dirty="0" smtClean="0"/>
              <a:t>Unprecedented volume of information being made available</a:t>
            </a:r>
          </a:p>
          <a:p>
            <a:r>
              <a:rPr lang="en-GB" dirty="0" err="1" smtClean="0"/>
              <a:t>Wikileaks</a:t>
            </a:r>
            <a:r>
              <a:rPr lang="en-GB" dirty="0" smtClean="0"/>
              <a:t> </a:t>
            </a:r>
          </a:p>
          <a:p>
            <a:r>
              <a:rPr lang="en-GB" dirty="0" smtClean="0"/>
              <a:t>Freedom to act anonymously</a:t>
            </a:r>
          </a:p>
          <a:p>
            <a:pPr lvl="1"/>
            <a:r>
              <a:rPr lang="en-GB" dirty="0" smtClean="0"/>
              <a:t>threat of retribution </a:t>
            </a:r>
          </a:p>
          <a:p>
            <a:pPr lvl="1"/>
            <a:r>
              <a:rPr lang="en-GB" dirty="0" smtClean="0"/>
              <a:t>uncontrollable anti-social acts</a:t>
            </a:r>
          </a:p>
          <a:p>
            <a:pPr lvl="1"/>
            <a:r>
              <a:rPr lang="en-GB" dirty="0" smtClean="0"/>
              <a:t>law enforcement agencies, in an attempt to defeat, or at least compromise, electronic anonymity.</a:t>
            </a:r>
          </a:p>
          <a:p>
            <a:pPr lvl="1"/>
            <a:r>
              <a:rPr lang="en-GB" dirty="0" smtClean="0"/>
              <a:t>Investment to ensure that anonymous electronic behaviour is sustained</a:t>
            </a:r>
          </a:p>
          <a:p>
            <a:endParaRPr lang="en-GB" dirty="0"/>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p:cNvPicPr>
            <a:picLocks noChangeAspect="1" noChangeArrowheads="1"/>
          </p:cNvPicPr>
          <p:nvPr/>
        </p:nvPicPr>
        <p:blipFill>
          <a:blip r:embed="rId2" cstate="print"/>
          <a:srcRect/>
          <a:stretch>
            <a:fillRect/>
          </a:stretch>
        </p:blipFill>
        <p:spPr bwMode="auto">
          <a:xfrm>
            <a:off x="0" y="0"/>
            <a:ext cx="12192000" cy="9753600"/>
          </a:xfrm>
          <a:prstGeom prst="rect">
            <a:avLst/>
          </a:prstGeom>
          <a:noFill/>
          <a:ln w="9525">
            <a:noFill/>
            <a:miter lim="800000"/>
            <a:headEnd/>
            <a:tailEnd/>
          </a:ln>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cstate="print"/>
          <a:srcRect/>
          <a:stretch>
            <a:fillRect/>
          </a:stretch>
        </p:blipFill>
        <p:spPr bwMode="auto">
          <a:xfrm>
            <a:off x="0" y="0"/>
            <a:ext cx="12192000" cy="9753600"/>
          </a:xfrm>
          <a:prstGeom prst="rect">
            <a:avLst/>
          </a:prstGeom>
          <a:noFill/>
          <a:ln w="9525">
            <a:noFill/>
            <a:miter lim="800000"/>
            <a:headEnd/>
            <a:tailEnd/>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Corporate behaviour</a:t>
            </a:r>
            <a:endParaRPr lang="en-GB" dirty="0"/>
          </a:p>
        </p:txBody>
      </p:sp>
      <p:sp>
        <p:nvSpPr>
          <p:cNvPr id="3" name="Content Placeholder 2"/>
          <p:cNvSpPr>
            <a:spLocks noGrp="1"/>
          </p:cNvSpPr>
          <p:nvPr>
            <p:ph idx="1"/>
          </p:nvPr>
        </p:nvSpPr>
        <p:spPr/>
        <p:txBody>
          <a:bodyPr>
            <a:normAutofit fontScale="70000" lnSpcReduction="20000"/>
          </a:bodyPr>
          <a:lstStyle/>
          <a:p>
            <a:r>
              <a:rPr lang="en-GB" dirty="0" smtClean="0"/>
              <a:t>1994, - concept of 'vision'  </a:t>
            </a:r>
          </a:p>
          <a:p>
            <a:r>
              <a:rPr lang="en-GB" dirty="0" smtClean="0"/>
              <a:t>different net-consumer </a:t>
            </a:r>
            <a:endParaRPr lang="en-GB" dirty="0"/>
          </a:p>
          <a:p>
            <a:r>
              <a:rPr lang="en-GB" dirty="0" smtClean="0"/>
              <a:t>ethic that 'information wants to be free‘ - 'I don't like paying for information' </a:t>
            </a:r>
          </a:p>
          <a:p>
            <a:r>
              <a:rPr lang="en-GB" dirty="0" smtClean="0"/>
              <a:t>leading market segments, pornography and gambling</a:t>
            </a:r>
          </a:p>
          <a:p>
            <a:r>
              <a:rPr lang="en-GB" dirty="0" smtClean="0"/>
              <a:t>consumer protection issues </a:t>
            </a:r>
          </a:p>
          <a:p>
            <a:pPr lvl="1"/>
            <a:r>
              <a:rPr lang="en-GB" dirty="0" smtClean="0"/>
              <a:t>spam (unsolicited emails) </a:t>
            </a:r>
          </a:p>
          <a:p>
            <a:pPr lvl="1"/>
            <a:r>
              <a:rPr lang="en-GB" dirty="0" smtClean="0"/>
              <a:t>cookies </a:t>
            </a:r>
            <a:endParaRPr lang="en-GB" dirty="0"/>
          </a:p>
          <a:p>
            <a:pPr lvl="1"/>
            <a:r>
              <a:rPr lang="en-GB" dirty="0" smtClean="0"/>
              <a:t>lack of public confidence </a:t>
            </a:r>
          </a:p>
          <a:p>
            <a:pPr lvl="1"/>
            <a:r>
              <a:rPr lang="en-GB" dirty="0" smtClean="0"/>
              <a:t>trust </a:t>
            </a:r>
          </a:p>
          <a:p>
            <a:pPr lvl="1"/>
            <a:r>
              <a:rPr lang="en-GB" dirty="0" smtClean="0"/>
              <a:t>(un)willingness of net-consumers to pay </a:t>
            </a:r>
          </a:p>
          <a:p>
            <a:pPr lvl="1"/>
            <a:r>
              <a:rPr lang="en-GB" dirty="0" smtClean="0"/>
              <a:t>invading personal space</a:t>
            </a:r>
          </a:p>
          <a:p>
            <a:pPr lvl="1"/>
            <a:r>
              <a:rPr lang="en-GB" dirty="0" smtClean="0"/>
              <a:t> the privacy implications of direct marketing practice </a:t>
            </a:r>
          </a:p>
          <a:p>
            <a:endParaRPr lang="en-GB" dirty="0"/>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Government behaviour</a:t>
            </a:r>
            <a:endParaRPr lang="en-GB" dirty="0"/>
          </a:p>
        </p:txBody>
      </p:sp>
      <p:sp>
        <p:nvSpPr>
          <p:cNvPr id="3" name="Content Placeholder 2"/>
          <p:cNvSpPr>
            <a:spLocks noGrp="1"/>
          </p:cNvSpPr>
          <p:nvPr>
            <p:ph idx="1"/>
          </p:nvPr>
        </p:nvSpPr>
        <p:spPr/>
        <p:txBody>
          <a:bodyPr>
            <a:normAutofit/>
          </a:bodyPr>
          <a:lstStyle/>
          <a:p>
            <a:r>
              <a:rPr lang="en-GB" dirty="0" smtClean="0"/>
              <a:t>Additional service delivery channel,</a:t>
            </a:r>
          </a:p>
          <a:p>
            <a:r>
              <a:rPr lang="en-GB" dirty="0" smtClean="0"/>
              <a:t>Additional source of data for social control - increased intensity of data trails about citizens.</a:t>
            </a:r>
          </a:p>
          <a:p>
            <a:r>
              <a:rPr lang="en-GB" dirty="0" smtClean="0"/>
              <a:t>Applications of technology in the areas of identification, particularly smart cards, digital signatures and public key infrastructure </a:t>
            </a:r>
          </a:p>
          <a:p>
            <a:r>
              <a:rPr lang="en-GB" dirty="0" smtClean="0"/>
              <a:t>Widespread availability of strong cryptography </a:t>
            </a:r>
            <a:endParaRPr lang="en-GB" dirty="0"/>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Regulation of Internet behaviour</a:t>
            </a:r>
            <a:endParaRPr lang="en-GB" dirty="0"/>
          </a:p>
        </p:txBody>
      </p:sp>
      <p:sp>
        <p:nvSpPr>
          <p:cNvPr id="3" name="Content Placeholder 2"/>
          <p:cNvSpPr>
            <a:spLocks noGrp="1"/>
          </p:cNvSpPr>
          <p:nvPr>
            <p:ph idx="1"/>
          </p:nvPr>
        </p:nvSpPr>
        <p:spPr/>
        <p:txBody>
          <a:bodyPr>
            <a:normAutofit fontScale="85000" lnSpcReduction="20000"/>
          </a:bodyPr>
          <a:lstStyle/>
          <a:p>
            <a:r>
              <a:rPr lang="en-GB" dirty="0" smtClean="0"/>
              <a:t>In some respects, the law has coped  -</a:t>
            </a:r>
          </a:p>
          <a:p>
            <a:pPr lvl="1"/>
            <a:r>
              <a:rPr lang="en-GB" dirty="0" smtClean="0"/>
              <a:t>pornography, malicious harm, stalking, and fraud have been uncovered and prosecuted</a:t>
            </a:r>
          </a:p>
          <a:p>
            <a:pPr lvl="1"/>
            <a:r>
              <a:rPr lang="en-GB" dirty="0" smtClean="0"/>
              <a:t>creation of statutory 'computer crimes' has rendered criminal, particular acts that previously were not prosecutable.</a:t>
            </a:r>
          </a:p>
          <a:p>
            <a:r>
              <a:rPr lang="en-GB" dirty="0" smtClean="0"/>
              <a:t>Ill-fitting laws In the civil law arena</a:t>
            </a:r>
          </a:p>
          <a:p>
            <a:r>
              <a:rPr lang="en-GB" dirty="0" smtClean="0"/>
              <a:t>In the criminal jurisdiction, possession offences, particularly in the extreme case of child pornography, have shown the law to be a serious affront  </a:t>
            </a:r>
          </a:p>
          <a:p>
            <a:r>
              <a:rPr lang="en-GB" dirty="0" smtClean="0"/>
              <a:t>Enforcement of the law is seriously challenged by technical aspects of the Internet</a:t>
            </a:r>
          </a:p>
          <a:p>
            <a:endParaRPr lang="en-GB" dirty="0"/>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Continued</a:t>
            </a:r>
            <a:endParaRPr lang="en-GB" dirty="0"/>
          </a:p>
        </p:txBody>
      </p:sp>
      <p:sp>
        <p:nvSpPr>
          <p:cNvPr id="3" name="Content Placeholder 2"/>
          <p:cNvSpPr>
            <a:spLocks noGrp="1"/>
          </p:cNvSpPr>
          <p:nvPr>
            <p:ph idx="1"/>
          </p:nvPr>
        </p:nvSpPr>
        <p:spPr/>
        <p:txBody>
          <a:bodyPr>
            <a:normAutofit fontScale="85000" lnSpcReduction="10000"/>
          </a:bodyPr>
          <a:lstStyle/>
          <a:p>
            <a:r>
              <a:rPr lang="en-GB" dirty="0" smtClean="0"/>
              <a:t>Geographic jurisdictions creates serious challenges </a:t>
            </a:r>
          </a:p>
          <a:p>
            <a:r>
              <a:rPr lang="en-GB" dirty="0" smtClean="0"/>
              <a:t>Tax-havens and regulatory arbitrage,  </a:t>
            </a:r>
          </a:p>
          <a:p>
            <a:r>
              <a:rPr lang="en-GB" dirty="0" smtClean="0"/>
              <a:t>Two primary areas in which regulation has been attempted are pornography  and gambling </a:t>
            </a:r>
          </a:p>
          <a:p>
            <a:r>
              <a:rPr lang="en-GB" dirty="0" smtClean="0"/>
              <a:t>Additional areas include fraud, unfair marketing practices, and 'cyber-squatting‘ </a:t>
            </a:r>
          </a:p>
          <a:p>
            <a:r>
              <a:rPr lang="en-GB" dirty="0" smtClean="0"/>
              <a:t>Some areas, notably privacy, and aspects of consumer protection, there has been a marked reluctance by governments, especially in the U.S.A. and Australia, to take action. See van den </a:t>
            </a:r>
            <a:r>
              <a:rPr lang="en-GB" dirty="0" err="1" smtClean="0"/>
              <a:t>Hoven</a:t>
            </a:r>
            <a:r>
              <a:rPr lang="en-GB" dirty="0" smtClean="0"/>
              <a:t> (1999). </a:t>
            </a: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Continued</a:t>
            </a:r>
            <a:endParaRPr lang="en-GB" dirty="0"/>
          </a:p>
        </p:txBody>
      </p:sp>
      <p:sp>
        <p:nvSpPr>
          <p:cNvPr id="3" name="Content Placeholder 2"/>
          <p:cNvSpPr>
            <a:spLocks noGrp="1"/>
          </p:cNvSpPr>
          <p:nvPr>
            <p:ph idx="1"/>
          </p:nvPr>
        </p:nvSpPr>
        <p:spPr/>
        <p:txBody>
          <a:bodyPr>
            <a:normAutofit/>
          </a:bodyPr>
          <a:lstStyle/>
          <a:p>
            <a:r>
              <a:rPr lang="en-GB" dirty="0" smtClean="0"/>
              <a:t>Regulation by geographically limited governments still has a role to play, but needs to be complemented by other means</a:t>
            </a:r>
          </a:p>
          <a:p>
            <a:r>
              <a:rPr lang="en-GB" dirty="0" smtClean="0"/>
              <a:t>International collaboration </a:t>
            </a:r>
          </a:p>
          <a:p>
            <a:r>
              <a:rPr lang="en-GB" dirty="0" smtClean="0"/>
              <a:t>Self-regulation.</a:t>
            </a:r>
          </a:p>
          <a:p>
            <a:r>
              <a:rPr lang="en-GB" dirty="0" smtClean="0"/>
              <a:t>Architecture of the Internet</a:t>
            </a: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Conclusion</a:t>
            </a:r>
            <a:endParaRPr lang="en-GB" dirty="0"/>
          </a:p>
        </p:txBody>
      </p:sp>
      <p:sp>
        <p:nvSpPr>
          <p:cNvPr id="3" name="Content Placeholder 2"/>
          <p:cNvSpPr>
            <a:spLocks noGrp="1"/>
          </p:cNvSpPr>
          <p:nvPr>
            <p:ph idx="1"/>
          </p:nvPr>
        </p:nvSpPr>
        <p:spPr/>
        <p:txBody>
          <a:bodyPr>
            <a:normAutofit fontScale="70000" lnSpcReduction="20000"/>
          </a:bodyPr>
          <a:lstStyle/>
          <a:p>
            <a:r>
              <a:rPr lang="en-GB" dirty="0" smtClean="0"/>
              <a:t>moral philosophers base theories of ethical behaviours on the human face; but, in Internet communication there is likely not that human face</a:t>
            </a:r>
          </a:p>
          <a:p>
            <a:r>
              <a:rPr lang="en-GB" dirty="0" smtClean="0"/>
              <a:t>Internet has flourished because of the freedom it allows without the controls from governments or powerful self-interest groups</a:t>
            </a:r>
          </a:p>
          <a:p>
            <a:r>
              <a:rPr lang="en-GB" dirty="0" smtClean="0"/>
              <a:t>all kinds of information considered morally wrong by many, e.g. racist hate speech, child pornography, promotion of terrorism and the incitement to commit violence</a:t>
            </a:r>
          </a:p>
          <a:p>
            <a:r>
              <a:rPr lang="en-GB" dirty="0" smtClean="0"/>
              <a:t>international perspective, for behaviour illegal in one part of the world may be perfectly legal in another</a:t>
            </a:r>
          </a:p>
          <a:p>
            <a:r>
              <a:rPr lang="en-GB" dirty="0" smtClean="0"/>
              <a:t>uncontrollability – who makes the rules and who enforces them</a:t>
            </a:r>
          </a:p>
          <a:p>
            <a:r>
              <a:rPr lang="en-GB" dirty="0" smtClean="0"/>
              <a:t>problem of jurisdiction and the application of protections (Langford 2000).</a:t>
            </a:r>
          </a:p>
          <a:p>
            <a:endParaRPr lang="en-GB" dirty="0"/>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endParaRPr lang="en-GB"/>
          </a:p>
        </p:txBody>
      </p:sp>
      <p:sp>
        <p:nvSpPr>
          <p:cNvPr id="2" name="Content Placeholder 1"/>
          <p:cNvSpPr>
            <a:spLocks noGrp="1"/>
          </p:cNvSpPr>
          <p:nvPr>
            <p:ph idx="1"/>
          </p:nvPr>
        </p:nvSpPr>
        <p:spPr/>
        <p:txBody>
          <a:bodyPr/>
          <a:lstStyle/>
          <a:p>
            <a:endParaRPr lang="en-GB"/>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592</TotalTime>
  <Words>9723</Words>
  <Application>Microsoft Office PowerPoint</Application>
  <PresentationFormat>On-screen Show (4:3)</PresentationFormat>
  <Paragraphs>329</Paragraphs>
  <Slides>39</Slides>
  <Notes>17</Notes>
  <HiddenSlides>0</HiddenSlides>
  <MMClips>0</MMClips>
  <ScaleCrop>false</ScaleCrop>
  <HeadingPairs>
    <vt:vector size="4" baseType="variant">
      <vt:variant>
        <vt:lpstr>Theme</vt:lpstr>
      </vt:variant>
      <vt:variant>
        <vt:i4>1</vt:i4>
      </vt:variant>
      <vt:variant>
        <vt:lpstr>Slide Titles</vt:lpstr>
      </vt:variant>
      <vt:variant>
        <vt:i4>39</vt:i4>
      </vt:variant>
    </vt:vector>
  </HeadingPairs>
  <TitlesOfParts>
    <vt:vector size="40" baseType="lpstr">
      <vt:lpstr>Office Theme</vt:lpstr>
      <vt:lpstr>Internet Ethics</vt:lpstr>
      <vt:lpstr>Next week</vt:lpstr>
      <vt:lpstr>Slide 3</vt:lpstr>
      <vt:lpstr>Definition of cyberethics</vt:lpstr>
      <vt:lpstr>Slide 5</vt:lpstr>
      <vt:lpstr>Slide 6</vt:lpstr>
      <vt:lpstr>Development</vt:lpstr>
      <vt:lpstr>ACM Code of Ethics</vt:lpstr>
      <vt:lpstr>Internet – new ethical challenges</vt:lpstr>
      <vt:lpstr>Key issues – Voronkov, 2004</vt:lpstr>
      <vt:lpstr>Netiquette and censorship</vt:lpstr>
      <vt:lpstr>Continued</vt:lpstr>
      <vt:lpstr>Plagiarism</vt:lpstr>
      <vt:lpstr>Copyright and music downloading</vt:lpstr>
      <vt:lpstr>Continued</vt:lpstr>
      <vt:lpstr>Slide 16</vt:lpstr>
      <vt:lpstr>Slide 17</vt:lpstr>
      <vt:lpstr>Technology and information</vt:lpstr>
      <vt:lpstr>Individual behaviour</vt:lpstr>
      <vt:lpstr>Slide 20</vt:lpstr>
      <vt:lpstr> Behaviour in Virtual Communities  </vt:lpstr>
      <vt:lpstr>Shared Experience, Shared Ethos</vt:lpstr>
      <vt:lpstr>Continued</vt:lpstr>
      <vt:lpstr>Slide 24</vt:lpstr>
      <vt:lpstr>Slide 25</vt:lpstr>
      <vt:lpstr>Slide 26</vt:lpstr>
      <vt:lpstr>Slide 27</vt:lpstr>
      <vt:lpstr>Slide 28</vt:lpstr>
      <vt:lpstr>Slide 29</vt:lpstr>
      <vt:lpstr>Freedom Theme</vt:lpstr>
      <vt:lpstr>Slide 31</vt:lpstr>
      <vt:lpstr>Slide 32</vt:lpstr>
      <vt:lpstr>Corporate behaviour</vt:lpstr>
      <vt:lpstr>Government behaviour</vt:lpstr>
      <vt:lpstr>Regulation of Internet behaviour</vt:lpstr>
      <vt:lpstr>Continued</vt:lpstr>
      <vt:lpstr>Continued</vt:lpstr>
      <vt:lpstr>Conclusion</vt:lpstr>
      <vt:lpstr>Slide 39</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George Jawad</dc:creator>
  <cp:lastModifiedBy>George Jawad</cp:lastModifiedBy>
  <cp:revision>66</cp:revision>
  <dcterms:created xsi:type="dcterms:W3CDTF">2011-03-16T18:20:04Z</dcterms:created>
  <dcterms:modified xsi:type="dcterms:W3CDTF">2011-10-26T21:16:30Z</dcterms:modified>
</cp:coreProperties>
</file>