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8"/>
  </p:notesMasterIdLst>
  <p:sldIdLst>
    <p:sldId id="256" r:id="rId2"/>
    <p:sldId id="265" r:id="rId3"/>
    <p:sldId id="257" r:id="rId4"/>
    <p:sldId id="283" r:id="rId5"/>
    <p:sldId id="261" r:id="rId6"/>
    <p:sldId id="268" r:id="rId7"/>
    <p:sldId id="269" r:id="rId8"/>
    <p:sldId id="258" r:id="rId9"/>
    <p:sldId id="262" r:id="rId10"/>
    <p:sldId id="270" r:id="rId11"/>
    <p:sldId id="271" r:id="rId12"/>
    <p:sldId id="272" r:id="rId13"/>
    <p:sldId id="273" r:id="rId14"/>
    <p:sldId id="259" r:id="rId15"/>
    <p:sldId id="275" r:id="rId16"/>
    <p:sldId id="276" r:id="rId17"/>
    <p:sldId id="263" r:id="rId18"/>
    <p:sldId id="277" r:id="rId19"/>
    <p:sldId id="278" r:id="rId20"/>
    <p:sldId id="264" r:id="rId21"/>
    <p:sldId id="280" r:id="rId22"/>
    <p:sldId id="281" r:id="rId23"/>
    <p:sldId id="282" r:id="rId24"/>
    <p:sldId id="260" r:id="rId25"/>
    <p:sldId id="267" r:id="rId26"/>
    <p:sldId id="27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lie Day" initials="AD" lastIdx="1" clrIdx="0">
    <p:extLst>
      <p:ext uri="{19B8F6BF-5375-455C-9EA6-DF929625EA0E}">
        <p15:presenceInfo xmlns:p15="http://schemas.microsoft.com/office/powerpoint/2012/main" userId="aca9fecef410441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15" autoAdjust="0"/>
    <p:restoredTop sz="94660"/>
  </p:normalViewPr>
  <p:slideViewPr>
    <p:cSldViewPr snapToGrid="0">
      <p:cViewPr varScale="1">
        <p:scale>
          <a:sx n="72" d="100"/>
          <a:sy n="72" d="100"/>
        </p:scale>
        <p:origin x="4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A63CCF-0766-4E7A-9A6F-5F2A4132B19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5CD4F68-2E34-46B2-8E07-8984D01E98A2}">
      <dgm:prSet/>
      <dgm:spPr/>
      <dgm:t>
        <a:bodyPr/>
        <a:lstStyle/>
        <a:p>
          <a:r>
            <a:rPr lang="en-GB" dirty="0">
              <a:latin typeface="Arial" panose="020B0604020202020204" pitchFamily="34" charset="0"/>
              <a:cs typeface="Arial" panose="020B0604020202020204" pitchFamily="34" charset="0"/>
            </a:rPr>
            <a:t>As Cottrell (2019, p, 123) states the more time you spend preparing and organising your time efficiently the more likely you are to do well.</a:t>
          </a:r>
          <a:endParaRPr lang="en-US" dirty="0">
            <a:latin typeface="Arial" panose="020B0604020202020204" pitchFamily="34" charset="0"/>
            <a:cs typeface="Arial" panose="020B0604020202020204" pitchFamily="34" charset="0"/>
          </a:endParaRPr>
        </a:p>
      </dgm:t>
    </dgm:pt>
    <dgm:pt modelId="{4D80B842-9357-4C81-8D2F-F1940CAABD51}" type="parTrans" cxnId="{7D0A27FD-6695-4A1B-B7AF-87F8B7A11396}">
      <dgm:prSet/>
      <dgm:spPr/>
      <dgm:t>
        <a:bodyPr/>
        <a:lstStyle/>
        <a:p>
          <a:endParaRPr lang="en-US"/>
        </a:p>
      </dgm:t>
    </dgm:pt>
    <dgm:pt modelId="{C774E41D-5C5D-44C7-B2FC-AC8878FE9E9A}" type="sibTrans" cxnId="{7D0A27FD-6695-4A1B-B7AF-87F8B7A11396}">
      <dgm:prSet/>
      <dgm:spPr/>
      <dgm:t>
        <a:bodyPr/>
        <a:lstStyle/>
        <a:p>
          <a:endParaRPr lang="en-US"/>
        </a:p>
      </dgm:t>
    </dgm:pt>
    <dgm:pt modelId="{947DECCE-D121-490E-9085-218BB00A3647}">
      <dgm:prSet/>
      <dgm:spPr/>
      <dgm:t>
        <a:bodyPr/>
        <a:lstStyle/>
        <a:p>
          <a:r>
            <a:rPr lang="en-GB" dirty="0">
              <a:latin typeface="Arial" panose="020B0604020202020204" pitchFamily="34" charset="0"/>
              <a:cs typeface="Arial" panose="020B0604020202020204" pitchFamily="34" charset="0"/>
            </a:rPr>
            <a:t>Therefore, time management is very IMPORTANT in all aspects of our lives and future employment.</a:t>
          </a:r>
          <a:endParaRPr lang="en-US" dirty="0">
            <a:latin typeface="Arial" panose="020B0604020202020204" pitchFamily="34" charset="0"/>
            <a:cs typeface="Arial" panose="020B0604020202020204" pitchFamily="34" charset="0"/>
          </a:endParaRPr>
        </a:p>
      </dgm:t>
    </dgm:pt>
    <dgm:pt modelId="{33F77810-B3B5-478A-A9CC-917EDC5764BC}" type="parTrans" cxnId="{26E23C18-39BD-4192-AA73-3907C74C787B}">
      <dgm:prSet/>
      <dgm:spPr/>
      <dgm:t>
        <a:bodyPr/>
        <a:lstStyle/>
        <a:p>
          <a:endParaRPr lang="en-US"/>
        </a:p>
      </dgm:t>
    </dgm:pt>
    <dgm:pt modelId="{12897B0F-068B-454B-897A-8D37D27CB4C7}" type="sibTrans" cxnId="{26E23C18-39BD-4192-AA73-3907C74C787B}">
      <dgm:prSet/>
      <dgm:spPr/>
      <dgm:t>
        <a:bodyPr/>
        <a:lstStyle/>
        <a:p>
          <a:endParaRPr lang="en-US"/>
        </a:p>
      </dgm:t>
    </dgm:pt>
    <dgm:pt modelId="{4DD9A4B2-46FD-4B2D-A9D7-71B23F16BD5C}">
      <dgm:prSet/>
      <dgm:spPr/>
      <dgm:t>
        <a:bodyPr/>
        <a:lstStyle/>
        <a:p>
          <a:r>
            <a:rPr lang="en-GB" dirty="0">
              <a:latin typeface="Arial" panose="020B0604020202020204" pitchFamily="34" charset="0"/>
              <a:cs typeface="Arial" panose="020B0604020202020204" pitchFamily="34" charset="0"/>
            </a:rPr>
            <a:t>Good time management reflects positively not only to ourselves but to everyone else around us (</a:t>
          </a:r>
          <a:r>
            <a:rPr lang="en-GB" dirty="0" err="1">
              <a:latin typeface="Arial" panose="020B0604020202020204" pitchFamily="34" charset="0"/>
              <a:cs typeface="Arial" panose="020B0604020202020204" pitchFamily="34" charset="0"/>
            </a:rPr>
            <a:t>Olejniczak</a:t>
          </a:r>
          <a:r>
            <a:rPr lang="en-GB" dirty="0">
              <a:latin typeface="Arial" panose="020B0604020202020204" pitchFamily="34" charset="0"/>
              <a:cs typeface="Arial" panose="020B0604020202020204" pitchFamily="34" charset="0"/>
            </a:rPr>
            <a:t>, 2013, p, 3).</a:t>
          </a:r>
          <a:endParaRPr lang="en-US" dirty="0">
            <a:latin typeface="Arial" panose="020B0604020202020204" pitchFamily="34" charset="0"/>
            <a:cs typeface="Arial" panose="020B0604020202020204" pitchFamily="34" charset="0"/>
          </a:endParaRPr>
        </a:p>
      </dgm:t>
    </dgm:pt>
    <dgm:pt modelId="{73A8C6F3-22A7-47C7-AD7E-58D2EA141962}" type="parTrans" cxnId="{A33BFEC5-FF54-4EFE-A2B1-C3E68C314B66}">
      <dgm:prSet/>
      <dgm:spPr/>
      <dgm:t>
        <a:bodyPr/>
        <a:lstStyle/>
        <a:p>
          <a:endParaRPr lang="en-US"/>
        </a:p>
      </dgm:t>
    </dgm:pt>
    <dgm:pt modelId="{E51943DC-5091-4A1B-AC1F-8BB07D42C130}" type="sibTrans" cxnId="{A33BFEC5-FF54-4EFE-A2B1-C3E68C314B66}">
      <dgm:prSet/>
      <dgm:spPr/>
      <dgm:t>
        <a:bodyPr/>
        <a:lstStyle/>
        <a:p>
          <a:endParaRPr lang="en-US"/>
        </a:p>
      </dgm:t>
    </dgm:pt>
    <dgm:pt modelId="{B6D78FC1-406F-495E-9151-071B27741FF1}" type="pres">
      <dgm:prSet presAssocID="{B1A63CCF-0766-4E7A-9A6F-5F2A4132B19D}" presName="linear" presStyleCnt="0">
        <dgm:presLayoutVars>
          <dgm:animLvl val="lvl"/>
          <dgm:resizeHandles val="exact"/>
        </dgm:presLayoutVars>
      </dgm:prSet>
      <dgm:spPr/>
    </dgm:pt>
    <dgm:pt modelId="{4700A426-CD91-46FF-8AE0-9AEC21BEAE65}" type="pres">
      <dgm:prSet presAssocID="{F5CD4F68-2E34-46B2-8E07-8984D01E98A2}" presName="parentText" presStyleLbl="node1" presStyleIdx="0" presStyleCnt="3">
        <dgm:presLayoutVars>
          <dgm:chMax val="0"/>
          <dgm:bulletEnabled val="1"/>
        </dgm:presLayoutVars>
      </dgm:prSet>
      <dgm:spPr/>
    </dgm:pt>
    <dgm:pt modelId="{0574320C-05C4-457B-9296-46153A45189F}" type="pres">
      <dgm:prSet presAssocID="{C774E41D-5C5D-44C7-B2FC-AC8878FE9E9A}" presName="spacer" presStyleCnt="0"/>
      <dgm:spPr/>
    </dgm:pt>
    <dgm:pt modelId="{8D6C138F-7F72-459C-9070-080442349728}" type="pres">
      <dgm:prSet presAssocID="{947DECCE-D121-490E-9085-218BB00A3647}" presName="parentText" presStyleLbl="node1" presStyleIdx="1" presStyleCnt="3">
        <dgm:presLayoutVars>
          <dgm:chMax val="0"/>
          <dgm:bulletEnabled val="1"/>
        </dgm:presLayoutVars>
      </dgm:prSet>
      <dgm:spPr/>
    </dgm:pt>
    <dgm:pt modelId="{9792115E-0782-4D41-A759-2AD9DBD529BC}" type="pres">
      <dgm:prSet presAssocID="{12897B0F-068B-454B-897A-8D37D27CB4C7}" presName="spacer" presStyleCnt="0"/>
      <dgm:spPr/>
    </dgm:pt>
    <dgm:pt modelId="{C96A90BE-8361-47A5-A896-82D83C1030B3}" type="pres">
      <dgm:prSet presAssocID="{4DD9A4B2-46FD-4B2D-A9D7-71B23F16BD5C}" presName="parentText" presStyleLbl="node1" presStyleIdx="2" presStyleCnt="3">
        <dgm:presLayoutVars>
          <dgm:chMax val="0"/>
          <dgm:bulletEnabled val="1"/>
        </dgm:presLayoutVars>
      </dgm:prSet>
      <dgm:spPr/>
    </dgm:pt>
  </dgm:ptLst>
  <dgm:cxnLst>
    <dgm:cxn modelId="{26E23C18-39BD-4192-AA73-3907C74C787B}" srcId="{B1A63CCF-0766-4E7A-9A6F-5F2A4132B19D}" destId="{947DECCE-D121-490E-9085-218BB00A3647}" srcOrd="1" destOrd="0" parTransId="{33F77810-B3B5-478A-A9CC-917EDC5764BC}" sibTransId="{12897B0F-068B-454B-897A-8D37D27CB4C7}"/>
    <dgm:cxn modelId="{3F644321-3EF1-467D-8414-54240E99AC6B}" type="presOf" srcId="{947DECCE-D121-490E-9085-218BB00A3647}" destId="{8D6C138F-7F72-459C-9070-080442349728}" srcOrd="0" destOrd="0" presId="urn:microsoft.com/office/officeart/2005/8/layout/vList2"/>
    <dgm:cxn modelId="{6621F32A-7F8D-490C-8FAE-5BA6BE294243}" type="presOf" srcId="{B1A63CCF-0766-4E7A-9A6F-5F2A4132B19D}" destId="{B6D78FC1-406F-495E-9151-071B27741FF1}" srcOrd="0" destOrd="0" presId="urn:microsoft.com/office/officeart/2005/8/layout/vList2"/>
    <dgm:cxn modelId="{B093ECA7-E235-43A7-9509-9811ECE6F3C1}" type="presOf" srcId="{F5CD4F68-2E34-46B2-8E07-8984D01E98A2}" destId="{4700A426-CD91-46FF-8AE0-9AEC21BEAE65}" srcOrd="0" destOrd="0" presId="urn:microsoft.com/office/officeart/2005/8/layout/vList2"/>
    <dgm:cxn modelId="{9A2C2EBF-BA9A-4BC4-A823-03EA0494F55D}" type="presOf" srcId="{4DD9A4B2-46FD-4B2D-A9D7-71B23F16BD5C}" destId="{C96A90BE-8361-47A5-A896-82D83C1030B3}" srcOrd="0" destOrd="0" presId="urn:microsoft.com/office/officeart/2005/8/layout/vList2"/>
    <dgm:cxn modelId="{A33BFEC5-FF54-4EFE-A2B1-C3E68C314B66}" srcId="{B1A63CCF-0766-4E7A-9A6F-5F2A4132B19D}" destId="{4DD9A4B2-46FD-4B2D-A9D7-71B23F16BD5C}" srcOrd="2" destOrd="0" parTransId="{73A8C6F3-22A7-47C7-AD7E-58D2EA141962}" sibTransId="{E51943DC-5091-4A1B-AC1F-8BB07D42C130}"/>
    <dgm:cxn modelId="{7D0A27FD-6695-4A1B-B7AF-87F8B7A11396}" srcId="{B1A63CCF-0766-4E7A-9A6F-5F2A4132B19D}" destId="{F5CD4F68-2E34-46B2-8E07-8984D01E98A2}" srcOrd="0" destOrd="0" parTransId="{4D80B842-9357-4C81-8D2F-F1940CAABD51}" sibTransId="{C774E41D-5C5D-44C7-B2FC-AC8878FE9E9A}"/>
    <dgm:cxn modelId="{B49867D4-362A-49EB-A7BC-9FDBB4F78887}" type="presParOf" srcId="{B6D78FC1-406F-495E-9151-071B27741FF1}" destId="{4700A426-CD91-46FF-8AE0-9AEC21BEAE65}" srcOrd="0" destOrd="0" presId="urn:microsoft.com/office/officeart/2005/8/layout/vList2"/>
    <dgm:cxn modelId="{AB9828E5-770C-4EBD-B117-A649CF64AA9D}" type="presParOf" srcId="{B6D78FC1-406F-495E-9151-071B27741FF1}" destId="{0574320C-05C4-457B-9296-46153A45189F}" srcOrd="1" destOrd="0" presId="urn:microsoft.com/office/officeart/2005/8/layout/vList2"/>
    <dgm:cxn modelId="{43C72595-C6D7-40CE-891C-9DED657D99AD}" type="presParOf" srcId="{B6D78FC1-406F-495E-9151-071B27741FF1}" destId="{8D6C138F-7F72-459C-9070-080442349728}" srcOrd="2" destOrd="0" presId="urn:microsoft.com/office/officeart/2005/8/layout/vList2"/>
    <dgm:cxn modelId="{C203133E-5D4F-4D27-9DE5-44B2ABCCCE7F}" type="presParOf" srcId="{B6D78FC1-406F-495E-9151-071B27741FF1}" destId="{9792115E-0782-4D41-A759-2AD9DBD529BC}" srcOrd="3" destOrd="0" presId="urn:microsoft.com/office/officeart/2005/8/layout/vList2"/>
    <dgm:cxn modelId="{FFC7E10F-B4DA-4BB1-8492-A79F0F160FD2}" type="presParOf" srcId="{B6D78FC1-406F-495E-9151-071B27741FF1}" destId="{C96A90BE-8361-47A5-A896-82D83C1030B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A63CCF-0766-4E7A-9A6F-5F2A4132B19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5CD4F68-2E34-46B2-8E07-8984D01E98A2}">
      <dgm:prSet/>
      <dgm:spPr/>
      <dgm:t>
        <a:bodyPr/>
        <a:lstStyle/>
        <a:p>
          <a:r>
            <a:rPr lang="en-US" dirty="0">
              <a:latin typeface="Arial" panose="020B0604020202020204" pitchFamily="34" charset="0"/>
              <a:cs typeface="Arial" panose="020B0604020202020204" pitchFamily="34" charset="0"/>
            </a:rPr>
            <a:t>Time management will be used when expecting to pan and organize activities. This will ensure that they go the way they are planned and expected. </a:t>
          </a:r>
        </a:p>
      </dgm:t>
    </dgm:pt>
    <dgm:pt modelId="{4D80B842-9357-4C81-8D2F-F1940CAABD51}" type="parTrans" cxnId="{7D0A27FD-6695-4A1B-B7AF-87F8B7A11396}">
      <dgm:prSet/>
      <dgm:spPr/>
      <dgm:t>
        <a:bodyPr/>
        <a:lstStyle/>
        <a:p>
          <a:endParaRPr lang="en-US"/>
        </a:p>
      </dgm:t>
    </dgm:pt>
    <dgm:pt modelId="{C774E41D-5C5D-44C7-B2FC-AC8878FE9E9A}" type="sibTrans" cxnId="{7D0A27FD-6695-4A1B-B7AF-87F8B7A11396}">
      <dgm:prSet/>
      <dgm:spPr/>
      <dgm:t>
        <a:bodyPr/>
        <a:lstStyle/>
        <a:p>
          <a:endParaRPr lang="en-US"/>
        </a:p>
      </dgm:t>
    </dgm:pt>
    <dgm:pt modelId="{947DECCE-D121-490E-9085-218BB00A3647}">
      <dgm:prSet/>
      <dgm:spPr/>
      <dgm:t>
        <a:bodyPr/>
        <a:lstStyle/>
        <a:p>
          <a:r>
            <a:rPr lang="en-US" dirty="0">
              <a:latin typeface="Arial" panose="020B0604020202020204" pitchFamily="34" charset="0"/>
              <a:cs typeface="Arial" panose="020B0604020202020204" pitchFamily="34" charset="0"/>
            </a:rPr>
            <a:t>By setting realistic goals can help you reach effective time management. It also allows you to push yourself to get things done (Kumar, 2011, p, 114).</a:t>
          </a:r>
        </a:p>
      </dgm:t>
    </dgm:pt>
    <dgm:pt modelId="{33F77810-B3B5-478A-A9CC-917EDC5764BC}" type="parTrans" cxnId="{26E23C18-39BD-4192-AA73-3907C74C787B}">
      <dgm:prSet/>
      <dgm:spPr/>
      <dgm:t>
        <a:bodyPr/>
        <a:lstStyle/>
        <a:p>
          <a:endParaRPr lang="en-US"/>
        </a:p>
      </dgm:t>
    </dgm:pt>
    <dgm:pt modelId="{12897B0F-068B-454B-897A-8D37D27CB4C7}" type="sibTrans" cxnId="{26E23C18-39BD-4192-AA73-3907C74C787B}">
      <dgm:prSet/>
      <dgm:spPr/>
      <dgm:t>
        <a:bodyPr/>
        <a:lstStyle/>
        <a:p>
          <a:endParaRPr lang="en-US"/>
        </a:p>
      </dgm:t>
    </dgm:pt>
    <dgm:pt modelId="{4DD9A4B2-46FD-4B2D-A9D7-71B23F16BD5C}">
      <dgm:prSet/>
      <dgm:spPr/>
      <dgm:t>
        <a:bodyPr/>
        <a:lstStyle/>
        <a:p>
          <a:r>
            <a:rPr lang="en-US" dirty="0">
              <a:latin typeface="Arial" panose="020B0604020202020204" pitchFamily="34" charset="0"/>
              <a:cs typeface="Arial" panose="020B0604020202020204" pitchFamily="34" charset="0"/>
            </a:rPr>
            <a:t>One thing you will be expected to do in future employment is multitask and if you are able to multitask effectively you show signs of great time management. </a:t>
          </a:r>
        </a:p>
      </dgm:t>
    </dgm:pt>
    <dgm:pt modelId="{73A8C6F3-22A7-47C7-AD7E-58D2EA141962}" type="parTrans" cxnId="{A33BFEC5-FF54-4EFE-A2B1-C3E68C314B66}">
      <dgm:prSet/>
      <dgm:spPr/>
      <dgm:t>
        <a:bodyPr/>
        <a:lstStyle/>
        <a:p>
          <a:endParaRPr lang="en-US"/>
        </a:p>
      </dgm:t>
    </dgm:pt>
    <dgm:pt modelId="{E51943DC-5091-4A1B-AC1F-8BB07D42C130}" type="sibTrans" cxnId="{A33BFEC5-FF54-4EFE-A2B1-C3E68C314B66}">
      <dgm:prSet/>
      <dgm:spPr/>
      <dgm:t>
        <a:bodyPr/>
        <a:lstStyle/>
        <a:p>
          <a:endParaRPr lang="en-US"/>
        </a:p>
      </dgm:t>
    </dgm:pt>
    <dgm:pt modelId="{54FFD902-B09D-4692-B958-664B1B782E28}" type="pres">
      <dgm:prSet presAssocID="{B1A63CCF-0766-4E7A-9A6F-5F2A4132B19D}" presName="linear" presStyleCnt="0">
        <dgm:presLayoutVars>
          <dgm:animLvl val="lvl"/>
          <dgm:resizeHandles val="exact"/>
        </dgm:presLayoutVars>
      </dgm:prSet>
      <dgm:spPr/>
    </dgm:pt>
    <dgm:pt modelId="{136717D5-6133-4CE0-8DAE-2657EA13E12B}" type="pres">
      <dgm:prSet presAssocID="{F5CD4F68-2E34-46B2-8E07-8984D01E98A2}" presName="parentText" presStyleLbl="node1" presStyleIdx="0" presStyleCnt="3">
        <dgm:presLayoutVars>
          <dgm:chMax val="0"/>
          <dgm:bulletEnabled val="1"/>
        </dgm:presLayoutVars>
      </dgm:prSet>
      <dgm:spPr/>
    </dgm:pt>
    <dgm:pt modelId="{5BE20911-F090-48F8-8E22-9D69A86BF9DD}" type="pres">
      <dgm:prSet presAssocID="{C774E41D-5C5D-44C7-B2FC-AC8878FE9E9A}" presName="spacer" presStyleCnt="0"/>
      <dgm:spPr/>
    </dgm:pt>
    <dgm:pt modelId="{6CC49A1B-8417-49FF-BF12-C5A459CF8E7A}" type="pres">
      <dgm:prSet presAssocID="{947DECCE-D121-490E-9085-218BB00A3647}" presName="parentText" presStyleLbl="node1" presStyleIdx="1" presStyleCnt="3" custLinFactNeighborX="546" custLinFactNeighborY="-35397">
        <dgm:presLayoutVars>
          <dgm:chMax val="0"/>
          <dgm:bulletEnabled val="1"/>
        </dgm:presLayoutVars>
      </dgm:prSet>
      <dgm:spPr/>
    </dgm:pt>
    <dgm:pt modelId="{E047E062-D214-4F1C-9B47-9494B4F312CD}" type="pres">
      <dgm:prSet presAssocID="{12897B0F-068B-454B-897A-8D37D27CB4C7}" presName="spacer" presStyleCnt="0"/>
      <dgm:spPr/>
    </dgm:pt>
    <dgm:pt modelId="{BB4D4140-CEAE-4592-BFCE-86F9272615D6}" type="pres">
      <dgm:prSet presAssocID="{4DD9A4B2-46FD-4B2D-A9D7-71B23F16BD5C}" presName="parentText" presStyleLbl="node1" presStyleIdx="2" presStyleCnt="3">
        <dgm:presLayoutVars>
          <dgm:chMax val="0"/>
          <dgm:bulletEnabled val="1"/>
        </dgm:presLayoutVars>
      </dgm:prSet>
      <dgm:spPr/>
    </dgm:pt>
  </dgm:ptLst>
  <dgm:cxnLst>
    <dgm:cxn modelId="{4EC9FE10-6FBA-4692-922F-C8A90CF96BA0}" type="presOf" srcId="{947DECCE-D121-490E-9085-218BB00A3647}" destId="{6CC49A1B-8417-49FF-BF12-C5A459CF8E7A}" srcOrd="0" destOrd="0" presId="urn:microsoft.com/office/officeart/2005/8/layout/vList2"/>
    <dgm:cxn modelId="{26E23C18-39BD-4192-AA73-3907C74C787B}" srcId="{B1A63CCF-0766-4E7A-9A6F-5F2A4132B19D}" destId="{947DECCE-D121-490E-9085-218BB00A3647}" srcOrd="1" destOrd="0" parTransId="{33F77810-B3B5-478A-A9CC-917EDC5764BC}" sibTransId="{12897B0F-068B-454B-897A-8D37D27CB4C7}"/>
    <dgm:cxn modelId="{F83DD124-A383-456B-90A1-2FAD7432CC02}" type="presOf" srcId="{B1A63CCF-0766-4E7A-9A6F-5F2A4132B19D}" destId="{54FFD902-B09D-4692-B958-664B1B782E28}" srcOrd="0" destOrd="0" presId="urn:microsoft.com/office/officeart/2005/8/layout/vList2"/>
    <dgm:cxn modelId="{DC880B65-A5BC-4B37-999A-1113B050B454}" type="presOf" srcId="{F5CD4F68-2E34-46B2-8E07-8984D01E98A2}" destId="{136717D5-6133-4CE0-8DAE-2657EA13E12B}" srcOrd="0" destOrd="0" presId="urn:microsoft.com/office/officeart/2005/8/layout/vList2"/>
    <dgm:cxn modelId="{161F66B1-19BA-4B89-AA5C-B60DA74F9760}" type="presOf" srcId="{4DD9A4B2-46FD-4B2D-A9D7-71B23F16BD5C}" destId="{BB4D4140-CEAE-4592-BFCE-86F9272615D6}" srcOrd="0" destOrd="0" presId="urn:microsoft.com/office/officeart/2005/8/layout/vList2"/>
    <dgm:cxn modelId="{A33BFEC5-FF54-4EFE-A2B1-C3E68C314B66}" srcId="{B1A63CCF-0766-4E7A-9A6F-5F2A4132B19D}" destId="{4DD9A4B2-46FD-4B2D-A9D7-71B23F16BD5C}" srcOrd="2" destOrd="0" parTransId="{73A8C6F3-22A7-47C7-AD7E-58D2EA141962}" sibTransId="{E51943DC-5091-4A1B-AC1F-8BB07D42C130}"/>
    <dgm:cxn modelId="{7D0A27FD-6695-4A1B-B7AF-87F8B7A11396}" srcId="{B1A63CCF-0766-4E7A-9A6F-5F2A4132B19D}" destId="{F5CD4F68-2E34-46B2-8E07-8984D01E98A2}" srcOrd="0" destOrd="0" parTransId="{4D80B842-9357-4C81-8D2F-F1940CAABD51}" sibTransId="{C774E41D-5C5D-44C7-B2FC-AC8878FE9E9A}"/>
    <dgm:cxn modelId="{617DF364-7538-42E3-992B-7DD3389ECBF7}" type="presParOf" srcId="{54FFD902-B09D-4692-B958-664B1B782E28}" destId="{136717D5-6133-4CE0-8DAE-2657EA13E12B}" srcOrd="0" destOrd="0" presId="urn:microsoft.com/office/officeart/2005/8/layout/vList2"/>
    <dgm:cxn modelId="{25747165-F607-46E1-85F9-FBA20E2354BA}" type="presParOf" srcId="{54FFD902-B09D-4692-B958-664B1B782E28}" destId="{5BE20911-F090-48F8-8E22-9D69A86BF9DD}" srcOrd="1" destOrd="0" presId="urn:microsoft.com/office/officeart/2005/8/layout/vList2"/>
    <dgm:cxn modelId="{41028078-4F33-4394-90A5-382BFAEC6BAC}" type="presParOf" srcId="{54FFD902-B09D-4692-B958-664B1B782E28}" destId="{6CC49A1B-8417-49FF-BF12-C5A459CF8E7A}" srcOrd="2" destOrd="0" presId="urn:microsoft.com/office/officeart/2005/8/layout/vList2"/>
    <dgm:cxn modelId="{8AC22808-72F1-4655-814D-80B707700CCC}" type="presParOf" srcId="{54FFD902-B09D-4692-B958-664B1B782E28}" destId="{E047E062-D214-4F1C-9B47-9494B4F312CD}" srcOrd="3" destOrd="0" presId="urn:microsoft.com/office/officeart/2005/8/layout/vList2"/>
    <dgm:cxn modelId="{62A63319-BB89-463F-A72A-0F267D216A6C}" type="presParOf" srcId="{54FFD902-B09D-4692-B958-664B1B782E28}" destId="{BB4D4140-CEAE-4592-BFCE-86F9272615D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5A7C83-0C69-40D6-824C-27BAA32FF41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B5FB14A-91BC-444B-A225-FC0D8E8B4BEB}">
      <dgm:prSet/>
      <dgm:spPr/>
      <dgm:t>
        <a:bodyPr/>
        <a:lstStyle/>
        <a:p>
          <a:r>
            <a:rPr lang="en-GB" dirty="0">
              <a:latin typeface="Arial" panose="020B0604020202020204" pitchFamily="34" charset="0"/>
              <a:cs typeface="Arial" panose="020B0604020202020204" pitchFamily="34" charset="0"/>
            </a:rPr>
            <a:t>When you are a youth worker time management is essential in all aspects of the job. </a:t>
          </a:r>
          <a:endParaRPr lang="en-US" dirty="0">
            <a:latin typeface="Arial" panose="020B0604020202020204" pitchFamily="34" charset="0"/>
            <a:cs typeface="Arial" panose="020B0604020202020204" pitchFamily="34" charset="0"/>
          </a:endParaRPr>
        </a:p>
      </dgm:t>
    </dgm:pt>
    <dgm:pt modelId="{4FFED3DA-F381-4FDA-93EC-AA59C6C4AF21}" type="parTrans" cxnId="{127F623D-AFE7-4E7A-B13B-798305A6DC42}">
      <dgm:prSet/>
      <dgm:spPr/>
      <dgm:t>
        <a:bodyPr/>
        <a:lstStyle/>
        <a:p>
          <a:endParaRPr lang="en-US"/>
        </a:p>
      </dgm:t>
    </dgm:pt>
    <dgm:pt modelId="{3F962736-0B83-47A3-A28C-1240F8CC13D6}" type="sibTrans" cxnId="{127F623D-AFE7-4E7A-B13B-798305A6DC42}">
      <dgm:prSet/>
      <dgm:spPr/>
      <dgm:t>
        <a:bodyPr/>
        <a:lstStyle/>
        <a:p>
          <a:endParaRPr lang="en-US"/>
        </a:p>
      </dgm:t>
    </dgm:pt>
    <dgm:pt modelId="{DE6FEFBC-D0B0-409C-A0DC-1805067DB4DA}">
      <dgm:prSet/>
      <dgm:spPr/>
      <dgm:t>
        <a:bodyPr/>
        <a:lstStyle/>
        <a:p>
          <a:r>
            <a:rPr lang="en-GB" dirty="0">
              <a:latin typeface="Arial" panose="020B0604020202020204" pitchFamily="34" charset="0"/>
              <a:cs typeface="Arial" panose="020B0604020202020204" pitchFamily="34" charset="0"/>
            </a:rPr>
            <a:t>As youth workers we are role models and for us to help educate young people on how they need to get into work by having good time management we need to be an example for young people (</a:t>
          </a:r>
          <a:r>
            <a:rPr lang="en-GB" dirty="0" err="1">
              <a:latin typeface="Arial" panose="020B0604020202020204" pitchFamily="34" charset="0"/>
              <a:cs typeface="Arial" panose="020B0604020202020204" pitchFamily="34" charset="0"/>
            </a:rPr>
            <a:t>Sapin</a:t>
          </a:r>
          <a:r>
            <a:rPr lang="en-GB" dirty="0">
              <a:latin typeface="Arial" panose="020B0604020202020204" pitchFamily="34" charset="0"/>
              <a:cs typeface="Arial" panose="020B0604020202020204" pitchFamily="34" charset="0"/>
            </a:rPr>
            <a:t>, 2013, p, 80).</a:t>
          </a:r>
          <a:endParaRPr lang="en-US" dirty="0">
            <a:latin typeface="Arial" panose="020B0604020202020204" pitchFamily="34" charset="0"/>
            <a:cs typeface="Arial" panose="020B0604020202020204" pitchFamily="34" charset="0"/>
          </a:endParaRPr>
        </a:p>
      </dgm:t>
    </dgm:pt>
    <dgm:pt modelId="{F2C7B707-40BB-4184-B55A-5526DC738F39}" type="parTrans" cxnId="{60B2B5AF-0968-4E97-A239-1DE2A19A001C}">
      <dgm:prSet/>
      <dgm:spPr/>
      <dgm:t>
        <a:bodyPr/>
        <a:lstStyle/>
        <a:p>
          <a:endParaRPr lang="en-US"/>
        </a:p>
      </dgm:t>
    </dgm:pt>
    <dgm:pt modelId="{846F4398-6B42-4005-9C49-FCF7BE51FB60}" type="sibTrans" cxnId="{60B2B5AF-0968-4E97-A239-1DE2A19A001C}">
      <dgm:prSet/>
      <dgm:spPr/>
      <dgm:t>
        <a:bodyPr/>
        <a:lstStyle/>
        <a:p>
          <a:endParaRPr lang="en-US"/>
        </a:p>
      </dgm:t>
    </dgm:pt>
    <dgm:pt modelId="{D3A907AF-F28E-4F5F-AB65-792EF8314A4E}">
      <dgm:prSet/>
      <dgm:spPr/>
      <dgm:t>
        <a:bodyPr/>
        <a:lstStyle/>
        <a:p>
          <a:r>
            <a:rPr lang="en-GB" dirty="0">
              <a:latin typeface="Arial" panose="020B0604020202020204" pitchFamily="34" charset="0"/>
              <a:cs typeface="Arial" panose="020B0604020202020204" pitchFamily="34" charset="0"/>
            </a:rPr>
            <a:t>By ensuring you have great time management during youth work placements will result in you not feeling stressed and means you can give it your all once you are with young people (Wood, Westwood, Thompson, 2015 p, 16)</a:t>
          </a:r>
          <a:endParaRPr lang="en-US" dirty="0">
            <a:latin typeface="Arial" panose="020B0604020202020204" pitchFamily="34" charset="0"/>
            <a:cs typeface="Arial" panose="020B0604020202020204" pitchFamily="34" charset="0"/>
          </a:endParaRPr>
        </a:p>
      </dgm:t>
    </dgm:pt>
    <dgm:pt modelId="{19FD7772-E23C-45AE-8536-8624A75AB4E9}" type="parTrans" cxnId="{F942E0D5-1C88-404A-AAFE-45E19EE0437D}">
      <dgm:prSet/>
      <dgm:spPr/>
      <dgm:t>
        <a:bodyPr/>
        <a:lstStyle/>
        <a:p>
          <a:endParaRPr lang="en-US"/>
        </a:p>
      </dgm:t>
    </dgm:pt>
    <dgm:pt modelId="{9CAA11EA-A29C-433D-93D4-DF9C061B7035}" type="sibTrans" cxnId="{F942E0D5-1C88-404A-AAFE-45E19EE0437D}">
      <dgm:prSet/>
      <dgm:spPr/>
      <dgm:t>
        <a:bodyPr/>
        <a:lstStyle/>
        <a:p>
          <a:endParaRPr lang="en-US"/>
        </a:p>
      </dgm:t>
    </dgm:pt>
    <dgm:pt modelId="{BEFA4308-B486-4D90-85FA-8DCD3C385EA6}" type="pres">
      <dgm:prSet presAssocID="{455A7C83-0C69-40D6-824C-27BAA32FF416}" presName="linear" presStyleCnt="0">
        <dgm:presLayoutVars>
          <dgm:animLvl val="lvl"/>
          <dgm:resizeHandles val="exact"/>
        </dgm:presLayoutVars>
      </dgm:prSet>
      <dgm:spPr/>
    </dgm:pt>
    <dgm:pt modelId="{7F846C76-C748-4DD8-BB26-D2DDD8BC2A98}" type="pres">
      <dgm:prSet presAssocID="{BB5FB14A-91BC-444B-A225-FC0D8E8B4BEB}" presName="parentText" presStyleLbl="node1" presStyleIdx="0" presStyleCnt="3">
        <dgm:presLayoutVars>
          <dgm:chMax val="0"/>
          <dgm:bulletEnabled val="1"/>
        </dgm:presLayoutVars>
      </dgm:prSet>
      <dgm:spPr/>
    </dgm:pt>
    <dgm:pt modelId="{30A6B511-73F5-4C96-92A5-685B993248E0}" type="pres">
      <dgm:prSet presAssocID="{3F962736-0B83-47A3-A28C-1240F8CC13D6}" presName="spacer" presStyleCnt="0"/>
      <dgm:spPr/>
    </dgm:pt>
    <dgm:pt modelId="{AAE80E7C-C470-4A4B-88DC-93693762D35B}" type="pres">
      <dgm:prSet presAssocID="{DE6FEFBC-D0B0-409C-A0DC-1805067DB4DA}" presName="parentText" presStyleLbl="node1" presStyleIdx="1" presStyleCnt="3">
        <dgm:presLayoutVars>
          <dgm:chMax val="0"/>
          <dgm:bulletEnabled val="1"/>
        </dgm:presLayoutVars>
      </dgm:prSet>
      <dgm:spPr/>
    </dgm:pt>
    <dgm:pt modelId="{D05A827A-EFA5-4FFD-8928-CA706E2DD6BA}" type="pres">
      <dgm:prSet presAssocID="{846F4398-6B42-4005-9C49-FCF7BE51FB60}" presName="spacer" presStyleCnt="0"/>
      <dgm:spPr/>
    </dgm:pt>
    <dgm:pt modelId="{5A6EBB80-8BD3-452E-832F-2BB689A782D7}" type="pres">
      <dgm:prSet presAssocID="{D3A907AF-F28E-4F5F-AB65-792EF8314A4E}" presName="parentText" presStyleLbl="node1" presStyleIdx="2" presStyleCnt="3">
        <dgm:presLayoutVars>
          <dgm:chMax val="0"/>
          <dgm:bulletEnabled val="1"/>
        </dgm:presLayoutVars>
      </dgm:prSet>
      <dgm:spPr/>
    </dgm:pt>
  </dgm:ptLst>
  <dgm:cxnLst>
    <dgm:cxn modelId="{6912AB19-192F-403D-9606-CCA29D8DE210}" type="presOf" srcId="{D3A907AF-F28E-4F5F-AB65-792EF8314A4E}" destId="{5A6EBB80-8BD3-452E-832F-2BB689A782D7}" srcOrd="0" destOrd="0" presId="urn:microsoft.com/office/officeart/2005/8/layout/vList2"/>
    <dgm:cxn modelId="{B39A4E20-3820-42A6-B0DD-BC27A3E0F12F}" type="presOf" srcId="{BB5FB14A-91BC-444B-A225-FC0D8E8B4BEB}" destId="{7F846C76-C748-4DD8-BB26-D2DDD8BC2A98}" srcOrd="0" destOrd="0" presId="urn:microsoft.com/office/officeart/2005/8/layout/vList2"/>
    <dgm:cxn modelId="{127F623D-AFE7-4E7A-B13B-798305A6DC42}" srcId="{455A7C83-0C69-40D6-824C-27BAA32FF416}" destId="{BB5FB14A-91BC-444B-A225-FC0D8E8B4BEB}" srcOrd="0" destOrd="0" parTransId="{4FFED3DA-F381-4FDA-93EC-AA59C6C4AF21}" sibTransId="{3F962736-0B83-47A3-A28C-1240F8CC13D6}"/>
    <dgm:cxn modelId="{6BCC0092-7714-4523-AA5D-685FBCEC2EFE}" type="presOf" srcId="{455A7C83-0C69-40D6-824C-27BAA32FF416}" destId="{BEFA4308-B486-4D90-85FA-8DCD3C385EA6}" srcOrd="0" destOrd="0" presId="urn:microsoft.com/office/officeart/2005/8/layout/vList2"/>
    <dgm:cxn modelId="{F0FEA3A4-3484-42FA-9FA1-3174C320E6CB}" type="presOf" srcId="{DE6FEFBC-D0B0-409C-A0DC-1805067DB4DA}" destId="{AAE80E7C-C470-4A4B-88DC-93693762D35B}" srcOrd="0" destOrd="0" presId="urn:microsoft.com/office/officeart/2005/8/layout/vList2"/>
    <dgm:cxn modelId="{60B2B5AF-0968-4E97-A239-1DE2A19A001C}" srcId="{455A7C83-0C69-40D6-824C-27BAA32FF416}" destId="{DE6FEFBC-D0B0-409C-A0DC-1805067DB4DA}" srcOrd="1" destOrd="0" parTransId="{F2C7B707-40BB-4184-B55A-5526DC738F39}" sibTransId="{846F4398-6B42-4005-9C49-FCF7BE51FB60}"/>
    <dgm:cxn modelId="{F942E0D5-1C88-404A-AAFE-45E19EE0437D}" srcId="{455A7C83-0C69-40D6-824C-27BAA32FF416}" destId="{D3A907AF-F28E-4F5F-AB65-792EF8314A4E}" srcOrd="2" destOrd="0" parTransId="{19FD7772-E23C-45AE-8536-8624A75AB4E9}" sibTransId="{9CAA11EA-A29C-433D-93D4-DF9C061B7035}"/>
    <dgm:cxn modelId="{FF7854BD-59D4-4A5A-82F6-22E774BBD56A}" type="presParOf" srcId="{BEFA4308-B486-4D90-85FA-8DCD3C385EA6}" destId="{7F846C76-C748-4DD8-BB26-D2DDD8BC2A98}" srcOrd="0" destOrd="0" presId="urn:microsoft.com/office/officeart/2005/8/layout/vList2"/>
    <dgm:cxn modelId="{0E8DE4D0-DC86-48FA-9195-7A90659108EE}" type="presParOf" srcId="{BEFA4308-B486-4D90-85FA-8DCD3C385EA6}" destId="{30A6B511-73F5-4C96-92A5-685B993248E0}" srcOrd="1" destOrd="0" presId="urn:microsoft.com/office/officeart/2005/8/layout/vList2"/>
    <dgm:cxn modelId="{E8B75D88-A1FA-4A72-8F48-559335B3EA20}" type="presParOf" srcId="{BEFA4308-B486-4D90-85FA-8DCD3C385EA6}" destId="{AAE80E7C-C470-4A4B-88DC-93693762D35B}" srcOrd="2" destOrd="0" presId="urn:microsoft.com/office/officeart/2005/8/layout/vList2"/>
    <dgm:cxn modelId="{DBD29D12-CCB1-4F0B-89DA-62AF6B70266D}" type="presParOf" srcId="{BEFA4308-B486-4D90-85FA-8DCD3C385EA6}" destId="{D05A827A-EFA5-4FFD-8928-CA706E2DD6BA}" srcOrd="3" destOrd="0" presId="urn:microsoft.com/office/officeart/2005/8/layout/vList2"/>
    <dgm:cxn modelId="{29BDBF4E-6E07-4014-B312-EE8A966883FE}" type="presParOf" srcId="{BEFA4308-B486-4D90-85FA-8DCD3C385EA6}" destId="{5A6EBB80-8BD3-452E-832F-2BB689A782D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DEBD26-CFC7-4A95-B5B0-FF0DFDE7E9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7F9503A-51EF-4F95-9D3B-E2C7C74D73F8}">
      <dgm:prSet/>
      <dgm:spPr/>
      <dgm:t>
        <a:bodyPr/>
        <a:lstStyle/>
        <a:p>
          <a:r>
            <a:rPr lang="en-GB" dirty="0">
              <a:latin typeface="Arial" panose="020B0604020202020204" pitchFamily="34" charset="0"/>
              <a:cs typeface="Arial" panose="020B0604020202020204" pitchFamily="34" charset="0"/>
            </a:rPr>
            <a:t>When you’re a youth worker, planning is essential. This is related to all aspects to youth work such as youth club planning session. Planning is a sign of good time management and ensures you meet the objectives (</a:t>
          </a:r>
          <a:r>
            <a:rPr lang="en-GB" dirty="0" err="1">
              <a:latin typeface="Arial" panose="020B0604020202020204" pitchFamily="34" charset="0"/>
              <a:cs typeface="Arial" panose="020B0604020202020204" pitchFamily="34" charset="0"/>
            </a:rPr>
            <a:t>Batsleer</a:t>
          </a:r>
          <a:r>
            <a:rPr lang="en-GB" dirty="0">
              <a:latin typeface="Arial" panose="020B0604020202020204" pitchFamily="34" charset="0"/>
              <a:cs typeface="Arial" panose="020B0604020202020204" pitchFamily="34" charset="0"/>
            </a:rPr>
            <a:t>, Davies, 2010, p, 50).</a:t>
          </a:r>
          <a:endParaRPr lang="en-US" dirty="0">
            <a:latin typeface="Arial" panose="020B0604020202020204" pitchFamily="34" charset="0"/>
            <a:cs typeface="Arial" panose="020B0604020202020204" pitchFamily="34" charset="0"/>
          </a:endParaRPr>
        </a:p>
      </dgm:t>
    </dgm:pt>
    <dgm:pt modelId="{4D150242-6CA4-4026-A2C5-B0EDAAE18087}" type="parTrans" cxnId="{9A640F73-14DD-4787-AAA3-31E2A798AE88}">
      <dgm:prSet/>
      <dgm:spPr/>
      <dgm:t>
        <a:bodyPr/>
        <a:lstStyle/>
        <a:p>
          <a:endParaRPr lang="en-US"/>
        </a:p>
      </dgm:t>
    </dgm:pt>
    <dgm:pt modelId="{3EB20F94-DC0C-4F3F-A89F-84FAFB8CF6C1}" type="sibTrans" cxnId="{9A640F73-14DD-4787-AAA3-31E2A798AE88}">
      <dgm:prSet/>
      <dgm:spPr/>
      <dgm:t>
        <a:bodyPr/>
        <a:lstStyle/>
        <a:p>
          <a:endParaRPr lang="en-US"/>
        </a:p>
      </dgm:t>
    </dgm:pt>
    <dgm:pt modelId="{143C877A-E6ED-4010-BAA9-4FC282217AD8}">
      <dgm:prSet/>
      <dgm:spPr/>
      <dgm:t>
        <a:bodyPr/>
        <a:lstStyle/>
        <a:p>
          <a:r>
            <a:rPr lang="en-GB" dirty="0">
              <a:latin typeface="Arial" panose="020B0604020202020204" pitchFamily="34" charset="0"/>
              <a:cs typeface="Arial" panose="020B0604020202020204" pitchFamily="34" charset="0"/>
            </a:rPr>
            <a:t>Youth workers are role models to young people and need to ensure they conduct themselves in an appropriate way (Tyler, </a:t>
          </a:r>
          <a:r>
            <a:rPr lang="en-GB" dirty="0" err="1">
              <a:latin typeface="Arial" panose="020B0604020202020204" pitchFamily="34" charset="0"/>
              <a:cs typeface="Arial" panose="020B0604020202020204" pitchFamily="34" charset="0"/>
            </a:rPr>
            <a:t>Hoggarth</a:t>
          </a:r>
          <a:r>
            <a:rPr lang="en-GB" dirty="0">
              <a:latin typeface="Arial" panose="020B0604020202020204" pitchFamily="34" charset="0"/>
              <a:cs typeface="Arial" panose="020B0604020202020204" pitchFamily="34" charset="0"/>
            </a:rPr>
            <a:t>, Merton, 2009, p, 23).</a:t>
          </a:r>
          <a:endParaRPr lang="en-US" dirty="0">
            <a:latin typeface="Arial" panose="020B0604020202020204" pitchFamily="34" charset="0"/>
            <a:cs typeface="Arial" panose="020B0604020202020204" pitchFamily="34" charset="0"/>
          </a:endParaRPr>
        </a:p>
      </dgm:t>
    </dgm:pt>
    <dgm:pt modelId="{02645EF2-5A67-46D4-9034-D6FFC3938303}" type="parTrans" cxnId="{8F11943F-4221-4707-9EC2-F6631BBCD077}">
      <dgm:prSet/>
      <dgm:spPr/>
      <dgm:t>
        <a:bodyPr/>
        <a:lstStyle/>
        <a:p>
          <a:endParaRPr lang="en-US"/>
        </a:p>
      </dgm:t>
    </dgm:pt>
    <dgm:pt modelId="{DEAEED80-2759-4436-89A6-4148FD1BC6BD}" type="sibTrans" cxnId="{8F11943F-4221-4707-9EC2-F6631BBCD077}">
      <dgm:prSet/>
      <dgm:spPr/>
      <dgm:t>
        <a:bodyPr/>
        <a:lstStyle/>
        <a:p>
          <a:endParaRPr lang="en-US"/>
        </a:p>
      </dgm:t>
    </dgm:pt>
    <dgm:pt modelId="{FC557EEC-4F58-4B7A-B427-CF1987FEEA3F}" type="pres">
      <dgm:prSet presAssocID="{28DEBD26-CFC7-4A95-B5B0-FF0DFDE7E9E6}" presName="linear" presStyleCnt="0">
        <dgm:presLayoutVars>
          <dgm:animLvl val="lvl"/>
          <dgm:resizeHandles val="exact"/>
        </dgm:presLayoutVars>
      </dgm:prSet>
      <dgm:spPr/>
    </dgm:pt>
    <dgm:pt modelId="{9CDA62E3-CBD9-42C4-8875-F5499A6DC2FD}" type="pres">
      <dgm:prSet presAssocID="{C7F9503A-51EF-4F95-9D3B-E2C7C74D73F8}" presName="parentText" presStyleLbl="node1" presStyleIdx="0" presStyleCnt="2">
        <dgm:presLayoutVars>
          <dgm:chMax val="0"/>
          <dgm:bulletEnabled val="1"/>
        </dgm:presLayoutVars>
      </dgm:prSet>
      <dgm:spPr/>
    </dgm:pt>
    <dgm:pt modelId="{2792490A-40C5-4FAB-AFB0-1FD82DB9881D}" type="pres">
      <dgm:prSet presAssocID="{3EB20F94-DC0C-4F3F-A89F-84FAFB8CF6C1}" presName="spacer" presStyleCnt="0"/>
      <dgm:spPr/>
    </dgm:pt>
    <dgm:pt modelId="{119CCA15-7A9D-4ED1-BFE1-14B19E0F3EAB}" type="pres">
      <dgm:prSet presAssocID="{143C877A-E6ED-4010-BAA9-4FC282217AD8}" presName="parentText" presStyleLbl="node1" presStyleIdx="1" presStyleCnt="2">
        <dgm:presLayoutVars>
          <dgm:chMax val="0"/>
          <dgm:bulletEnabled val="1"/>
        </dgm:presLayoutVars>
      </dgm:prSet>
      <dgm:spPr/>
    </dgm:pt>
  </dgm:ptLst>
  <dgm:cxnLst>
    <dgm:cxn modelId="{8F11943F-4221-4707-9EC2-F6631BBCD077}" srcId="{28DEBD26-CFC7-4A95-B5B0-FF0DFDE7E9E6}" destId="{143C877A-E6ED-4010-BAA9-4FC282217AD8}" srcOrd="1" destOrd="0" parTransId="{02645EF2-5A67-46D4-9034-D6FFC3938303}" sibTransId="{DEAEED80-2759-4436-89A6-4148FD1BC6BD}"/>
    <dgm:cxn modelId="{05C68F40-A2F2-4606-B926-91B3EAFDB89C}" type="presOf" srcId="{C7F9503A-51EF-4F95-9D3B-E2C7C74D73F8}" destId="{9CDA62E3-CBD9-42C4-8875-F5499A6DC2FD}" srcOrd="0" destOrd="0" presId="urn:microsoft.com/office/officeart/2005/8/layout/vList2"/>
    <dgm:cxn modelId="{9A640F73-14DD-4787-AAA3-31E2A798AE88}" srcId="{28DEBD26-CFC7-4A95-B5B0-FF0DFDE7E9E6}" destId="{C7F9503A-51EF-4F95-9D3B-E2C7C74D73F8}" srcOrd="0" destOrd="0" parTransId="{4D150242-6CA4-4026-A2C5-B0EDAAE18087}" sibTransId="{3EB20F94-DC0C-4F3F-A89F-84FAFB8CF6C1}"/>
    <dgm:cxn modelId="{C3F20F94-3964-403E-81D6-E51D1B6E7E09}" type="presOf" srcId="{143C877A-E6ED-4010-BAA9-4FC282217AD8}" destId="{119CCA15-7A9D-4ED1-BFE1-14B19E0F3EAB}" srcOrd="0" destOrd="0" presId="urn:microsoft.com/office/officeart/2005/8/layout/vList2"/>
    <dgm:cxn modelId="{1F4CCEE3-9D4D-4E08-A77C-DC71AD9A0DCA}" type="presOf" srcId="{28DEBD26-CFC7-4A95-B5B0-FF0DFDE7E9E6}" destId="{FC557EEC-4F58-4B7A-B427-CF1987FEEA3F}" srcOrd="0" destOrd="0" presId="urn:microsoft.com/office/officeart/2005/8/layout/vList2"/>
    <dgm:cxn modelId="{FF0FD407-8916-4489-8F7E-DA75BF0414E9}" type="presParOf" srcId="{FC557EEC-4F58-4B7A-B427-CF1987FEEA3F}" destId="{9CDA62E3-CBD9-42C4-8875-F5499A6DC2FD}" srcOrd="0" destOrd="0" presId="urn:microsoft.com/office/officeart/2005/8/layout/vList2"/>
    <dgm:cxn modelId="{61F00376-2B60-4E5C-9852-79810876DAD8}" type="presParOf" srcId="{FC557EEC-4F58-4B7A-B427-CF1987FEEA3F}" destId="{2792490A-40C5-4FAB-AFB0-1FD82DB9881D}" srcOrd="1" destOrd="0" presId="urn:microsoft.com/office/officeart/2005/8/layout/vList2"/>
    <dgm:cxn modelId="{6F8E6723-83AB-4E79-BB7C-B43B32DAE145}" type="presParOf" srcId="{FC557EEC-4F58-4B7A-B427-CF1987FEEA3F}" destId="{119CCA15-7A9D-4ED1-BFE1-14B19E0F3EA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328294-A6B0-4CF2-9188-5F03702948A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7A6B9B0-2471-42EF-AB11-347CA72B163E}">
      <dgm:prSet/>
      <dgm:spPr/>
      <dgm:t>
        <a:bodyPr/>
        <a:lstStyle/>
        <a:p>
          <a:r>
            <a:rPr lang="en-GB" dirty="0">
              <a:latin typeface="Arial" panose="020B0604020202020204" pitchFamily="34" charset="0"/>
              <a:cs typeface="Arial" panose="020B0604020202020204" pitchFamily="34" charset="0"/>
            </a:rPr>
            <a:t>We have to work with others all the way through our lives and being able to work in a group makes this a lot easier.</a:t>
          </a:r>
          <a:endParaRPr lang="en-US" dirty="0">
            <a:latin typeface="Arial" panose="020B0604020202020204" pitchFamily="34" charset="0"/>
            <a:cs typeface="Arial" panose="020B0604020202020204" pitchFamily="34" charset="0"/>
          </a:endParaRPr>
        </a:p>
      </dgm:t>
    </dgm:pt>
    <dgm:pt modelId="{551F16AF-F3D1-4FE7-BE18-AC4D6AFFD4CC}" type="parTrans" cxnId="{0CC1B5BF-BB36-48A1-8D76-3F51DE3A458B}">
      <dgm:prSet/>
      <dgm:spPr/>
      <dgm:t>
        <a:bodyPr/>
        <a:lstStyle/>
        <a:p>
          <a:endParaRPr lang="en-US"/>
        </a:p>
      </dgm:t>
    </dgm:pt>
    <dgm:pt modelId="{2DD75417-216C-4508-A6A4-F488237432D4}" type="sibTrans" cxnId="{0CC1B5BF-BB36-48A1-8D76-3F51DE3A458B}">
      <dgm:prSet/>
      <dgm:spPr/>
      <dgm:t>
        <a:bodyPr/>
        <a:lstStyle/>
        <a:p>
          <a:endParaRPr lang="en-US"/>
        </a:p>
      </dgm:t>
    </dgm:pt>
    <dgm:pt modelId="{B4163AF5-9159-4907-BF72-E89003957F01}">
      <dgm:prSet/>
      <dgm:spPr/>
      <dgm:t>
        <a:bodyPr/>
        <a:lstStyle/>
        <a:p>
          <a:r>
            <a:rPr lang="en-GB" dirty="0">
              <a:latin typeface="Arial" panose="020B0604020202020204" pitchFamily="34" charset="0"/>
              <a:cs typeface="Arial" panose="020B0604020202020204" pitchFamily="34" charset="0"/>
            </a:rPr>
            <a:t>Working in a group is a learning process and is beneficial to everyone's personal development (Douglas, 2004, p, 124).</a:t>
          </a:r>
          <a:endParaRPr lang="en-US" dirty="0">
            <a:latin typeface="Arial" panose="020B0604020202020204" pitchFamily="34" charset="0"/>
            <a:cs typeface="Arial" panose="020B0604020202020204" pitchFamily="34" charset="0"/>
          </a:endParaRPr>
        </a:p>
      </dgm:t>
    </dgm:pt>
    <dgm:pt modelId="{E199CD14-AC5F-41E4-9ECE-AE36BA6E3407}" type="parTrans" cxnId="{D99C44CC-6033-4772-8BD7-8BF640E1358F}">
      <dgm:prSet/>
      <dgm:spPr/>
      <dgm:t>
        <a:bodyPr/>
        <a:lstStyle/>
        <a:p>
          <a:endParaRPr lang="en-US"/>
        </a:p>
      </dgm:t>
    </dgm:pt>
    <dgm:pt modelId="{3BB35102-972A-4F40-B0E1-E5EEE5692CF8}" type="sibTrans" cxnId="{D99C44CC-6033-4772-8BD7-8BF640E1358F}">
      <dgm:prSet/>
      <dgm:spPr/>
      <dgm:t>
        <a:bodyPr/>
        <a:lstStyle/>
        <a:p>
          <a:endParaRPr lang="en-US"/>
        </a:p>
      </dgm:t>
    </dgm:pt>
    <dgm:pt modelId="{2C11DAAD-B06C-4A23-8E1C-D6389C7B46FF}">
      <dgm:prSet/>
      <dgm:spPr/>
      <dgm:t>
        <a:bodyPr/>
        <a:lstStyle/>
        <a:p>
          <a:r>
            <a:rPr lang="en-GB" dirty="0">
              <a:latin typeface="Arial" panose="020B0604020202020204" pitchFamily="34" charset="0"/>
              <a:cs typeface="Arial" panose="020B0604020202020204" pitchFamily="34" charset="0"/>
            </a:rPr>
            <a:t>Group work offer opportunities, allows you to interact with other people and allows you to share information and strengths (Palmer, 2017, p, 1)</a:t>
          </a:r>
          <a:endParaRPr lang="en-US" dirty="0">
            <a:latin typeface="Arial" panose="020B0604020202020204" pitchFamily="34" charset="0"/>
            <a:cs typeface="Arial" panose="020B0604020202020204" pitchFamily="34" charset="0"/>
          </a:endParaRPr>
        </a:p>
      </dgm:t>
    </dgm:pt>
    <dgm:pt modelId="{A4291AF8-1306-4C89-A25F-38EAEC30B715}" type="parTrans" cxnId="{DEA6FF63-9D9E-4F8F-8FEE-40D11A708261}">
      <dgm:prSet/>
      <dgm:spPr/>
      <dgm:t>
        <a:bodyPr/>
        <a:lstStyle/>
        <a:p>
          <a:endParaRPr lang="en-US"/>
        </a:p>
      </dgm:t>
    </dgm:pt>
    <dgm:pt modelId="{1B828970-C746-43B2-A8C8-84F2E7E0FF33}" type="sibTrans" cxnId="{DEA6FF63-9D9E-4F8F-8FEE-40D11A708261}">
      <dgm:prSet/>
      <dgm:spPr/>
      <dgm:t>
        <a:bodyPr/>
        <a:lstStyle/>
        <a:p>
          <a:endParaRPr lang="en-US"/>
        </a:p>
      </dgm:t>
    </dgm:pt>
    <dgm:pt modelId="{BBA132C5-FFA5-4E52-A3EE-3B373992AEF9}" type="pres">
      <dgm:prSet presAssocID="{91328294-A6B0-4CF2-9188-5F03702948A1}" presName="linear" presStyleCnt="0">
        <dgm:presLayoutVars>
          <dgm:animLvl val="lvl"/>
          <dgm:resizeHandles val="exact"/>
        </dgm:presLayoutVars>
      </dgm:prSet>
      <dgm:spPr/>
    </dgm:pt>
    <dgm:pt modelId="{8246EECF-DE4C-4E69-B432-447EE78E0EFF}" type="pres">
      <dgm:prSet presAssocID="{97A6B9B0-2471-42EF-AB11-347CA72B163E}" presName="parentText" presStyleLbl="node1" presStyleIdx="0" presStyleCnt="3">
        <dgm:presLayoutVars>
          <dgm:chMax val="0"/>
          <dgm:bulletEnabled val="1"/>
        </dgm:presLayoutVars>
      </dgm:prSet>
      <dgm:spPr/>
    </dgm:pt>
    <dgm:pt modelId="{AF17934D-280D-4BB9-A895-2A57A269EA2A}" type="pres">
      <dgm:prSet presAssocID="{2DD75417-216C-4508-A6A4-F488237432D4}" presName="spacer" presStyleCnt="0"/>
      <dgm:spPr/>
    </dgm:pt>
    <dgm:pt modelId="{37D66A54-929C-4D91-8B8E-169A237162FA}" type="pres">
      <dgm:prSet presAssocID="{B4163AF5-9159-4907-BF72-E89003957F01}" presName="parentText" presStyleLbl="node1" presStyleIdx="1" presStyleCnt="3">
        <dgm:presLayoutVars>
          <dgm:chMax val="0"/>
          <dgm:bulletEnabled val="1"/>
        </dgm:presLayoutVars>
      </dgm:prSet>
      <dgm:spPr/>
    </dgm:pt>
    <dgm:pt modelId="{6A2F7AC3-3BA7-40CC-B0F2-0BBE4FF39A1C}" type="pres">
      <dgm:prSet presAssocID="{3BB35102-972A-4F40-B0E1-E5EEE5692CF8}" presName="spacer" presStyleCnt="0"/>
      <dgm:spPr/>
    </dgm:pt>
    <dgm:pt modelId="{E578C375-A66F-44E6-861B-9EFA56762F74}" type="pres">
      <dgm:prSet presAssocID="{2C11DAAD-B06C-4A23-8E1C-D6389C7B46FF}" presName="parentText" presStyleLbl="node1" presStyleIdx="2" presStyleCnt="3" custLinFactNeighborX="-844" custLinFactNeighborY="7582">
        <dgm:presLayoutVars>
          <dgm:chMax val="0"/>
          <dgm:bulletEnabled val="1"/>
        </dgm:presLayoutVars>
      </dgm:prSet>
      <dgm:spPr/>
    </dgm:pt>
  </dgm:ptLst>
  <dgm:cxnLst>
    <dgm:cxn modelId="{14D42020-9D20-44E5-B580-2DE13DE4991C}" type="presOf" srcId="{97A6B9B0-2471-42EF-AB11-347CA72B163E}" destId="{8246EECF-DE4C-4E69-B432-447EE78E0EFF}" srcOrd="0" destOrd="0" presId="urn:microsoft.com/office/officeart/2005/8/layout/vList2"/>
    <dgm:cxn modelId="{DEA6FF63-9D9E-4F8F-8FEE-40D11A708261}" srcId="{91328294-A6B0-4CF2-9188-5F03702948A1}" destId="{2C11DAAD-B06C-4A23-8E1C-D6389C7B46FF}" srcOrd="2" destOrd="0" parTransId="{A4291AF8-1306-4C89-A25F-38EAEC30B715}" sibTransId="{1B828970-C746-43B2-A8C8-84F2E7E0FF33}"/>
    <dgm:cxn modelId="{B050BB7C-D174-4FE7-85D7-4E9CF1BE073C}" type="presOf" srcId="{91328294-A6B0-4CF2-9188-5F03702948A1}" destId="{BBA132C5-FFA5-4E52-A3EE-3B373992AEF9}" srcOrd="0" destOrd="0" presId="urn:microsoft.com/office/officeart/2005/8/layout/vList2"/>
    <dgm:cxn modelId="{657248B4-374C-474A-84B1-CCC002E72215}" type="presOf" srcId="{B4163AF5-9159-4907-BF72-E89003957F01}" destId="{37D66A54-929C-4D91-8B8E-169A237162FA}" srcOrd="0" destOrd="0" presId="urn:microsoft.com/office/officeart/2005/8/layout/vList2"/>
    <dgm:cxn modelId="{0CC1B5BF-BB36-48A1-8D76-3F51DE3A458B}" srcId="{91328294-A6B0-4CF2-9188-5F03702948A1}" destId="{97A6B9B0-2471-42EF-AB11-347CA72B163E}" srcOrd="0" destOrd="0" parTransId="{551F16AF-F3D1-4FE7-BE18-AC4D6AFFD4CC}" sibTransId="{2DD75417-216C-4508-A6A4-F488237432D4}"/>
    <dgm:cxn modelId="{D99C44CC-6033-4772-8BD7-8BF640E1358F}" srcId="{91328294-A6B0-4CF2-9188-5F03702948A1}" destId="{B4163AF5-9159-4907-BF72-E89003957F01}" srcOrd="1" destOrd="0" parTransId="{E199CD14-AC5F-41E4-9ECE-AE36BA6E3407}" sibTransId="{3BB35102-972A-4F40-B0E1-E5EEE5692CF8}"/>
    <dgm:cxn modelId="{5C993CD1-EE35-4305-B2CF-25DD4519306A}" type="presOf" srcId="{2C11DAAD-B06C-4A23-8E1C-D6389C7B46FF}" destId="{E578C375-A66F-44E6-861B-9EFA56762F74}" srcOrd="0" destOrd="0" presId="urn:microsoft.com/office/officeart/2005/8/layout/vList2"/>
    <dgm:cxn modelId="{677AF390-7032-4820-B8C9-FB2FBC7E16FE}" type="presParOf" srcId="{BBA132C5-FFA5-4E52-A3EE-3B373992AEF9}" destId="{8246EECF-DE4C-4E69-B432-447EE78E0EFF}" srcOrd="0" destOrd="0" presId="urn:microsoft.com/office/officeart/2005/8/layout/vList2"/>
    <dgm:cxn modelId="{21D4C906-B7D7-4F9C-B8BD-8F058229385C}" type="presParOf" srcId="{BBA132C5-FFA5-4E52-A3EE-3B373992AEF9}" destId="{AF17934D-280D-4BB9-A895-2A57A269EA2A}" srcOrd="1" destOrd="0" presId="urn:microsoft.com/office/officeart/2005/8/layout/vList2"/>
    <dgm:cxn modelId="{63053DAA-AF82-4B15-BA28-DAE53E4BF536}" type="presParOf" srcId="{BBA132C5-FFA5-4E52-A3EE-3B373992AEF9}" destId="{37D66A54-929C-4D91-8B8E-169A237162FA}" srcOrd="2" destOrd="0" presId="urn:microsoft.com/office/officeart/2005/8/layout/vList2"/>
    <dgm:cxn modelId="{20308730-2AE1-44F5-9E96-FEBE57DF8FEE}" type="presParOf" srcId="{BBA132C5-FFA5-4E52-A3EE-3B373992AEF9}" destId="{6A2F7AC3-3BA7-40CC-B0F2-0BBE4FF39A1C}" srcOrd="3" destOrd="0" presId="urn:microsoft.com/office/officeart/2005/8/layout/vList2"/>
    <dgm:cxn modelId="{86685FA0-7E88-4F8E-91C0-2170BA428291}" type="presParOf" srcId="{BBA132C5-FFA5-4E52-A3EE-3B373992AEF9}" destId="{E578C375-A66F-44E6-861B-9EFA56762F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7304F4-9529-400F-B618-7BA953BEC4D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E893BF-E9CB-4DB8-8926-DFF2EA855638}">
      <dgm:prSet/>
      <dgm:spPr/>
      <dgm:t>
        <a:bodyPr/>
        <a:lstStyle/>
        <a:p>
          <a:r>
            <a:rPr lang="en-GB" dirty="0">
              <a:latin typeface="Arial" panose="020B0604020202020204" pitchFamily="34" charset="0"/>
              <a:cs typeface="Arial" panose="020B0604020202020204" pitchFamily="34" charset="0"/>
            </a:rPr>
            <a:t>In many future employments you are expected to work in partnerships with others and by having effective groupwork skills allows this to be successful. </a:t>
          </a:r>
          <a:endParaRPr lang="en-US" dirty="0">
            <a:latin typeface="Arial" panose="020B0604020202020204" pitchFamily="34" charset="0"/>
            <a:cs typeface="Arial" panose="020B0604020202020204" pitchFamily="34" charset="0"/>
          </a:endParaRPr>
        </a:p>
      </dgm:t>
    </dgm:pt>
    <dgm:pt modelId="{7AEACAB3-3364-447B-9B9B-3A987A1B0CBD}" type="parTrans" cxnId="{311F941E-9AEA-460F-865B-6EA6FC8F1617}">
      <dgm:prSet/>
      <dgm:spPr/>
      <dgm:t>
        <a:bodyPr/>
        <a:lstStyle/>
        <a:p>
          <a:endParaRPr lang="en-US"/>
        </a:p>
      </dgm:t>
    </dgm:pt>
    <dgm:pt modelId="{977BC64B-73D4-4525-A98F-2ADA898701DF}" type="sibTrans" cxnId="{311F941E-9AEA-460F-865B-6EA6FC8F1617}">
      <dgm:prSet/>
      <dgm:spPr/>
      <dgm:t>
        <a:bodyPr/>
        <a:lstStyle/>
        <a:p>
          <a:endParaRPr lang="en-US"/>
        </a:p>
      </dgm:t>
    </dgm:pt>
    <dgm:pt modelId="{ABAEFAC3-9A3D-468D-B564-3C5184D447B8}">
      <dgm:prSet/>
      <dgm:spPr/>
      <dgm:t>
        <a:bodyPr/>
        <a:lstStyle/>
        <a:p>
          <a:r>
            <a:rPr lang="en-GB" dirty="0">
              <a:latin typeface="Arial" panose="020B0604020202020204" pitchFamily="34" charset="0"/>
              <a:cs typeface="Arial" panose="020B0604020202020204" pitchFamily="34" charset="0"/>
            </a:rPr>
            <a:t>An example of effective group work skills is meeting with a group of people, sharing concerns and coming to a solution. Group work skills is beneficial in finding solutions and also bring communities together (</a:t>
          </a:r>
          <a:r>
            <a:rPr lang="en-GB" dirty="0" err="1">
              <a:latin typeface="Arial" panose="020B0604020202020204" pitchFamily="34" charset="0"/>
              <a:cs typeface="Arial" panose="020B0604020202020204" pitchFamily="34" charset="0"/>
            </a:rPr>
            <a:t>Hardina</a:t>
          </a:r>
          <a:r>
            <a:rPr lang="en-GB" dirty="0">
              <a:latin typeface="Arial" panose="020B0604020202020204" pitchFamily="34" charset="0"/>
              <a:cs typeface="Arial" panose="020B0604020202020204" pitchFamily="34" charset="0"/>
            </a:rPr>
            <a:t>, 2013, p, 9).</a:t>
          </a:r>
          <a:endParaRPr lang="en-US" dirty="0">
            <a:latin typeface="Arial" panose="020B0604020202020204" pitchFamily="34" charset="0"/>
            <a:cs typeface="Arial" panose="020B0604020202020204" pitchFamily="34" charset="0"/>
          </a:endParaRPr>
        </a:p>
      </dgm:t>
    </dgm:pt>
    <dgm:pt modelId="{3B7896A8-6F8B-4D64-8206-4973C0719B45}" type="parTrans" cxnId="{35813A4A-1B1A-4140-A581-B40A39BE8034}">
      <dgm:prSet/>
      <dgm:spPr/>
      <dgm:t>
        <a:bodyPr/>
        <a:lstStyle/>
        <a:p>
          <a:endParaRPr lang="en-US"/>
        </a:p>
      </dgm:t>
    </dgm:pt>
    <dgm:pt modelId="{7550FC9D-CB9A-4077-B9E1-E8D31070A8A0}" type="sibTrans" cxnId="{35813A4A-1B1A-4140-A581-B40A39BE8034}">
      <dgm:prSet/>
      <dgm:spPr/>
      <dgm:t>
        <a:bodyPr/>
        <a:lstStyle/>
        <a:p>
          <a:endParaRPr lang="en-US"/>
        </a:p>
      </dgm:t>
    </dgm:pt>
    <dgm:pt modelId="{36840FC8-2486-4E9F-A8E8-25112E78659A}">
      <dgm:prSet/>
      <dgm:spPr/>
      <dgm:t>
        <a:bodyPr/>
        <a:lstStyle/>
        <a:p>
          <a:r>
            <a:rPr lang="en-GB" dirty="0">
              <a:latin typeface="Arial" panose="020B0604020202020204" pitchFamily="34" charset="0"/>
              <a:cs typeface="Arial" panose="020B0604020202020204" pitchFamily="34" charset="0"/>
            </a:rPr>
            <a:t>Group work allows you to work of each others strengths and help other grow as well as yourself. </a:t>
          </a:r>
          <a:endParaRPr lang="en-US" dirty="0">
            <a:latin typeface="Arial" panose="020B0604020202020204" pitchFamily="34" charset="0"/>
            <a:cs typeface="Arial" panose="020B0604020202020204" pitchFamily="34" charset="0"/>
          </a:endParaRPr>
        </a:p>
      </dgm:t>
    </dgm:pt>
    <dgm:pt modelId="{227FCF37-1E1F-4E86-BE5C-777ADD0B4D4D}" type="parTrans" cxnId="{596213DF-5B6B-49C0-BE2F-5F033072D4B5}">
      <dgm:prSet/>
      <dgm:spPr/>
      <dgm:t>
        <a:bodyPr/>
        <a:lstStyle/>
        <a:p>
          <a:endParaRPr lang="en-US"/>
        </a:p>
      </dgm:t>
    </dgm:pt>
    <dgm:pt modelId="{347160D8-1FF6-48B5-9130-E669F2AF9827}" type="sibTrans" cxnId="{596213DF-5B6B-49C0-BE2F-5F033072D4B5}">
      <dgm:prSet/>
      <dgm:spPr/>
      <dgm:t>
        <a:bodyPr/>
        <a:lstStyle/>
        <a:p>
          <a:endParaRPr lang="en-US"/>
        </a:p>
      </dgm:t>
    </dgm:pt>
    <dgm:pt modelId="{18841618-CFE3-4328-B4C9-630E793597AB}" type="pres">
      <dgm:prSet presAssocID="{BC7304F4-9529-400F-B618-7BA953BEC4DB}" presName="linear" presStyleCnt="0">
        <dgm:presLayoutVars>
          <dgm:animLvl val="lvl"/>
          <dgm:resizeHandles val="exact"/>
        </dgm:presLayoutVars>
      </dgm:prSet>
      <dgm:spPr/>
    </dgm:pt>
    <dgm:pt modelId="{B704D0B9-DF57-463E-86E4-FA0B944947F0}" type="pres">
      <dgm:prSet presAssocID="{B8E893BF-E9CB-4DB8-8926-DFF2EA855638}" presName="parentText" presStyleLbl="node1" presStyleIdx="0" presStyleCnt="3">
        <dgm:presLayoutVars>
          <dgm:chMax val="0"/>
          <dgm:bulletEnabled val="1"/>
        </dgm:presLayoutVars>
      </dgm:prSet>
      <dgm:spPr/>
    </dgm:pt>
    <dgm:pt modelId="{7DF968D6-FDF0-4D9C-84A9-4090428987AA}" type="pres">
      <dgm:prSet presAssocID="{977BC64B-73D4-4525-A98F-2ADA898701DF}" presName="spacer" presStyleCnt="0"/>
      <dgm:spPr/>
    </dgm:pt>
    <dgm:pt modelId="{1C9105B8-8059-4C30-BD69-1C5FF8CF761B}" type="pres">
      <dgm:prSet presAssocID="{ABAEFAC3-9A3D-468D-B564-3C5184D447B8}" presName="parentText" presStyleLbl="node1" presStyleIdx="1" presStyleCnt="3">
        <dgm:presLayoutVars>
          <dgm:chMax val="0"/>
          <dgm:bulletEnabled val="1"/>
        </dgm:presLayoutVars>
      </dgm:prSet>
      <dgm:spPr/>
    </dgm:pt>
    <dgm:pt modelId="{750F6074-B705-4121-9517-12444E6A97AE}" type="pres">
      <dgm:prSet presAssocID="{7550FC9D-CB9A-4077-B9E1-E8D31070A8A0}" presName="spacer" presStyleCnt="0"/>
      <dgm:spPr/>
    </dgm:pt>
    <dgm:pt modelId="{BF68A304-3A22-4C54-AE1E-5DA42D4CEFA3}" type="pres">
      <dgm:prSet presAssocID="{36840FC8-2486-4E9F-A8E8-25112E78659A}" presName="parentText" presStyleLbl="node1" presStyleIdx="2" presStyleCnt="3">
        <dgm:presLayoutVars>
          <dgm:chMax val="0"/>
          <dgm:bulletEnabled val="1"/>
        </dgm:presLayoutVars>
      </dgm:prSet>
      <dgm:spPr/>
    </dgm:pt>
  </dgm:ptLst>
  <dgm:cxnLst>
    <dgm:cxn modelId="{4DAB8305-6A9D-4632-8D95-1C4A1EA9A18B}" type="presOf" srcId="{BC7304F4-9529-400F-B618-7BA953BEC4DB}" destId="{18841618-CFE3-4328-B4C9-630E793597AB}" srcOrd="0" destOrd="0" presId="urn:microsoft.com/office/officeart/2005/8/layout/vList2"/>
    <dgm:cxn modelId="{311F941E-9AEA-460F-865B-6EA6FC8F1617}" srcId="{BC7304F4-9529-400F-B618-7BA953BEC4DB}" destId="{B8E893BF-E9CB-4DB8-8926-DFF2EA855638}" srcOrd="0" destOrd="0" parTransId="{7AEACAB3-3364-447B-9B9B-3A987A1B0CBD}" sibTransId="{977BC64B-73D4-4525-A98F-2ADA898701DF}"/>
    <dgm:cxn modelId="{3EE50141-65B2-4E5C-91F5-E5934682701A}" type="presOf" srcId="{36840FC8-2486-4E9F-A8E8-25112E78659A}" destId="{BF68A304-3A22-4C54-AE1E-5DA42D4CEFA3}" srcOrd="0" destOrd="0" presId="urn:microsoft.com/office/officeart/2005/8/layout/vList2"/>
    <dgm:cxn modelId="{35813A4A-1B1A-4140-A581-B40A39BE8034}" srcId="{BC7304F4-9529-400F-B618-7BA953BEC4DB}" destId="{ABAEFAC3-9A3D-468D-B564-3C5184D447B8}" srcOrd="1" destOrd="0" parTransId="{3B7896A8-6F8B-4D64-8206-4973C0719B45}" sibTransId="{7550FC9D-CB9A-4077-B9E1-E8D31070A8A0}"/>
    <dgm:cxn modelId="{4A0F6FBA-FF8A-45C2-BF8A-A636E87DEAD2}" type="presOf" srcId="{B8E893BF-E9CB-4DB8-8926-DFF2EA855638}" destId="{B704D0B9-DF57-463E-86E4-FA0B944947F0}" srcOrd="0" destOrd="0" presId="urn:microsoft.com/office/officeart/2005/8/layout/vList2"/>
    <dgm:cxn modelId="{D0A659D7-5B40-4447-871B-1BFE83A1D4DC}" type="presOf" srcId="{ABAEFAC3-9A3D-468D-B564-3C5184D447B8}" destId="{1C9105B8-8059-4C30-BD69-1C5FF8CF761B}" srcOrd="0" destOrd="0" presId="urn:microsoft.com/office/officeart/2005/8/layout/vList2"/>
    <dgm:cxn modelId="{596213DF-5B6B-49C0-BE2F-5F033072D4B5}" srcId="{BC7304F4-9529-400F-B618-7BA953BEC4DB}" destId="{36840FC8-2486-4E9F-A8E8-25112E78659A}" srcOrd="2" destOrd="0" parTransId="{227FCF37-1E1F-4E86-BE5C-777ADD0B4D4D}" sibTransId="{347160D8-1FF6-48B5-9130-E669F2AF9827}"/>
    <dgm:cxn modelId="{26A263C4-8D86-4755-B4C9-B3F897D6CD73}" type="presParOf" srcId="{18841618-CFE3-4328-B4C9-630E793597AB}" destId="{B704D0B9-DF57-463E-86E4-FA0B944947F0}" srcOrd="0" destOrd="0" presId="urn:microsoft.com/office/officeart/2005/8/layout/vList2"/>
    <dgm:cxn modelId="{C8AEFAEE-940D-45E5-B417-0C8AC78927B0}" type="presParOf" srcId="{18841618-CFE3-4328-B4C9-630E793597AB}" destId="{7DF968D6-FDF0-4D9C-84A9-4090428987AA}" srcOrd="1" destOrd="0" presId="urn:microsoft.com/office/officeart/2005/8/layout/vList2"/>
    <dgm:cxn modelId="{EA6F4FFF-D8D9-4317-B7BA-EC67A3ADD083}" type="presParOf" srcId="{18841618-CFE3-4328-B4C9-630E793597AB}" destId="{1C9105B8-8059-4C30-BD69-1C5FF8CF761B}" srcOrd="2" destOrd="0" presId="urn:microsoft.com/office/officeart/2005/8/layout/vList2"/>
    <dgm:cxn modelId="{4C630D3F-90EA-41BB-94F6-83B1ACF6A194}" type="presParOf" srcId="{18841618-CFE3-4328-B4C9-630E793597AB}" destId="{750F6074-B705-4121-9517-12444E6A97AE}" srcOrd="3" destOrd="0" presId="urn:microsoft.com/office/officeart/2005/8/layout/vList2"/>
    <dgm:cxn modelId="{A17ABF5E-678B-4BB4-A94E-8DE7F82A5758}" type="presParOf" srcId="{18841618-CFE3-4328-B4C9-630E793597AB}" destId="{BF68A304-3A22-4C54-AE1E-5DA42D4CEFA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30CAAC-FAEE-451A-A11C-D34310B577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94A7930-6177-4078-96AD-EBEF9072D192}">
      <dgm:prSet/>
      <dgm:spPr/>
      <dgm:t>
        <a:bodyPr/>
        <a:lstStyle/>
        <a:p>
          <a:r>
            <a:rPr lang="en-GB"/>
            <a:t>When working with young people group work is a great way to engage with them and to encourage them to participate. </a:t>
          </a:r>
          <a:endParaRPr lang="en-US"/>
        </a:p>
      </dgm:t>
    </dgm:pt>
    <dgm:pt modelId="{B03A0813-A33D-4642-9D80-6B916036B54B}" type="parTrans" cxnId="{F2F4EE85-51D7-45D2-A444-82B390BB182D}">
      <dgm:prSet/>
      <dgm:spPr/>
      <dgm:t>
        <a:bodyPr/>
        <a:lstStyle/>
        <a:p>
          <a:endParaRPr lang="en-US"/>
        </a:p>
      </dgm:t>
    </dgm:pt>
    <dgm:pt modelId="{E2E4717C-56CA-4C23-AB57-2D1B18B822C4}" type="sibTrans" cxnId="{F2F4EE85-51D7-45D2-A444-82B390BB182D}">
      <dgm:prSet/>
      <dgm:spPr/>
      <dgm:t>
        <a:bodyPr/>
        <a:lstStyle/>
        <a:p>
          <a:endParaRPr lang="en-US"/>
        </a:p>
      </dgm:t>
    </dgm:pt>
    <dgm:pt modelId="{EFA3CBAF-46A0-4F09-9166-F8FB9CA4AC24}">
      <dgm:prSet/>
      <dgm:spPr/>
      <dgm:t>
        <a:bodyPr/>
        <a:lstStyle/>
        <a:p>
          <a:r>
            <a:rPr lang="en-GB"/>
            <a:t>Group work skills can be used as a form of informal education for young people and this helps enable young people to develop and learn (Westergaard, 2009, P, 6).</a:t>
          </a:r>
          <a:endParaRPr lang="en-US"/>
        </a:p>
      </dgm:t>
    </dgm:pt>
    <dgm:pt modelId="{AC3FCE04-5112-40DC-9432-719D474C7F13}" type="parTrans" cxnId="{834F8D54-5E84-4FAE-BD27-7ED47018D227}">
      <dgm:prSet/>
      <dgm:spPr/>
      <dgm:t>
        <a:bodyPr/>
        <a:lstStyle/>
        <a:p>
          <a:endParaRPr lang="en-US"/>
        </a:p>
      </dgm:t>
    </dgm:pt>
    <dgm:pt modelId="{5C0F9040-9A6F-4BEE-9D76-7F5753955B42}" type="sibTrans" cxnId="{834F8D54-5E84-4FAE-BD27-7ED47018D227}">
      <dgm:prSet/>
      <dgm:spPr/>
      <dgm:t>
        <a:bodyPr/>
        <a:lstStyle/>
        <a:p>
          <a:endParaRPr lang="en-US"/>
        </a:p>
      </dgm:t>
    </dgm:pt>
    <dgm:pt modelId="{582272B7-25D3-4C53-9D0B-4433F8CD0EBA}">
      <dgm:prSet/>
      <dgm:spPr/>
      <dgm:t>
        <a:bodyPr/>
        <a:lstStyle/>
        <a:p>
          <a:r>
            <a:rPr lang="en-GB" dirty="0"/>
            <a:t>youth services work with young people through group work when working with young people going through adolescent development to help them understand what is going on.</a:t>
          </a:r>
          <a:endParaRPr lang="en-US" dirty="0"/>
        </a:p>
      </dgm:t>
    </dgm:pt>
    <dgm:pt modelId="{C9754BF8-0F29-4995-BFB0-80FFD9DB7E3F}" type="parTrans" cxnId="{435FF6F2-8F3E-4A2A-B919-9616DF73BCC0}">
      <dgm:prSet/>
      <dgm:spPr/>
      <dgm:t>
        <a:bodyPr/>
        <a:lstStyle/>
        <a:p>
          <a:endParaRPr lang="en-US"/>
        </a:p>
      </dgm:t>
    </dgm:pt>
    <dgm:pt modelId="{CBE771DD-12CC-499A-9951-FA8C88A1C0D1}" type="sibTrans" cxnId="{435FF6F2-8F3E-4A2A-B919-9616DF73BCC0}">
      <dgm:prSet/>
      <dgm:spPr/>
      <dgm:t>
        <a:bodyPr/>
        <a:lstStyle/>
        <a:p>
          <a:endParaRPr lang="en-US"/>
        </a:p>
      </dgm:t>
    </dgm:pt>
    <dgm:pt modelId="{6FFD75C9-0660-4CE5-88E6-5B97B6B4977C}" type="pres">
      <dgm:prSet presAssocID="{7A30CAAC-FAEE-451A-A11C-D34310B577A8}" presName="linear" presStyleCnt="0">
        <dgm:presLayoutVars>
          <dgm:animLvl val="lvl"/>
          <dgm:resizeHandles val="exact"/>
        </dgm:presLayoutVars>
      </dgm:prSet>
      <dgm:spPr/>
    </dgm:pt>
    <dgm:pt modelId="{25196FA1-F28C-4DF8-9B35-FCD40C16CAD0}" type="pres">
      <dgm:prSet presAssocID="{494A7930-6177-4078-96AD-EBEF9072D192}" presName="parentText" presStyleLbl="node1" presStyleIdx="0" presStyleCnt="3">
        <dgm:presLayoutVars>
          <dgm:chMax val="0"/>
          <dgm:bulletEnabled val="1"/>
        </dgm:presLayoutVars>
      </dgm:prSet>
      <dgm:spPr/>
    </dgm:pt>
    <dgm:pt modelId="{8F9FDF97-7D7B-4C06-9721-6AB0ED82C5C2}" type="pres">
      <dgm:prSet presAssocID="{E2E4717C-56CA-4C23-AB57-2D1B18B822C4}" presName="spacer" presStyleCnt="0"/>
      <dgm:spPr/>
    </dgm:pt>
    <dgm:pt modelId="{D3AF9AE5-9507-43B6-B216-041015220DC6}" type="pres">
      <dgm:prSet presAssocID="{EFA3CBAF-46A0-4F09-9166-F8FB9CA4AC24}" presName="parentText" presStyleLbl="node1" presStyleIdx="1" presStyleCnt="3">
        <dgm:presLayoutVars>
          <dgm:chMax val="0"/>
          <dgm:bulletEnabled val="1"/>
        </dgm:presLayoutVars>
      </dgm:prSet>
      <dgm:spPr/>
    </dgm:pt>
    <dgm:pt modelId="{2EC3163B-1C60-4125-BA98-304791273E11}" type="pres">
      <dgm:prSet presAssocID="{5C0F9040-9A6F-4BEE-9D76-7F5753955B42}" presName="spacer" presStyleCnt="0"/>
      <dgm:spPr/>
    </dgm:pt>
    <dgm:pt modelId="{944AB1A1-B65B-4605-B594-3736423E9FEE}" type="pres">
      <dgm:prSet presAssocID="{582272B7-25D3-4C53-9D0B-4433F8CD0EBA}" presName="parentText" presStyleLbl="node1" presStyleIdx="2" presStyleCnt="3">
        <dgm:presLayoutVars>
          <dgm:chMax val="0"/>
          <dgm:bulletEnabled val="1"/>
        </dgm:presLayoutVars>
      </dgm:prSet>
      <dgm:spPr/>
    </dgm:pt>
  </dgm:ptLst>
  <dgm:cxnLst>
    <dgm:cxn modelId="{EEBA9105-7716-456D-A32C-B55866150BA2}" type="presOf" srcId="{EFA3CBAF-46A0-4F09-9166-F8FB9CA4AC24}" destId="{D3AF9AE5-9507-43B6-B216-041015220DC6}" srcOrd="0" destOrd="0" presId="urn:microsoft.com/office/officeart/2005/8/layout/vList2"/>
    <dgm:cxn modelId="{834F8D54-5E84-4FAE-BD27-7ED47018D227}" srcId="{7A30CAAC-FAEE-451A-A11C-D34310B577A8}" destId="{EFA3CBAF-46A0-4F09-9166-F8FB9CA4AC24}" srcOrd="1" destOrd="0" parTransId="{AC3FCE04-5112-40DC-9432-719D474C7F13}" sibTransId="{5C0F9040-9A6F-4BEE-9D76-7F5753955B42}"/>
    <dgm:cxn modelId="{F2859B57-DCB8-4A17-B0C6-06FFF785DF4D}" type="presOf" srcId="{582272B7-25D3-4C53-9D0B-4433F8CD0EBA}" destId="{944AB1A1-B65B-4605-B594-3736423E9FEE}" srcOrd="0" destOrd="0" presId="urn:microsoft.com/office/officeart/2005/8/layout/vList2"/>
    <dgm:cxn modelId="{F2F4EE85-51D7-45D2-A444-82B390BB182D}" srcId="{7A30CAAC-FAEE-451A-A11C-D34310B577A8}" destId="{494A7930-6177-4078-96AD-EBEF9072D192}" srcOrd="0" destOrd="0" parTransId="{B03A0813-A33D-4642-9D80-6B916036B54B}" sibTransId="{E2E4717C-56CA-4C23-AB57-2D1B18B822C4}"/>
    <dgm:cxn modelId="{6C4E05C3-1648-4637-A213-E6C5636923EB}" type="presOf" srcId="{494A7930-6177-4078-96AD-EBEF9072D192}" destId="{25196FA1-F28C-4DF8-9B35-FCD40C16CAD0}" srcOrd="0" destOrd="0" presId="urn:microsoft.com/office/officeart/2005/8/layout/vList2"/>
    <dgm:cxn modelId="{435FF6F2-8F3E-4A2A-B919-9616DF73BCC0}" srcId="{7A30CAAC-FAEE-451A-A11C-D34310B577A8}" destId="{582272B7-25D3-4C53-9D0B-4433F8CD0EBA}" srcOrd="2" destOrd="0" parTransId="{C9754BF8-0F29-4995-BFB0-80FFD9DB7E3F}" sibTransId="{CBE771DD-12CC-499A-9951-FA8C88A1C0D1}"/>
    <dgm:cxn modelId="{E6A380FA-D66A-4626-8676-7DD95E1DB02C}" type="presOf" srcId="{7A30CAAC-FAEE-451A-A11C-D34310B577A8}" destId="{6FFD75C9-0660-4CE5-88E6-5B97B6B4977C}" srcOrd="0" destOrd="0" presId="urn:microsoft.com/office/officeart/2005/8/layout/vList2"/>
    <dgm:cxn modelId="{F4D66AC1-C4AB-4759-A98A-FD44E480E253}" type="presParOf" srcId="{6FFD75C9-0660-4CE5-88E6-5B97B6B4977C}" destId="{25196FA1-F28C-4DF8-9B35-FCD40C16CAD0}" srcOrd="0" destOrd="0" presId="urn:microsoft.com/office/officeart/2005/8/layout/vList2"/>
    <dgm:cxn modelId="{AB7CCBC8-3FE5-4750-B7B9-3F3E24E15DAF}" type="presParOf" srcId="{6FFD75C9-0660-4CE5-88E6-5B97B6B4977C}" destId="{8F9FDF97-7D7B-4C06-9721-6AB0ED82C5C2}" srcOrd="1" destOrd="0" presId="urn:microsoft.com/office/officeart/2005/8/layout/vList2"/>
    <dgm:cxn modelId="{047AA468-1B69-4913-80FE-F6AB2182C537}" type="presParOf" srcId="{6FFD75C9-0660-4CE5-88E6-5B97B6B4977C}" destId="{D3AF9AE5-9507-43B6-B216-041015220DC6}" srcOrd="2" destOrd="0" presId="urn:microsoft.com/office/officeart/2005/8/layout/vList2"/>
    <dgm:cxn modelId="{19273DC2-3D84-4F2C-AE22-C38AD3BEEB18}" type="presParOf" srcId="{6FFD75C9-0660-4CE5-88E6-5B97B6B4977C}" destId="{2EC3163B-1C60-4125-BA98-304791273E11}" srcOrd="3" destOrd="0" presId="urn:microsoft.com/office/officeart/2005/8/layout/vList2"/>
    <dgm:cxn modelId="{D3495985-F481-4B36-80F9-4826087588D4}" type="presParOf" srcId="{6FFD75C9-0660-4CE5-88E6-5B97B6B4977C}" destId="{944AB1A1-B65B-4605-B594-3736423E9FE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2C05EB-10CD-4D39-AE0A-A4B8D16EF7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8D367B6-CF25-4C95-9456-D5E85496E014}">
      <dgm:prSet/>
      <dgm:spPr/>
      <dgm:t>
        <a:bodyPr/>
        <a:lstStyle/>
        <a:p>
          <a:r>
            <a:rPr lang="en-GB"/>
            <a:t>Working in partnerships is a massive role in being a youth worker. This sort of group work skill means that you are able to work with partnerships to find the best possible outcome for the young person (Sim, 2019, p, 1).</a:t>
          </a:r>
          <a:endParaRPr lang="en-US"/>
        </a:p>
      </dgm:t>
    </dgm:pt>
    <dgm:pt modelId="{25805696-44F0-434D-AD97-56B1FE26E1A1}" type="parTrans" cxnId="{A3AAFE80-DF5B-498B-BD0E-655D1E29BD3E}">
      <dgm:prSet/>
      <dgm:spPr/>
      <dgm:t>
        <a:bodyPr/>
        <a:lstStyle/>
        <a:p>
          <a:endParaRPr lang="en-US"/>
        </a:p>
      </dgm:t>
    </dgm:pt>
    <dgm:pt modelId="{B5E3FFF5-87BF-4E5B-B63D-FB2D463F77AC}" type="sibTrans" cxnId="{A3AAFE80-DF5B-498B-BD0E-655D1E29BD3E}">
      <dgm:prSet/>
      <dgm:spPr/>
      <dgm:t>
        <a:bodyPr/>
        <a:lstStyle/>
        <a:p>
          <a:endParaRPr lang="en-US"/>
        </a:p>
      </dgm:t>
    </dgm:pt>
    <dgm:pt modelId="{EC29C3CB-0E0C-44B8-9F9C-86BB2CF156A3}">
      <dgm:prSet/>
      <dgm:spPr/>
      <dgm:t>
        <a:bodyPr/>
        <a:lstStyle/>
        <a:p>
          <a:r>
            <a:rPr lang="en-GB" dirty="0"/>
            <a:t>Having group work skills is going to be beneficial in the this future career as group work plays a massive role in this area. Group work in youth settings allows young people to meet the young peoples development needs (Westergaard,2009, p, 12).</a:t>
          </a:r>
          <a:endParaRPr lang="en-US" dirty="0"/>
        </a:p>
      </dgm:t>
    </dgm:pt>
    <dgm:pt modelId="{01D594C7-1EBE-433D-97E7-3CA33A04F136}" type="parTrans" cxnId="{594CEFE2-AAC5-4029-940B-E222D05BE65C}">
      <dgm:prSet/>
      <dgm:spPr/>
      <dgm:t>
        <a:bodyPr/>
        <a:lstStyle/>
        <a:p>
          <a:endParaRPr lang="en-US"/>
        </a:p>
      </dgm:t>
    </dgm:pt>
    <dgm:pt modelId="{B52DE2D1-5F73-4BBA-B55F-483DBF085B04}" type="sibTrans" cxnId="{594CEFE2-AAC5-4029-940B-E222D05BE65C}">
      <dgm:prSet/>
      <dgm:spPr/>
      <dgm:t>
        <a:bodyPr/>
        <a:lstStyle/>
        <a:p>
          <a:endParaRPr lang="en-US"/>
        </a:p>
      </dgm:t>
    </dgm:pt>
    <dgm:pt modelId="{2CF4C04B-FEA4-4FD4-8C66-D6A2FB0DA5C8}" type="pres">
      <dgm:prSet presAssocID="{9A2C05EB-10CD-4D39-AE0A-A4B8D16EF7B1}" presName="linear" presStyleCnt="0">
        <dgm:presLayoutVars>
          <dgm:animLvl val="lvl"/>
          <dgm:resizeHandles val="exact"/>
        </dgm:presLayoutVars>
      </dgm:prSet>
      <dgm:spPr/>
    </dgm:pt>
    <dgm:pt modelId="{EDD22522-9867-4D6B-9F7B-FF4AF99EEA03}" type="pres">
      <dgm:prSet presAssocID="{88D367B6-CF25-4C95-9456-D5E85496E014}" presName="parentText" presStyleLbl="node1" presStyleIdx="0" presStyleCnt="2">
        <dgm:presLayoutVars>
          <dgm:chMax val="0"/>
          <dgm:bulletEnabled val="1"/>
        </dgm:presLayoutVars>
      </dgm:prSet>
      <dgm:spPr/>
    </dgm:pt>
    <dgm:pt modelId="{271E4C99-03A1-4858-9AC6-B21BBDBE0A87}" type="pres">
      <dgm:prSet presAssocID="{B5E3FFF5-87BF-4E5B-B63D-FB2D463F77AC}" presName="spacer" presStyleCnt="0"/>
      <dgm:spPr/>
    </dgm:pt>
    <dgm:pt modelId="{5027A81F-6C40-4D73-9BC6-1C671CB1111B}" type="pres">
      <dgm:prSet presAssocID="{EC29C3CB-0E0C-44B8-9F9C-86BB2CF156A3}" presName="parentText" presStyleLbl="node1" presStyleIdx="1" presStyleCnt="2">
        <dgm:presLayoutVars>
          <dgm:chMax val="0"/>
          <dgm:bulletEnabled val="1"/>
        </dgm:presLayoutVars>
      </dgm:prSet>
      <dgm:spPr/>
    </dgm:pt>
  </dgm:ptLst>
  <dgm:cxnLst>
    <dgm:cxn modelId="{A3AAFE80-DF5B-498B-BD0E-655D1E29BD3E}" srcId="{9A2C05EB-10CD-4D39-AE0A-A4B8D16EF7B1}" destId="{88D367B6-CF25-4C95-9456-D5E85496E014}" srcOrd="0" destOrd="0" parTransId="{25805696-44F0-434D-AD97-56B1FE26E1A1}" sibTransId="{B5E3FFF5-87BF-4E5B-B63D-FB2D463F77AC}"/>
    <dgm:cxn modelId="{9151E195-2EE0-4DD8-8838-05F0768FC41F}" type="presOf" srcId="{88D367B6-CF25-4C95-9456-D5E85496E014}" destId="{EDD22522-9867-4D6B-9F7B-FF4AF99EEA03}" srcOrd="0" destOrd="0" presId="urn:microsoft.com/office/officeart/2005/8/layout/vList2"/>
    <dgm:cxn modelId="{BCD197B4-8CE2-413F-9852-1841BF0C30A0}" type="presOf" srcId="{9A2C05EB-10CD-4D39-AE0A-A4B8D16EF7B1}" destId="{2CF4C04B-FEA4-4FD4-8C66-D6A2FB0DA5C8}" srcOrd="0" destOrd="0" presId="urn:microsoft.com/office/officeart/2005/8/layout/vList2"/>
    <dgm:cxn modelId="{594CEFE2-AAC5-4029-940B-E222D05BE65C}" srcId="{9A2C05EB-10CD-4D39-AE0A-A4B8D16EF7B1}" destId="{EC29C3CB-0E0C-44B8-9F9C-86BB2CF156A3}" srcOrd="1" destOrd="0" parTransId="{01D594C7-1EBE-433D-97E7-3CA33A04F136}" sibTransId="{B52DE2D1-5F73-4BBA-B55F-483DBF085B04}"/>
    <dgm:cxn modelId="{B57579EF-DCED-4936-83E7-028C7CC6A3E1}" type="presOf" srcId="{EC29C3CB-0E0C-44B8-9F9C-86BB2CF156A3}" destId="{5027A81F-6C40-4D73-9BC6-1C671CB1111B}" srcOrd="0" destOrd="0" presId="urn:microsoft.com/office/officeart/2005/8/layout/vList2"/>
    <dgm:cxn modelId="{0C0F8C24-23D9-4CCB-945E-5BD8332D8B5D}" type="presParOf" srcId="{2CF4C04B-FEA4-4FD4-8C66-D6A2FB0DA5C8}" destId="{EDD22522-9867-4D6B-9F7B-FF4AF99EEA03}" srcOrd="0" destOrd="0" presId="urn:microsoft.com/office/officeart/2005/8/layout/vList2"/>
    <dgm:cxn modelId="{EF6EC4FA-1F44-4A79-9A48-51CA9CE3F1C0}" type="presParOf" srcId="{2CF4C04B-FEA4-4FD4-8C66-D6A2FB0DA5C8}" destId="{271E4C99-03A1-4858-9AC6-B21BBDBE0A87}" srcOrd="1" destOrd="0" presId="urn:microsoft.com/office/officeart/2005/8/layout/vList2"/>
    <dgm:cxn modelId="{2B862ABB-5563-40D4-9260-B8BCBB238601}" type="presParOf" srcId="{2CF4C04B-FEA4-4FD4-8C66-D6A2FB0DA5C8}" destId="{5027A81F-6C40-4D73-9BC6-1C671CB1111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39CA94-C20E-47CB-ADA2-97CC8F0A6B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B92793-CD04-4573-913E-D22377F07E78}">
      <dgm:prSet/>
      <dgm:spPr/>
      <dgm:t>
        <a:bodyPr/>
        <a:lstStyle/>
        <a:p>
          <a:r>
            <a:rPr lang="en-GB"/>
            <a:t>Effective communication is a soft skill that is essential to all aspects of future employment.</a:t>
          </a:r>
          <a:endParaRPr lang="en-US"/>
        </a:p>
      </dgm:t>
    </dgm:pt>
    <dgm:pt modelId="{01299F23-2C85-4B97-992C-EF6B46EF867A}" type="parTrans" cxnId="{6321DC2D-A7AB-46B5-84B0-51D503C05BD8}">
      <dgm:prSet/>
      <dgm:spPr/>
      <dgm:t>
        <a:bodyPr/>
        <a:lstStyle/>
        <a:p>
          <a:endParaRPr lang="en-US"/>
        </a:p>
      </dgm:t>
    </dgm:pt>
    <dgm:pt modelId="{3C528519-4E79-44F6-B8C9-57DA755BE5AA}" type="sibTrans" cxnId="{6321DC2D-A7AB-46B5-84B0-51D503C05BD8}">
      <dgm:prSet/>
      <dgm:spPr/>
      <dgm:t>
        <a:bodyPr/>
        <a:lstStyle/>
        <a:p>
          <a:endParaRPr lang="en-US"/>
        </a:p>
      </dgm:t>
    </dgm:pt>
    <dgm:pt modelId="{2266790D-AE7E-45FE-9394-EDA7C46D747C}">
      <dgm:prSet/>
      <dgm:spPr/>
      <dgm:t>
        <a:bodyPr/>
        <a:lstStyle/>
        <a:p>
          <a:r>
            <a:rPr lang="en-GB"/>
            <a:t>There are three processes of communication, the thought, delivery and receiving process and if these three processes are done properly then the communication is effective. You also have to take into account, language barriers and possible misinterpretations (Angelo, 2014).</a:t>
          </a:r>
          <a:endParaRPr lang="en-US"/>
        </a:p>
      </dgm:t>
    </dgm:pt>
    <dgm:pt modelId="{BD8AD899-8028-4C36-8A80-9CCD36FD37E9}" type="parTrans" cxnId="{F969F84D-FFD7-4E23-BDDF-3C7401CDB609}">
      <dgm:prSet/>
      <dgm:spPr/>
      <dgm:t>
        <a:bodyPr/>
        <a:lstStyle/>
        <a:p>
          <a:endParaRPr lang="en-US"/>
        </a:p>
      </dgm:t>
    </dgm:pt>
    <dgm:pt modelId="{0E707434-A4ED-46CA-A30F-2DA611C1D69C}" type="sibTrans" cxnId="{F969F84D-FFD7-4E23-BDDF-3C7401CDB609}">
      <dgm:prSet/>
      <dgm:spPr/>
      <dgm:t>
        <a:bodyPr/>
        <a:lstStyle/>
        <a:p>
          <a:endParaRPr lang="en-US"/>
        </a:p>
      </dgm:t>
    </dgm:pt>
    <dgm:pt modelId="{E881B48A-4591-452B-B1F2-78568FAB1D7B}">
      <dgm:prSet/>
      <dgm:spPr/>
      <dgm:t>
        <a:bodyPr/>
        <a:lstStyle/>
        <a:p>
          <a:r>
            <a:rPr lang="en-GB" dirty="0"/>
            <a:t>Communication skills is an important soft skill which allows you to handle interpersonal relations ships and to choose a careers and make the necessary decisions (Bhatnagar, 2012, p,6).</a:t>
          </a:r>
          <a:endParaRPr lang="en-US" dirty="0"/>
        </a:p>
      </dgm:t>
    </dgm:pt>
    <dgm:pt modelId="{DEF18C78-F861-4781-87EC-6CA7E1C3FC03}" type="parTrans" cxnId="{B8425193-4EE1-4C83-BC40-150115204CA5}">
      <dgm:prSet/>
      <dgm:spPr/>
      <dgm:t>
        <a:bodyPr/>
        <a:lstStyle/>
        <a:p>
          <a:endParaRPr lang="en-US"/>
        </a:p>
      </dgm:t>
    </dgm:pt>
    <dgm:pt modelId="{8C191CA1-0348-48C8-B072-A727FD5AB315}" type="sibTrans" cxnId="{B8425193-4EE1-4C83-BC40-150115204CA5}">
      <dgm:prSet/>
      <dgm:spPr/>
      <dgm:t>
        <a:bodyPr/>
        <a:lstStyle/>
        <a:p>
          <a:endParaRPr lang="en-US"/>
        </a:p>
      </dgm:t>
    </dgm:pt>
    <dgm:pt modelId="{8B77480F-3F27-411C-A81B-270A9EC10E32}" type="pres">
      <dgm:prSet presAssocID="{2E39CA94-C20E-47CB-ADA2-97CC8F0A6B6B}" presName="linear" presStyleCnt="0">
        <dgm:presLayoutVars>
          <dgm:animLvl val="lvl"/>
          <dgm:resizeHandles val="exact"/>
        </dgm:presLayoutVars>
      </dgm:prSet>
      <dgm:spPr/>
    </dgm:pt>
    <dgm:pt modelId="{605331EE-22D7-4A13-A610-7A7286BC9ADA}" type="pres">
      <dgm:prSet presAssocID="{7FB92793-CD04-4573-913E-D22377F07E78}" presName="parentText" presStyleLbl="node1" presStyleIdx="0" presStyleCnt="3">
        <dgm:presLayoutVars>
          <dgm:chMax val="0"/>
          <dgm:bulletEnabled val="1"/>
        </dgm:presLayoutVars>
      </dgm:prSet>
      <dgm:spPr/>
    </dgm:pt>
    <dgm:pt modelId="{52E2569F-6A25-4686-84B7-EFB366E0A259}" type="pres">
      <dgm:prSet presAssocID="{3C528519-4E79-44F6-B8C9-57DA755BE5AA}" presName="spacer" presStyleCnt="0"/>
      <dgm:spPr/>
    </dgm:pt>
    <dgm:pt modelId="{23B55CC9-2923-49D7-9A9E-5C6CE54C5C13}" type="pres">
      <dgm:prSet presAssocID="{2266790D-AE7E-45FE-9394-EDA7C46D747C}" presName="parentText" presStyleLbl="node1" presStyleIdx="1" presStyleCnt="3">
        <dgm:presLayoutVars>
          <dgm:chMax val="0"/>
          <dgm:bulletEnabled val="1"/>
        </dgm:presLayoutVars>
      </dgm:prSet>
      <dgm:spPr/>
    </dgm:pt>
    <dgm:pt modelId="{3350D10E-4DAD-4C67-A224-977B89A5D7DC}" type="pres">
      <dgm:prSet presAssocID="{0E707434-A4ED-46CA-A30F-2DA611C1D69C}" presName="spacer" presStyleCnt="0"/>
      <dgm:spPr/>
    </dgm:pt>
    <dgm:pt modelId="{23C9A08D-44F1-4B01-81FA-7A8BB86BAC2F}" type="pres">
      <dgm:prSet presAssocID="{E881B48A-4591-452B-B1F2-78568FAB1D7B}" presName="parentText" presStyleLbl="node1" presStyleIdx="2" presStyleCnt="3">
        <dgm:presLayoutVars>
          <dgm:chMax val="0"/>
          <dgm:bulletEnabled val="1"/>
        </dgm:presLayoutVars>
      </dgm:prSet>
      <dgm:spPr/>
    </dgm:pt>
  </dgm:ptLst>
  <dgm:cxnLst>
    <dgm:cxn modelId="{336CBF1D-3DE4-4062-B2F6-3C1448E97216}" type="presOf" srcId="{2266790D-AE7E-45FE-9394-EDA7C46D747C}" destId="{23B55CC9-2923-49D7-9A9E-5C6CE54C5C13}" srcOrd="0" destOrd="0" presId="urn:microsoft.com/office/officeart/2005/8/layout/vList2"/>
    <dgm:cxn modelId="{6321DC2D-A7AB-46B5-84B0-51D503C05BD8}" srcId="{2E39CA94-C20E-47CB-ADA2-97CC8F0A6B6B}" destId="{7FB92793-CD04-4573-913E-D22377F07E78}" srcOrd="0" destOrd="0" parTransId="{01299F23-2C85-4B97-992C-EF6B46EF867A}" sibTransId="{3C528519-4E79-44F6-B8C9-57DA755BE5AA}"/>
    <dgm:cxn modelId="{D8D8F468-FD15-43E6-8126-F48B4E0F2F0F}" type="presOf" srcId="{2E39CA94-C20E-47CB-ADA2-97CC8F0A6B6B}" destId="{8B77480F-3F27-411C-A81B-270A9EC10E32}" srcOrd="0" destOrd="0" presId="urn:microsoft.com/office/officeart/2005/8/layout/vList2"/>
    <dgm:cxn modelId="{F969F84D-FFD7-4E23-BDDF-3C7401CDB609}" srcId="{2E39CA94-C20E-47CB-ADA2-97CC8F0A6B6B}" destId="{2266790D-AE7E-45FE-9394-EDA7C46D747C}" srcOrd="1" destOrd="0" parTransId="{BD8AD899-8028-4C36-8A80-9CCD36FD37E9}" sibTransId="{0E707434-A4ED-46CA-A30F-2DA611C1D69C}"/>
    <dgm:cxn modelId="{A2F91C52-8E70-4242-8C30-E4064D6095DC}" type="presOf" srcId="{7FB92793-CD04-4573-913E-D22377F07E78}" destId="{605331EE-22D7-4A13-A610-7A7286BC9ADA}" srcOrd="0" destOrd="0" presId="urn:microsoft.com/office/officeart/2005/8/layout/vList2"/>
    <dgm:cxn modelId="{B8425193-4EE1-4C83-BC40-150115204CA5}" srcId="{2E39CA94-C20E-47CB-ADA2-97CC8F0A6B6B}" destId="{E881B48A-4591-452B-B1F2-78568FAB1D7B}" srcOrd="2" destOrd="0" parTransId="{DEF18C78-F861-4781-87EC-6CA7E1C3FC03}" sibTransId="{8C191CA1-0348-48C8-B072-A727FD5AB315}"/>
    <dgm:cxn modelId="{DFEFA29C-8E35-403E-AFC4-1570BA9DE19F}" type="presOf" srcId="{E881B48A-4591-452B-B1F2-78568FAB1D7B}" destId="{23C9A08D-44F1-4B01-81FA-7A8BB86BAC2F}" srcOrd="0" destOrd="0" presId="urn:microsoft.com/office/officeart/2005/8/layout/vList2"/>
    <dgm:cxn modelId="{60E2E23A-83B1-4538-8055-A9511E47F340}" type="presParOf" srcId="{8B77480F-3F27-411C-A81B-270A9EC10E32}" destId="{605331EE-22D7-4A13-A610-7A7286BC9ADA}" srcOrd="0" destOrd="0" presId="urn:microsoft.com/office/officeart/2005/8/layout/vList2"/>
    <dgm:cxn modelId="{96905A63-9C2E-455B-BDBD-8C86ED0677DD}" type="presParOf" srcId="{8B77480F-3F27-411C-A81B-270A9EC10E32}" destId="{52E2569F-6A25-4686-84B7-EFB366E0A259}" srcOrd="1" destOrd="0" presId="urn:microsoft.com/office/officeart/2005/8/layout/vList2"/>
    <dgm:cxn modelId="{96FAC774-B33F-400A-97DB-064858D208C9}" type="presParOf" srcId="{8B77480F-3F27-411C-A81B-270A9EC10E32}" destId="{23B55CC9-2923-49D7-9A9E-5C6CE54C5C13}" srcOrd="2" destOrd="0" presId="urn:microsoft.com/office/officeart/2005/8/layout/vList2"/>
    <dgm:cxn modelId="{B21681CF-4735-4CD9-83AE-05EF6E1F32A4}" type="presParOf" srcId="{8B77480F-3F27-411C-A81B-270A9EC10E32}" destId="{3350D10E-4DAD-4C67-A224-977B89A5D7DC}" srcOrd="3" destOrd="0" presId="urn:microsoft.com/office/officeart/2005/8/layout/vList2"/>
    <dgm:cxn modelId="{86D92D70-B52C-4671-AA82-7E08A4C81AAF}" type="presParOf" srcId="{8B77480F-3F27-411C-A81B-270A9EC10E32}" destId="{23C9A08D-44F1-4B01-81FA-7A8BB86BAC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E6F7D6-7DEC-4FC0-8A69-9C1017019CA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69A3DFD-2E23-43A3-BF9F-14D52B703432}">
      <dgm:prSet/>
      <dgm:spPr/>
      <dgm:t>
        <a:bodyPr/>
        <a:lstStyle/>
        <a:p>
          <a:r>
            <a:rPr lang="en-GB" dirty="0"/>
            <a:t>Communicating process is IMPROTANT. This is something that usually comes apparent to us but the device we use to structure our thinking process is communication models. Once these communication models are clear we have met the aim of effective communication (Bhatnagar, 2012, p, 84). </a:t>
          </a:r>
          <a:endParaRPr lang="en-US" dirty="0"/>
        </a:p>
      </dgm:t>
    </dgm:pt>
    <dgm:pt modelId="{AC1CF637-ADA9-46A1-9668-F02A30582375}" type="parTrans" cxnId="{C207F538-FAA9-40E7-BA71-5350F34E6C68}">
      <dgm:prSet/>
      <dgm:spPr/>
      <dgm:t>
        <a:bodyPr/>
        <a:lstStyle/>
        <a:p>
          <a:endParaRPr lang="en-US"/>
        </a:p>
      </dgm:t>
    </dgm:pt>
    <dgm:pt modelId="{6C9BA276-E94E-421B-B2EB-CEBFFC78E4A5}" type="sibTrans" cxnId="{C207F538-FAA9-40E7-BA71-5350F34E6C68}">
      <dgm:prSet/>
      <dgm:spPr/>
      <dgm:t>
        <a:bodyPr/>
        <a:lstStyle/>
        <a:p>
          <a:endParaRPr lang="en-US"/>
        </a:p>
      </dgm:t>
    </dgm:pt>
    <dgm:pt modelId="{DFAC5467-E6C8-4537-9958-DFADEAE10EA8}">
      <dgm:prSet/>
      <dgm:spPr/>
      <dgm:t>
        <a:bodyPr/>
        <a:lstStyle/>
        <a:p>
          <a:r>
            <a:rPr lang="en-GB"/>
            <a:t>Whenever you start a new job you will spend the majority of the time communicating and using communication skills without realising it. Effective communication is what will allow you to set good first expressions (Arredondo, 2000, p,2).</a:t>
          </a:r>
          <a:endParaRPr lang="en-US"/>
        </a:p>
      </dgm:t>
    </dgm:pt>
    <dgm:pt modelId="{0A3F9C57-1430-4196-8670-4AA4B2544AFD}" type="parTrans" cxnId="{66F70E45-DEA5-450A-ACC3-5A40FBB8F99D}">
      <dgm:prSet/>
      <dgm:spPr/>
      <dgm:t>
        <a:bodyPr/>
        <a:lstStyle/>
        <a:p>
          <a:endParaRPr lang="en-US"/>
        </a:p>
      </dgm:t>
    </dgm:pt>
    <dgm:pt modelId="{0D9E128E-57EF-4CE9-BA70-F7395AFB6080}" type="sibTrans" cxnId="{66F70E45-DEA5-450A-ACC3-5A40FBB8F99D}">
      <dgm:prSet/>
      <dgm:spPr/>
      <dgm:t>
        <a:bodyPr/>
        <a:lstStyle/>
        <a:p>
          <a:endParaRPr lang="en-US"/>
        </a:p>
      </dgm:t>
    </dgm:pt>
    <dgm:pt modelId="{55B2C70C-1665-4D21-AEF8-3E3D66573462}">
      <dgm:prSet/>
      <dgm:spPr/>
      <dgm:t>
        <a:bodyPr/>
        <a:lstStyle/>
        <a:p>
          <a:r>
            <a:rPr lang="en-GB"/>
            <a:t>Therefor, communication skills is one of the most important soft skill needed in future employment. Communication is used is every part of our lives.</a:t>
          </a:r>
          <a:endParaRPr lang="en-US"/>
        </a:p>
      </dgm:t>
    </dgm:pt>
    <dgm:pt modelId="{4405362B-E824-4CFE-AC90-5585EE940566}" type="parTrans" cxnId="{3C34C735-670C-451A-8A24-914B97B4664A}">
      <dgm:prSet/>
      <dgm:spPr/>
      <dgm:t>
        <a:bodyPr/>
        <a:lstStyle/>
        <a:p>
          <a:endParaRPr lang="en-US"/>
        </a:p>
      </dgm:t>
    </dgm:pt>
    <dgm:pt modelId="{56E929B9-937D-4F97-9900-219F0CEA6318}" type="sibTrans" cxnId="{3C34C735-670C-451A-8A24-914B97B4664A}">
      <dgm:prSet/>
      <dgm:spPr/>
      <dgm:t>
        <a:bodyPr/>
        <a:lstStyle/>
        <a:p>
          <a:endParaRPr lang="en-US"/>
        </a:p>
      </dgm:t>
    </dgm:pt>
    <dgm:pt modelId="{274B26EA-30D0-456E-9E2F-90A1AE225F6F}" type="pres">
      <dgm:prSet presAssocID="{1FE6F7D6-7DEC-4FC0-8A69-9C1017019CAE}" presName="linear" presStyleCnt="0">
        <dgm:presLayoutVars>
          <dgm:animLvl val="lvl"/>
          <dgm:resizeHandles val="exact"/>
        </dgm:presLayoutVars>
      </dgm:prSet>
      <dgm:spPr/>
    </dgm:pt>
    <dgm:pt modelId="{151553D8-DFB4-4118-B1C9-33127D05705A}" type="pres">
      <dgm:prSet presAssocID="{F69A3DFD-2E23-43A3-BF9F-14D52B703432}" presName="parentText" presStyleLbl="node1" presStyleIdx="0" presStyleCnt="3">
        <dgm:presLayoutVars>
          <dgm:chMax val="0"/>
          <dgm:bulletEnabled val="1"/>
        </dgm:presLayoutVars>
      </dgm:prSet>
      <dgm:spPr/>
    </dgm:pt>
    <dgm:pt modelId="{D0B1BC06-1905-4061-B8E5-4029EDD77879}" type="pres">
      <dgm:prSet presAssocID="{6C9BA276-E94E-421B-B2EB-CEBFFC78E4A5}" presName="spacer" presStyleCnt="0"/>
      <dgm:spPr/>
    </dgm:pt>
    <dgm:pt modelId="{D701D109-2967-4376-9168-49D5A4C26F61}" type="pres">
      <dgm:prSet presAssocID="{DFAC5467-E6C8-4537-9958-DFADEAE10EA8}" presName="parentText" presStyleLbl="node1" presStyleIdx="1" presStyleCnt="3">
        <dgm:presLayoutVars>
          <dgm:chMax val="0"/>
          <dgm:bulletEnabled val="1"/>
        </dgm:presLayoutVars>
      </dgm:prSet>
      <dgm:spPr/>
    </dgm:pt>
    <dgm:pt modelId="{AC6A2625-1593-4DA3-B4EA-4DDD9797A4EE}" type="pres">
      <dgm:prSet presAssocID="{0D9E128E-57EF-4CE9-BA70-F7395AFB6080}" presName="spacer" presStyleCnt="0"/>
      <dgm:spPr/>
    </dgm:pt>
    <dgm:pt modelId="{9493B478-65B1-4591-B093-D255371283D7}" type="pres">
      <dgm:prSet presAssocID="{55B2C70C-1665-4D21-AEF8-3E3D66573462}" presName="parentText" presStyleLbl="node1" presStyleIdx="2" presStyleCnt="3">
        <dgm:presLayoutVars>
          <dgm:chMax val="0"/>
          <dgm:bulletEnabled val="1"/>
        </dgm:presLayoutVars>
      </dgm:prSet>
      <dgm:spPr/>
    </dgm:pt>
  </dgm:ptLst>
  <dgm:cxnLst>
    <dgm:cxn modelId="{DD46EE18-27F9-45F0-94B1-7EA826545858}" type="presOf" srcId="{55B2C70C-1665-4D21-AEF8-3E3D66573462}" destId="{9493B478-65B1-4591-B093-D255371283D7}" srcOrd="0" destOrd="0" presId="urn:microsoft.com/office/officeart/2005/8/layout/vList2"/>
    <dgm:cxn modelId="{6DCA282D-C44E-409B-ACF1-35F6390AFDE6}" type="presOf" srcId="{1FE6F7D6-7DEC-4FC0-8A69-9C1017019CAE}" destId="{274B26EA-30D0-456E-9E2F-90A1AE225F6F}" srcOrd="0" destOrd="0" presId="urn:microsoft.com/office/officeart/2005/8/layout/vList2"/>
    <dgm:cxn modelId="{3C34C735-670C-451A-8A24-914B97B4664A}" srcId="{1FE6F7D6-7DEC-4FC0-8A69-9C1017019CAE}" destId="{55B2C70C-1665-4D21-AEF8-3E3D66573462}" srcOrd="2" destOrd="0" parTransId="{4405362B-E824-4CFE-AC90-5585EE940566}" sibTransId="{56E929B9-937D-4F97-9900-219F0CEA6318}"/>
    <dgm:cxn modelId="{C207F538-FAA9-40E7-BA71-5350F34E6C68}" srcId="{1FE6F7D6-7DEC-4FC0-8A69-9C1017019CAE}" destId="{F69A3DFD-2E23-43A3-BF9F-14D52B703432}" srcOrd="0" destOrd="0" parTransId="{AC1CF637-ADA9-46A1-9668-F02A30582375}" sibTransId="{6C9BA276-E94E-421B-B2EB-CEBFFC78E4A5}"/>
    <dgm:cxn modelId="{66F70E45-DEA5-450A-ACC3-5A40FBB8F99D}" srcId="{1FE6F7D6-7DEC-4FC0-8A69-9C1017019CAE}" destId="{DFAC5467-E6C8-4537-9958-DFADEAE10EA8}" srcOrd="1" destOrd="0" parTransId="{0A3F9C57-1430-4196-8670-4AA4B2544AFD}" sibTransId="{0D9E128E-57EF-4CE9-BA70-F7395AFB6080}"/>
    <dgm:cxn modelId="{D70BF296-066F-42F5-9AB1-CE4D3F1E1E3F}" type="presOf" srcId="{F69A3DFD-2E23-43A3-BF9F-14D52B703432}" destId="{151553D8-DFB4-4118-B1C9-33127D05705A}" srcOrd="0" destOrd="0" presId="urn:microsoft.com/office/officeart/2005/8/layout/vList2"/>
    <dgm:cxn modelId="{2CB714FA-2772-4983-8587-AE11E4F4060E}" type="presOf" srcId="{DFAC5467-E6C8-4537-9958-DFADEAE10EA8}" destId="{D701D109-2967-4376-9168-49D5A4C26F61}" srcOrd="0" destOrd="0" presId="urn:microsoft.com/office/officeart/2005/8/layout/vList2"/>
    <dgm:cxn modelId="{50DD8EF4-767D-4B72-AAD4-7662CAEB8E03}" type="presParOf" srcId="{274B26EA-30D0-456E-9E2F-90A1AE225F6F}" destId="{151553D8-DFB4-4118-B1C9-33127D05705A}" srcOrd="0" destOrd="0" presId="urn:microsoft.com/office/officeart/2005/8/layout/vList2"/>
    <dgm:cxn modelId="{58F2FFCE-C0A9-482F-B16D-DD71513E330A}" type="presParOf" srcId="{274B26EA-30D0-456E-9E2F-90A1AE225F6F}" destId="{D0B1BC06-1905-4061-B8E5-4029EDD77879}" srcOrd="1" destOrd="0" presId="urn:microsoft.com/office/officeart/2005/8/layout/vList2"/>
    <dgm:cxn modelId="{6F4455F8-1934-4BA8-8787-1E63E839F53D}" type="presParOf" srcId="{274B26EA-30D0-456E-9E2F-90A1AE225F6F}" destId="{D701D109-2967-4376-9168-49D5A4C26F61}" srcOrd="2" destOrd="0" presId="urn:microsoft.com/office/officeart/2005/8/layout/vList2"/>
    <dgm:cxn modelId="{4D815FF1-E318-4B33-A550-C903DE8560AC}" type="presParOf" srcId="{274B26EA-30D0-456E-9E2F-90A1AE225F6F}" destId="{AC6A2625-1593-4DA3-B4EA-4DDD9797A4EE}" srcOrd="3" destOrd="0" presId="urn:microsoft.com/office/officeart/2005/8/layout/vList2"/>
    <dgm:cxn modelId="{DFFA6655-262F-445A-9142-B0108F4F684C}" type="presParOf" srcId="{274B26EA-30D0-456E-9E2F-90A1AE225F6F}" destId="{9493B478-65B1-4591-B093-D255371283D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1BCD0F9-0E15-40B2-AB16-E0B57D3D6A8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1C54011-B19D-4B21-B6D6-003EEFC9D178}">
      <dgm:prSet/>
      <dgm:spPr/>
      <dgm:t>
        <a:bodyPr/>
        <a:lstStyle/>
        <a:p>
          <a:r>
            <a:rPr lang="en-GB" dirty="0">
              <a:latin typeface="Arial" panose="020B0604020202020204" pitchFamily="34" charset="0"/>
              <a:cs typeface="Arial" panose="020B0604020202020204" pitchFamily="34" charset="0"/>
            </a:rPr>
            <a:t>When working as a youth worker communication is an essential skill. Youth workers need to have effective communication in order to adapt to situation and allow young people to feel comfortable in their prescience. </a:t>
          </a:r>
          <a:endParaRPr lang="en-US" dirty="0">
            <a:latin typeface="Arial" panose="020B0604020202020204" pitchFamily="34" charset="0"/>
            <a:cs typeface="Arial" panose="020B0604020202020204" pitchFamily="34" charset="0"/>
          </a:endParaRPr>
        </a:p>
      </dgm:t>
    </dgm:pt>
    <dgm:pt modelId="{85F06D61-B77E-40E7-81BB-7568FCBF78D2}" type="parTrans" cxnId="{94F07597-4AF8-42CA-9E39-8A7E5950B358}">
      <dgm:prSet/>
      <dgm:spPr/>
      <dgm:t>
        <a:bodyPr/>
        <a:lstStyle/>
        <a:p>
          <a:endParaRPr lang="en-US"/>
        </a:p>
      </dgm:t>
    </dgm:pt>
    <dgm:pt modelId="{2D6889D0-FDD0-4093-886C-2FE970138D67}" type="sibTrans" cxnId="{94F07597-4AF8-42CA-9E39-8A7E5950B358}">
      <dgm:prSet/>
      <dgm:spPr/>
      <dgm:t>
        <a:bodyPr/>
        <a:lstStyle/>
        <a:p>
          <a:endParaRPr lang="en-US"/>
        </a:p>
      </dgm:t>
    </dgm:pt>
    <dgm:pt modelId="{7508C921-AB7A-46D5-824E-927CAE35708D}">
      <dgm:prSet/>
      <dgm:spPr/>
      <dgm:t>
        <a:bodyPr/>
        <a:lstStyle/>
        <a:p>
          <a:r>
            <a:rPr lang="en-GB" dirty="0">
              <a:latin typeface="Arial" panose="020B0604020202020204" pitchFamily="34" charset="0"/>
              <a:cs typeface="Arial" panose="020B0604020202020204" pitchFamily="34" charset="0"/>
            </a:rPr>
            <a:t>A aspect of good communication is active/carful listening. When working with young people it is vital to have good listening skills and being able to read their spoken and non spoken communications. Unspoken communication can sometimes tell you a lot more than spoken communication can (Petrie, 2011, p, 41).</a:t>
          </a:r>
          <a:endParaRPr lang="en-US" dirty="0">
            <a:latin typeface="Arial" panose="020B0604020202020204" pitchFamily="34" charset="0"/>
            <a:cs typeface="Arial" panose="020B0604020202020204" pitchFamily="34" charset="0"/>
          </a:endParaRPr>
        </a:p>
      </dgm:t>
    </dgm:pt>
    <dgm:pt modelId="{6ED1F65D-F08D-48AA-A39C-98F97425615B}" type="parTrans" cxnId="{1DC49A92-E76A-4435-A6C7-527B0DB3C109}">
      <dgm:prSet/>
      <dgm:spPr/>
      <dgm:t>
        <a:bodyPr/>
        <a:lstStyle/>
        <a:p>
          <a:endParaRPr lang="en-US"/>
        </a:p>
      </dgm:t>
    </dgm:pt>
    <dgm:pt modelId="{54387696-D6DA-4C27-B18F-1DDAF3DE0A9F}" type="sibTrans" cxnId="{1DC49A92-E76A-4435-A6C7-527B0DB3C109}">
      <dgm:prSet/>
      <dgm:spPr/>
      <dgm:t>
        <a:bodyPr/>
        <a:lstStyle/>
        <a:p>
          <a:endParaRPr lang="en-US"/>
        </a:p>
      </dgm:t>
    </dgm:pt>
    <dgm:pt modelId="{A2EF8DA1-3403-4A57-95F0-4D490A3D8A21}" type="pres">
      <dgm:prSet presAssocID="{D1BCD0F9-0E15-40B2-AB16-E0B57D3D6A8A}" presName="linear" presStyleCnt="0">
        <dgm:presLayoutVars>
          <dgm:animLvl val="lvl"/>
          <dgm:resizeHandles val="exact"/>
        </dgm:presLayoutVars>
      </dgm:prSet>
      <dgm:spPr/>
    </dgm:pt>
    <dgm:pt modelId="{1EC23FBF-D793-4378-AF78-52CFEDF0E700}" type="pres">
      <dgm:prSet presAssocID="{C1C54011-B19D-4B21-B6D6-003EEFC9D178}" presName="parentText" presStyleLbl="node1" presStyleIdx="0" presStyleCnt="2">
        <dgm:presLayoutVars>
          <dgm:chMax val="0"/>
          <dgm:bulletEnabled val="1"/>
        </dgm:presLayoutVars>
      </dgm:prSet>
      <dgm:spPr/>
    </dgm:pt>
    <dgm:pt modelId="{5DABC8ED-D54E-4CEE-BCDC-D1D468011310}" type="pres">
      <dgm:prSet presAssocID="{2D6889D0-FDD0-4093-886C-2FE970138D67}" presName="spacer" presStyleCnt="0"/>
      <dgm:spPr/>
    </dgm:pt>
    <dgm:pt modelId="{821A9C3F-C2E2-451B-834A-EC937A2C69E7}" type="pres">
      <dgm:prSet presAssocID="{7508C921-AB7A-46D5-824E-927CAE35708D}" presName="parentText" presStyleLbl="node1" presStyleIdx="1" presStyleCnt="2">
        <dgm:presLayoutVars>
          <dgm:chMax val="0"/>
          <dgm:bulletEnabled val="1"/>
        </dgm:presLayoutVars>
      </dgm:prSet>
      <dgm:spPr/>
    </dgm:pt>
  </dgm:ptLst>
  <dgm:cxnLst>
    <dgm:cxn modelId="{41C62703-F332-4D10-B3D6-C4280A7E9677}" type="presOf" srcId="{C1C54011-B19D-4B21-B6D6-003EEFC9D178}" destId="{1EC23FBF-D793-4378-AF78-52CFEDF0E700}" srcOrd="0" destOrd="0" presId="urn:microsoft.com/office/officeart/2005/8/layout/vList2"/>
    <dgm:cxn modelId="{080E7561-FD28-44A6-BB13-F57F0FBEA096}" type="presOf" srcId="{7508C921-AB7A-46D5-824E-927CAE35708D}" destId="{821A9C3F-C2E2-451B-834A-EC937A2C69E7}" srcOrd="0" destOrd="0" presId="urn:microsoft.com/office/officeart/2005/8/layout/vList2"/>
    <dgm:cxn modelId="{6EC5CD89-BDC5-42DA-A994-45FEE6DBB896}" type="presOf" srcId="{D1BCD0F9-0E15-40B2-AB16-E0B57D3D6A8A}" destId="{A2EF8DA1-3403-4A57-95F0-4D490A3D8A21}" srcOrd="0" destOrd="0" presId="urn:microsoft.com/office/officeart/2005/8/layout/vList2"/>
    <dgm:cxn modelId="{1DC49A92-E76A-4435-A6C7-527B0DB3C109}" srcId="{D1BCD0F9-0E15-40B2-AB16-E0B57D3D6A8A}" destId="{7508C921-AB7A-46D5-824E-927CAE35708D}" srcOrd="1" destOrd="0" parTransId="{6ED1F65D-F08D-48AA-A39C-98F97425615B}" sibTransId="{54387696-D6DA-4C27-B18F-1DDAF3DE0A9F}"/>
    <dgm:cxn modelId="{94F07597-4AF8-42CA-9E39-8A7E5950B358}" srcId="{D1BCD0F9-0E15-40B2-AB16-E0B57D3D6A8A}" destId="{C1C54011-B19D-4B21-B6D6-003EEFC9D178}" srcOrd="0" destOrd="0" parTransId="{85F06D61-B77E-40E7-81BB-7568FCBF78D2}" sibTransId="{2D6889D0-FDD0-4093-886C-2FE970138D67}"/>
    <dgm:cxn modelId="{02E2C956-ACC4-4AD4-9542-49110EBC749D}" type="presParOf" srcId="{A2EF8DA1-3403-4A57-95F0-4D490A3D8A21}" destId="{1EC23FBF-D793-4378-AF78-52CFEDF0E700}" srcOrd="0" destOrd="0" presId="urn:microsoft.com/office/officeart/2005/8/layout/vList2"/>
    <dgm:cxn modelId="{2C66F6D0-A95A-46D7-9FD2-5145A189330D}" type="presParOf" srcId="{A2EF8DA1-3403-4A57-95F0-4D490A3D8A21}" destId="{5DABC8ED-D54E-4CEE-BCDC-D1D468011310}" srcOrd="1" destOrd="0" presId="urn:microsoft.com/office/officeart/2005/8/layout/vList2"/>
    <dgm:cxn modelId="{DF0A70E5-A876-45A3-AA8C-A0140EA27F91}" type="presParOf" srcId="{A2EF8DA1-3403-4A57-95F0-4D490A3D8A21}" destId="{821A9C3F-C2E2-451B-834A-EC937A2C69E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2BC85FD-17EF-4FF0-9501-B4ADC8FC3B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1B23B8C-F186-4E67-B2FB-AE52BDEAA81F}">
      <dgm:prSet/>
      <dgm:spPr/>
      <dgm:t>
        <a:bodyPr/>
        <a:lstStyle/>
        <a:p>
          <a:r>
            <a:rPr lang="en-GB" dirty="0"/>
            <a:t>Applying the correct communication when working with young people sets the professional boundary that is needed when working in a youth setting (Lefevre, 2010, p,9).</a:t>
          </a:r>
          <a:endParaRPr lang="en-US" dirty="0"/>
        </a:p>
      </dgm:t>
    </dgm:pt>
    <dgm:pt modelId="{D3FA0644-8E32-4D2A-9F99-1470CB8EB3BA}" type="parTrans" cxnId="{F26BCFCA-291C-4A80-8A69-3E48C0CCC907}">
      <dgm:prSet/>
      <dgm:spPr/>
      <dgm:t>
        <a:bodyPr/>
        <a:lstStyle/>
        <a:p>
          <a:endParaRPr lang="en-US"/>
        </a:p>
      </dgm:t>
    </dgm:pt>
    <dgm:pt modelId="{E4408929-D2F8-4B7C-B691-F470B16ABD72}" type="sibTrans" cxnId="{F26BCFCA-291C-4A80-8A69-3E48C0CCC907}">
      <dgm:prSet/>
      <dgm:spPr/>
      <dgm:t>
        <a:bodyPr/>
        <a:lstStyle/>
        <a:p>
          <a:endParaRPr lang="en-US"/>
        </a:p>
      </dgm:t>
    </dgm:pt>
    <dgm:pt modelId="{B80B0966-5A5A-4E13-872F-777DD14DB272}">
      <dgm:prSet/>
      <dgm:spPr/>
      <dgm:t>
        <a:bodyPr/>
        <a:lstStyle/>
        <a:p>
          <a:r>
            <a:rPr lang="en-GB"/>
            <a:t>Adapting to situation and knowing how to respond to a situation is a major communication skill needed when working with young people. </a:t>
          </a:r>
          <a:endParaRPr lang="en-US"/>
        </a:p>
      </dgm:t>
    </dgm:pt>
    <dgm:pt modelId="{C726EAE6-23DA-42FF-BE29-1EFAFF31577E}" type="parTrans" cxnId="{3B37CDAC-8000-4476-A958-B11A44E869CA}">
      <dgm:prSet/>
      <dgm:spPr/>
      <dgm:t>
        <a:bodyPr/>
        <a:lstStyle/>
        <a:p>
          <a:endParaRPr lang="en-US"/>
        </a:p>
      </dgm:t>
    </dgm:pt>
    <dgm:pt modelId="{66C1D86C-C2B3-4D16-B233-13EB22C98583}" type="sibTrans" cxnId="{3B37CDAC-8000-4476-A958-B11A44E869CA}">
      <dgm:prSet/>
      <dgm:spPr/>
      <dgm:t>
        <a:bodyPr/>
        <a:lstStyle/>
        <a:p>
          <a:endParaRPr lang="en-US"/>
        </a:p>
      </dgm:t>
    </dgm:pt>
    <dgm:pt modelId="{FFF79186-2CA4-4582-871C-DA839F1EF2C4}">
      <dgm:prSet/>
      <dgm:spPr/>
      <dgm:t>
        <a:bodyPr/>
        <a:lstStyle/>
        <a:p>
          <a:r>
            <a:rPr lang="en-GB"/>
            <a:t>Youth work, works towards empowering young people and by communicating and encouraging to communicate is an empowering process alone. </a:t>
          </a:r>
          <a:endParaRPr lang="en-US"/>
        </a:p>
      </dgm:t>
    </dgm:pt>
    <dgm:pt modelId="{15454269-1099-485D-9991-BBEF42AC8F6D}" type="parTrans" cxnId="{D63FA706-7AD6-4BD9-97B2-972F555E19D6}">
      <dgm:prSet/>
      <dgm:spPr/>
      <dgm:t>
        <a:bodyPr/>
        <a:lstStyle/>
        <a:p>
          <a:endParaRPr lang="en-US"/>
        </a:p>
      </dgm:t>
    </dgm:pt>
    <dgm:pt modelId="{EAAB0D02-7103-44DA-99A8-5A9D08BEDEB1}" type="sibTrans" cxnId="{D63FA706-7AD6-4BD9-97B2-972F555E19D6}">
      <dgm:prSet/>
      <dgm:spPr/>
      <dgm:t>
        <a:bodyPr/>
        <a:lstStyle/>
        <a:p>
          <a:endParaRPr lang="en-US"/>
        </a:p>
      </dgm:t>
    </dgm:pt>
    <dgm:pt modelId="{A229A286-9FC7-4536-8429-AB6F2979C446}" type="pres">
      <dgm:prSet presAssocID="{E2BC85FD-17EF-4FF0-9501-B4ADC8FC3BA0}" presName="linear" presStyleCnt="0">
        <dgm:presLayoutVars>
          <dgm:animLvl val="lvl"/>
          <dgm:resizeHandles val="exact"/>
        </dgm:presLayoutVars>
      </dgm:prSet>
      <dgm:spPr/>
    </dgm:pt>
    <dgm:pt modelId="{7FFD5F2A-0DDC-47B5-AA1A-AA6A1051B74F}" type="pres">
      <dgm:prSet presAssocID="{D1B23B8C-F186-4E67-B2FB-AE52BDEAA81F}" presName="parentText" presStyleLbl="node1" presStyleIdx="0" presStyleCnt="3">
        <dgm:presLayoutVars>
          <dgm:chMax val="0"/>
          <dgm:bulletEnabled val="1"/>
        </dgm:presLayoutVars>
      </dgm:prSet>
      <dgm:spPr/>
    </dgm:pt>
    <dgm:pt modelId="{09FA773D-8192-45AC-9599-8382FB544525}" type="pres">
      <dgm:prSet presAssocID="{E4408929-D2F8-4B7C-B691-F470B16ABD72}" presName="spacer" presStyleCnt="0"/>
      <dgm:spPr/>
    </dgm:pt>
    <dgm:pt modelId="{B2E83F97-EBA9-439C-BDB2-8E41D328A537}" type="pres">
      <dgm:prSet presAssocID="{B80B0966-5A5A-4E13-872F-777DD14DB272}" presName="parentText" presStyleLbl="node1" presStyleIdx="1" presStyleCnt="3">
        <dgm:presLayoutVars>
          <dgm:chMax val="0"/>
          <dgm:bulletEnabled val="1"/>
        </dgm:presLayoutVars>
      </dgm:prSet>
      <dgm:spPr/>
    </dgm:pt>
    <dgm:pt modelId="{00305D52-0224-409E-94D4-20EFC10ADA9B}" type="pres">
      <dgm:prSet presAssocID="{66C1D86C-C2B3-4D16-B233-13EB22C98583}" presName="spacer" presStyleCnt="0"/>
      <dgm:spPr/>
    </dgm:pt>
    <dgm:pt modelId="{278F9213-4E02-4C74-BAD1-116A4FE4711F}" type="pres">
      <dgm:prSet presAssocID="{FFF79186-2CA4-4582-871C-DA839F1EF2C4}" presName="parentText" presStyleLbl="node1" presStyleIdx="2" presStyleCnt="3">
        <dgm:presLayoutVars>
          <dgm:chMax val="0"/>
          <dgm:bulletEnabled val="1"/>
        </dgm:presLayoutVars>
      </dgm:prSet>
      <dgm:spPr/>
    </dgm:pt>
  </dgm:ptLst>
  <dgm:cxnLst>
    <dgm:cxn modelId="{D63FA706-7AD6-4BD9-97B2-972F555E19D6}" srcId="{E2BC85FD-17EF-4FF0-9501-B4ADC8FC3BA0}" destId="{FFF79186-2CA4-4582-871C-DA839F1EF2C4}" srcOrd="2" destOrd="0" parTransId="{15454269-1099-485D-9991-BBEF42AC8F6D}" sibTransId="{EAAB0D02-7103-44DA-99A8-5A9D08BEDEB1}"/>
    <dgm:cxn modelId="{BA58C22B-41CC-497F-91DF-3EFABEEFD8A3}" type="presOf" srcId="{D1B23B8C-F186-4E67-B2FB-AE52BDEAA81F}" destId="{7FFD5F2A-0DDC-47B5-AA1A-AA6A1051B74F}" srcOrd="0" destOrd="0" presId="urn:microsoft.com/office/officeart/2005/8/layout/vList2"/>
    <dgm:cxn modelId="{C884108D-A750-42A1-A0A0-B28DDA3104D7}" type="presOf" srcId="{E2BC85FD-17EF-4FF0-9501-B4ADC8FC3BA0}" destId="{A229A286-9FC7-4536-8429-AB6F2979C446}" srcOrd="0" destOrd="0" presId="urn:microsoft.com/office/officeart/2005/8/layout/vList2"/>
    <dgm:cxn modelId="{5952309F-E7CB-4A24-BCEC-80345DE7A790}" type="presOf" srcId="{FFF79186-2CA4-4582-871C-DA839F1EF2C4}" destId="{278F9213-4E02-4C74-BAD1-116A4FE4711F}" srcOrd="0" destOrd="0" presId="urn:microsoft.com/office/officeart/2005/8/layout/vList2"/>
    <dgm:cxn modelId="{3B37CDAC-8000-4476-A958-B11A44E869CA}" srcId="{E2BC85FD-17EF-4FF0-9501-B4ADC8FC3BA0}" destId="{B80B0966-5A5A-4E13-872F-777DD14DB272}" srcOrd="1" destOrd="0" parTransId="{C726EAE6-23DA-42FF-BE29-1EFAFF31577E}" sibTransId="{66C1D86C-C2B3-4D16-B233-13EB22C98583}"/>
    <dgm:cxn modelId="{F26BCFCA-291C-4A80-8A69-3E48C0CCC907}" srcId="{E2BC85FD-17EF-4FF0-9501-B4ADC8FC3BA0}" destId="{D1B23B8C-F186-4E67-B2FB-AE52BDEAA81F}" srcOrd="0" destOrd="0" parTransId="{D3FA0644-8E32-4D2A-9F99-1470CB8EB3BA}" sibTransId="{E4408929-D2F8-4B7C-B691-F470B16ABD72}"/>
    <dgm:cxn modelId="{07D1B7FB-D367-48E9-BB82-567663692D2C}" type="presOf" srcId="{B80B0966-5A5A-4E13-872F-777DD14DB272}" destId="{B2E83F97-EBA9-439C-BDB2-8E41D328A537}" srcOrd="0" destOrd="0" presId="urn:microsoft.com/office/officeart/2005/8/layout/vList2"/>
    <dgm:cxn modelId="{864BCF6E-E52A-47BD-8E0A-DB0260FB0F30}" type="presParOf" srcId="{A229A286-9FC7-4536-8429-AB6F2979C446}" destId="{7FFD5F2A-0DDC-47B5-AA1A-AA6A1051B74F}" srcOrd="0" destOrd="0" presId="urn:microsoft.com/office/officeart/2005/8/layout/vList2"/>
    <dgm:cxn modelId="{A9221D82-9F46-457C-9EB1-336DA4E7D0EF}" type="presParOf" srcId="{A229A286-9FC7-4536-8429-AB6F2979C446}" destId="{09FA773D-8192-45AC-9599-8382FB544525}" srcOrd="1" destOrd="0" presId="urn:microsoft.com/office/officeart/2005/8/layout/vList2"/>
    <dgm:cxn modelId="{BD9B09AD-1CA8-438E-A7AA-C15A648A4082}" type="presParOf" srcId="{A229A286-9FC7-4536-8429-AB6F2979C446}" destId="{B2E83F97-EBA9-439C-BDB2-8E41D328A537}" srcOrd="2" destOrd="0" presId="urn:microsoft.com/office/officeart/2005/8/layout/vList2"/>
    <dgm:cxn modelId="{903C2462-D754-498D-9DE2-D664C2AEE105}" type="presParOf" srcId="{A229A286-9FC7-4536-8429-AB6F2979C446}" destId="{00305D52-0224-409E-94D4-20EFC10ADA9B}" srcOrd="3" destOrd="0" presId="urn:microsoft.com/office/officeart/2005/8/layout/vList2"/>
    <dgm:cxn modelId="{ABCEBDEB-F1B1-4186-A000-8F75D4C80D06}" type="presParOf" srcId="{A229A286-9FC7-4536-8429-AB6F2979C446}" destId="{278F9213-4E02-4C74-BAD1-116A4FE4711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0A426-CD91-46FF-8AE0-9AEC21BEAE65}">
      <dsp:nvSpPr>
        <dsp:cNvPr id="0" name=""/>
        <dsp:cNvSpPr/>
      </dsp:nvSpPr>
      <dsp:spPr>
        <a:xfrm>
          <a:off x="0" y="51578"/>
          <a:ext cx="7068690" cy="183222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As Cottrell (2019, p, 123) states the more time you spend preparing and organising your time efficiently the more likely you are to do well.</a:t>
          </a:r>
          <a:endParaRPr lang="en-US" sz="2700" kern="1200" dirty="0">
            <a:latin typeface="Arial" panose="020B0604020202020204" pitchFamily="34" charset="0"/>
            <a:cs typeface="Arial" panose="020B0604020202020204" pitchFamily="34" charset="0"/>
          </a:endParaRPr>
        </a:p>
      </dsp:txBody>
      <dsp:txXfrm>
        <a:off x="89442" y="141020"/>
        <a:ext cx="6889806" cy="1653336"/>
      </dsp:txXfrm>
    </dsp:sp>
    <dsp:sp modelId="{8D6C138F-7F72-459C-9070-080442349728}">
      <dsp:nvSpPr>
        <dsp:cNvPr id="0" name=""/>
        <dsp:cNvSpPr/>
      </dsp:nvSpPr>
      <dsp:spPr>
        <a:xfrm>
          <a:off x="0" y="1961558"/>
          <a:ext cx="7068690" cy="183222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Therefore, time management is very IMPORTANT in all aspects of our lives and future employment.</a:t>
          </a:r>
          <a:endParaRPr lang="en-US" sz="2700" kern="1200" dirty="0">
            <a:latin typeface="Arial" panose="020B0604020202020204" pitchFamily="34" charset="0"/>
            <a:cs typeface="Arial" panose="020B0604020202020204" pitchFamily="34" charset="0"/>
          </a:endParaRPr>
        </a:p>
      </dsp:txBody>
      <dsp:txXfrm>
        <a:off x="89442" y="2051000"/>
        <a:ext cx="6889806" cy="1653336"/>
      </dsp:txXfrm>
    </dsp:sp>
    <dsp:sp modelId="{C96A90BE-8361-47A5-A896-82D83C1030B3}">
      <dsp:nvSpPr>
        <dsp:cNvPr id="0" name=""/>
        <dsp:cNvSpPr/>
      </dsp:nvSpPr>
      <dsp:spPr>
        <a:xfrm>
          <a:off x="0" y="3871539"/>
          <a:ext cx="7068690" cy="183222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Good time management reflects positively not only to ourselves but to everyone else around us (</a:t>
          </a:r>
          <a:r>
            <a:rPr lang="en-GB" sz="2700" kern="1200" dirty="0" err="1">
              <a:latin typeface="Arial" panose="020B0604020202020204" pitchFamily="34" charset="0"/>
              <a:cs typeface="Arial" panose="020B0604020202020204" pitchFamily="34" charset="0"/>
            </a:rPr>
            <a:t>Olejniczak</a:t>
          </a:r>
          <a:r>
            <a:rPr lang="en-GB" sz="2700" kern="1200" dirty="0">
              <a:latin typeface="Arial" panose="020B0604020202020204" pitchFamily="34" charset="0"/>
              <a:cs typeface="Arial" panose="020B0604020202020204" pitchFamily="34" charset="0"/>
            </a:rPr>
            <a:t>, 2013, p, 3).</a:t>
          </a:r>
          <a:endParaRPr lang="en-US" sz="2700" kern="1200" dirty="0">
            <a:latin typeface="Arial" panose="020B0604020202020204" pitchFamily="34" charset="0"/>
            <a:cs typeface="Arial" panose="020B0604020202020204" pitchFamily="34" charset="0"/>
          </a:endParaRPr>
        </a:p>
      </dsp:txBody>
      <dsp:txXfrm>
        <a:off x="89442" y="3960981"/>
        <a:ext cx="6889806" cy="1653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6717D5-6133-4CE0-8DAE-2657EA13E12B}">
      <dsp:nvSpPr>
        <dsp:cNvPr id="0" name=""/>
        <dsp:cNvSpPr/>
      </dsp:nvSpPr>
      <dsp:spPr>
        <a:xfrm>
          <a:off x="0" y="40619"/>
          <a:ext cx="6492875" cy="162863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Time management will be used when expecting to pan and organize activities. This will ensure that they go the way they are planned and expected. </a:t>
          </a:r>
        </a:p>
      </dsp:txBody>
      <dsp:txXfrm>
        <a:off x="79504" y="120123"/>
        <a:ext cx="6333867" cy="1469631"/>
      </dsp:txXfrm>
    </dsp:sp>
    <dsp:sp modelId="{6CC49A1B-8417-49FF-BF12-C5A459CF8E7A}">
      <dsp:nvSpPr>
        <dsp:cNvPr id="0" name=""/>
        <dsp:cNvSpPr/>
      </dsp:nvSpPr>
      <dsp:spPr>
        <a:xfrm>
          <a:off x="0" y="1713913"/>
          <a:ext cx="6492875" cy="1628639"/>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By setting realistic goals can help you reach effective time management. It also allows you to push yourself to get things done (Kumar, 2011, p, 114).</a:t>
          </a:r>
        </a:p>
      </dsp:txBody>
      <dsp:txXfrm>
        <a:off x="79504" y="1793417"/>
        <a:ext cx="6333867" cy="1469631"/>
      </dsp:txXfrm>
    </dsp:sp>
    <dsp:sp modelId="{BB4D4140-CEAE-4592-BFCE-86F9272615D6}">
      <dsp:nvSpPr>
        <dsp:cNvPr id="0" name=""/>
        <dsp:cNvSpPr/>
      </dsp:nvSpPr>
      <dsp:spPr>
        <a:xfrm>
          <a:off x="0" y="3436140"/>
          <a:ext cx="6492875" cy="1628639"/>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One thing you will be expected to do in future employment is multitask and if you are able to multitask effectively you show signs of great time management. </a:t>
          </a:r>
        </a:p>
      </dsp:txBody>
      <dsp:txXfrm>
        <a:off x="79504" y="3515644"/>
        <a:ext cx="6333867" cy="1469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46C76-C748-4DD8-BB26-D2DDD8BC2A98}">
      <dsp:nvSpPr>
        <dsp:cNvPr id="0" name=""/>
        <dsp:cNvSpPr/>
      </dsp:nvSpPr>
      <dsp:spPr>
        <a:xfrm>
          <a:off x="0" y="3843"/>
          <a:ext cx="7253975" cy="188706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When you are a youth worker time management is essential in all aspects of the job. </a:t>
          </a:r>
          <a:endParaRPr lang="en-US" sz="2300" kern="1200" dirty="0">
            <a:latin typeface="Arial" panose="020B0604020202020204" pitchFamily="34" charset="0"/>
            <a:cs typeface="Arial" panose="020B0604020202020204" pitchFamily="34" charset="0"/>
          </a:endParaRPr>
        </a:p>
      </dsp:txBody>
      <dsp:txXfrm>
        <a:off x="92119" y="95962"/>
        <a:ext cx="7069737" cy="1702825"/>
      </dsp:txXfrm>
    </dsp:sp>
    <dsp:sp modelId="{AAE80E7C-C470-4A4B-88DC-93693762D35B}">
      <dsp:nvSpPr>
        <dsp:cNvPr id="0" name=""/>
        <dsp:cNvSpPr/>
      </dsp:nvSpPr>
      <dsp:spPr>
        <a:xfrm>
          <a:off x="0" y="1957147"/>
          <a:ext cx="7253975" cy="1887063"/>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As youth workers we are role models and for us to help educate young people on how they need to get into work by having good time management we need to be an example for young people (</a:t>
          </a:r>
          <a:r>
            <a:rPr lang="en-GB" sz="2300" kern="1200" dirty="0" err="1">
              <a:latin typeface="Arial" panose="020B0604020202020204" pitchFamily="34" charset="0"/>
              <a:cs typeface="Arial" panose="020B0604020202020204" pitchFamily="34" charset="0"/>
            </a:rPr>
            <a:t>Sapin</a:t>
          </a:r>
          <a:r>
            <a:rPr lang="en-GB" sz="2300" kern="1200" dirty="0">
              <a:latin typeface="Arial" panose="020B0604020202020204" pitchFamily="34" charset="0"/>
              <a:cs typeface="Arial" panose="020B0604020202020204" pitchFamily="34" charset="0"/>
            </a:rPr>
            <a:t>, 2013, p, 80).</a:t>
          </a:r>
          <a:endParaRPr lang="en-US" sz="2300" kern="1200" dirty="0">
            <a:latin typeface="Arial" panose="020B0604020202020204" pitchFamily="34" charset="0"/>
            <a:cs typeface="Arial" panose="020B0604020202020204" pitchFamily="34" charset="0"/>
          </a:endParaRPr>
        </a:p>
      </dsp:txBody>
      <dsp:txXfrm>
        <a:off x="92119" y="2049266"/>
        <a:ext cx="7069737" cy="1702825"/>
      </dsp:txXfrm>
    </dsp:sp>
    <dsp:sp modelId="{5A6EBB80-8BD3-452E-832F-2BB689A782D7}">
      <dsp:nvSpPr>
        <dsp:cNvPr id="0" name=""/>
        <dsp:cNvSpPr/>
      </dsp:nvSpPr>
      <dsp:spPr>
        <a:xfrm>
          <a:off x="0" y="3910450"/>
          <a:ext cx="7253975" cy="1887063"/>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By ensuring you have great time management during youth work placements will result in you not feeling stressed and means you can give it your all once you are with young people (Wood, Westwood, Thompson, 2015 p, 16)</a:t>
          </a:r>
          <a:endParaRPr lang="en-US" sz="2300" kern="1200" dirty="0">
            <a:latin typeface="Arial" panose="020B0604020202020204" pitchFamily="34" charset="0"/>
            <a:cs typeface="Arial" panose="020B0604020202020204" pitchFamily="34" charset="0"/>
          </a:endParaRPr>
        </a:p>
      </dsp:txBody>
      <dsp:txXfrm>
        <a:off x="92119" y="4002569"/>
        <a:ext cx="7069737" cy="17028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A62E3-CBD9-42C4-8875-F5499A6DC2FD}">
      <dsp:nvSpPr>
        <dsp:cNvPr id="0" name=""/>
        <dsp:cNvSpPr/>
      </dsp:nvSpPr>
      <dsp:spPr>
        <a:xfrm>
          <a:off x="0" y="98858"/>
          <a:ext cx="6969815" cy="25903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When you’re a youth worker, planning is essential. This is related to all aspects to youth work such as youth club planning session. Planning is a sign of good time management and ensures you meet the objectives (</a:t>
          </a:r>
          <a:r>
            <a:rPr lang="en-GB" sz="2700" kern="1200" dirty="0" err="1">
              <a:latin typeface="Arial" panose="020B0604020202020204" pitchFamily="34" charset="0"/>
              <a:cs typeface="Arial" panose="020B0604020202020204" pitchFamily="34" charset="0"/>
            </a:rPr>
            <a:t>Batsleer</a:t>
          </a:r>
          <a:r>
            <a:rPr lang="en-GB" sz="2700" kern="1200" dirty="0">
              <a:latin typeface="Arial" panose="020B0604020202020204" pitchFamily="34" charset="0"/>
              <a:cs typeface="Arial" panose="020B0604020202020204" pitchFamily="34" charset="0"/>
            </a:rPr>
            <a:t>, Davies, 2010, p, 50).</a:t>
          </a:r>
          <a:endParaRPr lang="en-US" sz="2700" kern="1200" dirty="0">
            <a:latin typeface="Arial" panose="020B0604020202020204" pitchFamily="34" charset="0"/>
            <a:cs typeface="Arial" panose="020B0604020202020204" pitchFamily="34" charset="0"/>
          </a:endParaRPr>
        </a:p>
      </dsp:txBody>
      <dsp:txXfrm>
        <a:off x="126452" y="225310"/>
        <a:ext cx="6716911" cy="2337476"/>
      </dsp:txXfrm>
    </dsp:sp>
    <dsp:sp modelId="{119CCA15-7A9D-4ED1-BFE1-14B19E0F3EAB}">
      <dsp:nvSpPr>
        <dsp:cNvPr id="0" name=""/>
        <dsp:cNvSpPr/>
      </dsp:nvSpPr>
      <dsp:spPr>
        <a:xfrm>
          <a:off x="0" y="2766998"/>
          <a:ext cx="6969815" cy="259038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Youth workers are role models to young people and need to ensure they conduct themselves in an appropriate way (Tyler, </a:t>
          </a:r>
          <a:r>
            <a:rPr lang="en-GB" sz="2700" kern="1200" dirty="0" err="1">
              <a:latin typeface="Arial" panose="020B0604020202020204" pitchFamily="34" charset="0"/>
              <a:cs typeface="Arial" panose="020B0604020202020204" pitchFamily="34" charset="0"/>
            </a:rPr>
            <a:t>Hoggarth</a:t>
          </a:r>
          <a:r>
            <a:rPr lang="en-GB" sz="2700" kern="1200" dirty="0">
              <a:latin typeface="Arial" panose="020B0604020202020204" pitchFamily="34" charset="0"/>
              <a:cs typeface="Arial" panose="020B0604020202020204" pitchFamily="34" charset="0"/>
            </a:rPr>
            <a:t>, Merton, 2009, p, 23).</a:t>
          </a:r>
          <a:endParaRPr lang="en-US" sz="2700" kern="1200" dirty="0">
            <a:latin typeface="Arial" panose="020B0604020202020204" pitchFamily="34" charset="0"/>
            <a:cs typeface="Arial" panose="020B0604020202020204" pitchFamily="34" charset="0"/>
          </a:endParaRPr>
        </a:p>
      </dsp:txBody>
      <dsp:txXfrm>
        <a:off x="126452" y="2893450"/>
        <a:ext cx="6716911" cy="23374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6EECF-DE4C-4E69-B432-447EE78E0EFF}">
      <dsp:nvSpPr>
        <dsp:cNvPr id="0" name=""/>
        <dsp:cNvSpPr/>
      </dsp:nvSpPr>
      <dsp:spPr>
        <a:xfrm>
          <a:off x="0" y="9674"/>
          <a:ext cx="7276105" cy="1956276"/>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We have to work with others all the way through our lives and being able to work in a group makes this a lot easier.</a:t>
          </a:r>
          <a:endParaRPr lang="en-US" sz="2900" kern="1200" dirty="0">
            <a:latin typeface="Arial" panose="020B0604020202020204" pitchFamily="34" charset="0"/>
            <a:cs typeface="Arial" panose="020B0604020202020204" pitchFamily="34" charset="0"/>
          </a:endParaRPr>
        </a:p>
      </dsp:txBody>
      <dsp:txXfrm>
        <a:off x="95498" y="105172"/>
        <a:ext cx="7085109" cy="1765280"/>
      </dsp:txXfrm>
    </dsp:sp>
    <dsp:sp modelId="{37D66A54-929C-4D91-8B8E-169A237162FA}">
      <dsp:nvSpPr>
        <dsp:cNvPr id="0" name=""/>
        <dsp:cNvSpPr/>
      </dsp:nvSpPr>
      <dsp:spPr>
        <a:xfrm>
          <a:off x="0" y="2049471"/>
          <a:ext cx="7276105" cy="1956276"/>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Working in a group is a learning process and is beneficial to everyone's personal development (Douglas, 2004, p, 124).</a:t>
          </a:r>
          <a:endParaRPr lang="en-US" sz="2900" kern="1200" dirty="0">
            <a:latin typeface="Arial" panose="020B0604020202020204" pitchFamily="34" charset="0"/>
            <a:cs typeface="Arial" panose="020B0604020202020204" pitchFamily="34" charset="0"/>
          </a:endParaRPr>
        </a:p>
      </dsp:txBody>
      <dsp:txXfrm>
        <a:off x="95498" y="2144969"/>
        <a:ext cx="7085109" cy="1765280"/>
      </dsp:txXfrm>
    </dsp:sp>
    <dsp:sp modelId="{E578C375-A66F-44E6-861B-9EFA56762F74}">
      <dsp:nvSpPr>
        <dsp:cNvPr id="0" name=""/>
        <dsp:cNvSpPr/>
      </dsp:nvSpPr>
      <dsp:spPr>
        <a:xfrm>
          <a:off x="0" y="4095600"/>
          <a:ext cx="7276105" cy="1956276"/>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Group work offer opportunities, allows you to interact with other people and allows you to share information and strengths (Palmer, 2017, p, 1)</a:t>
          </a:r>
          <a:endParaRPr lang="en-US" sz="2900" kern="1200" dirty="0">
            <a:latin typeface="Arial" panose="020B0604020202020204" pitchFamily="34" charset="0"/>
            <a:cs typeface="Arial" panose="020B0604020202020204" pitchFamily="34" charset="0"/>
          </a:endParaRPr>
        </a:p>
      </dsp:txBody>
      <dsp:txXfrm>
        <a:off x="95498" y="4191098"/>
        <a:ext cx="7085109" cy="17652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4D0B9-DF57-463E-86E4-FA0B944947F0}">
      <dsp:nvSpPr>
        <dsp:cNvPr id="0" name=""/>
        <dsp:cNvSpPr/>
      </dsp:nvSpPr>
      <dsp:spPr>
        <a:xfrm>
          <a:off x="0" y="87879"/>
          <a:ext cx="7188730" cy="180984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In many future employments you are expected to work in partnerships with others and by having effective groupwork skills allows this to be successful. </a:t>
          </a:r>
          <a:endParaRPr lang="en-US" sz="2200" kern="1200" dirty="0">
            <a:latin typeface="Arial" panose="020B0604020202020204" pitchFamily="34" charset="0"/>
            <a:cs typeface="Arial" panose="020B0604020202020204" pitchFamily="34" charset="0"/>
          </a:endParaRPr>
        </a:p>
      </dsp:txBody>
      <dsp:txXfrm>
        <a:off x="88349" y="176228"/>
        <a:ext cx="7012032" cy="1633145"/>
      </dsp:txXfrm>
    </dsp:sp>
    <dsp:sp modelId="{1C9105B8-8059-4C30-BD69-1C5FF8CF761B}">
      <dsp:nvSpPr>
        <dsp:cNvPr id="0" name=""/>
        <dsp:cNvSpPr/>
      </dsp:nvSpPr>
      <dsp:spPr>
        <a:xfrm>
          <a:off x="0" y="1961083"/>
          <a:ext cx="7188730" cy="1809843"/>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An example of effective group work skills is meeting with a group of people, sharing concerns and coming to a solution. Group work skills is beneficial in finding solutions and also bring communities together (</a:t>
          </a:r>
          <a:r>
            <a:rPr lang="en-GB" sz="2200" kern="1200" dirty="0" err="1">
              <a:latin typeface="Arial" panose="020B0604020202020204" pitchFamily="34" charset="0"/>
              <a:cs typeface="Arial" panose="020B0604020202020204" pitchFamily="34" charset="0"/>
            </a:rPr>
            <a:t>Hardina</a:t>
          </a:r>
          <a:r>
            <a:rPr lang="en-GB" sz="2200" kern="1200" dirty="0">
              <a:latin typeface="Arial" panose="020B0604020202020204" pitchFamily="34" charset="0"/>
              <a:cs typeface="Arial" panose="020B0604020202020204" pitchFamily="34" charset="0"/>
            </a:rPr>
            <a:t>, 2013, p, 9).</a:t>
          </a:r>
          <a:endParaRPr lang="en-US" sz="2200" kern="1200" dirty="0">
            <a:latin typeface="Arial" panose="020B0604020202020204" pitchFamily="34" charset="0"/>
            <a:cs typeface="Arial" panose="020B0604020202020204" pitchFamily="34" charset="0"/>
          </a:endParaRPr>
        </a:p>
      </dsp:txBody>
      <dsp:txXfrm>
        <a:off x="88349" y="2049432"/>
        <a:ext cx="7012032" cy="1633145"/>
      </dsp:txXfrm>
    </dsp:sp>
    <dsp:sp modelId="{BF68A304-3A22-4C54-AE1E-5DA42D4CEFA3}">
      <dsp:nvSpPr>
        <dsp:cNvPr id="0" name=""/>
        <dsp:cNvSpPr/>
      </dsp:nvSpPr>
      <dsp:spPr>
        <a:xfrm>
          <a:off x="0" y="3834287"/>
          <a:ext cx="7188730" cy="1809843"/>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Group work allows you to work of each others strengths and help other grow as well as yourself. </a:t>
          </a:r>
          <a:endParaRPr lang="en-US" sz="2200" kern="1200" dirty="0">
            <a:latin typeface="Arial" panose="020B0604020202020204" pitchFamily="34" charset="0"/>
            <a:cs typeface="Arial" panose="020B0604020202020204" pitchFamily="34" charset="0"/>
          </a:endParaRPr>
        </a:p>
      </dsp:txBody>
      <dsp:txXfrm>
        <a:off x="88349" y="3922636"/>
        <a:ext cx="7012032" cy="16331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96FA1-F28C-4DF8-9B35-FCD40C16CAD0}">
      <dsp:nvSpPr>
        <dsp:cNvPr id="0" name=""/>
        <dsp:cNvSpPr/>
      </dsp:nvSpPr>
      <dsp:spPr>
        <a:xfrm>
          <a:off x="0" y="78494"/>
          <a:ext cx="7281367" cy="1831854"/>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When working with young people group work is a great way to engage with them and to encourage them to participate. </a:t>
          </a:r>
          <a:endParaRPr lang="en-US" sz="2600" kern="1200"/>
        </a:p>
      </dsp:txBody>
      <dsp:txXfrm>
        <a:off x="89424" y="167918"/>
        <a:ext cx="7102519" cy="1653006"/>
      </dsp:txXfrm>
    </dsp:sp>
    <dsp:sp modelId="{D3AF9AE5-9507-43B6-B216-041015220DC6}">
      <dsp:nvSpPr>
        <dsp:cNvPr id="0" name=""/>
        <dsp:cNvSpPr/>
      </dsp:nvSpPr>
      <dsp:spPr>
        <a:xfrm>
          <a:off x="0" y="1985228"/>
          <a:ext cx="7281367" cy="1831854"/>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Group work skills can be used as a form of informal education for young people and this helps enable young people to develop and learn (Westergaard, 2009, P, 6).</a:t>
          </a:r>
          <a:endParaRPr lang="en-US" sz="2600" kern="1200"/>
        </a:p>
      </dsp:txBody>
      <dsp:txXfrm>
        <a:off x="89424" y="2074652"/>
        <a:ext cx="7102519" cy="1653006"/>
      </dsp:txXfrm>
    </dsp:sp>
    <dsp:sp modelId="{944AB1A1-B65B-4605-B594-3736423E9FEE}">
      <dsp:nvSpPr>
        <dsp:cNvPr id="0" name=""/>
        <dsp:cNvSpPr/>
      </dsp:nvSpPr>
      <dsp:spPr>
        <a:xfrm>
          <a:off x="0" y="3891963"/>
          <a:ext cx="7281367" cy="1831854"/>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youth services work with young people through group work when working with young people going through adolescent development to help them understand what is going on.</a:t>
          </a:r>
          <a:endParaRPr lang="en-US" sz="2600" kern="1200" dirty="0"/>
        </a:p>
      </dsp:txBody>
      <dsp:txXfrm>
        <a:off x="89424" y="3981387"/>
        <a:ext cx="7102519" cy="1653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22522-9867-4D6B-9F7B-FF4AF99EEA03}">
      <dsp:nvSpPr>
        <dsp:cNvPr id="0" name=""/>
        <dsp:cNvSpPr/>
      </dsp:nvSpPr>
      <dsp:spPr>
        <a:xfrm>
          <a:off x="0" y="96102"/>
          <a:ext cx="7080250" cy="2673157"/>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Working in partnerships is a massive role in being a youth worker. This sort of group work skill means that you are able to work with partnerships to find the best possible outcome for the young person (Sim, 2019, p, 1).</a:t>
          </a:r>
          <a:endParaRPr lang="en-US" sz="2600" kern="1200"/>
        </a:p>
      </dsp:txBody>
      <dsp:txXfrm>
        <a:off x="130493" y="226595"/>
        <a:ext cx="6819264" cy="2412171"/>
      </dsp:txXfrm>
    </dsp:sp>
    <dsp:sp modelId="{5027A81F-6C40-4D73-9BC6-1C671CB1111B}">
      <dsp:nvSpPr>
        <dsp:cNvPr id="0" name=""/>
        <dsp:cNvSpPr/>
      </dsp:nvSpPr>
      <dsp:spPr>
        <a:xfrm>
          <a:off x="0" y="2844140"/>
          <a:ext cx="7080250" cy="2673157"/>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Having group work skills is going to be beneficial in the this future career as group work plays a massive role in this area. Group work in youth settings allows young people to meet the young peoples development needs (Westergaard,2009, p, 12).</a:t>
          </a:r>
          <a:endParaRPr lang="en-US" sz="2600" kern="1200" dirty="0"/>
        </a:p>
      </dsp:txBody>
      <dsp:txXfrm>
        <a:off x="130493" y="2974633"/>
        <a:ext cx="6819264" cy="24121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331EE-22D7-4A13-A610-7A7286BC9ADA}">
      <dsp:nvSpPr>
        <dsp:cNvPr id="0" name=""/>
        <dsp:cNvSpPr/>
      </dsp:nvSpPr>
      <dsp:spPr>
        <a:xfrm>
          <a:off x="0" y="115777"/>
          <a:ext cx="6996320" cy="174037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Effective communication is a soft skill that is essential to all aspects of future employment.</a:t>
          </a:r>
          <a:endParaRPr lang="en-US" sz="2000" kern="1200"/>
        </a:p>
      </dsp:txBody>
      <dsp:txXfrm>
        <a:off x="84958" y="200735"/>
        <a:ext cx="6826404" cy="1570459"/>
      </dsp:txXfrm>
    </dsp:sp>
    <dsp:sp modelId="{23B55CC9-2923-49D7-9A9E-5C6CE54C5C13}">
      <dsp:nvSpPr>
        <dsp:cNvPr id="0" name=""/>
        <dsp:cNvSpPr/>
      </dsp:nvSpPr>
      <dsp:spPr>
        <a:xfrm>
          <a:off x="0" y="1913752"/>
          <a:ext cx="6996320" cy="1740375"/>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There are three processes of communication, the thought, delivery and receiving process and if these three processes are done properly then the communication is effective. You also have to take into account, language barriers and possible misinterpretations (Angelo, 2014).</a:t>
          </a:r>
          <a:endParaRPr lang="en-US" sz="2000" kern="1200"/>
        </a:p>
      </dsp:txBody>
      <dsp:txXfrm>
        <a:off x="84958" y="1998710"/>
        <a:ext cx="6826404" cy="1570459"/>
      </dsp:txXfrm>
    </dsp:sp>
    <dsp:sp modelId="{23C9A08D-44F1-4B01-81FA-7A8BB86BAC2F}">
      <dsp:nvSpPr>
        <dsp:cNvPr id="0" name=""/>
        <dsp:cNvSpPr/>
      </dsp:nvSpPr>
      <dsp:spPr>
        <a:xfrm>
          <a:off x="0" y="3711727"/>
          <a:ext cx="6996320" cy="1740375"/>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Communication skills is an important soft skill which allows you to handle interpersonal relations ships and to choose a careers and make the necessary decisions (Bhatnagar, 2012, p,6).</a:t>
          </a:r>
          <a:endParaRPr lang="en-US" sz="2000" kern="1200" dirty="0"/>
        </a:p>
      </dsp:txBody>
      <dsp:txXfrm>
        <a:off x="84958" y="3796685"/>
        <a:ext cx="6826404" cy="15704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553D8-DFB4-4118-B1C9-33127D05705A}">
      <dsp:nvSpPr>
        <dsp:cNvPr id="0" name=""/>
        <dsp:cNvSpPr/>
      </dsp:nvSpPr>
      <dsp:spPr>
        <a:xfrm>
          <a:off x="0" y="87972"/>
          <a:ext cx="7199424" cy="181817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Communicating process is IMPROTANT. This is something that usually comes apparent to us but the device we use to structure our thinking process is communication models. Once these communication models are clear we have met the aim of effective communication (Bhatnagar, 2012, p, 84). </a:t>
          </a:r>
          <a:endParaRPr lang="en-US" sz="2100" kern="1200" dirty="0"/>
        </a:p>
      </dsp:txBody>
      <dsp:txXfrm>
        <a:off x="88756" y="176728"/>
        <a:ext cx="7021912" cy="1640667"/>
      </dsp:txXfrm>
    </dsp:sp>
    <dsp:sp modelId="{D701D109-2967-4376-9168-49D5A4C26F61}">
      <dsp:nvSpPr>
        <dsp:cNvPr id="0" name=""/>
        <dsp:cNvSpPr/>
      </dsp:nvSpPr>
      <dsp:spPr>
        <a:xfrm>
          <a:off x="0" y="1966632"/>
          <a:ext cx="7199424" cy="1818179"/>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Whenever you start a new job you will spend the majority of the time communicating and using communication skills without realising it. Effective communication is what will allow you to set good first expressions (Arredondo, 2000, p,2).</a:t>
          </a:r>
          <a:endParaRPr lang="en-US" sz="2100" kern="1200"/>
        </a:p>
      </dsp:txBody>
      <dsp:txXfrm>
        <a:off x="88756" y="2055388"/>
        <a:ext cx="7021912" cy="1640667"/>
      </dsp:txXfrm>
    </dsp:sp>
    <dsp:sp modelId="{9493B478-65B1-4591-B093-D255371283D7}">
      <dsp:nvSpPr>
        <dsp:cNvPr id="0" name=""/>
        <dsp:cNvSpPr/>
      </dsp:nvSpPr>
      <dsp:spPr>
        <a:xfrm>
          <a:off x="0" y="3845292"/>
          <a:ext cx="7199424" cy="1818179"/>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Therefor, communication skills is one of the most important soft skill needed in future employment. Communication is used is every part of our lives.</a:t>
          </a:r>
          <a:endParaRPr lang="en-US" sz="2100" kern="1200"/>
        </a:p>
      </dsp:txBody>
      <dsp:txXfrm>
        <a:off x="88756" y="3934048"/>
        <a:ext cx="7021912" cy="16406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23FBF-D793-4378-AF78-52CFEDF0E700}">
      <dsp:nvSpPr>
        <dsp:cNvPr id="0" name=""/>
        <dsp:cNvSpPr/>
      </dsp:nvSpPr>
      <dsp:spPr>
        <a:xfrm>
          <a:off x="0" y="80483"/>
          <a:ext cx="6900958" cy="27027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When working as a youth worker communication is an essential skill. Youth workers need to have effective communication in order to adapt to situation and allow young people to feel comfortable in their prescience. </a:t>
          </a:r>
          <a:endParaRPr lang="en-US" sz="2400" kern="1200" dirty="0">
            <a:latin typeface="Arial" panose="020B0604020202020204" pitchFamily="34" charset="0"/>
            <a:cs typeface="Arial" panose="020B0604020202020204" pitchFamily="34" charset="0"/>
          </a:endParaRPr>
        </a:p>
      </dsp:txBody>
      <dsp:txXfrm>
        <a:off x="131935" y="212418"/>
        <a:ext cx="6637088" cy="2438830"/>
      </dsp:txXfrm>
    </dsp:sp>
    <dsp:sp modelId="{821A9C3F-C2E2-451B-834A-EC937A2C69E7}">
      <dsp:nvSpPr>
        <dsp:cNvPr id="0" name=""/>
        <dsp:cNvSpPr/>
      </dsp:nvSpPr>
      <dsp:spPr>
        <a:xfrm>
          <a:off x="0" y="2852303"/>
          <a:ext cx="6900958" cy="270270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 aspect of good communication is active/carful listening. When working with young people it is vital to have good listening skills and being able to read their spoken and non spoken communications. Unspoken communication can sometimes tell you a lot more than spoken communication can (Petrie, 2011, p, 41).</a:t>
          </a:r>
          <a:endParaRPr lang="en-US" sz="2400" kern="1200" dirty="0">
            <a:latin typeface="Arial" panose="020B0604020202020204" pitchFamily="34" charset="0"/>
            <a:cs typeface="Arial" panose="020B0604020202020204" pitchFamily="34" charset="0"/>
          </a:endParaRPr>
        </a:p>
      </dsp:txBody>
      <dsp:txXfrm>
        <a:off x="131935" y="2984238"/>
        <a:ext cx="6637088" cy="24388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D5F2A-0DDC-47B5-AA1A-AA6A1051B74F}">
      <dsp:nvSpPr>
        <dsp:cNvPr id="0" name=""/>
        <dsp:cNvSpPr/>
      </dsp:nvSpPr>
      <dsp:spPr>
        <a:xfrm>
          <a:off x="0" y="29353"/>
          <a:ext cx="6771033" cy="185562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Applying the correct communication when working with young people sets the professional boundary that is needed when working in a youth setting (Lefevre, 2010, p,9).</a:t>
          </a:r>
          <a:endParaRPr lang="en-US" sz="2600" kern="1200" dirty="0"/>
        </a:p>
      </dsp:txBody>
      <dsp:txXfrm>
        <a:off x="90584" y="119937"/>
        <a:ext cx="6589865" cy="1674452"/>
      </dsp:txXfrm>
    </dsp:sp>
    <dsp:sp modelId="{B2E83F97-EBA9-439C-BDB2-8E41D328A537}">
      <dsp:nvSpPr>
        <dsp:cNvPr id="0" name=""/>
        <dsp:cNvSpPr/>
      </dsp:nvSpPr>
      <dsp:spPr>
        <a:xfrm>
          <a:off x="0" y="1959853"/>
          <a:ext cx="6771033" cy="185562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Adapting to situation and knowing how to respond to a situation is a major communication skill needed when working with young people. </a:t>
          </a:r>
          <a:endParaRPr lang="en-US" sz="2600" kern="1200"/>
        </a:p>
      </dsp:txBody>
      <dsp:txXfrm>
        <a:off x="90584" y="2050437"/>
        <a:ext cx="6589865" cy="1674452"/>
      </dsp:txXfrm>
    </dsp:sp>
    <dsp:sp modelId="{278F9213-4E02-4C74-BAD1-116A4FE4711F}">
      <dsp:nvSpPr>
        <dsp:cNvPr id="0" name=""/>
        <dsp:cNvSpPr/>
      </dsp:nvSpPr>
      <dsp:spPr>
        <a:xfrm>
          <a:off x="0" y="3890353"/>
          <a:ext cx="6771033" cy="185562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Youth work, works towards empowering young people and by communicating and encouraging to communicate is an empowering process alone. </a:t>
          </a:r>
          <a:endParaRPr lang="en-US" sz="2600" kern="1200"/>
        </a:p>
      </dsp:txBody>
      <dsp:txXfrm>
        <a:off x="90584" y="3980937"/>
        <a:ext cx="6589865" cy="1674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F27416-F2E7-40E5-AE0F-86FC9A28D23B}" type="datetimeFigureOut">
              <a:rPr lang="en-GB" smtClean="0"/>
              <a:t>04/01/2020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083185-C323-4F96-83B2-C377C50F6330}" type="slidenum">
              <a:rPr lang="en-GB" smtClean="0"/>
              <a:t>‹#›</a:t>
            </a:fld>
            <a:endParaRPr lang="en-GB"/>
          </a:p>
        </p:txBody>
      </p:sp>
    </p:spTree>
    <p:extLst>
      <p:ext uri="{BB962C8B-B14F-4D97-AF65-F5344CB8AC3E}">
        <p14:creationId xmlns:p14="http://schemas.microsoft.com/office/powerpoint/2010/main" val="4203075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EF1059-B8BA-4146-B474-A61BFA15DF42}" type="datetime1">
              <a:rPr lang="en-GB" smtClean="0"/>
              <a:t>04/01/2020</a:t>
            </a:fld>
            <a:endParaRPr lang="en-GB"/>
          </a:p>
        </p:txBody>
      </p:sp>
      <p:sp>
        <p:nvSpPr>
          <p:cNvPr id="5" name="Footer Placeholder 4"/>
          <p:cNvSpPr>
            <a:spLocks noGrp="1"/>
          </p:cNvSpPr>
          <p:nvPr>
            <p:ph type="ftr" sz="quarter" idx="11"/>
          </p:nvPr>
        </p:nvSpPr>
        <p:spPr>
          <a:xfrm>
            <a:off x="5332412" y="5883275"/>
            <a:ext cx="4324044" cy="365125"/>
          </a:xfrm>
        </p:spPr>
        <p:txBody>
          <a:bodyPr/>
          <a:lstStyle/>
          <a:p>
            <a:r>
              <a:rPr lang="en-GB"/>
              <a:t>Ashlie Day – 1901731</a:t>
            </a:r>
            <a:endParaRPr lang="en-GB" dirty="0"/>
          </a:p>
        </p:txBody>
      </p:sp>
      <p:sp>
        <p:nvSpPr>
          <p:cNvPr id="6" name="Slide Number Placeholder 5"/>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1080619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A7204E-8C4B-4048-9967-201749FC73CC}"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a:xfrm>
            <a:off x="10951856" y="5867131"/>
            <a:ext cx="551167" cy="365125"/>
          </a:xfrm>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3342778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3AAA4F-BCC7-4FAE-852F-742227C9C66B}"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495485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2053DD-D4A4-4482-8ABB-F5F9CE5CB304}" type="datetime1">
              <a:rPr lang="en-GB" smtClean="0"/>
              <a:t>04/01/2020</a:t>
            </a:fld>
            <a:endParaRPr lang="en-GB"/>
          </a:p>
        </p:txBody>
      </p:sp>
      <p:sp>
        <p:nvSpPr>
          <p:cNvPr id="6" name="Footer Placeholder 5"/>
          <p:cNvSpPr>
            <a:spLocks noGrp="1"/>
          </p:cNvSpPr>
          <p:nvPr>
            <p:ph type="ftr" sz="quarter" idx="11"/>
          </p:nvPr>
        </p:nvSpPr>
        <p:spPr/>
        <p:txBody>
          <a:bodyPr/>
          <a:lstStyle/>
          <a:p>
            <a:r>
              <a:rPr lang="en-GB"/>
              <a:t>Ashlie Day – 1901731</a:t>
            </a:r>
          </a:p>
        </p:txBody>
      </p:sp>
      <p:sp>
        <p:nvSpPr>
          <p:cNvPr id="7" name="Slide Number Placeholder 6"/>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3280808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3E7D70-B76C-46D2-BF71-55259922F01C}" type="datetime1">
              <a:rPr lang="en-GB" smtClean="0"/>
              <a:t>04/01/2020</a:t>
            </a:fld>
            <a:endParaRPr lang="en-GB"/>
          </a:p>
        </p:txBody>
      </p:sp>
      <p:sp>
        <p:nvSpPr>
          <p:cNvPr id="8" name="Footer Placeholder 7"/>
          <p:cNvSpPr>
            <a:spLocks noGrp="1"/>
          </p:cNvSpPr>
          <p:nvPr>
            <p:ph type="ftr" sz="quarter" idx="11"/>
          </p:nvPr>
        </p:nvSpPr>
        <p:spPr/>
        <p:txBody>
          <a:bodyPr/>
          <a:lstStyle/>
          <a:p>
            <a:r>
              <a:rPr lang="en-GB"/>
              <a:t>Ashlie Day – 1901731</a:t>
            </a:r>
          </a:p>
        </p:txBody>
      </p:sp>
      <p:sp>
        <p:nvSpPr>
          <p:cNvPr id="9" name="Slide Number Placeholder 8"/>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298935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3C0D57-292D-42E4-BE2D-403782778993}" type="datetime1">
              <a:rPr lang="en-GB" smtClean="0"/>
              <a:t>04/01/2020</a:t>
            </a:fld>
            <a:endParaRPr lang="en-GB"/>
          </a:p>
        </p:txBody>
      </p:sp>
      <p:sp>
        <p:nvSpPr>
          <p:cNvPr id="4" name="Footer Placeholder 3"/>
          <p:cNvSpPr>
            <a:spLocks noGrp="1"/>
          </p:cNvSpPr>
          <p:nvPr>
            <p:ph type="ftr" sz="quarter" idx="11"/>
          </p:nvPr>
        </p:nvSpPr>
        <p:spPr/>
        <p:txBody>
          <a:bodyPr/>
          <a:lstStyle/>
          <a:p>
            <a:r>
              <a:rPr lang="en-GB"/>
              <a:t>Ashlie Day – 1901731</a:t>
            </a:r>
          </a:p>
        </p:txBody>
      </p:sp>
      <p:sp>
        <p:nvSpPr>
          <p:cNvPr id="5" name="Slide Number Placeholder 4"/>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2434563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50F2DA-0F55-40FD-A60E-0A3113C3CACC}" type="datetime1">
              <a:rPr lang="en-GB" smtClean="0"/>
              <a:t>04/01/2020</a:t>
            </a:fld>
            <a:endParaRPr lang="en-GB"/>
          </a:p>
        </p:txBody>
      </p:sp>
      <p:sp>
        <p:nvSpPr>
          <p:cNvPr id="3" name="Footer Placeholder 2"/>
          <p:cNvSpPr>
            <a:spLocks noGrp="1"/>
          </p:cNvSpPr>
          <p:nvPr>
            <p:ph type="ftr" sz="quarter" idx="11"/>
          </p:nvPr>
        </p:nvSpPr>
        <p:spPr/>
        <p:txBody>
          <a:bodyPr/>
          <a:lstStyle/>
          <a:p>
            <a:r>
              <a:rPr lang="en-GB"/>
              <a:t>Ashlie Day – 1901731</a:t>
            </a:r>
          </a:p>
        </p:txBody>
      </p:sp>
      <p:sp>
        <p:nvSpPr>
          <p:cNvPr id="4" name="Slide Number Placeholder 3"/>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2081463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5DC936-8F42-4390-8152-9BF3C75E0B91}" type="datetime1">
              <a:rPr lang="en-GB" smtClean="0"/>
              <a:t>04/01/2020</a:t>
            </a:fld>
            <a:endParaRPr lang="en-GB"/>
          </a:p>
        </p:txBody>
      </p:sp>
      <p:sp>
        <p:nvSpPr>
          <p:cNvPr id="6" name="Footer Placeholder 5"/>
          <p:cNvSpPr>
            <a:spLocks noGrp="1"/>
          </p:cNvSpPr>
          <p:nvPr>
            <p:ph type="ftr" sz="quarter" idx="11"/>
          </p:nvPr>
        </p:nvSpPr>
        <p:spPr/>
        <p:txBody>
          <a:bodyPr/>
          <a:lstStyle/>
          <a:p>
            <a:r>
              <a:rPr lang="en-GB"/>
              <a:t>Ashlie Day – 1901731</a:t>
            </a:r>
          </a:p>
        </p:txBody>
      </p:sp>
      <p:sp>
        <p:nvSpPr>
          <p:cNvPr id="7" name="Slide Number Placeholder 6"/>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2279730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BEE8C9-07AB-4C05-BB33-EE6D1F71478A}" type="datetime1">
              <a:rPr lang="en-GB" smtClean="0"/>
              <a:t>04/01/2020</a:t>
            </a:fld>
            <a:endParaRPr lang="en-GB"/>
          </a:p>
        </p:txBody>
      </p:sp>
      <p:sp>
        <p:nvSpPr>
          <p:cNvPr id="6" name="Footer Placeholder 5"/>
          <p:cNvSpPr>
            <a:spLocks noGrp="1"/>
          </p:cNvSpPr>
          <p:nvPr>
            <p:ph type="ftr" sz="quarter" idx="11"/>
          </p:nvPr>
        </p:nvSpPr>
        <p:spPr/>
        <p:txBody>
          <a:bodyPr/>
          <a:lstStyle/>
          <a:p>
            <a:r>
              <a:rPr lang="en-GB"/>
              <a:t>Ashlie Day – 1901731</a:t>
            </a:r>
          </a:p>
        </p:txBody>
      </p:sp>
      <p:sp>
        <p:nvSpPr>
          <p:cNvPr id="7" name="Slide Number Placeholder 6"/>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2652576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0B37D5-A96A-4806-A446-14C7045D9003}" type="datetime1">
              <a:rPr lang="en-GB" smtClean="0"/>
              <a:t>04/01/2020</a:t>
            </a:fld>
            <a:endParaRPr lang="en-GB"/>
          </a:p>
        </p:txBody>
      </p:sp>
      <p:sp>
        <p:nvSpPr>
          <p:cNvPr id="6" name="Footer Placeholder 5"/>
          <p:cNvSpPr>
            <a:spLocks noGrp="1"/>
          </p:cNvSpPr>
          <p:nvPr>
            <p:ph type="ftr" sz="quarter" idx="11"/>
          </p:nvPr>
        </p:nvSpPr>
        <p:spPr/>
        <p:txBody>
          <a:bodyPr/>
          <a:lstStyle/>
          <a:p>
            <a:r>
              <a:rPr lang="en-GB"/>
              <a:t>Ashlie Day – 1901731</a:t>
            </a:r>
          </a:p>
        </p:txBody>
      </p:sp>
      <p:sp>
        <p:nvSpPr>
          <p:cNvPr id="7" name="Slide Number Placeholder 6"/>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3469387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BA992-8400-455A-9F24-437021808585}"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3268424846"/>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BA992-8400-455A-9F24-437021808585}"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3526923109"/>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BA992-8400-455A-9F24-437021808585}"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2531450353"/>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BA992-8400-455A-9F24-437021808585}"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1991288493"/>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EBA992-8400-455A-9F24-437021808585}"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1558046913"/>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9F316-D802-43E4-B073-64C7ED4F1422}"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109694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17BEC3-A3D6-4980-BCEC-DBF245129DFE}" type="datetime1">
              <a:rPr lang="en-GB" smtClean="0"/>
              <a:t>04/01/2020</a:t>
            </a:fld>
            <a:endParaRPr lang="en-GB"/>
          </a:p>
        </p:txBody>
      </p:sp>
      <p:sp>
        <p:nvSpPr>
          <p:cNvPr id="5" name="Footer Placeholder 4"/>
          <p:cNvSpPr>
            <a:spLocks noGrp="1"/>
          </p:cNvSpPr>
          <p:nvPr>
            <p:ph type="ftr" sz="quarter" idx="11"/>
          </p:nvPr>
        </p:nvSpPr>
        <p:spPr/>
        <p:txBody>
          <a:bodyPr/>
          <a:lstStyle/>
          <a:p>
            <a:r>
              <a:rPr lang="en-GB"/>
              <a:t>Ashlie Day – 1901731</a:t>
            </a:r>
          </a:p>
        </p:txBody>
      </p:sp>
      <p:sp>
        <p:nvSpPr>
          <p:cNvPr id="6" name="Slide Number Placeholder 5"/>
          <p:cNvSpPr>
            <a:spLocks noGrp="1"/>
          </p:cNvSpPr>
          <p:nvPr>
            <p:ph type="sldNum" sz="quarter" idx="12"/>
          </p:nvPr>
        </p:nvSpPr>
        <p:spPr/>
        <p:txBody>
          <a:bodyPr/>
          <a:lstStyle/>
          <a:p>
            <a:fld id="{61F2664B-8768-4017-8BE9-148A725E558A}" type="slidenum">
              <a:rPr lang="en-GB" smtClean="0"/>
              <a:t>‹#›</a:t>
            </a:fld>
            <a:endParaRPr lang="en-GB"/>
          </a:p>
        </p:txBody>
      </p:sp>
    </p:spTree>
    <p:extLst>
      <p:ext uri="{BB962C8B-B14F-4D97-AF65-F5344CB8AC3E}">
        <p14:creationId xmlns:p14="http://schemas.microsoft.com/office/powerpoint/2010/main" val="339606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FEBA992-8400-455A-9F24-437021808585}" type="datetime1">
              <a:rPr lang="en-GB" smtClean="0"/>
              <a:t>04/01/2020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Ashlie Day – 1901731</a:t>
            </a:r>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1F2664B-8768-4017-8BE9-148A725E558A}" type="slidenum">
              <a:rPr lang="en-GB" smtClean="0"/>
              <a:t>‹#›</a:t>
            </a:fld>
            <a:endParaRPr lang="en-GB"/>
          </a:p>
        </p:txBody>
      </p:sp>
    </p:spTree>
    <p:extLst>
      <p:ext uri="{BB962C8B-B14F-4D97-AF65-F5344CB8AC3E}">
        <p14:creationId xmlns:p14="http://schemas.microsoft.com/office/powerpoint/2010/main" val="175820343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2B4F-524D-45A8-8E1B-A8A24D240BFF}"/>
              </a:ext>
            </a:extLst>
          </p:cNvPr>
          <p:cNvSpPr>
            <a:spLocks noGrp="1"/>
          </p:cNvSpPr>
          <p:nvPr>
            <p:ph type="ctrTitle"/>
          </p:nvPr>
        </p:nvSpPr>
        <p:spPr>
          <a:xfrm>
            <a:off x="2253783" y="1380068"/>
            <a:ext cx="5582895" cy="2616199"/>
          </a:xfrm>
        </p:spPr>
        <p:txBody>
          <a:bodyPr>
            <a:normAutofit/>
          </a:bodyPr>
          <a:lstStyle/>
          <a:p>
            <a:pPr>
              <a:lnSpc>
                <a:spcPct val="90000"/>
              </a:lnSpc>
            </a:pPr>
            <a:r>
              <a:rPr lang="en-GB" sz="5400" dirty="0">
                <a:latin typeface="Arial" panose="020B0604020202020204" pitchFamily="34" charset="0"/>
                <a:cs typeface="Arial" panose="020B0604020202020204" pitchFamily="34" charset="0"/>
              </a:rPr>
              <a:t>SEMINAR PRESENTATION </a:t>
            </a:r>
          </a:p>
        </p:txBody>
      </p:sp>
      <p:sp>
        <p:nvSpPr>
          <p:cNvPr id="3" name="Subtitle 2">
            <a:extLst>
              <a:ext uri="{FF2B5EF4-FFF2-40B4-BE49-F238E27FC236}">
                <a16:creationId xmlns:a16="http://schemas.microsoft.com/office/drawing/2014/main" id="{57928CFD-8819-4265-805D-204E182AB6A1}"/>
              </a:ext>
            </a:extLst>
          </p:cNvPr>
          <p:cNvSpPr>
            <a:spLocks noGrp="1"/>
          </p:cNvSpPr>
          <p:nvPr>
            <p:ph type="subTitle" idx="1"/>
          </p:nvPr>
        </p:nvSpPr>
        <p:spPr>
          <a:xfrm>
            <a:off x="3151575" y="3996267"/>
            <a:ext cx="4080511" cy="1388534"/>
          </a:xfrm>
        </p:spPr>
        <p:txBody>
          <a:bodyPr>
            <a:normAutofit/>
          </a:bodyPr>
          <a:lstStyle/>
          <a:p>
            <a:r>
              <a:rPr lang="en-GB" dirty="0">
                <a:latin typeface="Arial" panose="020B0604020202020204" pitchFamily="34" charset="0"/>
                <a:cs typeface="Arial" panose="020B0604020202020204" pitchFamily="34" charset="0"/>
              </a:rPr>
              <a:t>YOUTH AND COMMUNITY WORK</a:t>
            </a:r>
          </a:p>
        </p:txBody>
      </p:sp>
      <p:pic>
        <p:nvPicPr>
          <p:cNvPr id="1026" name="Picture 2">
            <a:extLst>
              <a:ext uri="{FF2B5EF4-FFF2-40B4-BE49-F238E27FC236}">
                <a16:creationId xmlns:a16="http://schemas.microsoft.com/office/drawing/2014/main" id="{8ADDD884-D73C-404C-844F-7711E9E8BA5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33129" y="69276"/>
            <a:ext cx="3382608" cy="2520043"/>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F7A74C9-8DCF-4B04-8104-3C3414F799AC}"/>
              </a:ext>
            </a:extLst>
          </p:cNvPr>
          <p:cNvSpPr>
            <a:spLocks noGrp="1"/>
          </p:cNvSpPr>
          <p:nvPr>
            <p:ph type="ftr" sz="quarter" idx="11"/>
          </p:nvPr>
        </p:nvSpPr>
        <p:spPr>
          <a:xfrm>
            <a:off x="232229" y="6122461"/>
            <a:ext cx="4324044" cy="365125"/>
          </a:xfrm>
        </p:spPr>
        <p:txBody>
          <a:bodyPr>
            <a:normAutofit lnSpcReduction="10000"/>
          </a:bodyPr>
          <a:lstStyle/>
          <a:p>
            <a:pPr>
              <a:spcAft>
                <a:spcPts val="600"/>
              </a:spcAft>
            </a:pPr>
            <a:r>
              <a:rPr lang="en-GB" sz="1800" dirty="0">
                <a:latin typeface="Arial" panose="020B0604020202020204" pitchFamily="34" charset="0"/>
                <a:cs typeface="Arial" panose="020B0604020202020204" pitchFamily="34" charset="0"/>
              </a:rPr>
              <a:t>Ashlie Day – 1901731</a:t>
            </a:r>
          </a:p>
        </p:txBody>
      </p:sp>
      <p:pic>
        <p:nvPicPr>
          <p:cNvPr id="6" name="Picture 2">
            <a:extLst>
              <a:ext uri="{FF2B5EF4-FFF2-40B4-BE49-F238E27FC236}">
                <a16:creationId xmlns:a16="http://schemas.microsoft.com/office/drawing/2014/main" id="{B6EDE695-AA67-4AC4-BEFC-1181AB89B20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29878" y="3429000"/>
            <a:ext cx="3298485" cy="245737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36C0AF0-D396-4EE2-8C8E-5E26E5D11B2B}"/>
              </a:ext>
            </a:extLst>
          </p:cNvPr>
          <p:cNvSpPr txBox="1"/>
          <p:nvPr/>
        </p:nvSpPr>
        <p:spPr>
          <a:xfrm>
            <a:off x="8129878" y="2567813"/>
            <a:ext cx="3802521"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(McGivern, 2019).</a:t>
            </a:r>
          </a:p>
        </p:txBody>
      </p:sp>
      <p:sp>
        <p:nvSpPr>
          <p:cNvPr id="10" name="TextBox 9">
            <a:extLst>
              <a:ext uri="{FF2B5EF4-FFF2-40B4-BE49-F238E27FC236}">
                <a16:creationId xmlns:a16="http://schemas.microsoft.com/office/drawing/2014/main" id="{D1923F74-1BD2-4306-9963-3FF8869F922F}"/>
              </a:ext>
            </a:extLst>
          </p:cNvPr>
          <p:cNvSpPr txBox="1"/>
          <p:nvPr/>
        </p:nvSpPr>
        <p:spPr>
          <a:xfrm>
            <a:off x="8129877" y="5937795"/>
            <a:ext cx="3802521"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(St Aidan's College, 2019).</a:t>
            </a:r>
          </a:p>
        </p:txBody>
      </p:sp>
    </p:spTree>
    <p:extLst>
      <p:ext uri="{BB962C8B-B14F-4D97-AF65-F5344CB8AC3E}">
        <p14:creationId xmlns:p14="http://schemas.microsoft.com/office/powerpoint/2010/main" val="31473392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ADC13-2DE6-4A89-8299-20401BD9AFBD}"/>
              </a:ext>
            </a:extLst>
          </p:cNvPr>
          <p:cNvSpPr>
            <a:spLocks noGrp="1"/>
          </p:cNvSpPr>
          <p:nvPr>
            <p:ph type="title"/>
          </p:nvPr>
        </p:nvSpPr>
        <p:spPr>
          <a:xfrm>
            <a:off x="611655" y="830255"/>
            <a:ext cx="7084177" cy="1752599"/>
          </a:xfrm>
        </p:spPr>
        <p:txBody>
          <a:bodyPr>
            <a:normAutofit fontScale="90000"/>
          </a:bodyPr>
          <a:lstStyle/>
          <a:p>
            <a:r>
              <a:rPr lang="en-GB" sz="8800" dirty="0">
                <a:latin typeface="Arial" panose="020B0604020202020204" pitchFamily="34" charset="0"/>
                <a:cs typeface="Arial" panose="020B0604020202020204" pitchFamily="34" charset="0"/>
              </a:rPr>
              <a:t>Time Management</a:t>
            </a:r>
          </a:p>
        </p:txBody>
      </p:sp>
      <p:sp>
        <p:nvSpPr>
          <p:cNvPr id="3" name="Footer Placeholder 2">
            <a:extLst>
              <a:ext uri="{FF2B5EF4-FFF2-40B4-BE49-F238E27FC236}">
                <a16:creationId xmlns:a16="http://schemas.microsoft.com/office/drawing/2014/main" id="{3D1D26B9-9A72-44A9-A21B-163E76FF542C}"/>
              </a:ext>
            </a:extLst>
          </p:cNvPr>
          <p:cNvSpPr>
            <a:spLocks noGrp="1"/>
          </p:cNvSpPr>
          <p:nvPr>
            <p:ph type="ftr" sz="quarter" idx="11"/>
          </p:nvPr>
        </p:nvSpPr>
        <p:spPr>
          <a:xfrm>
            <a:off x="2108453" y="6254336"/>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pic>
        <p:nvPicPr>
          <p:cNvPr id="2050" name="Picture 2" descr="Time Management">
            <a:extLst>
              <a:ext uri="{FF2B5EF4-FFF2-40B4-BE49-F238E27FC236}">
                <a16:creationId xmlns:a16="http://schemas.microsoft.com/office/drawing/2014/main" id="{AE50AD1A-7BC2-4B38-AF6E-B69D72BBE0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0440" y="1706554"/>
            <a:ext cx="4436110" cy="388170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EECA4CD-B807-4BA5-A937-1CF9043146E7}"/>
              </a:ext>
            </a:extLst>
          </p:cNvPr>
          <p:cNvSpPr txBox="1"/>
          <p:nvPr/>
        </p:nvSpPr>
        <p:spPr>
          <a:xfrm>
            <a:off x="7330441" y="5541232"/>
            <a:ext cx="4436110"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(CFI, 2019).</a:t>
            </a:r>
          </a:p>
        </p:txBody>
      </p:sp>
    </p:spTree>
    <p:extLst>
      <p:ext uri="{BB962C8B-B14F-4D97-AF65-F5344CB8AC3E}">
        <p14:creationId xmlns:p14="http://schemas.microsoft.com/office/powerpoint/2010/main" val="696434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Title 1">
            <a:extLst>
              <a:ext uri="{FF2B5EF4-FFF2-40B4-BE49-F238E27FC236}">
                <a16:creationId xmlns:a16="http://schemas.microsoft.com/office/drawing/2014/main" id="{4B52D88B-0F3F-4121-A15D-E566084F97F3}"/>
              </a:ext>
            </a:extLst>
          </p:cNvPr>
          <p:cNvSpPr>
            <a:spLocks noGrp="1"/>
          </p:cNvSpPr>
          <p:nvPr>
            <p:ph type="title"/>
          </p:nvPr>
        </p:nvSpPr>
        <p:spPr>
          <a:xfrm>
            <a:off x="26661" y="670559"/>
            <a:ext cx="3595019" cy="2758440"/>
          </a:xfrm>
        </p:spPr>
        <p:txBody>
          <a:bodyPr>
            <a:normAutofit/>
          </a:bodyPr>
          <a:lstStyle/>
          <a:p>
            <a:r>
              <a:rPr lang="en-GB" sz="4400" dirty="0">
                <a:solidFill>
                  <a:srgbClr val="FFFFFF"/>
                </a:solidFill>
                <a:latin typeface="Arial" panose="020B0604020202020204" pitchFamily="34" charset="0"/>
                <a:cs typeface="Arial" panose="020B0604020202020204" pitchFamily="34" charset="0"/>
              </a:rPr>
              <a:t>Time Management</a:t>
            </a:r>
          </a:p>
        </p:txBody>
      </p:sp>
      <p:grpSp>
        <p:nvGrpSpPr>
          <p:cNvPr id="46" name="Group 4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59F93EE0-B2D9-4851-8BE1-8B1F7973D14A}"/>
              </a:ext>
            </a:extLst>
          </p:cNvPr>
          <p:cNvSpPr>
            <a:spLocks noGrp="1"/>
          </p:cNvSpPr>
          <p:nvPr>
            <p:ph type="ftr" sz="quarter" idx="11"/>
          </p:nvPr>
        </p:nvSpPr>
        <p:spPr>
          <a:xfrm>
            <a:off x="272906" y="6113146"/>
            <a:ext cx="4463151" cy="365125"/>
          </a:xfrm>
        </p:spPr>
        <p:txBody>
          <a:bodyPr>
            <a:normAutofit lnSpcReduction="10000"/>
          </a:bodyPr>
          <a:lstStyle/>
          <a:p>
            <a:pPr>
              <a:spcAft>
                <a:spcPts val="600"/>
              </a:spcAft>
            </a:pPr>
            <a:r>
              <a:rPr lang="en-GB" sz="1800" dirty="0">
                <a:solidFill>
                  <a:schemeClr val="bg1"/>
                </a:solidFill>
                <a:latin typeface="Arial" panose="020B0604020202020204" pitchFamily="34" charset="0"/>
                <a:cs typeface="Arial" panose="020B0604020202020204" pitchFamily="34" charset="0"/>
              </a:rPr>
              <a:t>Ashlie Day – 1901731</a:t>
            </a:r>
          </a:p>
        </p:txBody>
      </p:sp>
      <p:graphicFrame>
        <p:nvGraphicFramePr>
          <p:cNvPr id="6" name="Content Placeholder 2">
            <a:extLst>
              <a:ext uri="{FF2B5EF4-FFF2-40B4-BE49-F238E27FC236}">
                <a16:creationId xmlns:a16="http://schemas.microsoft.com/office/drawing/2014/main" id="{1510D8A9-89D7-4B73-B742-A14A66C3414D}"/>
              </a:ext>
            </a:extLst>
          </p:cNvPr>
          <p:cNvGraphicFramePr>
            <a:graphicFrameLocks noGrp="1"/>
          </p:cNvGraphicFramePr>
          <p:nvPr>
            <p:ph idx="1"/>
            <p:extLst>
              <p:ext uri="{D42A27DB-BD31-4B8C-83A1-F6EECF244321}">
                <p14:modId xmlns:p14="http://schemas.microsoft.com/office/powerpoint/2010/main" val="3881745776"/>
              </p:ext>
            </p:extLst>
          </p:nvPr>
        </p:nvGraphicFramePr>
        <p:xfrm>
          <a:off x="4850404" y="357808"/>
          <a:ext cx="7068690" cy="5755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75759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Title 1">
            <a:extLst>
              <a:ext uri="{FF2B5EF4-FFF2-40B4-BE49-F238E27FC236}">
                <a16:creationId xmlns:a16="http://schemas.microsoft.com/office/drawing/2014/main" id="{4B52D88B-0F3F-4121-A15D-E566084F97F3}"/>
              </a:ext>
            </a:extLst>
          </p:cNvPr>
          <p:cNvSpPr>
            <a:spLocks noGrp="1"/>
          </p:cNvSpPr>
          <p:nvPr>
            <p:ph type="title"/>
          </p:nvPr>
        </p:nvSpPr>
        <p:spPr>
          <a:xfrm>
            <a:off x="1" y="206115"/>
            <a:ext cx="3568380" cy="3451485"/>
          </a:xfrm>
        </p:spPr>
        <p:txBody>
          <a:bodyPr>
            <a:normAutofit/>
          </a:bodyPr>
          <a:lstStyle/>
          <a:p>
            <a:r>
              <a:rPr lang="en-GB" sz="4400" dirty="0">
                <a:solidFill>
                  <a:srgbClr val="FFFFFF"/>
                </a:solidFill>
                <a:latin typeface="Arial" panose="020B0604020202020204" pitchFamily="34" charset="0"/>
                <a:cs typeface="Arial" panose="020B0604020202020204" pitchFamily="34" charset="0"/>
              </a:rPr>
              <a:t>Time Management</a:t>
            </a:r>
          </a:p>
        </p:txBody>
      </p:sp>
      <p:grpSp>
        <p:nvGrpSpPr>
          <p:cNvPr id="46" name="Group 4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59F93EE0-B2D9-4851-8BE1-8B1F7973D14A}"/>
              </a:ext>
            </a:extLst>
          </p:cNvPr>
          <p:cNvSpPr>
            <a:spLocks noGrp="1"/>
          </p:cNvSpPr>
          <p:nvPr>
            <p:ph type="ftr" sz="quarter" idx="11"/>
          </p:nvPr>
        </p:nvSpPr>
        <p:spPr>
          <a:xfrm>
            <a:off x="223741" y="6286760"/>
            <a:ext cx="4463151" cy="365125"/>
          </a:xfrm>
        </p:spPr>
        <p:txBody>
          <a:bodyPr>
            <a:normAutofit lnSpcReduction="10000"/>
          </a:bodyPr>
          <a:lstStyle/>
          <a:p>
            <a:pPr>
              <a:spcAft>
                <a:spcPts val="600"/>
              </a:spcAft>
            </a:pPr>
            <a:r>
              <a:rPr lang="en-GB" sz="1800" dirty="0">
                <a:solidFill>
                  <a:schemeClr val="bg1"/>
                </a:solidFill>
                <a:latin typeface="Arial" panose="020B0604020202020204" pitchFamily="34" charset="0"/>
                <a:cs typeface="Arial" panose="020B0604020202020204" pitchFamily="34" charset="0"/>
              </a:rPr>
              <a:t>Ashlie Day – 1901731</a:t>
            </a:r>
          </a:p>
        </p:txBody>
      </p:sp>
      <p:graphicFrame>
        <p:nvGraphicFramePr>
          <p:cNvPr id="6" name="Content Placeholder 2">
            <a:extLst>
              <a:ext uri="{FF2B5EF4-FFF2-40B4-BE49-F238E27FC236}">
                <a16:creationId xmlns:a16="http://schemas.microsoft.com/office/drawing/2014/main" id="{1510D8A9-89D7-4B73-B742-A14A66C3414D}"/>
              </a:ext>
            </a:extLst>
          </p:cNvPr>
          <p:cNvGraphicFramePr>
            <a:graphicFrameLocks noGrp="1"/>
          </p:cNvGraphicFramePr>
          <p:nvPr>
            <p:ph idx="1"/>
            <p:extLst>
              <p:ext uri="{D42A27DB-BD31-4B8C-83A1-F6EECF244321}">
                <p14:modId xmlns:p14="http://schemas.microsoft.com/office/powerpoint/2010/main" val="420368106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884720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7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79" name="Rectangle 78">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82"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3"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4"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85"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86"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87"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EB82BC1-5FCC-455B-B65C-6934AACCDD64}"/>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nSpc>
                <a:spcPct val="90000"/>
              </a:lnSpc>
            </a:pPr>
            <a:r>
              <a:rPr lang="en-US" sz="6000" dirty="0">
                <a:latin typeface="Arial" panose="020B0604020202020204" pitchFamily="34" charset="0"/>
                <a:cs typeface="Arial" panose="020B0604020202020204" pitchFamily="34" charset="0"/>
              </a:rPr>
              <a:t>Time Management and Youth Work</a:t>
            </a:r>
          </a:p>
        </p:txBody>
      </p:sp>
      <p:pic>
        <p:nvPicPr>
          <p:cNvPr id="3074" name="Picture 2" descr="time">
            <a:extLst>
              <a:ext uri="{FF2B5EF4-FFF2-40B4-BE49-F238E27FC236}">
                <a16:creationId xmlns:a16="http://schemas.microsoft.com/office/drawing/2014/main" id="{A15BC700-A71E-4970-A390-E3180F3F3B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688" r="4284" b="9091"/>
          <a:stretch/>
        </p:blipFill>
        <p:spPr bwMode="auto">
          <a:xfrm>
            <a:off x="-39659" y="10"/>
            <a:ext cx="5448280"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48300" h="6858000">
                <a:moveTo>
                  <a:pt x="0" y="0"/>
                </a:moveTo>
                <a:lnTo>
                  <a:pt x="3513666" y="0"/>
                </a:lnTo>
                <a:lnTo>
                  <a:pt x="2861733" y="2548466"/>
                </a:lnTo>
                <a:lnTo>
                  <a:pt x="5448300" y="6853767"/>
                </a:lnTo>
                <a:lnTo>
                  <a:pt x="0" y="6858000"/>
                </a:lnTo>
                <a:lnTo>
                  <a:pt x="0" y="0"/>
                </a:lnTo>
                <a:close/>
              </a:path>
            </a:pathLst>
          </a:custGeom>
          <a:noFill/>
          <a:ln w="38100">
            <a:noFill/>
          </a:ln>
          <a:effectLst/>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C98A4C9-6804-4F83-91FB-9BB0F6C64D25}"/>
              </a:ext>
            </a:extLst>
          </p:cNvPr>
          <p:cNvSpPr>
            <a:spLocks noGrp="1"/>
          </p:cNvSpPr>
          <p:nvPr>
            <p:ph type="ftr" sz="quarter" idx="11"/>
          </p:nvPr>
        </p:nvSpPr>
        <p:spPr>
          <a:xfrm>
            <a:off x="8462640" y="6188075"/>
            <a:ext cx="3582297" cy="365125"/>
          </a:xfrm>
        </p:spPr>
        <p:txBody>
          <a:bodyPr vert="horz" lIns="91440" tIns="45720" rIns="91440" bIns="45720" rtlCol="0" anchor="ctr">
            <a:normAutofit lnSpcReduction="10000"/>
          </a:bodyPr>
          <a:lstStyle/>
          <a:p>
            <a:pPr algn="r" defTabSz="914400">
              <a:spcAft>
                <a:spcPts val="600"/>
              </a:spcAft>
            </a:pPr>
            <a:r>
              <a:rPr lang="en-US" sz="1800" b="0" i="0" kern="1200" dirty="0">
                <a:solidFill>
                  <a:schemeClr val="tx1"/>
                </a:solidFill>
                <a:effectLst/>
                <a:latin typeface="Arial" panose="020B0604020202020204" pitchFamily="34" charset="0"/>
                <a:cs typeface="Arial" panose="020B0604020202020204" pitchFamily="34" charset="0"/>
              </a:rPr>
              <a:t>Ashlie Day – 1901731</a:t>
            </a:r>
          </a:p>
        </p:txBody>
      </p:sp>
      <p:sp>
        <p:nvSpPr>
          <p:cNvPr id="21" name="TextBox 20">
            <a:extLst>
              <a:ext uri="{FF2B5EF4-FFF2-40B4-BE49-F238E27FC236}">
                <a16:creationId xmlns:a16="http://schemas.microsoft.com/office/drawing/2014/main" id="{DA84DE2B-80E7-4F25-874B-F9A0818100AE}"/>
              </a:ext>
            </a:extLst>
          </p:cNvPr>
          <p:cNvSpPr txBox="1"/>
          <p:nvPr/>
        </p:nvSpPr>
        <p:spPr>
          <a:xfrm>
            <a:off x="-31474" y="0"/>
            <a:ext cx="3677527" cy="369332"/>
          </a:xfrm>
          <a:prstGeom prst="rect">
            <a:avLst/>
          </a:prstGeom>
          <a:noFill/>
        </p:spPr>
        <p:txBody>
          <a:bodyPr wrap="square" rtlCol="0">
            <a:spAutoFit/>
          </a:bodyPr>
          <a:lstStyle/>
          <a:p>
            <a:pPr>
              <a:spcAft>
                <a:spcPts val="600"/>
              </a:spcAft>
            </a:pPr>
            <a:r>
              <a:rPr lang="en-GB" dirty="0">
                <a:solidFill>
                  <a:schemeClr val="bg1"/>
                </a:solidFill>
                <a:latin typeface="Arial" panose="020B0604020202020204" pitchFamily="34" charset="0"/>
                <a:cs typeface="Arial" panose="020B0604020202020204" pitchFamily="34" charset="0"/>
              </a:rPr>
              <a:t>(</a:t>
            </a:r>
            <a:r>
              <a:rPr lang="en-GB" dirty="0">
                <a:solidFill>
                  <a:schemeClr val="bg1"/>
                </a:solidFill>
              </a:rPr>
              <a:t>Castle, 2018)</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52196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C9E49437-903D-47DA-853A-CD5C813282AF}"/>
              </a:ext>
            </a:extLst>
          </p:cNvPr>
          <p:cNvSpPr>
            <a:spLocks noGrp="1"/>
          </p:cNvSpPr>
          <p:nvPr>
            <p:ph type="title"/>
          </p:nvPr>
        </p:nvSpPr>
        <p:spPr>
          <a:xfrm>
            <a:off x="87621" y="271463"/>
            <a:ext cx="3534059" cy="3157537"/>
          </a:xfrm>
        </p:spPr>
        <p:txBody>
          <a:bodyPr>
            <a:normAutofit/>
          </a:bodyPr>
          <a:lstStyle/>
          <a:p>
            <a:r>
              <a:rPr lang="en-GB" sz="4400" dirty="0">
                <a:solidFill>
                  <a:srgbClr val="FFFFFF"/>
                </a:solidFill>
                <a:latin typeface="Arial" panose="020B0604020202020204" pitchFamily="34" charset="0"/>
                <a:cs typeface="Arial" panose="020B0604020202020204" pitchFamily="34" charset="0"/>
              </a:rPr>
              <a:t>Time Management as a Youth Worker </a:t>
            </a:r>
          </a:p>
        </p:txBody>
      </p:sp>
      <p:grpSp>
        <p:nvGrpSpPr>
          <p:cNvPr id="30"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F5F2E0B7-9003-425C-8214-22DBBAEE5008}"/>
              </a:ext>
            </a:extLst>
          </p:cNvPr>
          <p:cNvSpPr>
            <a:spLocks noGrp="1"/>
          </p:cNvSpPr>
          <p:nvPr>
            <p:ph type="ftr" sz="quarter" idx="11"/>
          </p:nvPr>
        </p:nvSpPr>
        <p:spPr>
          <a:xfrm>
            <a:off x="342353" y="6147117"/>
            <a:ext cx="4463151" cy="365125"/>
          </a:xfrm>
        </p:spPr>
        <p:txBody>
          <a:bodyPr>
            <a:normAutofit lnSpcReduction="10000"/>
          </a:bodyPr>
          <a:lstStyle/>
          <a:p>
            <a:pPr>
              <a:spcAft>
                <a:spcPts val="600"/>
              </a:spcAft>
            </a:pPr>
            <a:r>
              <a:rPr lang="en-GB" sz="1800" dirty="0">
                <a:solidFill>
                  <a:schemeClr val="bg1"/>
                </a:solidFill>
                <a:latin typeface="Arial" panose="020B0604020202020204" pitchFamily="34" charset="0"/>
                <a:cs typeface="Arial" panose="020B0604020202020204" pitchFamily="34" charset="0"/>
              </a:rPr>
              <a:t>Ashlie Day – 1901731</a:t>
            </a:r>
          </a:p>
        </p:txBody>
      </p:sp>
      <p:graphicFrame>
        <p:nvGraphicFramePr>
          <p:cNvPr id="21" name="Content Placeholder 2">
            <a:extLst>
              <a:ext uri="{FF2B5EF4-FFF2-40B4-BE49-F238E27FC236}">
                <a16:creationId xmlns:a16="http://schemas.microsoft.com/office/drawing/2014/main" id="{1ED0B335-A82C-4A18-82C7-17BB7CB58EAB}"/>
              </a:ext>
            </a:extLst>
          </p:cNvPr>
          <p:cNvGraphicFramePr>
            <a:graphicFrameLocks noGrp="1"/>
          </p:cNvGraphicFramePr>
          <p:nvPr>
            <p:ph idx="1"/>
            <p:extLst>
              <p:ext uri="{D42A27DB-BD31-4B8C-83A1-F6EECF244321}">
                <p14:modId xmlns:p14="http://schemas.microsoft.com/office/powerpoint/2010/main" val="3089500709"/>
              </p:ext>
            </p:extLst>
          </p:nvPr>
        </p:nvGraphicFramePr>
        <p:xfrm>
          <a:off x="4850404" y="345759"/>
          <a:ext cx="7253975" cy="5801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9835270"/>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22FD853-7C08-445C-98B1-35237ABD913F}"/>
              </a:ext>
            </a:extLst>
          </p:cNvPr>
          <p:cNvSpPr>
            <a:spLocks noGrp="1"/>
          </p:cNvSpPr>
          <p:nvPr>
            <p:ph type="title"/>
          </p:nvPr>
        </p:nvSpPr>
        <p:spPr>
          <a:xfrm>
            <a:off x="-2" y="0"/>
            <a:ext cx="3868687" cy="4191000"/>
          </a:xfrm>
        </p:spPr>
        <p:txBody>
          <a:bodyPr>
            <a:normAutofit/>
          </a:bodyPr>
          <a:lstStyle/>
          <a:p>
            <a:r>
              <a:rPr lang="en-GB" sz="4400" dirty="0">
                <a:solidFill>
                  <a:srgbClr val="FFFFFF"/>
                </a:solidFill>
                <a:latin typeface="Arial" panose="020B0604020202020204" pitchFamily="34" charset="0"/>
                <a:cs typeface="Arial" panose="020B0604020202020204" pitchFamily="34" charset="0"/>
              </a:rPr>
              <a:t>Time Management as a Youth Worker</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66B7BCC5-4791-4036-9815-6BB677FBB82C}"/>
              </a:ext>
            </a:extLst>
          </p:cNvPr>
          <p:cNvSpPr>
            <a:spLocks noGrp="1"/>
          </p:cNvSpPr>
          <p:nvPr>
            <p:ph type="ftr" sz="quarter" idx="11"/>
          </p:nvPr>
        </p:nvSpPr>
        <p:spPr>
          <a:xfrm>
            <a:off x="448716" y="6142037"/>
            <a:ext cx="4463151" cy="365125"/>
          </a:xfrm>
        </p:spPr>
        <p:txBody>
          <a:bodyPr>
            <a:normAutofit lnSpcReduction="10000"/>
          </a:bodyPr>
          <a:lstStyle/>
          <a:p>
            <a:pPr>
              <a:spcAft>
                <a:spcPts val="600"/>
              </a:spcAft>
            </a:pPr>
            <a:r>
              <a:rPr lang="en-GB" sz="1800" dirty="0">
                <a:solidFill>
                  <a:schemeClr val="bg1"/>
                </a:solidFill>
              </a:rPr>
              <a:t>Ashlie Day – 1901731</a:t>
            </a:r>
          </a:p>
        </p:txBody>
      </p:sp>
      <p:graphicFrame>
        <p:nvGraphicFramePr>
          <p:cNvPr id="6" name="Content Placeholder 2">
            <a:extLst>
              <a:ext uri="{FF2B5EF4-FFF2-40B4-BE49-F238E27FC236}">
                <a16:creationId xmlns:a16="http://schemas.microsoft.com/office/drawing/2014/main" id="{806A607A-E700-4C21-915C-9ACB75491037}"/>
              </a:ext>
            </a:extLst>
          </p:cNvPr>
          <p:cNvGraphicFramePr>
            <a:graphicFrameLocks noGrp="1"/>
          </p:cNvGraphicFramePr>
          <p:nvPr>
            <p:ph idx="1"/>
            <p:extLst>
              <p:ext uri="{D42A27DB-BD31-4B8C-83A1-F6EECF244321}">
                <p14:modId xmlns:p14="http://schemas.microsoft.com/office/powerpoint/2010/main" val="2541815062"/>
              </p:ext>
            </p:extLst>
          </p:nvPr>
        </p:nvGraphicFramePr>
        <p:xfrm>
          <a:off x="4911867" y="615950"/>
          <a:ext cx="6969815" cy="5456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246061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AF4A-8234-43C7-AC8E-EFB511600ED3}"/>
              </a:ext>
            </a:extLst>
          </p:cNvPr>
          <p:cNvSpPr>
            <a:spLocks noGrp="1"/>
          </p:cNvSpPr>
          <p:nvPr>
            <p:ph type="title"/>
          </p:nvPr>
        </p:nvSpPr>
        <p:spPr>
          <a:xfrm>
            <a:off x="1422511" y="297511"/>
            <a:ext cx="5877449" cy="1497496"/>
          </a:xfrm>
        </p:spPr>
        <p:txBody>
          <a:bodyPr>
            <a:normAutofit fontScale="90000"/>
          </a:bodyPr>
          <a:lstStyle/>
          <a:p>
            <a:r>
              <a:rPr lang="en-GB" sz="9600" dirty="0"/>
              <a:t>Group Work</a:t>
            </a:r>
          </a:p>
        </p:txBody>
      </p:sp>
      <p:sp>
        <p:nvSpPr>
          <p:cNvPr id="4" name="Footer Placeholder 3">
            <a:extLst>
              <a:ext uri="{FF2B5EF4-FFF2-40B4-BE49-F238E27FC236}">
                <a16:creationId xmlns:a16="http://schemas.microsoft.com/office/drawing/2014/main" id="{260098A4-698F-47D8-B38E-3EEC4FEB33A7}"/>
              </a:ext>
            </a:extLst>
          </p:cNvPr>
          <p:cNvSpPr>
            <a:spLocks noGrp="1"/>
          </p:cNvSpPr>
          <p:nvPr>
            <p:ph type="ftr" sz="quarter" idx="11"/>
          </p:nvPr>
        </p:nvSpPr>
        <p:spPr>
          <a:xfrm>
            <a:off x="2144833" y="6195364"/>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pic>
        <p:nvPicPr>
          <p:cNvPr id="4098" name="Picture 2">
            <a:extLst>
              <a:ext uri="{FF2B5EF4-FFF2-40B4-BE49-F238E27FC236}">
                <a16:creationId xmlns:a16="http://schemas.microsoft.com/office/drawing/2014/main" id="{1BD0BBF2-8C67-437A-BA29-254AE8BEC3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5843" y="1795007"/>
            <a:ext cx="7139940" cy="35699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550A6A4-168F-4F32-AEAC-5F7044EFD5C0}"/>
              </a:ext>
            </a:extLst>
          </p:cNvPr>
          <p:cNvSpPr txBox="1"/>
          <p:nvPr/>
        </p:nvSpPr>
        <p:spPr>
          <a:xfrm>
            <a:off x="4505843" y="5364977"/>
            <a:ext cx="7248835"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(Cline, 2019).</a:t>
            </a:r>
          </a:p>
        </p:txBody>
      </p:sp>
    </p:spTree>
    <p:extLst>
      <p:ext uri="{BB962C8B-B14F-4D97-AF65-F5344CB8AC3E}">
        <p14:creationId xmlns:p14="http://schemas.microsoft.com/office/powerpoint/2010/main" val="3035999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55A42D-9ADA-4282-859E-12829B40190A}"/>
              </a:ext>
            </a:extLst>
          </p:cNvPr>
          <p:cNvSpPr>
            <a:spLocks noGrp="1"/>
          </p:cNvSpPr>
          <p:nvPr>
            <p:ph type="title"/>
          </p:nvPr>
        </p:nvSpPr>
        <p:spPr>
          <a:xfrm>
            <a:off x="194687" y="370489"/>
            <a:ext cx="3086658" cy="3507828"/>
          </a:xfrm>
        </p:spPr>
        <p:txBody>
          <a:bodyPr>
            <a:normAutofit/>
          </a:bodyPr>
          <a:lstStyle/>
          <a:p>
            <a:r>
              <a:rPr lang="en-GB" sz="7200" dirty="0">
                <a:solidFill>
                  <a:srgbClr val="FFFFFF"/>
                </a:solidFill>
                <a:latin typeface="Arial" panose="020B0604020202020204" pitchFamily="34" charset="0"/>
                <a:cs typeface="Arial" panose="020B0604020202020204" pitchFamily="34" charset="0"/>
              </a:rPr>
              <a:t>Group Work</a:t>
            </a:r>
          </a:p>
        </p:txBody>
      </p:sp>
      <p:grpSp>
        <p:nvGrpSpPr>
          <p:cNvPr id="2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5BFF0374-1142-4EAB-A788-896E84315600}"/>
              </a:ext>
            </a:extLst>
          </p:cNvPr>
          <p:cNvSpPr>
            <a:spLocks noGrp="1"/>
          </p:cNvSpPr>
          <p:nvPr>
            <p:ph type="ftr" sz="quarter" idx="11"/>
          </p:nvPr>
        </p:nvSpPr>
        <p:spPr>
          <a:xfrm>
            <a:off x="258057" y="6122386"/>
            <a:ext cx="4463151" cy="365125"/>
          </a:xfrm>
        </p:spPr>
        <p:txBody>
          <a:bodyPr>
            <a:normAutofit lnSpcReduction="10000"/>
          </a:bodyPr>
          <a:lstStyle/>
          <a:p>
            <a:pPr>
              <a:spcAft>
                <a:spcPts val="600"/>
              </a:spcAft>
            </a:pPr>
            <a:r>
              <a:rPr lang="en-GB" sz="1800" dirty="0">
                <a:solidFill>
                  <a:schemeClr val="bg1"/>
                </a:solidFill>
                <a:latin typeface="Arial" panose="020B0604020202020204" pitchFamily="34" charset="0"/>
                <a:cs typeface="Arial" panose="020B0604020202020204" pitchFamily="34" charset="0"/>
              </a:rPr>
              <a:t>Ashlie Day – 1901731</a:t>
            </a:r>
          </a:p>
        </p:txBody>
      </p:sp>
      <p:graphicFrame>
        <p:nvGraphicFramePr>
          <p:cNvPr id="26" name="Content Placeholder 2">
            <a:extLst>
              <a:ext uri="{FF2B5EF4-FFF2-40B4-BE49-F238E27FC236}">
                <a16:creationId xmlns:a16="http://schemas.microsoft.com/office/drawing/2014/main" id="{372E11D8-209B-4F7B-934C-251622876B62}"/>
              </a:ext>
            </a:extLst>
          </p:cNvPr>
          <p:cNvGraphicFramePr>
            <a:graphicFrameLocks noGrp="1"/>
          </p:cNvGraphicFramePr>
          <p:nvPr>
            <p:ph idx="1"/>
            <p:extLst>
              <p:ext uri="{D42A27DB-BD31-4B8C-83A1-F6EECF244321}">
                <p14:modId xmlns:p14="http://schemas.microsoft.com/office/powerpoint/2010/main" val="138050296"/>
              </p:ext>
            </p:extLst>
          </p:nvPr>
        </p:nvGraphicFramePr>
        <p:xfrm>
          <a:off x="4721207" y="157655"/>
          <a:ext cx="7276105" cy="6055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480370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05F09FE-9B75-4AB5-9D3C-0F5BD16B125B}"/>
              </a:ext>
            </a:extLst>
          </p:cNvPr>
          <p:cNvSpPr>
            <a:spLocks noGrp="1"/>
          </p:cNvSpPr>
          <p:nvPr>
            <p:ph type="title"/>
          </p:nvPr>
        </p:nvSpPr>
        <p:spPr>
          <a:xfrm>
            <a:off x="301956" y="471713"/>
            <a:ext cx="3086658" cy="2971800"/>
          </a:xfrm>
        </p:spPr>
        <p:txBody>
          <a:bodyPr>
            <a:normAutofit/>
          </a:bodyPr>
          <a:lstStyle/>
          <a:p>
            <a:r>
              <a:rPr lang="en-GB" sz="7200" dirty="0">
                <a:solidFill>
                  <a:srgbClr val="FFFFFF"/>
                </a:solidFill>
                <a:latin typeface="Arial" panose="020B0604020202020204" pitchFamily="34" charset="0"/>
                <a:cs typeface="Arial" panose="020B0604020202020204" pitchFamily="34" charset="0"/>
              </a:rPr>
              <a:t>Group Work</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EB874064-3D27-4EA1-A49C-5C540CA9B324}"/>
              </a:ext>
            </a:extLst>
          </p:cNvPr>
          <p:cNvSpPr>
            <a:spLocks noGrp="1"/>
          </p:cNvSpPr>
          <p:nvPr>
            <p:ph type="ftr" sz="quarter" idx="11"/>
          </p:nvPr>
        </p:nvSpPr>
        <p:spPr>
          <a:xfrm>
            <a:off x="226187" y="6203724"/>
            <a:ext cx="4463151" cy="365125"/>
          </a:xfrm>
        </p:spPr>
        <p:txBody>
          <a:bodyPr>
            <a:normAutofit lnSpcReduction="10000"/>
          </a:bodyPr>
          <a:lstStyle/>
          <a:p>
            <a:pPr>
              <a:spcAft>
                <a:spcPts val="600"/>
              </a:spcAft>
            </a:pPr>
            <a:r>
              <a:rPr lang="en-GB" sz="1800" dirty="0">
                <a:solidFill>
                  <a:schemeClr val="bg1"/>
                </a:solidFill>
                <a:latin typeface="Arial" panose="020B0604020202020204" pitchFamily="34" charset="0"/>
                <a:cs typeface="Arial" panose="020B0604020202020204" pitchFamily="34" charset="0"/>
              </a:rPr>
              <a:t>Ashlie Day – 1901731</a:t>
            </a:r>
          </a:p>
        </p:txBody>
      </p:sp>
      <p:graphicFrame>
        <p:nvGraphicFramePr>
          <p:cNvPr id="6" name="Content Placeholder 2">
            <a:extLst>
              <a:ext uri="{FF2B5EF4-FFF2-40B4-BE49-F238E27FC236}">
                <a16:creationId xmlns:a16="http://schemas.microsoft.com/office/drawing/2014/main" id="{139905EA-26DC-489F-9FCF-0B926AA2590A}"/>
              </a:ext>
            </a:extLst>
          </p:cNvPr>
          <p:cNvGraphicFramePr>
            <a:graphicFrameLocks noGrp="1"/>
          </p:cNvGraphicFramePr>
          <p:nvPr>
            <p:ph idx="1"/>
            <p:extLst>
              <p:ext uri="{D42A27DB-BD31-4B8C-83A1-F6EECF244321}">
                <p14:modId xmlns:p14="http://schemas.microsoft.com/office/powerpoint/2010/main" val="2875551017"/>
              </p:ext>
            </p:extLst>
          </p:nvPr>
        </p:nvGraphicFramePr>
        <p:xfrm>
          <a:off x="4754194" y="316364"/>
          <a:ext cx="7188730" cy="5732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376397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124" name="Group 134">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36"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7"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8"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9"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0"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41"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501FAF5-E339-4D2A-B6D5-E758EE00D72B}"/>
              </a:ext>
            </a:extLst>
          </p:cNvPr>
          <p:cNvSpPr>
            <a:spLocks noGrp="1"/>
          </p:cNvSpPr>
          <p:nvPr>
            <p:ph type="title"/>
          </p:nvPr>
        </p:nvSpPr>
        <p:spPr>
          <a:xfrm>
            <a:off x="1760939" y="1331912"/>
            <a:ext cx="5460438" cy="2067037"/>
          </a:xfrm>
        </p:spPr>
        <p:txBody>
          <a:bodyPr vert="horz" lIns="91440" tIns="45720" rIns="91440" bIns="45720" rtlCol="0" anchor="b">
            <a:normAutofit fontScale="90000"/>
          </a:bodyPr>
          <a:lstStyle/>
          <a:p>
            <a:pPr algn="r"/>
            <a:r>
              <a:rPr lang="en-US" sz="6600" dirty="0">
                <a:latin typeface="Arial" panose="020B0604020202020204" pitchFamily="34" charset="0"/>
                <a:cs typeface="Arial" panose="020B0604020202020204" pitchFamily="34" charset="0"/>
              </a:rPr>
              <a:t>Group Work and Youth Work</a:t>
            </a:r>
          </a:p>
        </p:txBody>
      </p:sp>
      <p:sp>
        <p:nvSpPr>
          <p:cNvPr id="3" name="Footer Placeholder 2">
            <a:extLst>
              <a:ext uri="{FF2B5EF4-FFF2-40B4-BE49-F238E27FC236}">
                <a16:creationId xmlns:a16="http://schemas.microsoft.com/office/drawing/2014/main" id="{9D935274-C263-472B-9E90-9078ADF524D6}"/>
              </a:ext>
            </a:extLst>
          </p:cNvPr>
          <p:cNvSpPr>
            <a:spLocks noGrp="1"/>
          </p:cNvSpPr>
          <p:nvPr>
            <p:ph type="ftr" sz="quarter" idx="11"/>
          </p:nvPr>
        </p:nvSpPr>
        <p:spPr>
          <a:xfrm>
            <a:off x="5200423" y="6260829"/>
            <a:ext cx="4324044" cy="365125"/>
          </a:xfrm>
        </p:spPr>
        <p:txBody>
          <a:bodyPr vert="horz" lIns="91440" tIns="45720" rIns="91440" bIns="45720" rtlCol="0" anchor="ctr">
            <a:normAutofit lnSpcReduction="10000"/>
          </a:bodyPr>
          <a:lstStyle/>
          <a:p>
            <a:pPr defTabSz="914400">
              <a:spcAft>
                <a:spcPts val="600"/>
              </a:spcAft>
            </a:pPr>
            <a:r>
              <a:rPr lang="en-US" sz="1800" b="0" i="0" kern="1200" dirty="0">
                <a:solidFill>
                  <a:schemeClr val="tx1"/>
                </a:solidFill>
                <a:effectLst/>
                <a:latin typeface="Arial" panose="020B0604020202020204" pitchFamily="34" charset="0"/>
                <a:cs typeface="Arial" panose="020B0604020202020204" pitchFamily="34" charset="0"/>
              </a:rPr>
              <a:t>Ashlie Day – 1901731</a:t>
            </a:r>
          </a:p>
        </p:txBody>
      </p:sp>
      <p:sp>
        <p:nvSpPr>
          <p:cNvPr id="5125" name="Rounded Rectangle 4">
            <a:extLst>
              <a:ext uri="{FF2B5EF4-FFF2-40B4-BE49-F238E27FC236}">
                <a16:creationId xmlns:a16="http://schemas.microsoft.com/office/drawing/2014/main" id="{95DB57EE-F280-4C39-98FB-CD03D3A20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group of young people working in the office Stock Photo - 45942368">
            <a:extLst>
              <a:ext uri="{FF2B5EF4-FFF2-40B4-BE49-F238E27FC236}">
                <a16:creationId xmlns:a16="http://schemas.microsoft.com/office/drawing/2014/main" id="{70E06AF1-F408-40B7-8C42-25E60060AC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475" r="22474" b="1"/>
          <a:stretch/>
        </p:blipFill>
        <p:spPr bwMode="auto">
          <a:xfrm>
            <a:off x="7853872" y="802476"/>
            <a:ext cx="3341190" cy="4546708"/>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6967A2DC-AC5C-4CD2-B2D5-CCB1C23DA917}"/>
              </a:ext>
            </a:extLst>
          </p:cNvPr>
          <p:cNvSpPr txBox="1"/>
          <p:nvPr/>
        </p:nvSpPr>
        <p:spPr>
          <a:xfrm>
            <a:off x="7552944" y="5880895"/>
            <a:ext cx="4422223"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Guzhva</a:t>
            </a:r>
            <a:r>
              <a:rPr lang="en-GB"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39998481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F86DC3B-34B5-4FBF-A9FE-5B80E76CCDBE}"/>
              </a:ext>
            </a:extLst>
          </p:cNvPr>
          <p:cNvSpPr>
            <a:spLocks noGrp="1"/>
          </p:cNvSpPr>
          <p:nvPr>
            <p:ph type="title"/>
          </p:nvPr>
        </p:nvSpPr>
        <p:spPr>
          <a:xfrm>
            <a:off x="535021" y="685800"/>
            <a:ext cx="2820552" cy="2971800"/>
          </a:xfrm>
        </p:spPr>
        <p:txBody>
          <a:bodyPr>
            <a:normAutofit/>
          </a:bodyPr>
          <a:lstStyle/>
          <a:p>
            <a:r>
              <a:rPr lang="en-GB" sz="4400" dirty="0">
                <a:solidFill>
                  <a:srgbClr val="FFFFFF"/>
                </a:solidFill>
                <a:latin typeface="Arial" panose="020B0604020202020204" pitchFamily="34" charset="0"/>
                <a:cs typeface="Arial" panose="020B0604020202020204" pitchFamily="34" charset="0"/>
              </a:rPr>
              <a:t>Group Work as a Youth Worker</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E9A289DE-CCF5-4EC0-B3EC-D4003A524250}"/>
              </a:ext>
            </a:extLst>
          </p:cNvPr>
          <p:cNvSpPr>
            <a:spLocks noGrp="1"/>
          </p:cNvSpPr>
          <p:nvPr>
            <p:ph type="ftr" sz="quarter" idx="11"/>
          </p:nvPr>
        </p:nvSpPr>
        <p:spPr>
          <a:xfrm>
            <a:off x="223741" y="6072187"/>
            <a:ext cx="4463151" cy="365125"/>
          </a:xfrm>
        </p:spPr>
        <p:txBody>
          <a:bodyPr>
            <a:normAutofit lnSpcReduction="10000"/>
          </a:bodyPr>
          <a:lstStyle/>
          <a:p>
            <a:pPr>
              <a:spcAft>
                <a:spcPts val="600"/>
              </a:spcAft>
            </a:pPr>
            <a:r>
              <a:rPr lang="en-GB" sz="1800" dirty="0">
                <a:solidFill>
                  <a:schemeClr val="bg1"/>
                </a:solidFill>
                <a:latin typeface="Arial" panose="020B0604020202020204" pitchFamily="34" charset="0"/>
                <a:cs typeface="Arial" panose="020B0604020202020204" pitchFamily="34" charset="0"/>
              </a:rPr>
              <a:t>Ashlie Day – 1901731</a:t>
            </a:r>
          </a:p>
        </p:txBody>
      </p:sp>
      <p:graphicFrame>
        <p:nvGraphicFramePr>
          <p:cNvPr id="6" name="Content Placeholder 2">
            <a:extLst>
              <a:ext uri="{FF2B5EF4-FFF2-40B4-BE49-F238E27FC236}">
                <a16:creationId xmlns:a16="http://schemas.microsoft.com/office/drawing/2014/main" id="{41CAE201-53AB-4ABE-B223-8065D9D9E0B7}"/>
              </a:ext>
            </a:extLst>
          </p:cNvPr>
          <p:cNvGraphicFramePr>
            <a:graphicFrameLocks noGrp="1"/>
          </p:cNvGraphicFramePr>
          <p:nvPr>
            <p:ph idx="1"/>
            <p:extLst>
              <p:ext uri="{D42A27DB-BD31-4B8C-83A1-F6EECF244321}">
                <p14:modId xmlns:p14="http://schemas.microsoft.com/office/powerpoint/2010/main" val="2760464186"/>
              </p:ext>
            </p:extLst>
          </p:nvPr>
        </p:nvGraphicFramePr>
        <p:xfrm>
          <a:off x="4627449" y="527844"/>
          <a:ext cx="7281367" cy="5802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49058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2F6EFF1-BD22-4E63-8CEB-C1B6C5D4C822}"/>
              </a:ext>
            </a:extLst>
          </p:cNvPr>
          <p:cNvSpPr>
            <a:spLocks noGrp="1"/>
          </p:cNvSpPr>
          <p:nvPr>
            <p:ph type="title"/>
          </p:nvPr>
        </p:nvSpPr>
        <p:spPr>
          <a:xfrm>
            <a:off x="535021" y="685800"/>
            <a:ext cx="2746324" cy="2743200"/>
          </a:xfrm>
        </p:spPr>
        <p:txBody>
          <a:bodyPr>
            <a:normAutofit fontScale="90000"/>
          </a:bodyPr>
          <a:lstStyle/>
          <a:p>
            <a:r>
              <a:rPr lang="en-GB" sz="4400" dirty="0">
                <a:solidFill>
                  <a:srgbClr val="FFFFFF"/>
                </a:solidFill>
              </a:rPr>
              <a:t>Group Work as a Youth Worker</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E181B529-C160-4349-A04D-08A62F016A01}"/>
              </a:ext>
            </a:extLst>
          </p:cNvPr>
          <p:cNvSpPr>
            <a:spLocks noGrp="1"/>
          </p:cNvSpPr>
          <p:nvPr>
            <p:ph type="ftr" sz="quarter" idx="11"/>
          </p:nvPr>
        </p:nvSpPr>
        <p:spPr>
          <a:xfrm>
            <a:off x="342353" y="6072187"/>
            <a:ext cx="4463151" cy="365125"/>
          </a:xfrm>
        </p:spPr>
        <p:txBody>
          <a:bodyPr>
            <a:normAutofit lnSpcReduction="10000"/>
          </a:bodyPr>
          <a:lstStyle/>
          <a:p>
            <a:pPr>
              <a:spcAft>
                <a:spcPts val="600"/>
              </a:spcAft>
            </a:pPr>
            <a:r>
              <a:rPr lang="en-GB" sz="1800" dirty="0">
                <a:solidFill>
                  <a:schemeClr val="bg1"/>
                </a:solidFill>
              </a:rPr>
              <a:t>Ashlie Day – 1901731</a:t>
            </a:r>
          </a:p>
        </p:txBody>
      </p:sp>
      <p:graphicFrame>
        <p:nvGraphicFramePr>
          <p:cNvPr id="6" name="Content Placeholder 2">
            <a:extLst>
              <a:ext uri="{FF2B5EF4-FFF2-40B4-BE49-F238E27FC236}">
                <a16:creationId xmlns:a16="http://schemas.microsoft.com/office/drawing/2014/main" id="{3C0446A9-EB35-4F50-89E1-B664393048FB}"/>
              </a:ext>
            </a:extLst>
          </p:cNvPr>
          <p:cNvGraphicFramePr>
            <a:graphicFrameLocks noGrp="1"/>
          </p:cNvGraphicFramePr>
          <p:nvPr>
            <p:ph idx="1"/>
            <p:extLst>
              <p:ext uri="{D42A27DB-BD31-4B8C-83A1-F6EECF244321}">
                <p14:modId xmlns:p14="http://schemas.microsoft.com/office/powerpoint/2010/main" val="3235213144"/>
              </p:ext>
            </p:extLst>
          </p:nvPr>
        </p:nvGraphicFramePr>
        <p:xfrm>
          <a:off x="4675923" y="473075"/>
          <a:ext cx="7080250" cy="561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25053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9773-8AE4-4B41-87C0-DD2EAE6A367B}"/>
              </a:ext>
            </a:extLst>
          </p:cNvPr>
          <p:cNvSpPr>
            <a:spLocks noGrp="1"/>
          </p:cNvSpPr>
          <p:nvPr>
            <p:ph type="title"/>
          </p:nvPr>
        </p:nvSpPr>
        <p:spPr>
          <a:xfrm>
            <a:off x="2067092" y="-365125"/>
            <a:ext cx="9286708" cy="2590800"/>
          </a:xfrm>
        </p:spPr>
        <p:txBody>
          <a:bodyPr>
            <a:normAutofit/>
          </a:bodyPr>
          <a:lstStyle/>
          <a:p>
            <a:r>
              <a:rPr lang="en-GB" sz="9600">
                <a:latin typeface="Arial" panose="020B0604020202020204" pitchFamily="34" charset="0"/>
                <a:cs typeface="Arial" panose="020B0604020202020204" pitchFamily="34" charset="0"/>
              </a:rPr>
              <a:t>Communication</a:t>
            </a:r>
            <a:endParaRPr lang="en-GB" sz="96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B7BA5910-16BC-43D2-89CE-123613EE558B}"/>
              </a:ext>
            </a:extLst>
          </p:cNvPr>
          <p:cNvSpPr>
            <a:spLocks noGrp="1"/>
          </p:cNvSpPr>
          <p:nvPr>
            <p:ph type="ftr" sz="quarter" idx="11"/>
          </p:nvPr>
        </p:nvSpPr>
        <p:spPr>
          <a:xfrm>
            <a:off x="2311021" y="6452961"/>
            <a:ext cx="7084177" cy="365125"/>
          </a:xfrm>
        </p:spPr>
        <p:txBody>
          <a:bodyPr/>
          <a:lstStyle/>
          <a:p>
            <a:r>
              <a:rPr lang="en-GB" sz="1800">
                <a:latin typeface="Arial" panose="020B0604020202020204" pitchFamily="34" charset="0"/>
                <a:cs typeface="Arial" panose="020B0604020202020204" pitchFamily="34" charset="0"/>
              </a:rPr>
              <a:t>Ashlie Day – 1901731</a:t>
            </a:r>
            <a:endParaRPr lang="en-GB" sz="18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58334F8F-6A05-49C2-B4BC-9FBC5A2D4755}"/>
              </a:ext>
            </a:extLst>
          </p:cNvPr>
          <p:cNvSpPr txBox="1"/>
          <p:nvPr/>
        </p:nvSpPr>
        <p:spPr>
          <a:xfrm>
            <a:off x="5105400" y="5880895"/>
            <a:ext cx="6869767"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(Blanche, 2018).</a:t>
            </a:r>
          </a:p>
        </p:txBody>
      </p:sp>
      <p:pic>
        <p:nvPicPr>
          <p:cNvPr id="6148" name="Picture 4">
            <a:extLst>
              <a:ext uri="{FF2B5EF4-FFF2-40B4-BE49-F238E27FC236}">
                <a16:creationId xmlns:a16="http://schemas.microsoft.com/office/drawing/2014/main" id="{18F64119-09D3-4A7F-B022-2B66A1ECA5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6158" y="2129633"/>
            <a:ext cx="7699009" cy="3751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340775"/>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D7C80E5-AF3A-4319-98A2-2D173ACED0A1}"/>
              </a:ext>
            </a:extLst>
          </p:cNvPr>
          <p:cNvSpPr>
            <a:spLocks noGrp="1"/>
          </p:cNvSpPr>
          <p:nvPr>
            <p:ph type="title"/>
          </p:nvPr>
        </p:nvSpPr>
        <p:spPr>
          <a:xfrm>
            <a:off x="-117258" y="-1621351"/>
            <a:ext cx="4175075" cy="5105400"/>
          </a:xfrm>
        </p:spPr>
        <p:txBody>
          <a:bodyPr>
            <a:normAutofit/>
          </a:bodyPr>
          <a:lstStyle/>
          <a:p>
            <a:r>
              <a:rPr lang="en-GB" sz="4400" dirty="0">
                <a:solidFill>
                  <a:srgbClr val="FFFFFF"/>
                </a:solidFill>
              </a:rPr>
              <a:t>Communication</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7B1263A5-1E1A-4ADC-AFFB-E37B8C0550A8}"/>
              </a:ext>
            </a:extLst>
          </p:cNvPr>
          <p:cNvSpPr>
            <a:spLocks noGrp="1"/>
          </p:cNvSpPr>
          <p:nvPr>
            <p:ph type="ftr" sz="quarter" idx="11"/>
          </p:nvPr>
        </p:nvSpPr>
        <p:spPr>
          <a:xfrm>
            <a:off x="280892" y="6253681"/>
            <a:ext cx="4463151" cy="365125"/>
          </a:xfrm>
        </p:spPr>
        <p:txBody>
          <a:bodyPr>
            <a:normAutofit lnSpcReduction="10000"/>
          </a:bodyPr>
          <a:lstStyle/>
          <a:p>
            <a:pPr>
              <a:spcAft>
                <a:spcPts val="600"/>
              </a:spcAft>
            </a:pPr>
            <a:r>
              <a:rPr lang="en-GB" sz="1800" dirty="0">
                <a:solidFill>
                  <a:schemeClr val="bg1"/>
                </a:solidFill>
              </a:rPr>
              <a:t>Ashlie Day – 1901731</a:t>
            </a:r>
          </a:p>
        </p:txBody>
      </p:sp>
      <p:graphicFrame>
        <p:nvGraphicFramePr>
          <p:cNvPr id="6" name="Content Placeholder 2">
            <a:extLst>
              <a:ext uri="{FF2B5EF4-FFF2-40B4-BE49-F238E27FC236}">
                <a16:creationId xmlns:a16="http://schemas.microsoft.com/office/drawing/2014/main" id="{542F2498-DC35-4BA0-BB5C-D482DA99DA8E}"/>
              </a:ext>
            </a:extLst>
          </p:cNvPr>
          <p:cNvGraphicFramePr>
            <a:graphicFrameLocks noGrp="1"/>
          </p:cNvGraphicFramePr>
          <p:nvPr>
            <p:ph idx="1"/>
            <p:extLst>
              <p:ext uri="{D42A27DB-BD31-4B8C-83A1-F6EECF244321}">
                <p14:modId xmlns:p14="http://schemas.microsoft.com/office/powerpoint/2010/main" val="792953386"/>
              </p:ext>
            </p:extLst>
          </p:nvPr>
        </p:nvGraphicFramePr>
        <p:xfrm>
          <a:off x="4739280" y="504306"/>
          <a:ext cx="6996320" cy="55678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07555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81273B4-3550-452E-95FC-E6C05ECF4485}"/>
              </a:ext>
            </a:extLst>
          </p:cNvPr>
          <p:cNvSpPr>
            <a:spLocks noGrp="1"/>
          </p:cNvSpPr>
          <p:nvPr>
            <p:ph type="title"/>
          </p:nvPr>
        </p:nvSpPr>
        <p:spPr>
          <a:xfrm>
            <a:off x="-29185" y="-1395412"/>
            <a:ext cx="4008996" cy="5105400"/>
          </a:xfrm>
        </p:spPr>
        <p:txBody>
          <a:bodyPr>
            <a:normAutofit/>
          </a:bodyPr>
          <a:lstStyle/>
          <a:p>
            <a:r>
              <a:rPr lang="en-GB" sz="4400" dirty="0">
                <a:solidFill>
                  <a:srgbClr val="FFFFFF"/>
                </a:solidFill>
              </a:rPr>
              <a:t>Communication</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AEC67D70-B350-4EB7-BF19-FA2A7C4EF0A2}"/>
              </a:ext>
            </a:extLst>
          </p:cNvPr>
          <p:cNvSpPr>
            <a:spLocks noGrp="1"/>
          </p:cNvSpPr>
          <p:nvPr>
            <p:ph type="ftr" sz="quarter" idx="11"/>
          </p:nvPr>
        </p:nvSpPr>
        <p:spPr>
          <a:xfrm>
            <a:off x="206238" y="6267379"/>
            <a:ext cx="4398656" cy="365125"/>
          </a:xfrm>
        </p:spPr>
        <p:txBody>
          <a:bodyPr>
            <a:normAutofit lnSpcReduction="10000"/>
          </a:bodyPr>
          <a:lstStyle/>
          <a:p>
            <a:pPr>
              <a:spcAft>
                <a:spcPts val="600"/>
              </a:spcAft>
            </a:pPr>
            <a:r>
              <a:rPr lang="en-GB" sz="1800" dirty="0">
                <a:solidFill>
                  <a:schemeClr val="bg1"/>
                </a:solidFill>
              </a:rPr>
              <a:t>Ashlie Day – 1901731</a:t>
            </a:r>
          </a:p>
        </p:txBody>
      </p:sp>
      <p:graphicFrame>
        <p:nvGraphicFramePr>
          <p:cNvPr id="6" name="Content Placeholder 2">
            <a:extLst>
              <a:ext uri="{FF2B5EF4-FFF2-40B4-BE49-F238E27FC236}">
                <a16:creationId xmlns:a16="http://schemas.microsoft.com/office/drawing/2014/main" id="{C69F0AAC-40ED-447F-A637-42A080C87745}"/>
              </a:ext>
            </a:extLst>
          </p:cNvPr>
          <p:cNvGraphicFramePr>
            <a:graphicFrameLocks noGrp="1"/>
          </p:cNvGraphicFramePr>
          <p:nvPr>
            <p:ph idx="1"/>
            <p:extLst>
              <p:ext uri="{D42A27DB-BD31-4B8C-83A1-F6EECF244321}">
                <p14:modId xmlns:p14="http://schemas.microsoft.com/office/powerpoint/2010/main" val="2943516328"/>
              </p:ext>
            </p:extLst>
          </p:nvPr>
        </p:nvGraphicFramePr>
        <p:xfrm>
          <a:off x="4581759" y="568323"/>
          <a:ext cx="7199424" cy="5751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1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7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79" name="Rectangle 78">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82"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3"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4"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85"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86"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87"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2B763EF-6C85-4C2E-BF44-9885FDE62831}"/>
              </a:ext>
            </a:extLst>
          </p:cNvPr>
          <p:cNvSpPr>
            <a:spLocks noGrp="1"/>
          </p:cNvSpPr>
          <p:nvPr>
            <p:ph type="title"/>
          </p:nvPr>
        </p:nvSpPr>
        <p:spPr>
          <a:xfrm>
            <a:off x="5448299" y="1380068"/>
            <a:ext cx="6534435" cy="2850738"/>
          </a:xfrm>
        </p:spPr>
        <p:txBody>
          <a:bodyPr vert="horz" lIns="91440" tIns="45720" rIns="91440" bIns="45720" rtlCol="0" anchor="b">
            <a:normAutofit fontScale="90000"/>
          </a:bodyPr>
          <a:lstStyle/>
          <a:p>
            <a:pPr algn="r"/>
            <a:r>
              <a:rPr lang="en-US" sz="7200" dirty="0">
                <a:latin typeface="Arial" panose="020B0604020202020204" pitchFamily="34" charset="0"/>
                <a:cs typeface="Arial" panose="020B0604020202020204" pitchFamily="34" charset="0"/>
              </a:rPr>
              <a:t>Communication and Youth Work</a:t>
            </a:r>
          </a:p>
        </p:txBody>
      </p:sp>
      <p:pic>
        <p:nvPicPr>
          <p:cNvPr id="7170" name="Picture 2">
            <a:extLst>
              <a:ext uri="{FF2B5EF4-FFF2-40B4-BE49-F238E27FC236}">
                <a16:creationId xmlns:a16="http://schemas.microsoft.com/office/drawing/2014/main" id="{9732B624-2B89-44DD-B467-97F21A5252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990" r="6436" b="7390"/>
          <a:stretch/>
        </p:blipFill>
        <p:spPr bwMode="auto">
          <a:xfrm>
            <a:off x="-131760" y="10"/>
            <a:ext cx="5580060"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48300" h="6858000">
                <a:moveTo>
                  <a:pt x="0" y="0"/>
                </a:moveTo>
                <a:lnTo>
                  <a:pt x="3513666" y="0"/>
                </a:lnTo>
                <a:lnTo>
                  <a:pt x="2861733" y="2548466"/>
                </a:lnTo>
                <a:lnTo>
                  <a:pt x="5448300" y="6853767"/>
                </a:lnTo>
                <a:lnTo>
                  <a:pt x="0" y="6858000"/>
                </a:lnTo>
                <a:lnTo>
                  <a:pt x="0" y="0"/>
                </a:lnTo>
                <a:close/>
              </a:path>
            </a:pathLst>
          </a:custGeom>
          <a:noFill/>
          <a:ln w="38100">
            <a:noFill/>
          </a:ln>
          <a:effectLst/>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D80B450-CAAE-4934-BBAC-313376F97D65}"/>
              </a:ext>
            </a:extLst>
          </p:cNvPr>
          <p:cNvSpPr>
            <a:spLocks noGrp="1"/>
          </p:cNvSpPr>
          <p:nvPr>
            <p:ph type="ftr" sz="quarter" idx="11"/>
          </p:nvPr>
        </p:nvSpPr>
        <p:spPr>
          <a:xfrm>
            <a:off x="8291857" y="6210822"/>
            <a:ext cx="3582297" cy="365125"/>
          </a:xfrm>
        </p:spPr>
        <p:txBody>
          <a:bodyPr vert="horz" lIns="91440" tIns="45720" rIns="91440" bIns="45720" rtlCol="0" anchor="ctr">
            <a:normAutofit lnSpcReduction="10000"/>
          </a:bodyPr>
          <a:lstStyle/>
          <a:p>
            <a:pPr algn="r" defTabSz="914400">
              <a:spcAft>
                <a:spcPts val="600"/>
              </a:spcAft>
            </a:pPr>
            <a:r>
              <a:rPr lang="en-US" sz="1800" b="0" i="0" kern="1200" dirty="0">
                <a:solidFill>
                  <a:schemeClr val="tx1"/>
                </a:solidFill>
                <a:effectLst/>
                <a:latin typeface="Arial" panose="020B0604020202020204" pitchFamily="34" charset="0"/>
                <a:cs typeface="Arial" panose="020B0604020202020204" pitchFamily="34" charset="0"/>
              </a:rPr>
              <a:t>Ashlie Day – 1901731</a:t>
            </a:r>
          </a:p>
        </p:txBody>
      </p:sp>
      <p:sp>
        <p:nvSpPr>
          <p:cNvPr id="21" name="TextBox 20">
            <a:extLst>
              <a:ext uri="{FF2B5EF4-FFF2-40B4-BE49-F238E27FC236}">
                <a16:creationId xmlns:a16="http://schemas.microsoft.com/office/drawing/2014/main" id="{447CA164-A58F-4ED4-8359-CF683498F367}"/>
              </a:ext>
            </a:extLst>
          </p:cNvPr>
          <p:cNvSpPr txBox="1"/>
          <p:nvPr/>
        </p:nvSpPr>
        <p:spPr>
          <a:xfrm>
            <a:off x="93662" y="6210822"/>
            <a:ext cx="4807293"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(The Attic Youth Centre, 2019)</a:t>
            </a:r>
          </a:p>
        </p:txBody>
      </p:sp>
    </p:spTree>
    <p:extLst>
      <p:ext uri="{BB962C8B-B14F-4D97-AF65-F5344CB8AC3E}">
        <p14:creationId xmlns:p14="http://schemas.microsoft.com/office/powerpoint/2010/main" val="2782321261"/>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4A6170F-294B-48C3-A6EE-AB7177833C16}"/>
              </a:ext>
            </a:extLst>
          </p:cNvPr>
          <p:cNvSpPr>
            <a:spLocks noGrp="1"/>
          </p:cNvSpPr>
          <p:nvPr>
            <p:ph type="title"/>
          </p:nvPr>
        </p:nvSpPr>
        <p:spPr>
          <a:xfrm>
            <a:off x="-111126" y="-1694330"/>
            <a:ext cx="4134795" cy="5105400"/>
          </a:xfrm>
        </p:spPr>
        <p:txBody>
          <a:bodyPr>
            <a:normAutofit/>
          </a:bodyPr>
          <a:lstStyle/>
          <a:p>
            <a:r>
              <a:rPr lang="en-GB" sz="4400" dirty="0">
                <a:solidFill>
                  <a:srgbClr val="FFFFFF"/>
                </a:solidFill>
                <a:latin typeface="Arial" panose="020B0604020202020204" pitchFamily="34" charset="0"/>
                <a:cs typeface="Arial" panose="020B0604020202020204" pitchFamily="34" charset="0"/>
              </a:rPr>
              <a:t>Communication and youth work</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0A4A6E3A-B694-4273-908E-B40DFD7CBDE9}"/>
              </a:ext>
            </a:extLst>
          </p:cNvPr>
          <p:cNvSpPr>
            <a:spLocks noGrp="1"/>
          </p:cNvSpPr>
          <p:nvPr>
            <p:ph type="ftr" sz="quarter" idx="11"/>
          </p:nvPr>
        </p:nvSpPr>
        <p:spPr>
          <a:xfrm>
            <a:off x="280892" y="6072187"/>
            <a:ext cx="4463151" cy="365125"/>
          </a:xfrm>
        </p:spPr>
        <p:txBody>
          <a:bodyPr>
            <a:normAutofit lnSpcReduction="10000"/>
          </a:bodyPr>
          <a:lstStyle/>
          <a:p>
            <a:pPr>
              <a:spcAft>
                <a:spcPts val="600"/>
              </a:spcAft>
            </a:pPr>
            <a:r>
              <a:rPr lang="en-GB" sz="1800" dirty="0">
                <a:solidFill>
                  <a:schemeClr val="bg1"/>
                </a:solidFill>
              </a:rPr>
              <a:t>Ashlie Day – 1901731</a:t>
            </a:r>
          </a:p>
        </p:txBody>
      </p:sp>
      <p:graphicFrame>
        <p:nvGraphicFramePr>
          <p:cNvPr id="6" name="Content Placeholder 2">
            <a:extLst>
              <a:ext uri="{FF2B5EF4-FFF2-40B4-BE49-F238E27FC236}">
                <a16:creationId xmlns:a16="http://schemas.microsoft.com/office/drawing/2014/main" id="{ED98E096-B511-4013-ADC7-5A80E62D24E8}"/>
              </a:ext>
            </a:extLst>
          </p:cNvPr>
          <p:cNvGraphicFramePr>
            <a:graphicFrameLocks noGrp="1"/>
          </p:cNvGraphicFramePr>
          <p:nvPr>
            <p:ph idx="1"/>
            <p:extLst>
              <p:ext uri="{D42A27DB-BD31-4B8C-83A1-F6EECF244321}">
                <p14:modId xmlns:p14="http://schemas.microsoft.com/office/powerpoint/2010/main" val="1881336774"/>
              </p:ext>
            </p:extLst>
          </p:nvPr>
        </p:nvGraphicFramePr>
        <p:xfrm>
          <a:off x="4706391" y="489088"/>
          <a:ext cx="6900958" cy="56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794548"/>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A072868-DF7A-4E4E-B649-032B3644D383}"/>
              </a:ext>
            </a:extLst>
          </p:cNvPr>
          <p:cNvSpPr>
            <a:spLocks noGrp="1"/>
          </p:cNvSpPr>
          <p:nvPr>
            <p:ph type="title"/>
          </p:nvPr>
        </p:nvSpPr>
        <p:spPr>
          <a:xfrm>
            <a:off x="-99421" y="15873"/>
            <a:ext cx="4134794" cy="1419224"/>
          </a:xfrm>
        </p:spPr>
        <p:txBody>
          <a:bodyPr>
            <a:normAutofit fontScale="90000"/>
          </a:bodyPr>
          <a:lstStyle/>
          <a:p>
            <a:r>
              <a:rPr lang="en-GB" sz="4400" dirty="0">
                <a:solidFill>
                  <a:srgbClr val="FFFFFF"/>
                </a:solidFill>
                <a:latin typeface="Arial" panose="020B0604020202020204" pitchFamily="34" charset="0"/>
                <a:cs typeface="Arial" panose="020B0604020202020204" pitchFamily="34" charset="0"/>
              </a:rPr>
              <a:t>Communication and Youth Work</a:t>
            </a:r>
          </a:p>
        </p:txBody>
      </p:sp>
      <p:grpSp>
        <p:nvGrpSpPr>
          <p:cNvPr id="15" name="Group 1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999BC56C-308C-4247-9061-365EF46C040D}"/>
              </a:ext>
            </a:extLst>
          </p:cNvPr>
          <p:cNvSpPr>
            <a:spLocks noGrp="1"/>
          </p:cNvSpPr>
          <p:nvPr>
            <p:ph type="ftr" sz="quarter" idx="11"/>
          </p:nvPr>
        </p:nvSpPr>
        <p:spPr>
          <a:xfrm>
            <a:off x="342353" y="6254747"/>
            <a:ext cx="4463151" cy="365125"/>
          </a:xfrm>
        </p:spPr>
        <p:txBody>
          <a:bodyPr>
            <a:normAutofit lnSpcReduction="10000"/>
          </a:bodyPr>
          <a:lstStyle/>
          <a:p>
            <a:pPr>
              <a:spcAft>
                <a:spcPts val="600"/>
              </a:spcAft>
            </a:pPr>
            <a:r>
              <a:rPr lang="en-GB" sz="1800" dirty="0">
                <a:solidFill>
                  <a:schemeClr val="bg1"/>
                </a:solidFill>
              </a:rPr>
              <a:t>Ashlie Day – 1901731</a:t>
            </a:r>
          </a:p>
        </p:txBody>
      </p:sp>
      <p:graphicFrame>
        <p:nvGraphicFramePr>
          <p:cNvPr id="6" name="Content Placeholder 2">
            <a:extLst>
              <a:ext uri="{FF2B5EF4-FFF2-40B4-BE49-F238E27FC236}">
                <a16:creationId xmlns:a16="http://schemas.microsoft.com/office/drawing/2014/main" id="{0B0A63F8-174B-4E01-96CD-05C91019E4E7}"/>
              </a:ext>
            </a:extLst>
          </p:cNvPr>
          <p:cNvGraphicFramePr>
            <a:graphicFrameLocks noGrp="1"/>
          </p:cNvGraphicFramePr>
          <p:nvPr>
            <p:ph idx="1"/>
            <p:extLst>
              <p:ext uri="{D42A27DB-BD31-4B8C-83A1-F6EECF244321}">
                <p14:modId xmlns:p14="http://schemas.microsoft.com/office/powerpoint/2010/main" val="2317623523"/>
              </p:ext>
            </p:extLst>
          </p:nvPr>
        </p:nvGraphicFramePr>
        <p:xfrm>
          <a:off x="5010742" y="449260"/>
          <a:ext cx="6771033" cy="5775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69853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50B32-5555-4C4E-BBD4-7E7548133511}"/>
              </a:ext>
            </a:extLst>
          </p:cNvPr>
          <p:cNvSpPr>
            <a:spLocks noGrp="1"/>
          </p:cNvSpPr>
          <p:nvPr>
            <p:ph type="title"/>
          </p:nvPr>
        </p:nvSpPr>
        <p:spPr>
          <a:xfrm>
            <a:off x="1142076" y="0"/>
            <a:ext cx="3859938" cy="4097682"/>
          </a:xfrm>
        </p:spPr>
        <p:txBody>
          <a:bodyPr>
            <a:normAutofit/>
          </a:bodyPr>
          <a:lstStyle/>
          <a:p>
            <a:r>
              <a:rPr lang="en-GB" sz="8800" dirty="0">
                <a:latin typeface="Arial" panose="020B0604020202020204" pitchFamily="34" charset="0"/>
                <a:cs typeface="Arial" panose="020B0604020202020204" pitchFamily="34" charset="0"/>
              </a:rPr>
              <a:t>Action Plan</a:t>
            </a:r>
          </a:p>
        </p:txBody>
      </p:sp>
      <p:sp>
        <p:nvSpPr>
          <p:cNvPr id="4" name="Footer Placeholder 3">
            <a:extLst>
              <a:ext uri="{FF2B5EF4-FFF2-40B4-BE49-F238E27FC236}">
                <a16:creationId xmlns:a16="http://schemas.microsoft.com/office/drawing/2014/main" id="{0380B359-5D62-4377-A784-A2D175EEE0AA}"/>
              </a:ext>
            </a:extLst>
          </p:cNvPr>
          <p:cNvSpPr>
            <a:spLocks noGrp="1"/>
          </p:cNvSpPr>
          <p:nvPr>
            <p:ph type="ftr" sz="quarter" idx="11"/>
          </p:nvPr>
        </p:nvSpPr>
        <p:spPr>
          <a:xfrm>
            <a:off x="2280731" y="6386857"/>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pic>
        <p:nvPicPr>
          <p:cNvPr id="8194" name="Picture 2" descr="An Action Plan">
            <a:extLst>
              <a:ext uri="{FF2B5EF4-FFF2-40B4-BE49-F238E27FC236}">
                <a16:creationId xmlns:a16="http://schemas.microsoft.com/office/drawing/2014/main" id="{352EDF33-883A-4851-A74A-5FAAEEA2D4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7914" y="1050131"/>
            <a:ext cx="6477924" cy="364013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3CEF1AF-6B57-4FBB-A547-CAF31E19C6F7}"/>
              </a:ext>
            </a:extLst>
          </p:cNvPr>
          <p:cNvSpPr txBox="1"/>
          <p:nvPr/>
        </p:nvSpPr>
        <p:spPr>
          <a:xfrm>
            <a:off x="5217914" y="4690268"/>
            <a:ext cx="6477924"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(O'Connell, 2019)</a:t>
            </a:r>
          </a:p>
        </p:txBody>
      </p:sp>
    </p:spTree>
    <p:extLst>
      <p:ext uri="{BB962C8B-B14F-4D97-AF65-F5344CB8AC3E}">
        <p14:creationId xmlns:p14="http://schemas.microsoft.com/office/powerpoint/2010/main" val="3349631952"/>
      </p:ext>
    </p:extLst>
  </p:cSld>
  <p:clrMapOvr>
    <a:masterClrMapping/>
  </p:clrMapOvr>
  <p:transition spd="slow">
    <p:randomBar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EEB2-6EF1-4F6A-A8AF-A29BF395837C}"/>
              </a:ext>
            </a:extLst>
          </p:cNvPr>
          <p:cNvSpPr>
            <a:spLocks noGrp="1"/>
          </p:cNvSpPr>
          <p:nvPr>
            <p:ph type="title"/>
          </p:nvPr>
        </p:nvSpPr>
        <p:spPr>
          <a:xfrm>
            <a:off x="2925872" y="-278329"/>
            <a:ext cx="6376989" cy="1219200"/>
          </a:xfrm>
        </p:spPr>
        <p:txBody>
          <a:bodyPr>
            <a:normAutofit/>
          </a:bodyPr>
          <a:lstStyle/>
          <a:p>
            <a:r>
              <a:rPr lang="en-GB" sz="4800" dirty="0">
                <a:latin typeface="Arial" panose="020B0604020202020204" pitchFamily="34" charset="0"/>
                <a:cs typeface="Arial" panose="020B0604020202020204" pitchFamily="34" charset="0"/>
              </a:rPr>
              <a:t>Time Management </a:t>
            </a:r>
          </a:p>
        </p:txBody>
      </p:sp>
      <p:sp>
        <p:nvSpPr>
          <p:cNvPr id="6" name="Content Placeholder 5">
            <a:extLst>
              <a:ext uri="{FF2B5EF4-FFF2-40B4-BE49-F238E27FC236}">
                <a16:creationId xmlns:a16="http://schemas.microsoft.com/office/drawing/2014/main" id="{93482DD0-2609-4298-978D-A3F5507E49AE}"/>
              </a:ext>
            </a:extLst>
          </p:cNvPr>
          <p:cNvSpPr>
            <a:spLocks noGrp="1"/>
          </p:cNvSpPr>
          <p:nvPr>
            <p:ph sz="half" idx="2"/>
          </p:nvPr>
        </p:nvSpPr>
        <p:spPr>
          <a:xfrm>
            <a:off x="1496327" y="849244"/>
            <a:ext cx="3773489" cy="2773363"/>
          </a:xfrm>
          <a:solidFill>
            <a:srgbClr val="00B0F0"/>
          </a:solidFill>
        </p:spPr>
        <p:txBody>
          <a:bodyPr/>
          <a:lstStyle/>
          <a:p>
            <a:pPr marL="0" indent="0" algn="ctr">
              <a:buNone/>
            </a:pPr>
            <a:r>
              <a:rPr lang="en-GB" sz="2400" u="sng" dirty="0">
                <a:latin typeface="Arial" panose="020B0604020202020204" pitchFamily="34" charset="0"/>
                <a:cs typeface="Arial" panose="020B0604020202020204" pitchFamily="34" charset="0"/>
              </a:rPr>
              <a:t>My Strengths</a:t>
            </a:r>
          </a:p>
          <a:p>
            <a:r>
              <a:rPr lang="en-GB" sz="2000" dirty="0">
                <a:latin typeface="Arial" panose="020B0604020202020204" pitchFamily="34" charset="0"/>
                <a:cs typeface="Arial" panose="020B0604020202020204" pitchFamily="34" charset="0"/>
              </a:rPr>
              <a:t>Plan ahead.</a:t>
            </a:r>
          </a:p>
          <a:p>
            <a:r>
              <a:rPr lang="en-GB" sz="2000" dirty="0">
                <a:latin typeface="Arial" panose="020B0604020202020204" pitchFamily="34" charset="0"/>
                <a:cs typeface="Arial" panose="020B0604020202020204" pitchFamily="34" charset="0"/>
              </a:rPr>
              <a:t>Prepare to do lists.</a:t>
            </a:r>
          </a:p>
          <a:p>
            <a:r>
              <a:rPr lang="en-GB" sz="2000" dirty="0">
                <a:latin typeface="Arial" panose="020B0604020202020204" pitchFamily="34" charset="0"/>
                <a:cs typeface="Arial" panose="020B0604020202020204" pitchFamily="34" charset="0"/>
              </a:rPr>
              <a:t>Keep organised Files.</a:t>
            </a:r>
          </a:p>
          <a:p>
            <a:r>
              <a:rPr lang="en-GB" sz="2000" dirty="0">
                <a:latin typeface="Arial" panose="020B0604020202020204" pitchFamily="34" charset="0"/>
                <a:cs typeface="Arial" panose="020B0604020202020204" pitchFamily="34" charset="0"/>
              </a:rPr>
              <a:t>Like to start sooner rather than later.</a:t>
            </a:r>
          </a:p>
          <a:p>
            <a:endParaRPr lang="en-GB" dirty="0"/>
          </a:p>
        </p:txBody>
      </p:sp>
      <p:sp>
        <p:nvSpPr>
          <p:cNvPr id="8" name="Content Placeholder 7">
            <a:extLst>
              <a:ext uri="{FF2B5EF4-FFF2-40B4-BE49-F238E27FC236}">
                <a16:creationId xmlns:a16="http://schemas.microsoft.com/office/drawing/2014/main" id="{3B35D77F-FD29-4E3E-9B61-135D986B8FF2}"/>
              </a:ext>
            </a:extLst>
          </p:cNvPr>
          <p:cNvSpPr>
            <a:spLocks noGrp="1"/>
          </p:cNvSpPr>
          <p:nvPr>
            <p:ph sz="quarter" idx="4"/>
          </p:nvPr>
        </p:nvSpPr>
        <p:spPr>
          <a:xfrm>
            <a:off x="7783040" y="807140"/>
            <a:ext cx="3895720" cy="2773363"/>
          </a:xfrm>
          <a:solidFill>
            <a:srgbClr val="0070C0"/>
          </a:solidFill>
        </p:spPr>
        <p:txBody>
          <a:bodyPr/>
          <a:lstStyle/>
          <a:p>
            <a:pPr marL="0" indent="0" algn="ctr">
              <a:buNone/>
            </a:pPr>
            <a:r>
              <a:rPr lang="en-GB" sz="2400" u="sng" dirty="0">
                <a:latin typeface="Arial" panose="020B0604020202020204" pitchFamily="34" charset="0"/>
                <a:cs typeface="Arial" panose="020B0604020202020204" pitchFamily="34" charset="0"/>
              </a:rPr>
              <a:t>Personal Improvements</a:t>
            </a:r>
          </a:p>
          <a:p>
            <a:r>
              <a:rPr lang="en-GB" sz="2000" dirty="0">
                <a:latin typeface="Arial" panose="020B0604020202020204" pitchFamily="34" charset="0"/>
                <a:cs typeface="Arial" panose="020B0604020202020204" pitchFamily="34" charset="0"/>
              </a:rPr>
              <a:t>Keep an organised diary of what I have upcoming.</a:t>
            </a:r>
          </a:p>
          <a:p>
            <a:r>
              <a:rPr lang="en-GB" sz="2000" dirty="0">
                <a:latin typeface="Arial" panose="020B0604020202020204" pitchFamily="34" charset="0"/>
                <a:cs typeface="Arial" panose="020B0604020202020204" pitchFamily="34" charset="0"/>
              </a:rPr>
              <a:t>Prioritise what is more important than others.</a:t>
            </a:r>
          </a:p>
          <a:p>
            <a:r>
              <a:rPr lang="en-GB" sz="2000" dirty="0">
                <a:latin typeface="Arial" panose="020B0604020202020204" pitchFamily="34" charset="0"/>
                <a:cs typeface="Arial" panose="020B0604020202020204" pitchFamily="34" charset="0"/>
              </a:rPr>
              <a:t>Set myself goals.  </a:t>
            </a:r>
          </a:p>
          <a:p>
            <a:endParaRPr lang="en-GB" sz="2000" dirty="0"/>
          </a:p>
          <a:p>
            <a:endParaRPr lang="en-GB" dirty="0"/>
          </a:p>
        </p:txBody>
      </p:sp>
      <p:sp>
        <p:nvSpPr>
          <p:cNvPr id="4" name="Footer Placeholder 3">
            <a:extLst>
              <a:ext uri="{FF2B5EF4-FFF2-40B4-BE49-F238E27FC236}">
                <a16:creationId xmlns:a16="http://schemas.microsoft.com/office/drawing/2014/main" id="{2A1036B8-7DDF-4E51-9702-705F3B0582D7}"/>
              </a:ext>
            </a:extLst>
          </p:cNvPr>
          <p:cNvSpPr>
            <a:spLocks noGrp="1"/>
          </p:cNvSpPr>
          <p:nvPr>
            <p:ph type="ftr" sz="quarter" idx="11"/>
          </p:nvPr>
        </p:nvSpPr>
        <p:spPr>
          <a:xfrm>
            <a:off x="2214470" y="6311761"/>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sp>
        <p:nvSpPr>
          <p:cNvPr id="15" name="Arrow: Right 14">
            <a:extLst>
              <a:ext uri="{FF2B5EF4-FFF2-40B4-BE49-F238E27FC236}">
                <a16:creationId xmlns:a16="http://schemas.microsoft.com/office/drawing/2014/main" id="{C9DA0B77-3B6B-4CEC-AA03-0CEC1B4013AB}"/>
              </a:ext>
            </a:extLst>
          </p:cNvPr>
          <p:cNvSpPr/>
          <p:nvPr/>
        </p:nvSpPr>
        <p:spPr>
          <a:xfrm>
            <a:off x="5620730" y="1787421"/>
            <a:ext cx="1689102" cy="812800"/>
          </a:xfrm>
          <a:prstGeom prst="rightArrow">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ontent Placeholder 2">
            <a:extLst>
              <a:ext uri="{FF2B5EF4-FFF2-40B4-BE49-F238E27FC236}">
                <a16:creationId xmlns:a16="http://schemas.microsoft.com/office/drawing/2014/main" id="{8922C533-5029-48DE-AEC3-34E47620D545}"/>
              </a:ext>
            </a:extLst>
          </p:cNvPr>
          <p:cNvSpPr txBox="1">
            <a:spLocks/>
          </p:cNvSpPr>
          <p:nvPr/>
        </p:nvSpPr>
        <p:spPr>
          <a:xfrm>
            <a:off x="2083768" y="3788085"/>
            <a:ext cx="7084177" cy="2481572"/>
          </a:xfrm>
          <a:prstGeom prst="rect">
            <a:avLst/>
          </a:prstGeom>
          <a:solidFill>
            <a:schemeClr val="accent1">
              <a:lumMod val="60000"/>
              <a:lumOff val="40000"/>
            </a:schemeClr>
          </a:solidFill>
        </p:spPr>
        <p:txBody>
          <a:bodyPr vert="horz" lIns="91440" tIns="45720" rIns="91440" bIns="45720" rtlCol="0" anchor="b">
            <a:normAutofit/>
          </a:bodyPr>
          <a:lstStyle>
            <a:lvl1pPr marL="0" indent="0" algn="l" defTabSz="457200" rtl="0" eaLnBrk="1" latinLnBrk="0" hangingPunct="1">
              <a:spcBef>
                <a:spcPct val="20000"/>
              </a:spcBef>
              <a:spcAft>
                <a:spcPts val="600"/>
              </a:spcAft>
              <a:buClr>
                <a:schemeClr val="accent1">
                  <a:lumMod val="75000"/>
                </a:schemeClr>
              </a:buClr>
              <a:buSzPct val="145000"/>
              <a:buFont typeface="Arial"/>
              <a:buNone/>
              <a:defRPr sz="2800" b="0" kern="1200" cap="none">
                <a:solidFill>
                  <a:schemeClr val="accent1">
                    <a:lumMod val="75000"/>
                  </a:schemeClr>
                </a:solidFill>
                <a:effectLst/>
                <a:latin typeface="+mn-lt"/>
                <a:ea typeface="+mn-ea"/>
                <a:cs typeface="+mn-cs"/>
              </a:defRPr>
            </a:lvl1pPr>
            <a:lvl2pPr marL="457200" indent="0" algn="l" defTabSz="457200" rtl="0" eaLnBrk="1" latinLnBrk="0" hangingPunct="1">
              <a:spcBef>
                <a:spcPct val="20000"/>
              </a:spcBef>
              <a:spcAft>
                <a:spcPts val="600"/>
              </a:spcAft>
              <a:buClr>
                <a:schemeClr val="accent1">
                  <a:lumMod val="75000"/>
                </a:schemeClr>
              </a:buClr>
              <a:buSzPct val="145000"/>
              <a:buFont typeface="Arial"/>
              <a:buNone/>
              <a:defRPr sz="2000" b="1" kern="1200" cap="none">
                <a:solidFill>
                  <a:schemeClr val="tx1"/>
                </a:solidFill>
                <a:effectLst/>
                <a:latin typeface="+mn-lt"/>
                <a:ea typeface="+mn-ea"/>
                <a:cs typeface="+mn-cs"/>
              </a:defRPr>
            </a:lvl2pPr>
            <a:lvl3pPr marL="914400" indent="0" algn="l" defTabSz="457200" rtl="0" eaLnBrk="1" latinLnBrk="0" hangingPunct="1">
              <a:spcBef>
                <a:spcPct val="20000"/>
              </a:spcBef>
              <a:spcAft>
                <a:spcPts val="600"/>
              </a:spcAft>
              <a:buClr>
                <a:schemeClr val="accent1">
                  <a:lumMod val="75000"/>
                </a:schemeClr>
              </a:buClr>
              <a:buSzPct val="145000"/>
              <a:buFont typeface="Arial"/>
              <a:buNone/>
              <a:defRPr sz="1800" b="1" kern="1200" cap="none">
                <a:solidFill>
                  <a:schemeClr val="tx1"/>
                </a:solidFill>
                <a:effectLst/>
                <a:latin typeface="+mn-lt"/>
                <a:ea typeface="+mn-ea"/>
                <a:cs typeface="+mn-cs"/>
              </a:defRPr>
            </a:lvl3pPr>
            <a:lvl4pPr marL="13716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4pPr>
            <a:lvl5pPr marL="18288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5pPr>
            <a:lvl6pPr marL="22860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6pPr>
            <a:lvl7pPr marL="27432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7pPr>
            <a:lvl8pPr marL="32004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8pPr>
            <a:lvl9pPr marL="36576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9pPr>
          </a:lstStyle>
          <a:p>
            <a:r>
              <a:rPr lang="en-GB" sz="2400" u="sng" dirty="0">
                <a:solidFill>
                  <a:schemeClr val="tx1"/>
                </a:solidFill>
                <a:latin typeface="Arial" panose="020B0604020202020204" pitchFamily="34" charset="0"/>
                <a:cs typeface="Arial" panose="020B0604020202020204" pitchFamily="34" charset="0"/>
              </a:rPr>
              <a:t>How it will help me:</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A diary will allow me to know what I need to do and ensures I don’t miss important events/appointments.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Prioritising means important things are not missed out. </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Setting goals is a way of moving upwards. </a:t>
            </a:r>
          </a:p>
          <a:p>
            <a:endParaRPr lang="en-GB" sz="2000" dirty="0">
              <a:latin typeface="Arial" panose="020B0604020202020204" pitchFamily="34" charset="0"/>
              <a:cs typeface="Arial" panose="020B0604020202020204" pitchFamily="34" charset="0"/>
            </a:endParaRPr>
          </a:p>
        </p:txBody>
      </p:sp>
      <p:sp>
        <p:nvSpPr>
          <p:cNvPr id="17" name="Arrow: Left-Up 16">
            <a:extLst>
              <a:ext uri="{FF2B5EF4-FFF2-40B4-BE49-F238E27FC236}">
                <a16:creationId xmlns:a16="http://schemas.microsoft.com/office/drawing/2014/main" id="{64CF3099-4C67-4F16-A3FF-C1415711BE0F}"/>
              </a:ext>
            </a:extLst>
          </p:cNvPr>
          <p:cNvSpPr/>
          <p:nvPr/>
        </p:nvSpPr>
        <p:spPr>
          <a:xfrm>
            <a:off x="9298647" y="3672129"/>
            <a:ext cx="1621551" cy="1537252"/>
          </a:xfrm>
          <a:prstGeom prst="leftUpArrow">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05873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105E3-BD18-4B53-9A0A-7C32D14CA99C}"/>
              </a:ext>
            </a:extLst>
          </p:cNvPr>
          <p:cNvSpPr>
            <a:spLocks noGrp="1"/>
          </p:cNvSpPr>
          <p:nvPr>
            <p:ph type="title"/>
          </p:nvPr>
        </p:nvSpPr>
        <p:spPr>
          <a:xfrm>
            <a:off x="3981177" y="-295825"/>
            <a:ext cx="4802189" cy="1219200"/>
          </a:xfrm>
        </p:spPr>
        <p:txBody>
          <a:bodyPr>
            <a:normAutofit/>
          </a:bodyPr>
          <a:lstStyle/>
          <a:p>
            <a:r>
              <a:rPr lang="en-GB" sz="4800" dirty="0">
                <a:latin typeface="Arial" panose="020B0604020202020204" pitchFamily="34" charset="0"/>
                <a:cs typeface="Arial" panose="020B0604020202020204" pitchFamily="34" charset="0"/>
              </a:rPr>
              <a:t>Group</a:t>
            </a:r>
            <a:r>
              <a:rPr lang="en-GB" sz="5400" dirty="0">
                <a:latin typeface="Arial" panose="020B0604020202020204" pitchFamily="34" charset="0"/>
                <a:cs typeface="Arial" panose="020B0604020202020204" pitchFamily="34" charset="0"/>
              </a:rPr>
              <a:t> Work</a:t>
            </a:r>
          </a:p>
        </p:txBody>
      </p:sp>
      <p:sp>
        <p:nvSpPr>
          <p:cNvPr id="3" name="Content Placeholder 2">
            <a:extLst>
              <a:ext uri="{FF2B5EF4-FFF2-40B4-BE49-F238E27FC236}">
                <a16:creationId xmlns:a16="http://schemas.microsoft.com/office/drawing/2014/main" id="{C8C3E60F-44E1-4322-A9A3-A6FF0508620D}"/>
              </a:ext>
            </a:extLst>
          </p:cNvPr>
          <p:cNvSpPr>
            <a:spLocks noGrp="1"/>
          </p:cNvSpPr>
          <p:nvPr>
            <p:ph sz="half" idx="1"/>
          </p:nvPr>
        </p:nvSpPr>
        <p:spPr>
          <a:xfrm>
            <a:off x="1530849" y="700432"/>
            <a:ext cx="3671888" cy="2971801"/>
          </a:xfrm>
          <a:solidFill>
            <a:srgbClr val="92D050"/>
          </a:solidFill>
        </p:spPr>
        <p:txBody>
          <a:bodyPr>
            <a:normAutofit/>
          </a:bodyPr>
          <a:lstStyle/>
          <a:p>
            <a:pPr marL="0" indent="0">
              <a:buNone/>
            </a:pPr>
            <a:r>
              <a:rPr lang="en-GB" sz="2400" u="sng" dirty="0">
                <a:latin typeface="Arial" panose="020B0604020202020204" pitchFamily="34" charset="0"/>
                <a:cs typeface="Arial" panose="020B0604020202020204" pitchFamily="34" charset="0"/>
              </a:rPr>
              <a:t>My Strengths</a:t>
            </a:r>
          </a:p>
          <a:p>
            <a:r>
              <a:rPr lang="en-GB" sz="2000" dirty="0">
                <a:latin typeface="Arial" panose="020B0604020202020204" pitchFamily="34" charset="0"/>
                <a:cs typeface="Arial" panose="020B0604020202020204" pitchFamily="34" charset="0"/>
              </a:rPr>
              <a:t>I enjoy working with others.</a:t>
            </a:r>
          </a:p>
          <a:p>
            <a:r>
              <a:rPr lang="en-GB" sz="2000" dirty="0">
                <a:latin typeface="Arial" panose="020B0604020202020204" pitchFamily="34" charset="0"/>
                <a:cs typeface="Arial" panose="020B0604020202020204" pitchFamily="34" charset="0"/>
              </a:rPr>
              <a:t>I understand the importance of group work.</a:t>
            </a:r>
          </a:p>
          <a:p>
            <a:r>
              <a:rPr lang="en-GB" sz="2000" dirty="0">
                <a:latin typeface="Arial" panose="020B0604020202020204" pitchFamily="34" charset="0"/>
                <a:cs typeface="Arial" panose="020B0604020202020204" pitchFamily="34" charset="0"/>
              </a:rPr>
              <a:t>I can participate effectively with others to get my views across. </a:t>
            </a:r>
          </a:p>
          <a:p>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1E1B094-BB8C-4DD2-A8CF-02F60B8CDA58}"/>
              </a:ext>
            </a:extLst>
          </p:cNvPr>
          <p:cNvSpPr>
            <a:spLocks noGrp="1"/>
          </p:cNvSpPr>
          <p:nvPr>
            <p:ph sz="half" idx="2"/>
          </p:nvPr>
        </p:nvSpPr>
        <p:spPr>
          <a:xfrm>
            <a:off x="7477905" y="700432"/>
            <a:ext cx="4409296" cy="3126757"/>
          </a:xfrm>
          <a:solidFill>
            <a:srgbClr val="00B050"/>
          </a:solidFill>
        </p:spPr>
        <p:txBody>
          <a:bodyPr>
            <a:normAutofit/>
          </a:bodyPr>
          <a:lstStyle/>
          <a:p>
            <a:pPr marL="0" indent="0">
              <a:buNone/>
            </a:pPr>
            <a:r>
              <a:rPr lang="en-GB" sz="2400" u="sng" dirty="0">
                <a:latin typeface="Arial" panose="020B0604020202020204" pitchFamily="34" charset="0"/>
                <a:cs typeface="Arial" panose="020B0604020202020204" pitchFamily="34" charset="0"/>
              </a:rPr>
              <a:t>Personal Improvements</a:t>
            </a:r>
          </a:p>
          <a:p>
            <a:r>
              <a:rPr lang="en-GB" sz="2000" dirty="0">
                <a:latin typeface="Arial" panose="020B0604020202020204" pitchFamily="34" charset="0"/>
                <a:cs typeface="Arial" panose="020B0604020202020204" pitchFamily="34" charset="0"/>
              </a:rPr>
              <a:t>Be more confident in talking to new people</a:t>
            </a:r>
            <a:r>
              <a:rPr lang="en-GB" sz="24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Surround myself with other I may not always work with – I will learn more. </a:t>
            </a:r>
          </a:p>
          <a:p>
            <a:r>
              <a:rPr lang="en-GB" sz="2000" dirty="0">
                <a:latin typeface="Arial" panose="020B0604020202020204" pitchFamily="34" charset="0"/>
                <a:cs typeface="Arial" panose="020B0604020202020204" pitchFamily="34" charset="0"/>
              </a:rPr>
              <a:t>Take on more responsibility (PUSH MYSELF).</a:t>
            </a:r>
          </a:p>
        </p:txBody>
      </p:sp>
      <p:sp>
        <p:nvSpPr>
          <p:cNvPr id="5" name="Footer Placeholder 4">
            <a:extLst>
              <a:ext uri="{FF2B5EF4-FFF2-40B4-BE49-F238E27FC236}">
                <a16:creationId xmlns:a16="http://schemas.microsoft.com/office/drawing/2014/main" id="{348B63F6-63B7-4837-B492-FF73EBFEDC12}"/>
              </a:ext>
            </a:extLst>
          </p:cNvPr>
          <p:cNvSpPr>
            <a:spLocks noGrp="1"/>
          </p:cNvSpPr>
          <p:nvPr>
            <p:ph type="ftr" sz="quarter" idx="11"/>
          </p:nvPr>
        </p:nvSpPr>
        <p:spPr>
          <a:xfrm>
            <a:off x="2201218" y="6309346"/>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sp>
        <p:nvSpPr>
          <p:cNvPr id="6" name="Arrow: Right 5">
            <a:extLst>
              <a:ext uri="{FF2B5EF4-FFF2-40B4-BE49-F238E27FC236}">
                <a16:creationId xmlns:a16="http://schemas.microsoft.com/office/drawing/2014/main" id="{99B2B361-946D-4E6F-A5CE-532E74A07DAF}"/>
              </a:ext>
            </a:extLst>
          </p:cNvPr>
          <p:cNvSpPr/>
          <p:nvPr/>
        </p:nvSpPr>
        <p:spPr>
          <a:xfrm>
            <a:off x="5495770" y="1629053"/>
            <a:ext cx="1689102" cy="812800"/>
          </a:xfrm>
          <a:prstGeom prst="rightArrow">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2">
            <a:extLst>
              <a:ext uri="{FF2B5EF4-FFF2-40B4-BE49-F238E27FC236}">
                <a16:creationId xmlns:a16="http://schemas.microsoft.com/office/drawing/2014/main" id="{282B8E0D-5548-429D-A234-91604DD8C69E}"/>
              </a:ext>
            </a:extLst>
          </p:cNvPr>
          <p:cNvSpPr txBox="1">
            <a:spLocks/>
          </p:cNvSpPr>
          <p:nvPr/>
        </p:nvSpPr>
        <p:spPr>
          <a:xfrm>
            <a:off x="2201218" y="3962400"/>
            <a:ext cx="7084177" cy="2346946"/>
          </a:xfrm>
          <a:prstGeom prst="rect">
            <a:avLst/>
          </a:prstGeom>
          <a:solidFill>
            <a:schemeClr val="accent2">
              <a:lumMod val="60000"/>
              <a:lumOff val="40000"/>
            </a:schemeClr>
          </a:solidFill>
        </p:spPr>
        <p:txBody>
          <a:bodyPr vert="horz" lIns="91440" tIns="45720" rIns="91440" bIns="45720" rtlCol="0" anchor="ctr">
            <a:normAutofit fontScale="92500" lnSpcReduction="2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200" kern="1200" cap="none">
                <a:solidFill>
                  <a:schemeClr val="tx1"/>
                </a:solidFill>
                <a:effectLst/>
                <a:latin typeface="+mn-lt"/>
                <a:ea typeface="+mn-ea"/>
                <a:cs typeface="+mn-cs"/>
              </a:defRPr>
            </a:lvl9pPr>
          </a:lstStyle>
          <a:p>
            <a:pPr marL="0" indent="0">
              <a:buFont typeface="Arial"/>
              <a:buNone/>
            </a:pPr>
            <a:r>
              <a:rPr lang="en-GB" sz="2400" u="sng" dirty="0">
                <a:latin typeface="Arial" panose="020B0604020202020204" pitchFamily="34" charset="0"/>
                <a:cs typeface="Arial" panose="020B0604020202020204" pitchFamily="34" charset="0"/>
              </a:rPr>
              <a:t>How this will help me:</a:t>
            </a:r>
          </a:p>
          <a:p>
            <a:r>
              <a:rPr lang="en-GB" sz="2000" dirty="0">
                <a:latin typeface="Arial" panose="020B0604020202020204" pitchFamily="34" charset="0"/>
                <a:cs typeface="Arial" panose="020B0604020202020204" pitchFamily="34" charset="0"/>
              </a:rPr>
              <a:t>Talking to new people will help me build positive relationships and partnerships. </a:t>
            </a:r>
          </a:p>
          <a:p>
            <a:r>
              <a:rPr lang="en-GB" sz="2000" dirty="0">
                <a:latin typeface="Arial" panose="020B0604020202020204" pitchFamily="34" charset="0"/>
                <a:cs typeface="Arial" panose="020B0604020202020204" pitchFamily="34" charset="0"/>
              </a:rPr>
              <a:t>Surrounding myself with new people allows me to develop positively and learn off their experiences.</a:t>
            </a:r>
          </a:p>
          <a:p>
            <a:r>
              <a:rPr lang="en-GB" sz="2000" dirty="0">
                <a:latin typeface="Arial" panose="020B0604020202020204" pitchFamily="34" charset="0"/>
                <a:cs typeface="Arial" panose="020B0604020202020204" pitchFamily="34" charset="0"/>
              </a:rPr>
              <a:t>Pushing myself towards new things will give me more opportunities and allows me to learn new skills.</a:t>
            </a:r>
          </a:p>
        </p:txBody>
      </p:sp>
      <p:sp>
        <p:nvSpPr>
          <p:cNvPr id="8" name="Arrow: Left-Up 7">
            <a:extLst>
              <a:ext uri="{FF2B5EF4-FFF2-40B4-BE49-F238E27FC236}">
                <a16:creationId xmlns:a16="http://schemas.microsoft.com/office/drawing/2014/main" id="{98D08F7D-F359-464D-9C7F-1DAA703E38E0}"/>
              </a:ext>
            </a:extLst>
          </p:cNvPr>
          <p:cNvSpPr/>
          <p:nvPr/>
        </p:nvSpPr>
        <p:spPr>
          <a:xfrm>
            <a:off x="9391005" y="3935863"/>
            <a:ext cx="1621551" cy="1537252"/>
          </a:xfrm>
          <a:prstGeom prst="leftUpArrow">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239499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EEB2-6EF1-4F6A-A8AF-A29BF395837C}"/>
              </a:ext>
            </a:extLst>
          </p:cNvPr>
          <p:cNvSpPr>
            <a:spLocks noGrp="1"/>
          </p:cNvSpPr>
          <p:nvPr>
            <p:ph type="title"/>
          </p:nvPr>
        </p:nvSpPr>
        <p:spPr>
          <a:xfrm>
            <a:off x="2925872" y="-278329"/>
            <a:ext cx="6376989" cy="1219200"/>
          </a:xfrm>
        </p:spPr>
        <p:txBody>
          <a:bodyPr>
            <a:normAutofit/>
          </a:bodyPr>
          <a:lstStyle/>
          <a:p>
            <a:r>
              <a:rPr lang="en-GB" sz="4800" dirty="0">
                <a:latin typeface="Arial" panose="020B0604020202020204" pitchFamily="34" charset="0"/>
                <a:cs typeface="Arial" panose="020B0604020202020204" pitchFamily="34" charset="0"/>
              </a:rPr>
              <a:t>Communication</a:t>
            </a:r>
          </a:p>
        </p:txBody>
      </p:sp>
      <p:sp>
        <p:nvSpPr>
          <p:cNvPr id="6" name="Content Placeholder 5">
            <a:extLst>
              <a:ext uri="{FF2B5EF4-FFF2-40B4-BE49-F238E27FC236}">
                <a16:creationId xmlns:a16="http://schemas.microsoft.com/office/drawing/2014/main" id="{93482DD0-2609-4298-978D-A3F5507E49AE}"/>
              </a:ext>
            </a:extLst>
          </p:cNvPr>
          <p:cNvSpPr>
            <a:spLocks noGrp="1"/>
          </p:cNvSpPr>
          <p:nvPr>
            <p:ph sz="half" idx="2"/>
          </p:nvPr>
        </p:nvSpPr>
        <p:spPr>
          <a:xfrm>
            <a:off x="1425389" y="849244"/>
            <a:ext cx="4195342" cy="2938841"/>
          </a:xfrm>
          <a:solidFill>
            <a:schemeClr val="accent5">
              <a:lumMod val="75000"/>
            </a:schemeClr>
          </a:solidFill>
        </p:spPr>
        <p:txBody>
          <a:bodyPr>
            <a:normAutofit fontScale="77500" lnSpcReduction="20000"/>
          </a:bodyPr>
          <a:lstStyle/>
          <a:p>
            <a:pPr marL="0" indent="0" algn="ctr">
              <a:buNone/>
            </a:pPr>
            <a:r>
              <a:rPr lang="en-GB" sz="2400" u="sng" dirty="0">
                <a:latin typeface="Arial" panose="020B0604020202020204" pitchFamily="34" charset="0"/>
                <a:cs typeface="Arial" panose="020B0604020202020204" pitchFamily="34" charset="0"/>
              </a:rPr>
              <a:t>My Strengths</a:t>
            </a:r>
            <a:endParaRPr lang="en-GB" sz="20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I’m well spoken and avoid using slang.</a:t>
            </a:r>
          </a:p>
          <a:p>
            <a:r>
              <a:rPr lang="en-GB" sz="2600" dirty="0">
                <a:latin typeface="Arial" panose="020B0604020202020204" pitchFamily="34" charset="0"/>
                <a:cs typeface="Arial" panose="020B0604020202020204" pitchFamily="34" charset="0"/>
              </a:rPr>
              <a:t>I’m a good listener.</a:t>
            </a:r>
          </a:p>
          <a:p>
            <a:r>
              <a:rPr lang="en-GB" sz="2600" dirty="0">
                <a:latin typeface="Arial" panose="020B0604020202020204" pitchFamily="34" charset="0"/>
                <a:cs typeface="Arial" panose="020B0604020202020204" pitchFamily="34" charset="0"/>
              </a:rPr>
              <a:t>I’m able to analyse body language.</a:t>
            </a:r>
          </a:p>
          <a:p>
            <a:r>
              <a:rPr lang="en-GB" sz="2600" dirty="0">
                <a:latin typeface="Arial" panose="020B0604020202020204" pitchFamily="34" charset="0"/>
                <a:cs typeface="Arial" panose="020B0604020202020204" pitchFamily="34" charset="0"/>
              </a:rPr>
              <a:t>Adapting my approaching according to whom I am talking to. </a:t>
            </a:r>
          </a:p>
        </p:txBody>
      </p:sp>
      <p:sp>
        <p:nvSpPr>
          <p:cNvPr id="8" name="Content Placeholder 7">
            <a:extLst>
              <a:ext uri="{FF2B5EF4-FFF2-40B4-BE49-F238E27FC236}">
                <a16:creationId xmlns:a16="http://schemas.microsoft.com/office/drawing/2014/main" id="{3B35D77F-FD29-4E3E-9B61-135D986B8FF2}"/>
              </a:ext>
            </a:extLst>
          </p:cNvPr>
          <p:cNvSpPr>
            <a:spLocks noGrp="1"/>
          </p:cNvSpPr>
          <p:nvPr>
            <p:ph sz="quarter" idx="4"/>
          </p:nvPr>
        </p:nvSpPr>
        <p:spPr>
          <a:xfrm>
            <a:off x="7783040" y="807140"/>
            <a:ext cx="3895720" cy="2773363"/>
          </a:xfrm>
          <a:solidFill>
            <a:schemeClr val="accent5">
              <a:lumMod val="60000"/>
              <a:lumOff val="40000"/>
            </a:schemeClr>
          </a:solidFill>
        </p:spPr>
        <p:txBody>
          <a:bodyPr>
            <a:normAutofit fontScale="77500" lnSpcReduction="20000"/>
          </a:bodyPr>
          <a:lstStyle/>
          <a:p>
            <a:pPr marL="0" indent="0" algn="ctr">
              <a:buNone/>
            </a:pPr>
            <a:r>
              <a:rPr lang="en-GB" sz="2400" u="sng" dirty="0">
                <a:latin typeface="Arial" panose="020B0604020202020204" pitchFamily="34" charset="0"/>
                <a:cs typeface="Arial" panose="020B0604020202020204" pitchFamily="34" charset="0"/>
              </a:rPr>
              <a:t>Personal Improvements</a:t>
            </a:r>
          </a:p>
          <a:p>
            <a:r>
              <a:rPr lang="en-GB" sz="2600" dirty="0">
                <a:latin typeface="Arial" panose="020B0604020202020204" pitchFamily="34" charset="0"/>
                <a:cs typeface="Arial" panose="020B0604020202020204" pitchFamily="34" charset="0"/>
              </a:rPr>
              <a:t>Not let my emotions step in. STAY CALM AND COLLECTIVE. </a:t>
            </a:r>
          </a:p>
          <a:p>
            <a:r>
              <a:rPr lang="en-GB" sz="2600" dirty="0">
                <a:latin typeface="Arial" panose="020B0604020202020204" pitchFamily="34" charset="0"/>
                <a:cs typeface="Arial" panose="020B0604020202020204" pitchFamily="34" charset="0"/>
              </a:rPr>
              <a:t>Confidence.</a:t>
            </a:r>
          </a:p>
          <a:p>
            <a:r>
              <a:rPr lang="en-GB" sz="2600" dirty="0">
                <a:latin typeface="Arial" panose="020B0604020202020204" pitchFamily="34" charset="0"/>
                <a:cs typeface="Arial" panose="020B0604020202020204" pitchFamily="34" charset="0"/>
              </a:rPr>
              <a:t>Public speaking. </a:t>
            </a:r>
          </a:p>
          <a:p>
            <a:r>
              <a:rPr lang="en-GB" sz="2600" dirty="0">
                <a:latin typeface="Arial" panose="020B0604020202020204" pitchFamily="34" charset="0"/>
                <a:cs typeface="Arial" panose="020B0604020202020204" pitchFamily="34" charset="0"/>
              </a:rPr>
              <a:t>Sharing my views in front of new people</a:t>
            </a:r>
            <a:r>
              <a:rPr lang="en-GB" sz="2000" dirty="0">
                <a:latin typeface="Arial" panose="020B0604020202020204" pitchFamily="34" charset="0"/>
                <a:cs typeface="Arial" panose="020B0604020202020204" pitchFamily="34" charset="0"/>
              </a:rPr>
              <a:t>. </a:t>
            </a:r>
          </a:p>
        </p:txBody>
      </p:sp>
      <p:sp>
        <p:nvSpPr>
          <p:cNvPr id="4" name="Footer Placeholder 3">
            <a:extLst>
              <a:ext uri="{FF2B5EF4-FFF2-40B4-BE49-F238E27FC236}">
                <a16:creationId xmlns:a16="http://schemas.microsoft.com/office/drawing/2014/main" id="{2A1036B8-7DDF-4E51-9702-705F3B0582D7}"/>
              </a:ext>
            </a:extLst>
          </p:cNvPr>
          <p:cNvSpPr>
            <a:spLocks noGrp="1"/>
          </p:cNvSpPr>
          <p:nvPr>
            <p:ph type="ftr" sz="quarter" idx="11"/>
          </p:nvPr>
        </p:nvSpPr>
        <p:spPr>
          <a:xfrm>
            <a:off x="2214470" y="6311761"/>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sp>
        <p:nvSpPr>
          <p:cNvPr id="15" name="Arrow: Right 14">
            <a:extLst>
              <a:ext uri="{FF2B5EF4-FFF2-40B4-BE49-F238E27FC236}">
                <a16:creationId xmlns:a16="http://schemas.microsoft.com/office/drawing/2014/main" id="{C9DA0B77-3B6B-4CEC-AA03-0CEC1B4013AB}"/>
              </a:ext>
            </a:extLst>
          </p:cNvPr>
          <p:cNvSpPr/>
          <p:nvPr/>
        </p:nvSpPr>
        <p:spPr>
          <a:xfrm>
            <a:off x="5857334" y="1787421"/>
            <a:ext cx="1689102" cy="812800"/>
          </a:xfrm>
          <a:prstGeom prst="rightArrow">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ontent Placeholder 2">
            <a:extLst>
              <a:ext uri="{FF2B5EF4-FFF2-40B4-BE49-F238E27FC236}">
                <a16:creationId xmlns:a16="http://schemas.microsoft.com/office/drawing/2014/main" id="{8922C533-5029-48DE-AEC3-34E47620D545}"/>
              </a:ext>
            </a:extLst>
          </p:cNvPr>
          <p:cNvSpPr txBox="1">
            <a:spLocks/>
          </p:cNvSpPr>
          <p:nvPr/>
        </p:nvSpPr>
        <p:spPr>
          <a:xfrm>
            <a:off x="1640541" y="3939587"/>
            <a:ext cx="7658106" cy="2259507"/>
          </a:xfrm>
          <a:prstGeom prst="rect">
            <a:avLst/>
          </a:prstGeom>
          <a:solidFill>
            <a:schemeClr val="accent5">
              <a:lumMod val="20000"/>
              <a:lumOff val="80000"/>
            </a:schemeClr>
          </a:solidFill>
        </p:spPr>
        <p:txBody>
          <a:bodyPr vert="horz" lIns="91440" tIns="45720" rIns="91440" bIns="45720" rtlCol="0" anchor="b">
            <a:normAutofit fontScale="85000" lnSpcReduction="20000"/>
          </a:bodyPr>
          <a:lstStyle>
            <a:lvl1pPr marL="0" indent="0" algn="l" defTabSz="457200" rtl="0" eaLnBrk="1" latinLnBrk="0" hangingPunct="1">
              <a:spcBef>
                <a:spcPct val="20000"/>
              </a:spcBef>
              <a:spcAft>
                <a:spcPts val="600"/>
              </a:spcAft>
              <a:buClr>
                <a:schemeClr val="accent1">
                  <a:lumMod val="75000"/>
                </a:schemeClr>
              </a:buClr>
              <a:buSzPct val="145000"/>
              <a:buFont typeface="Arial"/>
              <a:buNone/>
              <a:defRPr sz="2800" b="0" kern="1200" cap="none">
                <a:solidFill>
                  <a:schemeClr val="accent1">
                    <a:lumMod val="75000"/>
                  </a:schemeClr>
                </a:solidFill>
                <a:effectLst/>
                <a:latin typeface="+mn-lt"/>
                <a:ea typeface="+mn-ea"/>
                <a:cs typeface="+mn-cs"/>
              </a:defRPr>
            </a:lvl1pPr>
            <a:lvl2pPr marL="457200" indent="0" algn="l" defTabSz="457200" rtl="0" eaLnBrk="1" latinLnBrk="0" hangingPunct="1">
              <a:spcBef>
                <a:spcPct val="20000"/>
              </a:spcBef>
              <a:spcAft>
                <a:spcPts val="600"/>
              </a:spcAft>
              <a:buClr>
                <a:schemeClr val="accent1">
                  <a:lumMod val="75000"/>
                </a:schemeClr>
              </a:buClr>
              <a:buSzPct val="145000"/>
              <a:buFont typeface="Arial"/>
              <a:buNone/>
              <a:defRPr sz="2000" b="1" kern="1200" cap="none">
                <a:solidFill>
                  <a:schemeClr val="tx1"/>
                </a:solidFill>
                <a:effectLst/>
                <a:latin typeface="+mn-lt"/>
                <a:ea typeface="+mn-ea"/>
                <a:cs typeface="+mn-cs"/>
              </a:defRPr>
            </a:lvl2pPr>
            <a:lvl3pPr marL="914400" indent="0" algn="l" defTabSz="457200" rtl="0" eaLnBrk="1" latinLnBrk="0" hangingPunct="1">
              <a:spcBef>
                <a:spcPct val="20000"/>
              </a:spcBef>
              <a:spcAft>
                <a:spcPts val="600"/>
              </a:spcAft>
              <a:buClr>
                <a:schemeClr val="accent1">
                  <a:lumMod val="75000"/>
                </a:schemeClr>
              </a:buClr>
              <a:buSzPct val="145000"/>
              <a:buFont typeface="Arial"/>
              <a:buNone/>
              <a:defRPr sz="1800" b="1" kern="1200" cap="none">
                <a:solidFill>
                  <a:schemeClr val="tx1"/>
                </a:solidFill>
                <a:effectLst/>
                <a:latin typeface="+mn-lt"/>
                <a:ea typeface="+mn-ea"/>
                <a:cs typeface="+mn-cs"/>
              </a:defRPr>
            </a:lvl3pPr>
            <a:lvl4pPr marL="13716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4pPr>
            <a:lvl5pPr marL="18288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5pPr>
            <a:lvl6pPr marL="22860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6pPr>
            <a:lvl7pPr marL="27432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7pPr>
            <a:lvl8pPr marL="32004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8pPr>
            <a:lvl9pPr marL="3657600" indent="0" algn="l" defTabSz="457200" rtl="0" eaLnBrk="1" latinLnBrk="0" hangingPunct="1">
              <a:spcBef>
                <a:spcPct val="20000"/>
              </a:spcBef>
              <a:spcAft>
                <a:spcPts val="600"/>
              </a:spcAft>
              <a:buClr>
                <a:schemeClr val="accent1">
                  <a:lumMod val="75000"/>
                </a:schemeClr>
              </a:buClr>
              <a:buSzPct val="145000"/>
              <a:buFont typeface="Arial"/>
              <a:buNone/>
              <a:defRPr sz="1600" b="1" kern="1200" cap="none">
                <a:solidFill>
                  <a:schemeClr val="tx1"/>
                </a:solidFill>
                <a:effectLst/>
                <a:latin typeface="+mn-lt"/>
                <a:ea typeface="+mn-ea"/>
                <a:cs typeface="+mn-cs"/>
              </a:defRPr>
            </a:lvl9pPr>
          </a:lstStyle>
          <a:p>
            <a:r>
              <a:rPr lang="en-GB" sz="2400" u="sng" dirty="0">
                <a:solidFill>
                  <a:schemeClr val="tx1"/>
                </a:solidFill>
                <a:latin typeface="Arial" panose="020B0604020202020204" pitchFamily="34" charset="0"/>
                <a:cs typeface="Arial" panose="020B0604020202020204" pitchFamily="34" charset="0"/>
              </a:rPr>
              <a:t>How it will help me:</a:t>
            </a: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Allows me to stay professional and continue my duties as a youth worker.</a:t>
            </a: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Confidence and public speaking will make me a all round better youth worker!</a:t>
            </a: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Will allow me to fight for mine and young peoples rights and make a difference.</a:t>
            </a:r>
          </a:p>
        </p:txBody>
      </p:sp>
      <p:sp>
        <p:nvSpPr>
          <p:cNvPr id="17" name="Arrow: Left-Up 16">
            <a:extLst>
              <a:ext uri="{FF2B5EF4-FFF2-40B4-BE49-F238E27FC236}">
                <a16:creationId xmlns:a16="http://schemas.microsoft.com/office/drawing/2014/main" id="{64CF3099-4C67-4F16-A3FF-C1415711BE0F}"/>
              </a:ext>
            </a:extLst>
          </p:cNvPr>
          <p:cNvSpPr/>
          <p:nvPr/>
        </p:nvSpPr>
        <p:spPr>
          <a:xfrm>
            <a:off x="9298647" y="3672129"/>
            <a:ext cx="1621551" cy="1537252"/>
          </a:xfrm>
          <a:prstGeom prst="leftUpArrow">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9853958"/>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67311-3028-4578-903E-7399C8E4C253}"/>
              </a:ext>
            </a:extLst>
          </p:cNvPr>
          <p:cNvSpPr>
            <a:spLocks noGrp="1"/>
          </p:cNvSpPr>
          <p:nvPr>
            <p:ph type="title"/>
          </p:nvPr>
        </p:nvSpPr>
        <p:spPr>
          <a:xfrm>
            <a:off x="961797" y="0"/>
            <a:ext cx="5395460" cy="1026886"/>
          </a:xfrm>
        </p:spPr>
        <p:txBody>
          <a:bodyPr>
            <a:normAutofit/>
          </a:bodyPr>
          <a:lstStyle/>
          <a:p>
            <a:r>
              <a:rPr lang="en-GB" sz="48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1F74C932-72CE-4587-B1D6-ECDA54FF55B5}"/>
              </a:ext>
            </a:extLst>
          </p:cNvPr>
          <p:cNvSpPr>
            <a:spLocks noGrp="1"/>
          </p:cNvSpPr>
          <p:nvPr>
            <p:ph idx="1"/>
          </p:nvPr>
        </p:nvSpPr>
        <p:spPr>
          <a:xfrm>
            <a:off x="1273402" y="839718"/>
            <a:ext cx="10167710" cy="5569700"/>
          </a:xfrm>
        </p:spPr>
        <p:txBody>
          <a:bodyPr>
            <a:noAutofit/>
          </a:bodyPr>
          <a:lstStyle/>
          <a:p>
            <a:r>
              <a:rPr lang="en-GB" sz="1600" dirty="0">
                <a:latin typeface="Arial" panose="020B0604020202020204" pitchFamily="34" charset="0"/>
                <a:cs typeface="Arial" panose="020B0604020202020204" pitchFamily="34" charset="0"/>
              </a:rPr>
              <a:t>St Aidan's College. (2019). </a:t>
            </a:r>
            <a:r>
              <a:rPr lang="en-GB" sz="1600" i="1" dirty="0">
                <a:latin typeface="Arial" panose="020B0604020202020204" pitchFamily="34" charset="0"/>
                <a:cs typeface="Arial" panose="020B0604020202020204" pitchFamily="34" charset="0"/>
              </a:rPr>
              <a:t>Study Skills.</a:t>
            </a:r>
            <a:r>
              <a:rPr lang="en-GB" sz="1600" dirty="0">
                <a:latin typeface="Arial" panose="020B0604020202020204" pitchFamily="34" charset="0"/>
                <a:cs typeface="Arial" panose="020B0604020202020204" pitchFamily="34" charset="0"/>
              </a:rPr>
              <a:t> Available: https://www.dur.ac.uk/st-aidans.college/currentstudents/studyskills/. Last accessed 19/12/19.</a:t>
            </a:r>
          </a:p>
          <a:p>
            <a:r>
              <a:rPr lang="en-GB" sz="1600" dirty="0">
                <a:latin typeface="Arial" panose="020B0604020202020204" pitchFamily="34" charset="0"/>
                <a:cs typeface="Arial" panose="020B0604020202020204" pitchFamily="34" charset="0"/>
              </a:rPr>
              <a:t>Cottrell, S (2019). </a:t>
            </a:r>
            <a:r>
              <a:rPr lang="en-GB" sz="1600" i="1" dirty="0">
                <a:latin typeface="Arial" panose="020B0604020202020204" pitchFamily="34" charset="0"/>
                <a:cs typeface="Arial" panose="020B0604020202020204" pitchFamily="34" charset="0"/>
              </a:rPr>
              <a:t>The Study Skills Handbook</a:t>
            </a:r>
            <a:r>
              <a:rPr lang="en-GB" sz="1600" dirty="0">
                <a:latin typeface="Arial" panose="020B0604020202020204" pitchFamily="34" charset="0"/>
                <a:cs typeface="Arial" panose="020B0604020202020204" pitchFamily="34" charset="0"/>
              </a:rPr>
              <a:t>. 4th ed. England: RED GLOBE PRES. </a:t>
            </a:r>
          </a:p>
          <a:p>
            <a:r>
              <a:rPr lang="en-GB" sz="1600" dirty="0">
                <a:latin typeface="Arial" panose="020B0604020202020204" pitchFamily="34" charset="0"/>
                <a:cs typeface="Arial" panose="020B0604020202020204" pitchFamily="34" charset="0"/>
              </a:rPr>
              <a:t>McGivern, K. (2019). </a:t>
            </a:r>
            <a:r>
              <a:rPr lang="en-GB" sz="1600" i="1" dirty="0">
                <a:latin typeface="Arial" panose="020B0604020202020204" pitchFamily="34" charset="0"/>
                <a:cs typeface="Arial" panose="020B0604020202020204" pitchFamily="34" charset="0"/>
              </a:rPr>
              <a:t>Communication and Employability in IT.</a:t>
            </a:r>
            <a:r>
              <a:rPr lang="en-GB" sz="1600" dirty="0">
                <a:latin typeface="Arial" panose="020B0604020202020204" pitchFamily="34" charset="0"/>
                <a:cs typeface="Arial" panose="020B0604020202020204" pitchFamily="34" charset="0"/>
              </a:rPr>
              <a:t> Available: http://commandemployability.blogspot.com/p/hard-skills-soft-skills.html. Last accessed 21/12/19.</a:t>
            </a:r>
          </a:p>
          <a:p>
            <a:r>
              <a:rPr lang="en-GB" sz="1600" dirty="0" err="1">
                <a:latin typeface="Arial" panose="020B0604020202020204" pitchFamily="34" charset="0"/>
                <a:cs typeface="Arial" panose="020B0604020202020204" pitchFamily="34" charset="0"/>
              </a:rPr>
              <a:t>Olejniczak</a:t>
            </a:r>
            <a:r>
              <a:rPr lang="en-GB" sz="1600" dirty="0">
                <a:latin typeface="Arial" panose="020B0604020202020204" pitchFamily="34" charset="0"/>
                <a:cs typeface="Arial" panose="020B0604020202020204" pitchFamily="34" charset="0"/>
              </a:rPr>
              <a:t>, A. (2013). Effective Time Management. </a:t>
            </a:r>
            <a:r>
              <a:rPr lang="en-GB" sz="1600" i="1" dirty="0">
                <a:latin typeface="Arial" panose="020B0604020202020204" pitchFamily="34" charset="0"/>
                <a:cs typeface="Arial" panose="020B0604020202020204" pitchFamily="34" charset="0"/>
              </a:rPr>
              <a:t>Marketing of Scientific Research Organizations</a:t>
            </a:r>
            <a:r>
              <a:rPr lang="en-GB" sz="1600" dirty="0">
                <a:latin typeface="Arial" panose="020B0604020202020204" pitchFamily="34" charset="0"/>
                <a:cs typeface="Arial" panose="020B0604020202020204" pitchFamily="34" charset="0"/>
              </a:rPr>
              <a:t>. 7 (1).</a:t>
            </a:r>
          </a:p>
          <a:p>
            <a:r>
              <a:rPr lang="en-GB" sz="1600" dirty="0">
                <a:latin typeface="Arial" panose="020B0604020202020204" pitchFamily="34" charset="0"/>
                <a:cs typeface="Arial" panose="020B0604020202020204" pitchFamily="34" charset="0"/>
              </a:rPr>
              <a:t>CFI. (2019). </a:t>
            </a:r>
            <a:r>
              <a:rPr lang="en-GB" sz="1600" i="1" dirty="0">
                <a:latin typeface="Arial" panose="020B0604020202020204" pitchFamily="34" charset="0"/>
                <a:cs typeface="Arial" panose="020B0604020202020204" pitchFamily="34" charset="0"/>
              </a:rPr>
              <a:t>Time Management.</a:t>
            </a:r>
            <a:r>
              <a:rPr lang="en-GB" sz="1600" dirty="0">
                <a:latin typeface="Arial" panose="020B0604020202020204" pitchFamily="34" charset="0"/>
                <a:cs typeface="Arial" panose="020B0604020202020204" pitchFamily="34" charset="0"/>
              </a:rPr>
              <a:t> Available: https://corporatefinanceinstitute.com/resources/careers/soft-skills/time-management-list-tips/. Last accessed 21/12/19.</a:t>
            </a:r>
          </a:p>
          <a:p>
            <a:r>
              <a:rPr lang="en-GB" sz="1600" dirty="0">
                <a:latin typeface="Arial" panose="020B0604020202020204" pitchFamily="34" charset="0"/>
                <a:cs typeface="Arial" panose="020B0604020202020204" pitchFamily="34" charset="0"/>
              </a:rPr>
              <a:t>Ramesh, G (2010). </a:t>
            </a:r>
            <a:r>
              <a:rPr lang="en-GB" sz="1600" i="1" dirty="0">
                <a:latin typeface="Arial" panose="020B0604020202020204" pitchFamily="34" charset="0"/>
                <a:cs typeface="Arial" panose="020B0604020202020204" pitchFamily="34" charset="0"/>
              </a:rPr>
              <a:t>The Ace od Soft Skills: Attitudes, Communication and Etiquette for Success</a:t>
            </a:r>
            <a:r>
              <a:rPr lang="en-GB" sz="1600" dirty="0">
                <a:latin typeface="Arial" panose="020B0604020202020204" pitchFamily="34" charset="0"/>
                <a:cs typeface="Arial" panose="020B0604020202020204" pitchFamily="34" charset="0"/>
              </a:rPr>
              <a:t>. India: Pearson. </a:t>
            </a:r>
          </a:p>
          <a:p>
            <a:r>
              <a:rPr lang="en-GB" sz="1600" dirty="0">
                <a:latin typeface="Arial" panose="020B0604020202020204" pitchFamily="34" charset="0"/>
                <a:cs typeface="Arial" panose="020B0604020202020204" pitchFamily="34" charset="0"/>
              </a:rPr>
              <a:t>Kumar, S (2011). </a:t>
            </a:r>
            <a:r>
              <a:rPr lang="en-GB" sz="1600" i="1" dirty="0">
                <a:latin typeface="Arial" panose="020B0604020202020204" pitchFamily="34" charset="0"/>
                <a:cs typeface="Arial" panose="020B0604020202020204" pitchFamily="34" charset="0"/>
              </a:rPr>
              <a:t>Communication Skills And Soft Skills: An Integrated Approach (With Cd)</a:t>
            </a:r>
            <a:r>
              <a:rPr lang="en-GB" sz="1600" dirty="0">
                <a:latin typeface="Arial" panose="020B0604020202020204" pitchFamily="34" charset="0"/>
                <a:cs typeface="Arial" panose="020B0604020202020204" pitchFamily="34" charset="0"/>
              </a:rPr>
              <a:t>. India: Pearson</a:t>
            </a:r>
          </a:p>
          <a:p>
            <a:r>
              <a:rPr lang="en-GB" sz="1600" dirty="0">
                <a:latin typeface="Arial" panose="020B0604020202020204" pitchFamily="34" charset="0"/>
                <a:cs typeface="Arial" panose="020B0604020202020204" pitchFamily="34" charset="0"/>
              </a:rPr>
              <a:t>O'Connell, B. (2019). </a:t>
            </a:r>
            <a:r>
              <a:rPr lang="en-GB" sz="1600" i="1" dirty="0">
                <a:latin typeface="Arial" panose="020B0604020202020204" pitchFamily="34" charset="0"/>
                <a:cs typeface="Arial" panose="020B0604020202020204" pitchFamily="34" charset="0"/>
              </a:rPr>
              <a:t>An Action Plan.</a:t>
            </a:r>
            <a:r>
              <a:rPr lang="en-GB" sz="1600" dirty="0">
                <a:latin typeface="Arial" panose="020B0604020202020204" pitchFamily="34" charset="0"/>
                <a:cs typeface="Arial" panose="020B0604020202020204" pitchFamily="34" charset="0"/>
              </a:rPr>
              <a:t> Available: https://www.shrm.org/hr-today/news/all-things-work/pages/an-action-plan.aspx. Last accessed 23/12/19.</a:t>
            </a:r>
          </a:p>
        </p:txBody>
      </p:sp>
      <p:sp>
        <p:nvSpPr>
          <p:cNvPr id="4" name="Footer Placeholder 3">
            <a:extLst>
              <a:ext uri="{FF2B5EF4-FFF2-40B4-BE49-F238E27FC236}">
                <a16:creationId xmlns:a16="http://schemas.microsoft.com/office/drawing/2014/main" id="{AC4F3794-8E19-4694-92C6-CDFB608779E5}"/>
              </a:ext>
            </a:extLst>
          </p:cNvPr>
          <p:cNvSpPr>
            <a:spLocks noGrp="1"/>
          </p:cNvSpPr>
          <p:nvPr>
            <p:ph type="ftr" sz="quarter" idx="11"/>
          </p:nvPr>
        </p:nvSpPr>
        <p:spPr>
          <a:xfrm>
            <a:off x="2252965" y="6409418"/>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spTree>
    <p:extLst>
      <p:ext uri="{BB962C8B-B14F-4D97-AF65-F5344CB8AC3E}">
        <p14:creationId xmlns:p14="http://schemas.microsoft.com/office/powerpoint/2010/main" val="916466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67311-3028-4578-903E-7399C8E4C253}"/>
              </a:ext>
            </a:extLst>
          </p:cNvPr>
          <p:cNvSpPr>
            <a:spLocks noGrp="1"/>
          </p:cNvSpPr>
          <p:nvPr>
            <p:ph type="title"/>
          </p:nvPr>
        </p:nvSpPr>
        <p:spPr>
          <a:xfrm>
            <a:off x="961797" y="0"/>
            <a:ext cx="5395460" cy="1026886"/>
          </a:xfrm>
        </p:spPr>
        <p:txBody>
          <a:bodyPr>
            <a:normAutofit/>
          </a:bodyPr>
          <a:lstStyle/>
          <a:p>
            <a:r>
              <a:rPr lang="en-GB" sz="48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1F74C932-72CE-4587-B1D6-ECDA54FF55B5}"/>
              </a:ext>
            </a:extLst>
          </p:cNvPr>
          <p:cNvSpPr>
            <a:spLocks noGrp="1"/>
          </p:cNvSpPr>
          <p:nvPr>
            <p:ph idx="1"/>
          </p:nvPr>
        </p:nvSpPr>
        <p:spPr>
          <a:xfrm>
            <a:off x="1248228" y="1465942"/>
            <a:ext cx="10218057" cy="5696857"/>
          </a:xfrm>
        </p:spPr>
        <p:txBody>
          <a:bodyPr>
            <a:normAutofit fontScale="70000" lnSpcReduction="20000"/>
          </a:bodyPr>
          <a:lstStyle/>
          <a:p>
            <a:r>
              <a:rPr lang="en-GB" sz="2300" dirty="0" err="1">
                <a:latin typeface="Arial" panose="020B0604020202020204" pitchFamily="34" charset="0"/>
                <a:cs typeface="Arial" panose="020B0604020202020204" pitchFamily="34" charset="0"/>
              </a:rPr>
              <a:t>Batsleer</a:t>
            </a:r>
            <a:r>
              <a:rPr lang="en-GB" sz="2300" dirty="0">
                <a:latin typeface="Arial" panose="020B0604020202020204" pitchFamily="34" charset="0"/>
                <a:cs typeface="Arial" panose="020B0604020202020204" pitchFamily="34" charset="0"/>
              </a:rPr>
              <a:t>, J &amp; Davies, B (2010). </a:t>
            </a:r>
            <a:r>
              <a:rPr lang="en-GB" sz="2300" i="1" dirty="0">
                <a:latin typeface="Arial" panose="020B0604020202020204" pitchFamily="34" charset="0"/>
                <a:cs typeface="Arial" panose="020B0604020202020204" pitchFamily="34" charset="0"/>
              </a:rPr>
              <a:t>What is Youth Work?</a:t>
            </a:r>
            <a:r>
              <a:rPr lang="en-GB" sz="2300" dirty="0">
                <a:latin typeface="Arial" panose="020B0604020202020204" pitchFamily="34" charset="0"/>
                <a:cs typeface="Arial" panose="020B0604020202020204" pitchFamily="34" charset="0"/>
              </a:rPr>
              <a:t>. Exeter: Learning Matters ltd.</a:t>
            </a:r>
          </a:p>
          <a:p>
            <a:r>
              <a:rPr lang="en-GB" sz="2300" dirty="0">
                <a:latin typeface="Arial" panose="020B0604020202020204" pitchFamily="34" charset="0"/>
                <a:cs typeface="Arial" panose="020B0604020202020204" pitchFamily="34" charset="0"/>
              </a:rPr>
              <a:t>Wood, J,. Westwood, S &amp; Thompson, G (2015). </a:t>
            </a:r>
            <a:r>
              <a:rPr lang="en-GB" sz="2300" i="1" dirty="0">
                <a:latin typeface="Arial" panose="020B0604020202020204" pitchFamily="34" charset="0"/>
                <a:cs typeface="Arial" panose="020B0604020202020204" pitchFamily="34" charset="0"/>
              </a:rPr>
              <a:t>Youth Work: Preparation for Practice</a:t>
            </a:r>
            <a:r>
              <a:rPr lang="en-GB" sz="2300" dirty="0">
                <a:latin typeface="Arial" panose="020B0604020202020204" pitchFamily="34" charset="0"/>
                <a:cs typeface="Arial" panose="020B0604020202020204" pitchFamily="34" charset="0"/>
              </a:rPr>
              <a:t>. Oxon: Routledge</a:t>
            </a:r>
          </a:p>
          <a:p>
            <a:r>
              <a:rPr lang="en-GB" sz="2300" dirty="0" err="1">
                <a:latin typeface="Arial" panose="020B0604020202020204" pitchFamily="34" charset="0"/>
                <a:cs typeface="Arial" panose="020B0604020202020204" pitchFamily="34" charset="0"/>
              </a:rPr>
              <a:t>Sapin</a:t>
            </a:r>
            <a:r>
              <a:rPr lang="en-GB" sz="2300" dirty="0">
                <a:latin typeface="Arial" panose="020B0604020202020204" pitchFamily="34" charset="0"/>
                <a:cs typeface="Arial" panose="020B0604020202020204" pitchFamily="34" charset="0"/>
              </a:rPr>
              <a:t>, K (2013). </a:t>
            </a:r>
            <a:r>
              <a:rPr lang="en-GB" sz="2300" i="1" dirty="0">
                <a:latin typeface="Arial" panose="020B0604020202020204" pitchFamily="34" charset="0"/>
                <a:cs typeface="Arial" panose="020B0604020202020204" pitchFamily="34" charset="0"/>
              </a:rPr>
              <a:t>Essential Skills for Youth Work Practice</a:t>
            </a:r>
            <a:r>
              <a:rPr lang="en-GB" sz="2300" dirty="0">
                <a:latin typeface="Arial" panose="020B0604020202020204" pitchFamily="34" charset="0"/>
                <a:cs typeface="Arial" panose="020B0604020202020204" pitchFamily="34" charset="0"/>
              </a:rPr>
              <a:t>. 2nd ed. London: SAGE Publications Ltd.</a:t>
            </a:r>
          </a:p>
          <a:p>
            <a:r>
              <a:rPr lang="en-GB" sz="2300" dirty="0" err="1">
                <a:latin typeface="Arial" panose="020B0604020202020204" pitchFamily="34" charset="0"/>
                <a:cs typeface="Arial" panose="020B0604020202020204" pitchFamily="34" charset="0"/>
              </a:rPr>
              <a:t>Hoggarth</a:t>
            </a:r>
            <a:r>
              <a:rPr lang="en-GB" sz="2300" dirty="0">
                <a:latin typeface="Arial" panose="020B0604020202020204" pitchFamily="34" charset="0"/>
                <a:cs typeface="Arial" panose="020B0604020202020204" pitchFamily="34" charset="0"/>
              </a:rPr>
              <a:t>, L,. Merton, B &amp; Tyler, M (2009). </a:t>
            </a:r>
            <a:r>
              <a:rPr lang="en-GB" sz="2300" i="1" dirty="0">
                <a:latin typeface="Arial" panose="020B0604020202020204" pitchFamily="34" charset="0"/>
                <a:cs typeface="Arial" panose="020B0604020202020204" pitchFamily="34" charset="0"/>
              </a:rPr>
              <a:t>Managing Modern Youth Work</a:t>
            </a:r>
            <a:r>
              <a:rPr lang="en-GB" sz="2300" dirty="0">
                <a:latin typeface="Arial" panose="020B0604020202020204" pitchFamily="34" charset="0"/>
                <a:cs typeface="Arial" panose="020B0604020202020204" pitchFamily="34" charset="0"/>
              </a:rPr>
              <a:t>. Exeter: Learning Matters ltd.</a:t>
            </a:r>
          </a:p>
          <a:p>
            <a:r>
              <a:rPr lang="en-GB" sz="2300" dirty="0">
                <a:latin typeface="Arial" panose="020B0604020202020204" pitchFamily="34" charset="0"/>
                <a:cs typeface="Arial" panose="020B0604020202020204" pitchFamily="34" charset="0"/>
              </a:rPr>
              <a:t>Douglas, T (2004). </a:t>
            </a:r>
            <a:r>
              <a:rPr lang="en-GB" sz="2300" i="1" dirty="0">
                <a:latin typeface="Arial" panose="020B0604020202020204" pitchFamily="34" charset="0"/>
                <a:cs typeface="Arial" panose="020B0604020202020204" pitchFamily="34" charset="0"/>
              </a:rPr>
              <a:t>Basic Groupwork</a:t>
            </a:r>
            <a:r>
              <a:rPr lang="en-GB" sz="2300" dirty="0">
                <a:latin typeface="Arial" panose="020B0604020202020204" pitchFamily="34" charset="0"/>
                <a:cs typeface="Arial" panose="020B0604020202020204" pitchFamily="34" charset="0"/>
              </a:rPr>
              <a:t>. London &amp; New York: Routledge.</a:t>
            </a:r>
          </a:p>
          <a:p>
            <a:r>
              <a:rPr lang="en-GB" sz="2300" dirty="0">
                <a:latin typeface="Arial" panose="020B0604020202020204" pitchFamily="34" charset="0"/>
                <a:cs typeface="Arial" panose="020B0604020202020204" pitchFamily="34" charset="0"/>
              </a:rPr>
              <a:t>Douglas, T (2017). </a:t>
            </a:r>
            <a:r>
              <a:rPr lang="en-GB" sz="2300" i="1" dirty="0">
                <a:latin typeface="Arial" panose="020B0604020202020204" pitchFamily="34" charset="0"/>
                <a:cs typeface="Arial" panose="020B0604020202020204" pitchFamily="34" charset="0"/>
              </a:rPr>
              <a:t>Successful Group Work: 13 Activities to Teach Teamwork Skills </a:t>
            </a:r>
            <a:r>
              <a:rPr lang="en-GB" sz="2300" dirty="0">
                <a:latin typeface="Arial" panose="020B0604020202020204" pitchFamily="34" charset="0"/>
                <a:cs typeface="Arial" panose="020B0604020202020204" pitchFamily="34" charset="0"/>
              </a:rPr>
              <a:t>. Branford: Alphabet Publishing.</a:t>
            </a:r>
          </a:p>
          <a:p>
            <a:r>
              <a:rPr lang="en-GB" sz="2300" dirty="0" err="1">
                <a:latin typeface="Arial" panose="020B0604020202020204" pitchFamily="34" charset="0"/>
                <a:cs typeface="Arial" panose="020B0604020202020204" pitchFamily="34" charset="0"/>
              </a:rPr>
              <a:t>Hardina</a:t>
            </a:r>
            <a:r>
              <a:rPr lang="en-GB" sz="2300" dirty="0">
                <a:latin typeface="Arial" panose="020B0604020202020204" pitchFamily="34" charset="0"/>
                <a:cs typeface="Arial" panose="020B0604020202020204" pitchFamily="34" charset="0"/>
              </a:rPr>
              <a:t>, D (2013). </a:t>
            </a:r>
            <a:r>
              <a:rPr lang="en-GB" sz="2300" i="1" dirty="0">
                <a:latin typeface="Arial" panose="020B0604020202020204" pitchFamily="34" charset="0"/>
                <a:cs typeface="Arial" panose="020B0604020202020204" pitchFamily="34" charset="0"/>
              </a:rPr>
              <a:t>Interpersonal Social Skills for Community Practice</a:t>
            </a:r>
            <a:r>
              <a:rPr lang="en-GB" sz="2300" dirty="0">
                <a:latin typeface="Arial" panose="020B0604020202020204" pitchFamily="34" charset="0"/>
                <a:cs typeface="Arial" panose="020B0604020202020204" pitchFamily="34" charset="0"/>
              </a:rPr>
              <a:t>. New York: Springer Publishing Company. </a:t>
            </a:r>
          </a:p>
          <a:p>
            <a:r>
              <a:rPr lang="en-GB" sz="2300" dirty="0">
                <a:latin typeface="Arial" panose="020B0604020202020204" pitchFamily="34" charset="0"/>
                <a:cs typeface="Arial" panose="020B0604020202020204" pitchFamily="34" charset="0"/>
              </a:rPr>
              <a:t>The Attic Youth </a:t>
            </a:r>
            <a:r>
              <a:rPr lang="en-GB" sz="2300" dirty="0" err="1">
                <a:latin typeface="Arial" panose="020B0604020202020204" pitchFamily="34" charset="0"/>
                <a:cs typeface="Arial" panose="020B0604020202020204" pitchFamily="34" charset="0"/>
              </a:rPr>
              <a:t>Center</a:t>
            </a:r>
            <a:r>
              <a:rPr lang="en-GB" sz="2300" dirty="0">
                <a:latin typeface="Arial" panose="020B0604020202020204" pitchFamily="34" charset="0"/>
                <a:cs typeface="Arial" panose="020B0604020202020204" pitchFamily="34" charset="0"/>
              </a:rPr>
              <a:t>. (2019). </a:t>
            </a:r>
            <a:r>
              <a:rPr lang="en-GB" sz="2300" i="1" dirty="0">
                <a:latin typeface="Arial" panose="020B0604020202020204" pitchFamily="34" charset="0"/>
                <a:cs typeface="Arial" panose="020B0604020202020204" pitchFamily="34" charset="0"/>
              </a:rPr>
              <a:t>Attic Youth to Work on Project Promoting Nonviolent Communication on Social Media.</a:t>
            </a:r>
            <a:r>
              <a:rPr lang="en-GB" sz="2300" dirty="0">
                <a:latin typeface="Arial" panose="020B0604020202020204" pitchFamily="34" charset="0"/>
                <a:cs typeface="Arial" panose="020B0604020202020204" pitchFamily="34" charset="0"/>
              </a:rPr>
              <a:t> Available: https://www.atticyouthcenter.org/summer2014. Last accessed 23/12/19.</a:t>
            </a:r>
          </a:p>
          <a:p>
            <a:r>
              <a:rPr lang="en-GB" sz="2300" dirty="0">
                <a:latin typeface="Arial" panose="020B0604020202020204" pitchFamily="34" charset="0"/>
                <a:cs typeface="Arial" panose="020B0604020202020204" pitchFamily="34" charset="0"/>
              </a:rPr>
              <a:t>Petrie, P (2011). </a:t>
            </a:r>
            <a:r>
              <a:rPr lang="en-GB" sz="2300" i="1" dirty="0">
                <a:latin typeface="Arial" panose="020B0604020202020204" pitchFamily="34" charset="0"/>
                <a:cs typeface="Arial" panose="020B0604020202020204" pitchFamily="34" charset="0"/>
              </a:rPr>
              <a:t>Communication skills for Working With</a:t>
            </a:r>
            <a:r>
              <a:rPr lang="en-GB" sz="2300" dirty="0">
                <a:latin typeface="Arial" panose="020B0604020202020204" pitchFamily="34" charset="0"/>
                <a:cs typeface="Arial" panose="020B0604020202020204" pitchFamily="34" charset="0"/>
              </a:rPr>
              <a:t>. 3rd ed. London: Jessica Kingsley Publishers. </a:t>
            </a:r>
          </a:p>
          <a:p>
            <a:r>
              <a:rPr lang="en-GB" sz="2300" dirty="0" err="1">
                <a:latin typeface="Arial" panose="020B0604020202020204" pitchFamily="34" charset="0"/>
                <a:cs typeface="Arial" panose="020B0604020202020204" pitchFamily="34" charset="0"/>
              </a:rPr>
              <a:t>Lefevri</a:t>
            </a:r>
            <a:r>
              <a:rPr lang="en-GB" sz="2300" dirty="0">
                <a:latin typeface="Arial" panose="020B0604020202020204" pitchFamily="34" charset="0"/>
                <a:cs typeface="Arial" panose="020B0604020202020204" pitchFamily="34" charset="0"/>
              </a:rPr>
              <a:t>, M (2010). </a:t>
            </a:r>
            <a:r>
              <a:rPr lang="en-GB" sz="2300" i="1" dirty="0">
                <a:latin typeface="Arial" panose="020B0604020202020204" pitchFamily="34" charset="0"/>
                <a:cs typeface="Arial" panose="020B0604020202020204" pitchFamily="34" charset="0"/>
              </a:rPr>
              <a:t>Communicating with Children and Young People: Making a Difference</a:t>
            </a:r>
            <a:r>
              <a:rPr lang="en-GB" sz="2300" dirty="0">
                <a:latin typeface="Arial" panose="020B0604020202020204" pitchFamily="34" charset="0"/>
                <a:cs typeface="Arial" panose="020B0604020202020204" pitchFamily="34" charset="0"/>
              </a:rPr>
              <a:t>. Bristol: The Policy Pres</a:t>
            </a:r>
          </a:p>
          <a:p>
            <a:r>
              <a:rPr lang="en-GB" sz="2300" dirty="0">
                <a:latin typeface="Arial" panose="020B0604020202020204" pitchFamily="34" charset="0"/>
                <a:cs typeface="Arial" panose="020B0604020202020204" pitchFamily="34" charset="0"/>
              </a:rPr>
              <a:t>Castle, A. (2018). </a:t>
            </a:r>
            <a:r>
              <a:rPr lang="en-GB" sz="2300" i="1" dirty="0">
                <a:latin typeface="Arial" panose="020B0604020202020204" pitchFamily="34" charset="0"/>
                <a:cs typeface="Arial" panose="020B0604020202020204" pitchFamily="34" charset="0"/>
              </a:rPr>
              <a:t>5 simple truths of time management for youth workers.</a:t>
            </a:r>
            <a:r>
              <a:rPr lang="en-GB" sz="2300" dirty="0">
                <a:latin typeface="Arial" panose="020B0604020202020204" pitchFamily="34" charset="0"/>
                <a:cs typeface="Arial" panose="020B0604020202020204" pitchFamily="34" charset="0"/>
              </a:rPr>
              <a:t> Available: https://www.thriveym.org.uk/5-simple-truths-time-management/. Last accessed 21/12/19.</a:t>
            </a:r>
          </a:p>
          <a:p>
            <a:endParaRPr lang="en-GB" sz="2300" dirty="0">
              <a:latin typeface="Arial" panose="020B0604020202020204" pitchFamily="34" charset="0"/>
              <a:cs typeface="Arial" panose="020B0604020202020204" pitchFamily="34" charset="0"/>
            </a:endParaRPr>
          </a:p>
          <a:p>
            <a:endParaRPr lang="en-GB" sz="2100" dirty="0">
              <a:latin typeface="Arial" panose="020B0604020202020204" pitchFamily="34" charset="0"/>
              <a:cs typeface="Arial" panose="020B0604020202020204" pitchFamily="34" charset="0"/>
            </a:endParaRPr>
          </a:p>
          <a:p>
            <a:endParaRPr lang="en-GB" sz="21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AC4F3794-8E19-4694-92C6-CDFB608779E5}"/>
              </a:ext>
            </a:extLst>
          </p:cNvPr>
          <p:cNvSpPr>
            <a:spLocks noGrp="1"/>
          </p:cNvSpPr>
          <p:nvPr>
            <p:ph type="ftr" sz="quarter" idx="11"/>
          </p:nvPr>
        </p:nvSpPr>
        <p:spPr>
          <a:xfrm>
            <a:off x="2252965" y="6409418"/>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spTree>
    <p:extLst>
      <p:ext uri="{BB962C8B-B14F-4D97-AF65-F5344CB8AC3E}">
        <p14:creationId xmlns:p14="http://schemas.microsoft.com/office/powerpoint/2010/main" val="4190643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67311-3028-4578-903E-7399C8E4C253}"/>
              </a:ext>
            </a:extLst>
          </p:cNvPr>
          <p:cNvSpPr>
            <a:spLocks noGrp="1"/>
          </p:cNvSpPr>
          <p:nvPr>
            <p:ph type="title"/>
          </p:nvPr>
        </p:nvSpPr>
        <p:spPr>
          <a:xfrm>
            <a:off x="961797" y="0"/>
            <a:ext cx="5395460" cy="1026886"/>
          </a:xfrm>
        </p:spPr>
        <p:txBody>
          <a:bodyPr>
            <a:normAutofit/>
          </a:bodyPr>
          <a:lstStyle/>
          <a:p>
            <a:r>
              <a:rPr lang="en-GB" sz="48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1F74C932-72CE-4587-B1D6-ECDA54FF55B5}"/>
              </a:ext>
            </a:extLst>
          </p:cNvPr>
          <p:cNvSpPr>
            <a:spLocks noGrp="1"/>
          </p:cNvSpPr>
          <p:nvPr>
            <p:ph idx="1"/>
          </p:nvPr>
        </p:nvSpPr>
        <p:spPr>
          <a:xfrm>
            <a:off x="1273402" y="1813674"/>
            <a:ext cx="10167710" cy="4960869"/>
          </a:xfrm>
        </p:spPr>
        <p:txBody>
          <a:bodyPr>
            <a:noAutofit/>
          </a:bodyPr>
          <a:lstStyle/>
          <a:p>
            <a:r>
              <a:rPr lang="en-GB" sz="1600" dirty="0" err="1">
                <a:latin typeface="Arial" panose="020B0604020202020204" pitchFamily="34" charset="0"/>
                <a:cs typeface="Arial" panose="020B0604020202020204" pitchFamily="34" charset="0"/>
              </a:rPr>
              <a:t>Westergaard</a:t>
            </a:r>
            <a:r>
              <a:rPr lang="en-GB" sz="1600" dirty="0">
                <a:latin typeface="Arial" panose="020B0604020202020204" pitchFamily="34" charset="0"/>
                <a:cs typeface="Arial" panose="020B0604020202020204" pitchFamily="34" charset="0"/>
              </a:rPr>
              <a:t>, J (2009). </a:t>
            </a:r>
            <a:r>
              <a:rPr lang="en-GB" sz="1600" i="1" dirty="0">
                <a:latin typeface="Arial" panose="020B0604020202020204" pitchFamily="34" charset="0"/>
                <a:cs typeface="Arial" panose="020B0604020202020204" pitchFamily="34" charset="0"/>
              </a:rPr>
              <a:t>Effective group Work with Young People</a:t>
            </a:r>
            <a:r>
              <a:rPr lang="en-GB" sz="1600" dirty="0">
                <a:latin typeface="Arial" panose="020B0604020202020204" pitchFamily="34" charset="0"/>
                <a:cs typeface="Arial" panose="020B0604020202020204" pitchFamily="34" charset="0"/>
              </a:rPr>
              <a:t>. New York: Open University Pres.</a:t>
            </a:r>
          </a:p>
          <a:p>
            <a:r>
              <a:rPr lang="en-GB" sz="1600" dirty="0" err="1">
                <a:latin typeface="Arial" panose="020B0604020202020204" pitchFamily="34" charset="0"/>
                <a:cs typeface="Arial" panose="020B0604020202020204" pitchFamily="34" charset="0"/>
              </a:rPr>
              <a:t>Guzhva</a:t>
            </a:r>
            <a:r>
              <a:rPr lang="en-GB" sz="1600" dirty="0">
                <a:latin typeface="Arial" panose="020B0604020202020204" pitchFamily="34" charset="0"/>
                <a:cs typeface="Arial" panose="020B0604020202020204" pitchFamily="34" charset="0"/>
              </a:rPr>
              <a:t>, V. (2019). </a:t>
            </a:r>
            <a:r>
              <a:rPr lang="en-GB" sz="1600" i="1" dirty="0">
                <a:latin typeface="Arial" panose="020B0604020202020204" pitchFamily="34" charset="0"/>
                <a:cs typeface="Arial" panose="020B0604020202020204" pitchFamily="34" charset="0"/>
              </a:rPr>
              <a:t>A Group of Young People Working in the Office.</a:t>
            </a:r>
            <a:r>
              <a:rPr lang="en-GB" sz="1600" dirty="0">
                <a:latin typeface="Arial" panose="020B0604020202020204" pitchFamily="34" charset="0"/>
                <a:cs typeface="Arial" panose="020B0604020202020204" pitchFamily="34" charset="0"/>
              </a:rPr>
              <a:t> Available: https://www.123rf.com/photo_45942368_a-group-of-young-people-working-in-the-office.html. Last accessed 22/12/19.</a:t>
            </a:r>
          </a:p>
          <a:p>
            <a:r>
              <a:rPr lang="en-GB" sz="1600" dirty="0">
                <a:latin typeface="Arial" panose="020B0604020202020204" pitchFamily="34" charset="0"/>
                <a:cs typeface="Arial" panose="020B0604020202020204" pitchFamily="34" charset="0"/>
              </a:rPr>
              <a:t>Sim, N (2019). </a:t>
            </a:r>
            <a:r>
              <a:rPr lang="en-GB" sz="1600" i="1" dirty="0">
                <a:latin typeface="Arial" panose="020B0604020202020204" pitchFamily="34" charset="0"/>
                <a:cs typeface="Arial" panose="020B0604020202020204" pitchFamily="34" charset="0"/>
              </a:rPr>
              <a:t>Youth Work, Galleries and the Politics of Partnership</a:t>
            </a:r>
            <a:r>
              <a:rPr lang="en-GB" sz="1600" dirty="0">
                <a:latin typeface="Arial" panose="020B0604020202020204" pitchFamily="34" charset="0"/>
                <a:cs typeface="Arial" panose="020B0604020202020204" pitchFamily="34" charset="0"/>
              </a:rPr>
              <a:t>. Switzerland : PALGRAVE.</a:t>
            </a:r>
          </a:p>
          <a:p>
            <a:r>
              <a:rPr lang="en-GB" sz="1600" dirty="0">
                <a:latin typeface="Arial" panose="020B0604020202020204" pitchFamily="34" charset="0"/>
                <a:cs typeface="Arial" panose="020B0604020202020204" pitchFamily="34" charset="0"/>
              </a:rPr>
              <a:t>Cline, J. (2019). </a:t>
            </a:r>
            <a:r>
              <a:rPr lang="en-GB" sz="1600" i="1" dirty="0">
                <a:latin typeface="Arial" panose="020B0604020202020204" pitchFamily="34" charset="0"/>
                <a:cs typeface="Arial" panose="020B0604020202020204" pitchFamily="34" charset="0"/>
              </a:rPr>
              <a:t>Collaborative work develops valuable skills.</a:t>
            </a:r>
            <a:r>
              <a:rPr lang="en-GB" sz="1600" dirty="0">
                <a:latin typeface="Arial" panose="020B0604020202020204" pitchFamily="34" charset="0"/>
                <a:cs typeface="Arial" panose="020B0604020202020204" pitchFamily="34" charset="0"/>
              </a:rPr>
              <a:t> Available: https://www.mcgilltribune.com/opinion/collaborative-work-develops-valuable-skills-02202018/. Last accessed 22/12/19.</a:t>
            </a:r>
          </a:p>
          <a:p>
            <a:r>
              <a:rPr lang="en-GB" sz="1600" dirty="0">
                <a:latin typeface="Arial" panose="020B0604020202020204" pitchFamily="34" charset="0"/>
                <a:cs typeface="Arial" panose="020B0604020202020204" pitchFamily="34" charset="0"/>
              </a:rPr>
              <a:t>Blanche, A. (2018). </a:t>
            </a:r>
            <a:r>
              <a:rPr lang="en-GB" sz="1600" i="1" dirty="0">
                <a:latin typeface="Arial" panose="020B0604020202020204" pitchFamily="34" charset="0"/>
                <a:cs typeface="Arial" panose="020B0604020202020204" pitchFamily="34" charset="0"/>
              </a:rPr>
              <a:t>4 communication styles and how to navigate them in the workplace.</a:t>
            </a:r>
            <a:r>
              <a:rPr lang="en-GB" sz="1600" dirty="0">
                <a:latin typeface="Arial" panose="020B0604020202020204" pitchFamily="34" charset="0"/>
                <a:cs typeface="Arial" panose="020B0604020202020204" pitchFamily="34" charset="0"/>
              </a:rPr>
              <a:t> Available: https://www.atlassian.com/blog/inside-atlassian/how-to-navigate-diverse-communication-styles-at-work. Last accessed 22/12/19.</a:t>
            </a:r>
          </a:p>
          <a:p>
            <a:r>
              <a:rPr lang="en-GB" sz="1600" dirty="0" err="1">
                <a:latin typeface="Arial" panose="020B0604020202020204" pitchFamily="34" charset="0"/>
                <a:cs typeface="Arial" panose="020B0604020202020204" pitchFamily="34" charset="0"/>
              </a:rPr>
              <a:t>Angleo</a:t>
            </a:r>
            <a:r>
              <a:rPr lang="en-GB" sz="1600" dirty="0">
                <a:latin typeface="Arial" panose="020B0604020202020204" pitchFamily="34" charset="0"/>
                <a:cs typeface="Arial" panose="020B0604020202020204" pitchFamily="34" charset="0"/>
              </a:rPr>
              <a:t>, G (2014). </a:t>
            </a:r>
            <a:r>
              <a:rPr lang="en-GB" sz="1600" i="1" dirty="0">
                <a:latin typeface="Arial" panose="020B0604020202020204" pitchFamily="34" charset="0"/>
                <a:cs typeface="Arial" panose="020B0604020202020204" pitchFamily="34" charset="0"/>
              </a:rPr>
              <a:t>The 7 Effective Communication Skills: How to be a Better Communicator Now</a:t>
            </a:r>
            <a:r>
              <a:rPr lang="en-GB" sz="1600" dirty="0">
                <a:latin typeface="Arial" panose="020B0604020202020204" pitchFamily="34" charset="0"/>
                <a:cs typeface="Arial" panose="020B0604020202020204" pitchFamily="34" charset="0"/>
              </a:rPr>
              <a:t>. SN &amp; NS Publications.</a:t>
            </a:r>
          </a:p>
          <a:p>
            <a:r>
              <a:rPr lang="en-GB" sz="1600" dirty="0">
                <a:latin typeface="Arial" panose="020B0604020202020204" pitchFamily="34" charset="0"/>
                <a:cs typeface="Arial" panose="020B0604020202020204" pitchFamily="34" charset="0"/>
              </a:rPr>
              <a:t>Bhatnagar (2012). </a:t>
            </a:r>
            <a:r>
              <a:rPr lang="en-GB" sz="1600" i="1" dirty="0">
                <a:latin typeface="Arial" panose="020B0604020202020204" pitchFamily="34" charset="0"/>
                <a:cs typeface="Arial" panose="020B0604020202020204" pitchFamily="34" charset="0"/>
              </a:rPr>
              <a:t>Effective Communication and Soft Skills</a:t>
            </a:r>
            <a:r>
              <a:rPr lang="en-GB" sz="1600" dirty="0">
                <a:latin typeface="Arial" panose="020B0604020202020204" pitchFamily="34" charset="0"/>
                <a:cs typeface="Arial" panose="020B0604020202020204" pitchFamily="34" charset="0"/>
              </a:rPr>
              <a:t>. India: Pearson.</a:t>
            </a:r>
          </a:p>
          <a:p>
            <a:r>
              <a:rPr lang="en-GB" sz="1600" dirty="0" err="1">
                <a:latin typeface="Arial" panose="020B0604020202020204" pitchFamily="34" charset="0"/>
                <a:cs typeface="Arial" panose="020B0604020202020204" pitchFamily="34" charset="0"/>
              </a:rPr>
              <a:t>Anderondo</a:t>
            </a:r>
            <a:r>
              <a:rPr lang="en-GB" sz="1600" dirty="0">
                <a:latin typeface="Arial" panose="020B0604020202020204" pitchFamily="34" charset="0"/>
                <a:cs typeface="Arial" panose="020B0604020202020204" pitchFamily="34" charset="0"/>
              </a:rPr>
              <a:t>, L (2000). </a:t>
            </a:r>
            <a:r>
              <a:rPr lang="en-GB" sz="1600" i="1" dirty="0">
                <a:latin typeface="Arial" panose="020B0604020202020204" pitchFamily="34" charset="0"/>
                <a:cs typeface="Arial" panose="020B0604020202020204" pitchFamily="34" charset="0"/>
              </a:rPr>
              <a:t>Communicating Effectively</a:t>
            </a:r>
            <a:r>
              <a:rPr lang="en-GB" sz="1600" dirty="0">
                <a:latin typeface="Arial" panose="020B0604020202020204" pitchFamily="34" charset="0"/>
                <a:cs typeface="Arial" panose="020B0604020202020204" pitchFamily="34" charset="0"/>
              </a:rPr>
              <a:t>. United States of America: </a:t>
            </a:r>
            <a:r>
              <a:rPr lang="en-GB" sz="1600" dirty="0" err="1">
                <a:latin typeface="Arial" panose="020B0604020202020204" pitchFamily="34" charset="0"/>
                <a:cs typeface="Arial" panose="020B0604020202020204" pitchFamily="34" charset="0"/>
              </a:rPr>
              <a:t>McFraw</a:t>
            </a:r>
            <a:r>
              <a:rPr lang="en-GB" sz="1600" dirty="0">
                <a:latin typeface="Arial" panose="020B0604020202020204" pitchFamily="34" charset="0"/>
                <a:cs typeface="Arial" panose="020B0604020202020204" pitchFamily="34" charset="0"/>
              </a:rPr>
              <a:t>-Hill.</a:t>
            </a:r>
          </a:p>
          <a:p>
            <a:r>
              <a:rPr lang="en-GB" sz="1600" dirty="0">
                <a:latin typeface="Arial" panose="020B0604020202020204" pitchFamily="34" charset="0"/>
                <a:cs typeface="Arial" panose="020B0604020202020204" pitchFamily="34" charset="0"/>
              </a:rPr>
              <a:t>Palmer, P (2017). </a:t>
            </a:r>
            <a:r>
              <a:rPr lang="en-GB" sz="1600" i="1" dirty="0">
                <a:latin typeface="Arial" panose="020B0604020202020204" pitchFamily="34" charset="0"/>
                <a:cs typeface="Arial" panose="020B0604020202020204" pitchFamily="34" charset="0"/>
              </a:rPr>
              <a:t>Successful Group Work: 13 Activities to Teach Teamwork Skills </a:t>
            </a:r>
            <a:r>
              <a:rPr lang="en-GB" sz="1600" dirty="0">
                <a:latin typeface="Arial" panose="020B0604020202020204" pitchFamily="34" charset="0"/>
                <a:cs typeface="Arial" panose="020B0604020202020204" pitchFamily="34" charset="0"/>
              </a:rPr>
              <a:t>. Branford: Alphabet Publishing.</a:t>
            </a:r>
          </a:p>
          <a:p>
            <a:endParaRPr lang="en-GB" sz="16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AC4F3794-8E19-4694-92C6-CDFB608779E5}"/>
              </a:ext>
            </a:extLst>
          </p:cNvPr>
          <p:cNvSpPr>
            <a:spLocks noGrp="1"/>
          </p:cNvSpPr>
          <p:nvPr>
            <p:ph type="ftr" sz="quarter" idx="11"/>
          </p:nvPr>
        </p:nvSpPr>
        <p:spPr>
          <a:xfrm>
            <a:off x="2252965" y="6409418"/>
            <a:ext cx="7084177" cy="365125"/>
          </a:xfrm>
        </p:spPr>
        <p:txBody>
          <a:bodyPr/>
          <a:lstStyle/>
          <a:p>
            <a:r>
              <a:rPr lang="en-GB" sz="1800" dirty="0">
                <a:latin typeface="Arial" panose="020B0604020202020204" pitchFamily="34" charset="0"/>
                <a:cs typeface="Arial" panose="020B0604020202020204" pitchFamily="34" charset="0"/>
              </a:rPr>
              <a:t>Ashlie Day – 1901731</a:t>
            </a:r>
          </a:p>
        </p:txBody>
      </p:sp>
    </p:spTree>
    <p:extLst>
      <p:ext uri="{BB962C8B-B14F-4D97-AF65-F5344CB8AC3E}">
        <p14:creationId xmlns:p14="http://schemas.microsoft.com/office/powerpoint/2010/main" val="22639885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1659</Words>
  <Application>Microsoft Office PowerPoint</Application>
  <PresentationFormat>Widescreen</PresentationFormat>
  <Paragraphs>166</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Corbel</vt:lpstr>
      <vt:lpstr>Parallax</vt:lpstr>
      <vt:lpstr>SEMINAR PRESENTATION </vt:lpstr>
      <vt:lpstr>Time Management</vt:lpstr>
      <vt:lpstr>Time Management</vt:lpstr>
      <vt:lpstr>Time Management</vt:lpstr>
      <vt:lpstr>Time Management and Youth Work</vt:lpstr>
      <vt:lpstr>Time Management as a Youth Worker </vt:lpstr>
      <vt:lpstr>Time Management as a Youth Worker</vt:lpstr>
      <vt:lpstr>Group Work</vt:lpstr>
      <vt:lpstr>Group Work</vt:lpstr>
      <vt:lpstr>Group Work</vt:lpstr>
      <vt:lpstr>Group Work and Youth Work</vt:lpstr>
      <vt:lpstr>Group Work as a Youth Worker</vt:lpstr>
      <vt:lpstr>Group Work as a Youth Worker</vt:lpstr>
      <vt:lpstr>Communication</vt:lpstr>
      <vt:lpstr>Communication</vt:lpstr>
      <vt:lpstr>Communication</vt:lpstr>
      <vt:lpstr>Communication and Youth Work</vt:lpstr>
      <vt:lpstr>Communication and youth work</vt:lpstr>
      <vt:lpstr>Communication and Youth Work</vt:lpstr>
      <vt:lpstr>Action Plan</vt:lpstr>
      <vt:lpstr>Time Management </vt:lpstr>
      <vt:lpstr>Group Work</vt:lpstr>
      <vt:lpstr>Communication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PRESENTATION </dc:title>
  <dc:creator>Ashlie Day</dc:creator>
  <cp:lastModifiedBy>Ashlie Day</cp:lastModifiedBy>
  <cp:revision>1</cp:revision>
  <dcterms:created xsi:type="dcterms:W3CDTF">2020-01-04T16:42:37Z</dcterms:created>
  <dcterms:modified xsi:type="dcterms:W3CDTF">2020-01-04T16:49:35Z</dcterms:modified>
</cp:coreProperties>
</file>