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handoutMasterIdLst>
    <p:handoutMasterId r:id="rId27"/>
  </p:handoutMasterIdLst>
  <p:sldIdLst>
    <p:sldId id="289" r:id="rId2"/>
    <p:sldId id="270" r:id="rId3"/>
    <p:sldId id="276" r:id="rId4"/>
    <p:sldId id="264" r:id="rId5"/>
    <p:sldId id="271" r:id="rId6"/>
    <p:sldId id="274" r:id="rId7"/>
    <p:sldId id="277" r:id="rId8"/>
    <p:sldId id="266" r:id="rId9"/>
    <p:sldId id="279" r:id="rId10"/>
    <p:sldId id="280" r:id="rId11"/>
    <p:sldId id="281" r:id="rId12"/>
    <p:sldId id="267" r:id="rId13"/>
    <p:sldId id="282" r:id="rId14"/>
    <p:sldId id="265" r:id="rId15"/>
    <p:sldId id="283" r:id="rId16"/>
    <p:sldId id="284" r:id="rId17"/>
    <p:sldId id="290" r:id="rId18"/>
    <p:sldId id="292" r:id="rId19"/>
    <p:sldId id="291" r:id="rId20"/>
    <p:sldId id="293" r:id="rId21"/>
    <p:sldId id="288" r:id="rId22"/>
    <p:sldId id="285" r:id="rId23"/>
    <p:sldId id="286" r:id="rId24"/>
    <p:sldId id="287" r:id="rId25"/>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65" autoAdjust="0"/>
    <p:restoredTop sz="94660"/>
  </p:normalViewPr>
  <p:slideViewPr>
    <p:cSldViewPr>
      <p:cViewPr varScale="1">
        <p:scale>
          <a:sx n="70" d="100"/>
          <a:sy n="70" d="100"/>
        </p:scale>
        <p:origin x="480" y="2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4EF9E43-21B6-4EA6-A314-A73ECAF739F9}" type="datetimeFigureOut">
              <a:rPr lang="en-GB" smtClean="0"/>
              <a:t>24/03/2017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4115B079-096C-4B0D-808F-C618A331C7F8}" type="slidenum">
              <a:rPr lang="en-GB" smtClean="0"/>
              <a:t>‹#›</a:t>
            </a:fld>
            <a:endParaRPr lang="en-GB"/>
          </a:p>
        </p:txBody>
      </p:sp>
    </p:spTree>
    <p:extLst>
      <p:ext uri="{BB962C8B-B14F-4D97-AF65-F5344CB8AC3E}">
        <p14:creationId xmlns:p14="http://schemas.microsoft.com/office/powerpoint/2010/main" val="37603127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464E9D1-FF83-4A1B-AB28-9C54368FD20E}" type="datetimeFigureOut">
              <a:rPr lang="en-GB" smtClean="0"/>
              <a:t>24/03/2017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71FE375-B634-482C-B4F8-717C676E600D}" type="slidenum">
              <a:rPr lang="en-GB" smtClean="0"/>
              <a:t>‹#›</a:t>
            </a:fld>
            <a:endParaRPr lang="en-GB" dirty="0"/>
          </a:p>
        </p:txBody>
      </p:sp>
    </p:spTree>
    <p:extLst>
      <p:ext uri="{BB962C8B-B14F-4D97-AF65-F5344CB8AC3E}">
        <p14:creationId xmlns:p14="http://schemas.microsoft.com/office/powerpoint/2010/main" val="555823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2054866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4051092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a:t>
            </a:fld>
            <a:endParaRPr lang="en-GB" dirty="0"/>
          </a:p>
        </p:txBody>
      </p:sp>
    </p:spTree>
    <p:extLst>
      <p:ext uri="{BB962C8B-B14F-4D97-AF65-F5344CB8AC3E}">
        <p14:creationId xmlns:p14="http://schemas.microsoft.com/office/powerpoint/2010/main" val="144352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dirty="0"/>
          </a:p>
        </p:txBody>
      </p:sp>
    </p:spTree>
    <p:extLst>
      <p:ext uri="{BB962C8B-B14F-4D97-AF65-F5344CB8AC3E}">
        <p14:creationId xmlns:p14="http://schemas.microsoft.com/office/powerpoint/2010/main" val="2561745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dirty="0"/>
          </a:p>
        </p:txBody>
      </p:sp>
    </p:spTree>
    <p:extLst>
      <p:ext uri="{BB962C8B-B14F-4D97-AF65-F5344CB8AC3E}">
        <p14:creationId xmlns:p14="http://schemas.microsoft.com/office/powerpoint/2010/main" val="4274075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dirty="0"/>
          </a:p>
        </p:txBody>
      </p:sp>
    </p:spTree>
    <p:extLst>
      <p:ext uri="{BB962C8B-B14F-4D97-AF65-F5344CB8AC3E}">
        <p14:creationId xmlns:p14="http://schemas.microsoft.com/office/powerpoint/2010/main" val="30254312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10</a:t>
            </a:fld>
            <a:endParaRPr lang="en-GB" dirty="0"/>
          </a:p>
        </p:txBody>
      </p:sp>
    </p:spTree>
    <p:extLst>
      <p:ext uri="{BB962C8B-B14F-4D97-AF65-F5344CB8AC3E}">
        <p14:creationId xmlns:p14="http://schemas.microsoft.com/office/powerpoint/2010/main" val="1309467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11</a:t>
            </a:fld>
            <a:endParaRPr lang="en-GB" dirty="0"/>
          </a:p>
        </p:txBody>
      </p:sp>
    </p:spTree>
    <p:extLst>
      <p:ext uri="{BB962C8B-B14F-4D97-AF65-F5344CB8AC3E}">
        <p14:creationId xmlns:p14="http://schemas.microsoft.com/office/powerpoint/2010/main" val="1108801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12</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13</a:t>
            </a:fld>
            <a:endParaRPr lang="en-GB" altLang="en-US" dirty="0" smtClean="0">
              <a:solidFill>
                <a:srgbClr val="000000"/>
              </a:solidFill>
            </a:endParaRPr>
          </a:p>
        </p:txBody>
      </p:sp>
    </p:spTree>
    <p:extLst>
      <p:ext uri="{BB962C8B-B14F-4D97-AF65-F5344CB8AC3E}">
        <p14:creationId xmlns:p14="http://schemas.microsoft.com/office/powerpoint/2010/main" val="6245245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14</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1904353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16</a:t>
            </a:fld>
            <a:endParaRPr lang="en-GB" altLang="en-US" dirty="0" smtClean="0">
              <a:solidFill>
                <a:srgbClr val="000000"/>
              </a:solidFill>
            </a:endParaRPr>
          </a:p>
        </p:txBody>
      </p:sp>
    </p:spTree>
    <p:extLst>
      <p:ext uri="{BB962C8B-B14F-4D97-AF65-F5344CB8AC3E}">
        <p14:creationId xmlns:p14="http://schemas.microsoft.com/office/powerpoint/2010/main" val="1968549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002136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2270192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16573516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22</a:t>
            </a:fld>
            <a:endParaRPr lang="en-GB" dirty="0"/>
          </a:p>
        </p:txBody>
      </p:sp>
    </p:spTree>
    <p:extLst>
      <p:ext uri="{BB962C8B-B14F-4D97-AF65-F5344CB8AC3E}">
        <p14:creationId xmlns:p14="http://schemas.microsoft.com/office/powerpoint/2010/main" val="15485827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23</a:t>
            </a:fld>
            <a:endParaRPr lang="en-GB" dirty="0"/>
          </a:p>
        </p:txBody>
      </p:sp>
    </p:spTree>
    <p:extLst>
      <p:ext uri="{BB962C8B-B14F-4D97-AF65-F5344CB8AC3E}">
        <p14:creationId xmlns:p14="http://schemas.microsoft.com/office/powerpoint/2010/main" val="1312208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24</a:t>
            </a:fld>
            <a:endParaRPr lang="en-GB" dirty="0"/>
          </a:p>
        </p:txBody>
      </p:sp>
    </p:spTree>
    <p:extLst>
      <p:ext uri="{BB962C8B-B14F-4D97-AF65-F5344CB8AC3E}">
        <p14:creationId xmlns:p14="http://schemas.microsoft.com/office/powerpoint/2010/main" val="2671045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8176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3301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3274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409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120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648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16300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7400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983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165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9157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6E3217-616E-40A6-9E46-6EAA5BFEC7B4}" type="datetimeFigureOut">
              <a:rPr lang="en-GB" smtClean="0">
                <a:solidFill>
                  <a:prstClr val="black">
                    <a:tint val="75000"/>
                  </a:prstClr>
                </a:solidFill>
              </a:rPr>
              <a:pPr/>
              <a:t>24/03/2017</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454FEC-EC8F-456F-AC11-476E33DC9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1778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hyperlink" Target="http://www.tcm.com/mediaroom/video/77784/Desperate-Journey-Textless-Trailer-.html" TargetMode="External"/><Relationship Id="rId4" Type="http://schemas.openxmlformats.org/officeDocument/2006/relationships/hyperlink" Target="https://www.youtube.com/watch?v=htE4KpXKE2I"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hyperlink" Target="http://www.tcm.com/mediaroom/video/411207/Destination-Tokyo-Movie-Clip-All-Submarines-Look-Alike.html"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www.hibakushastories.org/"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hyperlink" Target="http://www.hibakushastories.org/"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31.jpe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267283"/>
          </a:xfrm>
          <a:prstGeom prst="rect">
            <a:avLst/>
          </a:prstGeom>
          <a:noFill/>
        </p:spPr>
        <p:txBody>
          <a:bodyPr wrap="square" lIns="540000" tIns="360000" rIns="540000" bIns="360000" rtlCol="0">
            <a:spAutoFit/>
          </a:bodyPr>
          <a:lstStyle/>
          <a:p>
            <a:pPr algn="just"/>
            <a:r>
              <a:rPr lang="en-GB" sz="1700" b="1" u="sng" dirty="0" smtClean="0"/>
              <a:t>AHHI5017 </a:t>
            </a:r>
            <a:r>
              <a:rPr lang="en-GB" sz="1700" b="1" u="sng" dirty="0" smtClean="0"/>
              <a:t>Week 8: </a:t>
            </a:r>
            <a:r>
              <a:rPr lang="en-GB" sz="1700" b="1" u="sng" dirty="0"/>
              <a:t>The </a:t>
            </a:r>
            <a:r>
              <a:rPr lang="en-GB" sz="1700" b="1" u="sng" dirty="0" smtClean="0"/>
              <a:t>Second World War</a:t>
            </a:r>
          </a:p>
          <a:p>
            <a:pPr algn="just"/>
            <a:r>
              <a:rPr lang="en-GB" sz="1700" b="1" u="sng" dirty="0" smtClean="0"/>
              <a:t>Friday lecture</a:t>
            </a:r>
          </a:p>
          <a:p>
            <a:pPr marL="285750" indent="-285750" algn="just">
              <a:buFont typeface="Arial" pitchFamily="34" charset="0"/>
              <a:buChar char="•"/>
            </a:pPr>
            <a:endParaRPr lang="en-GB" sz="1700" dirty="0" smtClean="0"/>
          </a:p>
          <a:p>
            <a:pPr marL="285750" indent="-285750" algn="just">
              <a:buFont typeface="Arial" pitchFamily="34" charset="0"/>
              <a:buChar char="•"/>
            </a:pPr>
            <a:r>
              <a:rPr lang="en-GB" sz="1700" dirty="0" smtClean="0"/>
              <a:t>Class discussion: features of the wartime combat genre</a:t>
            </a:r>
          </a:p>
          <a:p>
            <a:pPr marL="285750" indent="-285750" algn="just">
              <a:buFont typeface="Arial" pitchFamily="34" charset="0"/>
              <a:buChar char="•"/>
            </a:pPr>
            <a:r>
              <a:rPr lang="en-GB" sz="1700" dirty="0" smtClean="0"/>
              <a:t>Group discussion: </a:t>
            </a:r>
            <a:r>
              <a:rPr lang="en-GB" sz="1700" i="1" dirty="0" smtClean="0"/>
              <a:t>Objective, Burma!  </a:t>
            </a:r>
            <a:r>
              <a:rPr lang="en-GB" sz="1700" dirty="0"/>
              <a:t>i</a:t>
            </a:r>
            <a:r>
              <a:rPr lang="en-GB" sz="1700" dirty="0" smtClean="0"/>
              <a:t>mpressions, interpretations</a:t>
            </a:r>
          </a:p>
          <a:p>
            <a:pPr marL="285750" indent="-285750" algn="just">
              <a:buFont typeface="Arial" pitchFamily="34" charset="0"/>
              <a:buChar char="•"/>
            </a:pPr>
            <a:r>
              <a:rPr lang="en-GB" sz="1700" dirty="0" smtClean="0"/>
              <a:t>Class discussion: attitudes to Japanese in wartime United </a:t>
            </a:r>
            <a:r>
              <a:rPr lang="en-GB" sz="1700" dirty="0" smtClean="0"/>
              <a:t>States</a:t>
            </a:r>
            <a:endParaRPr lang="en-GB" sz="1700" dirty="0" smtClean="0"/>
          </a:p>
          <a:p>
            <a:pPr marL="285750" indent="-285750" algn="just">
              <a:buFont typeface="Arial" pitchFamily="34" charset="0"/>
              <a:buChar char="•"/>
            </a:pPr>
            <a:r>
              <a:rPr lang="en-GB" sz="1700" i="1" dirty="0" smtClean="0"/>
              <a:t>Class discussion: the Enola Gay controversy</a:t>
            </a:r>
            <a:endParaRPr lang="en-GB" sz="1700" i="1" dirty="0"/>
          </a:p>
          <a:p>
            <a:pPr marL="285750" indent="-285750" algn="just">
              <a:buFont typeface="Arial" pitchFamily="34" charset="0"/>
              <a:buChar char="•"/>
            </a:pPr>
            <a:r>
              <a:rPr lang="en-GB" sz="1700" i="1" dirty="0" smtClean="0"/>
              <a:t>Group discussion: Hibakusha Works (from The Sensory War)</a:t>
            </a:r>
          </a:p>
          <a:p>
            <a:pPr algn="just"/>
            <a:endParaRPr lang="en-GB" sz="1700" dirty="0" smtClean="0"/>
          </a:p>
          <a:p>
            <a:pPr algn="just"/>
            <a:r>
              <a:rPr lang="en-GB" sz="1700" dirty="0" smtClean="0"/>
              <a:t>This </a:t>
            </a:r>
            <a:r>
              <a:rPr lang="en-GB" sz="1700" dirty="0"/>
              <a:t>week investigates how the Second World War was propagandised and memorialised by the victorious allies. </a:t>
            </a:r>
            <a:endParaRPr lang="en-GB" sz="1700" dirty="0" smtClean="0"/>
          </a:p>
          <a:p>
            <a:pPr algn="just"/>
            <a:r>
              <a:rPr lang="en-GB" sz="1700" dirty="0" smtClean="0"/>
              <a:t>	This lecture seeks to </a:t>
            </a:r>
            <a:r>
              <a:rPr lang="en-GB" sz="1700" dirty="0"/>
              <a:t>contextualise </a:t>
            </a:r>
            <a:r>
              <a:rPr lang="en-GB" sz="1700" i="1" dirty="0"/>
              <a:t>Objective, Burma! </a:t>
            </a:r>
            <a:r>
              <a:rPr lang="en-GB" sz="1700" dirty="0"/>
              <a:t>within the generic tropes and stereotypes of the wartime combat movie, but also as part of broader trends of </a:t>
            </a:r>
            <a:r>
              <a:rPr lang="en-GB" sz="1700" dirty="0" smtClean="0"/>
              <a:t>WWII memory </a:t>
            </a:r>
            <a:r>
              <a:rPr lang="en-GB" sz="1700" dirty="0"/>
              <a:t>in the United States and other allied nations. </a:t>
            </a:r>
            <a:r>
              <a:rPr lang="en-GB" sz="1700" dirty="0" smtClean="0"/>
              <a:t>Students will consider the cinematic techniques deployed to create a sense of historical veracity and realism in </a:t>
            </a:r>
            <a:r>
              <a:rPr lang="en-GB" sz="1700" i="1" dirty="0" smtClean="0"/>
              <a:t>Objective, Burma!</a:t>
            </a:r>
            <a:r>
              <a:rPr lang="en-GB" sz="1700" dirty="0" smtClean="0"/>
              <a:t>, plus the ways the film explained the reasons for the United States’ partici</a:t>
            </a:r>
            <a:r>
              <a:rPr lang="en-GB" sz="1700" dirty="0"/>
              <a:t>p</a:t>
            </a:r>
            <a:r>
              <a:rPr lang="en-GB" sz="1700" dirty="0" smtClean="0"/>
              <a:t>ation in the conflict. Most of the lecture will be devoted to </a:t>
            </a:r>
            <a:r>
              <a:rPr lang="en-GB" sz="1700" dirty="0"/>
              <a:t>students’ impressions </a:t>
            </a:r>
            <a:r>
              <a:rPr lang="en-GB" sz="1700" dirty="0" smtClean="0"/>
              <a:t>and interpretations of </a:t>
            </a:r>
            <a:r>
              <a:rPr lang="en-GB" sz="1700" dirty="0"/>
              <a:t>the </a:t>
            </a:r>
            <a:r>
              <a:rPr lang="en-GB" sz="1700" dirty="0" smtClean="0"/>
              <a:t>film. </a:t>
            </a:r>
          </a:p>
          <a:p>
            <a:pPr algn="just"/>
            <a:r>
              <a:rPr lang="en-GB" sz="1700" dirty="0"/>
              <a:t>	</a:t>
            </a:r>
            <a:r>
              <a:rPr lang="en-GB" sz="1700" dirty="0" smtClean="0"/>
              <a:t>Time permitting, mention will be briefly made of controversy </a:t>
            </a:r>
            <a:r>
              <a:rPr lang="en-GB" sz="1700" dirty="0"/>
              <a:t>surrounding a proposed exhibition of the </a:t>
            </a:r>
            <a:r>
              <a:rPr lang="en-GB" sz="1700" i="1" dirty="0"/>
              <a:t>Enola Gay </a:t>
            </a:r>
            <a:r>
              <a:rPr lang="en-GB" sz="1700" dirty="0"/>
              <a:t>aeroplane, used during the atomic bombing of Japanese cities in 1945. We shall consider </a:t>
            </a:r>
            <a:r>
              <a:rPr lang="en-GB" sz="1700" dirty="0" smtClean="0"/>
              <a:t>why </a:t>
            </a:r>
            <a:r>
              <a:rPr lang="en-GB" sz="1700" dirty="0"/>
              <a:t>this exhibition was eventually cancelled, and some of the wider questions and debates this opens up with regards to memory of the war. In closing, we will qualify our focus on American/allied representations of World War Two by studying artworks made by Japanese survivors of the atomic bombings</a:t>
            </a:r>
            <a:r>
              <a:rPr lang="en-GB" sz="1700" dirty="0" smtClean="0"/>
              <a:t>. </a:t>
            </a:r>
            <a:endParaRPr lang="en-GB" sz="1700" dirty="0"/>
          </a:p>
        </p:txBody>
      </p:sp>
    </p:spTree>
    <p:extLst>
      <p:ext uri="{BB962C8B-B14F-4D97-AF65-F5344CB8AC3E}">
        <p14:creationId xmlns:p14="http://schemas.microsoft.com/office/powerpoint/2010/main" val="410873498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841748" cy="6858000"/>
          </a:xfrm>
          <a:prstGeom prst="rect">
            <a:avLst/>
          </a:prstGeom>
        </p:spPr>
      </p:pic>
      <p:pic>
        <p:nvPicPr>
          <p:cNvPr id="3" name="Picture 2"/>
          <p:cNvPicPr>
            <a:picLocks noChangeAspect="1"/>
          </p:cNvPicPr>
          <p:nvPr/>
        </p:nvPicPr>
        <p:blipFill>
          <a:blip r:embed="rId3"/>
          <a:stretch>
            <a:fillRect/>
          </a:stretch>
        </p:blipFill>
        <p:spPr>
          <a:xfrm>
            <a:off x="4771520" y="0"/>
            <a:ext cx="4379979" cy="3284984"/>
          </a:xfrm>
          <a:prstGeom prst="rect">
            <a:avLst/>
          </a:prstGeom>
        </p:spPr>
      </p:pic>
      <p:sp>
        <p:nvSpPr>
          <p:cNvPr id="4" name="Rectangle 3"/>
          <p:cNvSpPr/>
          <p:nvPr/>
        </p:nvSpPr>
        <p:spPr>
          <a:xfrm>
            <a:off x="4841749" y="3290458"/>
            <a:ext cx="2538563" cy="2400657"/>
          </a:xfrm>
          <a:prstGeom prst="rect">
            <a:avLst/>
          </a:prstGeom>
        </p:spPr>
        <p:txBody>
          <a:bodyPr wrap="square">
            <a:spAutoFit/>
          </a:bodyPr>
          <a:lstStyle/>
          <a:p>
            <a:r>
              <a:rPr lang="en-GB" sz="1500" dirty="0"/>
              <a:t>‘Recognition of the Japanese Zero Fighter’ starring Ronald Reagan, </a:t>
            </a:r>
            <a:r>
              <a:rPr lang="en-GB" sz="1500" dirty="0">
                <a:hlinkClick r:id="rId4"/>
              </a:rPr>
              <a:t>https://</a:t>
            </a:r>
            <a:r>
              <a:rPr lang="en-GB" sz="1500" dirty="0" smtClean="0">
                <a:hlinkClick r:id="rId4"/>
              </a:rPr>
              <a:t>www.youtube.com/watch?v=htE4KpXKE2I</a:t>
            </a:r>
            <a:endParaRPr lang="en-GB" sz="1500" dirty="0" smtClean="0"/>
          </a:p>
          <a:p>
            <a:r>
              <a:rPr lang="en-GB" sz="1500" i="1" dirty="0" smtClean="0"/>
              <a:t>Desperate Journey </a:t>
            </a:r>
            <a:r>
              <a:rPr lang="en-GB" sz="1500" dirty="0" smtClean="0"/>
              <a:t>(</a:t>
            </a:r>
            <a:r>
              <a:rPr lang="en-GB" sz="1500" dirty="0"/>
              <a:t>1942) </a:t>
            </a:r>
            <a:r>
              <a:rPr lang="en-GB" sz="1500" dirty="0">
                <a:hlinkClick r:id="rId5"/>
              </a:rPr>
              <a:t>http://www.tcm.com/mediaroom/video/77784/Desperate-Journey-Textless-Trailer-.</a:t>
            </a:r>
            <a:r>
              <a:rPr lang="en-GB" sz="1500" dirty="0" smtClean="0">
                <a:hlinkClick r:id="rId5"/>
              </a:rPr>
              <a:t>html</a:t>
            </a:r>
            <a:endParaRPr lang="en-GB" sz="1500" dirty="0" smtClean="0"/>
          </a:p>
          <a:p>
            <a:endParaRPr lang="en-GB" sz="1500" i="1" dirty="0"/>
          </a:p>
        </p:txBody>
      </p:sp>
      <p:pic>
        <p:nvPicPr>
          <p:cNvPr id="5" name="Picture 4"/>
          <p:cNvPicPr>
            <a:picLocks noChangeAspect="1"/>
          </p:cNvPicPr>
          <p:nvPr/>
        </p:nvPicPr>
        <p:blipFill>
          <a:blip r:embed="rId6"/>
          <a:stretch>
            <a:fillRect/>
          </a:stretch>
        </p:blipFill>
        <p:spPr>
          <a:xfrm>
            <a:off x="7521734" y="4445029"/>
            <a:ext cx="1622266" cy="2435835"/>
          </a:xfrm>
          <a:prstGeom prst="rect">
            <a:avLst/>
          </a:prstGeom>
        </p:spPr>
      </p:pic>
    </p:spTree>
    <p:extLst>
      <p:ext uri="{BB962C8B-B14F-4D97-AF65-F5344CB8AC3E}">
        <p14:creationId xmlns:p14="http://schemas.microsoft.com/office/powerpoint/2010/main" val="13278735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20219"/>
            <a:ext cx="9144000" cy="6143899"/>
          </a:xfrm>
          <a:prstGeom prst="rect">
            <a:avLst/>
          </a:prstGeom>
          <a:noFill/>
        </p:spPr>
        <p:txBody>
          <a:bodyPr wrap="square" lIns="540000" tIns="360000" rIns="540000" bIns="360000" rtlCol="0">
            <a:spAutoFit/>
          </a:bodyPr>
          <a:lstStyle/>
          <a:p>
            <a:r>
              <a:rPr lang="en-GB" b="1" dirty="0" smtClean="0"/>
              <a:t>HOLLYWOOD GOES TO WAR</a:t>
            </a:r>
          </a:p>
          <a:p>
            <a:pPr marL="285750" indent="-285750">
              <a:buFont typeface="Arial" panose="020B0604020202020204" pitchFamily="34" charset="0"/>
              <a:buChar char="•"/>
            </a:pPr>
            <a:r>
              <a:rPr lang="en-GB" sz="1600" dirty="0" smtClean="0"/>
              <a:t>Hollywood mobilised on a war footing:</a:t>
            </a:r>
          </a:p>
          <a:p>
            <a:pPr marL="742950" lvl="1" indent="-285750">
              <a:buFontTx/>
              <a:buChar char="-"/>
            </a:pPr>
            <a:r>
              <a:rPr lang="en-GB" sz="1600" dirty="0" smtClean="0"/>
              <a:t>Stars like James Stewart and Clark Gable enlisted in the military</a:t>
            </a:r>
          </a:p>
          <a:p>
            <a:pPr marL="742950" lvl="1" indent="-285750">
              <a:buFontTx/>
              <a:buChar char="-"/>
            </a:pPr>
            <a:r>
              <a:rPr lang="en-GB" sz="1600" dirty="0" smtClean="0"/>
              <a:t>Directors such as Frank Capra helped make War Department films like </a:t>
            </a:r>
            <a:r>
              <a:rPr lang="en-GB" sz="1600" i="1" dirty="0" smtClean="0"/>
              <a:t>Why We Fight </a:t>
            </a:r>
            <a:r>
              <a:rPr lang="en-GB" sz="1600" dirty="0" smtClean="0"/>
              <a:t>(1942–1944)</a:t>
            </a:r>
          </a:p>
          <a:p>
            <a:pPr marL="742950" lvl="1" indent="-285750">
              <a:buFontTx/>
              <a:buChar char="-"/>
            </a:pPr>
            <a:r>
              <a:rPr lang="en-GB" sz="1600" dirty="0" smtClean="0"/>
              <a:t>Studios agreed to produce propaganda fare including training videos in coordination with the Office of War Information (OWI)</a:t>
            </a:r>
          </a:p>
          <a:p>
            <a:pPr marL="742950" lvl="1" indent="-285750">
              <a:buFontTx/>
              <a:buChar char="-"/>
            </a:pPr>
            <a:r>
              <a:rPr lang="en-GB" sz="1600" dirty="0" smtClean="0"/>
              <a:t>Studios  produced war-themed feature films – overseen </a:t>
            </a:r>
            <a:r>
              <a:rPr lang="en-GB" sz="1600" i="1" dirty="0" smtClean="0"/>
              <a:t>but not controlled </a:t>
            </a:r>
            <a:r>
              <a:rPr lang="en-GB" sz="1600" dirty="0" smtClean="0"/>
              <a:t>by the OWI's Bureau of Motion Pictures </a:t>
            </a:r>
          </a:p>
          <a:p>
            <a:pPr marL="742950" lvl="1" indent="-285750">
              <a:buFontTx/>
              <a:buChar char="-"/>
            </a:pPr>
            <a:endParaRPr lang="en-GB" sz="1600" dirty="0" smtClean="0"/>
          </a:p>
          <a:p>
            <a:r>
              <a:rPr lang="en-GB" sz="1600" dirty="0" smtClean="0"/>
              <a:t>"</a:t>
            </a:r>
            <a:r>
              <a:rPr lang="en-GB" sz="1600" i="1" dirty="0"/>
              <a:t>The easiest way to inject a propaganda idea into most people's minds is to let it go through the medium of an entertainment picture when they do not realize that they are being propagandized.</a:t>
            </a:r>
            <a:r>
              <a:rPr lang="en-GB" sz="1600" dirty="0"/>
              <a:t>" </a:t>
            </a:r>
            <a:endParaRPr lang="en-GB" sz="1600" dirty="0" smtClean="0"/>
          </a:p>
          <a:p>
            <a:pPr marL="285750" indent="-285750">
              <a:buFontTx/>
              <a:buChar char="-"/>
            </a:pPr>
            <a:r>
              <a:rPr lang="en-GB" sz="1600" dirty="0" smtClean="0"/>
              <a:t>Elmer </a:t>
            </a:r>
            <a:r>
              <a:rPr lang="en-GB" sz="1600" dirty="0"/>
              <a:t>Davis, Director of the Office of War Information, </a:t>
            </a:r>
            <a:r>
              <a:rPr lang="en-GB" sz="1600" dirty="0" smtClean="0"/>
              <a:t>1942</a:t>
            </a:r>
          </a:p>
          <a:p>
            <a:endParaRPr lang="en-GB" sz="1500" dirty="0"/>
          </a:p>
          <a:p>
            <a:pPr marL="742950" lvl="1" indent="-285750">
              <a:buFontTx/>
              <a:buChar char="-"/>
            </a:pPr>
            <a:endParaRPr lang="en-GB" sz="1500" dirty="0" smtClean="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r>
              <a:rPr lang="en-GB" sz="1600" dirty="0" smtClean="0"/>
              <a:t>WWII coincides </a:t>
            </a:r>
            <a:r>
              <a:rPr lang="en-GB" sz="1600" dirty="0"/>
              <a:t>with boom in cinema attendance (see graph)</a:t>
            </a:r>
          </a:p>
          <a:p>
            <a:pPr marL="285750" indent="-285750">
              <a:buFont typeface="Arial" panose="020B0604020202020204" pitchFamily="34" charset="0"/>
              <a:buChar char="•"/>
            </a:pPr>
            <a:endParaRPr lang="en-GB" sz="1600" dirty="0"/>
          </a:p>
          <a:p>
            <a:endParaRPr lang="en-GB" sz="1600" dirty="0"/>
          </a:p>
          <a:p>
            <a:endParaRPr lang="en-GB" sz="1600" dirty="0" smtClean="0"/>
          </a:p>
          <a:p>
            <a:endParaRPr lang="en-GB" sz="1600" dirty="0" smtClean="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1354"/>
          <a:stretch/>
        </p:blipFill>
        <p:spPr bwMode="auto">
          <a:xfrm>
            <a:off x="0" y="4070559"/>
            <a:ext cx="6762328" cy="27874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6844" y="3789043"/>
            <a:ext cx="2138269" cy="30255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3848" y="4293100"/>
            <a:ext cx="3378200" cy="2492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064174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0221"/>
            <a:ext cx="6888871" cy="6882563"/>
          </a:xfrm>
          <a:prstGeom prst="rect">
            <a:avLst/>
          </a:prstGeom>
          <a:noFill/>
        </p:spPr>
        <p:txBody>
          <a:bodyPr wrap="square" lIns="540000" tIns="360000" rIns="540000" bIns="360000" rtlCol="0">
            <a:spAutoFit/>
          </a:bodyPr>
          <a:lstStyle/>
          <a:p>
            <a:r>
              <a:rPr lang="en-GB" sz="1600" b="1" dirty="0" smtClean="0"/>
              <a:t>THE WARTIME COMBAT MOVIE GENRE</a:t>
            </a:r>
          </a:p>
          <a:p>
            <a:pPr marL="285750" indent="-285750">
              <a:buFont typeface="Arial" panose="020B0604020202020204" pitchFamily="34" charset="0"/>
              <a:buChar char="•"/>
            </a:pPr>
            <a:endParaRPr lang="en-GB" sz="1600" dirty="0" smtClean="0"/>
          </a:p>
          <a:p>
            <a:pPr marL="285750" indent="-285750" algn="just">
              <a:buFont typeface="Arial" panose="020B0604020202020204" pitchFamily="34" charset="0"/>
              <a:buChar char="•"/>
            </a:pPr>
            <a:r>
              <a:rPr lang="en-GB" sz="1600" dirty="0" smtClean="0"/>
              <a:t>Of the 100s of films about the war, many concentrate on the battlefield and combat; </a:t>
            </a:r>
            <a:r>
              <a:rPr lang="en-GB" sz="1600" dirty="0"/>
              <a:t> </a:t>
            </a:r>
            <a:r>
              <a:rPr lang="en-GB" sz="1600" dirty="0" smtClean="0"/>
              <a:t>featuring different branches of the military – e.g. submariners (</a:t>
            </a:r>
            <a:r>
              <a:rPr lang="en-GB" sz="1600" i="1" dirty="0" smtClean="0"/>
              <a:t>Destination Tokyo</a:t>
            </a:r>
            <a:r>
              <a:rPr lang="en-GB" sz="1600" dirty="0" smtClean="0"/>
              <a:t>), the army (</a:t>
            </a:r>
            <a:r>
              <a:rPr lang="en-GB" sz="1600" i="1" dirty="0" smtClean="0"/>
              <a:t>Bataan</a:t>
            </a:r>
            <a:r>
              <a:rPr lang="en-GB" sz="1600" dirty="0" smtClean="0"/>
              <a:t>), the marines (</a:t>
            </a:r>
            <a:r>
              <a:rPr lang="en-GB" sz="1600" i="1" dirty="0" smtClean="0"/>
              <a:t>Pride of the Marines</a:t>
            </a:r>
            <a:r>
              <a:rPr lang="en-GB" sz="1600" dirty="0" smtClean="0"/>
              <a:t>), paratroopers (</a:t>
            </a:r>
            <a:r>
              <a:rPr lang="en-GB" sz="1600" i="1" dirty="0" smtClean="0"/>
              <a:t>Objective, Burma!</a:t>
            </a:r>
            <a:r>
              <a:rPr lang="en-GB" sz="1600" dirty="0" smtClean="0"/>
              <a:t>), the air force (</a:t>
            </a:r>
            <a:r>
              <a:rPr lang="en-GB" sz="1600" i="1" dirty="0" smtClean="0"/>
              <a:t>Air Force</a:t>
            </a:r>
            <a:r>
              <a:rPr lang="en-GB" sz="1600" dirty="0" smtClean="0"/>
              <a:t>). SEE Turner Classic Movies </a:t>
            </a:r>
            <a:r>
              <a:rPr lang="en-GB" sz="1600" dirty="0" err="1" smtClean="0"/>
              <a:t>Databas</a:t>
            </a:r>
            <a:endParaRPr lang="en-GB" sz="1600" dirty="0" smtClean="0"/>
          </a:p>
          <a:p>
            <a:pPr marL="285750" indent="-285750" algn="just">
              <a:buFont typeface="Arial" panose="020B0604020202020204" pitchFamily="34" charset="0"/>
              <a:buChar char="•"/>
            </a:pPr>
            <a:r>
              <a:rPr lang="en-GB" sz="1600" dirty="0" smtClean="0"/>
              <a:t>Combat movies often featured same personnel in-front and behind the camera</a:t>
            </a:r>
          </a:p>
          <a:p>
            <a:pPr marL="285750" indent="-285750" algn="just">
              <a:buFont typeface="Arial" panose="020B0604020202020204" pitchFamily="34" charset="0"/>
              <a:buChar char="•"/>
            </a:pPr>
            <a:r>
              <a:rPr lang="en-GB" sz="1600" dirty="0" smtClean="0"/>
              <a:t>Many combat movies (ostensibly) based on actual events</a:t>
            </a:r>
          </a:p>
          <a:p>
            <a:pPr marL="285750" indent="-285750" algn="just">
              <a:buFont typeface="Arial" panose="020B0604020202020204" pitchFamily="34" charset="0"/>
              <a:buChar char="•"/>
            </a:pPr>
            <a:r>
              <a:rPr lang="en-GB" sz="1600" dirty="0" smtClean="0"/>
              <a:t>Claims made to historical veracity (e.g. use of newsreels and footage of military) and social realism</a:t>
            </a: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88" y="3657461"/>
            <a:ext cx="2355646" cy="3102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8871" y="184714"/>
            <a:ext cx="2165402" cy="327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32350" y="3638967"/>
            <a:ext cx="2230776" cy="31305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88872" y="3657461"/>
            <a:ext cx="2196309" cy="3102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41030" y="3643620"/>
            <a:ext cx="2032856" cy="3121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69641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6445859"/>
          </a:xfrm>
          <a:prstGeom prst="rect">
            <a:avLst/>
          </a:prstGeom>
          <a:noFill/>
        </p:spPr>
        <p:txBody>
          <a:bodyPr wrap="square" lIns="540000" tIns="540000" rIns="540000" bIns="540000" rtlCol="0">
            <a:spAutoFit/>
          </a:bodyPr>
          <a:lstStyle/>
          <a:p>
            <a:pPr marL="214313" indent="-214313">
              <a:buFont typeface="Arial" panose="020B0604020202020204" pitchFamily="34" charset="0"/>
              <a:buChar char="•"/>
            </a:pPr>
            <a:r>
              <a:rPr lang="en-GB" sz="3200" b="1" dirty="0"/>
              <a:t>What were your impressions of </a:t>
            </a:r>
            <a:r>
              <a:rPr lang="en-GB" sz="3200" b="1" i="1" dirty="0"/>
              <a:t>Objective, Burma!</a:t>
            </a:r>
            <a:r>
              <a:rPr lang="en-GB" sz="3200" b="1" dirty="0"/>
              <a:t>? </a:t>
            </a:r>
          </a:p>
          <a:p>
            <a:pPr marL="557213" lvl="1" indent="-214313">
              <a:buFontTx/>
              <a:buChar char="-"/>
            </a:pPr>
            <a:r>
              <a:rPr lang="en-GB" sz="3200" b="1" dirty="0"/>
              <a:t>What did you like/dislike about the film, and why? </a:t>
            </a:r>
          </a:p>
          <a:p>
            <a:pPr marL="557213" lvl="1" indent="-214313">
              <a:buFontTx/>
              <a:buChar char="-"/>
            </a:pPr>
            <a:r>
              <a:rPr lang="en-GB" sz="3200" b="1" dirty="0"/>
              <a:t>What was effective/ineffective about it, and why?</a:t>
            </a:r>
          </a:p>
          <a:p>
            <a:pPr marL="342900" indent="-342900" algn="just">
              <a:buFont typeface="Arial" panose="020B0604020202020204" pitchFamily="34" charset="0"/>
              <a:buChar char="•"/>
            </a:pPr>
            <a:endParaRPr lang="en-GB" sz="2400" b="1" dirty="0"/>
          </a:p>
          <a:p>
            <a:pPr marL="342900" indent="-342900">
              <a:buFont typeface="Arial" panose="020B0604020202020204" pitchFamily="34" charset="0"/>
              <a:buChar char="•"/>
            </a:pPr>
            <a:endParaRPr lang="en-GB" sz="2400" b="1" dirty="0"/>
          </a:p>
          <a:p>
            <a:pPr marL="557213" lvl="1" indent="-214313" algn="just">
              <a:buFontTx/>
              <a:buChar char="-"/>
            </a:pPr>
            <a:endParaRPr lang="en-GB" sz="1200" b="1" dirty="0"/>
          </a:p>
        </p:txBody>
      </p:sp>
    </p:spTree>
    <p:extLst>
      <p:ext uri="{BB962C8B-B14F-4D97-AF65-F5344CB8AC3E}">
        <p14:creationId xmlns:p14="http://schemas.microsoft.com/office/powerpoint/2010/main" val="31695837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4075980"/>
          </a:xfrm>
          <a:prstGeom prst="rect">
            <a:avLst/>
          </a:prstGeom>
          <a:noFill/>
        </p:spPr>
        <p:txBody>
          <a:bodyPr wrap="square" lIns="540000" tIns="540000" rIns="540000" bIns="540000" rtlCol="0">
            <a:spAutoFit/>
          </a:bodyPr>
          <a:lstStyle/>
          <a:p>
            <a:pPr marL="257175" indent="-257175" algn="just">
              <a:buFont typeface="Arial" panose="020B0604020202020204" pitchFamily="34" charset="0"/>
              <a:buChar char="•"/>
            </a:pPr>
            <a:r>
              <a:rPr lang="en-GB" sz="2400" b="1" dirty="0"/>
              <a:t>What cinematic, dramatic and narrative techniques are used to explain </a:t>
            </a:r>
            <a:r>
              <a:rPr lang="en-GB" sz="2400" b="1" dirty="0">
                <a:solidFill>
                  <a:srgbClr val="FF0000"/>
                </a:solidFill>
              </a:rPr>
              <a:t>why</a:t>
            </a:r>
            <a:r>
              <a:rPr lang="en-GB" sz="2400" b="1" dirty="0"/>
              <a:t>, </a:t>
            </a:r>
            <a:r>
              <a:rPr lang="en-GB" sz="2400" b="1" dirty="0">
                <a:solidFill>
                  <a:srgbClr val="0000FF"/>
                </a:solidFill>
              </a:rPr>
              <a:t>where</a:t>
            </a:r>
            <a:r>
              <a:rPr lang="en-GB" sz="2400" b="1" dirty="0"/>
              <a:t>, </a:t>
            </a:r>
            <a:r>
              <a:rPr lang="en-GB" sz="2400" b="1" dirty="0">
                <a:solidFill>
                  <a:srgbClr val="00B050"/>
                </a:solidFill>
              </a:rPr>
              <a:t>how</a:t>
            </a:r>
            <a:r>
              <a:rPr lang="en-GB" sz="2400" b="1" dirty="0"/>
              <a:t> and </a:t>
            </a:r>
            <a:r>
              <a:rPr lang="en-GB" sz="2400" b="1" dirty="0">
                <a:solidFill>
                  <a:schemeClr val="accent6">
                    <a:lumMod val="75000"/>
                  </a:schemeClr>
                </a:solidFill>
              </a:rPr>
              <a:t>against whom </a:t>
            </a:r>
            <a:r>
              <a:rPr lang="en-GB" sz="2400" b="1" dirty="0"/>
              <a:t>the war was being fought by the United States</a:t>
            </a:r>
            <a:r>
              <a:rPr lang="en-GB" sz="2400" b="1" dirty="0" smtClean="0"/>
              <a:t>?</a:t>
            </a:r>
          </a:p>
          <a:p>
            <a:pPr marL="257175" indent="-257175" algn="just">
              <a:buFont typeface="Arial" panose="020B0604020202020204" pitchFamily="34" charset="0"/>
              <a:buChar char="•"/>
            </a:pPr>
            <a:endParaRPr lang="en-GB" sz="2800" b="1" dirty="0" smtClean="0"/>
          </a:p>
          <a:p>
            <a:pPr algn="just"/>
            <a:endParaRPr lang="en-GB" sz="2200" dirty="0"/>
          </a:p>
        </p:txBody>
      </p:sp>
    </p:spTree>
    <p:extLst>
      <p:ext uri="{BB962C8B-B14F-4D97-AF65-F5344CB8AC3E}">
        <p14:creationId xmlns:p14="http://schemas.microsoft.com/office/powerpoint/2010/main" val="9297958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6061138"/>
          </a:xfrm>
          <a:prstGeom prst="rect">
            <a:avLst/>
          </a:prstGeom>
          <a:noFill/>
        </p:spPr>
        <p:txBody>
          <a:bodyPr wrap="square" lIns="540000" tIns="540000" rIns="540000" bIns="540000" rtlCol="0">
            <a:spAutoFit/>
          </a:bodyPr>
          <a:lstStyle/>
          <a:p>
            <a:pPr marL="342900" indent="-342900" algn="just">
              <a:buFont typeface="Arial" panose="020B0604020202020204" pitchFamily="34" charset="0"/>
              <a:buChar char="•"/>
            </a:pPr>
            <a:r>
              <a:rPr lang="en-GB" sz="2100" b="1" dirty="0" smtClean="0"/>
              <a:t>Is </a:t>
            </a:r>
            <a:r>
              <a:rPr lang="en-GB" sz="2100" b="1" dirty="0"/>
              <a:t>there anything notable about how </a:t>
            </a:r>
            <a:r>
              <a:rPr lang="en-GB" sz="2100" b="1" dirty="0">
                <a:solidFill>
                  <a:srgbClr val="FF0000"/>
                </a:solidFill>
              </a:rPr>
              <a:t>paratroopers specifically  </a:t>
            </a:r>
            <a:r>
              <a:rPr lang="en-GB" sz="2100" b="1" dirty="0"/>
              <a:t>– </a:t>
            </a:r>
            <a:r>
              <a:rPr lang="en-GB" sz="2100" b="1" dirty="0">
                <a:solidFill>
                  <a:srgbClr val="0000FF"/>
                </a:solidFill>
              </a:rPr>
              <a:t>and the US military more generally</a:t>
            </a:r>
            <a:r>
              <a:rPr lang="en-GB" sz="2100" b="1" dirty="0"/>
              <a:t> – are depicted in the film?</a:t>
            </a:r>
          </a:p>
          <a:p>
            <a:pPr marL="342900" indent="-342900" algn="just">
              <a:buFont typeface="Arial" panose="020B0604020202020204" pitchFamily="34" charset="0"/>
              <a:buChar char="•"/>
            </a:pPr>
            <a:endParaRPr lang="en-GB" sz="2100" dirty="0"/>
          </a:p>
          <a:p>
            <a:pPr marL="342900" indent="-342900" algn="just">
              <a:buFont typeface="Arial" panose="020B0604020202020204" pitchFamily="34" charset="0"/>
              <a:buChar char="•"/>
            </a:pPr>
            <a:r>
              <a:rPr lang="en-GB" sz="2100" b="1" dirty="0"/>
              <a:t>What function does the war correspondent Williams serve in the drama of the film?</a:t>
            </a:r>
          </a:p>
          <a:p>
            <a:pPr marL="742950" lvl="1" indent="-285750" algn="just">
              <a:buFontTx/>
              <a:buChar char="-"/>
            </a:pPr>
            <a:r>
              <a:rPr lang="en-GB" sz="2100" dirty="0"/>
              <a:t>Why do you think the director (Raoul Walsh) and screenwriters (Ranald MacDougall and Lester Cole) chose to include this character?</a:t>
            </a:r>
          </a:p>
          <a:p>
            <a:pPr marL="257175" indent="-257175" algn="just">
              <a:buFont typeface="Arial" panose="020B0604020202020204" pitchFamily="34" charset="0"/>
              <a:buChar char="•"/>
            </a:pPr>
            <a:endParaRPr lang="en-GB" sz="2800" b="1" dirty="0" smtClean="0"/>
          </a:p>
          <a:p>
            <a:pPr algn="just"/>
            <a:endParaRPr lang="en-GB" sz="2200" dirty="0"/>
          </a:p>
        </p:txBody>
      </p:sp>
    </p:spTree>
    <p:extLst>
      <p:ext uri="{BB962C8B-B14F-4D97-AF65-F5344CB8AC3E}">
        <p14:creationId xmlns:p14="http://schemas.microsoft.com/office/powerpoint/2010/main" val="30654871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 y="-32135"/>
            <a:ext cx="6444208" cy="6999857"/>
          </a:xfrm>
          <a:prstGeom prst="rect">
            <a:avLst/>
          </a:prstGeom>
          <a:noFill/>
        </p:spPr>
        <p:txBody>
          <a:bodyPr wrap="square" lIns="540000" tIns="540000" rIns="540000" bIns="540000" rtlCol="0">
            <a:spAutoFit/>
          </a:bodyPr>
          <a:lstStyle/>
          <a:p>
            <a:pPr algn="just"/>
            <a:r>
              <a:rPr lang="en-GB" sz="1600" b="1" dirty="0"/>
              <a:t>Features of the Wartime Combat Genre</a:t>
            </a:r>
          </a:p>
          <a:p>
            <a:pPr algn="just"/>
            <a:endParaRPr lang="en-GB" sz="1600" dirty="0" smtClean="0"/>
          </a:p>
          <a:p>
            <a:pPr marL="285750" indent="-285750" algn="just">
              <a:buFont typeface="Arial" panose="020B0604020202020204" pitchFamily="34" charset="0"/>
              <a:buChar char="•"/>
            </a:pPr>
            <a:r>
              <a:rPr lang="en-GB" sz="1600" dirty="0" smtClean="0"/>
              <a:t>Attempts to explain ’why we fight’ </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Explanations of geography of the war: inclusion of maps and other devises</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References to Pearl Harbour, December 7 1941</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In </a:t>
            </a:r>
            <a:r>
              <a:rPr lang="en-GB" sz="1600" i="1" dirty="0" smtClean="0"/>
              <a:t>Destination Tokyo, </a:t>
            </a:r>
            <a:r>
              <a:rPr lang="en-GB" sz="1600" dirty="0" smtClean="0"/>
              <a:t>the United States is said to be “ … fighting to put more roller skates in the hands of five years olds in America and roller skates rather than daggers in the hands of five year olds in Japan.” </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Emphasis on family and </a:t>
            </a:r>
            <a:r>
              <a:rPr lang="en-GB" sz="1600" dirty="0"/>
              <a:t>d</a:t>
            </a:r>
            <a:r>
              <a:rPr lang="en-GB" sz="1600" dirty="0" smtClean="0"/>
              <a:t>omesticity – even to an incongruous extent: </a:t>
            </a:r>
            <a:r>
              <a:rPr lang="en-GB" sz="1600" i="1" dirty="0" smtClean="0"/>
              <a:t>Destination Tokyo </a:t>
            </a:r>
            <a:r>
              <a:rPr lang="en-GB" sz="1600" dirty="0" smtClean="0"/>
              <a:t>has a </a:t>
            </a:r>
            <a:r>
              <a:rPr lang="en-GB" sz="1600" dirty="0"/>
              <a:t>Christmas dinner (</a:t>
            </a:r>
            <a:r>
              <a:rPr lang="en-GB" sz="1600" dirty="0">
                <a:hlinkClick r:id="rId3"/>
              </a:rPr>
              <a:t>http://</a:t>
            </a:r>
            <a:r>
              <a:rPr lang="en-GB" sz="1600" dirty="0" smtClean="0">
                <a:hlinkClick r:id="rId3"/>
              </a:rPr>
              <a:t>www.tcm.com/mediaroom/video/411207/Destination-Tokyo-Movie-Clip-All-Submarines-Look-Alike.html</a:t>
            </a:r>
            <a:r>
              <a:rPr lang="en-GB" sz="1600" dirty="0" smtClean="0"/>
              <a:t>);   the  crew in </a:t>
            </a:r>
            <a:r>
              <a:rPr lang="en-GB" sz="1600" i="1" dirty="0" smtClean="0"/>
              <a:t>Air Force </a:t>
            </a:r>
            <a:r>
              <a:rPr lang="en-GB" sz="1600" dirty="0" smtClean="0"/>
              <a:t> apes a family structure, adoption of a dog</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Desire to show population the likelihood of American victory – but without encouraging complacency</a:t>
            </a:r>
          </a:p>
          <a:p>
            <a:pPr marL="285750" indent="-285750" algn="just">
              <a:buFont typeface="Arial" panose="020B0604020202020204" pitchFamily="34" charset="0"/>
              <a:buChar char="•"/>
            </a:pPr>
            <a:endParaRPr lang="en-GB" sz="1600" dirty="0"/>
          </a:p>
          <a:p>
            <a:endParaRPr lang="en-GB" sz="1600" dirty="0" smtClean="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9" y="188640"/>
            <a:ext cx="2573337" cy="3389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86817" y="3557915"/>
            <a:ext cx="2288121" cy="3210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16094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4075980"/>
          </a:xfrm>
          <a:prstGeom prst="rect">
            <a:avLst/>
          </a:prstGeom>
          <a:noFill/>
        </p:spPr>
        <p:txBody>
          <a:bodyPr wrap="square" lIns="540000" tIns="540000" rIns="540000" bIns="540000" rtlCol="0">
            <a:spAutoFit/>
          </a:bodyPr>
          <a:lstStyle/>
          <a:p>
            <a:pPr marL="214313" indent="-214313">
              <a:buFont typeface="Arial" panose="020B0604020202020204" pitchFamily="34" charset="0"/>
              <a:buChar char="•"/>
            </a:pPr>
            <a:endParaRPr lang="en-GB" sz="3600" b="1" dirty="0" smtClean="0"/>
          </a:p>
          <a:p>
            <a:pPr marL="214313" indent="-214313">
              <a:buFont typeface="Arial" panose="020B0604020202020204" pitchFamily="34" charset="0"/>
              <a:buChar char="•"/>
            </a:pPr>
            <a:r>
              <a:rPr lang="en-GB" sz="3600" b="1" dirty="0" smtClean="0"/>
              <a:t>How </a:t>
            </a:r>
            <a:r>
              <a:rPr lang="en-GB" sz="3600" b="1" dirty="0"/>
              <a:t>does </a:t>
            </a:r>
            <a:r>
              <a:rPr lang="en-GB" sz="3600" b="1" i="1" dirty="0"/>
              <a:t>Objective, Burma! </a:t>
            </a:r>
            <a:r>
              <a:rPr lang="en-GB" sz="3600" b="1" dirty="0"/>
              <a:t>b</a:t>
            </a:r>
            <a:r>
              <a:rPr lang="en-GB" sz="3600" b="1" dirty="0" smtClean="0"/>
              <a:t>egin and end</a:t>
            </a:r>
            <a:r>
              <a:rPr lang="en-GB" sz="3600" b="1" dirty="0"/>
              <a:t>?</a:t>
            </a:r>
          </a:p>
          <a:p>
            <a:pPr algn="just"/>
            <a:endParaRPr lang="en-GB" sz="2800" b="1" dirty="0" smtClean="0"/>
          </a:p>
          <a:p>
            <a:pPr algn="just"/>
            <a:endParaRPr lang="en-GB" sz="2200" dirty="0"/>
          </a:p>
        </p:txBody>
      </p:sp>
    </p:spTree>
    <p:extLst>
      <p:ext uri="{BB962C8B-B14F-4D97-AF65-F5344CB8AC3E}">
        <p14:creationId xmlns:p14="http://schemas.microsoft.com/office/powerpoint/2010/main" val="13025111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0"/>
            <a:ext cx="9143999" cy="7061412"/>
          </a:xfrm>
          <a:prstGeom prst="rect">
            <a:avLst/>
          </a:prstGeom>
          <a:noFill/>
        </p:spPr>
        <p:txBody>
          <a:bodyPr wrap="square" lIns="540000" tIns="540000" rIns="540000" bIns="540000" rtlCol="0">
            <a:spAutoFit/>
          </a:bodyPr>
          <a:lstStyle/>
          <a:p>
            <a:r>
              <a:rPr lang="en-GB" sz="2800" u="sng" dirty="0"/>
              <a:t>Opening credits: </a:t>
            </a:r>
            <a:r>
              <a:rPr lang="en-GB" sz="2800" i="1" dirty="0"/>
              <a:t>"I claim we got a beating. We got run out of Burma and its humiliating as well. I'll go over the mountains into India and rake up an army. I'll supply them there, train them, and some day I'll lead them back into Burma." Joseph W. Stilwell GENERAL, U.S. ARMY</a:t>
            </a:r>
            <a:br>
              <a:rPr lang="en-GB" sz="2800" i="1" dirty="0"/>
            </a:br>
            <a:endParaRPr lang="en-GB" sz="2800" i="1" dirty="0"/>
          </a:p>
          <a:p>
            <a:r>
              <a:rPr lang="en-GB" sz="2800" u="sng" dirty="0"/>
              <a:t>Closing credits: </a:t>
            </a:r>
            <a:r>
              <a:rPr lang="en-GB" sz="2800" i="1" dirty="0"/>
              <a:t>This story has a conclusion but not an end- It will end only when the evil forces of Japan are totally destroyed. This film is gratefully dedicated to the men of the American, British, Chinese and Indian Armies, without whose heroic efforts Burma would still be in the hands of the Japanese.</a:t>
            </a:r>
          </a:p>
          <a:p>
            <a:pPr algn="just"/>
            <a:endParaRPr lang="en-GB" sz="2400" i="1" dirty="0"/>
          </a:p>
        </p:txBody>
      </p:sp>
    </p:spTree>
    <p:extLst>
      <p:ext uri="{BB962C8B-B14F-4D97-AF65-F5344CB8AC3E}">
        <p14:creationId xmlns:p14="http://schemas.microsoft.com/office/powerpoint/2010/main" val="37348034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0842" y="260648"/>
            <a:ext cx="3653158" cy="28555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54291" y="3116199"/>
            <a:ext cx="2182016" cy="36329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 y="0"/>
            <a:ext cx="5483148" cy="6291971"/>
          </a:xfrm>
          <a:prstGeom prst="rect">
            <a:avLst/>
          </a:prstGeom>
          <a:noFill/>
        </p:spPr>
        <p:txBody>
          <a:bodyPr wrap="square" lIns="540000" tIns="540000" rIns="540000" bIns="540000" rtlCol="0">
            <a:spAutoFit/>
          </a:bodyPr>
          <a:lstStyle/>
          <a:p>
            <a:pPr marL="214313" indent="-214313">
              <a:buFont typeface="Arial" panose="020B0604020202020204" pitchFamily="34" charset="0"/>
              <a:buChar char="•"/>
            </a:pPr>
            <a:endParaRPr lang="en-GB" sz="3200" b="1" dirty="0" smtClean="0"/>
          </a:p>
          <a:p>
            <a:pPr marL="214313" indent="-214313">
              <a:buFont typeface="Arial" panose="020B0604020202020204" pitchFamily="34" charset="0"/>
              <a:buChar char="•"/>
            </a:pPr>
            <a:r>
              <a:rPr lang="en-GB" sz="3200" b="1" dirty="0" smtClean="0"/>
              <a:t>What insights onto 1940s US society might the film provide? What political issues are discussed or raised by the film</a:t>
            </a:r>
            <a:r>
              <a:rPr lang="en-GB" sz="3200" b="1" dirty="0" smtClean="0"/>
              <a:t>? How are race, class and gender represented onscreen?</a:t>
            </a:r>
            <a:endParaRPr lang="en-GB" sz="3200" b="1" dirty="0"/>
          </a:p>
          <a:p>
            <a:pPr algn="just"/>
            <a:endParaRPr lang="en-GB" sz="2800" b="1" dirty="0" smtClean="0"/>
          </a:p>
          <a:p>
            <a:pPr algn="just"/>
            <a:endParaRPr lang="en-GB" sz="2200" dirty="0"/>
          </a:p>
        </p:txBody>
      </p:sp>
    </p:spTree>
    <p:extLst>
      <p:ext uri="{BB962C8B-B14F-4D97-AF65-F5344CB8AC3E}">
        <p14:creationId xmlns:p14="http://schemas.microsoft.com/office/powerpoint/2010/main" val="3685243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32135"/>
            <a:ext cx="6619637" cy="11314545"/>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1600" dirty="0" smtClean="0"/>
              <a:t>Anxieties over how to conclude the combat movie: could the story have an ending when the fighting was still ongoing?</a:t>
            </a:r>
          </a:p>
          <a:p>
            <a:pPr marL="285750" indent="-285750" algn="just">
              <a:buFont typeface="Arial" panose="020B0604020202020204" pitchFamily="34" charset="0"/>
              <a:buChar char="•"/>
            </a:pPr>
            <a:endParaRPr lang="en-GB" sz="1600" dirty="0"/>
          </a:p>
          <a:p>
            <a:pPr algn="just"/>
            <a:r>
              <a:rPr lang="en-GB" sz="1600" i="1" dirty="0" smtClean="0"/>
              <a:t>But also reflected wider social concerns:</a:t>
            </a:r>
          </a:p>
          <a:p>
            <a:pPr marL="285750" indent="-285750" algn="just">
              <a:buFont typeface="Arial" panose="020B0604020202020204" pitchFamily="34" charset="0"/>
              <a:buChar char="•"/>
            </a:pPr>
            <a:endParaRPr lang="en-GB" sz="1600" dirty="0" smtClean="0"/>
          </a:p>
          <a:p>
            <a:pPr marL="285750" indent="-285750" algn="just">
              <a:buFont typeface="Arial" panose="020B0604020202020204" pitchFamily="34" charset="0"/>
              <a:buChar char="•"/>
            </a:pPr>
            <a:r>
              <a:rPr lang="en-GB" sz="1600" dirty="0" smtClean="0"/>
              <a:t>Disquiet over the possibility of returning to pre-war normalcy: post-war society often overlooked in combat genre, but some stories of veterans’ difficult readjustment to civilian life (notably </a:t>
            </a:r>
            <a:r>
              <a:rPr lang="en-GB" sz="1600" i="1" dirty="0" smtClean="0"/>
              <a:t>Pride of the Marines</a:t>
            </a:r>
            <a:r>
              <a:rPr lang="en-GB" sz="1600" dirty="0" smtClean="0"/>
              <a:t>) which became a recurrent  theme of late-40s cinema (especially in film noir)</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Assertion of traditional gender roles at a time when women had entered the workforce and marketplace on an unprecedented scale?</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Anxiety about perceived threat of communism, plus the leftist politics of the 1930s New Deal era</a:t>
            </a:r>
          </a:p>
          <a:p>
            <a:pPr marL="285750" indent="-285750" algn="just">
              <a:buFont typeface="Arial" panose="020B0604020202020204" pitchFamily="34" charset="0"/>
              <a:buChar char="•"/>
            </a:pPr>
            <a:endParaRPr lang="en-GB" sz="1600" dirty="0"/>
          </a:p>
          <a:p>
            <a:pPr marL="285750" indent="-285750" algn="just">
              <a:buFont typeface="Arial" panose="020B0604020202020204" pitchFamily="34" charset="0"/>
              <a:buChar char="•"/>
            </a:pPr>
            <a:r>
              <a:rPr lang="en-GB" sz="1600" dirty="0" smtClean="0"/>
              <a:t>Notable personnel from combat movie genre had careers wrecked during McCarthy era: </a:t>
            </a:r>
            <a:r>
              <a:rPr lang="en-GB" sz="1600" dirty="0"/>
              <a:t>of the Hollywood Ten blacklisted for their noncompliance with </a:t>
            </a:r>
            <a:r>
              <a:rPr lang="en-GB" sz="1600" dirty="0" smtClean="0"/>
              <a:t>House Un-American Activities Committee (HUAC), Alvah </a:t>
            </a:r>
            <a:r>
              <a:rPr lang="en-GB" sz="1600" dirty="0"/>
              <a:t>Bessie and Lester Cole wrote </a:t>
            </a:r>
            <a:r>
              <a:rPr lang="en-GB" sz="1600" i="1" dirty="0"/>
              <a:t>Objective, Burma! </a:t>
            </a:r>
            <a:r>
              <a:rPr lang="en-GB" sz="1600" dirty="0"/>
              <a:t>and Albert Maltz worked on </a:t>
            </a:r>
            <a:r>
              <a:rPr lang="en-GB" sz="1600" i="1" dirty="0"/>
              <a:t>Pride of the Marines</a:t>
            </a:r>
            <a:r>
              <a:rPr lang="en-GB" sz="1600" dirty="0"/>
              <a:t> and </a:t>
            </a:r>
            <a:r>
              <a:rPr lang="en-GB" sz="1600" i="1" dirty="0"/>
              <a:t>Destination </a:t>
            </a:r>
            <a:r>
              <a:rPr lang="en-GB" sz="1600" i="1" dirty="0" smtClean="0"/>
              <a:t>Tokyo</a:t>
            </a:r>
            <a:r>
              <a:rPr lang="en-GB" sz="1600" dirty="0" smtClean="0"/>
              <a:t>; John Garfield refused to ‘name names’ to HUAC and had his reputation irreparably tarnished</a:t>
            </a:r>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6817" y="3557915"/>
            <a:ext cx="2288121" cy="32109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9640" y="188642"/>
            <a:ext cx="2195513" cy="3103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46723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761" y="990448"/>
            <a:ext cx="1677035" cy="2323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6771" y="3420478"/>
            <a:ext cx="1619014" cy="2271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140310" y="936747"/>
            <a:ext cx="6535473" cy="47548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59484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20217"/>
            <a:ext cx="6888871" cy="5405235"/>
          </a:xfrm>
          <a:prstGeom prst="rect">
            <a:avLst/>
          </a:prstGeom>
          <a:noFill/>
        </p:spPr>
        <p:txBody>
          <a:bodyPr wrap="square" lIns="540000" tIns="360000" rIns="540000" bIns="360000" rtlCol="0">
            <a:spAutoFit/>
          </a:bodyPr>
          <a:lstStyle/>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smtClean="0"/>
          </a:p>
          <a:p>
            <a:pPr marL="285750" indent="-285750">
              <a:buFont typeface="Arial" panose="020B0604020202020204" pitchFamily="34" charset="0"/>
              <a:buChar char="•"/>
            </a:pPr>
            <a:endParaRPr lang="en-GB" sz="1600" dirty="0"/>
          </a:p>
          <a:p>
            <a:endParaRPr lang="en-GB" sz="1600" dirty="0" smtClean="0"/>
          </a:p>
          <a:p>
            <a:endParaRPr lang="en-GB" sz="1600" dirty="0" smtClean="0"/>
          </a:p>
          <a:p>
            <a:endParaRPr lang="en-GB" sz="1600" dirty="0" smtClean="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871" y="184714"/>
            <a:ext cx="2165402" cy="32767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16870" y="1484784"/>
            <a:ext cx="4572000" cy="342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 y="4393324"/>
            <a:ext cx="3157225" cy="2429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7568008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02" y="23387"/>
            <a:ext cx="6366898" cy="6854693"/>
          </a:xfrm>
          <a:prstGeom prst="rect">
            <a:avLst/>
          </a:prstGeom>
          <a:noFill/>
        </p:spPr>
        <p:txBody>
          <a:bodyPr wrap="square" lIns="405000" tIns="270000" rIns="405000" bIns="270000" rtlCol="0">
            <a:spAutoFit/>
          </a:bodyPr>
          <a:lstStyle/>
          <a:p>
            <a:pPr algn="just"/>
            <a:r>
              <a:rPr lang="en-GB" sz="2400" i="1" dirty="0">
                <a:solidFill>
                  <a:prstClr val="black"/>
                </a:solidFill>
              </a:rPr>
              <a:t>I thought I’ve seen or read about everything one man can do to another, from the torture chambers of the middle ages to the gang wars and lynchings of today. But this – this is different. This was done in cold blood by people who claim to be civilised. Civilised! They’re degenerate, moral idiots. Stinking little savages. Wipe them out, I say. Wipe them off the face of the earth. Wipe them off the face of the earth.</a:t>
            </a:r>
          </a:p>
          <a:p>
            <a:pPr marL="214313" indent="-214313" algn="r">
              <a:buFontTx/>
              <a:buChar char="-"/>
            </a:pPr>
            <a:r>
              <a:rPr lang="en-GB" dirty="0">
                <a:solidFill>
                  <a:prstClr val="black"/>
                </a:solidFill>
              </a:rPr>
              <a:t>Williams (Henry Hull) after  Japanese ‘massacre’ of paratrooper squadron </a:t>
            </a:r>
            <a:r>
              <a:rPr lang="en-GB" i="1" dirty="0">
                <a:solidFill>
                  <a:prstClr val="black"/>
                </a:solidFill>
              </a:rPr>
              <a:t> </a:t>
            </a:r>
          </a:p>
          <a:p>
            <a:pPr algn="just"/>
            <a:endParaRPr lang="en-GB" sz="2000" i="1" dirty="0">
              <a:solidFill>
                <a:prstClr val="black"/>
              </a:solidFill>
            </a:endParaRPr>
          </a:p>
          <a:p>
            <a:pPr algn="just"/>
            <a:r>
              <a:rPr lang="en-GB" sz="2000" dirty="0">
                <a:solidFill>
                  <a:prstClr val="black"/>
                </a:solidFill>
              </a:rPr>
              <a:t>UA Army General John L De Witt: “A Jap’s a Jap...we shall have to worry about them until they are wiped off the face of the map.” </a:t>
            </a:r>
          </a:p>
          <a:p>
            <a:pPr marL="214313" indent="-214313" algn="r">
              <a:buFontTx/>
              <a:buChar char="-"/>
            </a:pPr>
            <a:r>
              <a:rPr lang="en-US" dirty="0">
                <a:solidFill>
                  <a:prstClr val="black"/>
                </a:solidFill>
              </a:rPr>
              <a:t>Cited by Mikiso Hane, ‘Wartime Internment,’ </a:t>
            </a:r>
            <a:r>
              <a:rPr lang="en-US" i="1" dirty="0">
                <a:solidFill>
                  <a:prstClr val="black"/>
                </a:solidFill>
              </a:rPr>
              <a:t>The Journal of American History</a:t>
            </a:r>
            <a:r>
              <a:rPr lang="en-US" dirty="0">
                <a:solidFill>
                  <a:prstClr val="black"/>
                </a:solidFill>
              </a:rPr>
              <a:t> (Vol.77, No. 2, September 1990), pp. 569–575.</a:t>
            </a:r>
          </a:p>
        </p:txBody>
      </p:sp>
      <p:pic>
        <p:nvPicPr>
          <p:cNvPr id="3" name="Picture 2"/>
          <p:cNvPicPr>
            <a:picLocks noChangeAspect="1"/>
          </p:cNvPicPr>
          <p:nvPr/>
        </p:nvPicPr>
        <p:blipFill>
          <a:blip r:embed="rId3"/>
          <a:stretch>
            <a:fillRect/>
          </a:stretch>
        </p:blipFill>
        <p:spPr>
          <a:xfrm>
            <a:off x="6876256" y="3989314"/>
            <a:ext cx="2164859" cy="2833417"/>
          </a:xfrm>
          <a:prstGeom prst="rect">
            <a:avLst/>
          </a:prstGeom>
        </p:spPr>
      </p:pic>
      <p:pic>
        <p:nvPicPr>
          <p:cNvPr id="6" name="Picture 5"/>
          <p:cNvPicPr>
            <a:picLocks noChangeAspect="1"/>
          </p:cNvPicPr>
          <p:nvPr/>
        </p:nvPicPr>
        <p:blipFill>
          <a:blip r:embed="rId4"/>
          <a:stretch>
            <a:fillRect/>
          </a:stretch>
        </p:blipFill>
        <p:spPr>
          <a:xfrm>
            <a:off x="6185708" y="305363"/>
            <a:ext cx="2958292" cy="3680002"/>
          </a:xfrm>
          <a:prstGeom prst="rect">
            <a:avLst/>
          </a:prstGeom>
        </p:spPr>
      </p:pic>
    </p:spTree>
    <p:extLst>
      <p:ext uri="{BB962C8B-B14F-4D97-AF65-F5344CB8AC3E}">
        <p14:creationId xmlns:p14="http://schemas.microsoft.com/office/powerpoint/2010/main" val="26711204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254" y="251805"/>
            <a:ext cx="3412638" cy="43161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07504" y="4653136"/>
            <a:ext cx="5832648" cy="2084156"/>
          </a:xfrm>
          <a:prstGeom prst="rect">
            <a:avLst/>
          </a:prstGeom>
          <a:noFill/>
        </p:spPr>
        <p:txBody>
          <a:bodyPr wrap="square" lIns="405000" tIns="270000" rIns="405000" bIns="270000" rtlCol="0">
            <a:spAutoFit/>
          </a:bodyPr>
          <a:lstStyle/>
          <a:p>
            <a:pPr algn="just"/>
            <a:r>
              <a:rPr lang="en-US" sz="2000" dirty="0">
                <a:solidFill>
                  <a:prstClr val="black"/>
                </a:solidFill>
              </a:rPr>
              <a:t>EXECUTIVE ORDER 9066, February 19 1942</a:t>
            </a:r>
          </a:p>
          <a:p>
            <a:pPr algn="just"/>
            <a:r>
              <a:rPr lang="en-GB" sz="2000" dirty="0">
                <a:solidFill>
                  <a:prstClr val="black"/>
                </a:solidFill>
              </a:rPr>
              <a:t>Permitted eviction of 120,000 people of Japanese ancestry from the West Coast of the United States to be  held in internment camps across the country</a:t>
            </a:r>
            <a:endParaRPr lang="en-GB" sz="2000" i="1" dirty="0">
              <a:solidFill>
                <a:prstClr val="black"/>
              </a:solidFill>
            </a:endParaRPr>
          </a:p>
        </p:txBody>
      </p:sp>
      <p:pic>
        <p:nvPicPr>
          <p:cNvPr id="2" name="Picture 1"/>
          <p:cNvPicPr>
            <a:picLocks noChangeAspect="1"/>
          </p:cNvPicPr>
          <p:nvPr/>
        </p:nvPicPr>
        <p:blipFill>
          <a:blip r:embed="rId4"/>
          <a:stretch>
            <a:fillRect/>
          </a:stretch>
        </p:blipFill>
        <p:spPr>
          <a:xfrm>
            <a:off x="6156176" y="2215886"/>
            <a:ext cx="2876964" cy="4642114"/>
          </a:xfrm>
          <a:prstGeom prst="rect">
            <a:avLst/>
          </a:prstGeom>
        </p:spPr>
      </p:pic>
      <p:pic>
        <p:nvPicPr>
          <p:cNvPr id="8"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44993" y="151295"/>
            <a:ext cx="4461140" cy="28836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127896" y="3284984"/>
            <a:ext cx="1464272" cy="507831"/>
          </a:xfrm>
          <a:prstGeom prst="rect">
            <a:avLst/>
          </a:prstGeom>
        </p:spPr>
        <p:txBody>
          <a:bodyPr wrap="square">
            <a:spAutoFit/>
          </a:bodyPr>
          <a:lstStyle/>
          <a:p>
            <a:r>
              <a:rPr lang="en-GB" sz="1350" dirty="0">
                <a:solidFill>
                  <a:prstClr val="black"/>
                </a:solidFill>
              </a:rPr>
              <a:t>Photos by Ansel Adams</a:t>
            </a:r>
            <a:endParaRPr lang="en-US" sz="1350" dirty="0">
              <a:solidFill>
                <a:prstClr val="black"/>
              </a:solidFill>
            </a:endParaRPr>
          </a:p>
        </p:txBody>
      </p:sp>
    </p:spTree>
    <p:extLst>
      <p:ext uri="{BB962C8B-B14F-4D97-AF65-F5344CB8AC3E}">
        <p14:creationId xmlns:p14="http://schemas.microsoft.com/office/powerpoint/2010/main" val="40800397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62515" y="404664"/>
            <a:ext cx="5745563" cy="6269918"/>
          </a:xfrm>
          <a:prstGeom prst="rect">
            <a:avLst/>
          </a:prstGeom>
          <a:noFill/>
        </p:spPr>
        <p:txBody>
          <a:bodyPr wrap="square" lIns="270000" tIns="270000" rIns="270000" bIns="270000" rtlCol="0">
            <a:spAutoFit/>
          </a:bodyPr>
          <a:lstStyle/>
          <a:p>
            <a:pPr marL="342900" indent="-342900" algn="just">
              <a:buFont typeface="Arial" panose="020B0604020202020204" pitchFamily="34" charset="0"/>
              <a:buChar char="•"/>
            </a:pPr>
            <a:r>
              <a:rPr lang="en-GB" sz="2400" b="1" dirty="0" smtClean="0">
                <a:solidFill>
                  <a:prstClr val="black"/>
                </a:solidFill>
              </a:rPr>
              <a:t>What </a:t>
            </a:r>
            <a:r>
              <a:rPr lang="en-GB" sz="2400" b="1" dirty="0">
                <a:solidFill>
                  <a:prstClr val="black"/>
                </a:solidFill>
              </a:rPr>
              <a:t>does </a:t>
            </a:r>
            <a:r>
              <a:rPr lang="en-GB" sz="2400" b="1" i="1" dirty="0">
                <a:solidFill>
                  <a:prstClr val="black"/>
                </a:solidFill>
              </a:rPr>
              <a:t>Objective, Burma! </a:t>
            </a:r>
            <a:r>
              <a:rPr lang="en-GB" sz="2400" b="1" dirty="0">
                <a:solidFill>
                  <a:prstClr val="black"/>
                </a:solidFill>
              </a:rPr>
              <a:t>tell us about the historical events it </a:t>
            </a:r>
            <a:r>
              <a:rPr lang="en-GB" sz="2400" b="1" dirty="0" smtClean="0">
                <a:solidFill>
                  <a:prstClr val="black"/>
                </a:solidFill>
              </a:rPr>
              <a:t>depicts? What interpretations does it offer?</a:t>
            </a:r>
          </a:p>
          <a:p>
            <a:pPr marL="342900" indent="-342900" algn="just">
              <a:buFont typeface="Arial" panose="020B0604020202020204" pitchFamily="34" charset="0"/>
              <a:buChar char="•"/>
            </a:pPr>
            <a:endParaRPr lang="en-GB" sz="2400" b="1" dirty="0">
              <a:solidFill>
                <a:prstClr val="black"/>
              </a:solidFill>
            </a:endParaRPr>
          </a:p>
          <a:p>
            <a:pPr marL="342900" indent="-342900" algn="just">
              <a:buFont typeface="Arial" panose="020B0604020202020204" pitchFamily="34" charset="0"/>
              <a:buChar char="•"/>
            </a:pPr>
            <a:r>
              <a:rPr lang="en-GB" sz="2400" b="1" dirty="0" smtClean="0">
                <a:solidFill>
                  <a:prstClr val="black"/>
                </a:solidFill>
              </a:rPr>
              <a:t>What might </a:t>
            </a:r>
            <a:r>
              <a:rPr lang="en-GB" sz="2400" b="1" i="1" dirty="0">
                <a:solidFill>
                  <a:prstClr val="black"/>
                </a:solidFill>
              </a:rPr>
              <a:t>Objective, Burma! </a:t>
            </a:r>
            <a:r>
              <a:rPr lang="en-GB" sz="2400" b="1" dirty="0">
                <a:solidFill>
                  <a:prstClr val="black"/>
                </a:solidFill>
              </a:rPr>
              <a:t>tell us </a:t>
            </a:r>
            <a:r>
              <a:rPr lang="en-GB" sz="2400" b="1" dirty="0" smtClean="0">
                <a:solidFill>
                  <a:prstClr val="black"/>
                </a:solidFill>
              </a:rPr>
              <a:t>about the relationship between history and cinema?</a:t>
            </a:r>
          </a:p>
          <a:p>
            <a:pPr marL="342900" indent="-342900" algn="just">
              <a:buFont typeface="Arial" panose="020B0604020202020204" pitchFamily="34" charset="0"/>
              <a:buChar char="•"/>
            </a:pPr>
            <a:endParaRPr lang="en-GB" sz="2400" b="1" dirty="0">
              <a:solidFill>
                <a:prstClr val="black"/>
              </a:solidFill>
            </a:endParaRPr>
          </a:p>
          <a:p>
            <a:pPr marL="342900" indent="-342900" algn="just">
              <a:buFont typeface="Arial" panose="020B0604020202020204" pitchFamily="34" charset="0"/>
              <a:buChar char="•"/>
            </a:pPr>
            <a:r>
              <a:rPr lang="en-GB" sz="2400" b="1" dirty="0" smtClean="0">
                <a:solidFill>
                  <a:prstClr val="black"/>
                </a:solidFill>
              </a:rPr>
              <a:t>Can similarities and differences be drawn between </a:t>
            </a:r>
            <a:r>
              <a:rPr lang="en-GB" sz="2400" b="1" i="1" dirty="0">
                <a:solidFill>
                  <a:prstClr val="black"/>
                </a:solidFill>
              </a:rPr>
              <a:t>Objective, Burma! </a:t>
            </a:r>
            <a:r>
              <a:rPr lang="en-GB" sz="2400" b="1" dirty="0">
                <a:solidFill>
                  <a:prstClr val="black"/>
                </a:solidFill>
              </a:rPr>
              <a:t>a</a:t>
            </a:r>
            <a:r>
              <a:rPr lang="en-GB" sz="2400" b="1" dirty="0" smtClean="0">
                <a:solidFill>
                  <a:prstClr val="black"/>
                </a:solidFill>
              </a:rPr>
              <a:t>nd combat movies made in subsequent decades? If so, what significances can be inferred from these comparisons and contrasts?</a:t>
            </a:r>
            <a:endParaRPr lang="en-GB" sz="2400" b="1" dirty="0">
              <a:solidFill>
                <a:prstClr val="black"/>
              </a:solidFill>
            </a:endParaRPr>
          </a:p>
          <a:p>
            <a:pPr marL="342900" indent="-342900">
              <a:buFont typeface="Arial" panose="020B0604020202020204" pitchFamily="34" charset="0"/>
              <a:buChar char="•"/>
            </a:pPr>
            <a:endParaRPr lang="en-GB" sz="2400" b="1" dirty="0">
              <a:solidFill>
                <a:prstClr val="black"/>
              </a:solidFill>
            </a:endParaRPr>
          </a:p>
          <a:p>
            <a:pPr marL="557213" lvl="1" indent="-214313" algn="just">
              <a:buFontTx/>
              <a:buChar char="-"/>
            </a:pPr>
            <a:endParaRPr lang="en-GB" sz="1200" b="1" dirty="0">
              <a:solidFill>
                <a:prstClr val="black"/>
              </a:solidFill>
            </a:endParaRPr>
          </a:p>
        </p:txBody>
      </p:sp>
    </p:spTree>
    <p:extLst>
      <p:ext uri="{BB962C8B-B14F-4D97-AF65-F5344CB8AC3E}">
        <p14:creationId xmlns:p14="http://schemas.microsoft.com/office/powerpoint/2010/main" val="13283868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4086" y="857250"/>
            <a:ext cx="2889914" cy="2258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21558" y="3116176"/>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262515" y="404664"/>
            <a:ext cx="5745563" cy="1099271"/>
          </a:xfrm>
          <a:prstGeom prst="rect">
            <a:avLst/>
          </a:prstGeom>
          <a:noFill/>
        </p:spPr>
        <p:txBody>
          <a:bodyPr wrap="square" lIns="270000" tIns="270000" rIns="270000" bIns="270000" rtlCol="0">
            <a:spAutoFit/>
          </a:bodyPr>
          <a:lstStyle/>
          <a:p>
            <a:pPr marL="342900" indent="-342900">
              <a:buFont typeface="Arial" panose="020B0604020202020204" pitchFamily="34" charset="0"/>
              <a:buChar char="•"/>
            </a:pPr>
            <a:endParaRPr lang="en-GB" sz="2400" b="1" dirty="0">
              <a:solidFill>
                <a:prstClr val="black"/>
              </a:solidFill>
            </a:endParaRPr>
          </a:p>
          <a:p>
            <a:pPr marL="557213" lvl="1" indent="-214313" algn="just">
              <a:buFontTx/>
              <a:buChar char="-"/>
            </a:pPr>
            <a:endParaRPr lang="en-GB" sz="1200" b="1" dirty="0">
              <a:solidFill>
                <a:prstClr val="black"/>
              </a:solidFill>
            </a:endParaRPr>
          </a:p>
        </p:txBody>
      </p:sp>
      <p:sp>
        <p:nvSpPr>
          <p:cNvPr id="5" name="TextBox 4"/>
          <p:cNvSpPr txBox="1"/>
          <p:nvPr/>
        </p:nvSpPr>
        <p:spPr>
          <a:xfrm>
            <a:off x="0" y="0"/>
            <a:ext cx="6254086" cy="7267283"/>
          </a:xfrm>
          <a:prstGeom prst="rect">
            <a:avLst/>
          </a:prstGeom>
          <a:noFill/>
        </p:spPr>
        <p:txBody>
          <a:bodyPr wrap="square" lIns="540000" tIns="360000" rIns="540000" bIns="360000" rtlCol="0">
            <a:spAutoFit/>
          </a:bodyPr>
          <a:lstStyle/>
          <a:p>
            <a:pPr algn="just"/>
            <a:r>
              <a:rPr lang="en-GB" dirty="0" smtClean="0">
                <a:solidFill>
                  <a:prstClr val="black"/>
                </a:solidFill>
              </a:rPr>
              <a:t>“ … </a:t>
            </a:r>
            <a:r>
              <a:rPr lang="en-GB" b="1" dirty="0" smtClean="0">
                <a:solidFill>
                  <a:prstClr val="black"/>
                </a:solidFill>
              </a:rPr>
              <a:t>T</a:t>
            </a:r>
            <a:r>
              <a:rPr lang="en-GB" b="1" dirty="0" smtClean="0"/>
              <a:t>he </a:t>
            </a:r>
            <a:r>
              <a:rPr lang="en-GB" b="1" dirty="0"/>
              <a:t>war in the Pacific from 1942 onwards, </a:t>
            </a:r>
            <a:r>
              <a:rPr lang="en-GB" b="1" dirty="0" smtClean="0"/>
              <a:t>and that </a:t>
            </a:r>
            <a:r>
              <a:rPr lang="en-GB" b="1" dirty="0"/>
              <a:t>in Europe from the invasion of Sicily to the German surrender</a:t>
            </a:r>
            <a:r>
              <a:rPr lang="en-GB" b="1" dirty="0" smtClean="0"/>
              <a:t>, were </a:t>
            </a:r>
            <a:r>
              <a:rPr lang="en-GB" b="1" dirty="0">
                <a:solidFill>
                  <a:srgbClr val="FF0000"/>
                </a:solidFill>
              </a:rPr>
              <a:t>prevailingly represented through fictions</a:t>
            </a:r>
            <a:r>
              <a:rPr lang="en-GB" b="1" dirty="0"/>
              <a:t>: </a:t>
            </a:r>
            <a:r>
              <a:rPr lang="en-GB" dirty="0"/>
              <a:t>some made at, </a:t>
            </a:r>
            <a:r>
              <a:rPr lang="en-GB" dirty="0" smtClean="0"/>
              <a:t>or close </a:t>
            </a:r>
            <a:r>
              <a:rPr lang="en-GB" dirty="0"/>
              <a:t>to, the time; some made </a:t>
            </a:r>
            <a:r>
              <a:rPr lang="en-GB" dirty="0" smtClean="0"/>
              <a:t>subsequently … Between </a:t>
            </a:r>
            <a:r>
              <a:rPr lang="en-GB" dirty="0"/>
              <a:t>1942 and 1945, Hollywood </a:t>
            </a:r>
            <a:r>
              <a:rPr lang="en-GB" dirty="0" smtClean="0"/>
              <a:t>turned out </a:t>
            </a:r>
            <a:r>
              <a:rPr lang="en-GB" dirty="0"/>
              <a:t>over thirty feature films dealing with battles then being fought</a:t>
            </a:r>
            <a:r>
              <a:rPr lang="en-GB" dirty="0" smtClean="0"/>
              <a:t>. With </a:t>
            </a:r>
            <a:r>
              <a:rPr lang="en-GB" dirty="0"/>
              <a:t>a few exceptions (such as Wellman's </a:t>
            </a:r>
            <a:r>
              <a:rPr lang="en-GB" i="1" dirty="0"/>
              <a:t>The Story of GI </a:t>
            </a:r>
            <a:r>
              <a:rPr lang="en-GB" i="1" dirty="0" smtClean="0"/>
              <a:t>Joe </a:t>
            </a:r>
            <a:r>
              <a:rPr lang="en-GB" dirty="0" smtClean="0"/>
              <a:t>[</a:t>
            </a:r>
            <a:r>
              <a:rPr lang="en-GB" dirty="0"/>
              <a:t>1945], Ford's </a:t>
            </a:r>
            <a:r>
              <a:rPr lang="en-GB" i="1" dirty="0"/>
              <a:t>They Were Expendable </a:t>
            </a:r>
            <a:r>
              <a:rPr lang="en-GB" dirty="0"/>
              <a:t>[1945] or Walsh's </a:t>
            </a:r>
            <a:r>
              <a:rPr lang="en-GB" i="1" dirty="0" smtClean="0"/>
              <a:t>Objective Burma</a:t>
            </a:r>
            <a:r>
              <a:rPr lang="en-GB" i="1" dirty="0"/>
              <a:t>! </a:t>
            </a:r>
            <a:r>
              <a:rPr lang="en-GB" dirty="0"/>
              <a:t>[1945]) these combat films were for the most </a:t>
            </a:r>
            <a:r>
              <a:rPr lang="en-GB" dirty="0" smtClean="0"/>
              <a:t>part forgettable</a:t>
            </a:r>
            <a:r>
              <a:rPr lang="en-GB" dirty="0"/>
              <a:t>, and have duly been forgotten; </a:t>
            </a:r>
            <a:r>
              <a:rPr lang="en-GB" b="1" dirty="0">
                <a:solidFill>
                  <a:srgbClr val="FF0000"/>
                </a:solidFill>
              </a:rPr>
              <a:t>but at the time they </a:t>
            </a:r>
            <a:r>
              <a:rPr lang="en-GB" b="1" dirty="0" smtClean="0">
                <a:solidFill>
                  <a:srgbClr val="FF0000"/>
                </a:solidFill>
              </a:rPr>
              <a:t>acted as </a:t>
            </a:r>
            <a:r>
              <a:rPr lang="en-GB" b="1" dirty="0">
                <a:solidFill>
                  <a:srgbClr val="FF0000"/>
                </a:solidFill>
              </a:rPr>
              <a:t>demonstrations that war was manageable </a:t>
            </a:r>
            <a:r>
              <a:rPr lang="en-GB" b="1" dirty="0" smtClean="0">
                <a:solidFill>
                  <a:srgbClr val="FF0000"/>
                </a:solidFill>
              </a:rPr>
              <a:t>– horrible </a:t>
            </a:r>
            <a:r>
              <a:rPr lang="en-GB" b="1" dirty="0">
                <a:solidFill>
                  <a:srgbClr val="FF0000"/>
                </a:solidFill>
              </a:rPr>
              <a:t>perhaps, </a:t>
            </a:r>
            <a:r>
              <a:rPr lang="en-GB" b="1" dirty="0" smtClean="0">
                <a:solidFill>
                  <a:srgbClr val="FF0000"/>
                </a:solidFill>
              </a:rPr>
              <a:t>but containable </a:t>
            </a:r>
            <a:r>
              <a:rPr lang="en-GB" b="1" dirty="0">
                <a:solidFill>
                  <a:srgbClr val="FF0000"/>
                </a:solidFill>
              </a:rPr>
              <a:t>as an experience within the trajectory of a </a:t>
            </a:r>
            <a:r>
              <a:rPr lang="en-GB" b="1" dirty="0" smtClean="0">
                <a:solidFill>
                  <a:srgbClr val="FF0000"/>
                </a:solidFill>
              </a:rPr>
              <a:t>narrative. What </a:t>
            </a:r>
            <a:r>
              <a:rPr lang="en-GB" b="1" dirty="0">
                <a:solidFill>
                  <a:srgbClr val="FF0000"/>
                </a:solidFill>
              </a:rPr>
              <a:t>happened in the death camps, of course, and widely on </a:t>
            </a:r>
            <a:r>
              <a:rPr lang="en-GB" b="1" dirty="0" smtClean="0">
                <a:solidFill>
                  <a:srgbClr val="FF0000"/>
                </a:solidFill>
              </a:rPr>
              <a:t>the Eastern </a:t>
            </a:r>
            <a:r>
              <a:rPr lang="en-GB" b="1" dirty="0">
                <a:solidFill>
                  <a:srgbClr val="FF0000"/>
                </a:solidFill>
              </a:rPr>
              <a:t>front, was not containable in conventional narratives, </a:t>
            </a:r>
            <a:r>
              <a:rPr lang="en-GB" b="1" dirty="0" smtClean="0">
                <a:solidFill>
                  <a:srgbClr val="FF0000"/>
                </a:solidFill>
              </a:rPr>
              <a:t>but the </a:t>
            </a:r>
            <a:r>
              <a:rPr lang="en-GB" b="1" dirty="0">
                <a:solidFill>
                  <a:srgbClr val="FF0000"/>
                </a:solidFill>
              </a:rPr>
              <a:t>war in the West and in the Pacific was represented from a </a:t>
            </a:r>
            <a:r>
              <a:rPr lang="en-GB" b="1" dirty="0" smtClean="0">
                <a:solidFill>
                  <a:srgbClr val="FF0000"/>
                </a:solidFill>
              </a:rPr>
              <a:t>point of </a:t>
            </a:r>
            <a:r>
              <a:rPr lang="en-GB" b="1" dirty="0">
                <a:solidFill>
                  <a:srgbClr val="FF0000"/>
                </a:solidFill>
              </a:rPr>
              <a:t>view innocent of horrors that exceeded the possibilities </a:t>
            </a:r>
            <a:r>
              <a:rPr lang="en-GB" b="1" dirty="0" smtClean="0">
                <a:solidFill>
                  <a:srgbClr val="FF0000"/>
                </a:solidFill>
              </a:rPr>
              <a:t>of representation</a:t>
            </a:r>
            <a:r>
              <a:rPr lang="en-GB" dirty="0" smtClean="0"/>
              <a:t>.”</a:t>
            </a:r>
            <a:endParaRPr lang="en-GB" dirty="0">
              <a:solidFill>
                <a:prstClr val="black"/>
              </a:solidFill>
            </a:endParaRPr>
          </a:p>
          <a:p>
            <a:pPr marL="285750" indent="-285750" algn="r">
              <a:buFontTx/>
              <a:buChar char="-"/>
            </a:pPr>
            <a:r>
              <a:rPr lang="en-GB" sz="1600" dirty="0" smtClean="0">
                <a:solidFill>
                  <a:prstClr val="black"/>
                </a:solidFill>
              </a:rPr>
              <a:t>Geoffrey </a:t>
            </a:r>
            <a:r>
              <a:rPr lang="en-GB" sz="1600" dirty="0" err="1">
                <a:solidFill>
                  <a:prstClr val="black"/>
                </a:solidFill>
              </a:rPr>
              <a:t>Nowell</a:t>
            </a:r>
            <a:r>
              <a:rPr lang="en-GB" sz="1600" dirty="0">
                <a:solidFill>
                  <a:prstClr val="black"/>
                </a:solidFill>
              </a:rPr>
              <a:t>-Smith, 'On History and the Cinema,' </a:t>
            </a:r>
            <a:r>
              <a:rPr lang="en-GB" sz="1600" i="1" dirty="0">
                <a:solidFill>
                  <a:prstClr val="black"/>
                </a:solidFill>
              </a:rPr>
              <a:t>Screen </a:t>
            </a:r>
            <a:r>
              <a:rPr lang="en-GB" sz="1600" dirty="0">
                <a:solidFill>
                  <a:prstClr val="black"/>
                </a:solidFill>
              </a:rPr>
              <a:t>(Vol. 31, No. 2, Summer 1990), </a:t>
            </a:r>
            <a:r>
              <a:rPr lang="en-GB" sz="1600" dirty="0" smtClean="0">
                <a:solidFill>
                  <a:prstClr val="black"/>
                </a:solidFill>
              </a:rPr>
              <a:t>pp. 162–263</a:t>
            </a:r>
          </a:p>
          <a:p>
            <a:pPr marL="285750" indent="-285750" algn="r">
              <a:buFontTx/>
              <a:buChar char="-"/>
            </a:pPr>
            <a:endParaRPr lang="en-GB" sz="1700" b="1" i="1" dirty="0">
              <a:solidFill>
                <a:prstClr val="black"/>
              </a:solidFill>
            </a:endParaRPr>
          </a:p>
        </p:txBody>
      </p:sp>
    </p:spTree>
    <p:extLst>
      <p:ext uri="{BB962C8B-B14F-4D97-AF65-F5344CB8AC3E}">
        <p14:creationId xmlns:p14="http://schemas.microsoft.com/office/powerpoint/2010/main" val="16855100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34202" y="3123645"/>
            <a:ext cx="1592698" cy="2651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7858" y="0"/>
            <a:ext cx="5785268" cy="7638493"/>
          </a:xfrm>
          <a:prstGeom prst="rect">
            <a:avLst/>
          </a:prstGeom>
          <a:noFill/>
        </p:spPr>
        <p:txBody>
          <a:bodyPr wrap="square" lIns="540000" tIns="540000" rIns="540000" bIns="540000" rtlCol="0">
            <a:spAutoFit/>
          </a:bodyPr>
          <a:lstStyle/>
          <a:p>
            <a:pPr algn="just"/>
            <a:r>
              <a:rPr lang="en-GB" sz="2200" b="1" dirty="0">
                <a:solidFill>
                  <a:prstClr val="black"/>
                </a:solidFill>
              </a:rPr>
              <a:t>“ … </a:t>
            </a:r>
            <a:r>
              <a:rPr lang="en-GB" sz="2200" dirty="0">
                <a:solidFill>
                  <a:prstClr val="black"/>
                </a:solidFill>
              </a:rPr>
              <a:t>So strong is the presumption of the cinema's realist and truth-telling vocation that even overtly fictional films are regularly criticized for historical untruth. Winston Churchill, for example, took deep offence at </a:t>
            </a:r>
            <a:r>
              <a:rPr lang="en-GB" sz="2200" i="1" dirty="0">
                <a:solidFill>
                  <a:prstClr val="black"/>
                </a:solidFill>
              </a:rPr>
              <a:t>Objective Burma! </a:t>
            </a:r>
            <a:r>
              <a:rPr lang="en-GB" sz="2200" dirty="0">
                <a:solidFill>
                  <a:prstClr val="black"/>
                </a:solidFill>
              </a:rPr>
              <a:t>because of the way it represented the recapture of Burma as an American achievement (led by Errol Flynn) rather than British. Churchill might have been epistemologically confused, but his confusion was typical: </a:t>
            </a:r>
            <a:r>
              <a:rPr lang="en-GB" sz="2200" b="1" dirty="0">
                <a:solidFill>
                  <a:prstClr val="black"/>
                </a:solidFill>
              </a:rPr>
              <a:t>there is in fact no clear border at which cinematic representations pass unequivocally from the attested real to the avowedly fictional</a:t>
            </a:r>
            <a:r>
              <a:rPr lang="en-GB" sz="2200" dirty="0">
                <a:solidFill>
                  <a:prstClr val="black"/>
                </a:solidFill>
              </a:rPr>
              <a:t>.”</a:t>
            </a:r>
          </a:p>
          <a:p>
            <a:pPr algn="just"/>
            <a:endParaRPr lang="en-GB" sz="600" dirty="0">
              <a:solidFill>
                <a:prstClr val="black"/>
              </a:solidFill>
            </a:endParaRPr>
          </a:p>
          <a:p>
            <a:pPr marL="342900" indent="-342900" algn="just">
              <a:buFontTx/>
              <a:buChar char="-"/>
            </a:pPr>
            <a:r>
              <a:rPr lang="en-GB" sz="1350" dirty="0">
                <a:solidFill>
                  <a:prstClr val="black"/>
                </a:solidFill>
              </a:rPr>
              <a:t>Geoffrey </a:t>
            </a:r>
            <a:r>
              <a:rPr lang="en-GB" sz="1350" dirty="0" err="1">
                <a:solidFill>
                  <a:prstClr val="black"/>
                </a:solidFill>
              </a:rPr>
              <a:t>Nowell</a:t>
            </a:r>
            <a:r>
              <a:rPr lang="en-GB" sz="1350" dirty="0">
                <a:solidFill>
                  <a:prstClr val="black"/>
                </a:solidFill>
              </a:rPr>
              <a:t>-Smith, 'On History and the Cinema,' </a:t>
            </a:r>
            <a:r>
              <a:rPr lang="en-GB" sz="1350" i="1" dirty="0">
                <a:solidFill>
                  <a:prstClr val="black"/>
                </a:solidFill>
              </a:rPr>
              <a:t>Screen </a:t>
            </a:r>
            <a:r>
              <a:rPr lang="en-GB" sz="1350" dirty="0">
                <a:solidFill>
                  <a:prstClr val="black"/>
                </a:solidFill>
              </a:rPr>
              <a:t>(Vol. 31, No. 2, Summer 1990), p.163</a:t>
            </a:r>
          </a:p>
          <a:p>
            <a:pPr marL="342900" indent="-342900" algn="just">
              <a:buFontTx/>
              <a:buChar char="-"/>
            </a:pPr>
            <a:endParaRPr lang="en-GB" sz="1950" dirty="0">
              <a:solidFill>
                <a:prstClr val="black"/>
              </a:solidFill>
            </a:endParaRPr>
          </a:p>
          <a:p>
            <a:pPr algn="just"/>
            <a:endParaRPr lang="en-GB" sz="2100" b="1" dirty="0">
              <a:solidFill>
                <a:prstClr val="black"/>
              </a:solidFill>
            </a:endParaRPr>
          </a:p>
        </p:txBody>
      </p:sp>
      <p:pic>
        <p:nvPicPr>
          <p:cNvPr id="3074" name="Picture 2" descr="F:\UWTSD\AHHI7023 - War Memory\B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85268" y="1100032"/>
            <a:ext cx="3257550" cy="1950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24985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764704"/>
            <a:ext cx="7488832" cy="5493812"/>
          </a:xfrm>
          <a:prstGeom prst="rect">
            <a:avLst/>
          </a:prstGeom>
        </p:spPr>
        <p:txBody>
          <a:bodyPr wrap="square">
            <a:spAutoFit/>
          </a:bodyPr>
          <a:lstStyle/>
          <a:p>
            <a:pPr algn="just">
              <a:lnSpc>
                <a:spcPct val="150000"/>
              </a:lnSpc>
              <a:spcAft>
                <a:spcPts val="0"/>
              </a:spcAft>
            </a:pPr>
            <a:r>
              <a:rPr lang="en-GB" i="1" u="sng" dirty="0" smtClean="0">
                <a:latin typeface="Calibri" panose="020F0502020204030204" pitchFamily="34" charset="0"/>
                <a:ea typeface="Calibri" panose="020F0502020204030204" pitchFamily="34" charset="0"/>
                <a:cs typeface="Times New Roman" panose="02020603050405020304" pitchFamily="18" charset="0"/>
              </a:rPr>
              <a:t>Week 9</a:t>
            </a:r>
          </a:p>
          <a:p>
            <a:pPr algn="just">
              <a:lnSpc>
                <a:spcPct val="150000"/>
              </a:lnSpc>
              <a:spcAft>
                <a:spcPts val="0"/>
              </a:spcAft>
            </a:pPr>
            <a:r>
              <a:rPr lang="en-GB" i="1" u="sng" dirty="0" smtClean="0">
                <a:latin typeface="Calibri" panose="020F0502020204030204" pitchFamily="34" charset="0"/>
                <a:ea typeface="Calibri" panose="020F0502020204030204" pitchFamily="34" charset="0"/>
                <a:cs typeface="Times New Roman" panose="02020603050405020304" pitchFamily="18" charset="0"/>
              </a:rPr>
              <a:t>Required </a:t>
            </a:r>
            <a:r>
              <a:rPr lang="en-GB" i="1" u="sng" dirty="0">
                <a:latin typeface="Calibri" panose="020F0502020204030204" pitchFamily="34" charset="0"/>
                <a:ea typeface="Calibri" panose="020F0502020204030204" pitchFamily="34" charset="0"/>
                <a:cs typeface="Times New Roman" panose="02020603050405020304" pitchFamily="18" charset="0"/>
              </a:rPr>
              <a:t>reading and other preparation: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0"/>
              </a:spcAft>
            </a:pPr>
            <a:r>
              <a:rPr lang="en-GB" b="1" dirty="0">
                <a:latin typeface="Calibri" panose="020F0502020204030204" pitchFamily="34" charset="0"/>
              </a:rPr>
              <a:t>Monday lecture (these two texts will be elaborated upon extensively in lectures)</a:t>
            </a:r>
          </a:p>
          <a:p>
            <a:pPr marL="342900" lvl="0" indent="-342900" algn="just">
              <a:lnSpc>
                <a:spcPct val="150000"/>
              </a:lnSpc>
              <a:spcAft>
                <a:spcPts val="0"/>
              </a:spcAft>
              <a:buSzPts val="1000"/>
              <a:buFont typeface="Symbol" panose="05050102010706020507" pitchFamily="18"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Geoffrey </a:t>
            </a:r>
            <a:r>
              <a:rPr lang="en-GB" dirty="0" err="1">
                <a:latin typeface="Calibri" panose="020F0502020204030204" pitchFamily="34" charset="0"/>
                <a:ea typeface="Calibri" panose="020F0502020204030204" pitchFamily="34" charset="0"/>
                <a:cs typeface="Times New Roman" panose="02020603050405020304" pitchFamily="18" charset="0"/>
              </a:rPr>
              <a:t>Nowell</a:t>
            </a:r>
            <a:r>
              <a:rPr lang="en-GB" dirty="0">
                <a:latin typeface="Calibri" panose="020F0502020204030204" pitchFamily="34" charset="0"/>
                <a:ea typeface="Calibri" panose="020F0502020204030204" pitchFamily="34" charset="0"/>
                <a:cs typeface="Times New Roman" panose="02020603050405020304" pitchFamily="18" charset="0"/>
              </a:rPr>
              <a:t>-Smith, 'On History and the Cinema,' </a:t>
            </a:r>
            <a:r>
              <a:rPr lang="en-GB" i="1" dirty="0">
                <a:latin typeface="Calibri" panose="020F0502020204030204" pitchFamily="34" charset="0"/>
                <a:ea typeface="Calibri" panose="020F0502020204030204" pitchFamily="34" charset="0"/>
                <a:cs typeface="Times New Roman" panose="02020603050405020304" pitchFamily="18" charset="0"/>
              </a:rPr>
              <a:t>Screen </a:t>
            </a:r>
            <a:r>
              <a:rPr lang="en-GB" dirty="0">
                <a:latin typeface="Calibri" panose="020F0502020204030204" pitchFamily="34" charset="0"/>
                <a:ea typeface="Calibri" panose="020F0502020204030204" pitchFamily="34" charset="0"/>
                <a:cs typeface="Times New Roman" panose="02020603050405020304" pitchFamily="18" charset="0"/>
              </a:rPr>
              <a:t>(Vol. 31, No. 2, Summer 1990), pp. 160–171.</a:t>
            </a:r>
          </a:p>
          <a:p>
            <a:pPr marL="342900" lvl="0" indent="-342900" algn="just">
              <a:lnSpc>
                <a:spcPct val="150000"/>
              </a:lnSpc>
              <a:spcAft>
                <a:spcPts val="0"/>
              </a:spcAft>
              <a:buSzPts val="1000"/>
              <a:buFont typeface="Symbol" panose="05050102010706020507" pitchFamily="18"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Paul </a:t>
            </a:r>
            <a:r>
              <a:rPr lang="en-GB" dirty="0" err="1">
                <a:latin typeface="Calibri" panose="020F0502020204030204" pitchFamily="34" charset="0"/>
                <a:ea typeface="Calibri" panose="020F0502020204030204" pitchFamily="34" charset="0"/>
                <a:cs typeface="Times New Roman" panose="02020603050405020304" pitchFamily="18" charset="0"/>
              </a:rPr>
              <a:t>Virilio</a:t>
            </a:r>
            <a:r>
              <a:rPr lang="en-GB" dirty="0">
                <a:latin typeface="Calibri" panose="020F0502020204030204" pitchFamily="34" charset="0"/>
                <a:ea typeface="Calibri" panose="020F0502020204030204" pitchFamily="34" charset="0"/>
                <a:cs typeface="Times New Roman" panose="02020603050405020304" pitchFamily="18" charset="0"/>
              </a:rPr>
              <a:t>, ‘A Travelling Shot Over Eighty Years,’ </a:t>
            </a:r>
            <a:r>
              <a:rPr lang="en-GB" i="1" dirty="0">
                <a:latin typeface="Calibri" panose="020F0502020204030204" pitchFamily="34" charset="0"/>
                <a:ea typeface="Calibri" panose="020F0502020204030204" pitchFamily="34" charset="0"/>
                <a:cs typeface="Times New Roman" panose="02020603050405020304" pitchFamily="18" charset="0"/>
              </a:rPr>
              <a:t>War and Cinema: The Logistics of Perception </a:t>
            </a:r>
            <a:r>
              <a:rPr lang="en-GB" dirty="0">
                <a:latin typeface="Calibri" panose="020F0502020204030204" pitchFamily="34" charset="0"/>
                <a:ea typeface="Calibri" panose="020F0502020204030204" pitchFamily="34" charset="0"/>
                <a:cs typeface="Times New Roman" panose="02020603050405020304" pitchFamily="18" charset="0"/>
              </a:rPr>
              <a:t>(Verso: London, 2000 [1984]), pp. 68–89.</a:t>
            </a:r>
          </a:p>
          <a:p>
            <a:pPr algn="just">
              <a:lnSpc>
                <a:spcPct val="150000"/>
              </a:lnSpc>
              <a:spcAft>
                <a:spcPts val="0"/>
              </a:spcAft>
            </a:pPr>
            <a:r>
              <a:rPr lang="en-GB" b="1" dirty="0">
                <a:latin typeface="Calibri" panose="020F0502020204030204" pitchFamily="34" charset="0"/>
              </a:rPr>
              <a:t>Friday lecture</a:t>
            </a:r>
          </a:p>
          <a:p>
            <a:pPr marL="342900" lvl="0" indent="-342900" algn="just">
              <a:lnSpc>
                <a:spcPct val="150000"/>
              </a:lnSpc>
              <a:spcAft>
                <a:spcPts val="0"/>
              </a:spcAft>
              <a:buSzPts val="1000"/>
              <a:buFont typeface="Symbol" panose="05050102010706020507" pitchFamily="18" charset="2"/>
              <a:buChar char=""/>
              <a:tabLst>
                <a:tab pos="228600" algn="l"/>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Robert A </a:t>
            </a:r>
            <a:r>
              <a:rPr lang="en-GB" dirty="0" err="1">
                <a:latin typeface="Calibri" panose="020F0502020204030204" pitchFamily="34" charset="0"/>
                <a:ea typeface="Calibri" panose="020F0502020204030204" pitchFamily="34" charset="0"/>
                <a:cs typeface="Times New Roman" panose="02020603050405020304" pitchFamily="18" charset="0"/>
              </a:rPr>
              <a:t>Rosenstone</a:t>
            </a:r>
            <a:r>
              <a:rPr lang="en-GB" i="1" dirty="0">
                <a:latin typeface="Calibri" panose="020F0502020204030204" pitchFamily="34" charset="0"/>
                <a:ea typeface="Calibri" panose="020F0502020204030204" pitchFamily="34" charset="0"/>
                <a:cs typeface="Times New Roman" panose="02020603050405020304" pitchFamily="18" charset="0"/>
              </a:rPr>
              <a:t>, History on Film/Film on History </a:t>
            </a:r>
            <a:r>
              <a:rPr lang="en-GB" dirty="0">
                <a:latin typeface="Calibri" panose="020F0502020204030204" pitchFamily="34" charset="0"/>
                <a:ea typeface="Calibri" panose="020F0502020204030204" pitchFamily="34" charset="0"/>
                <a:cs typeface="Times New Roman" panose="02020603050405020304" pitchFamily="18" charset="0"/>
              </a:rPr>
              <a:t>(Longman/Pearson: Harlow, Essex, 2006), pp. 1–10, 111–133, 154–164.</a:t>
            </a:r>
          </a:p>
          <a:p>
            <a:pPr algn="just">
              <a:lnSpc>
                <a:spcPct val="150000"/>
              </a:lnSpc>
              <a:spcAft>
                <a:spcPts val="0"/>
              </a:spcAft>
            </a:pPr>
            <a:r>
              <a:rPr lang="en-GB" i="1" u="sng" dirty="0">
                <a:latin typeface="Calibri" panose="020F0502020204030204" pitchFamily="34" charset="0"/>
                <a:ea typeface="Calibri" panose="020F0502020204030204" pitchFamily="34" charset="0"/>
                <a:cs typeface="Times New Roman" panose="02020603050405020304" pitchFamily="18" charset="0"/>
              </a:rPr>
              <a:t>Required viewing: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Platoon</a:t>
            </a:r>
            <a:r>
              <a:rPr lang="en-GB" dirty="0">
                <a:latin typeface="Calibri" panose="020F0502020204030204" pitchFamily="34" charset="0"/>
                <a:ea typeface="Calibri" panose="020F0502020204030204" pitchFamily="34" charset="0"/>
                <a:cs typeface="Times New Roman" panose="02020603050405020304" pitchFamily="18" charset="0"/>
              </a:rPr>
              <a:t>. Directed by Oliver Stone (USA, 1986).</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89632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5923" y="-19609"/>
            <a:ext cx="7620000" cy="4810125"/>
          </a:xfrm>
          <a:prstGeom prst="rect">
            <a:avLst/>
          </a:prstGeom>
        </p:spPr>
      </p:pic>
      <p:pic>
        <p:nvPicPr>
          <p:cNvPr id="3" name="Picture 2"/>
          <p:cNvPicPr>
            <a:picLocks noChangeAspect="1"/>
          </p:cNvPicPr>
          <p:nvPr/>
        </p:nvPicPr>
        <p:blipFill>
          <a:blip r:embed="rId3"/>
          <a:stretch>
            <a:fillRect/>
          </a:stretch>
        </p:blipFill>
        <p:spPr>
          <a:xfrm>
            <a:off x="0" y="3969436"/>
            <a:ext cx="4344401" cy="2888564"/>
          </a:xfrm>
          <a:prstGeom prst="rect">
            <a:avLst/>
          </a:prstGeom>
        </p:spPr>
      </p:pic>
    </p:spTree>
    <p:extLst>
      <p:ext uri="{BB962C8B-B14F-4D97-AF65-F5344CB8AC3E}">
        <p14:creationId xmlns:p14="http://schemas.microsoft.com/office/powerpoint/2010/main" val="30799344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9824"/>
            <a:ext cx="4499991" cy="7251894"/>
          </a:xfrm>
          <a:prstGeom prst="rect">
            <a:avLst/>
          </a:prstGeom>
          <a:noFill/>
        </p:spPr>
        <p:txBody>
          <a:bodyPr wrap="square" lIns="540000" tIns="360000" rIns="540000" bIns="360000" rtlCol="0">
            <a:spAutoFit/>
          </a:bodyPr>
          <a:lstStyle/>
          <a:p>
            <a:pPr algn="just"/>
            <a:r>
              <a:rPr lang="en-GB" b="1" u="sng" dirty="0"/>
              <a:t>Hibakusha Works</a:t>
            </a:r>
            <a:r>
              <a:rPr lang="en-GB" b="1" dirty="0"/>
              <a:t> </a:t>
            </a:r>
            <a:endParaRPr lang="en-GB" b="1" dirty="0" smtClean="0"/>
          </a:p>
          <a:p>
            <a:pPr algn="just"/>
            <a:r>
              <a:rPr lang="en-GB" sz="1600" i="1" dirty="0" smtClean="0"/>
              <a:t>(</a:t>
            </a:r>
            <a:r>
              <a:rPr lang="en-GB" sz="1600" i="1" dirty="0"/>
              <a:t>on the Hibakusha project, see introduction to </a:t>
            </a:r>
            <a:r>
              <a:rPr lang="en-GB" sz="1600" dirty="0"/>
              <a:t>The Sensory War </a:t>
            </a:r>
            <a:r>
              <a:rPr lang="en-GB" sz="1600" i="1" dirty="0"/>
              <a:t>[assigned reading for Week 7] and </a:t>
            </a:r>
            <a:r>
              <a:rPr lang="en-GB" sz="1600" i="1" dirty="0">
                <a:hlinkClick r:id="rId3"/>
              </a:rPr>
              <a:t>http://www.hibakushastories.org/</a:t>
            </a:r>
            <a:r>
              <a:rPr lang="en-GB" sz="1600" i="1" dirty="0"/>
              <a:t>)</a:t>
            </a:r>
            <a:endParaRPr lang="en-GB" sz="1600" b="1" u="sng" dirty="0"/>
          </a:p>
          <a:p>
            <a:pPr lvl="0" algn="just"/>
            <a:endParaRPr lang="en-GB" i="1" dirty="0" smtClean="0"/>
          </a:p>
          <a:p>
            <a:pPr marL="285750" lvl="0" indent="-285750">
              <a:buFont typeface="Arial" panose="020B0604020202020204" pitchFamily="34" charset="0"/>
              <a:buChar char="•"/>
            </a:pPr>
            <a:r>
              <a:rPr lang="en-GB" b="1" dirty="0"/>
              <a:t>What sorts of responses do these paintings elicit from yourselves?</a:t>
            </a:r>
            <a:endParaRPr lang="en-GB" dirty="0"/>
          </a:p>
          <a:p>
            <a:pPr marL="28575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b="1" dirty="0"/>
              <a:t>Do the Hibakusha paintings problematize the image of World War Two propagated by the wartime combat movies genre in any way?</a:t>
            </a:r>
            <a:endParaRPr lang="en-GB" dirty="0"/>
          </a:p>
          <a:p>
            <a:pPr marL="28575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b="1" dirty="0"/>
              <a:t>Do the Hibakusha paintings problematize the prevailing cultural representation of World War Two as a “good war” in the United States and other allied nations?</a:t>
            </a:r>
            <a:endParaRPr lang="en-GB" dirty="0"/>
          </a:p>
          <a:p>
            <a:pPr lvl="0" algn="just"/>
            <a:endParaRPr lang="en-GB" i="1" dirty="0" smtClean="0"/>
          </a:p>
          <a:p>
            <a:pPr algn="just"/>
            <a:endParaRPr lang="en-GB" i="1"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4097" name="Picture 8" descr="Hibakusha Work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1" y="-38403"/>
            <a:ext cx="4577830" cy="619226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514024" y="6153866"/>
            <a:ext cx="4572000" cy="523220"/>
          </a:xfrm>
          <a:prstGeom prst="rect">
            <a:avLst/>
          </a:prstGeom>
        </p:spPr>
        <p:txBody>
          <a:bodyPr>
            <a:spAutoFit/>
          </a:bodyPr>
          <a:lstStyle/>
          <a:p>
            <a:pPr algn="ctr"/>
            <a:r>
              <a:rPr lang="en-GB" sz="1400" dirty="0"/>
              <a:t>Gisaku Tanaka, </a:t>
            </a:r>
            <a:r>
              <a:rPr lang="en-GB" sz="1400" i="1" dirty="0"/>
              <a:t>Lights Blinking on in the Atomic Desert</a:t>
            </a:r>
            <a:r>
              <a:rPr lang="en-GB" sz="1400" dirty="0" smtClean="0"/>
              <a:t>,</a:t>
            </a:r>
          </a:p>
          <a:p>
            <a:pPr algn="ctr"/>
            <a:r>
              <a:rPr lang="en-GB" sz="1400" dirty="0" smtClean="0"/>
              <a:t> </a:t>
            </a:r>
            <a:r>
              <a:rPr lang="en-GB" sz="1400" dirty="0"/>
              <a:t>1973­–1974</a:t>
            </a:r>
          </a:p>
        </p:txBody>
      </p:sp>
    </p:spTree>
    <p:extLst>
      <p:ext uri="{BB962C8B-B14F-4D97-AF65-F5344CB8AC3E}">
        <p14:creationId xmlns:p14="http://schemas.microsoft.com/office/powerpoint/2010/main" val="5247815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9824"/>
            <a:ext cx="4499991" cy="7251894"/>
          </a:xfrm>
          <a:prstGeom prst="rect">
            <a:avLst/>
          </a:prstGeom>
          <a:noFill/>
        </p:spPr>
        <p:txBody>
          <a:bodyPr wrap="square" lIns="540000" tIns="360000" rIns="540000" bIns="360000" rtlCol="0">
            <a:spAutoFit/>
          </a:bodyPr>
          <a:lstStyle/>
          <a:p>
            <a:pPr algn="just"/>
            <a:r>
              <a:rPr lang="en-GB" b="1" u="sng" dirty="0"/>
              <a:t>Hibakusha Works</a:t>
            </a:r>
            <a:r>
              <a:rPr lang="en-GB" b="1" dirty="0"/>
              <a:t> </a:t>
            </a:r>
            <a:endParaRPr lang="en-GB" b="1" dirty="0" smtClean="0"/>
          </a:p>
          <a:p>
            <a:pPr algn="just"/>
            <a:r>
              <a:rPr lang="en-GB" sz="1600" i="1" dirty="0" smtClean="0"/>
              <a:t>(</a:t>
            </a:r>
            <a:r>
              <a:rPr lang="en-GB" sz="1600" i="1" dirty="0"/>
              <a:t>on the Hibakusha project, see introduction to </a:t>
            </a:r>
            <a:r>
              <a:rPr lang="en-GB" sz="1600" dirty="0"/>
              <a:t>The Sensory War </a:t>
            </a:r>
            <a:r>
              <a:rPr lang="en-GB" sz="1600" i="1" dirty="0"/>
              <a:t>[assigned reading for Week 7] and </a:t>
            </a:r>
            <a:r>
              <a:rPr lang="en-GB" sz="1600" i="1" dirty="0">
                <a:hlinkClick r:id="rId3"/>
              </a:rPr>
              <a:t>http://www.hibakushastories.org/</a:t>
            </a:r>
            <a:r>
              <a:rPr lang="en-GB" sz="1600" i="1" dirty="0"/>
              <a:t>)</a:t>
            </a:r>
            <a:endParaRPr lang="en-GB" sz="1600" b="1" u="sng" dirty="0"/>
          </a:p>
          <a:p>
            <a:pPr lvl="0" algn="just"/>
            <a:endParaRPr lang="en-GB" i="1" dirty="0" smtClean="0"/>
          </a:p>
          <a:p>
            <a:pPr marL="285750" lvl="0" indent="-285750">
              <a:buFont typeface="Arial" panose="020B0604020202020204" pitchFamily="34" charset="0"/>
              <a:buChar char="•"/>
            </a:pPr>
            <a:r>
              <a:rPr lang="en-GB" b="1" dirty="0"/>
              <a:t>What sorts of responses do these paintings elicit from yourselves?</a:t>
            </a:r>
            <a:endParaRPr lang="en-GB" dirty="0"/>
          </a:p>
          <a:p>
            <a:pPr marL="28575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b="1" dirty="0"/>
              <a:t>Do the Hibakusha paintings problematize the image of World War Two propagated by the wartime combat movies genre in any way?</a:t>
            </a:r>
            <a:endParaRPr lang="en-GB" dirty="0"/>
          </a:p>
          <a:p>
            <a:pPr marL="285750" indent="-285750">
              <a:buFont typeface="Arial" panose="020B0604020202020204" pitchFamily="34" charset="0"/>
              <a:buChar char="•"/>
            </a:pPr>
            <a:endParaRPr lang="en-GB" dirty="0"/>
          </a:p>
          <a:p>
            <a:pPr marL="285750" lvl="0" indent="-285750">
              <a:buFont typeface="Arial" panose="020B0604020202020204" pitchFamily="34" charset="0"/>
              <a:buChar char="•"/>
            </a:pPr>
            <a:r>
              <a:rPr lang="en-GB" b="1" dirty="0"/>
              <a:t>Do the Hibakusha paintings problematize the prevailing cultural representation of World War Two as a “good war” in the United States and other allied nations?</a:t>
            </a:r>
            <a:endParaRPr lang="en-GB" dirty="0"/>
          </a:p>
          <a:p>
            <a:pPr lvl="0" algn="just"/>
            <a:endParaRPr lang="en-GB" i="1" dirty="0" smtClean="0"/>
          </a:p>
          <a:p>
            <a:pPr algn="just"/>
            <a:endParaRPr lang="en-GB" i="1"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3" name="Rectangle 3"/>
          <p:cNvSpPr>
            <a:spLocks noChangeArrowheads="1"/>
          </p:cNvSpPr>
          <p:nvPr/>
        </p:nvSpPr>
        <p:spPr bwMode="auto">
          <a:xfrm>
            <a:off x="0" y="8677275"/>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Gisaku Tanaka, </a:t>
            </a:r>
            <a:r>
              <a:rPr kumimoji="0" lang="en-GB" altLang="en-US" sz="1100" b="0" i="1"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Lights Blinking on in the Atomic Desert</a:t>
            </a:r>
            <a:r>
              <a:rPr kumimoji="0" lang="en-GB" altLang="en-US" sz="11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1973­–1974</a:t>
            </a: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3"/>
          <p:cNvSpPr/>
          <p:nvPr/>
        </p:nvSpPr>
        <p:spPr>
          <a:xfrm>
            <a:off x="4607559" y="92609"/>
            <a:ext cx="1115008" cy="954107"/>
          </a:xfrm>
          <a:prstGeom prst="rect">
            <a:avLst/>
          </a:prstGeom>
        </p:spPr>
        <p:txBody>
          <a:bodyPr wrap="square">
            <a:spAutoFit/>
          </a:bodyPr>
          <a:lstStyle/>
          <a:p>
            <a:r>
              <a:rPr lang="en-GB" sz="1400" dirty="0"/>
              <a:t>Sadako Kimura, </a:t>
            </a:r>
            <a:r>
              <a:rPr lang="en-GB" sz="1400" i="1" dirty="0"/>
              <a:t>Running Girl</a:t>
            </a:r>
            <a:r>
              <a:rPr lang="en-GB" sz="1400" dirty="0"/>
              <a:t>,</a:t>
            </a:r>
            <a:r>
              <a:rPr lang="en-GB" sz="1400" i="1" dirty="0"/>
              <a:t> </a:t>
            </a:r>
            <a:r>
              <a:rPr lang="en-GB" sz="1400" dirty="0"/>
              <a:t>1974</a:t>
            </a:r>
          </a:p>
        </p:txBody>
      </p:sp>
      <p:pic>
        <p:nvPicPr>
          <p:cNvPr id="7" name="Picture 6" descr="Hibakusha Works"/>
          <p:cNvPicPr/>
          <p:nvPr/>
        </p:nvPicPr>
        <p:blipFill>
          <a:blip r:embed="rId4">
            <a:extLst>
              <a:ext uri="{28A0092B-C50C-407E-A947-70E740481C1C}">
                <a14:useLocalDpi xmlns:a14="http://schemas.microsoft.com/office/drawing/2010/main" val="0"/>
              </a:ext>
            </a:extLst>
          </a:blip>
          <a:srcRect/>
          <a:stretch>
            <a:fillRect/>
          </a:stretch>
        </p:blipFill>
        <p:spPr bwMode="auto">
          <a:xfrm>
            <a:off x="5813795" y="0"/>
            <a:ext cx="3312368" cy="3847550"/>
          </a:xfrm>
          <a:prstGeom prst="rect">
            <a:avLst/>
          </a:prstGeom>
          <a:noFill/>
          <a:ln>
            <a:noFill/>
          </a:ln>
        </p:spPr>
      </p:pic>
      <p:pic>
        <p:nvPicPr>
          <p:cNvPr id="1024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60260" y="3588327"/>
            <a:ext cx="4391055" cy="32696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655531" y="1557002"/>
            <a:ext cx="1115008" cy="2031325"/>
          </a:xfrm>
          <a:prstGeom prst="rect">
            <a:avLst/>
          </a:prstGeom>
        </p:spPr>
        <p:txBody>
          <a:bodyPr wrap="square">
            <a:spAutoFit/>
          </a:bodyPr>
          <a:lstStyle/>
          <a:p>
            <a:r>
              <a:rPr lang="en-GB" sz="1400" dirty="0"/>
              <a:t>Masahiko Nakata, </a:t>
            </a:r>
            <a:r>
              <a:rPr lang="en-GB" sz="1400" i="1" dirty="0"/>
              <a:t>Bloated Bodies in the River over Yokogawa Bridge</a:t>
            </a:r>
            <a:r>
              <a:rPr lang="en-GB" sz="1400" dirty="0"/>
              <a:t>, 1973–1974 </a:t>
            </a:r>
          </a:p>
          <a:p>
            <a:endParaRPr lang="en-GB" sz="1400" dirty="0"/>
          </a:p>
        </p:txBody>
      </p:sp>
    </p:spTree>
    <p:extLst>
      <p:ext uri="{BB962C8B-B14F-4D97-AF65-F5344CB8AC3E}">
        <p14:creationId xmlns:p14="http://schemas.microsoft.com/office/powerpoint/2010/main" val="422884243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9824"/>
            <a:ext cx="9252520" cy="1496473"/>
          </a:xfrm>
          <a:prstGeom prst="rect">
            <a:avLst/>
          </a:prstGeom>
          <a:noFill/>
        </p:spPr>
        <p:txBody>
          <a:bodyPr wrap="square" lIns="540000" tIns="360000" rIns="540000" bIns="360000" rtlCol="0">
            <a:spAutoFit/>
          </a:bodyPr>
          <a:lstStyle/>
          <a:p>
            <a:pPr lvl="0"/>
            <a:endParaRPr lang="en-GB" sz="1400" dirty="0"/>
          </a:p>
          <a:p>
            <a:pPr lvl="0" algn="just"/>
            <a:endParaRPr lang="en-GB" i="1" dirty="0" smtClean="0"/>
          </a:p>
          <a:p>
            <a:pPr algn="just"/>
            <a:endParaRPr lang="en-GB" i="1"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513981" y="-504157"/>
            <a:ext cx="4084607"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21452" y="2924943"/>
            <a:ext cx="5289190" cy="3897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295235" y="0"/>
            <a:ext cx="3815407" cy="2893100"/>
          </a:xfrm>
          <a:prstGeom prst="rect">
            <a:avLst/>
          </a:prstGeom>
        </p:spPr>
        <p:txBody>
          <a:bodyPr wrap="square" lIns="360000" rIns="360000">
            <a:spAutoFit/>
          </a:bodyPr>
          <a:lstStyle/>
          <a:p>
            <a:pPr marL="285750" lvl="0" indent="-285750">
              <a:buFont typeface="Arial" panose="020B0604020202020204" pitchFamily="34" charset="0"/>
              <a:buChar char="•"/>
            </a:pPr>
            <a:r>
              <a:rPr lang="en-GB" sz="1400" b="1" dirty="0" smtClean="0"/>
              <a:t>What sorts of responses do these paintings elicit from yourselves?</a:t>
            </a:r>
            <a:endParaRPr lang="en-GB" sz="1400" dirty="0" smtClean="0"/>
          </a:p>
          <a:p>
            <a:pPr marL="285750" indent="-285750">
              <a:buFont typeface="Arial" panose="020B0604020202020204" pitchFamily="34" charset="0"/>
              <a:buChar char="•"/>
            </a:pPr>
            <a:endParaRPr lang="en-GB" sz="1400" dirty="0" smtClean="0"/>
          </a:p>
          <a:p>
            <a:pPr marL="285750" lvl="0" indent="-285750">
              <a:buFont typeface="Arial" panose="020B0604020202020204" pitchFamily="34" charset="0"/>
              <a:buChar char="•"/>
            </a:pPr>
            <a:r>
              <a:rPr lang="en-GB" sz="1400" b="1" dirty="0" smtClean="0"/>
              <a:t>Do the Hibakusha paintings problematize the image of World War Two propagated by the wartime combat movies genre in any way?</a:t>
            </a:r>
            <a:endParaRPr lang="en-GB" sz="1400" dirty="0" smtClean="0"/>
          </a:p>
          <a:p>
            <a:pPr marL="285750" indent="-285750">
              <a:buFont typeface="Arial" panose="020B0604020202020204" pitchFamily="34" charset="0"/>
              <a:buChar char="•"/>
            </a:pPr>
            <a:endParaRPr lang="en-GB" sz="1400" dirty="0" smtClean="0"/>
          </a:p>
          <a:p>
            <a:pPr marL="285750" lvl="0" indent="-285750">
              <a:buFont typeface="Arial" panose="020B0604020202020204" pitchFamily="34" charset="0"/>
              <a:buChar char="•"/>
            </a:pPr>
            <a:r>
              <a:rPr lang="en-GB" sz="1400" b="1" dirty="0" smtClean="0"/>
              <a:t>Do the Hibakusha paintings problematize the prevailing cultural representation of World War Two as a “good war” in the United States and other allied nations?</a:t>
            </a:r>
          </a:p>
        </p:txBody>
      </p:sp>
      <p:sp>
        <p:nvSpPr>
          <p:cNvPr id="5" name="Rectangle 4"/>
          <p:cNvSpPr/>
          <p:nvPr/>
        </p:nvSpPr>
        <p:spPr>
          <a:xfrm>
            <a:off x="280833" y="4221088"/>
            <a:ext cx="3168352" cy="2092881"/>
          </a:xfrm>
          <a:prstGeom prst="rect">
            <a:avLst/>
          </a:prstGeom>
        </p:spPr>
        <p:txBody>
          <a:bodyPr wrap="square">
            <a:spAutoFit/>
          </a:bodyPr>
          <a:lstStyle/>
          <a:p>
            <a:r>
              <a:rPr lang="en-GB" sz="1600" dirty="0" smtClean="0"/>
              <a:t>Masahiko </a:t>
            </a:r>
            <a:r>
              <a:rPr lang="en-GB" sz="1600" dirty="0"/>
              <a:t>Nakata, </a:t>
            </a:r>
            <a:r>
              <a:rPr lang="en-GB" sz="1600" i="1" dirty="0"/>
              <a:t>Bloated Bodies in the River over Yokogawa Bridge</a:t>
            </a:r>
            <a:r>
              <a:rPr lang="en-GB" sz="1600" dirty="0"/>
              <a:t>, </a:t>
            </a:r>
            <a:r>
              <a:rPr lang="en-GB" sz="1600" dirty="0" smtClean="0"/>
              <a:t>1973–1974</a:t>
            </a:r>
          </a:p>
          <a:p>
            <a:endParaRPr lang="en-GB" sz="1600" dirty="0"/>
          </a:p>
          <a:p>
            <a:r>
              <a:rPr lang="en-GB" sz="1600" dirty="0"/>
              <a:t>Kichisuke Yoshimura, </a:t>
            </a:r>
            <a:r>
              <a:rPr lang="en-GB" sz="1600" i="1" dirty="0"/>
              <a:t>Riverbank near Hiroshima Railway Station, Their Clothes Ripped to Shred, Their Skin Hanging Down</a:t>
            </a:r>
            <a:r>
              <a:rPr lang="en-GB" sz="1600" dirty="0"/>
              <a:t>, </a:t>
            </a:r>
            <a:r>
              <a:rPr lang="en-GB" sz="1600" dirty="0" smtClean="0"/>
              <a:t>1973–1974</a:t>
            </a:r>
            <a:endParaRPr lang="en-GB" dirty="0"/>
          </a:p>
        </p:txBody>
      </p:sp>
    </p:spTree>
    <p:extLst>
      <p:ext uri="{BB962C8B-B14F-4D97-AF65-F5344CB8AC3E}">
        <p14:creationId xmlns:p14="http://schemas.microsoft.com/office/powerpoint/2010/main" val="2750504899"/>
      </p:ext>
    </p:extLst>
  </p:cSld>
  <p:clrMapOvr>
    <a:masterClrMapping/>
  </p:clrMapOvr>
  <p:timing>
    <p:tnLst>
      <p:par>
        <p:cTn id="1" dur="indefinite" restart="never" nodeType="tmRoot"/>
      </p:par>
    </p:tnLst>
  </p:timing>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755</TotalTime>
  <Words>1826</Words>
  <Application>Microsoft Office PowerPoint</Application>
  <PresentationFormat>On-screen Show (4:3)</PresentationFormat>
  <Paragraphs>195</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Symbol</vt:lpstr>
      <vt:lpstr>Times New Roman</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40</cp:revision>
  <cp:lastPrinted>2017-03-24T08:46:30Z</cp:lastPrinted>
  <dcterms:created xsi:type="dcterms:W3CDTF">2015-11-15T17:44:22Z</dcterms:created>
  <dcterms:modified xsi:type="dcterms:W3CDTF">2017-03-24T08:57:56Z</dcterms:modified>
</cp:coreProperties>
</file>