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7" d="100"/>
          <a:sy n="127" d="100"/>
        </p:scale>
        <p:origin x="108" y="20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7f4c90e76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7f4c90e76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9"/>
        <p:cNvGrpSpPr/>
        <p:nvPr/>
      </p:nvGrpSpPr>
      <p:grpSpPr>
        <a:xfrm>
          <a:off x="0" y="0"/>
          <a:ext cx="0" cy="0"/>
          <a:chOff x="0" y="0"/>
          <a:chExt cx="0" cy="0"/>
        </a:xfrm>
      </p:grpSpPr>
      <p:sp>
        <p:nvSpPr>
          <p:cNvPr id="290" name="Google Shape;290;g7ef1a44205_0_2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1" name="Google Shape;291;g7ef1a44205_0_2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900">
              <a:solidFill>
                <a:srgbClr val="454545"/>
              </a:solidFill>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7fbbe967d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7fbbe967d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7ef1a44205_0_2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7ef1a44205_0_2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7fbbe967da_0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7fbbe967da_0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
        <p:cNvGrpSpPr/>
        <p:nvPr/>
      </p:nvGrpSpPr>
      <p:grpSpPr>
        <a:xfrm>
          <a:off x="0" y="0"/>
          <a:ext cx="0" cy="0"/>
          <a:chOff x="0" y="0"/>
          <a:chExt cx="0" cy="0"/>
        </a:xfrm>
      </p:grpSpPr>
      <p:sp>
        <p:nvSpPr>
          <p:cNvPr id="329" name="Google Shape;329;g7fbbe967da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0" name="Google Shape;330;g7fbbe967da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g7f53218b7f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9" name="Google Shape;339;g7f53218b7f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9"/>
        <p:cNvGrpSpPr/>
        <p:nvPr/>
      </p:nvGrpSpPr>
      <p:grpSpPr>
        <a:xfrm>
          <a:off x="0" y="0"/>
          <a:ext cx="0" cy="0"/>
          <a:chOff x="0" y="0"/>
          <a:chExt cx="0" cy="0"/>
        </a:xfrm>
      </p:grpSpPr>
      <p:sp>
        <p:nvSpPr>
          <p:cNvPr id="350" name="Google Shape;350;g7ef1a44205_0_2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 name="Google Shape;351;g7ef1a44205_0_2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8"/>
        <p:cNvGrpSpPr/>
        <p:nvPr/>
      </p:nvGrpSpPr>
      <p:grpSpPr>
        <a:xfrm>
          <a:off x="0" y="0"/>
          <a:ext cx="0" cy="0"/>
          <a:chOff x="0" y="0"/>
          <a:chExt cx="0" cy="0"/>
        </a:xfrm>
      </p:grpSpPr>
      <p:sp>
        <p:nvSpPr>
          <p:cNvPr id="359" name="Google Shape;359;g7f53218b7f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0" name="Google Shape;360;g7f53218b7f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7"/>
        <p:cNvGrpSpPr/>
        <p:nvPr/>
      </p:nvGrpSpPr>
      <p:grpSpPr>
        <a:xfrm>
          <a:off x="0" y="0"/>
          <a:ext cx="0" cy="0"/>
          <a:chOff x="0" y="0"/>
          <a:chExt cx="0" cy="0"/>
        </a:xfrm>
      </p:grpSpPr>
      <p:sp>
        <p:nvSpPr>
          <p:cNvPr id="368" name="Google Shape;368;g7f53218b7f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9" name="Google Shape;369;g7f53218b7f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7ef1a44205_0_2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7ef1a44205_0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7"/>
        <p:cNvGrpSpPr/>
        <p:nvPr/>
      </p:nvGrpSpPr>
      <p:grpSpPr>
        <a:xfrm>
          <a:off x="0" y="0"/>
          <a:ext cx="0" cy="0"/>
          <a:chOff x="0" y="0"/>
          <a:chExt cx="0" cy="0"/>
        </a:xfrm>
      </p:grpSpPr>
      <p:sp>
        <p:nvSpPr>
          <p:cNvPr id="388" name="Google Shape;388;g7f53218c76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9" name="Google Shape;389;g7f53218c76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1"/>
        <p:cNvGrpSpPr/>
        <p:nvPr/>
      </p:nvGrpSpPr>
      <p:grpSpPr>
        <a:xfrm>
          <a:off x="0" y="0"/>
          <a:ext cx="0" cy="0"/>
          <a:chOff x="0" y="0"/>
          <a:chExt cx="0" cy="0"/>
        </a:xfrm>
      </p:grpSpPr>
      <p:sp>
        <p:nvSpPr>
          <p:cNvPr id="402" name="Google Shape;402;g7f53218c76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3" name="Google Shape;403;g7f53218c76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3"/>
        <p:cNvGrpSpPr/>
        <p:nvPr/>
      </p:nvGrpSpPr>
      <p:grpSpPr>
        <a:xfrm>
          <a:off x="0" y="0"/>
          <a:ext cx="0" cy="0"/>
          <a:chOff x="0" y="0"/>
          <a:chExt cx="0" cy="0"/>
        </a:xfrm>
      </p:grpSpPr>
      <p:sp>
        <p:nvSpPr>
          <p:cNvPr id="414" name="Google Shape;414;g7ef1a44205_0_2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5" name="Google Shape;415;g7ef1a44205_0_2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7f4a328e99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7f4a328e99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
        <p:cNvGrpSpPr/>
        <p:nvPr/>
      </p:nvGrpSpPr>
      <p:grpSpPr>
        <a:xfrm>
          <a:off x="0" y="0"/>
          <a:ext cx="0" cy="0"/>
          <a:chOff x="0" y="0"/>
          <a:chExt cx="0" cy="0"/>
        </a:xfrm>
      </p:grpSpPr>
      <p:sp>
        <p:nvSpPr>
          <p:cNvPr id="441" name="Google Shape;441;g7ef1a44205_0_3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2" name="Google Shape;442;g7ef1a44205_0_3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7"/>
        <p:cNvGrpSpPr/>
        <p:nvPr/>
      </p:nvGrpSpPr>
      <p:grpSpPr>
        <a:xfrm>
          <a:off x="0" y="0"/>
          <a:ext cx="0" cy="0"/>
          <a:chOff x="0" y="0"/>
          <a:chExt cx="0" cy="0"/>
        </a:xfrm>
      </p:grpSpPr>
      <p:sp>
        <p:nvSpPr>
          <p:cNvPr id="448" name="Google Shape;448;g7f4c90e76c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9" name="Google Shape;449;g7f4c90e76c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1600"/>
              </a:spcBef>
              <a:spcAft>
                <a:spcPts val="0"/>
              </a:spcAft>
              <a:buClr>
                <a:schemeClr val="lt1"/>
              </a:buClr>
              <a:buSzPts val="1100"/>
              <a:buChar char="○"/>
              <a:defRPr>
                <a:solidFill>
                  <a:schemeClr val="lt1"/>
                </a:solidFill>
              </a:defRPr>
            </a:lvl2pPr>
            <a:lvl3pPr marL="1371600" lvl="2" indent="-298450" algn="ctr">
              <a:spcBef>
                <a:spcPts val="1600"/>
              </a:spcBef>
              <a:spcAft>
                <a:spcPts val="0"/>
              </a:spcAft>
              <a:buClr>
                <a:schemeClr val="lt1"/>
              </a:buClr>
              <a:buSzPts val="1100"/>
              <a:buChar char="■"/>
              <a:defRPr>
                <a:solidFill>
                  <a:schemeClr val="lt1"/>
                </a:solidFill>
              </a:defRPr>
            </a:lvl3pPr>
            <a:lvl4pPr marL="1828800" lvl="3" indent="-298450" algn="ctr">
              <a:spcBef>
                <a:spcPts val="1600"/>
              </a:spcBef>
              <a:spcAft>
                <a:spcPts val="0"/>
              </a:spcAft>
              <a:buClr>
                <a:schemeClr val="lt1"/>
              </a:buClr>
              <a:buSzPts val="1100"/>
              <a:buChar char="●"/>
              <a:defRPr>
                <a:solidFill>
                  <a:schemeClr val="lt1"/>
                </a:solidFill>
              </a:defRPr>
            </a:lvl4pPr>
            <a:lvl5pPr marL="2286000" lvl="4" indent="-298450" algn="ctr">
              <a:spcBef>
                <a:spcPts val="1600"/>
              </a:spcBef>
              <a:spcAft>
                <a:spcPts val="0"/>
              </a:spcAft>
              <a:buClr>
                <a:schemeClr val="lt1"/>
              </a:buClr>
              <a:buSzPts val="1100"/>
              <a:buChar char="○"/>
              <a:defRPr>
                <a:solidFill>
                  <a:schemeClr val="lt1"/>
                </a:solidFill>
              </a:defRPr>
            </a:lvl5pPr>
            <a:lvl6pPr marL="2743200" lvl="5" indent="-298450" algn="ctr">
              <a:spcBef>
                <a:spcPts val="1600"/>
              </a:spcBef>
              <a:spcAft>
                <a:spcPts val="0"/>
              </a:spcAft>
              <a:buClr>
                <a:schemeClr val="lt1"/>
              </a:buClr>
              <a:buSzPts val="1100"/>
              <a:buChar char="■"/>
              <a:defRPr>
                <a:solidFill>
                  <a:schemeClr val="lt1"/>
                </a:solidFill>
              </a:defRPr>
            </a:lvl6pPr>
            <a:lvl7pPr marL="3200400" lvl="6" indent="-298450" algn="ctr">
              <a:spcBef>
                <a:spcPts val="1600"/>
              </a:spcBef>
              <a:spcAft>
                <a:spcPts val="0"/>
              </a:spcAft>
              <a:buClr>
                <a:schemeClr val="lt1"/>
              </a:buClr>
              <a:buSzPts val="1100"/>
              <a:buChar char="●"/>
              <a:defRPr>
                <a:solidFill>
                  <a:schemeClr val="lt1"/>
                </a:solidFill>
              </a:defRPr>
            </a:lvl7pPr>
            <a:lvl8pPr marL="3657600" lvl="7" indent="-298450" algn="ctr">
              <a:spcBef>
                <a:spcPts val="1600"/>
              </a:spcBef>
              <a:spcAft>
                <a:spcPts val="0"/>
              </a:spcAft>
              <a:buClr>
                <a:schemeClr val="lt1"/>
              </a:buClr>
              <a:buSzPts val="1100"/>
              <a:buChar char="○"/>
              <a:defRPr>
                <a:solidFill>
                  <a:schemeClr val="lt1"/>
                </a:solidFill>
              </a:defRPr>
            </a:lvl8pPr>
            <a:lvl9pPr marL="4114800" lvl="8" indent="-298450" algn="ctr">
              <a:spcBef>
                <a:spcPts val="1600"/>
              </a:spcBef>
              <a:spcAft>
                <a:spcPts val="160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ribacompetitions.com/letchworthgardencity/" TargetMode="External"/><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www.historyworkshop.org.uk/working-class-bodies-in-english-garden-cities/" TargetMode="Externa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hyperlink" Target="https://reflectionsindevelopment.wordpress.com/2011/12/17/streetscape-in-the-industrial-revolution/"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geni.com/projects/The-Garden-City-Movement/15255" TargetMode="External"/><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hyperlink" Target="https://www.revolvy.com/index.html" TargetMode="External"/><Relationship Id="rId5" Type="http://schemas.openxmlformats.org/officeDocument/2006/relationships/hyperlink" Target="http://www.historyworkshop.org.uk/working-class-bodies-in-english-garden-cities/" TargetMode="External"/><Relationship Id="rId4" Type="http://schemas.openxmlformats.org/officeDocument/2006/relationships/hyperlink" Target="https://heritagecalling.com/2016/02/18/a-brief-introduction-to-garden-citie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esearchgate.net/figure/Ebenezer-Howards-Three-Magnets_fig2_266421477"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hyperlink" Target="https://www.theguardian.com/cities/2014/dec/05/ebenezer-howards-three-magnet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theguardian.com/artanddesign/architecture-design-blog/2014/mar/17/ebbsfleet-garden-city-george-osborne" TargetMode="External"/><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hyperlink" Target="https://moodle.uwtsd.ac.uk/pluginfile.php/343446/mod_resource/content/0/Presentation%20Town%20and%20Country%2015%2001%2020%20Swansea%20FINAL.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researchgate.net/figure/The-principle-of-the-Garden-City-of-Ebenezer-Howard-1898-from-Choay-1969_fig4_277771240" TargetMode="External"/><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11.jpg"/><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Georgism"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www.britannica.com/biography/Ebenezer-Howard" TargetMode="Externa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louisdesoissons.com/" TargetMode="External"/><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hyperlink" Target="http://www.welwyngarden-heritage.org/history/item/122-celebrating-protecting-the-heritage-of-the-finest-garden-city" TargetMode="Externa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hyperlink" Target="https://matadornetwork.com/read/singapore-gardens-by-the-bay/"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23.jpg"/><Relationship Id="rId5" Type="http://schemas.openxmlformats.org/officeDocument/2006/relationships/image" Target="../media/image22.jpg"/><Relationship Id="rId4" Type="http://schemas.openxmlformats.org/officeDocument/2006/relationships/image" Target="../media/image21.jp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3.xml"/><Relationship Id="rId6" Type="http://schemas.openxmlformats.org/officeDocument/2006/relationships/image" Target="../media/image25.png"/><Relationship Id="rId5" Type="http://schemas.openxmlformats.org/officeDocument/2006/relationships/hyperlink" Target="http://ribacompetitions.com/letchworthgardencity/winner.html" TargetMode="External"/><Relationship Id="rId4" Type="http://schemas.openxmlformats.org/officeDocument/2006/relationships/hyperlink" Target="https://londonist.com/2016/01/in-pictures-visions-of-a-future-london"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824000" y="1613825"/>
            <a:ext cx="5950200" cy="1872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WHY ARE THE GARDEN CITIES MAKING AN UNLIKELY COMEBACK?</a:t>
            </a:r>
            <a:endParaRPr/>
          </a:p>
        </p:txBody>
      </p:sp>
      <p:sp>
        <p:nvSpPr>
          <p:cNvPr id="278" name="Google Shape;278;p13"/>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Clare, Olivia, Viktoria and Brandon </a:t>
            </a:r>
            <a:endParaRPr/>
          </a:p>
        </p:txBody>
      </p:sp>
      <p:sp>
        <p:nvSpPr>
          <p:cNvPr id="279" name="Google Shape;279;p13"/>
          <p:cNvSpPr txBox="1">
            <a:spLocks noGrp="1"/>
          </p:cNvSpPr>
          <p:nvPr>
            <p:ph type="subTitle" idx="1"/>
          </p:nvPr>
        </p:nvSpPr>
        <p:spPr>
          <a:xfrm>
            <a:off x="272625" y="104875"/>
            <a:ext cx="2873100" cy="482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TOWN AND COUNTRY</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283"/>
        <p:cNvGrpSpPr/>
        <p:nvPr/>
      </p:nvGrpSpPr>
      <p:grpSpPr>
        <a:xfrm>
          <a:off x="0" y="0"/>
          <a:ext cx="0" cy="0"/>
          <a:chOff x="0" y="0"/>
          <a:chExt cx="0" cy="0"/>
        </a:xfrm>
      </p:grpSpPr>
      <p:sp>
        <p:nvSpPr>
          <p:cNvPr id="284" name="Google Shape;284;p14"/>
          <p:cNvSpPr txBox="1">
            <a:spLocks noGrp="1"/>
          </p:cNvSpPr>
          <p:nvPr>
            <p:ph type="title"/>
          </p:nvPr>
        </p:nvSpPr>
        <p:spPr>
          <a:xfrm>
            <a:off x="461550" y="101600"/>
            <a:ext cx="8220900" cy="64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Table of contexts: Garden cities presentation </a:t>
            </a:r>
            <a:endParaRPr/>
          </a:p>
        </p:txBody>
      </p:sp>
      <p:sp>
        <p:nvSpPr>
          <p:cNvPr id="285" name="Google Shape;285;p14"/>
          <p:cNvSpPr txBox="1">
            <a:spLocks noGrp="1"/>
          </p:cNvSpPr>
          <p:nvPr>
            <p:ph type="body" idx="2"/>
          </p:nvPr>
        </p:nvSpPr>
        <p:spPr>
          <a:xfrm>
            <a:off x="1270225" y="574338"/>
            <a:ext cx="3430500" cy="1792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1" i="1"/>
              <a:t>Origins &amp; Historical backgrounds </a:t>
            </a:r>
            <a:r>
              <a:rPr lang="en-GB" b="1" i="1">
                <a:highlight>
                  <a:srgbClr val="D9D2E9"/>
                </a:highlight>
              </a:rPr>
              <a:t>CLARE</a:t>
            </a:r>
            <a:endParaRPr b="1" i="1">
              <a:highlight>
                <a:srgbClr val="D9D2E9"/>
              </a:highlight>
            </a:endParaRPr>
          </a:p>
          <a:p>
            <a:pPr marL="457200" lvl="0" indent="-298450" algn="l" rtl="0">
              <a:spcBef>
                <a:spcPts val="1600"/>
              </a:spcBef>
              <a:spcAft>
                <a:spcPts val="0"/>
              </a:spcAft>
              <a:buSzPts val="1100"/>
              <a:buChar char="-"/>
            </a:pPr>
            <a:r>
              <a:rPr lang="en-GB" sz="1100"/>
              <a:t>Definition of Garden cities</a:t>
            </a:r>
            <a:endParaRPr sz="1100"/>
          </a:p>
          <a:p>
            <a:pPr marL="457200" lvl="0" indent="-298450" algn="l" rtl="0">
              <a:spcBef>
                <a:spcPts val="0"/>
              </a:spcBef>
              <a:spcAft>
                <a:spcPts val="0"/>
              </a:spcAft>
              <a:buSzPts val="1100"/>
              <a:buChar char="-"/>
            </a:pPr>
            <a:r>
              <a:rPr lang="en-GB" sz="1100"/>
              <a:t>Who invented it? (Ebenezer Howard)</a:t>
            </a:r>
            <a:endParaRPr sz="1100"/>
          </a:p>
          <a:p>
            <a:pPr marL="457200" lvl="0" indent="-298450" algn="l" rtl="0">
              <a:spcBef>
                <a:spcPts val="0"/>
              </a:spcBef>
              <a:spcAft>
                <a:spcPts val="0"/>
              </a:spcAft>
              <a:buSzPts val="1100"/>
              <a:buChar char="-"/>
            </a:pPr>
            <a:r>
              <a:rPr lang="en-GB" sz="1100"/>
              <a:t>The social and environmental problems in the 1900s (living conditions)</a:t>
            </a:r>
            <a:endParaRPr sz="1100"/>
          </a:p>
          <a:p>
            <a:pPr marL="457200" lvl="0" indent="-298450" algn="l" rtl="0">
              <a:spcBef>
                <a:spcPts val="0"/>
              </a:spcBef>
              <a:spcAft>
                <a:spcPts val="0"/>
              </a:spcAft>
              <a:buSzPts val="1100"/>
              <a:buChar char="-"/>
            </a:pPr>
            <a:r>
              <a:rPr lang="en-GB" sz="1100"/>
              <a:t>Inspiration for Garden Cities </a:t>
            </a:r>
            <a:endParaRPr sz="1100"/>
          </a:p>
          <a:p>
            <a:pPr marL="457200" lvl="0" indent="-298450" algn="l" rtl="0">
              <a:spcBef>
                <a:spcPts val="0"/>
              </a:spcBef>
              <a:spcAft>
                <a:spcPts val="0"/>
              </a:spcAft>
              <a:buSzPts val="1100"/>
              <a:buChar char="-"/>
            </a:pPr>
            <a:r>
              <a:rPr lang="en-GB" sz="1100"/>
              <a:t>Principles of Garden cities </a:t>
            </a:r>
            <a:endParaRPr sz="1100"/>
          </a:p>
          <a:p>
            <a:pPr marL="457200" lvl="0" indent="0" algn="l" rtl="0">
              <a:spcBef>
                <a:spcPts val="1600"/>
              </a:spcBef>
              <a:spcAft>
                <a:spcPts val="1600"/>
              </a:spcAft>
              <a:buNone/>
            </a:pPr>
            <a:endParaRPr/>
          </a:p>
        </p:txBody>
      </p:sp>
      <p:sp>
        <p:nvSpPr>
          <p:cNvPr id="286" name="Google Shape;286;p14"/>
          <p:cNvSpPr txBox="1"/>
          <p:nvPr/>
        </p:nvSpPr>
        <p:spPr>
          <a:xfrm>
            <a:off x="1047250" y="2312550"/>
            <a:ext cx="3784200" cy="270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300" b="1" i="1">
                <a:solidFill>
                  <a:schemeClr val="dk2"/>
                </a:solidFill>
                <a:latin typeface="Nunito"/>
                <a:ea typeface="Nunito"/>
                <a:cs typeface="Nunito"/>
                <a:sym typeface="Nunito"/>
              </a:rPr>
              <a:t>Precedent study one  (Letchworth 1903) </a:t>
            </a:r>
            <a:r>
              <a:rPr lang="en-GB" sz="1300" b="1" i="1">
                <a:solidFill>
                  <a:schemeClr val="dk2"/>
                </a:solidFill>
                <a:highlight>
                  <a:srgbClr val="D9D2E9"/>
                </a:highlight>
                <a:latin typeface="Nunito"/>
                <a:ea typeface="Nunito"/>
                <a:cs typeface="Nunito"/>
                <a:sym typeface="Nunito"/>
              </a:rPr>
              <a:t>OLIVIA</a:t>
            </a:r>
            <a:endParaRPr sz="1300" b="1" i="1">
              <a:solidFill>
                <a:schemeClr val="dk2"/>
              </a:solidFill>
              <a:highlight>
                <a:srgbClr val="D9D2E9"/>
              </a:highlight>
              <a:latin typeface="Nunito"/>
              <a:ea typeface="Nunito"/>
              <a:cs typeface="Nunito"/>
              <a:sym typeface="Nunito"/>
            </a:endParaRPr>
          </a:p>
          <a:p>
            <a:pPr marL="457200" lvl="0" indent="-298450" algn="l" rtl="0">
              <a:lnSpc>
                <a:spcPct val="115000"/>
              </a:lnSpc>
              <a:spcBef>
                <a:spcPts val="160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Ebenezer Howard &amp; ‘To-morrow: A Peaceful Path To Real Reform’</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Who else was involved? &amp; inspirations?</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The first Garden city</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Planning &amp; Development</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Site Plans (Before &amp; After)</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Was it successful or not?</a:t>
            </a:r>
            <a:endParaRPr sz="1100">
              <a:solidFill>
                <a:schemeClr val="dk2"/>
              </a:solidFill>
              <a:latin typeface="Nunito"/>
              <a:ea typeface="Nunito"/>
              <a:cs typeface="Nunito"/>
              <a:sym typeface="Nunito"/>
            </a:endParaRPr>
          </a:p>
          <a:p>
            <a:pPr marL="0" lvl="0" indent="0" algn="l" rtl="0">
              <a:lnSpc>
                <a:spcPct val="115000"/>
              </a:lnSpc>
              <a:spcBef>
                <a:spcPts val="1600"/>
              </a:spcBef>
              <a:spcAft>
                <a:spcPts val="0"/>
              </a:spcAft>
              <a:buNone/>
            </a:pPr>
            <a:r>
              <a:rPr lang="en-GB" sz="1100"/>
              <a:t>Mention about the Garden city competition website - </a:t>
            </a:r>
            <a:r>
              <a:rPr lang="en-GB" sz="1100" u="sng">
                <a:solidFill>
                  <a:srgbClr val="1155CC"/>
                </a:solidFill>
                <a:hlinkClick r:id="rId3"/>
              </a:rPr>
              <a:t>http://ribacompetitions.com/letchworthgardencity/</a:t>
            </a:r>
            <a:endParaRPr sz="1100">
              <a:solidFill>
                <a:schemeClr val="dk2"/>
              </a:solidFill>
              <a:latin typeface="Nunito"/>
              <a:ea typeface="Nunito"/>
              <a:cs typeface="Nunito"/>
              <a:sym typeface="Nunito"/>
            </a:endParaRPr>
          </a:p>
        </p:txBody>
      </p:sp>
      <p:sp>
        <p:nvSpPr>
          <p:cNvPr id="287" name="Google Shape;287;p14"/>
          <p:cNvSpPr txBox="1"/>
          <p:nvPr/>
        </p:nvSpPr>
        <p:spPr>
          <a:xfrm>
            <a:off x="5019250" y="521975"/>
            <a:ext cx="3842700" cy="2345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300" b="1" i="1">
                <a:solidFill>
                  <a:schemeClr val="dk2"/>
                </a:solidFill>
                <a:latin typeface="Nunito"/>
                <a:ea typeface="Nunito"/>
                <a:cs typeface="Nunito"/>
                <a:sym typeface="Nunito"/>
              </a:rPr>
              <a:t>Precedent study two (Welwyn 1920) </a:t>
            </a:r>
            <a:r>
              <a:rPr lang="en-GB" sz="1300" b="1" i="1">
                <a:solidFill>
                  <a:schemeClr val="dk2"/>
                </a:solidFill>
                <a:highlight>
                  <a:srgbClr val="D9D2E9"/>
                </a:highlight>
                <a:latin typeface="Nunito"/>
                <a:ea typeface="Nunito"/>
                <a:cs typeface="Nunito"/>
                <a:sym typeface="Nunito"/>
              </a:rPr>
              <a:t>VIKTORIA</a:t>
            </a:r>
            <a:endParaRPr sz="1300" b="1" i="1">
              <a:solidFill>
                <a:schemeClr val="dk2"/>
              </a:solidFill>
              <a:highlight>
                <a:srgbClr val="D9D2E9"/>
              </a:highlight>
              <a:latin typeface="Nunito"/>
              <a:ea typeface="Nunito"/>
              <a:cs typeface="Nunito"/>
              <a:sym typeface="Nunito"/>
            </a:endParaRPr>
          </a:p>
          <a:p>
            <a:pPr marL="457200" lvl="0" indent="-298450" algn="l" rtl="0">
              <a:lnSpc>
                <a:spcPct val="115000"/>
              </a:lnSpc>
              <a:spcBef>
                <a:spcPts val="160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Ebenezer Howard </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Who else was involved? &amp; inspirations?</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Planning &amp; Development</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Site Plans (Before &amp; After)</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Make comparisons (similarities &amp; differences)</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Was it successful or not?</a:t>
            </a:r>
            <a:endParaRPr sz="1100">
              <a:solidFill>
                <a:schemeClr val="dk2"/>
              </a:solidFill>
              <a:latin typeface="Nunito"/>
              <a:ea typeface="Nunito"/>
              <a:cs typeface="Nunito"/>
              <a:sym typeface="Nunito"/>
            </a:endParaRPr>
          </a:p>
          <a:p>
            <a:pPr marL="0" lvl="0" indent="0" algn="l" rtl="0">
              <a:lnSpc>
                <a:spcPct val="115000"/>
              </a:lnSpc>
              <a:spcBef>
                <a:spcPts val="1600"/>
              </a:spcBef>
              <a:spcAft>
                <a:spcPts val="0"/>
              </a:spcAft>
              <a:buNone/>
            </a:pPr>
            <a:r>
              <a:rPr lang="en-GB" sz="1100"/>
              <a:t>Mention about the Garden city competition website - </a:t>
            </a:r>
            <a:r>
              <a:rPr lang="en-GB" sz="1100" u="sng">
                <a:solidFill>
                  <a:srgbClr val="1155CC"/>
                </a:solidFill>
                <a:hlinkClick r:id="rId3"/>
              </a:rPr>
              <a:t>http://ribacompetitions.com/letchworthgardencity/</a:t>
            </a:r>
            <a:endParaRPr sz="1100">
              <a:solidFill>
                <a:schemeClr val="dk2"/>
              </a:solidFill>
              <a:latin typeface="Nunito"/>
              <a:ea typeface="Nunito"/>
              <a:cs typeface="Nunito"/>
              <a:sym typeface="Nunito"/>
            </a:endParaRPr>
          </a:p>
        </p:txBody>
      </p:sp>
      <p:sp>
        <p:nvSpPr>
          <p:cNvPr id="288" name="Google Shape;288;p14"/>
          <p:cNvSpPr txBox="1"/>
          <p:nvPr/>
        </p:nvSpPr>
        <p:spPr>
          <a:xfrm>
            <a:off x="5019250" y="2820250"/>
            <a:ext cx="4048800" cy="1920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1300" b="1" i="1">
                <a:solidFill>
                  <a:schemeClr val="dk2"/>
                </a:solidFill>
                <a:latin typeface="Nunito"/>
                <a:ea typeface="Nunito"/>
                <a:cs typeface="Nunito"/>
                <a:sym typeface="Nunito"/>
              </a:rPr>
              <a:t>Modern interpretation &amp; The Future  </a:t>
            </a:r>
            <a:r>
              <a:rPr lang="en-GB" sz="1300" b="1" i="1">
                <a:solidFill>
                  <a:schemeClr val="dk2"/>
                </a:solidFill>
                <a:highlight>
                  <a:srgbClr val="D9D2E9"/>
                </a:highlight>
                <a:latin typeface="Nunito"/>
                <a:ea typeface="Nunito"/>
                <a:cs typeface="Nunito"/>
                <a:sym typeface="Nunito"/>
              </a:rPr>
              <a:t>BRANDON</a:t>
            </a:r>
            <a:endParaRPr sz="1300" b="1" i="1">
              <a:solidFill>
                <a:schemeClr val="dk2"/>
              </a:solidFill>
              <a:highlight>
                <a:srgbClr val="D9D2E9"/>
              </a:highlight>
              <a:latin typeface="Nunito"/>
              <a:ea typeface="Nunito"/>
              <a:cs typeface="Nunito"/>
              <a:sym typeface="Nunito"/>
            </a:endParaRPr>
          </a:p>
          <a:p>
            <a:pPr marL="457200" lvl="0" indent="-298450" algn="l" rtl="0">
              <a:lnSpc>
                <a:spcPct val="115000"/>
              </a:lnSpc>
              <a:spcBef>
                <a:spcPts val="160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Is the idea of a Garden City still relevant today?</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Can it offer improvements to the way we live?</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What relevance do Howard’s original proposals have today?</a:t>
            </a:r>
            <a:endParaRPr sz="1100">
              <a:solidFill>
                <a:schemeClr val="dk2"/>
              </a:solidFill>
              <a:latin typeface="Nunito"/>
              <a:ea typeface="Nunito"/>
              <a:cs typeface="Nunito"/>
              <a:sym typeface="Nunito"/>
            </a:endParaRPr>
          </a:p>
          <a:p>
            <a:pPr marL="457200" lvl="0" indent="-298450" algn="l" rtl="0">
              <a:lnSpc>
                <a:spcPct val="115000"/>
              </a:lnSpc>
              <a:spcBef>
                <a:spcPts val="0"/>
              </a:spcBef>
              <a:spcAft>
                <a:spcPts val="0"/>
              </a:spcAft>
              <a:buClr>
                <a:schemeClr val="dk2"/>
              </a:buClr>
              <a:buSzPts val="1100"/>
              <a:buFont typeface="Nunito"/>
              <a:buChar char="-"/>
            </a:pPr>
            <a:r>
              <a:rPr lang="en-GB" sz="1100">
                <a:solidFill>
                  <a:schemeClr val="dk2"/>
                </a:solidFill>
                <a:latin typeface="Nunito"/>
                <a:ea typeface="Nunito"/>
                <a:cs typeface="Nunito"/>
                <a:sym typeface="Nunito"/>
              </a:rPr>
              <a:t>Timeline of Garden Cities &amp; How it has developed and what are the changes?</a:t>
            </a:r>
            <a:endParaRPr sz="1100">
              <a:solidFill>
                <a:schemeClr val="dk2"/>
              </a:solidFill>
              <a:latin typeface="Nunito"/>
              <a:ea typeface="Nunito"/>
              <a:cs typeface="Nunito"/>
              <a:sym typeface="Nunito"/>
            </a:endParaRPr>
          </a:p>
          <a:p>
            <a:pPr marL="0" lvl="0" indent="0" algn="l" rtl="0">
              <a:lnSpc>
                <a:spcPct val="115000"/>
              </a:lnSpc>
              <a:spcBef>
                <a:spcPts val="1600"/>
              </a:spcBef>
              <a:spcAft>
                <a:spcPts val="0"/>
              </a:spcAft>
              <a:buNone/>
            </a:pPr>
            <a:r>
              <a:rPr lang="en-GB" sz="1100"/>
              <a:t>Mention about the Garden city competition website - </a:t>
            </a:r>
            <a:r>
              <a:rPr lang="en-GB" sz="1100" u="sng">
                <a:solidFill>
                  <a:srgbClr val="1155CC"/>
                </a:solidFill>
                <a:hlinkClick r:id="rId3"/>
              </a:rPr>
              <a:t>http://ribacompetitions.com/letchworthgardencity/</a:t>
            </a:r>
            <a:endParaRPr sz="1100">
              <a:solidFill>
                <a:schemeClr val="dk2"/>
              </a:solidFill>
              <a:latin typeface="Nunito"/>
              <a:ea typeface="Nunito"/>
              <a:cs typeface="Nunito"/>
              <a:sym typeface="Nuni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292"/>
        <p:cNvGrpSpPr/>
        <p:nvPr/>
      </p:nvGrpSpPr>
      <p:grpSpPr>
        <a:xfrm>
          <a:off x="0" y="0"/>
          <a:ext cx="0" cy="0"/>
          <a:chOff x="0" y="0"/>
          <a:chExt cx="0" cy="0"/>
        </a:xfrm>
      </p:grpSpPr>
      <p:sp>
        <p:nvSpPr>
          <p:cNvPr id="293" name="Google Shape;293;p15"/>
          <p:cNvSpPr txBox="1">
            <a:spLocks noGrp="1"/>
          </p:cNvSpPr>
          <p:nvPr>
            <p:ph type="title"/>
          </p:nvPr>
        </p:nvSpPr>
        <p:spPr>
          <a:xfrm>
            <a:off x="1303800" y="669950"/>
            <a:ext cx="7030500" cy="63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Historical background in the 1900s</a:t>
            </a:r>
            <a:endParaRPr/>
          </a:p>
        </p:txBody>
      </p:sp>
      <p:sp>
        <p:nvSpPr>
          <p:cNvPr id="294" name="Google Shape;294;p15"/>
          <p:cNvSpPr txBox="1">
            <a:spLocks noGrp="1"/>
          </p:cNvSpPr>
          <p:nvPr>
            <p:ph type="body" idx="1"/>
          </p:nvPr>
        </p:nvSpPr>
        <p:spPr>
          <a:xfrm>
            <a:off x="3412900" y="1579638"/>
            <a:ext cx="5614800" cy="22074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sz="1400"/>
              <a:t>In the 1900s, over half of Britain’s population lived in towns.</a:t>
            </a:r>
            <a:endParaRPr sz="1400"/>
          </a:p>
          <a:p>
            <a:pPr marL="457200" lvl="0" indent="-317500" algn="l" rtl="0">
              <a:spcBef>
                <a:spcPts val="0"/>
              </a:spcBef>
              <a:spcAft>
                <a:spcPts val="0"/>
              </a:spcAft>
              <a:buSzPts val="1400"/>
              <a:buChar char="-"/>
            </a:pPr>
            <a:r>
              <a:rPr lang="en-GB" sz="1400"/>
              <a:t>Due to the overpopulation and horrible living condition, Howard had observed the economic state in these towns to be corrupt and unhealthy.</a:t>
            </a:r>
            <a:endParaRPr sz="1400"/>
          </a:p>
          <a:p>
            <a:pPr marL="457200" lvl="0" indent="-317500" algn="l" rtl="0">
              <a:spcBef>
                <a:spcPts val="0"/>
              </a:spcBef>
              <a:spcAft>
                <a:spcPts val="0"/>
              </a:spcAft>
              <a:buSzPts val="1400"/>
              <a:buChar char="-"/>
            </a:pPr>
            <a:r>
              <a:rPr lang="en-GB" sz="1400"/>
              <a:t>As well as recognising that the countryside had suffered from; depopulation, lack of amusement and society, labour. </a:t>
            </a:r>
            <a:endParaRPr sz="1400"/>
          </a:p>
          <a:p>
            <a:pPr marL="457200" lvl="0" indent="-317500" algn="l" rtl="0">
              <a:spcBef>
                <a:spcPts val="0"/>
              </a:spcBef>
              <a:spcAft>
                <a:spcPts val="0"/>
              </a:spcAft>
              <a:buSzPts val="1400"/>
              <a:buChar char="-"/>
            </a:pPr>
            <a:r>
              <a:rPr lang="en-GB" sz="1400"/>
              <a:t>The effects of capitalism led to the idea of the inevitable social class consciousness amongst many British workers.</a:t>
            </a:r>
            <a:endParaRPr sz="1400"/>
          </a:p>
          <a:p>
            <a:pPr marL="0" lvl="0" indent="0" algn="l" rtl="0">
              <a:spcBef>
                <a:spcPts val="1600"/>
              </a:spcBef>
              <a:spcAft>
                <a:spcPts val="0"/>
              </a:spcAft>
              <a:buNone/>
            </a:pPr>
            <a:endParaRPr sz="1200"/>
          </a:p>
          <a:p>
            <a:pPr marL="0" lvl="0" indent="0" algn="l" rtl="0">
              <a:spcBef>
                <a:spcPts val="1600"/>
              </a:spcBef>
              <a:spcAft>
                <a:spcPts val="1600"/>
              </a:spcAft>
              <a:buNone/>
            </a:pPr>
            <a:endParaRPr sz="1200"/>
          </a:p>
        </p:txBody>
      </p:sp>
      <p:sp>
        <p:nvSpPr>
          <p:cNvPr id="295" name="Google Shape;295;p15"/>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CLARE</a:t>
            </a:r>
            <a:endParaRPr/>
          </a:p>
        </p:txBody>
      </p:sp>
      <p:sp>
        <p:nvSpPr>
          <p:cNvPr id="296" name="Google Shape;296;p15"/>
          <p:cNvSpPr txBox="1"/>
          <p:nvPr/>
        </p:nvSpPr>
        <p:spPr>
          <a:xfrm>
            <a:off x="104300" y="4488600"/>
            <a:ext cx="8091300" cy="531600"/>
          </a:xfrm>
          <a:prstGeom prst="rect">
            <a:avLst/>
          </a:prstGeom>
          <a:noFill/>
          <a:ln>
            <a:noFill/>
          </a:ln>
        </p:spPr>
        <p:txBody>
          <a:bodyPr spcFirstLastPara="1" wrap="square" lIns="91425" tIns="91425" rIns="91425" bIns="91425" anchor="t" anchorCtr="0">
            <a:noAutofit/>
          </a:bodyPr>
          <a:lstStyle/>
          <a:p>
            <a:pPr marL="457200" lvl="0" indent="-298450" algn="l" rtl="0">
              <a:spcBef>
                <a:spcPts val="0"/>
              </a:spcBef>
              <a:spcAft>
                <a:spcPts val="0"/>
              </a:spcAft>
              <a:buClr>
                <a:srgbClr val="FF0000"/>
              </a:buClr>
              <a:buSzPts val="1100"/>
              <a:buAutoNum type="arabicPeriod"/>
            </a:pPr>
            <a:r>
              <a:rPr lang="en-GB" sz="1100" u="sng">
                <a:solidFill>
                  <a:srgbClr val="FF0000"/>
                </a:solidFill>
                <a:hlinkClick r:id="rId3"/>
              </a:rPr>
              <a:t>http://www.historyworkshop.org.uk/working-class-bodies-in-english-garden-cities/</a:t>
            </a:r>
            <a:endParaRPr sz="1100" u="sng">
              <a:solidFill>
                <a:srgbClr val="FF0000"/>
              </a:solidFill>
            </a:endParaRPr>
          </a:p>
          <a:p>
            <a:pPr marL="457200" lvl="0" indent="-298450" algn="l" rtl="0">
              <a:spcBef>
                <a:spcPts val="0"/>
              </a:spcBef>
              <a:spcAft>
                <a:spcPts val="0"/>
              </a:spcAft>
              <a:buClr>
                <a:srgbClr val="FF0000"/>
              </a:buClr>
              <a:buSzPts val="1100"/>
              <a:buAutoNum type="arabicPeriod"/>
            </a:pPr>
            <a:r>
              <a:rPr lang="en-GB" sz="1100" u="sng">
                <a:solidFill>
                  <a:srgbClr val="FF0000"/>
                </a:solidFill>
                <a:hlinkClick r:id="rId4"/>
              </a:rPr>
              <a:t>https://reflectionsindevelopment.wordpress.com/2011/12/17/streetscape-in-the-industrial-revolution/</a:t>
            </a:r>
            <a:r>
              <a:rPr lang="en-GB" sz="1100" u="sng">
                <a:solidFill>
                  <a:srgbClr val="FF0000"/>
                </a:solidFill>
              </a:rPr>
              <a:t> [IMAGE]</a:t>
            </a:r>
            <a:endParaRPr sz="1100" u="sng">
              <a:solidFill>
                <a:srgbClr val="FF0000"/>
              </a:solidFill>
            </a:endParaRPr>
          </a:p>
        </p:txBody>
      </p:sp>
      <p:pic>
        <p:nvPicPr>
          <p:cNvPr id="297" name="Google Shape;297;p15"/>
          <p:cNvPicPr preferRelativeResize="0"/>
          <p:nvPr/>
        </p:nvPicPr>
        <p:blipFill>
          <a:blip r:embed="rId5">
            <a:alphaModFix/>
          </a:blip>
          <a:stretch>
            <a:fillRect/>
          </a:stretch>
        </p:blipFill>
        <p:spPr>
          <a:xfrm>
            <a:off x="1040275" y="2996925"/>
            <a:ext cx="2505276" cy="1391825"/>
          </a:xfrm>
          <a:prstGeom prst="rect">
            <a:avLst/>
          </a:prstGeom>
          <a:noFill/>
          <a:ln>
            <a:noFill/>
          </a:ln>
        </p:spPr>
      </p:pic>
      <p:pic>
        <p:nvPicPr>
          <p:cNvPr id="298" name="Google Shape;298;p15"/>
          <p:cNvPicPr preferRelativeResize="0"/>
          <p:nvPr/>
        </p:nvPicPr>
        <p:blipFill>
          <a:blip r:embed="rId6">
            <a:alphaModFix/>
          </a:blip>
          <a:stretch>
            <a:fillRect/>
          </a:stretch>
        </p:blipFill>
        <p:spPr>
          <a:xfrm>
            <a:off x="259425" y="1401500"/>
            <a:ext cx="1686539" cy="21050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302"/>
        <p:cNvGrpSpPr/>
        <p:nvPr/>
      </p:nvGrpSpPr>
      <p:grpSpPr>
        <a:xfrm>
          <a:off x="0" y="0"/>
          <a:ext cx="0" cy="0"/>
          <a:chOff x="0" y="0"/>
          <a:chExt cx="0" cy="0"/>
        </a:xfrm>
      </p:grpSpPr>
      <p:sp>
        <p:nvSpPr>
          <p:cNvPr id="303" name="Google Shape;303;p16"/>
          <p:cNvSpPr txBox="1">
            <a:spLocks noGrp="1"/>
          </p:cNvSpPr>
          <p:nvPr>
            <p:ph type="title"/>
          </p:nvPr>
        </p:nvSpPr>
        <p:spPr>
          <a:xfrm>
            <a:off x="1303800" y="700000"/>
            <a:ext cx="7030500" cy="66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Origin of Garden cities</a:t>
            </a:r>
            <a:endParaRPr/>
          </a:p>
        </p:txBody>
      </p:sp>
      <p:sp>
        <p:nvSpPr>
          <p:cNvPr id="304" name="Google Shape;304;p16"/>
          <p:cNvSpPr txBox="1">
            <a:spLocks noGrp="1"/>
          </p:cNvSpPr>
          <p:nvPr>
            <p:ph type="body" idx="1"/>
          </p:nvPr>
        </p:nvSpPr>
        <p:spPr>
          <a:xfrm>
            <a:off x="1761525" y="1625875"/>
            <a:ext cx="5533800" cy="22767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sz="1400"/>
              <a:t>The Garden City movement is a method of Urban planning to create an environmentally friendly environment,  that was initiated in 1898 by Sir Ebenezer Howard.</a:t>
            </a:r>
            <a:endParaRPr sz="1400"/>
          </a:p>
          <a:p>
            <a:pPr marL="457200" lvl="0" indent="-317500" algn="l" rtl="0">
              <a:spcBef>
                <a:spcPts val="0"/>
              </a:spcBef>
              <a:spcAft>
                <a:spcPts val="0"/>
              </a:spcAft>
              <a:buSzPts val="1400"/>
              <a:buChar char="-"/>
            </a:pPr>
            <a:r>
              <a:rPr lang="en-GB" sz="1400"/>
              <a:t>Ebenezer’s idea was that each Garden City would be limited to 32,000 residents and as far as possible self sufficient</a:t>
            </a:r>
            <a:endParaRPr sz="1400"/>
          </a:p>
          <a:p>
            <a:pPr marL="457200" lvl="0" indent="-317500" algn="l" rtl="0">
              <a:spcBef>
                <a:spcPts val="0"/>
              </a:spcBef>
              <a:spcAft>
                <a:spcPts val="0"/>
              </a:spcAft>
              <a:buSzPts val="1400"/>
              <a:buChar char="-"/>
            </a:pPr>
            <a:r>
              <a:rPr lang="en-GB" sz="1400"/>
              <a:t>The Garden City would be privately owned by a small group of individuals; this company, in retaining ownership, would retain the control of land use.</a:t>
            </a:r>
            <a:endParaRPr sz="1400"/>
          </a:p>
          <a:p>
            <a:pPr marL="457200" lvl="0" indent="0" algn="l" rtl="0">
              <a:spcBef>
                <a:spcPts val="1600"/>
              </a:spcBef>
              <a:spcAft>
                <a:spcPts val="1600"/>
              </a:spcAft>
              <a:buNone/>
            </a:pPr>
            <a:endParaRPr sz="1400"/>
          </a:p>
        </p:txBody>
      </p:sp>
      <p:sp>
        <p:nvSpPr>
          <p:cNvPr id="305" name="Google Shape;305;p16"/>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CLARE</a:t>
            </a:r>
            <a:endParaRPr/>
          </a:p>
        </p:txBody>
      </p:sp>
      <p:sp>
        <p:nvSpPr>
          <p:cNvPr id="306" name="Google Shape;306;p16"/>
          <p:cNvSpPr txBox="1"/>
          <p:nvPr/>
        </p:nvSpPr>
        <p:spPr>
          <a:xfrm>
            <a:off x="105400" y="4159150"/>
            <a:ext cx="8077200" cy="892200"/>
          </a:xfrm>
          <a:prstGeom prst="rect">
            <a:avLst/>
          </a:prstGeom>
          <a:noFill/>
          <a:ln>
            <a:noFill/>
          </a:ln>
        </p:spPr>
        <p:txBody>
          <a:bodyPr spcFirstLastPara="1" wrap="square" lIns="91425" tIns="91425" rIns="91425" bIns="91425" anchor="t" anchorCtr="0">
            <a:noAutofit/>
          </a:bodyPr>
          <a:lstStyle/>
          <a:p>
            <a:pPr marL="457200" lvl="0" indent="-298450" algn="l" rtl="0">
              <a:spcBef>
                <a:spcPts val="0"/>
              </a:spcBef>
              <a:spcAft>
                <a:spcPts val="0"/>
              </a:spcAft>
              <a:buClr>
                <a:srgbClr val="FF0000"/>
              </a:buClr>
              <a:buSzPts val="1100"/>
              <a:buAutoNum type="arabicPeriod"/>
            </a:pPr>
            <a:r>
              <a:rPr lang="en-GB" sz="1100" u="sng">
                <a:solidFill>
                  <a:srgbClr val="FF0000"/>
                </a:solidFill>
                <a:hlinkClick r:id="rId3"/>
              </a:rPr>
              <a:t>https://www.geni.com/projects/The-Garden-City-Movement/15255</a:t>
            </a:r>
            <a:endParaRPr sz="1100">
              <a:solidFill>
                <a:srgbClr val="FF0000"/>
              </a:solidFill>
            </a:endParaRPr>
          </a:p>
          <a:p>
            <a:pPr marL="457200" lvl="0" indent="-298450" algn="l" rtl="0">
              <a:spcBef>
                <a:spcPts val="0"/>
              </a:spcBef>
              <a:spcAft>
                <a:spcPts val="0"/>
              </a:spcAft>
              <a:buClr>
                <a:srgbClr val="FF0000"/>
              </a:buClr>
              <a:buSzPts val="1100"/>
              <a:buAutoNum type="arabicPeriod"/>
            </a:pPr>
            <a:r>
              <a:rPr lang="en-GB" sz="1100" u="sng">
                <a:solidFill>
                  <a:srgbClr val="FF0000"/>
                </a:solidFill>
                <a:hlinkClick r:id="rId4"/>
              </a:rPr>
              <a:t>https://heritagecalling.com/2016/02/18/a-brief-introduction-to-garden-cities/</a:t>
            </a:r>
            <a:endParaRPr sz="1100">
              <a:solidFill>
                <a:srgbClr val="FF0000"/>
              </a:solidFill>
            </a:endParaRPr>
          </a:p>
          <a:p>
            <a:pPr marL="457200" lvl="0" indent="-298450" algn="l" rtl="0">
              <a:spcBef>
                <a:spcPts val="0"/>
              </a:spcBef>
              <a:spcAft>
                <a:spcPts val="0"/>
              </a:spcAft>
              <a:buClr>
                <a:srgbClr val="FF0000"/>
              </a:buClr>
              <a:buSzPts val="1100"/>
              <a:buAutoNum type="arabicPeriod"/>
            </a:pPr>
            <a:r>
              <a:rPr lang="en-GB" sz="1100" u="sng">
                <a:solidFill>
                  <a:srgbClr val="FF0000"/>
                </a:solidFill>
                <a:hlinkClick r:id="rId5"/>
              </a:rPr>
              <a:t>http://www.historyworkshop.org.uk/working-class-bodies-in-english-garden-cities/</a:t>
            </a:r>
            <a:endParaRPr sz="1100">
              <a:solidFill>
                <a:srgbClr val="FF0000"/>
              </a:solidFill>
            </a:endParaRPr>
          </a:p>
          <a:p>
            <a:pPr marL="457200" lvl="0" indent="-298450" algn="l" rtl="0">
              <a:spcBef>
                <a:spcPts val="0"/>
              </a:spcBef>
              <a:spcAft>
                <a:spcPts val="0"/>
              </a:spcAft>
              <a:buClr>
                <a:srgbClr val="FF0000"/>
              </a:buClr>
              <a:buSzPts val="1100"/>
              <a:buAutoNum type="arabicPeriod"/>
            </a:pPr>
            <a:r>
              <a:rPr lang="en-GB" sz="1100" u="sng">
                <a:solidFill>
                  <a:srgbClr val="FF0000"/>
                </a:solidFill>
                <a:hlinkClick r:id="rId6"/>
              </a:rPr>
              <a:t>https://www.revolvy.com/index.html</a:t>
            </a:r>
            <a:r>
              <a:rPr lang="en-GB" sz="1100">
                <a:solidFill>
                  <a:srgbClr val="FF0000"/>
                </a:solidFill>
              </a:rPr>
              <a:t> [IMAGE}</a:t>
            </a:r>
            <a:endParaRPr sz="1100">
              <a:solidFill>
                <a:srgbClr val="FF0000"/>
              </a:solidFill>
            </a:endParaRPr>
          </a:p>
        </p:txBody>
      </p:sp>
      <p:pic>
        <p:nvPicPr>
          <p:cNvPr id="307" name="Google Shape;307;p16"/>
          <p:cNvPicPr preferRelativeResize="0"/>
          <p:nvPr/>
        </p:nvPicPr>
        <p:blipFill>
          <a:blip r:embed="rId7">
            <a:alphaModFix/>
          </a:blip>
          <a:stretch>
            <a:fillRect/>
          </a:stretch>
        </p:blipFill>
        <p:spPr>
          <a:xfrm>
            <a:off x="7286575" y="1266575"/>
            <a:ext cx="1857425" cy="2996256"/>
          </a:xfrm>
          <a:prstGeom prst="rect">
            <a:avLst/>
          </a:prstGeom>
          <a:noFill/>
          <a:ln>
            <a:noFill/>
          </a:ln>
        </p:spPr>
      </p:pic>
      <p:pic>
        <p:nvPicPr>
          <p:cNvPr id="308" name="Google Shape;308;p16"/>
          <p:cNvPicPr preferRelativeResize="0"/>
          <p:nvPr/>
        </p:nvPicPr>
        <p:blipFill>
          <a:blip r:embed="rId8">
            <a:alphaModFix/>
          </a:blip>
          <a:stretch>
            <a:fillRect/>
          </a:stretch>
        </p:blipFill>
        <p:spPr>
          <a:xfrm>
            <a:off x="0" y="1554375"/>
            <a:ext cx="1761535" cy="22767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312"/>
        <p:cNvGrpSpPr/>
        <p:nvPr/>
      </p:nvGrpSpPr>
      <p:grpSpPr>
        <a:xfrm>
          <a:off x="0" y="0"/>
          <a:ext cx="0" cy="0"/>
          <a:chOff x="0" y="0"/>
          <a:chExt cx="0" cy="0"/>
        </a:xfrm>
      </p:grpSpPr>
      <p:sp>
        <p:nvSpPr>
          <p:cNvPr id="313" name="Google Shape;313;p17"/>
          <p:cNvSpPr txBox="1">
            <a:spLocks noGrp="1"/>
          </p:cNvSpPr>
          <p:nvPr>
            <p:ph type="title"/>
          </p:nvPr>
        </p:nvSpPr>
        <p:spPr>
          <a:xfrm>
            <a:off x="1343325" y="637400"/>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Three Magnets </a:t>
            </a:r>
            <a:endParaRPr/>
          </a:p>
        </p:txBody>
      </p:sp>
      <p:sp>
        <p:nvSpPr>
          <p:cNvPr id="314" name="Google Shape;314;p17"/>
          <p:cNvSpPr txBox="1">
            <a:spLocks noGrp="1"/>
          </p:cNvSpPr>
          <p:nvPr>
            <p:ph type="body" idx="1"/>
          </p:nvPr>
        </p:nvSpPr>
        <p:spPr>
          <a:xfrm>
            <a:off x="387450" y="1412000"/>
            <a:ext cx="4922700" cy="12105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sz="1400"/>
              <a:t>Each magnet summarises the political, economic and social context between a town and country.</a:t>
            </a:r>
            <a:endParaRPr sz="1400"/>
          </a:p>
          <a:p>
            <a:pPr marL="457200" lvl="0" indent="-317500" algn="l" rtl="0">
              <a:spcBef>
                <a:spcPts val="0"/>
              </a:spcBef>
              <a:spcAft>
                <a:spcPts val="0"/>
              </a:spcAft>
              <a:buSzPts val="1400"/>
              <a:buChar char="-"/>
            </a:pPr>
            <a:r>
              <a:rPr lang="en-GB" sz="1400"/>
              <a:t>By putting them together, it would achieve both the social and economic aspects of the town-country.</a:t>
            </a:r>
            <a:endParaRPr sz="1400"/>
          </a:p>
        </p:txBody>
      </p:sp>
      <p:sp>
        <p:nvSpPr>
          <p:cNvPr id="315" name="Google Shape;315;p17"/>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CLARE</a:t>
            </a:r>
            <a:endParaRPr/>
          </a:p>
        </p:txBody>
      </p:sp>
      <p:sp>
        <p:nvSpPr>
          <p:cNvPr id="316" name="Google Shape;316;p17"/>
          <p:cNvSpPr txBox="1"/>
          <p:nvPr/>
        </p:nvSpPr>
        <p:spPr>
          <a:xfrm>
            <a:off x="118600" y="4453425"/>
            <a:ext cx="7415400" cy="571500"/>
          </a:xfrm>
          <a:prstGeom prst="rect">
            <a:avLst/>
          </a:prstGeom>
          <a:noFill/>
          <a:ln>
            <a:noFill/>
          </a:ln>
        </p:spPr>
        <p:txBody>
          <a:bodyPr spcFirstLastPara="1" wrap="square" lIns="91425" tIns="91425" rIns="91425" bIns="91425" anchor="t" anchorCtr="0">
            <a:noAutofit/>
          </a:bodyPr>
          <a:lstStyle/>
          <a:p>
            <a:pPr marL="457200" lvl="0" indent="-298450" algn="l" rtl="0">
              <a:spcBef>
                <a:spcPts val="0"/>
              </a:spcBef>
              <a:spcAft>
                <a:spcPts val="0"/>
              </a:spcAft>
              <a:buClr>
                <a:srgbClr val="FF0000"/>
              </a:buClr>
              <a:buSzPts val="1100"/>
              <a:buAutoNum type="arabicPeriod"/>
            </a:pPr>
            <a:r>
              <a:rPr lang="en-GB" sz="1100" u="sng">
                <a:solidFill>
                  <a:srgbClr val="FF0000"/>
                </a:solidFill>
                <a:hlinkClick r:id="rId3"/>
              </a:rPr>
              <a:t>https://www.researchgate.net/figure/Ebenezer-Howards-Three-Magnets_fig2_266421477</a:t>
            </a:r>
            <a:r>
              <a:rPr lang="en-GB" sz="1100">
                <a:solidFill>
                  <a:srgbClr val="FF0000"/>
                </a:solidFill>
              </a:rPr>
              <a:t> [IMAGE]</a:t>
            </a:r>
            <a:endParaRPr sz="1100">
              <a:solidFill>
                <a:srgbClr val="FF0000"/>
              </a:solidFill>
            </a:endParaRPr>
          </a:p>
          <a:p>
            <a:pPr marL="457200" lvl="0" indent="-298450" algn="l" rtl="0">
              <a:spcBef>
                <a:spcPts val="0"/>
              </a:spcBef>
              <a:spcAft>
                <a:spcPts val="0"/>
              </a:spcAft>
              <a:buClr>
                <a:srgbClr val="FF0000"/>
              </a:buClr>
              <a:buSzPts val="1100"/>
              <a:buAutoNum type="arabicPeriod"/>
            </a:pPr>
            <a:r>
              <a:rPr lang="en-GB" sz="1100" u="sng">
                <a:solidFill>
                  <a:srgbClr val="FF0000"/>
                </a:solidFill>
                <a:hlinkClick r:id="rId4"/>
              </a:rPr>
              <a:t> https://www.theguardian.com/cities/2014/dec/05/ebenezer-howards-three-magnets</a:t>
            </a:r>
            <a:endParaRPr sz="1100">
              <a:solidFill>
                <a:srgbClr val="FF0000"/>
              </a:solidFill>
            </a:endParaRPr>
          </a:p>
        </p:txBody>
      </p:sp>
      <p:pic>
        <p:nvPicPr>
          <p:cNvPr id="317" name="Google Shape;317;p17"/>
          <p:cNvPicPr preferRelativeResize="0"/>
          <p:nvPr/>
        </p:nvPicPr>
        <p:blipFill>
          <a:blip r:embed="rId5">
            <a:alphaModFix/>
          </a:blip>
          <a:stretch>
            <a:fillRect/>
          </a:stretch>
        </p:blipFill>
        <p:spPr>
          <a:xfrm>
            <a:off x="5186806" y="304076"/>
            <a:ext cx="3764894" cy="4061175"/>
          </a:xfrm>
          <a:prstGeom prst="rect">
            <a:avLst/>
          </a:prstGeom>
          <a:noFill/>
          <a:ln>
            <a:noFill/>
          </a:ln>
        </p:spPr>
      </p:pic>
      <p:pic>
        <p:nvPicPr>
          <p:cNvPr id="318" name="Google Shape;318;p17"/>
          <p:cNvPicPr preferRelativeResize="0"/>
          <p:nvPr/>
        </p:nvPicPr>
        <p:blipFill>
          <a:blip r:embed="rId6">
            <a:alphaModFix/>
          </a:blip>
          <a:stretch>
            <a:fillRect/>
          </a:stretch>
        </p:blipFill>
        <p:spPr>
          <a:xfrm>
            <a:off x="936800" y="2775825"/>
            <a:ext cx="2717200" cy="15242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322"/>
        <p:cNvGrpSpPr/>
        <p:nvPr/>
      </p:nvGrpSpPr>
      <p:grpSpPr>
        <a:xfrm>
          <a:off x="0" y="0"/>
          <a:ext cx="0" cy="0"/>
          <a:chOff x="0" y="0"/>
          <a:chExt cx="0" cy="0"/>
        </a:xfrm>
      </p:grpSpPr>
      <p:sp>
        <p:nvSpPr>
          <p:cNvPr id="323" name="Google Shape;323;p18"/>
          <p:cNvSpPr txBox="1">
            <a:spLocks noGrp="1"/>
          </p:cNvSpPr>
          <p:nvPr>
            <p:ph type="title"/>
          </p:nvPr>
        </p:nvSpPr>
        <p:spPr>
          <a:xfrm>
            <a:off x="1343325" y="637400"/>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Garden City Design concept </a:t>
            </a:r>
            <a:endParaRPr/>
          </a:p>
        </p:txBody>
      </p:sp>
      <p:sp>
        <p:nvSpPr>
          <p:cNvPr id="324" name="Google Shape;324;p18"/>
          <p:cNvSpPr txBox="1">
            <a:spLocks noGrp="1"/>
          </p:cNvSpPr>
          <p:nvPr>
            <p:ph type="body" idx="1"/>
          </p:nvPr>
        </p:nvSpPr>
        <p:spPr>
          <a:xfrm>
            <a:off x="492850" y="1854700"/>
            <a:ext cx="5541900" cy="19371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sz="1400"/>
              <a:t>Howard developed a circular patterned design model for ‘Town-Country’.</a:t>
            </a:r>
            <a:endParaRPr sz="1400"/>
          </a:p>
          <a:p>
            <a:pPr marL="457200" lvl="0" indent="-317500" algn="l" rtl="0">
              <a:spcBef>
                <a:spcPts val="0"/>
              </a:spcBef>
              <a:spcAft>
                <a:spcPts val="0"/>
              </a:spcAft>
              <a:buSzPts val="1400"/>
              <a:buChar char="-"/>
            </a:pPr>
            <a:r>
              <a:rPr lang="en-GB" sz="1400"/>
              <a:t>Along with 6 neighbourhoods, each would be subsidized and small scaled, but big enough to offer a range of facilities.</a:t>
            </a:r>
            <a:endParaRPr sz="1400"/>
          </a:p>
          <a:p>
            <a:pPr marL="457200" lvl="0" indent="-317500" algn="l" rtl="0">
              <a:spcBef>
                <a:spcPts val="0"/>
              </a:spcBef>
              <a:spcAft>
                <a:spcPts val="0"/>
              </a:spcAft>
              <a:buSzPts val="1400"/>
              <a:buChar char="-"/>
            </a:pPr>
            <a:r>
              <a:rPr lang="en-GB" sz="1400"/>
              <a:t>It will be located in the middle of the countryside, particularly outside the sphere of any existing city.</a:t>
            </a:r>
            <a:endParaRPr sz="1400"/>
          </a:p>
          <a:p>
            <a:pPr marL="457200" lvl="0" indent="-317500" algn="l" rtl="0">
              <a:spcBef>
                <a:spcPts val="0"/>
              </a:spcBef>
              <a:spcAft>
                <a:spcPts val="0"/>
              </a:spcAft>
              <a:buSzPts val="1400"/>
              <a:buChar char="-"/>
            </a:pPr>
            <a:r>
              <a:rPr lang="en-GB" sz="1400"/>
              <a:t>With a population of 32, 000 and 400 hectares. </a:t>
            </a:r>
            <a:endParaRPr sz="1400"/>
          </a:p>
        </p:txBody>
      </p:sp>
      <p:sp>
        <p:nvSpPr>
          <p:cNvPr id="325" name="Google Shape;325;p18"/>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CLARE</a:t>
            </a:r>
            <a:endParaRPr/>
          </a:p>
        </p:txBody>
      </p:sp>
      <p:sp>
        <p:nvSpPr>
          <p:cNvPr id="326" name="Google Shape;326;p18"/>
          <p:cNvSpPr txBox="1"/>
          <p:nvPr/>
        </p:nvSpPr>
        <p:spPr>
          <a:xfrm>
            <a:off x="52725" y="4281950"/>
            <a:ext cx="8828100" cy="712800"/>
          </a:xfrm>
          <a:prstGeom prst="rect">
            <a:avLst/>
          </a:prstGeom>
          <a:noFill/>
          <a:ln>
            <a:noFill/>
          </a:ln>
        </p:spPr>
        <p:txBody>
          <a:bodyPr spcFirstLastPara="1" wrap="square" lIns="91425" tIns="91425" rIns="91425" bIns="91425" anchor="t" anchorCtr="0">
            <a:noAutofit/>
          </a:bodyPr>
          <a:lstStyle/>
          <a:p>
            <a:pPr marL="457200" lvl="0" indent="-298450" algn="l" rtl="0">
              <a:spcBef>
                <a:spcPts val="0"/>
              </a:spcBef>
              <a:spcAft>
                <a:spcPts val="0"/>
              </a:spcAft>
              <a:buClr>
                <a:srgbClr val="FF0000"/>
              </a:buClr>
              <a:buSzPts val="1100"/>
              <a:buAutoNum type="arabicPeriod"/>
            </a:pPr>
            <a:r>
              <a:rPr lang="en-GB" sz="1100" u="sng">
                <a:solidFill>
                  <a:srgbClr val="FF0000"/>
                </a:solidFill>
                <a:hlinkClick r:id="rId3"/>
              </a:rPr>
              <a:t>https://www.theguardian.com/artanddesign/architecture-design-blog/2014/mar/17/ebbsfleet-garden-city-george-osborne</a:t>
            </a:r>
            <a:r>
              <a:rPr lang="en-GB" sz="1100">
                <a:solidFill>
                  <a:srgbClr val="FF0000"/>
                </a:solidFill>
              </a:rPr>
              <a:t> [IMAGE]</a:t>
            </a:r>
            <a:endParaRPr sz="1100">
              <a:solidFill>
                <a:srgbClr val="FF0000"/>
              </a:solidFill>
            </a:endParaRPr>
          </a:p>
          <a:p>
            <a:pPr marL="457200" lvl="0" indent="-298450" algn="l" rtl="0">
              <a:spcBef>
                <a:spcPts val="0"/>
              </a:spcBef>
              <a:spcAft>
                <a:spcPts val="0"/>
              </a:spcAft>
              <a:buClr>
                <a:srgbClr val="FF0000"/>
              </a:buClr>
              <a:buSzPts val="1100"/>
              <a:buAutoNum type="arabicPeriod"/>
            </a:pPr>
            <a:r>
              <a:rPr lang="en-GB" sz="1100" u="sng">
                <a:solidFill>
                  <a:srgbClr val="FF0000"/>
                </a:solidFill>
                <a:hlinkClick r:id="rId4"/>
              </a:rPr>
              <a:t>https://moodle.uwtsd.ac.uk/pluginfile.php/343446/mod_resource/content/0/Presentation%20Town%20and%20Country%2015%2001%2020%20Swansea%20FINAL.pdf</a:t>
            </a:r>
            <a:r>
              <a:rPr lang="en-GB" sz="1100">
                <a:solidFill>
                  <a:srgbClr val="FF0000"/>
                </a:solidFill>
              </a:rPr>
              <a:t>]</a:t>
            </a:r>
            <a:endParaRPr sz="1100">
              <a:solidFill>
                <a:srgbClr val="FF0000"/>
              </a:solidFill>
            </a:endParaRPr>
          </a:p>
        </p:txBody>
      </p:sp>
      <p:pic>
        <p:nvPicPr>
          <p:cNvPr id="327" name="Google Shape;327;p18"/>
          <p:cNvPicPr preferRelativeResize="0"/>
          <p:nvPr/>
        </p:nvPicPr>
        <p:blipFill>
          <a:blip r:embed="rId5">
            <a:alphaModFix/>
          </a:blip>
          <a:stretch>
            <a:fillRect/>
          </a:stretch>
        </p:blipFill>
        <p:spPr>
          <a:xfrm>
            <a:off x="6337025" y="806025"/>
            <a:ext cx="2703501" cy="34759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E5CD"/>
        </a:solidFill>
        <a:effectLst/>
      </p:bgPr>
    </p:bg>
    <p:spTree>
      <p:nvGrpSpPr>
        <p:cNvPr id="1" name="Shape 331"/>
        <p:cNvGrpSpPr/>
        <p:nvPr/>
      </p:nvGrpSpPr>
      <p:grpSpPr>
        <a:xfrm>
          <a:off x="0" y="0"/>
          <a:ext cx="0" cy="0"/>
          <a:chOff x="0" y="0"/>
          <a:chExt cx="0" cy="0"/>
        </a:xfrm>
      </p:grpSpPr>
      <p:sp>
        <p:nvSpPr>
          <p:cNvPr id="332" name="Google Shape;332;p19"/>
          <p:cNvSpPr txBox="1">
            <a:spLocks noGrp="1"/>
          </p:cNvSpPr>
          <p:nvPr>
            <p:ph type="title"/>
          </p:nvPr>
        </p:nvSpPr>
        <p:spPr>
          <a:xfrm>
            <a:off x="1343325" y="637400"/>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Garden cities principles </a:t>
            </a:r>
            <a:endParaRPr/>
          </a:p>
        </p:txBody>
      </p:sp>
      <p:sp>
        <p:nvSpPr>
          <p:cNvPr id="333" name="Google Shape;333;p19"/>
          <p:cNvSpPr txBox="1">
            <a:spLocks noGrp="1"/>
          </p:cNvSpPr>
          <p:nvPr>
            <p:ph type="body" idx="1"/>
          </p:nvPr>
        </p:nvSpPr>
        <p:spPr>
          <a:xfrm>
            <a:off x="4387900" y="1300350"/>
            <a:ext cx="4624800" cy="25428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sz="1400"/>
              <a:t>It also includes the dispersal of the population into garden cities, in order to release pressure on urban land values.</a:t>
            </a:r>
            <a:endParaRPr sz="1400"/>
          </a:p>
          <a:p>
            <a:pPr marL="0" lvl="0" indent="0" algn="l" rtl="0">
              <a:spcBef>
                <a:spcPts val="1600"/>
              </a:spcBef>
              <a:spcAft>
                <a:spcPts val="0"/>
              </a:spcAft>
              <a:buNone/>
            </a:pPr>
            <a:endParaRPr sz="1400"/>
          </a:p>
          <a:p>
            <a:pPr marL="457200" lvl="0" indent="-317500" algn="l" rtl="0">
              <a:spcBef>
                <a:spcPts val="1600"/>
              </a:spcBef>
              <a:spcAft>
                <a:spcPts val="0"/>
              </a:spcAft>
              <a:buSzPts val="1400"/>
              <a:buChar char="-"/>
            </a:pPr>
            <a:r>
              <a:rPr lang="en-GB" sz="1400"/>
              <a:t>Each community will have ownership of land mixed-tenure homes and housing types that can be affordable for all.</a:t>
            </a:r>
            <a:endParaRPr sz="1400"/>
          </a:p>
          <a:p>
            <a:pPr marL="457200" lvl="0" indent="-317500" algn="l" rtl="0">
              <a:spcBef>
                <a:spcPts val="0"/>
              </a:spcBef>
              <a:spcAft>
                <a:spcPts val="0"/>
              </a:spcAft>
              <a:buSzPts val="1400"/>
              <a:buChar char="-"/>
            </a:pPr>
            <a:r>
              <a:rPr lang="en-GB" sz="1400"/>
              <a:t>Provides many local jobs with easy commuting.</a:t>
            </a:r>
            <a:endParaRPr sz="1400"/>
          </a:p>
          <a:p>
            <a:pPr marL="457200" lvl="0" indent="-317500" algn="l" rtl="0">
              <a:spcBef>
                <a:spcPts val="0"/>
              </a:spcBef>
              <a:spcAft>
                <a:spcPts val="0"/>
              </a:spcAft>
              <a:buSzPts val="1400"/>
              <a:buChar char="-"/>
            </a:pPr>
            <a:r>
              <a:rPr lang="en-GB" sz="1400"/>
              <a:t>Each homes with green infrastructure.</a:t>
            </a:r>
            <a:endParaRPr sz="1400"/>
          </a:p>
          <a:p>
            <a:pPr marL="457200" lvl="0" indent="0" algn="l" rtl="0">
              <a:spcBef>
                <a:spcPts val="1600"/>
              </a:spcBef>
              <a:spcAft>
                <a:spcPts val="1600"/>
              </a:spcAft>
              <a:buNone/>
            </a:pPr>
            <a:endParaRPr sz="1400"/>
          </a:p>
        </p:txBody>
      </p:sp>
      <p:sp>
        <p:nvSpPr>
          <p:cNvPr id="334" name="Google Shape;334;p19"/>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CLARE</a:t>
            </a:r>
            <a:endParaRPr/>
          </a:p>
        </p:txBody>
      </p:sp>
      <p:sp>
        <p:nvSpPr>
          <p:cNvPr id="335" name="Google Shape;335;p19"/>
          <p:cNvSpPr txBox="1"/>
          <p:nvPr/>
        </p:nvSpPr>
        <p:spPr>
          <a:xfrm>
            <a:off x="52725" y="4281950"/>
            <a:ext cx="8828100" cy="712800"/>
          </a:xfrm>
          <a:prstGeom prst="rect">
            <a:avLst/>
          </a:prstGeom>
          <a:noFill/>
          <a:ln>
            <a:noFill/>
          </a:ln>
        </p:spPr>
        <p:txBody>
          <a:bodyPr spcFirstLastPara="1" wrap="square" lIns="91425" tIns="91425" rIns="91425" bIns="91425" anchor="t" anchorCtr="0">
            <a:noAutofit/>
          </a:bodyPr>
          <a:lstStyle/>
          <a:p>
            <a:pPr marL="457200" lvl="0" indent="-298450" algn="l" rtl="0">
              <a:lnSpc>
                <a:spcPct val="115000"/>
              </a:lnSpc>
              <a:spcBef>
                <a:spcPts val="0"/>
              </a:spcBef>
              <a:spcAft>
                <a:spcPts val="0"/>
              </a:spcAft>
              <a:buClr>
                <a:srgbClr val="FF0000"/>
              </a:buClr>
              <a:buSzPts val="1100"/>
              <a:buAutoNum type="arabicPeriod"/>
            </a:pPr>
            <a:r>
              <a:rPr lang="en-GB" sz="1100" u="sng">
                <a:solidFill>
                  <a:srgbClr val="FF0000"/>
                </a:solidFill>
                <a:hlinkClick r:id="rId3"/>
              </a:rPr>
              <a:t>https://www.researchgate.net/figure/The-principle-of-the-Garden-City-of-Ebenezer-Howard-1898-from-Choay-1969_fig4_277771240</a:t>
            </a:r>
            <a:r>
              <a:rPr lang="en-GB" sz="1100" u="sng">
                <a:solidFill>
                  <a:srgbClr val="FF0000"/>
                </a:solidFill>
              </a:rPr>
              <a:t> [IMAGE]</a:t>
            </a:r>
            <a:endParaRPr sz="1100" u="sng">
              <a:solidFill>
                <a:srgbClr val="FF0000"/>
              </a:solidFill>
            </a:endParaRPr>
          </a:p>
          <a:p>
            <a:pPr marL="457200" lvl="0" indent="-298450" algn="l" rtl="0">
              <a:spcBef>
                <a:spcPts val="0"/>
              </a:spcBef>
              <a:spcAft>
                <a:spcPts val="0"/>
              </a:spcAft>
              <a:buClr>
                <a:srgbClr val="FF0000"/>
              </a:buClr>
              <a:buSzPts val="1100"/>
              <a:buAutoNum type="arabicPeriod"/>
            </a:pPr>
            <a:r>
              <a:rPr lang="en-GB" sz="1200">
                <a:solidFill>
                  <a:srgbClr val="FF0000"/>
                </a:solidFill>
              </a:rPr>
              <a:t>https://heritagecalling.com/2016/02/18/a-brief-introduction-to-garden-cities/</a:t>
            </a:r>
            <a:endParaRPr sz="1100">
              <a:solidFill>
                <a:srgbClr val="FF0000"/>
              </a:solidFill>
            </a:endParaRPr>
          </a:p>
        </p:txBody>
      </p:sp>
      <p:pic>
        <p:nvPicPr>
          <p:cNvPr id="336" name="Google Shape;336;p19"/>
          <p:cNvPicPr preferRelativeResize="0"/>
          <p:nvPr/>
        </p:nvPicPr>
        <p:blipFill>
          <a:blip r:embed="rId4">
            <a:alphaModFix/>
          </a:blip>
          <a:stretch>
            <a:fillRect/>
          </a:stretch>
        </p:blipFill>
        <p:spPr>
          <a:xfrm>
            <a:off x="188525" y="1736525"/>
            <a:ext cx="4304426" cy="21066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FFFF"/>
        </a:solidFill>
        <a:effectLst/>
      </p:bgPr>
    </p:bg>
    <p:spTree>
      <p:nvGrpSpPr>
        <p:cNvPr id="1" name="Shape 340"/>
        <p:cNvGrpSpPr/>
        <p:nvPr/>
      </p:nvGrpSpPr>
      <p:grpSpPr>
        <a:xfrm>
          <a:off x="0" y="0"/>
          <a:ext cx="0" cy="0"/>
          <a:chOff x="0" y="0"/>
          <a:chExt cx="0" cy="0"/>
        </a:xfrm>
      </p:grpSpPr>
      <p:sp>
        <p:nvSpPr>
          <p:cNvPr id="341" name="Google Shape;341;p20"/>
          <p:cNvSpPr txBox="1">
            <a:spLocks noGrp="1"/>
          </p:cNvSpPr>
          <p:nvPr>
            <p:ph type="title"/>
          </p:nvPr>
        </p:nvSpPr>
        <p:spPr>
          <a:xfrm rot="663">
            <a:off x="1148575" y="1140850"/>
            <a:ext cx="3109800" cy="1189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000">
                <a:solidFill>
                  <a:srgbClr val="00FF00"/>
                </a:solidFill>
              </a:rPr>
              <a:t>Letchworth Garden City  </a:t>
            </a:r>
            <a:endParaRPr sz="3000">
              <a:solidFill>
                <a:srgbClr val="00FF00"/>
              </a:solidFill>
            </a:endParaRPr>
          </a:p>
        </p:txBody>
      </p:sp>
      <p:sp>
        <p:nvSpPr>
          <p:cNvPr id="342" name="Google Shape;342;p20"/>
          <p:cNvSpPr txBox="1">
            <a:spLocks noGrp="1"/>
          </p:cNvSpPr>
          <p:nvPr>
            <p:ph type="body" idx="1"/>
          </p:nvPr>
        </p:nvSpPr>
        <p:spPr>
          <a:xfrm>
            <a:off x="6136800" y="4061700"/>
            <a:ext cx="2197500" cy="4701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endParaRPr/>
          </a:p>
        </p:txBody>
      </p:sp>
      <p:pic>
        <p:nvPicPr>
          <p:cNvPr id="343" name="Google Shape;343;p20" descr="See the source image"/>
          <p:cNvPicPr preferRelativeResize="0"/>
          <p:nvPr/>
        </p:nvPicPr>
        <p:blipFill>
          <a:blip r:embed="rId3">
            <a:alphaModFix/>
          </a:blip>
          <a:stretch>
            <a:fillRect/>
          </a:stretch>
        </p:blipFill>
        <p:spPr>
          <a:xfrm>
            <a:off x="4572000" y="0"/>
            <a:ext cx="4572000" cy="2802850"/>
          </a:xfrm>
          <a:prstGeom prst="rect">
            <a:avLst/>
          </a:prstGeom>
          <a:noFill/>
          <a:ln>
            <a:noFill/>
          </a:ln>
        </p:spPr>
      </p:pic>
      <p:pic>
        <p:nvPicPr>
          <p:cNvPr id="344" name="Google Shape;344;p20" descr="Image result for letchworth"/>
          <p:cNvPicPr preferRelativeResize="0"/>
          <p:nvPr/>
        </p:nvPicPr>
        <p:blipFill>
          <a:blip r:embed="rId4">
            <a:alphaModFix/>
          </a:blip>
          <a:stretch>
            <a:fillRect/>
          </a:stretch>
        </p:blipFill>
        <p:spPr>
          <a:xfrm>
            <a:off x="4572000" y="2571750"/>
            <a:ext cx="4512150" cy="2673125"/>
          </a:xfrm>
          <a:prstGeom prst="rect">
            <a:avLst/>
          </a:prstGeom>
          <a:noFill/>
          <a:ln>
            <a:noFill/>
          </a:ln>
        </p:spPr>
      </p:pic>
      <p:pic>
        <p:nvPicPr>
          <p:cNvPr id="345" name="Google Shape;345;p20" descr="Image result for wellington garden ebenezer howard"/>
          <p:cNvPicPr preferRelativeResize="0"/>
          <p:nvPr/>
        </p:nvPicPr>
        <p:blipFill>
          <a:blip r:embed="rId5">
            <a:alphaModFix/>
          </a:blip>
          <a:stretch>
            <a:fillRect/>
          </a:stretch>
        </p:blipFill>
        <p:spPr>
          <a:xfrm>
            <a:off x="0" y="2513075"/>
            <a:ext cx="4632100" cy="2802850"/>
          </a:xfrm>
          <a:prstGeom prst="rect">
            <a:avLst/>
          </a:prstGeom>
          <a:noFill/>
          <a:ln>
            <a:noFill/>
          </a:ln>
        </p:spPr>
      </p:pic>
      <p:sp>
        <p:nvSpPr>
          <p:cNvPr id="346" name="Google Shape;346;p20"/>
          <p:cNvSpPr txBox="1"/>
          <p:nvPr/>
        </p:nvSpPr>
        <p:spPr>
          <a:xfrm>
            <a:off x="4632100" y="2042975"/>
            <a:ext cx="1902600" cy="470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GB" sz="1100">
                <a:solidFill>
                  <a:srgbClr val="FF0000"/>
                </a:solidFill>
              </a:rPr>
              <a:t>Howard E. (1898)</a:t>
            </a:r>
            <a:endParaRPr>
              <a:solidFill>
                <a:srgbClr val="FF0000"/>
              </a:solidFill>
              <a:latin typeface="Nunito"/>
              <a:ea typeface="Nunito"/>
              <a:cs typeface="Nunito"/>
              <a:sym typeface="Nunito"/>
            </a:endParaRPr>
          </a:p>
        </p:txBody>
      </p:sp>
      <p:sp>
        <p:nvSpPr>
          <p:cNvPr id="347" name="Google Shape;347;p20"/>
          <p:cNvSpPr txBox="1"/>
          <p:nvPr/>
        </p:nvSpPr>
        <p:spPr>
          <a:xfrm>
            <a:off x="4829300" y="4735800"/>
            <a:ext cx="2863500" cy="407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100">
                <a:solidFill>
                  <a:srgbClr val="FF0000"/>
                </a:solidFill>
              </a:rPr>
              <a:t>Garden city collection 2014</a:t>
            </a:r>
            <a:endParaRPr>
              <a:latin typeface="Nunito"/>
              <a:ea typeface="Nunito"/>
              <a:cs typeface="Nunito"/>
              <a:sym typeface="Nunito"/>
            </a:endParaRPr>
          </a:p>
        </p:txBody>
      </p:sp>
      <p:sp>
        <p:nvSpPr>
          <p:cNvPr id="348" name="Google Shape;348;p20"/>
          <p:cNvSpPr txBox="1"/>
          <p:nvPr/>
        </p:nvSpPr>
        <p:spPr>
          <a:xfrm>
            <a:off x="1894025" y="4933275"/>
            <a:ext cx="1965900" cy="251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100">
                <a:solidFill>
                  <a:srgbClr val="4472C4"/>
                </a:solidFill>
              </a:rPr>
              <a:t>Howard E. (1898)                                                                                                   </a:t>
            </a:r>
            <a:endParaRPr>
              <a:latin typeface="Nunito"/>
              <a:ea typeface="Nunito"/>
              <a:cs typeface="Nunito"/>
              <a:sym typeface="Nuni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FFFF"/>
        </a:solidFill>
        <a:effectLst/>
      </p:bgPr>
    </p:bg>
    <p:spTree>
      <p:nvGrpSpPr>
        <p:cNvPr id="1" name="Shape 352"/>
        <p:cNvGrpSpPr/>
        <p:nvPr/>
      </p:nvGrpSpPr>
      <p:grpSpPr>
        <a:xfrm>
          <a:off x="0" y="0"/>
          <a:ext cx="0" cy="0"/>
          <a:chOff x="0" y="0"/>
          <a:chExt cx="0" cy="0"/>
        </a:xfrm>
      </p:grpSpPr>
      <p:sp>
        <p:nvSpPr>
          <p:cNvPr id="353" name="Google Shape;353;p21"/>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Letchworth Garden city </a:t>
            </a:r>
            <a:endParaRPr/>
          </a:p>
          <a:p>
            <a:pPr marL="0" lvl="0" indent="0" algn="l" rtl="0">
              <a:spcBef>
                <a:spcPts val="0"/>
              </a:spcBef>
              <a:spcAft>
                <a:spcPts val="0"/>
              </a:spcAft>
              <a:buNone/>
            </a:pPr>
            <a:r>
              <a:rPr lang="en-GB"/>
              <a:t>(Precedent study)</a:t>
            </a:r>
            <a:endParaRPr/>
          </a:p>
        </p:txBody>
      </p:sp>
      <p:sp>
        <p:nvSpPr>
          <p:cNvPr id="354" name="Google Shape;354;p21"/>
          <p:cNvSpPr txBox="1">
            <a:spLocks noGrp="1"/>
          </p:cNvSpPr>
          <p:nvPr>
            <p:ph type="body" idx="1"/>
          </p:nvPr>
        </p:nvSpPr>
        <p:spPr>
          <a:xfrm>
            <a:off x="127850" y="1333375"/>
            <a:ext cx="8733000" cy="38103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a:t>Garden cities was discovered by Ebenezer Howard, he wrote about this in the book he published called Tomorrow, A peaceful path to real reform. His idea of a garden city was that communities could live in harmony with nature. The city and towns would be surrounded by green field that are easily assess. This was Ebenezer’s approach to overpopulated, deteriorated industrial towns. The garden city created a response to better living for the community that live there. In his book he wrote “town and country must be married and out of this joyous union will spring new hope, a new life, a new salivation”. </a:t>
            </a:r>
            <a:r>
              <a:rPr lang="en-GB" sz="1100">
                <a:solidFill>
                  <a:srgbClr val="4472C4"/>
                </a:solidFill>
                <a:latin typeface="Arial"/>
                <a:ea typeface="Arial"/>
                <a:cs typeface="Arial"/>
                <a:sym typeface="Arial"/>
              </a:rPr>
              <a:t>(Howard E. (1898) pg9-19) </a:t>
            </a:r>
            <a:r>
              <a:rPr lang="en-GB"/>
              <a:t>Ebenezer Howard the founder of garden cities and in 1899 the founder garden city’s association.</a:t>
            </a:r>
            <a:endParaRPr/>
          </a:p>
          <a:p>
            <a:pPr marL="0" lvl="0" indent="0" algn="l" rtl="0">
              <a:spcBef>
                <a:spcPts val="1200"/>
              </a:spcBef>
              <a:spcAft>
                <a:spcPts val="0"/>
              </a:spcAft>
              <a:buNone/>
            </a:pPr>
            <a:r>
              <a:rPr lang="en-GB"/>
              <a:t>The concept of a garden city is to make everything with in walking distance. The homes will be near everything it requires. Each part of the city is to be split into zones with for industry, green space, housing and commerce.</a:t>
            </a:r>
            <a:endParaRPr/>
          </a:p>
          <a:p>
            <a:pPr marL="0" lvl="0" indent="0" algn="l" rtl="0">
              <a:spcBef>
                <a:spcPts val="1200"/>
              </a:spcBef>
              <a:spcAft>
                <a:spcPts val="0"/>
              </a:spcAft>
              <a:buNone/>
            </a:pPr>
            <a:r>
              <a:rPr lang="en-GB"/>
              <a:t>The principles of town and country is to marry the best parts of the town and the country, with all the opportunities and none of the problems which each created. Taken out the pollution in the air and giving everyone the opportunity to experience the It was designed to release pressure on urban land, offer arrange of facilities, middle of the countryside and outside the sphere of any existing city.  </a:t>
            </a:r>
            <a:r>
              <a:rPr lang="en-GB" sz="1100">
                <a:solidFill>
                  <a:srgbClr val="4472C4"/>
                </a:solidFill>
                <a:latin typeface="Arial"/>
                <a:ea typeface="Arial"/>
                <a:cs typeface="Arial"/>
                <a:sym typeface="Arial"/>
              </a:rPr>
              <a:t>(Howard E. (1898) pg9-19) </a:t>
            </a:r>
            <a:endParaRPr/>
          </a:p>
          <a:p>
            <a:pPr marL="0" lvl="0" indent="0" algn="l" rtl="0">
              <a:spcBef>
                <a:spcPts val="1200"/>
              </a:spcBef>
              <a:spcAft>
                <a:spcPts val="0"/>
              </a:spcAft>
              <a:buNone/>
            </a:pPr>
            <a:endParaRPr/>
          </a:p>
          <a:p>
            <a:pPr marL="0" lvl="0" indent="0" algn="l" rtl="0">
              <a:spcBef>
                <a:spcPts val="1200"/>
              </a:spcBef>
              <a:spcAft>
                <a:spcPts val="0"/>
              </a:spcAft>
              <a:buNone/>
            </a:pPr>
            <a:endParaRPr/>
          </a:p>
          <a:p>
            <a:pPr marL="0" lvl="0" indent="0" algn="l" rtl="0">
              <a:spcBef>
                <a:spcPts val="1200"/>
              </a:spcBef>
              <a:spcAft>
                <a:spcPts val="0"/>
              </a:spcAft>
              <a:buNone/>
            </a:pPr>
            <a:endParaRPr/>
          </a:p>
          <a:p>
            <a:pPr marL="0" lvl="0" indent="0" algn="l" rtl="0">
              <a:spcBef>
                <a:spcPts val="1200"/>
              </a:spcBef>
              <a:spcAft>
                <a:spcPts val="1600"/>
              </a:spcAft>
              <a:buNone/>
            </a:pPr>
            <a:endParaRPr/>
          </a:p>
        </p:txBody>
      </p:sp>
      <p:sp>
        <p:nvSpPr>
          <p:cNvPr id="355" name="Google Shape;355;p21"/>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OLIVIA</a:t>
            </a:r>
            <a:endParaRPr/>
          </a:p>
        </p:txBody>
      </p:sp>
      <p:pic>
        <p:nvPicPr>
          <p:cNvPr id="356" name="Google Shape;356;p21" descr="See the source image"/>
          <p:cNvPicPr preferRelativeResize="0"/>
          <p:nvPr/>
        </p:nvPicPr>
        <p:blipFill>
          <a:blip r:embed="rId3">
            <a:alphaModFix/>
          </a:blip>
          <a:stretch>
            <a:fillRect/>
          </a:stretch>
        </p:blipFill>
        <p:spPr>
          <a:xfrm>
            <a:off x="6538525" y="98750"/>
            <a:ext cx="2432624" cy="1499125"/>
          </a:xfrm>
          <a:prstGeom prst="rect">
            <a:avLst/>
          </a:prstGeom>
          <a:noFill/>
          <a:ln>
            <a:noFill/>
          </a:ln>
        </p:spPr>
      </p:pic>
      <p:sp>
        <p:nvSpPr>
          <p:cNvPr id="357" name="Google Shape;357;p21"/>
          <p:cNvSpPr txBox="1"/>
          <p:nvPr/>
        </p:nvSpPr>
        <p:spPr>
          <a:xfrm>
            <a:off x="6162000" y="1113075"/>
            <a:ext cx="2172300" cy="4848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GB" sz="1000">
                <a:solidFill>
                  <a:srgbClr val="1C4587"/>
                </a:solidFill>
              </a:rPr>
              <a:t>Howard E. (1898)</a:t>
            </a:r>
            <a:endParaRPr sz="1000">
              <a:solidFill>
                <a:srgbClr val="1C4587"/>
              </a:solidFill>
            </a:endParaRPr>
          </a:p>
          <a:p>
            <a:pPr marL="0" lvl="0" indent="0" algn="l" rtl="0">
              <a:spcBef>
                <a:spcPts val="1200"/>
              </a:spcBef>
              <a:spcAft>
                <a:spcPts val="0"/>
              </a:spcAft>
              <a:buNone/>
            </a:pPr>
            <a:endParaRPr>
              <a:latin typeface="Nunito"/>
              <a:ea typeface="Nunito"/>
              <a:cs typeface="Nunito"/>
              <a:sym typeface="Nunit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FFFF"/>
        </a:solidFill>
        <a:effectLst/>
      </p:bgPr>
    </p:bg>
    <p:spTree>
      <p:nvGrpSpPr>
        <p:cNvPr id="1" name="Shape 361"/>
        <p:cNvGrpSpPr/>
        <p:nvPr/>
      </p:nvGrpSpPr>
      <p:grpSpPr>
        <a:xfrm>
          <a:off x="0" y="0"/>
          <a:ext cx="0" cy="0"/>
          <a:chOff x="0" y="0"/>
          <a:chExt cx="0" cy="0"/>
        </a:xfrm>
      </p:grpSpPr>
      <p:sp>
        <p:nvSpPr>
          <p:cNvPr id="362" name="Google Shape;362;p22"/>
          <p:cNvSpPr txBox="1">
            <a:spLocks noGrp="1"/>
          </p:cNvSpPr>
          <p:nvPr>
            <p:ph type="title"/>
          </p:nvPr>
        </p:nvSpPr>
        <p:spPr>
          <a:xfrm>
            <a:off x="1232000" y="0"/>
            <a:ext cx="7030500" cy="956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Master plan of </a:t>
            </a:r>
            <a:endParaRPr/>
          </a:p>
          <a:p>
            <a:pPr marL="0" lvl="0" indent="0" algn="l" rtl="0">
              <a:spcBef>
                <a:spcPts val="0"/>
              </a:spcBef>
              <a:spcAft>
                <a:spcPts val="0"/>
              </a:spcAft>
              <a:buNone/>
            </a:pPr>
            <a:r>
              <a:rPr lang="en-GB"/>
              <a:t>letchworth </a:t>
            </a:r>
            <a:endParaRPr/>
          </a:p>
        </p:txBody>
      </p:sp>
      <p:sp>
        <p:nvSpPr>
          <p:cNvPr id="363" name="Google Shape;363;p22"/>
          <p:cNvSpPr txBox="1">
            <a:spLocks noGrp="1"/>
          </p:cNvSpPr>
          <p:nvPr>
            <p:ph type="body" idx="1"/>
          </p:nvPr>
        </p:nvSpPr>
        <p:spPr>
          <a:xfrm>
            <a:off x="1276875" y="651500"/>
            <a:ext cx="3430500" cy="44919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endParaRPr/>
          </a:p>
          <a:p>
            <a:pPr marL="0" lvl="0" indent="0" algn="l" rtl="0">
              <a:spcBef>
                <a:spcPts val="1200"/>
              </a:spcBef>
              <a:spcAft>
                <a:spcPts val="0"/>
              </a:spcAft>
              <a:buNone/>
            </a:pPr>
            <a:r>
              <a:rPr lang="en-GB"/>
              <a:t>For his garden city to become a reality he had find investors, this caused him having to compromise on some of the ideas, these included public ownership replaced with landlords and the symmetrical design. These compromises meant that Ebenezer Howard got to see his own creation come to life. They discovered the land that they wanted to build the first garden city in 1903 in Hartford. Letchworth was official opening was in October in 1903. Though Ebenezer Howard came up with the idea, he could not form his ideas into a practical design and required additional help, this is when Raymond Unwin and Barry barker two architects from Buxton. </a:t>
            </a:r>
            <a:r>
              <a:rPr lang="en-GB" sz="1100">
                <a:solidFill>
                  <a:srgbClr val="4472C4"/>
                </a:solidFill>
                <a:latin typeface="Arial"/>
                <a:ea typeface="Arial"/>
                <a:cs typeface="Arial"/>
                <a:sym typeface="Arial"/>
              </a:rPr>
              <a:t>                                                                                              </a:t>
            </a:r>
            <a:endParaRPr/>
          </a:p>
          <a:p>
            <a:pPr marL="0" lvl="0" indent="0" algn="l" rtl="0">
              <a:spcBef>
                <a:spcPts val="1200"/>
              </a:spcBef>
              <a:spcAft>
                <a:spcPts val="1200"/>
              </a:spcAft>
              <a:buNone/>
            </a:pPr>
            <a:endParaRPr/>
          </a:p>
        </p:txBody>
      </p:sp>
      <p:pic>
        <p:nvPicPr>
          <p:cNvPr id="364" name="Google Shape;364;p22" descr="See the source image"/>
          <p:cNvPicPr preferRelativeResize="0"/>
          <p:nvPr/>
        </p:nvPicPr>
        <p:blipFill>
          <a:blip r:embed="rId3">
            <a:alphaModFix/>
          </a:blip>
          <a:stretch>
            <a:fillRect/>
          </a:stretch>
        </p:blipFill>
        <p:spPr>
          <a:xfrm>
            <a:off x="4874238" y="100025"/>
            <a:ext cx="3489325" cy="1788700"/>
          </a:xfrm>
          <a:prstGeom prst="rect">
            <a:avLst/>
          </a:prstGeom>
          <a:noFill/>
          <a:ln>
            <a:noFill/>
          </a:ln>
        </p:spPr>
      </p:pic>
      <p:sp>
        <p:nvSpPr>
          <p:cNvPr id="365" name="Google Shape;365;p22"/>
          <p:cNvSpPr txBox="1">
            <a:spLocks noGrp="1"/>
          </p:cNvSpPr>
          <p:nvPr>
            <p:ph type="body" idx="2"/>
          </p:nvPr>
        </p:nvSpPr>
        <p:spPr>
          <a:xfrm>
            <a:off x="4903650" y="1576075"/>
            <a:ext cx="3430500" cy="36753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a:t>Raymond Unwin and Barry Barker came up with master plan of the garden city, it keeps seven of the original ideas that Ebenezer wrote about in his book. These included zoning of the different areas, transport infrastructure, houses away from the harmful pollutants that the factory produce, though keeping them at a walking distance for the community to have easy commute, it kept the green space, recreational space and agriculture that would surround the city.  </a:t>
            </a:r>
            <a:r>
              <a:rPr lang="en-GB" sz="1100">
                <a:solidFill>
                  <a:srgbClr val="4472C4"/>
                </a:solidFill>
                <a:latin typeface="Arial"/>
                <a:ea typeface="Arial"/>
                <a:cs typeface="Arial"/>
                <a:sym typeface="Arial"/>
              </a:rPr>
              <a:t>Letchworth- A potter’s history (2009)</a:t>
            </a:r>
            <a:r>
              <a:rPr lang="en-GB" sz="1100">
                <a:solidFill>
                  <a:srgbClr val="000000"/>
                </a:solidFill>
                <a:latin typeface="Arial"/>
                <a:ea typeface="Arial"/>
                <a:cs typeface="Arial"/>
                <a:sym typeface="Arial"/>
              </a:rPr>
              <a:t> </a:t>
            </a:r>
            <a:r>
              <a:rPr lang="en-GB" sz="1100">
                <a:solidFill>
                  <a:srgbClr val="4472C4"/>
                </a:solidFill>
                <a:latin typeface="Arial"/>
                <a:ea typeface="Arial"/>
                <a:cs typeface="Arial"/>
                <a:sym typeface="Arial"/>
              </a:rPr>
              <a:t>Johnathan Meades:: Letchworth Garden City (2/5) (2007)Letchworth Garden City (2014)  (Howard E. (1898) pg9-19)</a:t>
            </a:r>
            <a:endParaRPr/>
          </a:p>
          <a:p>
            <a:pPr marL="0" lvl="0" indent="0" algn="l" rtl="0">
              <a:spcBef>
                <a:spcPts val="1200"/>
              </a:spcBef>
              <a:spcAft>
                <a:spcPts val="1600"/>
              </a:spcAft>
              <a:buNone/>
            </a:pPr>
            <a:endParaRPr/>
          </a:p>
        </p:txBody>
      </p:sp>
      <p:sp>
        <p:nvSpPr>
          <p:cNvPr id="366" name="Google Shape;366;p22"/>
          <p:cNvSpPr txBox="1"/>
          <p:nvPr/>
        </p:nvSpPr>
        <p:spPr>
          <a:xfrm>
            <a:off x="4874250" y="1397625"/>
            <a:ext cx="2271000" cy="49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GB" sz="1100">
                <a:solidFill>
                  <a:srgbClr val="4472C4"/>
                </a:solidFill>
              </a:rPr>
              <a:t>Howard E. (1898)</a:t>
            </a:r>
            <a:endParaRPr sz="1100">
              <a:solidFill>
                <a:srgbClr val="4472C4"/>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FFFF"/>
        </a:solidFill>
        <a:effectLst/>
      </p:bgPr>
    </p:bg>
    <p:spTree>
      <p:nvGrpSpPr>
        <p:cNvPr id="1" name="Shape 370"/>
        <p:cNvGrpSpPr/>
        <p:nvPr/>
      </p:nvGrpSpPr>
      <p:grpSpPr>
        <a:xfrm>
          <a:off x="0" y="0"/>
          <a:ext cx="0" cy="0"/>
          <a:chOff x="0" y="0"/>
          <a:chExt cx="0" cy="0"/>
        </a:xfrm>
      </p:grpSpPr>
      <p:sp>
        <p:nvSpPr>
          <p:cNvPr id="371" name="Google Shape;371;p23"/>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Successful or not? </a:t>
            </a:r>
            <a:endParaRPr/>
          </a:p>
        </p:txBody>
      </p:sp>
      <p:sp>
        <p:nvSpPr>
          <p:cNvPr id="372" name="Google Shape;372;p23"/>
          <p:cNvSpPr txBox="1">
            <a:spLocks noGrp="1"/>
          </p:cNvSpPr>
          <p:nvPr>
            <p:ph type="body" idx="1"/>
          </p:nvPr>
        </p:nvSpPr>
        <p:spPr>
          <a:xfrm>
            <a:off x="1264450" y="1439325"/>
            <a:ext cx="3430500" cy="325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Success : Letchworth was a success, it was recognized worldwide as the first Garden city in the world, it eventually turned over a profit allowing them to use the profit to invest back into Letchworth, some of this money has gone to revelation of the buildings. It encourages more Garden cities across the world such as wellington garden, the Garden city they have produced legislation and as a world are moving back towards Garden City. They created new legislation from this city being built, town and country planning act 1974 and Letchworth Garden city heritage foundation act 1995. </a:t>
            </a:r>
            <a:endParaRPr/>
          </a:p>
          <a:p>
            <a:pPr marL="0" lvl="0" indent="0" algn="l" rtl="0">
              <a:spcBef>
                <a:spcPts val="1600"/>
              </a:spcBef>
              <a:spcAft>
                <a:spcPts val="1600"/>
              </a:spcAft>
              <a:buNone/>
            </a:pPr>
            <a:endParaRPr/>
          </a:p>
        </p:txBody>
      </p:sp>
      <p:sp>
        <p:nvSpPr>
          <p:cNvPr id="373" name="Google Shape;373;p23"/>
          <p:cNvSpPr txBox="1">
            <a:spLocks noGrp="1"/>
          </p:cNvSpPr>
          <p:nvPr>
            <p:ph type="body" idx="2"/>
          </p:nvPr>
        </p:nvSpPr>
        <p:spPr>
          <a:xfrm>
            <a:off x="4903800" y="359750"/>
            <a:ext cx="3430500" cy="299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Unsuccessful: Letchworth was not successful to Ebenezer Howard due to the investors changing his original design only carrying forward seven parts of his idea, it took ten years to make a profit before he could go and build on. Though there are more Garden cities built from his design it was not enough for his vision. None of these cities carry out all of Ebenezer full idea.</a:t>
            </a:r>
            <a:endParaRPr/>
          </a:p>
          <a:p>
            <a:pPr marL="0" lvl="0" indent="0" algn="l" rtl="0">
              <a:spcBef>
                <a:spcPts val="1600"/>
              </a:spcBef>
              <a:spcAft>
                <a:spcPts val="1600"/>
              </a:spcAft>
              <a:buNone/>
            </a:pPr>
            <a:endParaRPr/>
          </a:p>
        </p:txBody>
      </p:sp>
      <p:pic>
        <p:nvPicPr>
          <p:cNvPr id="374" name="Google Shape;374;p23" descr="Image result for letchworth"/>
          <p:cNvPicPr preferRelativeResize="0"/>
          <p:nvPr/>
        </p:nvPicPr>
        <p:blipFill>
          <a:blip r:embed="rId3">
            <a:alphaModFix/>
          </a:blip>
          <a:stretch>
            <a:fillRect/>
          </a:stretch>
        </p:blipFill>
        <p:spPr>
          <a:xfrm>
            <a:off x="4903800" y="2691925"/>
            <a:ext cx="3430500" cy="2169525"/>
          </a:xfrm>
          <a:prstGeom prst="rect">
            <a:avLst/>
          </a:prstGeom>
          <a:noFill/>
          <a:ln>
            <a:noFill/>
          </a:ln>
        </p:spPr>
      </p:pic>
      <p:sp>
        <p:nvSpPr>
          <p:cNvPr id="375" name="Google Shape;375;p23"/>
          <p:cNvSpPr txBox="1"/>
          <p:nvPr/>
        </p:nvSpPr>
        <p:spPr>
          <a:xfrm>
            <a:off x="4903800" y="4861450"/>
            <a:ext cx="3430500" cy="282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100">
                <a:solidFill>
                  <a:srgbClr val="4472C4"/>
                </a:solidFill>
              </a:rPr>
              <a:t> </a:t>
            </a:r>
            <a:r>
              <a:rPr lang="en-GB" sz="1100">
                <a:solidFill>
                  <a:srgbClr val="FF0000"/>
                </a:solidFill>
              </a:rPr>
              <a:t>Garden city collection 2014</a:t>
            </a:r>
            <a:endParaRPr>
              <a:solidFill>
                <a:srgbClr val="FF0000"/>
              </a:solidFill>
              <a:latin typeface="Nunito"/>
              <a:ea typeface="Nunito"/>
              <a:cs typeface="Nunito"/>
              <a:sym typeface="Nunito"/>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379"/>
        <p:cNvGrpSpPr/>
        <p:nvPr/>
      </p:nvGrpSpPr>
      <p:grpSpPr>
        <a:xfrm>
          <a:off x="0" y="0"/>
          <a:ext cx="0" cy="0"/>
          <a:chOff x="0" y="0"/>
          <a:chExt cx="0" cy="0"/>
        </a:xfrm>
      </p:grpSpPr>
      <p:sp>
        <p:nvSpPr>
          <p:cNvPr id="380" name="Google Shape;380;p2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Welwyn Garden city, Ebenezer Howard </a:t>
            </a:r>
            <a:endParaRPr/>
          </a:p>
          <a:p>
            <a:pPr marL="0" lvl="0" indent="0" algn="l" rtl="0">
              <a:spcBef>
                <a:spcPts val="0"/>
              </a:spcBef>
              <a:spcAft>
                <a:spcPts val="0"/>
              </a:spcAft>
              <a:buNone/>
            </a:pPr>
            <a:r>
              <a:rPr lang="en-GB"/>
              <a:t>(Precedent study)</a:t>
            </a:r>
            <a:endParaRPr/>
          </a:p>
        </p:txBody>
      </p:sp>
      <p:sp>
        <p:nvSpPr>
          <p:cNvPr id="381" name="Google Shape;381;p24"/>
          <p:cNvSpPr txBox="1">
            <a:spLocks noGrp="1"/>
          </p:cNvSpPr>
          <p:nvPr>
            <p:ph type="body" idx="1"/>
          </p:nvPr>
        </p:nvSpPr>
        <p:spPr>
          <a:xfrm>
            <a:off x="0" y="1597875"/>
            <a:ext cx="7191000" cy="2986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solidFill>
                  <a:srgbClr val="000000"/>
                </a:solidFill>
              </a:rPr>
              <a:t>-Welwyn garden city, Located in london is a well known landmark created and proposed by Ebenezer Howard in the 1920s.</a:t>
            </a:r>
            <a:endParaRPr sz="1400">
              <a:solidFill>
                <a:srgbClr val="000000"/>
              </a:solidFill>
            </a:endParaRPr>
          </a:p>
          <a:p>
            <a:pPr marL="0" lvl="0" indent="0" algn="l" rtl="0">
              <a:spcBef>
                <a:spcPts val="1600"/>
              </a:spcBef>
              <a:spcAft>
                <a:spcPts val="0"/>
              </a:spcAft>
              <a:buNone/>
            </a:pPr>
            <a:r>
              <a:rPr lang="en-GB" sz="1400">
                <a:solidFill>
                  <a:srgbClr val="000000"/>
                </a:solidFill>
              </a:rPr>
              <a:t>-Ebenezer Howard, also very well known for his very well known publication of ‘A peaceful path to real reform’ (1898), which describes the utopian city in which people live harmoniously among each other with the nature aspect. </a:t>
            </a:r>
            <a:endParaRPr sz="1400">
              <a:solidFill>
                <a:srgbClr val="000000"/>
              </a:solidFill>
            </a:endParaRPr>
          </a:p>
          <a:p>
            <a:pPr marL="0" lvl="0" indent="0" algn="l" rtl="0">
              <a:spcBef>
                <a:spcPts val="1600"/>
              </a:spcBef>
              <a:spcAft>
                <a:spcPts val="1600"/>
              </a:spcAft>
              <a:buNone/>
            </a:pPr>
            <a:r>
              <a:rPr lang="en-GB" sz="1400">
                <a:solidFill>
                  <a:srgbClr val="000000"/>
                </a:solidFill>
              </a:rPr>
              <a:t>-Howard aimed to reduce the alienation of humans and society from nature, and hence advocated garden cities and </a:t>
            </a:r>
            <a:r>
              <a:rPr lang="en-GB" sz="1400">
                <a:solidFill>
                  <a:srgbClr val="000000"/>
                </a:solidFill>
                <a:uFill>
                  <a:noFill/>
                </a:uFill>
                <a:hlinkClick r:id="rId3"/>
              </a:rPr>
              <a:t>Georgism</a:t>
            </a:r>
            <a:r>
              <a:rPr lang="en-GB" sz="1400">
                <a:solidFill>
                  <a:srgbClr val="000000"/>
                </a:solidFill>
              </a:rPr>
              <a:t>.</a:t>
            </a:r>
            <a:endParaRPr sz="1400"/>
          </a:p>
        </p:txBody>
      </p:sp>
      <p:sp>
        <p:nvSpPr>
          <p:cNvPr id="382" name="Google Shape;382;p24"/>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VIKTORIA</a:t>
            </a:r>
            <a:endParaRPr/>
          </a:p>
        </p:txBody>
      </p:sp>
      <p:pic>
        <p:nvPicPr>
          <p:cNvPr id="383" name="Google Shape;383;p24"/>
          <p:cNvPicPr preferRelativeResize="0"/>
          <p:nvPr/>
        </p:nvPicPr>
        <p:blipFill>
          <a:blip r:embed="rId4">
            <a:alphaModFix/>
          </a:blip>
          <a:stretch>
            <a:fillRect/>
          </a:stretch>
        </p:blipFill>
        <p:spPr>
          <a:xfrm>
            <a:off x="7075775" y="1097400"/>
            <a:ext cx="1823900" cy="1896852"/>
          </a:xfrm>
          <a:prstGeom prst="rect">
            <a:avLst/>
          </a:prstGeom>
          <a:noFill/>
          <a:ln>
            <a:noFill/>
          </a:ln>
        </p:spPr>
      </p:pic>
      <p:pic>
        <p:nvPicPr>
          <p:cNvPr id="384" name="Google Shape;384;p24"/>
          <p:cNvPicPr preferRelativeResize="0"/>
          <p:nvPr/>
        </p:nvPicPr>
        <p:blipFill>
          <a:blip r:embed="rId5">
            <a:alphaModFix/>
          </a:blip>
          <a:stretch>
            <a:fillRect/>
          </a:stretch>
        </p:blipFill>
        <p:spPr>
          <a:xfrm>
            <a:off x="7715249" y="3284400"/>
            <a:ext cx="1359150" cy="1767850"/>
          </a:xfrm>
          <a:prstGeom prst="rect">
            <a:avLst/>
          </a:prstGeom>
          <a:noFill/>
          <a:ln>
            <a:noFill/>
          </a:ln>
        </p:spPr>
      </p:pic>
      <p:sp>
        <p:nvSpPr>
          <p:cNvPr id="385" name="Google Shape;385;p24"/>
          <p:cNvSpPr txBox="1"/>
          <p:nvPr/>
        </p:nvSpPr>
        <p:spPr>
          <a:xfrm>
            <a:off x="7148850" y="3092225"/>
            <a:ext cx="1806300" cy="321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Nunito"/>
              <a:ea typeface="Nunito"/>
              <a:cs typeface="Nunito"/>
              <a:sym typeface="Nunito"/>
            </a:endParaRPr>
          </a:p>
        </p:txBody>
      </p:sp>
      <p:sp>
        <p:nvSpPr>
          <p:cNvPr id="386" name="Google Shape;386;p24"/>
          <p:cNvSpPr txBox="1"/>
          <p:nvPr/>
        </p:nvSpPr>
        <p:spPr>
          <a:xfrm>
            <a:off x="107150" y="4568500"/>
            <a:ext cx="7772700" cy="483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latin typeface="Nunito"/>
                <a:ea typeface="Nunito"/>
                <a:cs typeface="Nunito"/>
                <a:sym typeface="Nunito"/>
              </a:rPr>
              <a:t>Editors of Encyclopedia B. ,upgraded 2020, Sir Ebenezer Howard,  </a:t>
            </a:r>
            <a:r>
              <a:rPr lang="en-GB" sz="1100" u="sng">
                <a:solidFill>
                  <a:schemeClr val="hlink"/>
                </a:solidFill>
                <a:hlinkClick r:id="rId6"/>
              </a:rPr>
              <a:t>https://www.britannica.com/biography/Ebenezer-Howard</a:t>
            </a:r>
            <a:r>
              <a:rPr lang="en-GB">
                <a:latin typeface="Nunito"/>
                <a:ea typeface="Nunito"/>
                <a:cs typeface="Nunito"/>
                <a:sym typeface="Nunito"/>
              </a:rPr>
              <a:t>  [accessed, 25/03/2020, 16:28] (info and images) </a:t>
            </a:r>
            <a:endParaRPr>
              <a:latin typeface="Nunito"/>
              <a:ea typeface="Nunito"/>
              <a:cs typeface="Nunito"/>
              <a:sym typeface="Nuni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390"/>
        <p:cNvGrpSpPr/>
        <p:nvPr/>
      </p:nvGrpSpPr>
      <p:grpSpPr>
        <a:xfrm>
          <a:off x="0" y="0"/>
          <a:ext cx="0" cy="0"/>
          <a:chOff x="0" y="0"/>
          <a:chExt cx="0" cy="0"/>
        </a:xfrm>
      </p:grpSpPr>
      <p:sp>
        <p:nvSpPr>
          <p:cNvPr id="391" name="Google Shape;391;p2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Involvements and Inspirations...</a:t>
            </a:r>
            <a:endParaRPr/>
          </a:p>
        </p:txBody>
      </p:sp>
      <p:sp>
        <p:nvSpPr>
          <p:cNvPr id="392" name="Google Shape;392;p25"/>
          <p:cNvSpPr txBox="1">
            <a:spLocks noGrp="1"/>
          </p:cNvSpPr>
          <p:nvPr>
            <p:ph type="body" idx="1"/>
          </p:nvPr>
        </p:nvSpPr>
        <p:spPr>
          <a:xfrm>
            <a:off x="216925" y="1469575"/>
            <a:ext cx="6120600" cy="2036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a:t>-There were many inspirations and involvements from other that made his ideas realistic. Many of which included the experimentation of the Letchworth Garden City. </a:t>
            </a:r>
            <a:endParaRPr sz="1400"/>
          </a:p>
          <a:p>
            <a:pPr marL="0" lvl="0" indent="0" algn="l" rtl="0">
              <a:spcBef>
                <a:spcPts val="1600"/>
              </a:spcBef>
              <a:spcAft>
                <a:spcPts val="1600"/>
              </a:spcAft>
              <a:buNone/>
            </a:pPr>
            <a:r>
              <a:rPr lang="en-GB" sz="1400"/>
              <a:t>- One of the distinct helping designer of Ebenezer Howard was an architect called Louis de Soissons. Which made significant differences and improvements of the later design of the Welwyn Garden City compared to the Letchworth one.   </a:t>
            </a:r>
            <a:endParaRPr sz="1400"/>
          </a:p>
        </p:txBody>
      </p:sp>
      <p:pic>
        <p:nvPicPr>
          <p:cNvPr id="393" name="Google Shape;393;p25"/>
          <p:cNvPicPr preferRelativeResize="0"/>
          <p:nvPr/>
        </p:nvPicPr>
        <p:blipFill>
          <a:blip r:embed="rId3">
            <a:alphaModFix/>
          </a:blip>
          <a:stretch>
            <a:fillRect/>
          </a:stretch>
        </p:blipFill>
        <p:spPr>
          <a:xfrm>
            <a:off x="6400463" y="1149138"/>
            <a:ext cx="2619375" cy="1743075"/>
          </a:xfrm>
          <a:prstGeom prst="rect">
            <a:avLst/>
          </a:prstGeom>
          <a:noFill/>
          <a:ln>
            <a:noFill/>
          </a:ln>
        </p:spPr>
      </p:pic>
      <p:pic>
        <p:nvPicPr>
          <p:cNvPr id="394" name="Google Shape;394;p25"/>
          <p:cNvPicPr preferRelativeResize="0"/>
          <p:nvPr/>
        </p:nvPicPr>
        <p:blipFill>
          <a:blip r:embed="rId4">
            <a:alphaModFix/>
          </a:blip>
          <a:stretch>
            <a:fillRect/>
          </a:stretch>
        </p:blipFill>
        <p:spPr>
          <a:xfrm>
            <a:off x="90288" y="3505675"/>
            <a:ext cx="3476625" cy="1314450"/>
          </a:xfrm>
          <a:prstGeom prst="rect">
            <a:avLst/>
          </a:prstGeom>
          <a:noFill/>
          <a:ln>
            <a:noFill/>
          </a:ln>
        </p:spPr>
      </p:pic>
      <p:pic>
        <p:nvPicPr>
          <p:cNvPr id="395" name="Google Shape;395;p25"/>
          <p:cNvPicPr preferRelativeResize="0"/>
          <p:nvPr/>
        </p:nvPicPr>
        <p:blipFill>
          <a:blip r:embed="rId5">
            <a:alphaModFix/>
          </a:blip>
          <a:stretch>
            <a:fillRect/>
          </a:stretch>
        </p:blipFill>
        <p:spPr>
          <a:xfrm>
            <a:off x="6459971" y="3356271"/>
            <a:ext cx="1130500" cy="1668250"/>
          </a:xfrm>
          <a:prstGeom prst="rect">
            <a:avLst/>
          </a:prstGeom>
          <a:noFill/>
          <a:ln>
            <a:noFill/>
          </a:ln>
        </p:spPr>
      </p:pic>
      <p:sp>
        <p:nvSpPr>
          <p:cNvPr id="396" name="Google Shape;396;p25"/>
          <p:cNvSpPr txBox="1"/>
          <p:nvPr/>
        </p:nvSpPr>
        <p:spPr>
          <a:xfrm>
            <a:off x="3505550" y="3356275"/>
            <a:ext cx="3033300" cy="1314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latin typeface="Nunito"/>
                <a:ea typeface="Nunito"/>
                <a:cs typeface="Nunito"/>
                <a:sym typeface="Nunito"/>
              </a:rPr>
              <a:t>He was a huge asset to helping out in bettering the future designs of Ebenezer Howard. </a:t>
            </a:r>
            <a:endParaRPr>
              <a:latin typeface="Nunito"/>
              <a:ea typeface="Nunito"/>
              <a:cs typeface="Nunito"/>
              <a:sym typeface="Nunito"/>
            </a:endParaRPr>
          </a:p>
        </p:txBody>
      </p:sp>
      <p:sp>
        <p:nvSpPr>
          <p:cNvPr id="397" name="Google Shape;397;p25"/>
          <p:cNvSpPr txBox="1"/>
          <p:nvPr/>
        </p:nvSpPr>
        <p:spPr>
          <a:xfrm>
            <a:off x="183700" y="4822025"/>
            <a:ext cx="3383100" cy="2448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rgbClr val="6D9EEB"/>
                </a:solidFill>
                <a:latin typeface="Nunito"/>
                <a:ea typeface="Nunito"/>
                <a:cs typeface="Nunito"/>
                <a:sym typeface="Nunito"/>
              </a:rPr>
              <a:t>Architectsjournal.co.uk</a:t>
            </a:r>
            <a:r>
              <a:rPr lang="en-GB">
                <a:latin typeface="Nunito"/>
                <a:ea typeface="Nunito"/>
                <a:cs typeface="Nunito"/>
                <a:sym typeface="Nunito"/>
              </a:rPr>
              <a:t> (Pitcher G. 2019)</a:t>
            </a:r>
            <a:endParaRPr>
              <a:latin typeface="Nunito"/>
              <a:ea typeface="Nunito"/>
              <a:cs typeface="Nunito"/>
              <a:sym typeface="Nunito"/>
            </a:endParaRPr>
          </a:p>
        </p:txBody>
      </p:sp>
      <p:sp>
        <p:nvSpPr>
          <p:cNvPr id="398" name="Google Shape;398;p25"/>
          <p:cNvSpPr txBox="1"/>
          <p:nvPr/>
        </p:nvSpPr>
        <p:spPr>
          <a:xfrm>
            <a:off x="6490600" y="2939150"/>
            <a:ext cx="2529300" cy="370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rgbClr val="6D9EEB"/>
                </a:solidFill>
                <a:latin typeface="Nunito"/>
                <a:ea typeface="Nunito"/>
                <a:cs typeface="Nunito"/>
                <a:sym typeface="Nunito"/>
              </a:rPr>
              <a:t>Bbc.com</a:t>
            </a:r>
            <a:r>
              <a:rPr lang="en-GB">
                <a:solidFill>
                  <a:srgbClr val="6D9EEB"/>
                </a:solidFill>
                <a:latin typeface="Nunito"/>
                <a:ea typeface="Nunito"/>
                <a:cs typeface="Nunito"/>
                <a:sym typeface="Nunito"/>
              </a:rPr>
              <a:t>   </a:t>
            </a:r>
            <a:r>
              <a:rPr lang="en-GB">
                <a:latin typeface="Nunito"/>
                <a:ea typeface="Nunito"/>
                <a:cs typeface="Nunito"/>
                <a:sym typeface="Nunito"/>
              </a:rPr>
              <a:t>(Delius R. 2014)</a:t>
            </a:r>
            <a:endParaRPr>
              <a:latin typeface="Nunito"/>
              <a:ea typeface="Nunito"/>
              <a:cs typeface="Nunito"/>
              <a:sym typeface="Nunito"/>
            </a:endParaRPr>
          </a:p>
        </p:txBody>
      </p:sp>
      <p:sp>
        <p:nvSpPr>
          <p:cNvPr id="399" name="Google Shape;399;p25"/>
          <p:cNvSpPr txBox="1"/>
          <p:nvPr/>
        </p:nvSpPr>
        <p:spPr>
          <a:xfrm>
            <a:off x="7615450" y="4305750"/>
            <a:ext cx="1528500" cy="752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rgbClr val="6FA8DC"/>
                </a:solidFill>
                <a:latin typeface="Nunito"/>
                <a:ea typeface="Nunito"/>
                <a:cs typeface="Nunito"/>
                <a:sym typeface="Nunito"/>
              </a:rPr>
              <a:t>Welwyngarden-heritage.org</a:t>
            </a:r>
            <a:endParaRPr u="sng">
              <a:solidFill>
                <a:srgbClr val="6FA8DC"/>
              </a:solidFill>
              <a:latin typeface="Nunito"/>
              <a:ea typeface="Nunito"/>
              <a:cs typeface="Nunito"/>
              <a:sym typeface="Nunito"/>
            </a:endParaRPr>
          </a:p>
          <a:p>
            <a:pPr marL="0" lvl="0" indent="0" algn="l" rtl="0">
              <a:spcBef>
                <a:spcPts val="0"/>
              </a:spcBef>
              <a:spcAft>
                <a:spcPts val="0"/>
              </a:spcAft>
              <a:buNone/>
            </a:pPr>
            <a:r>
              <a:rPr lang="en-GB">
                <a:latin typeface="Nunito"/>
                <a:ea typeface="Nunito"/>
                <a:cs typeface="Nunito"/>
                <a:sym typeface="Nunito"/>
              </a:rPr>
              <a:t>(2018)</a:t>
            </a:r>
            <a:endParaRPr>
              <a:latin typeface="Nunito"/>
              <a:ea typeface="Nunito"/>
              <a:cs typeface="Nunito"/>
              <a:sym typeface="Nunito"/>
            </a:endParaRPr>
          </a:p>
        </p:txBody>
      </p:sp>
      <p:sp>
        <p:nvSpPr>
          <p:cNvPr id="400" name="Google Shape;400;p25"/>
          <p:cNvSpPr txBox="1"/>
          <p:nvPr/>
        </p:nvSpPr>
        <p:spPr>
          <a:xfrm>
            <a:off x="3704550" y="4332175"/>
            <a:ext cx="2617800" cy="811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latin typeface="Nunito"/>
                <a:ea typeface="Nunito"/>
                <a:cs typeface="Nunito"/>
                <a:sym typeface="Nunito"/>
              </a:rPr>
              <a:t>Anon, 2018, About Louis De S. </a:t>
            </a:r>
            <a:r>
              <a:rPr lang="en-GB" sz="1100" u="sng">
                <a:solidFill>
                  <a:schemeClr val="hlink"/>
                </a:solidFill>
                <a:hlinkClick r:id="rId6"/>
              </a:rPr>
              <a:t>https://louisdesoissons.com/</a:t>
            </a:r>
            <a:r>
              <a:rPr lang="en-GB">
                <a:latin typeface="Nunito"/>
                <a:ea typeface="Nunito"/>
                <a:cs typeface="Nunito"/>
                <a:sym typeface="Nunito"/>
              </a:rPr>
              <a:t> [accessed, 26/03/20 15:30]</a:t>
            </a:r>
            <a:endParaRPr>
              <a:latin typeface="Nunito"/>
              <a:ea typeface="Nunito"/>
              <a:cs typeface="Nunito"/>
              <a:sym typeface="Nunito"/>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4CCCC"/>
        </a:solidFill>
        <a:effectLst/>
      </p:bgPr>
    </p:bg>
    <p:spTree>
      <p:nvGrpSpPr>
        <p:cNvPr id="1" name="Shape 404"/>
        <p:cNvGrpSpPr/>
        <p:nvPr/>
      </p:nvGrpSpPr>
      <p:grpSpPr>
        <a:xfrm>
          <a:off x="0" y="0"/>
          <a:ext cx="0" cy="0"/>
          <a:chOff x="0" y="0"/>
          <a:chExt cx="0" cy="0"/>
        </a:xfrm>
      </p:grpSpPr>
      <p:sp>
        <p:nvSpPr>
          <p:cNvPr id="405" name="Google Shape;405;p26"/>
          <p:cNvSpPr txBox="1">
            <a:spLocks noGrp="1"/>
          </p:cNvSpPr>
          <p:nvPr>
            <p:ph type="title"/>
          </p:nvPr>
        </p:nvSpPr>
        <p:spPr>
          <a:xfrm>
            <a:off x="140400" y="7572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Planning &amp; Development of Welwyn.</a:t>
            </a:r>
            <a:endParaRPr/>
          </a:p>
        </p:txBody>
      </p:sp>
      <p:sp>
        <p:nvSpPr>
          <p:cNvPr id="406" name="Google Shape;406;p26"/>
          <p:cNvSpPr txBox="1">
            <a:spLocks noGrp="1"/>
          </p:cNvSpPr>
          <p:nvPr>
            <p:ph type="body" idx="1"/>
          </p:nvPr>
        </p:nvSpPr>
        <p:spPr>
          <a:xfrm>
            <a:off x="79150" y="614100"/>
            <a:ext cx="6258300" cy="25155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GB" sz="1400"/>
              <a:t>Main focus was to </a:t>
            </a:r>
            <a:r>
              <a:rPr lang="en-GB" sz="1400">
                <a:solidFill>
                  <a:srgbClr val="000000"/>
                </a:solidFill>
              </a:rPr>
              <a:t>reduce traffic circulation in the town centre, improve the environment for pedestrians and cyclists, to enhance the experience for people using the town centre. </a:t>
            </a:r>
            <a:endParaRPr sz="1400">
              <a:solidFill>
                <a:srgbClr val="000000"/>
              </a:solidFill>
            </a:endParaRPr>
          </a:p>
          <a:p>
            <a:pPr marL="457200" lvl="0" indent="-317500" algn="l" rtl="0">
              <a:spcBef>
                <a:spcPts val="0"/>
              </a:spcBef>
              <a:spcAft>
                <a:spcPts val="0"/>
              </a:spcAft>
              <a:buClr>
                <a:srgbClr val="000000"/>
              </a:buClr>
              <a:buSzPts val="1400"/>
              <a:buChar char="-"/>
            </a:pPr>
            <a:endParaRPr sz="1400">
              <a:solidFill>
                <a:srgbClr val="000000"/>
              </a:solidFill>
            </a:endParaRPr>
          </a:p>
          <a:p>
            <a:pPr marL="457200" lvl="0" indent="-317500" algn="l" rtl="0">
              <a:spcBef>
                <a:spcPts val="0"/>
              </a:spcBef>
              <a:spcAft>
                <a:spcPts val="0"/>
              </a:spcAft>
              <a:buClr>
                <a:srgbClr val="000000"/>
              </a:buClr>
              <a:buSzPts val="1400"/>
              <a:buChar char="-"/>
            </a:pPr>
            <a:r>
              <a:rPr lang="en-GB" sz="1400">
                <a:solidFill>
                  <a:srgbClr val="000000"/>
                </a:solidFill>
              </a:rPr>
              <a:t>Since this is the place of historical value and importance it's going to stay there for a very long time with many building regulations protecting it, making it nearly impossible to build anything new within that area. </a:t>
            </a:r>
            <a:endParaRPr sz="1400">
              <a:solidFill>
                <a:srgbClr val="000000"/>
              </a:solidFill>
            </a:endParaRPr>
          </a:p>
        </p:txBody>
      </p:sp>
      <p:pic>
        <p:nvPicPr>
          <p:cNvPr id="407" name="Google Shape;407;p26"/>
          <p:cNvPicPr preferRelativeResize="0"/>
          <p:nvPr/>
        </p:nvPicPr>
        <p:blipFill>
          <a:blip r:embed="rId3">
            <a:alphaModFix/>
          </a:blip>
          <a:stretch>
            <a:fillRect/>
          </a:stretch>
        </p:blipFill>
        <p:spPr>
          <a:xfrm>
            <a:off x="6628375" y="1075025"/>
            <a:ext cx="2365499" cy="2370124"/>
          </a:xfrm>
          <a:prstGeom prst="rect">
            <a:avLst/>
          </a:prstGeom>
          <a:noFill/>
          <a:ln>
            <a:noFill/>
          </a:ln>
        </p:spPr>
      </p:pic>
      <p:pic>
        <p:nvPicPr>
          <p:cNvPr id="408" name="Google Shape;408;p26"/>
          <p:cNvPicPr preferRelativeResize="0"/>
          <p:nvPr/>
        </p:nvPicPr>
        <p:blipFill>
          <a:blip r:embed="rId4">
            <a:alphaModFix/>
          </a:blip>
          <a:stretch>
            <a:fillRect/>
          </a:stretch>
        </p:blipFill>
        <p:spPr>
          <a:xfrm>
            <a:off x="4019110" y="2507950"/>
            <a:ext cx="1836875" cy="2108725"/>
          </a:xfrm>
          <a:prstGeom prst="rect">
            <a:avLst/>
          </a:prstGeom>
          <a:noFill/>
          <a:ln>
            <a:noFill/>
          </a:ln>
        </p:spPr>
      </p:pic>
      <p:pic>
        <p:nvPicPr>
          <p:cNvPr id="409" name="Google Shape;409;p26"/>
          <p:cNvPicPr preferRelativeResize="0"/>
          <p:nvPr/>
        </p:nvPicPr>
        <p:blipFill rotWithShape="1">
          <a:blip r:embed="rId5">
            <a:alphaModFix/>
          </a:blip>
          <a:srcRect b="5195"/>
          <a:stretch/>
        </p:blipFill>
        <p:spPr>
          <a:xfrm>
            <a:off x="79150" y="2731150"/>
            <a:ext cx="3319225" cy="1662325"/>
          </a:xfrm>
          <a:prstGeom prst="rect">
            <a:avLst/>
          </a:prstGeom>
          <a:noFill/>
          <a:ln>
            <a:noFill/>
          </a:ln>
        </p:spPr>
      </p:pic>
      <p:sp>
        <p:nvSpPr>
          <p:cNvPr id="410" name="Google Shape;410;p26"/>
          <p:cNvSpPr txBox="1"/>
          <p:nvPr/>
        </p:nvSpPr>
        <p:spPr>
          <a:xfrm>
            <a:off x="6476725" y="3367750"/>
            <a:ext cx="2668800" cy="428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u="sng">
                <a:solidFill>
                  <a:srgbClr val="6FA8DC"/>
                </a:solidFill>
                <a:latin typeface="Nunito"/>
                <a:ea typeface="Nunito"/>
                <a:cs typeface="Nunito"/>
                <a:sym typeface="Nunito"/>
              </a:rPr>
              <a:t>Welwyngarden-heritage.org</a:t>
            </a:r>
            <a:endParaRPr u="sng">
              <a:solidFill>
                <a:srgbClr val="6FA8DC"/>
              </a:solidFill>
              <a:latin typeface="Nunito"/>
              <a:ea typeface="Nunito"/>
              <a:cs typeface="Nunito"/>
              <a:sym typeface="Nunito"/>
            </a:endParaRPr>
          </a:p>
          <a:p>
            <a:pPr marL="0" lvl="0" indent="0" algn="l" rtl="0">
              <a:spcBef>
                <a:spcPts val="0"/>
              </a:spcBef>
              <a:spcAft>
                <a:spcPts val="0"/>
              </a:spcAft>
              <a:buNone/>
            </a:pPr>
            <a:r>
              <a:rPr lang="en-GB">
                <a:latin typeface="Nunito"/>
                <a:ea typeface="Nunito"/>
                <a:cs typeface="Nunito"/>
                <a:sym typeface="Nunito"/>
              </a:rPr>
              <a:t>( Lewis. R 2013)</a:t>
            </a:r>
            <a:endParaRPr>
              <a:latin typeface="Nunito"/>
              <a:ea typeface="Nunito"/>
              <a:cs typeface="Nunito"/>
              <a:sym typeface="Nunito"/>
            </a:endParaRPr>
          </a:p>
        </p:txBody>
      </p:sp>
      <p:sp>
        <p:nvSpPr>
          <p:cNvPr id="411" name="Google Shape;411;p26"/>
          <p:cNvSpPr txBox="1"/>
          <p:nvPr/>
        </p:nvSpPr>
        <p:spPr>
          <a:xfrm>
            <a:off x="168300" y="4393475"/>
            <a:ext cx="5889900" cy="6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t>- Anon,(2018), Welwyn Garden City Heritage, </a:t>
            </a:r>
            <a:endParaRPr/>
          </a:p>
          <a:p>
            <a:pPr marL="0" lvl="0" indent="0" algn="l" rtl="0">
              <a:spcBef>
                <a:spcPts val="0"/>
              </a:spcBef>
              <a:spcAft>
                <a:spcPts val="0"/>
              </a:spcAft>
              <a:buNone/>
            </a:pPr>
            <a:r>
              <a:rPr lang="en-GB" sz="1100" u="sng">
                <a:solidFill>
                  <a:schemeClr val="hlink"/>
                </a:solidFill>
                <a:hlinkClick r:id="rId6"/>
              </a:rPr>
              <a:t>http://www.welwyngarden-heritage.org/history/item/122-celebrating-protecting-the-heritage-of-the-finest-garden-city</a:t>
            </a:r>
            <a:r>
              <a:rPr lang="en-GB">
                <a:latin typeface="Nunito"/>
                <a:ea typeface="Nunito"/>
                <a:cs typeface="Nunito"/>
                <a:sym typeface="Nunito"/>
              </a:rPr>
              <a:t> [accessed, 29/03/20. 13:20]</a:t>
            </a:r>
            <a:endParaRPr>
              <a:latin typeface="Nunito"/>
              <a:ea typeface="Nunito"/>
              <a:cs typeface="Nunito"/>
              <a:sym typeface="Nunito"/>
            </a:endParaRPr>
          </a:p>
        </p:txBody>
      </p:sp>
      <p:sp>
        <p:nvSpPr>
          <p:cNvPr id="412" name="Google Shape;412;p26"/>
          <p:cNvSpPr txBox="1"/>
          <p:nvPr/>
        </p:nvSpPr>
        <p:spPr>
          <a:xfrm>
            <a:off x="6184450" y="4026025"/>
            <a:ext cx="2449200" cy="590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b="1">
                <a:latin typeface="Nunito"/>
                <a:ea typeface="Nunito"/>
                <a:cs typeface="Nunito"/>
                <a:sym typeface="Nunito"/>
              </a:rPr>
              <a:t>successful/not....</a:t>
            </a:r>
            <a:endParaRPr sz="1800" b="1">
              <a:latin typeface="Nunito"/>
              <a:ea typeface="Nunito"/>
              <a:cs typeface="Nunito"/>
              <a:sym typeface="Nunito"/>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E599"/>
        </a:solidFill>
        <a:effectLst/>
      </p:bgPr>
    </p:bg>
    <p:spTree>
      <p:nvGrpSpPr>
        <p:cNvPr id="1" name="Shape 416"/>
        <p:cNvGrpSpPr/>
        <p:nvPr/>
      </p:nvGrpSpPr>
      <p:grpSpPr>
        <a:xfrm>
          <a:off x="0" y="0"/>
          <a:ext cx="0" cy="0"/>
          <a:chOff x="0" y="0"/>
          <a:chExt cx="0" cy="0"/>
        </a:xfrm>
      </p:grpSpPr>
      <p:sp>
        <p:nvSpPr>
          <p:cNvPr id="417" name="Google Shape;417;p27"/>
          <p:cNvSpPr txBox="1">
            <a:spLocks noGrp="1"/>
          </p:cNvSpPr>
          <p:nvPr>
            <p:ph type="title"/>
          </p:nvPr>
        </p:nvSpPr>
        <p:spPr>
          <a:xfrm>
            <a:off x="1303800" y="598575"/>
            <a:ext cx="7030500" cy="622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Modern interpretation of Garden city </a:t>
            </a:r>
            <a:endParaRPr/>
          </a:p>
        </p:txBody>
      </p:sp>
      <p:sp>
        <p:nvSpPr>
          <p:cNvPr id="418" name="Google Shape;418;p27"/>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BRANDON</a:t>
            </a:r>
            <a:endParaRPr/>
          </a:p>
        </p:txBody>
      </p:sp>
      <p:sp>
        <p:nvSpPr>
          <p:cNvPr id="419" name="Google Shape;419;p27"/>
          <p:cNvSpPr txBox="1"/>
          <p:nvPr/>
        </p:nvSpPr>
        <p:spPr>
          <a:xfrm>
            <a:off x="4128075" y="1460075"/>
            <a:ext cx="4692300" cy="34875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Font typeface="Nunito"/>
              <a:buChar char="●"/>
            </a:pPr>
            <a:r>
              <a:rPr lang="en-GB" sz="1200" b="1">
                <a:latin typeface="Nunito"/>
                <a:ea typeface="Nunito"/>
                <a:cs typeface="Nunito"/>
                <a:sym typeface="Nunito"/>
              </a:rPr>
              <a:t>EDITT Tower</a:t>
            </a:r>
            <a:r>
              <a:rPr lang="en-GB" sz="1200">
                <a:latin typeface="Nunito"/>
                <a:ea typeface="Nunito"/>
                <a:cs typeface="Nunito"/>
                <a:sym typeface="Nunito"/>
              </a:rPr>
              <a:t> - T.R. Hamzah &amp; Yeang (2001) - Sustainable and fractal skyscraper with natural spaces integrated into the design of the building.</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An individual look at the way skyscrapers could be integrated into a modern garden city</a:t>
            </a:r>
            <a:endParaRPr sz="1200">
              <a:latin typeface="Nunito"/>
              <a:ea typeface="Nunito"/>
              <a:cs typeface="Nunito"/>
              <a:sym typeface="Nunito"/>
            </a:endParaRPr>
          </a:p>
          <a:p>
            <a:pPr marL="457200" lvl="0" indent="-304800" algn="l" rtl="0">
              <a:spcBef>
                <a:spcPts val="0"/>
              </a:spcBef>
              <a:spcAft>
                <a:spcPts val="0"/>
              </a:spcAft>
              <a:buSzPts val="1200"/>
              <a:buFont typeface="Nunito"/>
              <a:buChar char="●"/>
            </a:pPr>
            <a:r>
              <a:rPr lang="en-GB" sz="1200" b="1">
                <a:latin typeface="Nunito"/>
                <a:ea typeface="Nunito"/>
                <a:cs typeface="Nunito"/>
                <a:sym typeface="Nunito"/>
              </a:rPr>
              <a:t>‘Garden by the Bay’ </a:t>
            </a:r>
            <a:r>
              <a:rPr lang="en-GB" sz="1200">
                <a:latin typeface="Nunito"/>
                <a:ea typeface="Nunito"/>
                <a:cs typeface="Nunito"/>
                <a:sym typeface="Nunito"/>
              </a:rPr>
              <a:t>- Developed by the Singapore Government from 2012, famous and large garden zone, with recreational centres and garden spaces.</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A large scale project which projects the aesthetics of a typical modern garden city </a:t>
            </a:r>
            <a:endParaRPr sz="1200">
              <a:latin typeface="Nunito"/>
              <a:ea typeface="Nunito"/>
              <a:cs typeface="Nunito"/>
              <a:sym typeface="Nunito"/>
            </a:endParaRPr>
          </a:p>
          <a:p>
            <a:pPr marL="457200" lvl="0" indent="-304800" algn="l" rtl="0">
              <a:spcBef>
                <a:spcPts val="0"/>
              </a:spcBef>
              <a:spcAft>
                <a:spcPts val="0"/>
              </a:spcAft>
              <a:buSzPts val="1200"/>
              <a:buFont typeface="Nunito"/>
              <a:buChar char="●"/>
            </a:pPr>
            <a:r>
              <a:rPr lang="en-GB" sz="1200" b="1">
                <a:latin typeface="Nunito"/>
                <a:ea typeface="Nunito"/>
                <a:cs typeface="Nunito"/>
                <a:sym typeface="Nunito"/>
              </a:rPr>
              <a:t>Bukit Nature Reserve </a:t>
            </a:r>
            <a:r>
              <a:rPr lang="en-GB" sz="1200">
                <a:latin typeface="Nunito"/>
                <a:ea typeface="Nunito"/>
                <a:cs typeface="Nunito"/>
                <a:sym typeface="Nunito"/>
              </a:rPr>
              <a:t>- Large city centre reserve with some residential homes combined within.</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A more suburban example of what could be done </a:t>
            </a:r>
            <a:endParaRPr sz="1200">
              <a:latin typeface="Nunito"/>
              <a:ea typeface="Nunito"/>
              <a:cs typeface="Nunito"/>
              <a:sym typeface="Nunito"/>
            </a:endParaRPr>
          </a:p>
          <a:p>
            <a:pPr marL="0" lvl="0" indent="0" algn="l" rtl="0">
              <a:spcBef>
                <a:spcPts val="0"/>
              </a:spcBef>
              <a:spcAft>
                <a:spcPts val="0"/>
              </a:spcAft>
              <a:buNone/>
            </a:pPr>
            <a:endParaRPr>
              <a:latin typeface="Nunito"/>
              <a:ea typeface="Nunito"/>
              <a:cs typeface="Nunito"/>
              <a:sym typeface="Nunito"/>
            </a:endParaRPr>
          </a:p>
          <a:p>
            <a:pPr marL="0" lvl="0" indent="0" algn="l" rtl="0">
              <a:spcBef>
                <a:spcPts val="0"/>
              </a:spcBef>
              <a:spcAft>
                <a:spcPts val="0"/>
              </a:spcAft>
              <a:buNone/>
            </a:pPr>
            <a:endParaRPr>
              <a:latin typeface="Nunito"/>
              <a:ea typeface="Nunito"/>
              <a:cs typeface="Nunito"/>
              <a:sym typeface="Nunito"/>
            </a:endParaRPr>
          </a:p>
          <a:p>
            <a:pPr marL="0" lvl="0" indent="0" algn="l" rtl="0">
              <a:spcBef>
                <a:spcPts val="0"/>
              </a:spcBef>
              <a:spcAft>
                <a:spcPts val="0"/>
              </a:spcAft>
              <a:buNone/>
            </a:pPr>
            <a:endParaRPr>
              <a:latin typeface="Nunito"/>
              <a:ea typeface="Nunito"/>
              <a:cs typeface="Nunito"/>
              <a:sym typeface="Nunito"/>
            </a:endParaRPr>
          </a:p>
          <a:p>
            <a:pPr marL="0" lvl="0" indent="0" algn="l" rtl="0">
              <a:spcBef>
                <a:spcPts val="0"/>
              </a:spcBef>
              <a:spcAft>
                <a:spcPts val="0"/>
              </a:spcAft>
              <a:buNone/>
            </a:pPr>
            <a:r>
              <a:rPr lang="en-GB" sz="800"/>
              <a:t>Architectural Design, 2001. </a:t>
            </a:r>
            <a:r>
              <a:rPr lang="en-GB" sz="800" i="1"/>
              <a:t>Green Architecture. </a:t>
            </a:r>
            <a:r>
              <a:rPr lang="en-GB" sz="800"/>
              <a:t>4th, Vol 71 ed. Hoboken, USA: John Wiley &amp; Sons Ltd [pgs. 61,64]</a:t>
            </a:r>
            <a:endParaRPr sz="800"/>
          </a:p>
          <a:p>
            <a:pPr marL="0" lvl="0" indent="0" algn="l" rtl="0">
              <a:spcBef>
                <a:spcPts val="0"/>
              </a:spcBef>
              <a:spcAft>
                <a:spcPts val="0"/>
              </a:spcAft>
              <a:buNone/>
            </a:pPr>
            <a:r>
              <a:rPr lang="en-GB" sz="800" u="sng">
                <a:solidFill>
                  <a:schemeClr val="hlink"/>
                </a:solidFill>
                <a:hlinkClick r:id="rId3"/>
              </a:rPr>
              <a:t>https://matadornetwork.com/read/singapore-gardens-by-the-bay/</a:t>
            </a:r>
            <a:endParaRPr sz="800" u="sng"/>
          </a:p>
          <a:p>
            <a:pPr marL="0" lvl="0" indent="0" algn="l" rtl="0">
              <a:spcBef>
                <a:spcPts val="0"/>
              </a:spcBef>
              <a:spcAft>
                <a:spcPts val="0"/>
              </a:spcAft>
              <a:buNone/>
            </a:pPr>
            <a:endParaRPr sz="1100" u="sng"/>
          </a:p>
        </p:txBody>
      </p:sp>
      <p:sp>
        <p:nvSpPr>
          <p:cNvPr id="420" name="Google Shape;420;p27"/>
          <p:cNvSpPr txBox="1"/>
          <p:nvPr/>
        </p:nvSpPr>
        <p:spPr>
          <a:xfrm>
            <a:off x="372950" y="953850"/>
            <a:ext cx="2162400" cy="37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b="1">
                <a:latin typeface="Nunito"/>
                <a:ea typeface="Nunito"/>
                <a:cs typeface="Nunito"/>
                <a:sym typeface="Nunito"/>
              </a:rPr>
              <a:t>Singapore</a:t>
            </a:r>
            <a:endParaRPr sz="1800" b="1">
              <a:latin typeface="Nunito"/>
              <a:ea typeface="Nunito"/>
              <a:cs typeface="Nunito"/>
              <a:sym typeface="Nunito"/>
            </a:endParaRPr>
          </a:p>
        </p:txBody>
      </p:sp>
      <p:pic>
        <p:nvPicPr>
          <p:cNvPr id="421" name="Google Shape;421;p27"/>
          <p:cNvPicPr preferRelativeResize="0"/>
          <p:nvPr/>
        </p:nvPicPr>
        <p:blipFill>
          <a:blip r:embed="rId4">
            <a:alphaModFix/>
          </a:blip>
          <a:stretch>
            <a:fillRect/>
          </a:stretch>
        </p:blipFill>
        <p:spPr>
          <a:xfrm>
            <a:off x="1798575" y="1697200"/>
            <a:ext cx="2329501" cy="1554201"/>
          </a:xfrm>
          <a:prstGeom prst="rect">
            <a:avLst/>
          </a:prstGeom>
          <a:noFill/>
          <a:ln>
            <a:noFill/>
          </a:ln>
        </p:spPr>
      </p:pic>
      <p:pic>
        <p:nvPicPr>
          <p:cNvPr id="422" name="Google Shape;422;p27"/>
          <p:cNvPicPr preferRelativeResize="0"/>
          <p:nvPr/>
        </p:nvPicPr>
        <p:blipFill rotWithShape="1">
          <a:blip r:embed="rId5">
            <a:alphaModFix/>
          </a:blip>
          <a:srcRect t="12710" r="51860" b="4432"/>
          <a:stretch/>
        </p:blipFill>
        <p:spPr>
          <a:xfrm>
            <a:off x="372950" y="1697200"/>
            <a:ext cx="1337393" cy="3318322"/>
          </a:xfrm>
          <a:prstGeom prst="rect">
            <a:avLst/>
          </a:prstGeom>
          <a:noFill/>
          <a:ln>
            <a:noFill/>
          </a:ln>
        </p:spPr>
      </p:pic>
      <p:pic>
        <p:nvPicPr>
          <p:cNvPr id="423" name="Google Shape;423;p27"/>
          <p:cNvPicPr preferRelativeResize="0"/>
          <p:nvPr/>
        </p:nvPicPr>
        <p:blipFill rotWithShape="1">
          <a:blip r:embed="rId6">
            <a:alphaModFix/>
          </a:blip>
          <a:srcRect l="9635" t="14001" r="49258" b="64514"/>
          <a:stretch/>
        </p:blipFill>
        <p:spPr>
          <a:xfrm>
            <a:off x="1798577" y="3777325"/>
            <a:ext cx="1466723" cy="1105051"/>
          </a:xfrm>
          <a:prstGeom prst="rect">
            <a:avLst/>
          </a:prstGeom>
          <a:noFill/>
          <a:ln>
            <a:noFill/>
          </a:ln>
        </p:spPr>
      </p:pic>
      <p:sp>
        <p:nvSpPr>
          <p:cNvPr id="424" name="Google Shape;424;p27"/>
          <p:cNvSpPr txBox="1"/>
          <p:nvPr/>
        </p:nvSpPr>
        <p:spPr>
          <a:xfrm>
            <a:off x="372950" y="1393725"/>
            <a:ext cx="1337400" cy="44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Nunito"/>
                <a:ea typeface="Nunito"/>
                <a:cs typeface="Nunito"/>
                <a:sym typeface="Nunito"/>
              </a:rPr>
              <a:t>EDITT Tower</a:t>
            </a:r>
            <a:endParaRPr b="1">
              <a:latin typeface="Nunito"/>
              <a:ea typeface="Nunito"/>
              <a:cs typeface="Nunito"/>
              <a:sym typeface="Nunito"/>
            </a:endParaRPr>
          </a:p>
        </p:txBody>
      </p:sp>
      <p:sp>
        <p:nvSpPr>
          <p:cNvPr id="425" name="Google Shape;425;p27"/>
          <p:cNvSpPr txBox="1"/>
          <p:nvPr/>
        </p:nvSpPr>
        <p:spPr>
          <a:xfrm>
            <a:off x="1991025" y="1400250"/>
            <a:ext cx="1725600" cy="44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Nunito"/>
                <a:ea typeface="Nunito"/>
                <a:cs typeface="Nunito"/>
                <a:sym typeface="Nunito"/>
              </a:rPr>
              <a:t>Garden by the Bay</a:t>
            </a:r>
            <a:endParaRPr b="1">
              <a:latin typeface="Nunito"/>
              <a:ea typeface="Nunito"/>
              <a:cs typeface="Nunito"/>
              <a:sym typeface="Nunito"/>
            </a:endParaRPr>
          </a:p>
        </p:txBody>
      </p:sp>
      <p:sp>
        <p:nvSpPr>
          <p:cNvPr id="426" name="Google Shape;426;p27"/>
          <p:cNvSpPr txBox="1"/>
          <p:nvPr/>
        </p:nvSpPr>
        <p:spPr>
          <a:xfrm>
            <a:off x="1643925" y="3424575"/>
            <a:ext cx="2072700" cy="446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Nunito"/>
                <a:ea typeface="Nunito"/>
                <a:cs typeface="Nunito"/>
                <a:sym typeface="Nunito"/>
              </a:rPr>
              <a:t>Bukit Nature Reserve</a:t>
            </a:r>
            <a:endParaRPr b="1">
              <a:latin typeface="Nunito"/>
              <a:ea typeface="Nunito"/>
              <a:cs typeface="Nunito"/>
              <a:sym typeface="Nunito"/>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E599"/>
        </a:solidFill>
        <a:effectLst/>
      </p:bgPr>
    </p:bg>
    <p:spTree>
      <p:nvGrpSpPr>
        <p:cNvPr id="1" name="Shape 430"/>
        <p:cNvGrpSpPr/>
        <p:nvPr/>
      </p:nvGrpSpPr>
      <p:grpSpPr>
        <a:xfrm>
          <a:off x="0" y="0"/>
          <a:ext cx="0" cy="0"/>
          <a:chOff x="0" y="0"/>
          <a:chExt cx="0" cy="0"/>
        </a:xfrm>
      </p:grpSpPr>
      <p:sp>
        <p:nvSpPr>
          <p:cNvPr id="431" name="Google Shape;431;p28"/>
          <p:cNvSpPr txBox="1">
            <a:spLocks noGrp="1"/>
          </p:cNvSpPr>
          <p:nvPr>
            <p:ph type="title"/>
          </p:nvPr>
        </p:nvSpPr>
        <p:spPr>
          <a:xfrm>
            <a:off x="1314850" y="1510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Modern interpretation of Garden city </a:t>
            </a:r>
            <a:endParaRPr/>
          </a:p>
        </p:txBody>
      </p:sp>
      <p:sp>
        <p:nvSpPr>
          <p:cNvPr id="432" name="Google Shape;432;p28"/>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BRANDON</a:t>
            </a:r>
            <a:endParaRPr/>
          </a:p>
        </p:txBody>
      </p:sp>
      <p:sp>
        <p:nvSpPr>
          <p:cNvPr id="433" name="Google Shape;433;p28"/>
          <p:cNvSpPr txBox="1"/>
          <p:nvPr/>
        </p:nvSpPr>
        <p:spPr>
          <a:xfrm>
            <a:off x="2647950" y="657300"/>
            <a:ext cx="2162400" cy="371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Nunito"/>
                <a:ea typeface="Nunito"/>
                <a:cs typeface="Nunito"/>
                <a:sym typeface="Nunito"/>
              </a:rPr>
              <a:t>To-Morrow 2.0</a:t>
            </a:r>
            <a:endParaRPr b="1">
              <a:latin typeface="Nunito"/>
              <a:ea typeface="Nunito"/>
              <a:cs typeface="Nunito"/>
              <a:sym typeface="Nunito"/>
            </a:endParaRPr>
          </a:p>
        </p:txBody>
      </p:sp>
      <p:pic>
        <p:nvPicPr>
          <p:cNvPr id="434" name="Google Shape;434;p28"/>
          <p:cNvPicPr preferRelativeResize="0"/>
          <p:nvPr/>
        </p:nvPicPr>
        <p:blipFill>
          <a:blip r:embed="rId3">
            <a:alphaModFix/>
          </a:blip>
          <a:stretch>
            <a:fillRect/>
          </a:stretch>
        </p:blipFill>
        <p:spPr>
          <a:xfrm>
            <a:off x="184013" y="3371788"/>
            <a:ext cx="4219575" cy="1190625"/>
          </a:xfrm>
          <a:prstGeom prst="rect">
            <a:avLst/>
          </a:prstGeom>
          <a:noFill/>
          <a:ln>
            <a:noFill/>
          </a:ln>
        </p:spPr>
      </p:pic>
      <p:sp>
        <p:nvSpPr>
          <p:cNvPr id="435" name="Google Shape;435;p28"/>
          <p:cNvSpPr txBox="1"/>
          <p:nvPr/>
        </p:nvSpPr>
        <p:spPr>
          <a:xfrm>
            <a:off x="-8800" y="4478625"/>
            <a:ext cx="4412400" cy="1314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900" u="sng">
                <a:solidFill>
                  <a:schemeClr val="hlink"/>
                </a:solidFill>
                <a:hlinkClick r:id="rId4"/>
              </a:rPr>
              <a:t>https://londonist.com/2016/01/in-pictures-visions-of-a-future-london</a:t>
            </a:r>
            <a:r>
              <a:rPr lang="en-GB" sz="900" u="sng"/>
              <a:t> </a:t>
            </a:r>
            <a:endParaRPr sz="900" u="sng"/>
          </a:p>
          <a:p>
            <a:pPr marL="0" lvl="0" indent="0" algn="l" rtl="0">
              <a:spcBef>
                <a:spcPts val="0"/>
              </a:spcBef>
              <a:spcAft>
                <a:spcPts val="0"/>
              </a:spcAft>
              <a:buNone/>
            </a:pPr>
            <a:r>
              <a:rPr lang="en-GB" sz="900" u="sng">
                <a:solidFill>
                  <a:schemeClr val="hlink"/>
                </a:solidFill>
                <a:hlinkClick r:id="rId5"/>
              </a:rPr>
              <a:t>http://ribacompetitions.com/letchworthgardencity/winner.html</a:t>
            </a:r>
            <a:r>
              <a:rPr lang="en-GB" sz="900" u="sng"/>
              <a:t> </a:t>
            </a:r>
            <a:endParaRPr sz="900" u="sng"/>
          </a:p>
          <a:p>
            <a:pPr marL="0" lvl="0" indent="0" algn="l" rtl="0">
              <a:spcBef>
                <a:spcPts val="0"/>
              </a:spcBef>
              <a:spcAft>
                <a:spcPts val="0"/>
              </a:spcAft>
              <a:buNone/>
            </a:pPr>
            <a:r>
              <a:rPr lang="en-GB" sz="900"/>
              <a:t>Architectural Design, 2001. </a:t>
            </a:r>
            <a:r>
              <a:rPr lang="en-GB" sz="900" i="1"/>
              <a:t>Green Architecture. </a:t>
            </a:r>
            <a:r>
              <a:rPr lang="en-GB" sz="900"/>
              <a:t>4th, Vol 71 ed. Hoboken, USA: John Wiley &amp; Sons Ltd [pg. 100]</a:t>
            </a:r>
            <a:endParaRPr sz="900" u="sng"/>
          </a:p>
        </p:txBody>
      </p:sp>
      <p:pic>
        <p:nvPicPr>
          <p:cNvPr id="436" name="Google Shape;436;p28"/>
          <p:cNvPicPr preferRelativeResize="0"/>
          <p:nvPr/>
        </p:nvPicPr>
        <p:blipFill>
          <a:blip r:embed="rId6">
            <a:alphaModFix/>
          </a:blip>
          <a:stretch>
            <a:fillRect/>
          </a:stretch>
        </p:blipFill>
        <p:spPr>
          <a:xfrm>
            <a:off x="134375" y="975900"/>
            <a:ext cx="2347775" cy="1462525"/>
          </a:xfrm>
          <a:prstGeom prst="rect">
            <a:avLst/>
          </a:prstGeom>
          <a:noFill/>
          <a:ln>
            <a:noFill/>
          </a:ln>
        </p:spPr>
      </p:pic>
      <p:sp>
        <p:nvSpPr>
          <p:cNvPr id="437" name="Google Shape;437;p28"/>
          <p:cNvSpPr txBox="1"/>
          <p:nvPr/>
        </p:nvSpPr>
        <p:spPr>
          <a:xfrm>
            <a:off x="80600" y="657300"/>
            <a:ext cx="3521100" cy="7281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b="1">
                <a:latin typeface="Nunito"/>
                <a:ea typeface="Nunito"/>
                <a:cs typeface="Nunito"/>
                <a:sym typeface="Nunito"/>
              </a:rPr>
              <a:t>Future River Thames Concept</a:t>
            </a:r>
            <a:endParaRPr b="1">
              <a:latin typeface="Nunito"/>
              <a:ea typeface="Nunito"/>
              <a:cs typeface="Nunito"/>
              <a:sym typeface="Nunito"/>
            </a:endParaRPr>
          </a:p>
        </p:txBody>
      </p:sp>
      <p:pic>
        <p:nvPicPr>
          <p:cNvPr id="438" name="Google Shape;438;p28"/>
          <p:cNvPicPr preferRelativeResize="0"/>
          <p:nvPr/>
        </p:nvPicPr>
        <p:blipFill>
          <a:blip r:embed="rId7">
            <a:alphaModFix/>
          </a:blip>
          <a:stretch>
            <a:fillRect/>
          </a:stretch>
        </p:blipFill>
        <p:spPr>
          <a:xfrm>
            <a:off x="2530325" y="975887"/>
            <a:ext cx="2068218" cy="2292212"/>
          </a:xfrm>
          <a:prstGeom prst="rect">
            <a:avLst/>
          </a:prstGeom>
          <a:noFill/>
          <a:ln>
            <a:noFill/>
          </a:ln>
        </p:spPr>
      </p:pic>
      <p:sp>
        <p:nvSpPr>
          <p:cNvPr id="439" name="Google Shape;439;p28"/>
          <p:cNvSpPr txBox="1"/>
          <p:nvPr/>
        </p:nvSpPr>
        <p:spPr>
          <a:xfrm>
            <a:off x="4646725" y="1753800"/>
            <a:ext cx="4319400" cy="2487300"/>
          </a:xfrm>
          <a:prstGeom prst="rect">
            <a:avLst/>
          </a:prstGeom>
          <a:noFill/>
          <a:ln>
            <a:noFill/>
          </a:ln>
        </p:spPr>
        <p:txBody>
          <a:bodyPr spcFirstLastPara="1" wrap="square" lIns="91425" tIns="91425" rIns="91425" bIns="91425" anchor="t" anchorCtr="0">
            <a:noAutofit/>
          </a:bodyPr>
          <a:lstStyle/>
          <a:p>
            <a:pPr marL="457200" lvl="0" indent="-304800" algn="l" rtl="0">
              <a:spcBef>
                <a:spcPts val="0"/>
              </a:spcBef>
              <a:spcAft>
                <a:spcPts val="0"/>
              </a:spcAft>
              <a:buSzPts val="1200"/>
              <a:buFont typeface="Nunito"/>
              <a:buChar char="●"/>
            </a:pPr>
            <a:r>
              <a:rPr lang="en-GB" sz="1200" b="1">
                <a:latin typeface="Nunito"/>
                <a:ea typeface="Nunito"/>
                <a:cs typeface="Nunito"/>
                <a:sym typeface="Nunito"/>
              </a:rPr>
              <a:t>To-Morrow 2.0 - </a:t>
            </a:r>
            <a:r>
              <a:rPr lang="en-GB" sz="1200">
                <a:latin typeface="Nunito"/>
                <a:ea typeface="Nunito"/>
                <a:cs typeface="Nunito"/>
                <a:sym typeface="Nunito"/>
              </a:rPr>
              <a:t>A Letchworth Garden City expansion project setup by the RIBA Competitions and the winner being EcoResponsive.</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Reinvention of Howards original key Ideas with  modern living in mind</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Integration of nature and communal spaces</a:t>
            </a:r>
            <a:endParaRPr sz="1200">
              <a:latin typeface="Nunito"/>
              <a:ea typeface="Nunito"/>
              <a:cs typeface="Nunito"/>
              <a:sym typeface="Nunito"/>
            </a:endParaRPr>
          </a:p>
          <a:p>
            <a:pPr marL="457200" lvl="0" indent="-304800" algn="l" rtl="0">
              <a:spcBef>
                <a:spcPts val="0"/>
              </a:spcBef>
              <a:spcAft>
                <a:spcPts val="0"/>
              </a:spcAft>
              <a:buSzPts val="1200"/>
              <a:buFont typeface="Nunito"/>
              <a:buChar char="●"/>
            </a:pPr>
            <a:r>
              <a:rPr lang="en-GB" sz="1200" b="1">
                <a:latin typeface="Nunito"/>
                <a:ea typeface="Nunito"/>
                <a:cs typeface="Nunito"/>
                <a:sym typeface="Nunito"/>
              </a:rPr>
              <a:t>Future River Thames Concept - </a:t>
            </a:r>
            <a:r>
              <a:rPr lang="en-GB" sz="1200">
                <a:latin typeface="Nunito"/>
                <a:ea typeface="Nunito"/>
                <a:cs typeface="Nunito"/>
                <a:sym typeface="Nunito"/>
              </a:rPr>
              <a:t>A hopeful look at what the future of London could look like with the garden city in mind. </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Futuristic and optimistic of the future</a:t>
            </a:r>
            <a:endParaRPr sz="1200">
              <a:latin typeface="Nunito"/>
              <a:ea typeface="Nunito"/>
              <a:cs typeface="Nunito"/>
              <a:sym typeface="Nunito"/>
            </a:endParaRPr>
          </a:p>
          <a:p>
            <a:pPr marL="914400" lvl="1" indent="-304800" algn="l" rtl="0">
              <a:spcBef>
                <a:spcPts val="0"/>
              </a:spcBef>
              <a:spcAft>
                <a:spcPts val="0"/>
              </a:spcAft>
              <a:buSzPts val="1200"/>
              <a:buFont typeface="Nunito"/>
              <a:buChar char="○"/>
            </a:pPr>
            <a:r>
              <a:rPr lang="en-GB" sz="1200">
                <a:latin typeface="Nunito"/>
                <a:ea typeface="Nunito"/>
                <a:cs typeface="Nunito"/>
                <a:sym typeface="Nunito"/>
              </a:rPr>
              <a:t>An idea of what existing cities can be adapted and changed to better fit the garden city philosophy</a:t>
            </a:r>
            <a:endParaRPr sz="1200">
              <a:latin typeface="Nunito"/>
              <a:ea typeface="Nunito"/>
              <a:cs typeface="Nunito"/>
              <a:sym typeface="Nunito"/>
            </a:endParaRPr>
          </a:p>
          <a:p>
            <a:pPr marL="0" lvl="0" indent="0" algn="l" rtl="0">
              <a:spcBef>
                <a:spcPts val="0"/>
              </a:spcBef>
              <a:spcAft>
                <a:spcPts val="0"/>
              </a:spcAft>
              <a:buNone/>
            </a:pPr>
            <a:endParaRPr sz="1200">
              <a:latin typeface="Nunito"/>
              <a:ea typeface="Nunito"/>
              <a:cs typeface="Nunito"/>
              <a:sym typeface="Nunito"/>
            </a:endParaRPr>
          </a:p>
          <a:p>
            <a:pPr marL="0" lvl="0" indent="0" algn="l" rtl="0">
              <a:spcBef>
                <a:spcPts val="0"/>
              </a:spcBef>
              <a:spcAft>
                <a:spcPts val="0"/>
              </a:spcAft>
              <a:buNone/>
            </a:pPr>
            <a:endParaRPr sz="1200">
              <a:latin typeface="Nunito"/>
              <a:ea typeface="Nunito"/>
              <a:cs typeface="Nunito"/>
              <a:sym typeface="Nunito"/>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E599"/>
        </a:solidFill>
        <a:effectLst/>
      </p:bgPr>
    </p:bg>
    <p:spTree>
      <p:nvGrpSpPr>
        <p:cNvPr id="1" name="Shape 443"/>
        <p:cNvGrpSpPr/>
        <p:nvPr/>
      </p:nvGrpSpPr>
      <p:grpSpPr>
        <a:xfrm>
          <a:off x="0" y="0"/>
          <a:ext cx="0" cy="0"/>
          <a:chOff x="0" y="0"/>
          <a:chExt cx="0" cy="0"/>
        </a:xfrm>
      </p:grpSpPr>
      <p:sp>
        <p:nvSpPr>
          <p:cNvPr id="444" name="Google Shape;444;p29"/>
          <p:cNvSpPr txBox="1">
            <a:spLocks noGrp="1"/>
          </p:cNvSpPr>
          <p:nvPr>
            <p:ph type="title"/>
          </p:nvPr>
        </p:nvSpPr>
        <p:spPr>
          <a:xfrm>
            <a:off x="1210900" y="598575"/>
            <a:ext cx="73173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Questions about the Modern Garden city</a:t>
            </a:r>
            <a:endParaRPr/>
          </a:p>
        </p:txBody>
      </p:sp>
      <p:sp>
        <p:nvSpPr>
          <p:cNvPr id="445" name="Google Shape;445;p29"/>
          <p:cNvSpPr txBox="1">
            <a:spLocks noGrp="1"/>
          </p:cNvSpPr>
          <p:nvPr>
            <p:ph type="body" idx="1"/>
          </p:nvPr>
        </p:nvSpPr>
        <p:spPr>
          <a:xfrm>
            <a:off x="1805600" y="1652550"/>
            <a:ext cx="5109900" cy="2482200"/>
          </a:xfrm>
          <a:prstGeom prst="rect">
            <a:avLst/>
          </a:prstGeom>
        </p:spPr>
        <p:txBody>
          <a:bodyPr spcFirstLastPara="1" wrap="square" lIns="91425" tIns="91425" rIns="91425" bIns="91425" anchor="t" anchorCtr="0">
            <a:noAutofit/>
          </a:bodyPr>
          <a:lstStyle/>
          <a:p>
            <a:pPr marL="457200" lvl="0" indent="-298450" algn="l" rtl="0">
              <a:spcBef>
                <a:spcPts val="0"/>
              </a:spcBef>
              <a:spcAft>
                <a:spcPts val="0"/>
              </a:spcAft>
              <a:buSzPts val="1100"/>
              <a:buChar char="●"/>
            </a:pPr>
            <a:r>
              <a:rPr lang="en-GB" sz="1100"/>
              <a:t>Is the idea of a Garden City still relevant today?</a:t>
            </a:r>
            <a:endParaRPr sz="1100"/>
          </a:p>
          <a:p>
            <a:pPr marL="1371600" lvl="1" indent="-298450" algn="l" rtl="0">
              <a:spcBef>
                <a:spcPts val="0"/>
              </a:spcBef>
              <a:spcAft>
                <a:spcPts val="0"/>
              </a:spcAft>
              <a:buSzPts val="1100"/>
              <a:buChar char="○"/>
            </a:pPr>
            <a:r>
              <a:rPr lang="en-GB"/>
              <a:t>It is more relevant today than ever before</a:t>
            </a:r>
            <a:endParaRPr/>
          </a:p>
          <a:p>
            <a:pPr marL="1371600" lvl="1" indent="-298450" algn="l" rtl="0">
              <a:spcBef>
                <a:spcPts val="0"/>
              </a:spcBef>
              <a:spcAft>
                <a:spcPts val="0"/>
              </a:spcAft>
              <a:buSzPts val="1100"/>
              <a:buChar char="○"/>
            </a:pPr>
            <a:r>
              <a:rPr lang="en-GB"/>
              <a:t>Due to awareness of climate change and social change</a:t>
            </a:r>
            <a:endParaRPr/>
          </a:p>
          <a:p>
            <a:pPr marL="1371600" lvl="1" indent="-298450" algn="l" rtl="0">
              <a:spcBef>
                <a:spcPts val="0"/>
              </a:spcBef>
              <a:spcAft>
                <a:spcPts val="0"/>
              </a:spcAft>
              <a:buSzPts val="1100"/>
              <a:buChar char="○"/>
            </a:pPr>
            <a:r>
              <a:rPr lang="en-GB"/>
              <a:t>The drive for traditional ways of living</a:t>
            </a:r>
            <a:endParaRPr/>
          </a:p>
          <a:p>
            <a:pPr marL="457200" lvl="0" indent="-298450" algn="l" rtl="0">
              <a:spcBef>
                <a:spcPts val="0"/>
              </a:spcBef>
              <a:spcAft>
                <a:spcPts val="0"/>
              </a:spcAft>
              <a:buSzPts val="1100"/>
              <a:buChar char="●"/>
            </a:pPr>
            <a:r>
              <a:rPr lang="en-GB" sz="1100"/>
              <a:t>Can it offer improvements to the way we live?</a:t>
            </a:r>
            <a:endParaRPr sz="1100"/>
          </a:p>
          <a:p>
            <a:pPr marL="1371600" lvl="1" indent="-298450" algn="l" rtl="0">
              <a:spcBef>
                <a:spcPts val="0"/>
              </a:spcBef>
              <a:spcAft>
                <a:spcPts val="0"/>
              </a:spcAft>
              <a:buSzPts val="1100"/>
              <a:buChar char="○"/>
            </a:pPr>
            <a:r>
              <a:rPr lang="en-GB"/>
              <a:t>Improve air quality</a:t>
            </a:r>
            <a:endParaRPr/>
          </a:p>
          <a:p>
            <a:pPr marL="1371600" lvl="1" indent="-298450" algn="l" rtl="0">
              <a:spcBef>
                <a:spcPts val="0"/>
              </a:spcBef>
              <a:spcAft>
                <a:spcPts val="0"/>
              </a:spcAft>
              <a:buSzPts val="1100"/>
              <a:buChar char="○"/>
            </a:pPr>
            <a:r>
              <a:rPr lang="en-GB"/>
              <a:t>Mental health boost</a:t>
            </a:r>
            <a:endParaRPr/>
          </a:p>
          <a:p>
            <a:pPr marL="1371600" lvl="1" indent="-298450" algn="l" rtl="0">
              <a:spcBef>
                <a:spcPts val="0"/>
              </a:spcBef>
              <a:spcAft>
                <a:spcPts val="0"/>
              </a:spcAft>
              <a:buSzPts val="1100"/>
              <a:buChar char="○"/>
            </a:pPr>
            <a:r>
              <a:rPr lang="en-GB"/>
              <a:t>Adds more Biodiversity</a:t>
            </a:r>
            <a:endParaRPr sz="1100"/>
          </a:p>
          <a:p>
            <a:pPr marL="457200" lvl="0" indent="-298450" algn="l" rtl="0">
              <a:spcBef>
                <a:spcPts val="0"/>
              </a:spcBef>
              <a:spcAft>
                <a:spcPts val="0"/>
              </a:spcAft>
              <a:buSzPts val="1100"/>
              <a:buChar char="●"/>
            </a:pPr>
            <a:r>
              <a:rPr lang="en-GB" sz="1100"/>
              <a:t>What relevance do Howard’s original proposals have today?</a:t>
            </a:r>
            <a:endParaRPr sz="1100"/>
          </a:p>
          <a:p>
            <a:pPr marL="1371600" lvl="1" indent="-298450" algn="l" rtl="0">
              <a:spcBef>
                <a:spcPts val="0"/>
              </a:spcBef>
              <a:spcAft>
                <a:spcPts val="0"/>
              </a:spcAft>
              <a:buSzPts val="1100"/>
              <a:buChar char="○"/>
            </a:pPr>
            <a:r>
              <a:rPr lang="en-GB"/>
              <a:t>The idea of small and close community spirit</a:t>
            </a:r>
            <a:endParaRPr/>
          </a:p>
          <a:p>
            <a:pPr marL="1371600" lvl="1" indent="-298450" algn="l" rtl="0">
              <a:spcBef>
                <a:spcPts val="0"/>
              </a:spcBef>
              <a:spcAft>
                <a:spcPts val="0"/>
              </a:spcAft>
              <a:buSzPts val="1100"/>
              <a:buChar char="○"/>
            </a:pPr>
            <a:r>
              <a:rPr lang="en-GB"/>
              <a:t>Importance of communal spaces</a:t>
            </a:r>
            <a:endParaRPr/>
          </a:p>
          <a:p>
            <a:pPr marL="1371600" lvl="1" indent="-298450" algn="l" rtl="0">
              <a:spcBef>
                <a:spcPts val="0"/>
              </a:spcBef>
              <a:spcAft>
                <a:spcPts val="0"/>
              </a:spcAft>
              <a:buSzPts val="1100"/>
              <a:buChar char="○"/>
            </a:pPr>
            <a:r>
              <a:rPr lang="en-GB"/>
              <a:t>Integration of natural environments</a:t>
            </a:r>
            <a:endParaRPr/>
          </a:p>
        </p:txBody>
      </p:sp>
      <p:sp>
        <p:nvSpPr>
          <p:cNvPr id="446" name="Google Shape;446;p29"/>
          <p:cNvSpPr txBox="1">
            <a:spLocks noGrp="1"/>
          </p:cNvSpPr>
          <p:nvPr>
            <p:ph type="subTitle" idx="4294967295"/>
          </p:nvPr>
        </p:nvSpPr>
        <p:spPr>
          <a:xfrm>
            <a:off x="0" y="0"/>
            <a:ext cx="3208800" cy="4194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a:t>BRANDON</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450"/>
        <p:cNvGrpSpPr/>
        <p:nvPr/>
      </p:nvGrpSpPr>
      <p:grpSpPr>
        <a:xfrm>
          <a:off x="0" y="0"/>
          <a:ext cx="0" cy="0"/>
          <a:chOff x="0" y="0"/>
          <a:chExt cx="0" cy="0"/>
        </a:xfrm>
      </p:grpSpPr>
      <p:sp>
        <p:nvSpPr>
          <p:cNvPr id="451" name="Google Shape;451;p30"/>
          <p:cNvSpPr txBox="1">
            <a:spLocks noGrp="1"/>
          </p:cNvSpPr>
          <p:nvPr>
            <p:ph type="ctrTitle"/>
          </p:nvPr>
        </p:nvSpPr>
        <p:spPr>
          <a:xfrm>
            <a:off x="201100" y="1432975"/>
            <a:ext cx="7121100" cy="2205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CONCLUSION……</a:t>
            </a:r>
            <a:endParaRPr/>
          </a:p>
          <a:p>
            <a:pPr marL="0" lvl="0" indent="0" algn="l" rtl="0">
              <a:spcBef>
                <a:spcPts val="0"/>
              </a:spcBef>
              <a:spcAft>
                <a:spcPts val="0"/>
              </a:spcAft>
              <a:buNone/>
            </a:pPr>
            <a:r>
              <a:rPr lang="en-GB" sz="2400"/>
              <a:t>To answer our question: Why are the garden cities making an unlikely comeback?</a:t>
            </a:r>
            <a:endParaRPr sz="2400"/>
          </a:p>
        </p:txBody>
      </p:sp>
      <p:sp>
        <p:nvSpPr>
          <p:cNvPr id="452" name="Google Shape;452;p30"/>
          <p:cNvSpPr txBox="1">
            <a:spLocks noGrp="1"/>
          </p:cNvSpPr>
          <p:nvPr>
            <p:ph type="subTitle" idx="1"/>
          </p:nvPr>
        </p:nvSpPr>
        <p:spPr>
          <a:xfrm>
            <a:off x="142325" y="4484575"/>
            <a:ext cx="8813700" cy="535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sz="1400"/>
          </a:p>
        </p:txBody>
      </p:sp>
      <p:sp>
        <p:nvSpPr>
          <p:cNvPr id="453" name="Google Shape;453;p30"/>
          <p:cNvSpPr txBox="1">
            <a:spLocks noGrp="1"/>
          </p:cNvSpPr>
          <p:nvPr>
            <p:ph type="subTitle" idx="1"/>
          </p:nvPr>
        </p:nvSpPr>
        <p:spPr>
          <a:xfrm>
            <a:off x="272625" y="104875"/>
            <a:ext cx="2873100" cy="482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TOWN AND COUNTRY</a:t>
            </a:r>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2116</Words>
  <Application>Microsoft Office PowerPoint</Application>
  <PresentationFormat>On-screen Show (16:9)</PresentationFormat>
  <Paragraphs>167</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Maven Pro</vt:lpstr>
      <vt:lpstr>Nunito</vt:lpstr>
      <vt:lpstr>Momentum</vt:lpstr>
      <vt:lpstr>WHY ARE THE GARDEN CITIES MAKING AN UNLIKELY COMEBACK?</vt:lpstr>
      <vt:lpstr>Table of contexts: Garden cities presentation </vt:lpstr>
      <vt:lpstr>Historical background in the 1900s</vt:lpstr>
      <vt:lpstr>Origin of Garden cities</vt:lpstr>
      <vt:lpstr>The Three Magnets </vt:lpstr>
      <vt:lpstr>Garden City Design concept </vt:lpstr>
      <vt:lpstr>Garden cities principles </vt:lpstr>
      <vt:lpstr>Letchworth Garden City  </vt:lpstr>
      <vt:lpstr>Letchworth Garden city  (Precedent study)</vt:lpstr>
      <vt:lpstr>Master plan of  letchworth </vt:lpstr>
      <vt:lpstr>Successful or not? </vt:lpstr>
      <vt:lpstr>Welwyn Garden city, Ebenezer Howard  (Precedent study)</vt:lpstr>
      <vt:lpstr>Involvements and Inspirations...</vt:lpstr>
      <vt:lpstr>Planning &amp; Development of Welwyn.</vt:lpstr>
      <vt:lpstr>Modern interpretation of Garden city </vt:lpstr>
      <vt:lpstr>Modern interpretation of Garden city </vt:lpstr>
      <vt:lpstr>Questions about the Modern Garden city</vt:lpstr>
      <vt:lpstr>CONCLUSION…… To answer our question: Why are the garden cities making an unlikely comeback?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ARE THE GARDEN CITIES MAKING AN UNLIKELY COMEBACK?</dc:title>
  <dc:creator>Lara Hopkinson</dc:creator>
  <cp:lastModifiedBy>Lara Hopkinson</cp:lastModifiedBy>
  <cp:revision>1</cp:revision>
  <dcterms:modified xsi:type="dcterms:W3CDTF">2020-05-11T07:16:06Z</dcterms:modified>
</cp:coreProperties>
</file>