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0" r:id="rId1"/>
  </p:sldMasterIdLst>
  <p:notesMasterIdLst>
    <p:notesMasterId r:id="rId25"/>
  </p:notesMasterIdLst>
  <p:sldIdLst>
    <p:sldId id="256" r:id="rId2"/>
    <p:sldId id="317" r:id="rId3"/>
    <p:sldId id="287" r:id="rId4"/>
    <p:sldId id="259" r:id="rId5"/>
    <p:sldId id="318" r:id="rId6"/>
    <p:sldId id="320" r:id="rId7"/>
    <p:sldId id="319" r:id="rId8"/>
    <p:sldId id="266" r:id="rId9"/>
    <p:sldId id="290" r:id="rId10"/>
    <p:sldId id="289" r:id="rId11"/>
    <p:sldId id="267" r:id="rId12"/>
    <p:sldId id="322" r:id="rId13"/>
    <p:sldId id="366" r:id="rId14"/>
    <p:sldId id="323" r:id="rId15"/>
    <p:sldId id="367" r:id="rId16"/>
    <p:sldId id="360" r:id="rId17"/>
    <p:sldId id="332" r:id="rId18"/>
    <p:sldId id="364" r:id="rId19"/>
    <p:sldId id="365" r:id="rId20"/>
    <p:sldId id="368" r:id="rId21"/>
    <p:sldId id="302" r:id="rId22"/>
    <p:sldId id="284" r:id="rId23"/>
    <p:sldId id="32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B69AA-4011-42A0-A515-58726CC8B276}" v="4" dt="2024-02-05T10:06:52.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807" autoAdjust="0"/>
  </p:normalViewPr>
  <p:slideViewPr>
    <p:cSldViewPr snapToGrid="0">
      <p:cViewPr varScale="1">
        <p:scale>
          <a:sx n="59" d="100"/>
          <a:sy n="59" d="100"/>
        </p:scale>
        <p:origin x="117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658B69AA-4011-42A0-A515-58726CC8B276}"/>
    <pc:docChg chg="custSel addSld modSld sldOrd">
      <pc:chgData name="Sue Ainsworth" userId="888be70d-2e4c-4f55-baa0-638ca1ed17b4" providerId="ADAL" clId="{658B69AA-4011-42A0-A515-58726CC8B276}" dt="2024-02-05T10:11:31.444" v="870" actId="20577"/>
      <pc:docMkLst>
        <pc:docMk/>
      </pc:docMkLst>
      <pc:sldChg chg="ord">
        <pc:chgData name="Sue Ainsworth" userId="888be70d-2e4c-4f55-baa0-638ca1ed17b4" providerId="ADAL" clId="{658B69AA-4011-42A0-A515-58726CC8B276}" dt="2024-02-05T08:53:50.495" v="3"/>
        <pc:sldMkLst>
          <pc:docMk/>
          <pc:sldMk cId="417399731" sldId="319"/>
        </pc:sldMkLst>
      </pc:sldChg>
      <pc:sldChg chg="ord">
        <pc:chgData name="Sue Ainsworth" userId="888be70d-2e4c-4f55-baa0-638ca1ed17b4" providerId="ADAL" clId="{658B69AA-4011-42A0-A515-58726CC8B276}" dt="2024-02-05T08:53:46.204" v="1"/>
        <pc:sldMkLst>
          <pc:docMk/>
          <pc:sldMk cId="1828257873" sldId="320"/>
        </pc:sldMkLst>
      </pc:sldChg>
      <pc:sldChg chg="modSp mod">
        <pc:chgData name="Sue Ainsworth" userId="888be70d-2e4c-4f55-baa0-638ca1ed17b4" providerId="ADAL" clId="{658B69AA-4011-42A0-A515-58726CC8B276}" dt="2024-02-05T10:02:55.988" v="519" actId="20577"/>
        <pc:sldMkLst>
          <pc:docMk/>
          <pc:sldMk cId="1362381144" sldId="321"/>
        </pc:sldMkLst>
        <pc:spChg chg="mod">
          <ac:chgData name="Sue Ainsworth" userId="888be70d-2e4c-4f55-baa0-638ca1ed17b4" providerId="ADAL" clId="{658B69AA-4011-42A0-A515-58726CC8B276}" dt="2024-02-05T10:02:55.988" v="519" actId="20577"/>
          <ac:spMkLst>
            <pc:docMk/>
            <pc:sldMk cId="1362381144" sldId="321"/>
            <ac:spMk id="3" creationId="{042D4C9F-DCB3-4739-8A9D-B63E4E630CB9}"/>
          </ac:spMkLst>
        </pc:spChg>
      </pc:sldChg>
      <pc:sldChg chg="modSp mod">
        <pc:chgData name="Sue Ainsworth" userId="888be70d-2e4c-4f55-baa0-638ca1ed17b4" providerId="ADAL" clId="{658B69AA-4011-42A0-A515-58726CC8B276}" dt="2024-02-05T09:25:59.222" v="129" actId="20577"/>
        <pc:sldMkLst>
          <pc:docMk/>
          <pc:sldMk cId="1717662753" sldId="322"/>
        </pc:sldMkLst>
        <pc:spChg chg="mod">
          <ac:chgData name="Sue Ainsworth" userId="888be70d-2e4c-4f55-baa0-638ca1ed17b4" providerId="ADAL" clId="{658B69AA-4011-42A0-A515-58726CC8B276}" dt="2024-02-05T09:25:59.222" v="129" actId="20577"/>
          <ac:spMkLst>
            <pc:docMk/>
            <pc:sldMk cId="1717662753" sldId="322"/>
            <ac:spMk id="3" creationId="{C20972EC-906D-8EF6-C46D-5BADFD406A07}"/>
          </ac:spMkLst>
        </pc:spChg>
      </pc:sldChg>
      <pc:sldChg chg="modSp mod ord">
        <pc:chgData name="Sue Ainsworth" userId="888be70d-2e4c-4f55-baa0-638ca1ed17b4" providerId="ADAL" clId="{658B69AA-4011-42A0-A515-58726CC8B276}" dt="2024-02-05T09:27:25.423" v="178" actId="27636"/>
        <pc:sldMkLst>
          <pc:docMk/>
          <pc:sldMk cId="3094369690" sldId="323"/>
        </pc:sldMkLst>
        <pc:spChg chg="mod">
          <ac:chgData name="Sue Ainsworth" userId="888be70d-2e4c-4f55-baa0-638ca1ed17b4" providerId="ADAL" clId="{658B69AA-4011-42A0-A515-58726CC8B276}" dt="2024-02-05T09:26:57.706" v="176" actId="122"/>
          <ac:spMkLst>
            <pc:docMk/>
            <pc:sldMk cId="3094369690" sldId="323"/>
            <ac:spMk id="2" creationId="{DF68AA3B-A477-9AEF-1F3E-542F4660BFE0}"/>
          </ac:spMkLst>
        </pc:spChg>
        <pc:spChg chg="mod">
          <ac:chgData name="Sue Ainsworth" userId="888be70d-2e4c-4f55-baa0-638ca1ed17b4" providerId="ADAL" clId="{658B69AA-4011-42A0-A515-58726CC8B276}" dt="2024-02-05T09:27:25.423" v="178" actId="27636"/>
          <ac:spMkLst>
            <pc:docMk/>
            <pc:sldMk cId="3094369690" sldId="323"/>
            <ac:spMk id="3" creationId="{C20972EC-906D-8EF6-C46D-5BADFD406A07}"/>
          </ac:spMkLst>
        </pc:spChg>
      </pc:sldChg>
      <pc:sldChg chg="modSp mod ord">
        <pc:chgData name="Sue Ainsworth" userId="888be70d-2e4c-4f55-baa0-638ca1ed17b4" providerId="ADAL" clId="{658B69AA-4011-42A0-A515-58726CC8B276}" dt="2024-02-05T09:15:55.136" v="13" actId="27636"/>
        <pc:sldMkLst>
          <pc:docMk/>
          <pc:sldMk cId="2721443392" sldId="366"/>
        </pc:sldMkLst>
        <pc:spChg chg="mod">
          <ac:chgData name="Sue Ainsworth" userId="888be70d-2e4c-4f55-baa0-638ca1ed17b4" providerId="ADAL" clId="{658B69AA-4011-42A0-A515-58726CC8B276}" dt="2024-02-05T09:15:55.136" v="13" actId="27636"/>
          <ac:spMkLst>
            <pc:docMk/>
            <pc:sldMk cId="2721443392" sldId="366"/>
            <ac:spMk id="2" creationId="{F44BA246-2BB6-202D-D62F-6DE8EAB6E1C7}"/>
          </ac:spMkLst>
        </pc:spChg>
      </pc:sldChg>
      <pc:sldChg chg="modSp add mod">
        <pc:chgData name="Sue Ainsworth" userId="888be70d-2e4c-4f55-baa0-638ca1ed17b4" providerId="ADAL" clId="{658B69AA-4011-42A0-A515-58726CC8B276}" dt="2024-02-05T09:52:41.662" v="374" actId="20577"/>
        <pc:sldMkLst>
          <pc:docMk/>
          <pc:sldMk cId="2839554351" sldId="367"/>
        </pc:sldMkLst>
        <pc:spChg chg="mod">
          <ac:chgData name="Sue Ainsworth" userId="888be70d-2e4c-4f55-baa0-638ca1ed17b4" providerId="ADAL" clId="{658B69AA-4011-42A0-A515-58726CC8B276}" dt="2024-02-05T09:35:02.914" v="302" actId="20577"/>
          <ac:spMkLst>
            <pc:docMk/>
            <pc:sldMk cId="2839554351" sldId="367"/>
            <ac:spMk id="2" creationId="{DF68AA3B-A477-9AEF-1F3E-542F4660BFE0}"/>
          </ac:spMkLst>
        </pc:spChg>
        <pc:spChg chg="mod">
          <ac:chgData name="Sue Ainsworth" userId="888be70d-2e4c-4f55-baa0-638ca1ed17b4" providerId="ADAL" clId="{658B69AA-4011-42A0-A515-58726CC8B276}" dt="2024-02-05T09:52:41.662" v="374" actId="20577"/>
          <ac:spMkLst>
            <pc:docMk/>
            <pc:sldMk cId="2839554351" sldId="367"/>
            <ac:spMk id="3" creationId="{C20972EC-906D-8EF6-C46D-5BADFD406A07}"/>
          </ac:spMkLst>
        </pc:spChg>
      </pc:sldChg>
      <pc:sldChg chg="modSp add mod">
        <pc:chgData name="Sue Ainsworth" userId="888be70d-2e4c-4f55-baa0-638ca1ed17b4" providerId="ADAL" clId="{658B69AA-4011-42A0-A515-58726CC8B276}" dt="2024-02-05T10:11:31.444" v="870" actId="20577"/>
        <pc:sldMkLst>
          <pc:docMk/>
          <pc:sldMk cId="714805206" sldId="368"/>
        </pc:sldMkLst>
        <pc:spChg chg="mod">
          <ac:chgData name="Sue Ainsworth" userId="888be70d-2e4c-4f55-baa0-638ca1ed17b4" providerId="ADAL" clId="{658B69AA-4011-42A0-A515-58726CC8B276}" dt="2024-02-05T10:11:31.444" v="870" actId="20577"/>
          <ac:spMkLst>
            <pc:docMk/>
            <pc:sldMk cId="714805206" sldId="368"/>
            <ac:spMk id="2" creationId="{DCE9259C-8EC6-113C-4D14-E5A1BFFFE57D}"/>
          </ac:spMkLst>
        </pc:spChg>
        <pc:spChg chg="mod">
          <ac:chgData name="Sue Ainsworth" userId="888be70d-2e4c-4f55-baa0-638ca1ed17b4" providerId="ADAL" clId="{658B69AA-4011-42A0-A515-58726CC8B276}" dt="2024-02-05T10:10:04.568" v="818" actId="12"/>
          <ac:spMkLst>
            <pc:docMk/>
            <pc:sldMk cId="714805206" sldId="368"/>
            <ac:spMk id="3" creationId="{E65AA4F2-4A18-3994-6617-41796789970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65904-FE8E-4D82-AEB3-E7449731AA03}"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87033F-54B4-47E5-A269-0322505006FA}" type="slidenum">
              <a:rPr lang="en-GB" smtClean="0"/>
              <a:t>‹#›</a:t>
            </a:fld>
            <a:endParaRPr lang="en-GB"/>
          </a:p>
        </p:txBody>
      </p:sp>
    </p:spTree>
    <p:extLst>
      <p:ext uri="{BB962C8B-B14F-4D97-AF65-F5344CB8AC3E}">
        <p14:creationId xmlns:p14="http://schemas.microsoft.com/office/powerpoint/2010/main" val="2547845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a:t>
            </a:fld>
            <a:endParaRPr lang="en-GB"/>
          </a:p>
        </p:txBody>
      </p:sp>
    </p:spTree>
    <p:extLst>
      <p:ext uri="{BB962C8B-B14F-4D97-AF65-F5344CB8AC3E}">
        <p14:creationId xmlns:p14="http://schemas.microsoft.com/office/powerpoint/2010/main" val="2640258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E2F6BE-E23B-46FB-8B6A-CA1A68CF0552}" type="slidenum">
              <a:rPr lang="en-GB" smtClean="0"/>
              <a:t>3</a:t>
            </a:fld>
            <a:endParaRPr lang="en-GB"/>
          </a:p>
        </p:txBody>
      </p:sp>
    </p:spTree>
    <p:extLst>
      <p:ext uri="{BB962C8B-B14F-4D97-AF65-F5344CB8AC3E}">
        <p14:creationId xmlns:p14="http://schemas.microsoft.com/office/powerpoint/2010/main" val="298592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5</a:t>
            </a:fld>
            <a:endParaRPr lang="en-GB"/>
          </a:p>
        </p:txBody>
      </p:sp>
    </p:spTree>
    <p:extLst>
      <p:ext uri="{BB962C8B-B14F-4D97-AF65-F5344CB8AC3E}">
        <p14:creationId xmlns:p14="http://schemas.microsoft.com/office/powerpoint/2010/main" val="2376420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6</a:t>
            </a:fld>
            <a:endParaRPr lang="en-GB"/>
          </a:p>
        </p:txBody>
      </p:sp>
    </p:spTree>
    <p:extLst>
      <p:ext uri="{BB962C8B-B14F-4D97-AF65-F5344CB8AC3E}">
        <p14:creationId xmlns:p14="http://schemas.microsoft.com/office/powerpoint/2010/main" val="3626934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8</a:t>
            </a:fld>
            <a:endParaRPr lang="en-GB"/>
          </a:p>
        </p:txBody>
      </p:sp>
    </p:spTree>
    <p:extLst>
      <p:ext uri="{BB962C8B-B14F-4D97-AF65-F5344CB8AC3E}">
        <p14:creationId xmlns:p14="http://schemas.microsoft.com/office/powerpoint/2010/main" val="2116731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12</a:t>
            </a:fld>
            <a:endParaRPr lang="en-GB"/>
          </a:p>
        </p:txBody>
      </p:sp>
    </p:spTree>
    <p:extLst>
      <p:ext uri="{BB962C8B-B14F-4D97-AF65-F5344CB8AC3E}">
        <p14:creationId xmlns:p14="http://schemas.microsoft.com/office/powerpoint/2010/main" val="901592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15</a:t>
            </a:fld>
            <a:endParaRPr lang="en-GB"/>
          </a:p>
        </p:txBody>
      </p:sp>
    </p:spTree>
    <p:extLst>
      <p:ext uri="{BB962C8B-B14F-4D97-AF65-F5344CB8AC3E}">
        <p14:creationId xmlns:p14="http://schemas.microsoft.com/office/powerpoint/2010/main" val="3304190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16</a:t>
            </a:fld>
            <a:endParaRPr lang="en-GB"/>
          </a:p>
        </p:txBody>
      </p:sp>
    </p:spTree>
    <p:extLst>
      <p:ext uri="{BB962C8B-B14F-4D97-AF65-F5344CB8AC3E}">
        <p14:creationId xmlns:p14="http://schemas.microsoft.com/office/powerpoint/2010/main" val="2443706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17</a:t>
            </a:fld>
            <a:endParaRPr lang="en-GB"/>
          </a:p>
        </p:txBody>
      </p:sp>
    </p:spTree>
    <p:extLst>
      <p:ext uri="{BB962C8B-B14F-4D97-AF65-F5344CB8AC3E}">
        <p14:creationId xmlns:p14="http://schemas.microsoft.com/office/powerpoint/2010/main" val="3185837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18</a:t>
            </a:fld>
            <a:endParaRPr lang="en-GB"/>
          </a:p>
        </p:txBody>
      </p:sp>
    </p:spTree>
    <p:extLst>
      <p:ext uri="{BB962C8B-B14F-4D97-AF65-F5344CB8AC3E}">
        <p14:creationId xmlns:p14="http://schemas.microsoft.com/office/powerpoint/2010/main" val="3379112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19</a:t>
            </a:fld>
            <a:endParaRPr lang="en-GB"/>
          </a:p>
        </p:txBody>
      </p:sp>
    </p:spTree>
    <p:extLst>
      <p:ext uri="{BB962C8B-B14F-4D97-AF65-F5344CB8AC3E}">
        <p14:creationId xmlns:p14="http://schemas.microsoft.com/office/powerpoint/2010/main" val="317540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20</a:t>
            </a:fld>
            <a:endParaRPr lang="en-GB"/>
          </a:p>
        </p:txBody>
      </p:sp>
    </p:spTree>
    <p:extLst>
      <p:ext uri="{BB962C8B-B14F-4D97-AF65-F5344CB8AC3E}">
        <p14:creationId xmlns:p14="http://schemas.microsoft.com/office/powerpoint/2010/main" val="1450941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guidance and resources are available? </a:t>
            </a:r>
          </a:p>
          <a:p>
            <a:endParaRPr lang="en-GB" dirty="0"/>
          </a:p>
          <a:p>
            <a:r>
              <a:rPr lang="en-GB" dirty="0"/>
              <a:t>Do any particularly stand out?</a:t>
            </a:r>
          </a:p>
          <a:p>
            <a:r>
              <a:rPr lang="en-GB" dirty="0"/>
              <a:t>How effective do you think these are at reducing bullying</a:t>
            </a:r>
          </a:p>
        </p:txBody>
      </p:sp>
      <p:sp>
        <p:nvSpPr>
          <p:cNvPr id="4" name="Slide Number Placeholder 3"/>
          <p:cNvSpPr>
            <a:spLocks noGrp="1"/>
          </p:cNvSpPr>
          <p:nvPr>
            <p:ph type="sldNum" sz="quarter" idx="5"/>
          </p:nvPr>
        </p:nvSpPr>
        <p:spPr/>
        <p:txBody>
          <a:bodyPr/>
          <a:lstStyle/>
          <a:p>
            <a:fld id="{7687033F-54B4-47E5-A269-0322505006FA}" type="slidenum">
              <a:rPr lang="en-GB" smtClean="0"/>
              <a:t>21</a:t>
            </a:fld>
            <a:endParaRPr lang="en-GB"/>
          </a:p>
        </p:txBody>
      </p:sp>
    </p:spTree>
    <p:extLst>
      <p:ext uri="{BB962C8B-B14F-4D97-AF65-F5344CB8AC3E}">
        <p14:creationId xmlns:p14="http://schemas.microsoft.com/office/powerpoint/2010/main" val="438348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22</a:t>
            </a:fld>
            <a:endParaRPr lang="en-GB"/>
          </a:p>
        </p:txBody>
      </p:sp>
    </p:spTree>
    <p:extLst>
      <p:ext uri="{BB962C8B-B14F-4D97-AF65-F5344CB8AC3E}">
        <p14:creationId xmlns:p14="http://schemas.microsoft.com/office/powerpoint/2010/main" val="153135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87033F-54B4-47E5-A269-0322505006FA}" type="slidenum">
              <a:rPr lang="en-GB" smtClean="0"/>
              <a:t>23</a:t>
            </a:fld>
            <a:endParaRPr lang="en-GB"/>
          </a:p>
        </p:txBody>
      </p:sp>
    </p:spTree>
    <p:extLst>
      <p:ext uri="{BB962C8B-B14F-4D97-AF65-F5344CB8AC3E}">
        <p14:creationId xmlns:p14="http://schemas.microsoft.com/office/powerpoint/2010/main" val="46277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8614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8869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5972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8910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678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402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9256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2/5/2024</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4737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4466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8972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4040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2/5/2024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6971927"/>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perspectives-anotherwaytoview.blogspot.com/2012/05/many-facets-of-bullying-part-1.html" TargetMode="External"/><Relationship Id="rId5" Type="http://schemas.openxmlformats.org/officeDocument/2006/relationships/image" Target="../media/image3.jpg"/><Relationship Id="rId4" Type="http://schemas.openxmlformats.org/officeDocument/2006/relationships/hyperlink" Target="https://sauconpanther.org/2097/opinion/how-cyber-bullying-still-affects-teens/"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www.clipartbest.com/bullying-picture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ebstockreview.net/explore/bullying-clipart-bully-child/"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proofmart.com/product/question-mark-sign-png-images-transparent-background-free-downloa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classroom.synonym.com/antibullying-classroom-activities-4677842.html"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rynelian.conwy.sch.uk/content/images/Kiva-antibullying-contract.pdf" TargetMode="External"/><Relationship Id="rId2" Type="http://schemas.openxmlformats.org/officeDocument/2006/relationships/hyperlink" Target="https://brynelian.conwy.sch.uk/parents/kiva-antibullying-program" TargetMode="External"/><Relationship Id="rId1" Type="http://schemas.openxmlformats.org/officeDocument/2006/relationships/slideLayout" Target="../slideLayouts/slideLayout2.xml"/><Relationship Id="rId5" Type="http://schemas.openxmlformats.org/officeDocument/2006/relationships/hyperlink" Target="https://brynelian.conwy.sch.uk/content/images/KiVa-Stages-2022-2023.pdf" TargetMode="External"/><Relationship Id="rId4" Type="http://schemas.openxmlformats.org/officeDocument/2006/relationships/hyperlink" Target="https://brynelian.conwy.sch.uk/content/images/KiVa-Screening-Form.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uk-wales-3994797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unicef.org.uk/rights-respecting-schools/wp-content/uploads/sites/4/2014/12/RRSA_Evaluation_Report.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lyw.cymru/bwlio-yn-yr-ysgol" TargetMode="External"/><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hyperlink" Target="https://www.gov.wales/school-bullying"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nspcc.org.uk/what-is-child-abuse/types-of-abuse/bullying-and-cyberbullying/" TargetMode="External"/><Relationship Id="rId3" Type="http://schemas.openxmlformats.org/officeDocument/2006/relationships/hyperlink" Target="https://www.bbc.co.uk/news/uk-wales-39947971" TargetMode="External"/><Relationship Id="rId7" Type="http://schemas.openxmlformats.org/officeDocument/2006/relationships/hyperlink" Target="https://www.nationalbullyinghelpline.co.uk/cyberbullying.html#:~:text=Cyberbullying%20is%20bullying%20and%20harassment,and%20by%20extremely%20worried%20parent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enedd.wales/laid%20documents/cr-ld11522/cr-ld11522-e.pdf" TargetMode="External"/><Relationship Id="rId5" Type="http://schemas.openxmlformats.org/officeDocument/2006/relationships/hyperlink" Target="https://www.kivaprogram.net/" TargetMode="External"/><Relationship Id="rId4" Type="http://schemas.openxmlformats.org/officeDocument/2006/relationships/hyperlink" Target="https://www.childcomwales.org.uk/dont-worry-im-here-for-you-childrens-experiences-of-cyberbullying-in-wales-3/"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youngminds.org.uk/about-us/media-centre/mental-health-statistics/" TargetMode="External"/><Relationship Id="rId3" Type="http://schemas.openxmlformats.org/officeDocument/2006/relationships/hyperlink" Target="https://www.ucl.ac.uk/educational-psychology/resources/CS1Reynolds16-19.pdf" TargetMode="External"/><Relationship Id="rId7" Type="http://schemas.openxmlformats.org/officeDocument/2006/relationships/hyperlink" Target="https://www.gov.wales/school-bullyin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www.youngminds.org.uk/" TargetMode="External"/><Relationship Id="rId5" Type="http://schemas.openxmlformats.org/officeDocument/2006/relationships/hyperlink" Target="https://www.unicef.org.uk/rights-respecting-schools/wp-content/uploads/sites/4/2014/12/RRSA_Evaluation_Report.pdf" TargetMode="External"/><Relationship Id="rId4" Type="http://schemas.openxmlformats.org/officeDocument/2006/relationships/hyperlink" Target="https://www.stopbullying.gov/bullying/effects" TargetMode="External"/><Relationship Id="rId9" Type="http://schemas.openxmlformats.org/officeDocument/2006/relationships/hyperlink" Target="https://www.youngminds.org.uk/young-person/coping-with-life/bully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F8AEC98-3742-4D78-A79E-DB72BE130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DDDBADD-CC21-400E-A524-D69DC92E6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339824" y="0"/>
            <a:ext cx="68583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23354E-2D93-4C37-BDB2-EDA4DA1A2006}"/>
              </a:ext>
            </a:extLst>
          </p:cNvPr>
          <p:cNvSpPr>
            <a:spLocks noGrp="1"/>
          </p:cNvSpPr>
          <p:nvPr>
            <p:ph type="ctrTitle"/>
          </p:nvPr>
        </p:nvSpPr>
        <p:spPr>
          <a:xfrm>
            <a:off x="5961344" y="758952"/>
            <a:ext cx="5542398" cy="3566160"/>
          </a:xfrm>
        </p:spPr>
        <p:txBody>
          <a:bodyPr>
            <a:normAutofit fontScale="90000"/>
          </a:bodyPr>
          <a:lstStyle/>
          <a:p>
            <a:br>
              <a:rPr lang="en-GB" sz="2000" dirty="0">
                <a:solidFill>
                  <a:srgbClr val="FFFFFF"/>
                </a:solidFill>
              </a:rPr>
            </a:br>
            <a:br>
              <a:rPr lang="en-GB" sz="2000" dirty="0">
                <a:solidFill>
                  <a:srgbClr val="FFFFFF"/>
                </a:solidFill>
              </a:rPr>
            </a:br>
            <a:br>
              <a:rPr lang="en-GB" sz="2000" dirty="0">
                <a:solidFill>
                  <a:srgbClr val="FFFFFF"/>
                </a:solidFill>
              </a:rPr>
            </a:br>
            <a:br>
              <a:rPr lang="en-GB" sz="2000" dirty="0">
                <a:solidFill>
                  <a:srgbClr val="FFFFFF"/>
                </a:solidFill>
              </a:rPr>
            </a:br>
            <a:br>
              <a:rPr lang="en-GB" sz="2000" dirty="0">
                <a:solidFill>
                  <a:srgbClr val="FFFFFF"/>
                </a:solidFill>
              </a:rPr>
            </a:br>
            <a:br>
              <a:rPr lang="en-GB" sz="2000" b="1" dirty="0">
                <a:solidFill>
                  <a:srgbClr val="FFFFFF"/>
                </a:solidFill>
                <a:latin typeface="Comic Sans MS" panose="030F0702030302020204" pitchFamily="66" charset="0"/>
              </a:rPr>
            </a:br>
            <a:r>
              <a:rPr lang="en-GB" sz="2000" b="1" dirty="0" err="1">
                <a:solidFill>
                  <a:srgbClr val="FFFFFF"/>
                </a:solidFill>
                <a:latin typeface="Comic Sans MS" panose="030F0702030302020204" pitchFamily="66" charset="0"/>
              </a:rPr>
              <a:t>Lles</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mewn</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Addysg</a:t>
            </a:r>
            <a:br>
              <a:rPr lang="en-GB" sz="2000" b="1" dirty="0">
                <a:solidFill>
                  <a:srgbClr val="FFFFFF"/>
                </a:solidFill>
                <a:latin typeface="Comic Sans MS" panose="030F0702030302020204" pitchFamily="66" charset="0"/>
              </a:rPr>
            </a:br>
            <a:br>
              <a:rPr lang="en-GB" sz="2000" b="1" dirty="0">
                <a:solidFill>
                  <a:srgbClr val="FFFFFF"/>
                </a:solidFill>
                <a:latin typeface="Comic Sans MS" panose="030F0702030302020204" pitchFamily="66" charset="0"/>
              </a:rPr>
            </a:br>
            <a:r>
              <a:rPr lang="en-GB" sz="2000" b="1" dirty="0">
                <a:solidFill>
                  <a:srgbClr val="FFFFFF"/>
                </a:solidFill>
                <a:latin typeface="Comic Sans MS" panose="030F0702030302020204" pitchFamily="66" charset="0"/>
              </a:rPr>
              <a:t>Well-being in Education</a:t>
            </a:r>
            <a:br>
              <a:rPr lang="en-GB" sz="2000" b="1" dirty="0">
                <a:solidFill>
                  <a:srgbClr val="FFFFFF"/>
                </a:solidFill>
                <a:latin typeface="Comic Sans MS" panose="030F0702030302020204" pitchFamily="66" charset="0"/>
              </a:rPr>
            </a:br>
            <a:br>
              <a:rPr lang="en-GB" sz="2000" b="1" dirty="0">
                <a:solidFill>
                  <a:srgbClr val="FFFFFF"/>
                </a:solidFill>
                <a:latin typeface="Comic Sans MS" panose="030F0702030302020204" pitchFamily="66" charset="0"/>
              </a:rPr>
            </a:br>
            <a:r>
              <a:rPr lang="en-GB" sz="2000" b="1" dirty="0">
                <a:solidFill>
                  <a:srgbClr val="FFFFFF"/>
                </a:solidFill>
                <a:latin typeface="Comic Sans MS" panose="030F0702030302020204" pitchFamily="66" charset="0"/>
              </a:rPr>
              <a:t>ECES6021C</a:t>
            </a:r>
            <a:br>
              <a:rPr lang="en-GB" sz="2000" b="1" dirty="0">
                <a:solidFill>
                  <a:srgbClr val="FFFFFF"/>
                </a:solidFill>
                <a:latin typeface="Comic Sans MS" panose="030F0702030302020204" pitchFamily="66" charset="0"/>
              </a:rPr>
            </a:br>
            <a:br>
              <a:rPr lang="en-GB" sz="2000" b="1" dirty="0">
                <a:solidFill>
                  <a:srgbClr val="FFFFFF"/>
                </a:solidFill>
                <a:latin typeface="Comic Sans MS" panose="030F0702030302020204" pitchFamily="66" charset="0"/>
              </a:rPr>
            </a:br>
            <a:r>
              <a:rPr lang="en-GB" sz="2000" b="1" dirty="0" err="1">
                <a:solidFill>
                  <a:srgbClr val="FFFFFF"/>
                </a:solidFill>
                <a:latin typeface="Comic Sans MS" panose="030F0702030302020204" pitchFamily="66" charset="0"/>
              </a:rPr>
              <a:t>Effaith</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bwlio</a:t>
            </a:r>
            <a:r>
              <a:rPr lang="en-GB" sz="2000" b="1" dirty="0">
                <a:solidFill>
                  <a:srgbClr val="FFFFFF"/>
                </a:solidFill>
                <a:latin typeface="Comic Sans MS" panose="030F0702030302020204" pitchFamily="66" charset="0"/>
              </a:rPr>
              <a:t> </a:t>
            </a:r>
            <a:r>
              <a:rPr lang="en-GB" sz="2000" b="1" dirty="0" err="1">
                <a:solidFill>
                  <a:srgbClr val="FFFFFF"/>
                </a:solidFill>
                <a:latin typeface="Comic Sans MS" panose="030F0702030302020204" pitchFamily="66" charset="0"/>
              </a:rPr>
              <a:t>ar</a:t>
            </a:r>
            <a:r>
              <a:rPr lang="en-GB" sz="2000" b="1" dirty="0">
                <a:solidFill>
                  <a:srgbClr val="FFFFFF"/>
                </a:solidFill>
                <a:latin typeface="Comic Sans MS" panose="030F0702030302020204" pitchFamily="66" charset="0"/>
              </a:rPr>
              <a:t> les/Effect of bullying on well-being</a:t>
            </a:r>
            <a:br>
              <a:rPr lang="en-GB" sz="2000" dirty="0">
                <a:solidFill>
                  <a:srgbClr val="FFFFFF"/>
                </a:solidFill>
              </a:rPr>
            </a:br>
            <a:br>
              <a:rPr lang="en-GB" sz="2000" dirty="0">
                <a:solidFill>
                  <a:srgbClr val="FFFFFF"/>
                </a:solidFill>
              </a:rPr>
            </a:br>
            <a:endParaRPr lang="en-GB" sz="2000" dirty="0">
              <a:solidFill>
                <a:srgbClr val="FFFFFF"/>
              </a:solidFill>
            </a:endParaRPr>
          </a:p>
        </p:txBody>
      </p:sp>
      <p:pic>
        <p:nvPicPr>
          <p:cNvPr id="8" name="Picture 7" descr="A person holding a sign&#10;&#10;Description automatically generated with medium confidence">
            <a:extLst>
              <a:ext uri="{FF2B5EF4-FFF2-40B4-BE49-F238E27FC236}">
                <a16:creationId xmlns:a16="http://schemas.microsoft.com/office/drawing/2014/main" id="{68C68C1E-3150-7EC1-DF23-41349F5FE46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97" r="17375" b="2"/>
          <a:stretch/>
        </p:blipFill>
        <p:spPr>
          <a:xfrm>
            <a:off x="-1" y="-1"/>
            <a:ext cx="5294376" cy="4292485"/>
          </a:xfrm>
          <a:prstGeom prst="rect">
            <a:avLst/>
          </a:prstGeom>
        </p:spPr>
      </p:pic>
      <p:pic>
        <p:nvPicPr>
          <p:cNvPr id="5" name="Picture 4" descr="A group of girls standing in front of a brick wall&#10;&#10;Description automatically generated with medium confidence">
            <a:extLst>
              <a:ext uri="{FF2B5EF4-FFF2-40B4-BE49-F238E27FC236}">
                <a16:creationId xmlns:a16="http://schemas.microsoft.com/office/drawing/2014/main" id="{55DF044A-E64C-5F9B-3087-7B29095C5785}"/>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1" b="22469"/>
          <a:stretch/>
        </p:blipFill>
        <p:spPr>
          <a:xfrm>
            <a:off x="20" y="4292485"/>
            <a:ext cx="5294356" cy="2565516"/>
          </a:xfrm>
          <a:prstGeom prst="rect">
            <a:avLst/>
          </a:prstGeom>
        </p:spPr>
      </p:pic>
      <p:cxnSp>
        <p:nvCxnSpPr>
          <p:cNvPr id="30" name="Straight Connector 29">
            <a:extLst>
              <a:ext uri="{FF2B5EF4-FFF2-40B4-BE49-F238E27FC236}">
                <a16:creationId xmlns:a16="http://schemas.microsoft.com/office/drawing/2014/main" id="{C1748524-9487-4168-B383-1E83003D00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61343" y="4343400"/>
            <a:ext cx="5202616" cy="0"/>
          </a:xfrm>
          <a:prstGeom prst="line">
            <a:avLst/>
          </a:prstGeom>
          <a:ln w="6350">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9B0F30AA-F3F2-4243-A080-0F2575446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81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14741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D70C-3C6A-4957-A1BF-4B6CE0C50BCD}"/>
              </a:ext>
            </a:extLst>
          </p:cNvPr>
          <p:cNvSpPr>
            <a:spLocks noGrp="1"/>
          </p:cNvSpPr>
          <p:nvPr>
            <p:ph type="title"/>
          </p:nvPr>
        </p:nvSpPr>
        <p:spPr/>
        <p:txBody>
          <a:bodyPr/>
          <a:lstStyle/>
          <a:p>
            <a:r>
              <a:rPr lang="en-US" sz="4800" dirty="0" err="1">
                <a:solidFill>
                  <a:schemeClr val="tx1"/>
                </a:solidFill>
              </a:rPr>
              <a:t>Diffinio</a:t>
            </a:r>
            <a:r>
              <a:rPr lang="en-US" sz="4800" dirty="0">
                <a:solidFill>
                  <a:schemeClr val="tx1"/>
                </a:solidFill>
              </a:rPr>
              <a:t> </a:t>
            </a:r>
            <a:r>
              <a:rPr lang="en-US" sz="4800" dirty="0" err="1">
                <a:solidFill>
                  <a:schemeClr val="tx1"/>
                </a:solidFill>
              </a:rPr>
              <a:t>Bwlio</a:t>
            </a:r>
            <a:r>
              <a:rPr lang="en-US" sz="4800" dirty="0">
                <a:solidFill>
                  <a:schemeClr val="tx1"/>
                </a:solidFill>
              </a:rPr>
              <a:t> 1 / </a:t>
            </a:r>
            <a:r>
              <a:rPr lang="en-US" sz="4800" i="1" dirty="0">
                <a:solidFill>
                  <a:schemeClr val="tx1"/>
                </a:solidFill>
              </a:rPr>
              <a:t>Defining Bullying 1</a:t>
            </a:r>
            <a:endParaRPr lang="en-GB" dirty="0">
              <a:solidFill>
                <a:schemeClr val="tx1"/>
              </a:solidFill>
            </a:endParaRPr>
          </a:p>
        </p:txBody>
      </p:sp>
      <p:sp>
        <p:nvSpPr>
          <p:cNvPr id="3" name="Content Placeholder 2">
            <a:extLst>
              <a:ext uri="{FF2B5EF4-FFF2-40B4-BE49-F238E27FC236}">
                <a16:creationId xmlns:a16="http://schemas.microsoft.com/office/drawing/2014/main" id="{C31CFE7C-D4A0-4D5C-9A56-344EC0C6DD97}"/>
              </a:ext>
            </a:extLst>
          </p:cNvPr>
          <p:cNvSpPr>
            <a:spLocks noGrp="1"/>
          </p:cNvSpPr>
          <p:nvPr>
            <p:ph idx="1"/>
          </p:nvPr>
        </p:nvSpPr>
        <p:spPr>
          <a:xfrm>
            <a:off x="2592925" y="2112084"/>
            <a:ext cx="8915400" cy="4288716"/>
          </a:xfrm>
        </p:spPr>
        <p:txBody>
          <a:bodyPr/>
          <a:lstStyle/>
          <a:p>
            <a:r>
              <a:rPr lang="en-GB" sz="2400" dirty="0"/>
              <a:t>Bullying is </a:t>
            </a:r>
            <a:r>
              <a:rPr lang="en-GB" sz="2400" b="1" dirty="0"/>
              <a:t>aggressive behaviour </a:t>
            </a:r>
            <a:r>
              <a:rPr lang="en-GB" sz="2400" dirty="0"/>
              <a:t>that is intended to harm or disturb another person. It occurs </a:t>
            </a:r>
            <a:r>
              <a:rPr lang="en-GB" sz="2400" b="1" dirty="0"/>
              <a:t>repeatedly over time</a:t>
            </a:r>
            <a:r>
              <a:rPr lang="en-GB" sz="2400" dirty="0"/>
              <a:t>, and it involves an imbalance of power, such as a more powerful person or group of bullies and a less powerful individual or group (</a:t>
            </a:r>
            <a:r>
              <a:rPr lang="en-GB" sz="2400" dirty="0" err="1"/>
              <a:t>Youngminds</a:t>
            </a:r>
            <a:r>
              <a:rPr lang="en-GB" sz="2400" dirty="0"/>
              <a:t>, 2023). </a:t>
            </a:r>
          </a:p>
          <a:p>
            <a:pPr marL="0" indent="0">
              <a:buNone/>
            </a:pPr>
            <a:endParaRPr lang="en-GB" dirty="0"/>
          </a:p>
        </p:txBody>
      </p:sp>
      <p:pic>
        <p:nvPicPr>
          <p:cNvPr id="4" name="Content Placeholder 4">
            <a:extLst>
              <a:ext uri="{FF2B5EF4-FFF2-40B4-BE49-F238E27FC236}">
                <a16:creationId xmlns:a16="http://schemas.microsoft.com/office/drawing/2014/main" id="{4267B833-CFFD-4603-BE17-88944D302BEC}"/>
              </a:ext>
            </a:extLst>
          </p:cNvPr>
          <p:cNvPicPr>
            <a:picLocks noChangeAspect="1"/>
          </p:cNvPicPr>
          <p:nvPr/>
        </p:nvPicPr>
        <p:blipFill>
          <a:blip r:embed="rId2"/>
          <a:stretch>
            <a:fillRect/>
          </a:stretch>
        </p:blipFill>
        <p:spPr>
          <a:xfrm>
            <a:off x="5710743" y="3759895"/>
            <a:ext cx="3571538" cy="2445317"/>
          </a:xfrm>
          <a:prstGeom prst="rect">
            <a:avLst/>
          </a:prstGeom>
        </p:spPr>
      </p:pic>
    </p:spTree>
    <p:extLst>
      <p:ext uri="{BB962C8B-B14F-4D97-AF65-F5344CB8AC3E}">
        <p14:creationId xmlns:p14="http://schemas.microsoft.com/office/powerpoint/2010/main" val="2253826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2" name="Rectangle 16391">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94" name="Rectangle 16393">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396" name="Straight Connector 16395">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398" name="Rectangle 16397">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400" name="Rectangle 16399">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dirty="0" err="1">
                <a:solidFill>
                  <a:srgbClr val="FFFFFF"/>
                </a:solidFill>
              </a:rPr>
              <a:t>Diffinio</a:t>
            </a:r>
            <a:r>
              <a:rPr lang="en-US" sz="3600" dirty="0">
                <a:solidFill>
                  <a:srgbClr val="FFFFFF"/>
                </a:solidFill>
              </a:rPr>
              <a:t> </a:t>
            </a:r>
            <a:r>
              <a:rPr lang="en-US" sz="3600" dirty="0" err="1">
                <a:solidFill>
                  <a:srgbClr val="FFFFFF"/>
                </a:solidFill>
              </a:rPr>
              <a:t>Bwlio</a:t>
            </a:r>
            <a:r>
              <a:rPr lang="en-US" sz="3600" dirty="0">
                <a:solidFill>
                  <a:srgbClr val="FFFFFF"/>
                </a:solidFill>
              </a:rPr>
              <a:t> 2 / </a:t>
            </a:r>
            <a:r>
              <a:rPr lang="en-US" sz="3600" i="1" dirty="0">
                <a:solidFill>
                  <a:srgbClr val="FFFFFF"/>
                </a:solidFill>
              </a:rPr>
              <a:t>Defining Bullying 2</a:t>
            </a:r>
          </a:p>
        </p:txBody>
      </p:sp>
      <p:sp>
        <p:nvSpPr>
          <p:cNvPr id="16402" name="Rectangle 16401">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86" name="Content Placeholder 4">
            <a:extLst>
              <a:ext uri="{FF2B5EF4-FFF2-40B4-BE49-F238E27FC236}">
                <a16:creationId xmlns:a16="http://schemas.microsoft.com/office/drawing/2014/main" id="{C3BDFC67-E8BA-43F8-85ED-CD4CD8B746DB}"/>
              </a:ext>
            </a:extLst>
          </p:cNvPr>
          <p:cNvSpPr>
            <a:spLocks/>
          </p:cNvSpPr>
          <p:nvPr/>
        </p:nvSpPr>
        <p:spPr>
          <a:xfrm>
            <a:off x="4741863" y="646545"/>
            <a:ext cx="3203968" cy="3761939"/>
          </a:xfrm>
          <a:prstGeom prst="rect">
            <a:avLst/>
          </a:prstGeom>
          <a:ln/>
        </p:spPr>
        <p:style>
          <a:lnRef idx="2">
            <a:schemeClr val="accent5"/>
          </a:lnRef>
          <a:fillRef idx="1">
            <a:schemeClr val="lt1"/>
          </a:fillRef>
          <a:effectRef idx="0">
            <a:schemeClr val="accent5"/>
          </a:effectRef>
          <a:fontRef idx="minor">
            <a:schemeClr val="dk1"/>
          </a:fontRef>
        </p:style>
        <p:txBody>
          <a:bodyPr>
            <a:noAutofit/>
          </a:bodyPr>
          <a:lstStyle/>
          <a:p>
            <a:pPr indent="-188900"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Mae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Llywodraeth</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Cymru (2011)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amlinellu</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bwlio</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fel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ymddygiad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sy’n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a:t>
            </a:r>
            <a:endParaRPr lang="en-US" sz="1600" kern="1200" dirty="0">
              <a:solidFill>
                <a:schemeClr val="dk1"/>
              </a:solidFill>
              <a:latin typeface="Comic Sans MS" panose="030F0702030302020204" pitchFamily="66" charset="0"/>
              <a:ea typeface="+mn-ea"/>
              <a:cs typeface="+mn-cs"/>
            </a:endParaRPr>
          </a:p>
          <a:p>
            <a:pPr marL="459092" lvl="1" defTabSz="338328">
              <a:lnSpc>
                <a:spcPct val="90000"/>
              </a:lnSpc>
              <a:spcAft>
                <a:spcPts val="600"/>
              </a:spcAft>
            </a:pP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fwriadol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niweidiol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gan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gynnwys</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ymddygiad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ymosodol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endParaRPr lang="en-GB" altLang="en-US" sz="1600" kern="1200" dirty="0">
              <a:solidFill>
                <a:schemeClr val="dk1"/>
              </a:solidFill>
              <a:latin typeface="Comic Sans MS" panose="030F0702030302020204" pitchFamily="66" charset="0"/>
              <a:ea typeface="ＭＳ Ｐゴシック" panose="020B0600070205080204" pitchFamily="34" charset="-128"/>
              <a:cs typeface="Arial"/>
            </a:endParaRPr>
          </a:p>
          <a:p>
            <a:pPr marL="459092" lvl="1" defTabSz="338328">
              <a:lnSpc>
                <a:spcPct val="90000"/>
              </a:lnSpc>
              <a:spcAft>
                <a:spcPts val="600"/>
              </a:spcAft>
            </a:pP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digwydd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dros</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gyfnod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o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amser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gan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gydnabod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sut</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y gall un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digwyddiad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unig</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achosi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trawma</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i’r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dysgwr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adael</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poeni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y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bydd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digwydd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eto</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endParaRPr lang="en-GB" altLang="en-US" sz="1600" kern="1200" dirty="0">
              <a:solidFill>
                <a:schemeClr val="dk1"/>
              </a:solidFill>
              <a:latin typeface="Comic Sans MS" panose="030F0702030302020204" pitchFamily="66" charset="0"/>
              <a:ea typeface="ＭＳ Ｐゴシック" panose="020B0600070205080204" pitchFamily="34" charset="-128"/>
              <a:cs typeface="Arial"/>
            </a:endParaRPr>
          </a:p>
          <a:p>
            <a:pPr marL="459092" lvl="1" defTabSz="338328">
              <a:lnSpc>
                <a:spcPct val="90000"/>
              </a:lnSpc>
              <a:spcAft>
                <a:spcPts val="600"/>
              </a:spcAft>
            </a:pP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anodd</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ddioddefwyr</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amddiffyn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eu</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hunain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yn</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ei</a:t>
            </a:r>
            <a:r>
              <a:rPr lang="en-GB" altLang="en-US" sz="1600" kern="1200" dirty="0">
                <a:solidFill>
                  <a:schemeClr val="dk1"/>
                </a:solidFill>
                <a:latin typeface="Comic Sans MS" panose="030F0702030302020204" pitchFamily="66" charset="0"/>
                <a:ea typeface="ＭＳ Ｐゴシック" panose="020B0600070205080204" pitchFamily="34" charset="-128"/>
                <a:cs typeface="+mn-cs"/>
              </a:rPr>
              <a:t> </a:t>
            </a:r>
            <a:r>
              <a:rPr lang="en-GB" altLang="en-US" sz="1600" kern="1200" dirty="0" err="1">
                <a:solidFill>
                  <a:schemeClr val="dk1"/>
                </a:solidFill>
                <a:latin typeface="Comic Sans MS" panose="030F0702030302020204" pitchFamily="66" charset="0"/>
                <a:ea typeface="ＭＳ Ｐゴシック" panose="020B0600070205080204" pitchFamily="34" charset="-128"/>
                <a:cs typeface="+mn-cs"/>
              </a:rPr>
              <a:t>erbyn</a:t>
            </a:r>
            <a:endParaRPr lang="en-GB" altLang="en-US" sz="1600" dirty="0">
              <a:latin typeface="Comic Sans MS" panose="030F0702030302020204" pitchFamily="66" charset="0"/>
              <a:ea typeface="ＭＳ Ｐゴシック" panose="020B0600070205080204" pitchFamily="34" charset="-128"/>
              <a:cs typeface="Arial"/>
            </a:endParaRPr>
          </a:p>
        </p:txBody>
      </p:sp>
      <p:sp>
        <p:nvSpPr>
          <p:cNvPr id="16387" name="Content Placeholder 5">
            <a:extLst>
              <a:ext uri="{FF2B5EF4-FFF2-40B4-BE49-F238E27FC236}">
                <a16:creationId xmlns:a16="http://schemas.microsoft.com/office/drawing/2014/main" id="{F1455A32-B24E-454D-A85A-CE17B243E6A7}"/>
              </a:ext>
            </a:extLst>
          </p:cNvPr>
          <p:cNvSpPr>
            <a:spLocks/>
          </p:cNvSpPr>
          <p:nvPr/>
        </p:nvSpPr>
        <p:spPr>
          <a:xfrm>
            <a:off x="8335570" y="646545"/>
            <a:ext cx="3203968" cy="3761939"/>
          </a:xfrm>
          <a:prstGeom prst="rect">
            <a:avLst/>
          </a:prstGeom>
          <a:ln/>
        </p:spPr>
        <p:style>
          <a:lnRef idx="2">
            <a:schemeClr val="accent6"/>
          </a:lnRef>
          <a:fillRef idx="1">
            <a:schemeClr val="lt1"/>
          </a:fillRef>
          <a:effectRef idx="0">
            <a:schemeClr val="accent6"/>
          </a:effectRef>
          <a:fontRef idx="minor">
            <a:schemeClr val="dk1"/>
          </a:fontRef>
        </p:style>
        <p:txBody>
          <a:bodyPr>
            <a:normAutofit/>
          </a:bodyPr>
          <a:lstStyle/>
          <a:p>
            <a:pPr indent="-188900" defTabSz="338328">
              <a:lnSpc>
                <a:spcPct val="90000"/>
              </a:lnSpc>
              <a:spcBef>
                <a:spcPct val="0"/>
              </a:spcBef>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Welsh Government (2011) outline bullying as behaviour which is: </a:t>
            </a:r>
          </a:p>
          <a:p>
            <a:pPr marL="459092" lvl="1"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deliberately hurtful (including aggression) </a:t>
            </a:r>
          </a:p>
          <a:p>
            <a:pPr marL="459092" lvl="1"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repeated often over a period of time, while recognising that even a one-off incident can leave a learner traumatised and nervous of future recurrence</a:t>
            </a:r>
          </a:p>
          <a:p>
            <a:pPr marL="459092" lvl="1" defTabSz="338328">
              <a:lnSpc>
                <a:spcPct val="90000"/>
              </a:lnSpc>
              <a:spcAft>
                <a:spcPts val="600"/>
              </a:spcAft>
            </a:pPr>
            <a:r>
              <a:rPr lang="en-GB" altLang="en-US" sz="1600" kern="1200" dirty="0">
                <a:solidFill>
                  <a:schemeClr val="dk1"/>
                </a:solidFill>
                <a:latin typeface="Comic Sans MS" panose="030F0702030302020204" pitchFamily="66" charset="0"/>
                <a:ea typeface="ＭＳ Ｐゴシック" panose="020B0600070205080204" pitchFamily="34" charset="-128"/>
                <a:cs typeface="Arial"/>
              </a:rPr>
              <a:t>difficult for victims to defend themselves against.</a:t>
            </a:r>
            <a:endParaRPr lang="en-GB" altLang="en-US" sz="1600" dirty="0">
              <a:latin typeface="Comic Sans MS" panose="030F0702030302020204" pitchFamily="66" charset="0"/>
              <a:ea typeface="ＭＳ Ｐゴシック" panose="020B0600070205080204" pitchFamily="34" charset="-128"/>
              <a:cs typeface="Arial"/>
            </a:endParaRPr>
          </a:p>
        </p:txBody>
      </p:sp>
      <p:pic>
        <p:nvPicPr>
          <p:cNvPr id="4" name="Picture 3">
            <a:extLst>
              <a:ext uri="{FF2B5EF4-FFF2-40B4-BE49-F238E27FC236}">
                <a16:creationId xmlns:a16="http://schemas.microsoft.com/office/drawing/2014/main" id="{99215ACB-3109-4E60-A8C5-A92B15F3FB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99817" y="4535709"/>
            <a:ext cx="1016264" cy="790939"/>
          </a:xfrm>
          <a:prstGeom prst="rect">
            <a:avLst/>
          </a:prstGeom>
        </p:spPr>
      </p:pic>
    </p:spTree>
    <p:extLst>
      <p:ext uri="{BB962C8B-B14F-4D97-AF65-F5344CB8AC3E}">
        <p14:creationId xmlns:p14="http://schemas.microsoft.com/office/powerpoint/2010/main" val="1033974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C595BE7-62A2-4900-8A72-CD5E4D65043D}"/>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a:solidFill>
                  <a:srgbClr val="FFFFFF"/>
                </a:solidFill>
              </a:rPr>
              <a:t>Diffinio Bwlio 3 / </a:t>
            </a:r>
            <a:r>
              <a:rPr lang="en-US" sz="3600" i="1">
                <a:solidFill>
                  <a:srgbClr val="FFFFFF"/>
                </a:solidFill>
              </a:rPr>
              <a:t>Defining Bullying 3</a:t>
            </a:r>
            <a:endParaRPr lang="en-US" sz="3600">
              <a:solidFill>
                <a:srgbClr val="FFFFFF"/>
              </a:solidFill>
            </a:endParaRPr>
          </a:p>
        </p:txBody>
      </p:sp>
      <p:sp>
        <p:nvSpPr>
          <p:cNvPr id="22" name="Rectangle 21">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5B61788-9118-4EE1-AEA3-653D04E31613}"/>
              </a:ext>
            </a:extLst>
          </p:cNvPr>
          <p:cNvSpPr>
            <a:spLocks/>
          </p:cNvSpPr>
          <p:nvPr/>
        </p:nvSpPr>
        <p:spPr>
          <a:xfrm>
            <a:off x="4741863" y="609607"/>
            <a:ext cx="3012077" cy="3990132"/>
          </a:xfrm>
          <a:prstGeom prst="rect">
            <a:avLst/>
          </a:prstGeom>
        </p:spPr>
        <p:txBody>
          <a:bodyPr>
            <a:normAutofit/>
          </a:bodyPr>
          <a:lstStyle/>
          <a:p>
            <a:pPr defTabSz="315468">
              <a:spcAft>
                <a:spcPts val="600"/>
              </a:spcAft>
            </a:pPr>
            <a:r>
              <a:rPr lang="en-GB" kern="1200" dirty="0">
                <a:solidFill>
                  <a:schemeClr val="tx1"/>
                </a:solidFill>
                <a:latin typeface="Comic Sans MS" panose="030F0702030302020204" pitchFamily="66" charset="0"/>
                <a:ea typeface="+mn-ea"/>
                <a:cs typeface="+mn-cs"/>
              </a:rPr>
              <a:t>'</a:t>
            </a:r>
            <a:r>
              <a:rPr lang="en-GB" kern="1200" dirty="0" err="1">
                <a:solidFill>
                  <a:schemeClr val="tx1"/>
                </a:solidFill>
                <a:latin typeface="Comic Sans MS" panose="030F0702030302020204" pitchFamily="66" charset="0"/>
                <a:ea typeface="+mn-ea"/>
                <a:cs typeface="+mn-cs"/>
              </a:rPr>
              <a:t>ymddygiadau</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mynych</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gan</a:t>
            </a:r>
            <a:r>
              <a:rPr lang="en-GB" kern="1200" dirty="0">
                <a:solidFill>
                  <a:schemeClr val="tx1"/>
                </a:solidFill>
                <a:latin typeface="Comic Sans MS" panose="030F0702030302020204" pitchFamily="66" charset="0"/>
                <a:ea typeface="+mn-ea"/>
                <a:cs typeface="+mn-cs"/>
              </a:rPr>
              <a:t> un neu </a:t>
            </a:r>
            <a:r>
              <a:rPr lang="en-GB" kern="1200" dirty="0" err="1">
                <a:solidFill>
                  <a:schemeClr val="tx1"/>
                </a:solidFill>
                <a:latin typeface="Comic Sans MS" panose="030F0702030302020204" pitchFamily="66" charset="0"/>
                <a:ea typeface="+mn-ea"/>
                <a:cs typeface="+mn-cs"/>
              </a:rPr>
              <a:t>fwy</a:t>
            </a:r>
            <a:r>
              <a:rPr lang="en-GB" kern="1200" dirty="0">
                <a:solidFill>
                  <a:schemeClr val="tx1"/>
                </a:solidFill>
                <a:latin typeface="Comic Sans MS" panose="030F0702030302020204" pitchFamily="66" charset="0"/>
                <a:ea typeface="+mn-ea"/>
                <a:cs typeface="+mn-cs"/>
              </a:rPr>
              <a:t> o </a:t>
            </a:r>
            <a:r>
              <a:rPr lang="en-GB" kern="1200" dirty="0" err="1">
                <a:solidFill>
                  <a:schemeClr val="tx1"/>
                </a:solidFill>
                <a:latin typeface="Comic Sans MS" panose="030F0702030302020204" pitchFamily="66" charset="0"/>
                <a:ea typeface="+mn-ea"/>
                <a:cs typeface="+mn-cs"/>
              </a:rPr>
              <a:t>unigolion</a:t>
            </a:r>
            <a:r>
              <a:rPr lang="en-GB" kern="1200" dirty="0">
                <a:solidFill>
                  <a:schemeClr val="tx1"/>
                </a:solidFill>
                <a:latin typeface="Comic Sans MS" panose="030F0702030302020204" pitchFamily="66" charset="0"/>
                <a:ea typeface="+mn-ea"/>
                <a:cs typeface="+mn-cs"/>
              </a:rPr>
              <a:t> y </a:t>
            </a:r>
            <a:r>
              <a:rPr lang="en-GB" kern="1200" dirty="0" err="1">
                <a:solidFill>
                  <a:schemeClr val="tx1"/>
                </a:solidFill>
                <a:latin typeface="Comic Sans MS" panose="030F0702030302020204" pitchFamily="66" charset="0"/>
                <a:ea typeface="+mn-ea"/>
                <a:cs typeface="+mn-cs"/>
              </a:rPr>
              <a:t>bwriedir</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iddynt</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osod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niwed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seicolegol</a:t>
            </a:r>
            <a:r>
              <a:rPr lang="en-GB" kern="1200" dirty="0">
                <a:solidFill>
                  <a:schemeClr val="tx1"/>
                </a:solidFill>
                <a:latin typeface="Comic Sans MS" panose="030F0702030302020204" pitchFamily="66" charset="0"/>
                <a:ea typeface="+mn-ea"/>
                <a:cs typeface="+mn-cs"/>
              </a:rPr>
              <a:t> a </a:t>
            </a:r>
            <a:r>
              <a:rPr lang="en-GB" kern="1200" dirty="0" err="1">
                <a:solidFill>
                  <a:schemeClr val="tx1"/>
                </a:solidFill>
                <a:latin typeface="Comic Sans MS" panose="030F0702030302020204" pitchFamily="66" charset="0"/>
                <a:ea typeface="+mn-ea"/>
                <a:cs typeface="+mn-cs"/>
              </a:rPr>
              <a:t>chorfforol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i</a:t>
            </a:r>
            <a:r>
              <a:rPr lang="en-GB" kern="1200" dirty="0">
                <a:solidFill>
                  <a:schemeClr val="tx1"/>
                </a:solidFill>
                <a:latin typeface="Comic Sans MS" panose="030F0702030302020204" pitchFamily="66" charset="0"/>
                <a:ea typeface="+mn-ea"/>
                <a:cs typeface="+mn-cs"/>
              </a:rPr>
              <a:t> un neu </a:t>
            </a:r>
            <a:r>
              <a:rPr lang="en-GB" kern="1200" dirty="0" err="1">
                <a:solidFill>
                  <a:schemeClr val="tx1"/>
                </a:solidFill>
                <a:latin typeface="Comic Sans MS" panose="030F0702030302020204" pitchFamily="66" charset="0"/>
                <a:ea typeface="+mn-ea"/>
                <a:cs typeface="+mn-cs"/>
              </a:rPr>
              <a:t>fwy</a:t>
            </a:r>
            <a:r>
              <a:rPr lang="en-GB" kern="1200" dirty="0">
                <a:solidFill>
                  <a:schemeClr val="tx1"/>
                </a:solidFill>
                <a:latin typeface="Comic Sans MS" panose="030F0702030302020204" pitchFamily="66" charset="0"/>
                <a:ea typeface="+mn-ea"/>
                <a:cs typeface="+mn-cs"/>
              </a:rPr>
              <a:t> o </a:t>
            </a:r>
            <a:r>
              <a:rPr lang="en-GB" kern="1200" dirty="0" err="1">
                <a:solidFill>
                  <a:schemeClr val="tx1"/>
                </a:solidFill>
                <a:latin typeface="Comic Sans MS" panose="030F0702030302020204" pitchFamily="66" charset="0"/>
                <a:ea typeface="+mn-ea"/>
                <a:cs typeface="+mn-cs"/>
              </a:rPr>
              <a:t>ddioddefwyr</a:t>
            </a:r>
            <a:r>
              <a:rPr lang="en-GB" kern="1200" dirty="0">
                <a:solidFill>
                  <a:schemeClr val="tx1"/>
                </a:solidFill>
                <a:latin typeface="Comic Sans MS" panose="030F0702030302020204" pitchFamily="66" charset="0"/>
                <a:ea typeface="+mn-ea"/>
                <a:cs typeface="+mn-cs"/>
              </a:rPr>
              <a:t>, ac </a:t>
            </a:r>
            <a:r>
              <a:rPr lang="en-GB" kern="1200" dirty="0" err="1">
                <a:solidFill>
                  <a:schemeClr val="tx1"/>
                </a:solidFill>
                <a:latin typeface="Comic Sans MS" panose="030F0702030302020204" pitchFamily="66" charset="0"/>
                <a:ea typeface="+mn-ea"/>
                <a:cs typeface="+mn-cs"/>
              </a:rPr>
              <a:t>ynysu</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cymdeithasol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drwy</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ymddygiad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ymosodol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corfforol</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geiriol</a:t>
            </a:r>
            <a:r>
              <a:rPr lang="en-GB" kern="1200" dirty="0">
                <a:solidFill>
                  <a:schemeClr val="tx1"/>
                </a:solidFill>
                <a:latin typeface="Comic Sans MS" panose="030F0702030302020204" pitchFamily="66" charset="0"/>
                <a:ea typeface="+mn-ea"/>
                <a:cs typeface="+mn-cs"/>
              </a:rPr>
              <a:t> a </a:t>
            </a:r>
            <a:r>
              <a:rPr lang="en-GB" kern="1200" dirty="0" err="1">
                <a:solidFill>
                  <a:schemeClr val="tx1"/>
                </a:solidFill>
                <a:latin typeface="Comic Sans MS" panose="030F0702030302020204" pitchFamily="66" charset="0"/>
                <a:ea typeface="+mn-ea"/>
                <a:cs typeface="+mn-cs"/>
              </a:rPr>
              <a:t>pherthynasol</a:t>
            </a:r>
            <a:r>
              <a:rPr lang="en-GB" kern="1200" dirty="0">
                <a:solidFill>
                  <a:schemeClr val="tx1"/>
                </a:solidFill>
                <a:latin typeface="Comic Sans MS" panose="030F0702030302020204" pitchFamily="66" charset="0"/>
                <a:ea typeface="+mn-ea"/>
                <a:cs typeface="+mn-cs"/>
              </a:rPr>
              <a:t> am </a:t>
            </a:r>
            <a:r>
              <a:rPr lang="en-GB" kern="1200" dirty="0" err="1">
                <a:solidFill>
                  <a:schemeClr val="tx1"/>
                </a:solidFill>
                <a:latin typeface="Comic Sans MS" panose="030F0702030302020204" pitchFamily="66" charset="0"/>
                <a:ea typeface="+mn-ea"/>
                <a:cs typeface="+mn-cs"/>
              </a:rPr>
              <a:t>gyfnod</a:t>
            </a:r>
            <a:r>
              <a:rPr lang="en-GB" kern="1200" dirty="0">
                <a:solidFill>
                  <a:schemeClr val="tx1"/>
                </a:solidFill>
                <a:latin typeface="Comic Sans MS" panose="030F0702030302020204" pitchFamily="66" charset="0"/>
                <a:ea typeface="+mn-ea"/>
                <a:cs typeface="+mn-cs"/>
              </a:rPr>
              <a:t> </a:t>
            </a:r>
            <a:r>
              <a:rPr lang="en-GB" kern="1200" dirty="0" err="1">
                <a:solidFill>
                  <a:schemeClr val="tx1"/>
                </a:solidFill>
                <a:latin typeface="Comic Sans MS" panose="030F0702030302020204" pitchFamily="66" charset="0"/>
                <a:ea typeface="+mn-ea"/>
                <a:cs typeface="+mn-cs"/>
              </a:rPr>
              <a:t>estynedig</a:t>
            </a:r>
            <a:r>
              <a:rPr lang="en-GB" kern="1200" dirty="0">
                <a:solidFill>
                  <a:schemeClr val="tx1"/>
                </a:solidFill>
                <a:latin typeface="Comic Sans MS" panose="030F0702030302020204" pitchFamily="66" charset="0"/>
                <a:ea typeface="+mn-ea"/>
                <a:cs typeface="+mn-cs"/>
              </a:rPr>
              <a:t>’.</a:t>
            </a:r>
          </a:p>
          <a:p>
            <a:pPr defTabSz="315468">
              <a:spcAft>
                <a:spcPts val="600"/>
              </a:spcAft>
            </a:pPr>
            <a:r>
              <a:rPr lang="en-GB" kern="1200" dirty="0">
                <a:solidFill>
                  <a:schemeClr val="tx1"/>
                </a:solidFill>
                <a:latin typeface="Comic Sans MS" panose="030F0702030302020204" pitchFamily="66" charset="0"/>
                <a:ea typeface="+mn-ea"/>
                <a:cs typeface="+mn-cs"/>
              </a:rPr>
              <a:t>Lee,(2010, t. 4).</a:t>
            </a:r>
          </a:p>
          <a:p>
            <a:pPr>
              <a:spcAft>
                <a:spcPts val="600"/>
              </a:spcAft>
            </a:pPr>
            <a:endParaRPr lang="en-GB" dirty="0"/>
          </a:p>
        </p:txBody>
      </p:sp>
      <p:sp>
        <p:nvSpPr>
          <p:cNvPr id="4" name="Content Placeholder 3">
            <a:extLst>
              <a:ext uri="{FF2B5EF4-FFF2-40B4-BE49-F238E27FC236}">
                <a16:creationId xmlns:a16="http://schemas.microsoft.com/office/drawing/2014/main" id="{87E9ADD6-DE2A-43BA-85C1-28BC8443E9D6}"/>
              </a:ext>
            </a:extLst>
          </p:cNvPr>
          <p:cNvSpPr>
            <a:spLocks/>
          </p:cNvSpPr>
          <p:nvPr/>
        </p:nvSpPr>
        <p:spPr>
          <a:xfrm>
            <a:off x="8527461" y="609607"/>
            <a:ext cx="3012077" cy="3706322"/>
          </a:xfrm>
          <a:prstGeom prst="rect">
            <a:avLst/>
          </a:prstGeom>
        </p:spPr>
        <p:txBody>
          <a:bodyPr>
            <a:normAutofit/>
          </a:bodyPr>
          <a:lstStyle/>
          <a:p>
            <a:pPr defTabSz="315468">
              <a:spcAft>
                <a:spcPts val="600"/>
              </a:spcAft>
            </a:pPr>
            <a:r>
              <a:rPr lang="en-GB" kern="1200" dirty="0">
                <a:solidFill>
                  <a:schemeClr val="tx1"/>
                </a:solidFill>
                <a:latin typeface="Comic Sans MS" panose="030F0702030302020204" pitchFamily="66" charset="0"/>
                <a:ea typeface="+mn-ea"/>
                <a:cs typeface="+mn-cs"/>
              </a:rPr>
              <a:t>‘repeated behaviours by one or more individuals that are intended to impose psychological and physical harms to, and social isolation of, one or more victims through physical, verbal, and relational aggression for an extended period of time’.</a:t>
            </a:r>
          </a:p>
          <a:p>
            <a:pPr defTabSz="315468">
              <a:spcAft>
                <a:spcPts val="600"/>
              </a:spcAft>
            </a:pPr>
            <a:r>
              <a:rPr lang="en-GB" kern="1200" dirty="0">
                <a:solidFill>
                  <a:schemeClr val="tx1"/>
                </a:solidFill>
                <a:latin typeface="Comic Sans MS" panose="030F0702030302020204" pitchFamily="66" charset="0"/>
                <a:ea typeface="+mn-ea"/>
                <a:cs typeface="+mn-cs"/>
              </a:rPr>
              <a:t>Lee,(2010, p. 4).</a:t>
            </a:r>
          </a:p>
          <a:p>
            <a:pPr defTabSz="315468">
              <a:spcAft>
                <a:spcPts val="600"/>
              </a:spcAft>
            </a:pPr>
            <a:endParaRPr lang="en-GB" sz="1242" kern="1200" dirty="0">
              <a:solidFill>
                <a:schemeClr val="tx1"/>
              </a:solidFill>
              <a:latin typeface="+mn-lt"/>
              <a:ea typeface="+mn-ea"/>
              <a:cs typeface="+mn-cs"/>
            </a:endParaRPr>
          </a:p>
          <a:p>
            <a:pPr>
              <a:spcAft>
                <a:spcPts val="600"/>
              </a:spcAft>
            </a:pPr>
            <a:endParaRPr lang="en-GB" dirty="0"/>
          </a:p>
        </p:txBody>
      </p:sp>
      <p:pic>
        <p:nvPicPr>
          <p:cNvPr id="7" name="Picture 6" descr="A picture containing clipart, vector graphics&#10;&#10;Description automatically generated">
            <a:extLst>
              <a:ext uri="{FF2B5EF4-FFF2-40B4-BE49-F238E27FC236}">
                <a16:creationId xmlns:a16="http://schemas.microsoft.com/office/drawing/2014/main" id="{5F32D630-99A6-458D-9491-F20B17B41C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56181" y="4022522"/>
            <a:ext cx="1171281" cy="944833"/>
          </a:xfrm>
          <a:prstGeom prst="rect">
            <a:avLst/>
          </a:prstGeom>
        </p:spPr>
      </p:pic>
    </p:spTree>
    <p:extLst>
      <p:ext uri="{BB962C8B-B14F-4D97-AF65-F5344CB8AC3E}">
        <p14:creationId xmlns:p14="http://schemas.microsoft.com/office/powerpoint/2010/main" val="179268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C055-B093-4DE8-8E5B-34461813AB17}"/>
              </a:ext>
            </a:extLst>
          </p:cNvPr>
          <p:cNvSpPr>
            <a:spLocks noGrp="1"/>
          </p:cNvSpPr>
          <p:nvPr>
            <p:ph type="title"/>
          </p:nvPr>
        </p:nvSpPr>
        <p:spPr/>
        <p:txBody>
          <a:bodyPr/>
          <a:lstStyle/>
          <a:p>
            <a:r>
              <a:rPr lang="en-GB" dirty="0"/>
              <a:t>Bullying </a:t>
            </a:r>
          </a:p>
        </p:txBody>
      </p:sp>
      <p:sp>
        <p:nvSpPr>
          <p:cNvPr id="3" name="Content Placeholder 2">
            <a:extLst>
              <a:ext uri="{FF2B5EF4-FFF2-40B4-BE49-F238E27FC236}">
                <a16:creationId xmlns:a16="http://schemas.microsoft.com/office/drawing/2014/main" id="{BB84493E-0390-450C-B7DA-53D51BC20039}"/>
              </a:ext>
            </a:extLst>
          </p:cNvPr>
          <p:cNvSpPr>
            <a:spLocks noGrp="1"/>
          </p:cNvSpPr>
          <p:nvPr>
            <p:ph idx="1"/>
          </p:nvPr>
        </p:nvSpPr>
        <p:spPr/>
        <p:txBody>
          <a:bodyPr/>
          <a:lstStyle/>
          <a:p>
            <a:r>
              <a:rPr lang="en-GB" sz="3200" dirty="0"/>
              <a:t>An important factor affecting wellbeing and mental health in  children and young children</a:t>
            </a:r>
          </a:p>
          <a:p>
            <a:r>
              <a:rPr lang="en-GB" sz="3200" dirty="0"/>
              <a:t>Internalised symptoms such as depression and anxiety</a:t>
            </a:r>
          </a:p>
          <a:p>
            <a:r>
              <a:rPr lang="en-GB" sz="3200" dirty="0"/>
              <a:t>Can have substantial effect to both victim and perpetrators</a:t>
            </a:r>
          </a:p>
          <a:p>
            <a:pPr algn="r"/>
            <a:r>
              <a:rPr lang="en-GB" sz="3200" dirty="0"/>
              <a:t> </a:t>
            </a:r>
            <a:r>
              <a:rPr lang="en-GB" dirty="0"/>
              <a:t>(stopbullying.gov.uk, 2020)</a:t>
            </a:r>
          </a:p>
          <a:p>
            <a:endParaRPr lang="en-GB" dirty="0"/>
          </a:p>
          <a:p>
            <a:endParaRPr lang="en-GB" dirty="0"/>
          </a:p>
        </p:txBody>
      </p:sp>
      <p:pic>
        <p:nvPicPr>
          <p:cNvPr id="4" name="Picture 3">
            <a:extLst>
              <a:ext uri="{FF2B5EF4-FFF2-40B4-BE49-F238E27FC236}">
                <a16:creationId xmlns:a16="http://schemas.microsoft.com/office/drawing/2014/main" id="{D040AB08-3B17-4BA8-86D5-DA616D766D34}"/>
              </a:ext>
            </a:extLst>
          </p:cNvPr>
          <p:cNvPicPr>
            <a:picLocks noChangeAspect="1"/>
          </p:cNvPicPr>
          <p:nvPr/>
        </p:nvPicPr>
        <p:blipFill>
          <a:blip r:embed="rId3"/>
          <a:stretch>
            <a:fillRect/>
          </a:stretch>
        </p:blipFill>
        <p:spPr>
          <a:xfrm>
            <a:off x="1578214" y="4766065"/>
            <a:ext cx="2724420" cy="1280890"/>
          </a:xfrm>
          <a:prstGeom prst="rect">
            <a:avLst/>
          </a:prstGeom>
        </p:spPr>
      </p:pic>
      <p:pic>
        <p:nvPicPr>
          <p:cNvPr id="5" name="Picture 4">
            <a:extLst>
              <a:ext uri="{FF2B5EF4-FFF2-40B4-BE49-F238E27FC236}">
                <a16:creationId xmlns:a16="http://schemas.microsoft.com/office/drawing/2014/main" id="{A163DE99-7307-4F8E-863D-7FFBF6DBB69D}"/>
              </a:ext>
            </a:extLst>
          </p:cNvPr>
          <p:cNvPicPr>
            <a:picLocks noChangeAspect="1"/>
          </p:cNvPicPr>
          <p:nvPr/>
        </p:nvPicPr>
        <p:blipFill>
          <a:blip r:embed="rId4"/>
          <a:stretch>
            <a:fillRect/>
          </a:stretch>
        </p:blipFill>
        <p:spPr>
          <a:xfrm>
            <a:off x="4783567" y="4776822"/>
            <a:ext cx="2624866" cy="1280890"/>
          </a:xfrm>
          <a:prstGeom prst="rect">
            <a:avLst/>
          </a:prstGeom>
        </p:spPr>
      </p:pic>
      <p:pic>
        <p:nvPicPr>
          <p:cNvPr id="6" name="Picture 5">
            <a:extLst>
              <a:ext uri="{FF2B5EF4-FFF2-40B4-BE49-F238E27FC236}">
                <a16:creationId xmlns:a16="http://schemas.microsoft.com/office/drawing/2014/main" id="{A04E20B1-B270-4C4F-A72C-8748A9123BD5}"/>
              </a:ext>
            </a:extLst>
          </p:cNvPr>
          <p:cNvPicPr>
            <a:picLocks noChangeAspect="1"/>
          </p:cNvPicPr>
          <p:nvPr/>
        </p:nvPicPr>
        <p:blipFill>
          <a:blip r:embed="rId5"/>
          <a:stretch>
            <a:fillRect/>
          </a:stretch>
        </p:blipFill>
        <p:spPr>
          <a:xfrm>
            <a:off x="7745504" y="4787580"/>
            <a:ext cx="2452744" cy="1259375"/>
          </a:xfrm>
          <a:prstGeom prst="rect">
            <a:avLst/>
          </a:prstGeom>
        </p:spPr>
      </p:pic>
    </p:spTree>
    <p:extLst>
      <p:ext uri="{BB962C8B-B14F-4D97-AF65-F5344CB8AC3E}">
        <p14:creationId xmlns:p14="http://schemas.microsoft.com/office/powerpoint/2010/main" val="2104321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FBAB-8B7A-0C3C-1528-4B386A07F0B2}"/>
              </a:ext>
            </a:extLst>
          </p:cNvPr>
          <p:cNvSpPr>
            <a:spLocks noGrp="1"/>
          </p:cNvSpPr>
          <p:nvPr>
            <p:ph type="title"/>
          </p:nvPr>
        </p:nvSpPr>
        <p:spPr/>
        <p:txBody>
          <a:bodyPr>
            <a:normAutofit/>
          </a:bodyPr>
          <a:lstStyle/>
          <a:p>
            <a:pPr algn="ctr"/>
            <a:r>
              <a:rPr lang="en-GB" sz="4000" dirty="0" err="1"/>
              <a:t>Diffinio</a:t>
            </a:r>
            <a:r>
              <a:rPr lang="en-GB" sz="4000" dirty="0"/>
              <a:t> Cyberbullying       </a:t>
            </a:r>
            <a:r>
              <a:rPr lang="en-GB" sz="4000" dirty="0" err="1"/>
              <a:t>Cyberbullying</a:t>
            </a:r>
            <a:r>
              <a:rPr lang="en-GB" sz="4000" dirty="0"/>
              <a:t> Definition</a:t>
            </a:r>
          </a:p>
        </p:txBody>
      </p:sp>
      <p:sp>
        <p:nvSpPr>
          <p:cNvPr id="3" name="Content Placeholder 2">
            <a:extLst>
              <a:ext uri="{FF2B5EF4-FFF2-40B4-BE49-F238E27FC236}">
                <a16:creationId xmlns:a16="http://schemas.microsoft.com/office/drawing/2014/main" id="{A215EC5B-2A9F-D2B8-DDCB-87B5E3546D82}"/>
              </a:ext>
            </a:extLst>
          </p:cNvPr>
          <p:cNvSpPr>
            <a:spLocks noGrp="1"/>
          </p:cNvSpPr>
          <p:nvPr>
            <p:ph idx="1"/>
          </p:nvPr>
        </p:nvSpPr>
        <p:spPr/>
        <p:txBody>
          <a:bodyPr>
            <a:normAutofit lnSpcReduction="10000"/>
          </a:bodyPr>
          <a:lstStyle/>
          <a:p>
            <a:r>
              <a:rPr lang="en-GB" sz="3600" b="0" i="1" dirty="0">
                <a:solidFill>
                  <a:srgbClr val="202124"/>
                </a:solidFill>
                <a:effectLst/>
              </a:rPr>
              <a:t>Cyberbullying is </a:t>
            </a:r>
            <a:r>
              <a:rPr lang="en-GB" sz="3600" b="0" i="1" dirty="0">
                <a:solidFill>
                  <a:srgbClr val="040C28"/>
                </a:solidFill>
                <a:effectLst/>
              </a:rPr>
              <a:t>bullying and harassment using technology</a:t>
            </a:r>
            <a:r>
              <a:rPr lang="en-GB" sz="3600" b="0" i="1" dirty="0">
                <a:solidFill>
                  <a:srgbClr val="202124"/>
                </a:solidFill>
                <a:effectLst/>
              </a:rPr>
              <a:t>. This includes trolling, mobbing, stalking, grooming or any form of abuse online. </a:t>
            </a:r>
          </a:p>
          <a:p>
            <a:pPr algn="l"/>
            <a:r>
              <a:rPr lang="en-GB" sz="3600" b="0" i="1" dirty="0">
                <a:solidFill>
                  <a:srgbClr val="383838"/>
                </a:solidFill>
                <a:effectLst/>
              </a:rPr>
              <a:t>Cyberbullying is most certainly on the increase - more and more cases are being reported to our helpline by children and by extremely worried parents.</a:t>
            </a:r>
          </a:p>
          <a:p>
            <a:pPr algn="l"/>
            <a:r>
              <a:rPr lang="en-GB" b="0" i="0" dirty="0">
                <a:solidFill>
                  <a:srgbClr val="383838"/>
                </a:solidFill>
                <a:effectLst/>
                <a:latin typeface="Trebuchet"/>
              </a:rPr>
              <a:t> </a:t>
            </a:r>
          </a:p>
          <a:p>
            <a:pPr algn="r"/>
            <a:r>
              <a:rPr lang="en-GB" dirty="0"/>
              <a:t>National Bullying Helpline (2024)</a:t>
            </a:r>
          </a:p>
        </p:txBody>
      </p:sp>
    </p:spTree>
    <p:extLst>
      <p:ext uri="{BB962C8B-B14F-4D97-AF65-F5344CB8AC3E}">
        <p14:creationId xmlns:p14="http://schemas.microsoft.com/office/powerpoint/2010/main" val="1828257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4620-282F-2AC5-6D0C-F9A80087E0DC}"/>
              </a:ext>
            </a:extLst>
          </p:cNvPr>
          <p:cNvSpPr>
            <a:spLocks noGrp="1"/>
          </p:cNvSpPr>
          <p:nvPr>
            <p:ph type="title"/>
          </p:nvPr>
        </p:nvSpPr>
        <p:spPr/>
        <p:txBody>
          <a:bodyPr>
            <a:normAutofit fontScale="90000"/>
          </a:bodyPr>
          <a:lstStyle/>
          <a:p>
            <a:r>
              <a:rPr lang="en-GB" dirty="0"/>
              <a:t>Cyberbullying  </a:t>
            </a:r>
            <a:br>
              <a:rPr lang="en-GB" dirty="0"/>
            </a:br>
            <a:r>
              <a:rPr lang="en-GB" dirty="0"/>
              <a:t>Children’s Commissioner for Wales (2024)</a:t>
            </a:r>
          </a:p>
        </p:txBody>
      </p:sp>
      <p:sp>
        <p:nvSpPr>
          <p:cNvPr id="3" name="Content Placeholder 2">
            <a:extLst>
              <a:ext uri="{FF2B5EF4-FFF2-40B4-BE49-F238E27FC236}">
                <a16:creationId xmlns:a16="http://schemas.microsoft.com/office/drawing/2014/main" id="{A4020440-2E9A-E688-5695-2027BA6F587C}"/>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212529"/>
                </a:solidFill>
                <a:effectLst/>
                <a:latin typeface="VAGRounded"/>
              </a:rPr>
              <a:t>Children and young people are able to identify a wide range of common negative online experiences, including negativity about looks and identity, being frozen out from the ‘in’ groups and threats of violence. They would like to have more opportunities to share their experiences of online bullying and discuss coping strategies in safe, non-judgmental spaces.</a:t>
            </a:r>
          </a:p>
          <a:p>
            <a:pPr algn="l">
              <a:buFont typeface="Arial" panose="020B0604020202020204" pitchFamily="34" charset="0"/>
              <a:buChar char="•"/>
            </a:pPr>
            <a:r>
              <a:rPr lang="en-GB" b="0" i="0" dirty="0">
                <a:solidFill>
                  <a:srgbClr val="212529"/>
                </a:solidFill>
                <a:effectLst/>
                <a:latin typeface="VAGRounded"/>
              </a:rPr>
              <a:t>Peer-led strategies and interventions are valued by many children and young people.</a:t>
            </a:r>
          </a:p>
          <a:p>
            <a:pPr algn="l">
              <a:buFont typeface="Arial" panose="020B0604020202020204" pitchFamily="34" charset="0"/>
              <a:buChar char="•"/>
            </a:pPr>
            <a:r>
              <a:rPr lang="en-GB" b="0" i="0" dirty="0">
                <a:solidFill>
                  <a:srgbClr val="212529"/>
                </a:solidFill>
                <a:effectLst/>
                <a:latin typeface="VAGRounded"/>
              </a:rPr>
              <a:t>Teachers often lack information about new technology and how they are used by children and young people and many feel overwhelmed by the issue.</a:t>
            </a:r>
          </a:p>
          <a:p>
            <a:pPr algn="l">
              <a:buFont typeface="Arial" panose="020B0604020202020204" pitchFamily="34" charset="0"/>
              <a:buChar char="•"/>
            </a:pPr>
            <a:r>
              <a:rPr lang="en-GB" b="0" i="0" dirty="0">
                <a:solidFill>
                  <a:srgbClr val="212529"/>
                </a:solidFill>
                <a:effectLst/>
                <a:latin typeface="VAGRounded"/>
              </a:rPr>
              <a:t>They often have to deal with the consequences of bullying taking place overnight and after school hours, as well as the impact this has on children’s ability to learn.</a:t>
            </a:r>
          </a:p>
          <a:p>
            <a:pPr algn="l">
              <a:buFont typeface="Arial" panose="020B0604020202020204" pitchFamily="34" charset="0"/>
              <a:buChar char="•"/>
            </a:pPr>
            <a:r>
              <a:rPr lang="en-GB" b="0" i="0" dirty="0">
                <a:solidFill>
                  <a:srgbClr val="212529"/>
                </a:solidFill>
                <a:effectLst/>
                <a:latin typeface="VAGRounded"/>
              </a:rPr>
              <a:t>Some teachers can find parents’ behaviour undermining if they intervene inappropriately online after their children have been bullied, or do not restrict children’s access to apps and games designed for older young people or adults.</a:t>
            </a:r>
          </a:p>
          <a:p>
            <a:endParaRPr lang="en-GB" dirty="0"/>
          </a:p>
        </p:txBody>
      </p:sp>
    </p:spTree>
    <p:extLst>
      <p:ext uri="{BB962C8B-B14F-4D97-AF65-F5344CB8AC3E}">
        <p14:creationId xmlns:p14="http://schemas.microsoft.com/office/powerpoint/2010/main" val="417399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FBCF-DBE8-4E90-AA9B-503DE5CF5E09}"/>
              </a:ext>
            </a:extLst>
          </p:cNvPr>
          <p:cNvSpPr>
            <a:spLocks noGrp="1"/>
          </p:cNvSpPr>
          <p:nvPr>
            <p:ph type="title"/>
          </p:nvPr>
        </p:nvSpPr>
        <p:spPr>
          <a:xfrm>
            <a:off x="1097280" y="286603"/>
            <a:ext cx="10058400" cy="1450757"/>
          </a:xfrm>
        </p:spPr>
        <p:txBody>
          <a:bodyPr>
            <a:normAutofit/>
          </a:bodyPr>
          <a:lstStyle/>
          <a:p>
            <a:r>
              <a:rPr lang="en-GB" dirty="0"/>
              <a:t>Pam </a:t>
            </a:r>
            <a:r>
              <a:rPr lang="en-GB" dirty="0" err="1"/>
              <a:t>poeni</a:t>
            </a:r>
            <a:r>
              <a:rPr lang="en-GB" dirty="0"/>
              <a:t>? – </a:t>
            </a:r>
            <a:r>
              <a:rPr lang="en-GB" dirty="0" err="1"/>
              <a:t>cysylltiadau</a:t>
            </a:r>
            <a:r>
              <a:rPr lang="en-GB" dirty="0"/>
              <a:t> </a:t>
            </a:r>
            <a:r>
              <a:rPr lang="en-GB" dirty="0" err="1"/>
              <a:t>seicolegol</a:t>
            </a:r>
            <a:br>
              <a:rPr lang="en-GB" dirty="0"/>
            </a:br>
            <a:r>
              <a:rPr lang="en-GB" dirty="0"/>
              <a:t>Why worry? – psychological links</a:t>
            </a:r>
          </a:p>
        </p:txBody>
      </p:sp>
      <p:sp>
        <p:nvSpPr>
          <p:cNvPr id="3" name="Content Placeholder 2">
            <a:extLst>
              <a:ext uri="{FF2B5EF4-FFF2-40B4-BE49-F238E27FC236}">
                <a16:creationId xmlns:a16="http://schemas.microsoft.com/office/drawing/2014/main" id="{EE1648EB-09FA-4BC5-94A0-2180D23C3524}"/>
              </a:ext>
            </a:extLst>
          </p:cNvPr>
          <p:cNvSpPr>
            <a:spLocks noGrp="1"/>
          </p:cNvSpPr>
          <p:nvPr>
            <p:ph sz="half" idx="1"/>
          </p:nvPr>
        </p:nvSpPr>
        <p:spPr>
          <a:xfrm>
            <a:off x="1096963" y="1846263"/>
            <a:ext cx="4938712" cy="4315998"/>
          </a:xfrm>
        </p:spPr>
        <p:txBody>
          <a:bodyPr>
            <a:normAutofit fontScale="92500" lnSpcReduction="10000"/>
          </a:bodyPr>
          <a:lstStyle/>
          <a:p>
            <a:r>
              <a:rPr lang="en-GB" sz="2200" dirty="0"/>
              <a:t>Mae plant a </a:t>
            </a:r>
            <a:r>
              <a:rPr lang="en-GB" sz="2200" dirty="0" err="1"/>
              <a:t>phobl</a:t>
            </a:r>
            <a:r>
              <a:rPr lang="en-GB" sz="2200" dirty="0"/>
              <a:t> </a:t>
            </a:r>
            <a:r>
              <a:rPr lang="en-GB" sz="2200" dirty="0" err="1"/>
              <a:t>ifanc</a:t>
            </a:r>
            <a:r>
              <a:rPr lang="en-GB" sz="2200" dirty="0"/>
              <a:t> </a:t>
            </a:r>
            <a:r>
              <a:rPr lang="en-GB" sz="2200" dirty="0" err="1"/>
              <a:t>sy'n</a:t>
            </a:r>
            <a:r>
              <a:rPr lang="en-GB" sz="2200" dirty="0"/>
              <a:t> </a:t>
            </a:r>
            <a:r>
              <a:rPr lang="en-GB" sz="2200" dirty="0" err="1"/>
              <a:t>profi</a:t>
            </a:r>
            <a:r>
              <a:rPr lang="en-GB" sz="2200" dirty="0"/>
              <a:t> </a:t>
            </a:r>
            <a:r>
              <a:rPr lang="en-GB" sz="2200" dirty="0" err="1"/>
              <a:t>bwlio</a:t>
            </a:r>
            <a:r>
              <a:rPr lang="en-GB" sz="2200" dirty="0"/>
              <a:t> </a:t>
            </a:r>
            <a:r>
              <a:rPr lang="en-GB" sz="2200" dirty="0" err="1"/>
              <a:t>yn</a:t>
            </a:r>
            <a:r>
              <a:rPr lang="en-GB" sz="2200" dirty="0"/>
              <a:t> </a:t>
            </a:r>
            <a:r>
              <a:rPr lang="en-GB" sz="2200" dirty="0" err="1"/>
              <a:t>aml</a:t>
            </a:r>
            <a:r>
              <a:rPr lang="en-GB" sz="2200" dirty="0"/>
              <a:t> </a:t>
            </a:r>
            <a:r>
              <a:rPr lang="en-GB" sz="2200" dirty="0" err="1"/>
              <a:t>yn</a:t>
            </a:r>
            <a:r>
              <a:rPr lang="en-GB" sz="2200" dirty="0"/>
              <a:t> </a:t>
            </a:r>
            <a:r>
              <a:rPr lang="en-GB" sz="2200" dirty="0" err="1"/>
              <a:t>llwyddo</a:t>
            </a:r>
            <a:r>
              <a:rPr lang="en-GB" sz="2200" dirty="0"/>
              <a:t> </a:t>
            </a:r>
            <a:r>
              <a:rPr lang="en-GB" sz="2200" dirty="0" err="1"/>
              <a:t>i</a:t>
            </a:r>
            <a:r>
              <a:rPr lang="en-GB" sz="2200" dirty="0"/>
              <a:t> </a:t>
            </a:r>
            <a:r>
              <a:rPr lang="en-GB" sz="2200" dirty="0" err="1"/>
              <a:t>ymdopi</a:t>
            </a:r>
            <a:r>
              <a:rPr lang="en-GB" sz="2200" dirty="0"/>
              <a:t> a </a:t>
            </a:r>
            <a:r>
              <a:rPr lang="en-GB" sz="2200" dirty="0" err="1"/>
              <a:t>mynd</a:t>
            </a:r>
            <a:r>
              <a:rPr lang="en-GB" sz="2200" dirty="0"/>
              <a:t> </a:t>
            </a:r>
            <a:r>
              <a:rPr lang="en-GB" sz="2200" dirty="0" err="1"/>
              <a:t>drwy'r</a:t>
            </a:r>
            <a:r>
              <a:rPr lang="en-GB" sz="2200" dirty="0"/>
              <a:t> </a:t>
            </a:r>
            <a:r>
              <a:rPr lang="en-GB" sz="2200" dirty="0" err="1"/>
              <a:t>profiad</a:t>
            </a:r>
            <a:r>
              <a:rPr lang="en-GB" sz="2200" dirty="0"/>
              <a:t> </a:t>
            </a:r>
            <a:r>
              <a:rPr lang="en-GB" sz="2200" dirty="0" err="1"/>
              <a:t>heb</a:t>
            </a:r>
            <a:r>
              <a:rPr lang="en-GB" sz="2200" dirty="0"/>
              <a:t> </a:t>
            </a:r>
            <a:r>
              <a:rPr lang="en-GB" sz="2200" dirty="0" err="1"/>
              <a:t>effaith</a:t>
            </a:r>
            <a:r>
              <a:rPr lang="en-GB" sz="2200" dirty="0"/>
              <a:t> </a:t>
            </a:r>
            <a:r>
              <a:rPr lang="en-GB" sz="2200" dirty="0" err="1"/>
              <a:t>ddifrifol</a:t>
            </a:r>
            <a:r>
              <a:rPr lang="en-GB" sz="2200" dirty="0"/>
              <a:t>. </a:t>
            </a:r>
          </a:p>
          <a:p>
            <a:r>
              <a:rPr lang="en-GB" sz="2200" dirty="0"/>
              <a:t>OND... </a:t>
            </a:r>
            <a:r>
              <a:rPr lang="en-GB" sz="2200" dirty="0" err="1"/>
              <a:t>i</a:t>
            </a:r>
            <a:r>
              <a:rPr lang="en-GB" sz="2200" dirty="0"/>
              <a:t> rai, gall </a:t>
            </a:r>
            <a:r>
              <a:rPr lang="en-GB" sz="2200" dirty="0" err="1"/>
              <a:t>bwlio</a:t>
            </a:r>
            <a:r>
              <a:rPr lang="en-GB" sz="2200" dirty="0"/>
              <a:t> </a:t>
            </a:r>
            <a:r>
              <a:rPr lang="en-GB" sz="2200" dirty="0" err="1"/>
              <a:t>dros</a:t>
            </a:r>
            <a:r>
              <a:rPr lang="en-GB" sz="2200" dirty="0"/>
              <a:t> </a:t>
            </a:r>
            <a:r>
              <a:rPr lang="en-GB" sz="2200" dirty="0" err="1"/>
              <a:t>gyfnod</a:t>
            </a:r>
            <a:r>
              <a:rPr lang="en-GB" sz="2200" dirty="0"/>
              <a:t> </a:t>
            </a:r>
            <a:r>
              <a:rPr lang="en-GB" sz="2200" dirty="0" err="1"/>
              <a:t>hir</a:t>
            </a:r>
            <a:r>
              <a:rPr lang="en-GB" sz="2200" dirty="0"/>
              <a:t> </a:t>
            </a:r>
            <a:r>
              <a:rPr lang="en-GB" sz="2200" dirty="0" err="1"/>
              <a:t>ddatblygu</a:t>
            </a:r>
            <a:r>
              <a:rPr lang="en-GB" sz="2200" dirty="0"/>
              <a:t> </a:t>
            </a:r>
            <a:r>
              <a:rPr lang="en-GB" sz="2200" dirty="0" err="1"/>
              <a:t>cyflyrau</a:t>
            </a:r>
            <a:r>
              <a:rPr lang="en-GB" sz="2200" dirty="0"/>
              <a:t> </a:t>
            </a:r>
            <a:r>
              <a:rPr lang="en-GB" sz="2200" dirty="0" err="1"/>
              <a:t>meddyliol</a:t>
            </a:r>
            <a:r>
              <a:rPr lang="en-GB" sz="2200" dirty="0"/>
              <a:t> </a:t>
            </a:r>
            <a:r>
              <a:rPr lang="en-GB" sz="2200" dirty="0" err="1"/>
              <a:t>gwaeth</a:t>
            </a:r>
            <a:r>
              <a:rPr lang="en-GB" sz="2200" dirty="0"/>
              <a:t>.  </a:t>
            </a:r>
          </a:p>
          <a:p>
            <a:pPr lvl="1"/>
            <a:r>
              <a:rPr lang="en-GB" sz="2200" dirty="0" err="1"/>
              <a:t>teimladau</a:t>
            </a:r>
            <a:r>
              <a:rPr lang="en-GB" sz="2200" dirty="0"/>
              <a:t> o </a:t>
            </a:r>
            <a:r>
              <a:rPr lang="en-GB" sz="2200" dirty="0" err="1"/>
              <a:t>ddiwerth</a:t>
            </a:r>
            <a:endParaRPr lang="en-GB" sz="2200" dirty="0"/>
          </a:p>
          <a:p>
            <a:pPr lvl="1"/>
            <a:r>
              <a:rPr lang="en-GB" sz="2200" dirty="0" err="1"/>
              <a:t>hunan-barch</a:t>
            </a:r>
            <a:r>
              <a:rPr lang="en-GB" sz="2200" dirty="0"/>
              <a:t> </a:t>
            </a:r>
            <a:r>
              <a:rPr lang="en-GB" sz="2200" dirty="0" err="1"/>
              <a:t>isel</a:t>
            </a:r>
            <a:r>
              <a:rPr lang="en-GB" sz="2200" dirty="0"/>
              <a:t> </a:t>
            </a:r>
          </a:p>
          <a:p>
            <a:pPr lvl="1"/>
            <a:r>
              <a:rPr lang="en-GB" sz="2200" dirty="0" err="1"/>
              <a:t>hunan-gasineb</a:t>
            </a:r>
            <a:endParaRPr lang="en-GB" sz="2200" dirty="0"/>
          </a:p>
          <a:p>
            <a:pPr lvl="1"/>
            <a:r>
              <a:rPr lang="en-GB" sz="2200" dirty="0" err="1"/>
              <a:t>hunan-niweidio</a:t>
            </a:r>
            <a:endParaRPr lang="en-GB" sz="2200" dirty="0"/>
          </a:p>
          <a:p>
            <a:pPr lvl="1"/>
            <a:r>
              <a:rPr lang="en-GB" sz="2200" dirty="0" err="1"/>
              <a:t>pryder</a:t>
            </a:r>
            <a:endParaRPr lang="en-GB" sz="2200" dirty="0"/>
          </a:p>
          <a:p>
            <a:pPr lvl="1"/>
            <a:r>
              <a:rPr lang="en-GB" sz="2200" dirty="0" err="1"/>
              <a:t>iselder</a:t>
            </a:r>
            <a:endParaRPr lang="en-GB" sz="2200" dirty="0"/>
          </a:p>
          <a:p>
            <a:pPr lvl="1"/>
            <a:r>
              <a:rPr lang="en-GB" sz="2200" dirty="0" err="1"/>
              <a:t>hunanladdiad</a:t>
            </a:r>
            <a:endParaRPr lang="en-GB" sz="2200" dirty="0"/>
          </a:p>
          <a:p>
            <a:pPr algn="r"/>
            <a:r>
              <a:rPr lang="en-GB" sz="1500" dirty="0"/>
              <a:t>Burton, </a:t>
            </a:r>
            <a:r>
              <a:rPr lang="en-GB" sz="1500" dirty="0" err="1"/>
              <a:t>Pavord</a:t>
            </a:r>
            <a:r>
              <a:rPr lang="en-GB" sz="1500" dirty="0"/>
              <a:t> &amp; Williams (2014)</a:t>
            </a:r>
          </a:p>
          <a:p>
            <a:endParaRPr lang="en-GB" dirty="0"/>
          </a:p>
          <a:p>
            <a:endParaRPr lang="en-GB" dirty="0"/>
          </a:p>
        </p:txBody>
      </p:sp>
      <p:sp>
        <p:nvSpPr>
          <p:cNvPr id="4" name="Content Placeholder 3">
            <a:extLst>
              <a:ext uri="{FF2B5EF4-FFF2-40B4-BE49-F238E27FC236}">
                <a16:creationId xmlns:a16="http://schemas.microsoft.com/office/drawing/2014/main" id="{FC8C3315-08CF-4CCF-A5FE-84A966654ADB}"/>
              </a:ext>
            </a:extLst>
          </p:cNvPr>
          <p:cNvSpPr>
            <a:spLocks noGrp="1"/>
          </p:cNvSpPr>
          <p:nvPr>
            <p:ph sz="half" idx="2"/>
          </p:nvPr>
        </p:nvSpPr>
        <p:spPr>
          <a:xfrm>
            <a:off x="6218238" y="1846263"/>
            <a:ext cx="4937125" cy="4315998"/>
          </a:xfrm>
        </p:spPr>
        <p:txBody>
          <a:bodyPr>
            <a:normAutofit fontScale="92500" lnSpcReduction="10000"/>
          </a:bodyPr>
          <a:lstStyle/>
          <a:p>
            <a:r>
              <a:rPr lang="en-GB" sz="2200" dirty="0"/>
              <a:t>CYP who experience bullying often manage to cope and get through the experience without severe ill effect. </a:t>
            </a:r>
          </a:p>
          <a:p>
            <a:r>
              <a:rPr lang="en-GB" sz="2200" dirty="0"/>
              <a:t>BUT… for some, bullying over a long period of time can develop worse mental conditions.  </a:t>
            </a:r>
          </a:p>
          <a:p>
            <a:pPr lvl="1"/>
            <a:r>
              <a:rPr lang="en-GB" sz="2200" dirty="0"/>
              <a:t>feelings of worthlessness</a:t>
            </a:r>
          </a:p>
          <a:p>
            <a:pPr lvl="1"/>
            <a:r>
              <a:rPr lang="en-GB" sz="2200" dirty="0"/>
              <a:t>low self-esteem </a:t>
            </a:r>
          </a:p>
          <a:p>
            <a:pPr lvl="1"/>
            <a:r>
              <a:rPr lang="en-GB" sz="2200" dirty="0"/>
              <a:t>self-hatred</a:t>
            </a:r>
          </a:p>
          <a:p>
            <a:pPr lvl="1"/>
            <a:r>
              <a:rPr lang="en-GB" sz="2200" dirty="0"/>
              <a:t>self-harm</a:t>
            </a:r>
          </a:p>
          <a:p>
            <a:pPr lvl="1"/>
            <a:r>
              <a:rPr lang="en-GB" sz="2200" dirty="0"/>
              <a:t>anxiety</a:t>
            </a:r>
          </a:p>
          <a:p>
            <a:pPr lvl="1"/>
            <a:r>
              <a:rPr lang="en-GB" sz="2200" dirty="0"/>
              <a:t>depression</a:t>
            </a:r>
          </a:p>
          <a:p>
            <a:pPr lvl="1"/>
            <a:r>
              <a:rPr lang="en-GB" sz="2200" dirty="0"/>
              <a:t>suicide</a:t>
            </a:r>
          </a:p>
          <a:p>
            <a:pPr algn="r"/>
            <a:r>
              <a:rPr lang="en-GB" sz="1500" dirty="0"/>
              <a:t>Burton, </a:t>
            </a:r>
            <a:r>
              <a:rPr lang="en-GB" sz="1500" dirty="0" err="1"/>
              <a:t>Pavord</a:t>
            </a:r>
            <a:r>
              <a:rPr lang="en-GB" sz="1500" dirty="0"/>
              <a:t> &amp; Williams (2014)</a:t>
            </a:r>
          </a:p>
          <a:p>
            <a:endParaRPr lang="en-GB" dirty="0"/>
          </a:p>
          <a:p>
            <a:endParaRPr lang="en-GB" dirty="0"/>
          </a:p>
        </p:txBody>
      </p:sp>
      <p:pic>
        <p:nvPicPr>
          <p:cNvPr id="5" name="Picture 4" descr="Icon&#10;&#10;Description automatically generated">
            <a:extLst>
              <a:ext uri="{FF2B5EF4-FFF2-40B4-BE49-F238E27FC236}">
                <a16:creationId xmlns:a16="http://schemas.microsoft.com/office/drawing/2014/main" id="{DD99A40A-880A-4196-8AE7-B525D15852A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301762" y="105215"/>
            <a:ext cx="1890238" cy="1890238"/>
          </a:xfrm>
          <a:prstGeom prst="rect">
            <a:avLst/>
          </a:prstGeom>
        </p:spPr>
      </p:pic>
    </p:spTree>
    <p:extLst>
      <p:ext uri="{BB962C8B-B14F-4D97-AF65-F5344CB8AC3E}">
        <p14:creationId xmlns:p14="http://schemas.microsoft.com/office/powerpoint/2010/main" val="3202127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err="1"/>
              <a:t>Effeithiau</a:t>
            </a:r>
            <a:r>
              <a:rPr lang="en-GB" dirty="0"/>
              <a:t> </a:t>
            </a:r>
            <a:r>
              <a:rPr lang="en-GB" dirty="0" err="1"/>
              <a:t>Bwlio</a:t>
            </a:r>
            <a:r>
              <a:rPr lang="en-GB" dirty="0"/>
              <a:t> McGrath </a:t>
            </a:r>
            <a:br>
              <a:rPr lang="en-GB" dirty="0"/>
            </a:br>
            <a:r>
              <a:rPr lang="en-GB" dirty="0"/>
              <a:t>McGrath’s Effects of Being Bullied </a:t>
            </a:r>
          </a:p>
        </p:txBody>
      </p:sp>
      <p:sp>
        <p:nvSpPr>
          <p:cNvPr id="3" name="Content Placeholder 2"/>
          <p:cNvSpPr>
            <a:spLocks noGrp="1"/>
          </p:cNvSpPr>
          <p:nvPr>
            <p:ph sz="half" idx="1"/>
          </p:nvPr>
        </p:nvSpPr>
        <p:spPr>
          <a:xfrm>
            <a:off x="1097279" y="1845734"/>
            <a:ext cx="4937760" cy="4023360"/>
          </a:xfrm>
        </p:spPr>
        <p:txBody>
          <a:bodyPr>
            <a:normAutofit/>
          </a:bodyPr>
          <a:lstStyle/>
          <a:p>
            <a:r>
              <a:rPr lang="en-GB" dirty="0" err="1"/>
              <a:t>Salwch</a:t>
            </a:r>
            <a:r>
              <a:rPr lang="en-GB" dirty="0"/>
              <a:t>, </a:t>
            </a:r>
            <a:r>
              <a:rPr lang="en-GB" dirty="0" err="1"/>
              <a:t>yn</a:t>
            </a:r>
            <a:r>
              <a:rPr lang="en-GB" dirty="0"/>
              <a:t> </a:t>
            </a:r>
            <a:r>
              <a:rPr lang="en-GB" dirty="0" err="1"/>
              <a:t>enwedig</a:t>
            </a:r>
            <a:r>
              <a:rPr lang="en-GB" dirty="0"/>
              <a:t> </a:t>
            </a:r>
            <a:r>
              <a:rPr lang="en-GB" dirty="0" err="1"/>
              <a:t>salwch</a:t>
            </a:r>
            <a:r>
              <a:rPr lang="en-GB" dirty="0"/>
              <a:t> o </a:t>
            </a:r>
            <a:r>
              <a:rPr lang="en-GB" dirty="0" err="1"/>
              <a:t>ganlyniad</a:t>
            </a:r>
            <a:r>
              <a:rPr lang="en-GB" dirty="0"/>
              <a:t> i </a:t>
            </a:r>
            <a:r>
              <a:rPr lang="en-GB" dirty="0" err="1"/>
              <a:t>straen</a:t>
            </a:r>
            <a:endParaRPr lang="en-GB" dirty="0"/>
          </a:p>
          <a:p>
            <a:r>
              <a:rPr lang="en-GB" dirty="0" err="1"/>
              <a:t>Anafiadau</a:t>
            </a:r>
            <a:r>
              <a:rPr lang="en-GB" dirty="0"/>
              <a:t> </a:t>
            </a:r>
            <a:r>
              <a:rPr lang="en-GB" dirty="0" err="1"/>
              <a:t>corfforol</a:t>
            </a:r>
            <a:r>
              <a:rPr lang="en-GB" dirty="0"/>
              <a:t> </a:t>
            </a:r>
          </a:p>
          <a:p>
            <a:r>
              <a:rPr lang="en-GB" dirty="0" err="1"/>
              <a:t>Ceisio</a:t>
            </a:r>
            <a:r>
              <a:rPr lang="en-GB" dirty="0"/>
              <a:t> </a:t>
            </a:r>
            <a:r>
              <a:rPr lang="en-GB" dirty="0" err="1"/>
              <a:t>hunanladdiad</a:t>
            </a:r>
            <a:endParaRPr lang="en-GB" dirty="0"/>
          </a:p>
          <a:p>
            <a:r>
              <a:rPr lang="en-GB" dirty="0" err="1"/>
              <a:t>Teimladau</a:t>
            </a:r>
            <a:r>
              <a:rPr lang="en-GB" dirty="0"/>
              <a:t> o </a:t>
            </a:r>
            <a:r>
              <a:rPr lang="en-GB" dirty="0" err="1"/>
              <a:t>unigrwydd</a:t>
            </a:r>
            <a:r>
              <a:rPr lang="en-GB" dirty="0"/>
              <a:t>, </a:t>
            </a:r>
            <a:r>
              <a:rPr lang="en-GB" dirty="0" err="1"/>
              <a:t>eithrio</a:t>
            </a:r>
            <a:r>
              <a:rPr lang="en-GB" dirty="0"/>
              <a:t> </a:t>
            </a:r>
            <a:r>
              <a:rPr lang="en-GB" dirty="0" err="1"/>
              <a:t>neu</a:t>
            </a:r>
            <a:r>
              <a:rPr lang="en-GB" dirty="0"/>
              <a:t> </a:t>
            </a:r>
            <a:r>
              <a:rPr lang="en-GB" dirty="0" err="1"/>
              <a:t>aralliad</a:t>
            </a:r>
            <a:endParaRPr lang="en-GB" dirty="0"/>
          </a:p>
          <a:p>
            <a:r>
              <a:rPr lang="en-GB" dirty="0" err="1"/>
              <a:t>Trafferth</a:t>
            </a:r>
            <a:r>
              <a:rPr lang="en-GB" dirty="0"/>
              <a:t> </a:t>
            </a:r>
            <a:r>
              <a:rPr lang="en-GB" dirty="0" err="1"/>
              <a:t>datblygu</a:t>
            </a:r>
            <a:r>
              <a:rPr lang="en-GB" dirty="0"/>
              <a:t> </a:t>
            </a:r>
            <a:r>
              <a:rPr lang="en-GB" dirty="0" err="1"/>
              <a:t>perthnasau</a:t>
            </a:r>
            <a:r>
              <a:rPr lang="en-GB" dirty="0"/>
              <a:t> </a:t>
            </a:r>
            <a:r>
              <a:rPr lang="en-GB" dirty="0" err="1"/>
              <a:t>dwfn</a:t>
            </a:r>
            <a:r>
              <a:rPr lang="en-GB" dirty="0"/>
              <a:t> </a:t>
            </a:r>
          </a:p>
          <a:p>
            <a:r>
              <a:rPr lang="en-GB" dirty="0" err="1"/>
              <a:t>Teimladau</a:t>
            </a:r>
            <a:r>
              <a:rPr lang="en-GB" dirty="0"/>
              <a:t> o </a:t>
            </a:r>
            <a:r>
              <a:rPr lang="en-GB" dirty="0" err="1"/>
              <a:t>ofn</a:t>
            </a:r>
            <a:r>
              <a:rPr lang="en-GB" dirty="0"/>
              <a:t> a </a:t>
            </a:r>
            <a:r>
              <a:rPr lang="en-GB" dirty="0" err="1"/>
              <a:t>phryder</a:t>
            </a:r>
            <a:endParaRPr lang="en-GB" dirty="0"/>
          </a:p>
          <a:p>
            <a:r>
              <a:rPr lang="en-GB" dirty="0" err="1"/>
              <a:t>Iselder</a:t>
            </a:r>
            <a:r>
              <a:rPr lang="en-GB" dirty="0"/>
              <a:t> </a:t>
            </a:r>
          </a:p>
          <a:p>
            <a:pPr algn="r"/>
            <a:r>
              <a:rPr lang="en-GB" sz="1400" dirty="0"/>
              <a:t>(McGrath, 2007 cited in Kohut, 2007)</a:t>
            </a:r>
          </a:p>
          <a:p>
            <a:endParaRPr lang="en-GB" dirty="0"/>
          </a:p>
          <a:p>
            <a:endParaRPr lang="en-GB" dirty="0"/>
          </a:p>
          <a:p>
            <a:endParaRPr lang="en-GB" dirty="0"/>
          </a:p>
        </p:txBody>
      </p:sp>
      <p:sp>
        <p:nvSpPr>
          <p:cNvPr id="4" name="Content Placeholder 3"/>
          <p:cNvSpPr>
            <a:spLocks noGrp="1"/>
          </p:cNvSpPr>
          <p:nvPr>
            <p:ph sz="half" idx="2"/>
          </p:nvPr>
        </p:nvSpPr>
        <p:spPr>
          <a:xfrm>
            <a:off x="6217920" y="1845735"/>
            <a:ext cx="4937760" cy="4023360"/>
          </a:xfrm>
        </p:spPr>
        <p:txBody>
          <a:bodyPr>
            <a:normAutofit/>
          </a:bodyPr>
          <a:lstStyle/>
          <a:p>
            <a:r>
              <a:rPr lang="en-GB" dirty="0"/>
              <a:t>Increased illnesses, particularly stress-related illnesses </a:t>
            </a:r>
          </a:p>
          <a:p>
            <a:r>
              <a:rPr lang="en-GB" dirty="0"/>
              <a:t>Physical injuries   </a:t>
            </a:r>
          </a:p>
          <a:p>
            <a:r>
              <a:rPr lang="en-GB" dirty="0"/>
              <a:t>Attempted and completed suicide </a:t>
            </a:r>
          </a:p>
          <a:p>
            <a:r>
              <a:rPr lang="en-GB" dirty="0"/>
              <a:t>Feelings of isolation, exclusion, and alienation </a:t>
            </a:r>
          </a:p>
          <a:p>
            <a:r>
              <a:rPr lang="en-GB" dirty="0"/>
              <a:t>Difficulty forming deep relationships </a:t>
            </a:r>
          </a:p>
          <a:p>
            <a:r>
              <a:rPr lang="en-GB" dirty="0"/>
              <a:t>Increased fear and anxiety </a:t>
            </a:r>
          </a:p>
          <a:p>
            <a:r>
              <a:rPr lang="en-GB" dirty="0"/>
              <a:t>Depression </a:t>
            </a:r>
          </a:p>
          <a:p>
            <a:pPr algn="r"/>
            <a:r>
              <a:rPr lang="en-GB" sz="1400" dirty="0"/>
              <a:t>(McGrath, 2007 cited in Kohut, 2007)</a:t>
            </a:r>
          </a:p>
          <a:p>
            <a:endParaRPr lang="en-GB" dirty="0"/>
          </a:p>
          <a:p>
            <a:endParaRPr lang="en-GB" dirty="0"/>
          </a:p>
        </p:txBody>
      </p:sp>
    </p:spTree>
    <p:extLst>
      <p:ext uri="{BB962C8B-B14F-4D97-AF65-F5344CB8AC3E}">
        <p14:creationId xmlns:p14="http://schemas.microsoft.com/office/powerpoint/2010/main" val="4173882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lstStyle/>
          <a:p>
            <a:r>
              <a:rPr lang="en-GB" dirty="0" err="1"/>
              <a:t>Effeithiau</a:t>
            </a:r>
            <a:r>
              <a:rPr lang="en-GB" dirty="0"/>
              <a:t> McGrath </a:t>
            </a:r>
            <a:br>
              <a:rPr lang="en-GB" dirty="0"/>
            </a:br>
            <a:r>
              <a:rPr lang="en-GB" dirty="0"/>
              <a:t>McGrath’s Effects of Being Bullied </a:t>
            </a:r>
          </a:p>
        </p:txBody>
      </p:sp>
      <p:sp>
        <p:nvSpPr>
          <p:cNvPr id="3" name="Content Placeholder 2"/>
          <p:cNvSpPr>
            <a:spLocks noGrp="1"/>
          </p:cNvSpPr>
          <p:nvPr>
            <p:ph sz="half" idx="1"/>
          </p:nvPr>
        </p:nvSpPr>
        <p:spPr>
          <a:xfrm>
            <a:off x="1097279" y="1845734"/>
            <a:ext cx="4937760" cy="4023360"/>
          </a:xfrm>
        </p:spPr>
        <p:txBody>
          <a:bodyPr>
            <a:normAutofit/>
          </a:bodyPr>
          <a:lstStyle/>
          <a:p>
            <a:r>
              <a:rPr lang="en-GB" dirty="0" err="1"/>
              <a:t>Teimladau</a:t>
            </a:r>
            <a:r>
              <a:rPr lang="en-GB" dirty="0"/>
              <a:t> o </a:t>
            </a:r>
            <a:r>
              <a:rPr lang="en-GB" dirty="0" err="1"/>
              <a:t>anallu</a:t>
            </a:r>
            <a:r>
              <a:rPr lang="en-GB" dirty="0"/>
              <a:t> a </a:t>
            </a:r>
            <a:r>
              <a:rPr lang="en-GB" dirty="0" err="1"/>
              <a:t>diffyg</a:t>
            </a:r>
            <a:r>
              <a:rPr lang="en-GB" dirty="0"/>
              <a:t> </a:t>
            </a:r>
            <a:r>
              <a:rPr lang="en-GB" dirty="0" err="1"/>
              <a:t>pwer</a:t>
            </a:r>
            <a:endParaRPr lang="en-GB" dirty="0"/>
          </a:p>
          <a:p>
            <a:r>
              <a:rPr lang="en-GB" dirty="0" err="1"/>
              <a:t>Absenoldeb</a:t>
            </a:r>
            <a:r>
              <a:rPr lang="en-GB" dirty="0"/>
              <a:t> o </a:t>
            </a:r>
            <a:r>
              <a:rPr lang="en-GB" dirty="0" err="1"/>
              <a:t>ysgol</a:t>
            </a:r>
            <a:r>
              <a:rPr lang="en-GB" dirty="0"/>
              <a:t> </a:t>
            </a:r>
            <a:r>
              <a:rPr lang="en-GB" dirty="0" err="1"/>
              <a:t>i</a:t>
            </a:r>
            <a:r>
              <a:rPr lang="en-GB" dirty="0"/>
              <a:t> </a:t>
            </a:r>
            <a:r>
              <a:rPr lang="en-GB" dirty="0" err="1"/>
              <a:t>osgoi’r</a:t>
            </a:r>
            <a:r>
              <a:rPr lang="en-GB" dirty="0"/>
              <a:t> </a:t>
            </a:r>
            <a:r>
              <a:rPr lang="en-GB" dirty="0" err="1"/>
              <a:t>bwli</a:t>
            </a:r>
            <a:endParaRPr lang="en-GB" dirty="0"/>
          </a:p>
          <a:p>
            <a:r>
              <a:rPr lang="en-GB" dirty="0" err="1"/>
              <a:t>Absenoldeb</a:t>
            </a:r>
            <a:r>
              <a:rPr lang="en-GB" dirty="0"/>
              <a:t> o </a:t>
            </a:r>
            <a:r>
              <a:rPr lang="en-GB" dirty="0" err="1"/>
              <a:t>ganlyniad</a:t>
            </a:r>
            <a:r>
              <a:rPr lang="en-GB" dirty="0"/>
              <a:t> </a:t>
            </a:r>
            <a:r>
              <a:rPr lang="en-GB" dirty="0" err="1"/>
              <a:t>i</a:t>
            </a:r>
            <a:r>
              <a:rPr lang="en-GB" dirty="0"/>
              <a:t> </a:t>
            </a:r>
            <a:r>
              <a:rPr lang="en-GB" dirty="0" err="1"/>
              <a:t>bwysau</a:t>
            </a:r>
            <a:r>
              <a:rPr lang="en-GB" dirty="0"/>
              <a:t> a </a:t>
            </a:r>
            <a:r>
              <a:rPr lang="en-GB" dirty="0" err="1"/>
              <a:t>straen</a:t>
            </a:r>
            <a:endParaRPr lang="en-GB" dirty="0"/>
          </a:p>
          <a:p>
            <a:r>
              <a:rPr lang="en-GB" dirty="0" err="1"/>
              <a:t>Cyrhaeddiad</a:t>
            </a:r>
            <a:r>
              <a:rPr lang="en-GB" dirty="0"/>
              <a:t> </a:t>
            </a:r>
            <a:r>
              <a:rPr lang="en-GB" dirty="0" err="1"/>
              <a:t>academaidd</a:t>
            </a:r>
            <a:r>
              <a:rPr lang="en-GB" dirty="0"/>
              <a:t> </a:t>
            </a:r>
            <a:r>
              <a:rPr lang="en-GB" dirty="0" err="1"/>
              <a:t>isel</a:t>
            </a:r>
            <a:r>
              <a:rPr lang="en-GB" dirty="0"/>
              <a:t> </a:t>
            </a:r>
            <a:r>
              <a:rPr lang="en-GB" dirty="0" err="1"/>
              <a:t>neu</a:t>
            </a:r>
            <a:r>
              <a:rPr lang="en-GB" dirty="0"/>
              <a:t> </a:t>
            </a:r>
            <a:r>
              <a:rPr lang="en-GB" dirty="0" err="1"/>
              <a:t>ddiffyg</a:t>
            </a:r>
            <a:r>
              <a:rPr lang="en-GB" dirty="0"/>
              <a:t> </a:t>
            </a:r>
            <a:r>
              <a:rPr lang="en-GB" dirty="0" err="1"/>
              <a:t>cymryd</a:t>
            </a:r>
            <a:r>
              <a:rPr lang="en-GB" dirty="0"/>
              <a:t> </a:t>
            </a:r>
            <a:r>
              <a:rPr lang="en-GB" dirty="0" err="1"/>
              <a:t>rhan</a:t>
            </a:r>
            <a:r>
              <a:rPr lang="en-GB" dirty="0"/>
              <a:t> </a:t>
            </a:r>
          </a:p>
          <a:p>
            <a:r>
              <a:rPr lang="en-GB" dirty="0" err="1"/>
              <a:t>Anawsterau</a:t>
            </a:r>
            <a:r>
              <a:rPr lang="en-GB" dirty="0"/>
              <a:t> </a:t>
            </a:r>
            <a:r>
              <a:rPr lang="en-GB" dirty="0" err="1"/>
              <a:t>canolbwyntio</a:t>
            </a:r>
            <a:r>
              <a:rPr lang="en-GB" dirty="0"/>
              <a:t> </a:t>
            </a:r>
            <a:r>
              <a:rPr lang="en-GB" dirty="0" err="1"/>
              <a:t>ar</a:t>
            </a:r>
            <a:r>
              <a:rPr lang="en-GB" dirty="0"/>
              <a:t> </a:t>
            </a:r>
            <a:r>
              <a:rPr lang="en-GB" dirty="0" err="1"/>
              <a:t>waith</a:t>
            </a:r>
            <a:r>
              <a:rPr lang="en-GB" dirty="0"/>
              <a:t> </a:t>
            </a:r>
            <a:r>
              <a:rPr lang="en-GB" dirty="0" err="1"/>
              <a:t>ysgol</a:t>
            </a:r>
            <a:r>
              <a:rPr lang="en-GB" dirty="0"/>
              <a:t> </a:t>
            </a:r>
          </a:p>
          <a:p>
            <a:pPr algn="r"/>
            <a:r>
              <a:rPr lang="en-GB" sz="1400" dirty="0"/>
              <a:t>(McGrath, 2007 cited in Kohut, 2007)</a:t>
            </a:r>
          </a:p>
          <a:p>
            <a:endParaRPr lang="en-GB" dirty="0"/>
          </a:p>
          <a:p>
            <a:endParaRPr lang="en-GB" dirty="0"/>
          </a:p>
        </p:txBody>
      </p:sp>
      <p:sp>
        <p:nvSpPr>
          <p:cNvPr id="4" name="Content Placeholder 3"/>
          <p:cNvSpPr>
            <a:spLocks noGrp="1"/>
          </p:cNvSpPr>
          <p:nvPr>
            <p:ph sz="half" idx="2"/>
          </p:nvPr>
        </p:nvSpPr>
        <p:spPr>
          <a:xfrm>
            <a:off x="6217920" y="1845735"/>
            <a:ext cx="4937760" cy="4023360"/>
          </a:xfrm>
        </p:spPr>
        <p:txBody>
          <a:bodyPr>
            <a:normAutofit/>
          </a:bodyPr>
          <a:lstStyle/>
          <a:p>
            <a:r>
              <a:rPr lang="en-GB" dirty="0"/>
              <a:t>Feelings of incompetence and powerlessness </a:t>
            </a:r>
          </a:p>
          <a:p>
            <a:r>
              <a:rPr lang="en-GB" dirty="0"/>
              <a:t>Truancy to avoid the bully </a:t>
            </a:r>
          </a:p>
          <a:p>
            <a:r>
              <a:rPr lang="en-GB" dirty="0"/>
              <a:t>Increased absence from school due to stress-related illnesses </a:t>
            </a:r>
          </a:p>
          <a:p>
            <a:r>
              <a:rPr lang="en-GB" dirty="0"/>
              <a:t>Lower academic achievement and class participation </a:t>
            </a:r>
          </a:p>
          <a:p>
            <a:r>
              <a:rPr lang="en-GB" dirty="0"/>
              <a:t>Difficulty concentrating on schoolwork</a:t>
            </a:r>
          </a:p>
          <a:p>
            <a:pPr algn="r"/>
            <a:r>
              <a:rPr lang="en-GB" sz="1400" dirty="0"/>
              <a:t>(McGrath, 2007 cited in </a:t>
            </a:r>
            <a:r>
              <a:rPr lang="en-GB" sz="1400" dirty="0" err="1"/>
              <a:t>Kohut</a:t>
            </a:r>
            <a:r>
              <a:rPr lang="en-GB" sz="1400" dirty="0"/>
              <a:t>, 2007)</a:t>
            </a:r>
          </a:p>
        </p:txBody>
      </p:sp>
    </p:spTree>
    <p:extLst>
      <p:ext uri="{BB962C8B-B14F-4D97-AF65-F5344CB8AC3E}">
        <p14:creationId xmlns:p14="http://schemas.microsoft.com/office/powerpoint/2010/main" val="1530945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AE94-9C31-41AC-B90A-F8EFDA731747}"/>
              </a:ext>
            </a:extLst>
          </p:cNvPr>
          <p:cNvSpPr>
            <a:spLocks noGrp="1"/>
          </p:cNvSpPr>
          <p:nvPr>
            <p:ph type="title"/>
          </p:nvPr>
        </p:nvSpPr>
        <p:spPr>
          <a:xfrm>
            <a:off x="1097280" y="286603"/>
            <a:ext cx="10058400" cy="1450757"/>
          </a:xfrm>
        </p:spPr>
        <p:txBody>
          <a:bodyPr/>
          <a:lstStyle/>
          <a:p>
            <a:r>
              <a:rPr lang="en-GB" dirty="0" err="1"/>
              <a:t>Cysylltiadau</a:t>
            </a:r>
            <a:r>
              <a:rPr lang="en-GB" dirty="0"/>
              <a:t> </a:t>
            </a:r>
            <a:r>
              <a:rPr lang="en-GB" dirty="0" err="1"/>
              <a:t>seicolegol</a:t>
            </a:r>
            <a:r>
              <a:rPr lang="en-GB" dirty="0"/>
              <a:t> /</a:t>
            </a:r>
            <a:br>
              <a:rPr lang="en-GB" dirty="0"/>
            </a:br>
            <a:r>
              <a:rPr lang="en-GB" dirty="0"/>
              <a:t>Psychological Links</a:t>
            </a:r>
          </a:p>
        </p:txBody>
      </p:sp>
      <p:sp>
        <p:nvSpPr>
          <p:cNvPr id="3" name="Content Placeholder 2">
            <a:extLst>
              <a:ext uri="{FF2B5EF4-FFF2-40B4-BE49-F238E27FC236}">
                <a16:creationId xmlns:a16="http://schemas.microsoft.com/office/drawing/2014/main" id="{8B7A54C9-8FA2-4656-9BF0-129449119F6D}"/>
              </a:ext>
            </a:extLst>
          </p:cNvPr>
          <p:cNvSpPr>
            <a:spLocks noGrp="1"/>
          </p:cNvSpPr>
          <p:nvPr>
            <p:ph sz="half" idx="1"/>
          </p:nvPr>
        </p:nvSpPr>
        <p:spPr>
          <a:xfrm>
            <a:off x="1097279" y="1845734"/>
            <a:ext cx="4937760" cy="4023360"/>
          </a:xfrm>
        </p:spPr>
        <p:txBody>
          <a:bodyPr>
            <a:normAutofit/>
          </a:bodyPr>
          <a:lstStyle/>
          <a:p>
            <a:r>
              <a:rPr lang="en-GB" dirty="0"/>
              <a:t>A </a:t>
            </a:r>
            <a:r>
              <a:rPr lang="en-GB" dirty="0" err="1"/>
              <a:t>ddylem</a:t>
            </a:r>
            <a:r>
              <a:rPr lang="en-GB" dirty="0"/>
              <a:t> </a:t>
            </a:r>
            <a:r>
              <a:rPr lang="en-GB" dirty="0" err="1"/>
              <a:t>boeni</a:t>
            </a:r>
            <a:r>
              <a:rPr lang="en-GB" dirty="0"/>
              <a:t> am y </a:t>
            </a:r>
            <a:r>
              <a:rPr lang="en-GB" dirty="0" err="1"/>
              <a:t>dioddefwyr</a:t>
            </a:r>
            <a:r>
              <a:rPr lang="en-GB" dirty="0"/>
              <a:t> </a:t>
            </a:r>
            <a:r>
              <a:rPr lang="en-GB" dirty="0" err="1"/>
              <a:t>yn</a:t>
            </a:r>
            <a:r>
              <a:rPr lang="en-GB" dirty="0"/>
              <a:t> </a:t>
            </a:r>
            <a:r>
              <a:rPr lang="en-GB" dirty="0" err="1"/>
              <a:t>unig</a:t>
            </a:r>
            <a:r>
              <a:rPr lang="en-GB" dirty="0"/>
              <a:t>? </a:t>
            </a:r>
          </a:p>
          <a:p>
            <a:r>
              <a:rPr lang="en-GB" dirty="0"/>
              <a:t>NA. </a:t>
            </a:r>
          </a:p>
          <a:p>
            <a:r>
              <a:rPr lang="en-GB" dirty="0"/>
              <a:t>Mae </a:t>
            </a:r>
            <a:r>
              <a:rPr lang="en-GB" dirty="0" err="1"/>
              <a:t>cyflawnwyr</a:t>
            </a:r>
            <a:r>
              <a:rPr lang="en-GB" dirty="0"/>
              <a:t> </a:t>
            </a:r>
            <a:r>
              <a:rPr lang="en-GB" dirty="0" err="1"/>
              <a:t>yn</a:t>
            </a:r>
            <a:r>
              <a:rPr lang="en-GB" dirty="0"/>
              <a:t> </a:t>
            </a:r>
            <a:r>
              <a:rPr lang="en-GB" dirty="0" err="1"/>
              <a:t>debygol</a:t>
            </a:r>
            <a:r>
              <a:rPr lang="en-GB" dirty="0"/>
              <a:t> o </a:t>
            </a:r>
            <a:r>
              <a:rPr lang="en-GB" dirty="0" err="1"/>
              <a:t>fod</a:t>
            </a:r>
            <a:r>
              <a:rPr lang="en-GB" dirty="0"/>
              <a:t> </a:t>
            </a:r>
            <a:r>
              <a:rPr lang="en-GB" dirty="0" err="1"/>
              <a:t>yn</a:t>
            </a:r>
            <a:r>
              <a:rPr lang="en-GB" dirty="0"/>
              <a:t> </a:t>
            </a:r>
            <a:r>
              <a:rPr lang="en-GB" dirty="0" err="1"/>
              <a:t>agored</a:t>
            </a:r>
            <a:r>
              <a:rPr lang="en-GB" dirty="0"/>
              <a:t> </a:t>
            </a:r>
            <a:r>
              <a:rPr lang="en-GB" dirty="0" err="1"/>
              <a:t>i</a:t>
            </a:r>
            <a:r>
              <a:rPr lang="en-GB" dirty="0"/>
              <a:t> </a:t>
            </a:r>
            <a:r>
              <a:rPr lang="en-GB" dirty="0" err="1"/>
              <a:t>ffactorau</a:t>
            </a:r>
            <a:r>
              <a:rPr lang="en-GB" dirty="0"/>
              <a:t> </a:t>
            </a:r>
            <a:r>
              <a:rPr lang="en-GB" dirty="0" err="1"/>
              <a:t>risg</a:t>
            </a:r>
            <a:r>
              <a:rPr lang="en-GB" dirty="0"/>
              <a:t> </a:t>
            </a:r>
            <a:r>
              <a:rPr lang="en-GB" dirty="0" err="1"/>
              <a:t>sydd</a:t>
            </a:r>
            <a:r>
              <a:rPr lang="en-GB" dirty="0"/>
              <a:t> </a:t>
            </a:r>
            <a:r>
              <a:rPr lang="en-GB" dirty="0" err="1"/>
              <a:t>wedi</a:t>
            </a:r>
            <a:r>
              <a:rPr lang="en-GB" dirty="0"/>
              <a:t> </a:t>
            </a:r>
            <a:r>
              <a:rPr lang="en-GB" dirty="0" err="1"/>
              <a:t>arwain</a:t>
            </a:r>
            <a:r>
              <a:rPr lang="en-GB" dirty="0"/>
              <a:t> at </a:t>
            </a:r>
            <a:r>
              <a:rPr lang="en-GB" dirty="0" err="1"/>
              <a:t>eu</a:t>
            </a:r>
            <a:r>
              <a:rPr lang="en-GB" dirty="0"/>
              <a:t> </a:t>
            </a:r>
            <a:r>
              <a:rPr lang="en-GB" dirty="0" err="1"/>
              <a:t>hymddygiad</a:t>
            </a:r>
            <a:r>
              <a:rPr lang="en-GB" dirty="0"/>
              <a:t> </a:t>
            </a:r>
            <a:r>
              <a:rPr lang="en-GB" dirty="0" err="1"/>
              <a:t>niweidiol</a:t>
            </a:r>
            <a:r>
              <a:rPr lang="en-GB" dirty="0"/>
              <a:t> ac </a:t>
            </a:r>
            <a:r>
              <a:rPr lang="en-GB" dirty="0" err="1"/>
              <a:t>anghymdeithasol</a:t>
            </a:r>
            <a:endParaRPr lang="en-GB" dirty="0"/>
          </a:p>
          <a:p>
            <a:pPr lvl="1"/>
            <a:r>
              <a:rPr lang="en-GB" dirty="0"/>
              <a:t>Insecure Attachment</a:t>
            </a:r>
          </a:p>
          <a:p>
            <a:pPr lvl="1"/>
            <a:r>
              <a:rPr lang="en-GB" dirty="0" err="1"/>
              <a:t>Disgyblaeth</a:t>
            </a:r>
            <a:r>
              <a:rPr lang="en-GB" dirty="0"/>
              <a:t> </a:t>
            </a:r>
            <a:r>
              <a:rPr lang="en-GB" dirty="0" err="1"/>
              <a:t>gorfforol</a:t>
            </a:r>
            <a:r>
              <a:rPr lang="en-GB" dirty="0"/>
              <a:t> </a:t>
            </a:r>
            <a:r>
              <a:rPr lang="en-GB" dirty="0" err="1"/>
              <a:t>lem</a:t>
            </a:r>
            <a:r>
              <a:rPr lang="en-GB" dirty="0"/>
              <a:t> </a:t>
            </a:r>
          </a:p>
          <a:p>
            <a:pPr lvl="1"/>
            <a:r>
              <a:rPr lang="en-GB" dirty="0"/>
              <a:t>Bod </a:t>
            </a:r>
            <a:r>
              <a:rPr lang="en-GB" dirty="0" err="1"/>
              <a:t>yn</a:t>
            </a:r>
            <a:r>
              <a:rPr lang="en-GB" dirty="0"/>
              <a:t> </a:t>
            </a:r>
            <a:r>
              <a:rPr lang="en-GB" dirty="0" err="1"/>
              <a:t>ddioddefwr</a:t>
            </a:r>
            <a:r>
              <a:rPr lang="en-GB" dirty="0"/>
              <a:t> </a:t>
            </a:r>
            <a:r>
              <a:rPr lang="en-GB" dirty="0" err="1"/>
              <a:t>rhieni</a:t>
            </a:r>
            <a:r>
              <a:rPr lang="en-GB" dirty="0"/>
              <a:t> </a:t>
            </a:r>
            <a:r>
              <a:rPr lang="en-GB" dirty="0" err="1"/>
              <a:t>sy'n</a:t>
            </a:r>
            <a:r>
              <a:rPr lang="en-GB" dirty="0"/>
              <a:t> </a:t>
            </a:r>
            <a:r>
              <a:rPr lang="en-GB" dirty="0" err="1"/>
              <a:t>gor-ddweud</a:t>
            </a:r>
            <a:endParaRPr lang="en-GB" dirty="0"/>
          </a:p>
          <a:p>
            <a:pPr lvl="1"/>
            <a:r>
              <a:rPr lang="en-GB" dirty="0"/>
              <a:t>Cam-</a:t>
            </a:r>
            <a:r>
              <a:rPr lang="en-GB" dirty="0" err="1"/>
              <a:t>drin</a:t>
            </a:r>
            <a:r>
              <a:rPr lang="en-GB" dirty="0"/>
              <a:t> </a:t>
            </a:r>
            <a:r>
              <a:rPr lang="en-GB" dirty="0" err="1"/>
              <a:t>rhieni</a:t>
            </a:r>
            <a:r>
              <a:rPr lang="en-GB" dirty="0"/>
              <a:t>, </a:t>
            </a:r>
            <a:r>
              <a:rPr lang="en-GB" dirty="0" err="1"/>
              <a:t>esgeulustod</a:t>
            </a:r>
            <a:r>
              <a:rPr lang="en-GB" dirty="0"/>
              <a:t>, </a:t>
            </a:r>
            <a:r>
              <a:rPr lang="en-GB" dirty="0" err="1"/>
              <a:t>camdriniaeth</a:t>
            </a:r>
            <a:endParaRPr lang="en-GB" dirty="0"/>
          </a:p>
          <a:p>
            <a:pPr algn="r"/>
            <a:r>
              <a:rPr lang="en-GB" sz="1500" dirty="0"/>
              <a:t>Burton, </a:t>
            </a:r>
            <a:r>
              <a:rPr lang="en-GB" sz="1500" dirty="0" err="1"/>
              <a:t>Pavord</a:t>
            </a:r>
            <a:r>
              <a:rPr lang="en-GB" sz="1500" dirty="0"/>
              <a:t>, &amp; Williams (2014)</a:t>
            </a:r>
          </a:p>
          <a:p>
            <a:endParaRPr lang="en-GB" dirty="0"/>
          </a:p>
          <a:p>
            <a:endParaRPr lang="en-GB" dirty="0"/>
          </a:p>
        </p:txBody>
      </p:sp>
      <p:sp>
        <p:nvSpPr>
          <p:cNvPr id="4" name="Content Placeholder 3">
            <a:extLst>
              <a:ext uri="{FF2B5EF4-FFF2-40B4-BE49-F238E27FC236}">
                <a16:creationId xmlns:a16="http://schemas.microsoft.com/office/drawing/2014/main" id="{6AABB263-7D6B-4611-A0B0-B752E78D0B2C}"/>
              </a:ext>
            </a:extLst>
          </p:cNvPr>
          <p:cNvSpPr>
            <a:spLocks noGrp="1"/>
          </p:cNvSpPr>
          <p:nvPr>
            <p:ph sz="half" idx="2"/>
          </p:nvPr>
        </p:nvSpPr>
        <p:spPr>
          <a:xfrm>
            <a:off x="6217920" y="1845735"/>
            <a:ext cx="4937760" cy="4023360"/>
          </a:xfrm>
        </p:spPr>
        <p:txBody>
          <a:bodyPr>
            <a:normAutofit/>
          </a:bodyPr>
          <a:lstStyle/>
          <a:p>
            <a:r>
              <a:rPr lang="en-GB" dirty="0"/>
              <a:t>Should we worry only about the victims? </a:t>
            </a:r>
          </a:p>
          <a:p>
            <a:r>
              <a:rPr lang="en-GB" dirty="0"/>
              <a:t>NO. </a:t>
            </a:r>
          </a:p>
          <a:p>
            <a:r>
              <a:rPr lang="en-GB" dirty="0"/>
              <a:t>Perpetrators are likely exposed to risk factors that have led to their harmful and antisocial behaviour </a:t>
            </a:r>
          </a:p>
          <a:p>
            <a:pPr lvl="1"/>
            <a:r>
              <a:rPr lang="en-GB" dirty="0"/>
              <a:t>Insecure Attachment</a:t>
            </a:r>
          </a:p>
          <a:p>
            <a:pPr lvl="1"/>
            <a:r>
              <a:rPr lang="en-GB" dirty="0"/>
              <a:t>Harsh physical discipline </a:t>
            </a:r>
          </a:p>
          <a:p>
            <a:pPr lvl="1"/>
            <a:r>
              <a:rPr lang="en-GB" dirty="0"/>
              <a:t>Being victim of overprotective parents</a:t>
            </a:r>
          </a:p>
          <a:p>
            <a:pPr lvl="1"/>
            <a:r>
              <a:rPr lang="en-GB" dirty="0"/>
              <a:t>Parental maltreatment, neglect, abuse</a:t>
            </a:r>
          </a:p>
          <a:p>
            <a:pPr algn="r"/>
            <a:r>
              <a:rPr lang="en-GB" sz="1500" dirty="0"/>
              <a:t>Burton, </a:t>
            </a:r>
            <a:r>
              <a:rPr lang="en-GB" sz="1500" dirty="0" err="1"/>
              <a:t>Pavord</a:t>
            </a:r>
            <a:r>
              <a:rPr lang="en-GB" sz="1500" dirty="0"/>
              <a:t>, &amp; Williams (2014)</a:t>
            </a:r>
          </a:p>
          <a:p>
            <a:endParaRPr lang="en-GB" dirty="0"/>
          </a:p>
          <a:p>
            <a:endParaRPr lang="en-GB" dirty="0"/>
          </a:p>
        </p:txBody>
      </p:sp>
      <p:pic>
        <p:nvPicPr>
          <p:cNvPr id="6" name="Picture 5" descr="A picture containing person, child&#10;&#10;Description automatically generated">
            <a:extLst>
              <a:ext uri="{FF2B5EF4-FFF2-40B4-BE49-F238E27FC236}">
                <a16:creationId xmlns:a16="http://schemas.microsoft.com/office/drawing/2014/main" id="{C0174921-C0B4-4E2A-8A43-E63B244ADB3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21561" y="202925"/>
            <a:ext cx="1533802" cy="1533800"/>
          </a:xfrm>
          <a:prstGeom prst="rect">
            <a:avLst/>
          </a:prstGeom>
        </p:spPr>
      </p:pic>
    </p:spTree>
    <p:extLst>
      <p:ext uri="{BB962C8B-B14F-4D97-AF65-F5344CB8AC3E}">
        <p14:creationId xmlns:p14="http://schemas.microsoft.com/office/powerpoint/2010/main" val="1621732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AA3B-A477-9AEF-1F3E-542F4660BFE0}"/>
              </a:ext>
            </a:extLst>
          </p:cNvPr>
          <p:cNvSpPr>
            <a:spLocks noGrp="1"/>
          </p:cNvSpPr>
          <p:nvPr>
            <p:ph type="title"/>
          </p:nvPr>
        </p:nvSpPr>
        <p:spPr/>
        <p:txBody>
          <a:bodyPr>
            <a:normAutofit fontScale="90000"/>
          </a:bodyPr>
          <a:lstStyle/>
          <a:p>
            <a:pPr algn="ctr"/>
            <a:r>
              <a:rPr lang="en-GB" dirty="0" err="1">
                <a:solidFill>
                  <a:schemeClr val="tx1"/>
                </a:solidFill>
              </a:rPr>
              <a:t>Dulliau</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gyfan</a:t>
            </a:r>
            <a:r>
              <a:rPr lang="en-GB" dirty="0">
                <a:solidFill>
                  <a:schemeClr val="tx1"/>
                </a:solidFill>
              </a:rPr>
              <a:t>  Whole school approach</a:t>
            </a:r>
            <a:br>
              <a:rPr lang="en-GB" dirty="0">
                <a:solidFill>
                  <a:srgbClr val="0070C0"/>
                </a:solidFill>
              </a:rPr>
            </a:br>
            <a:r>
              <a:rPr lang="en-GB" dirty="0" err="1"/>
              <a:t>KiVa</a:t>
            </a:r>
            <a:endParaRPr lang="en-GB" dirty="0"/>
          </a:p>
        </p:txBody>
      </p:sp>
      <p:sp>
        <p:nvSpPr>
          <p:cNvPr id="3" name="Content Placeholder 2">
            <a:extLst>
              <a:ext uri="{FF2B5EF4-FFF2-40B4-BE49-F238E27FC236}">
                <a16:creationId xmlns:a16="http://schemas.microsoft.com/office/drawing/2014/main" id="{C20972EC-906D-8EF6-C46D-5BADFD406A07}"/>
              </a:ext>
            </a:extLst>
          </p:cNvPr>
          <p:cNvSpPr>
            <a:spLocks noGrp="1"/>
          </p:cNvSpPr>
          <p:nvPr>
            <p:ph idx="1"/>
          </p:nvPr>
        </p:nvSpPr>
        <p:spPr/>
        <p:txBody>
          <a:bodyPr>
            <a:noAutofit/>
          </a:bodyPr>
          <a:lstStyle/>
          <a:p>
            <a:r>
              <a:rPr lang="en-GB" sz="4400" b="0" i="0" dirty="0">
                <a:solidFill>
                  <a:srgbClr val="202124"/>
                </a:solidFill>
                <a:effectLst/>
                <a:latin typeface="Calibri" panose="020F0502020204030204" pitchFamily="34" charset="0"/>
                <a:cs typeface="Calibri" panose="020F0502020204030204" pitchFamily="34" charset="0"/>
              </a:rPr>
              <a:t>The goal of </a:t>
            </a:r>
            <a:r>
              <a:rPr lang="en-GB" sz="4400" b="0" i="0" dirty="0" err="1">
                <a:solidFill>
                  <a:srgbClr val="202124"/>
                </a:solidFill>
                <a:effectLst/>
                <a:latin typeface="Calibri" panose="020F0502020204030204" pitchFamily="34" charset="0"/>
                <a:cs typeface="Calibri" panose="020F0502020204030204" pitchFamily="34" charset="0"/>
              </a:rPr>
              <a:t>KiVa</a:t>
            </a:r>
            <a:r>
              <a:rPr lang="en-GB" sz="4400" b="0" i="0" dirty="0">
                <a:solidFill>
                  <a:srgbClr val="202124"/>
                </a:solidFill>
                <a:effectLst/>
                <a:latin typeface="Calibri" panose="020F0502020204030204" pitchFamily="34" charset="0"/>
                <a:cs typeface="Calibri" panose="020F0502020204030204" pitchFamily="34" charset="0"/>
              </a:rPr>
              <a:t> is to prevent bullying and to tackle the cases of bullying effectively.</a:t>
            </a:r>
          </a:p>
          <a:p>
            <a:r>
              <a:rPr lang="en-GB" sz="4400" b="0" i="0" dirty="0" err="1">
                <a:solidFill>
                  <a:srgbClr val="202124"/>
                </a:solidFill>
                <a:effectLst/>
                <a:latin typeface="Calibri" panose="020F0502020204030204" pitchFamily="34" charset="0"/>
                <a:cs typeface="Calibri" panose="020F0502020204030204" pitchFamily="34" charset="0"/>
              </a:rPr>
              <a:t>KiVa</a:t>
            </a:r>
            <a:r>
              <a:rPr lang="en-GB" sz="4400" b="0" i="0" dirty="0">
                <a:solidFill>
                  <a:srgbClr val="202124"/>
                </a:solidFill>
                <a:effectLst/>
                <a:latin typeface="Calibri" panose="020F0502020204030204" pitchFamily="34" charset="0"/>
                <a:cs typeface="Calibri" panose="020F0502020204030204" pitchFamily="34" charset="0"/>
              </a:rPr>
              <a:t> is based on three main elements: prevention, intervention and monitoring.</a:t>
            </a:r>
          </a:p>
          <a:p>
            <a:r>
              <a:rPr lang="en-GB" sz="4400" dirty="0">
                <a:solidFill>
                  <a:srgbClr val="202124"/>
                </a:solidFill>
                <a:latin typeface="Calibri" panose="020F0502020204030204" pitchFamily="34" charset="0"/>
                <a:cs typeface="Calibri" panose="020F0502020204030204" pitchFamily="34" charset="0"/>
              </a:rPr>
              <a:t>Includes aim to change bystanders’ behaviour</a:t>
            </a:r>
            <a:endParaRPr lang="en-GB" sz="4400" b="0" i="0" dirty="0">
              <a:solidFill>
                <a:srgbClr val="202124"/>
              </a:solidFill>
              <a:effectLst/>
              <a:latin typeface="Calibri" panose="020F0502020204030204" pitchFamily="34" charset="0"/>
              <a:cs typeface="Calibri" panose="020F0502020204030204" pitchFamily="34" charset="0"/>
            </a:endParaRPr>
          </a:p>
          <a:p>
            <a:pPr algn="r"/>
            <a:r>
              <a:rPr lang="en-GB" dirty="0" err="1">
                <a:solidFill>
                  <a:srgbClr val="1F2551"/>
                </a:solidFill>
                <a:latin typeface="Barlow Semi Condensed" panose="020F0502020204030204" pitchFamily="2" charset="0"/>
              </a:rPr>
              <a:t>KiVa</a:t>
            </a:r>
            <a:r>
              <a:rPr lang="en-GB" dirty="0">
                <a:solidFill>
                  <a:srgbClr val="1F2551"/>
                </a:solidFill>
                <a:latin typeface="Barlow Semi Condensed" panose="020F0502020204030204" pitchFamily="2" charset="0"/>
              </a:rPr>
              <a:t> Program (2024)</a:t>
            </a:r>
            <a:endParaRPr lang="en-GB" b="0" i="0" dirty="0">
              <a:solidFill>
                <a:srgbClr val="202124"/>
              </a:solidFill>
              <a:effectLst/>
              <a:latin typeface="Calibri" panose="020F0502020204030204" pitchFamily="34" charset="0"/>
              <a:cs typeface="Calibri" panose="020F0502020204030204" pitchFamily="34" charset="0"/>
            </a:endParaRPr>
          </a:p>
          <a:p>
            <a:pPr algn="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17662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BA246-2BB6-202D-D62F-6DE8EAB6E1C7}"/>
              </a:ext>
            </a:extLst>
          </p:cNvPr>
          <p:cNvSpPr>
            <a:spLocks noGrp="1"/>
          </p:cNvSpPr>
          <p:nvPr>
            <p:ph type="title"/>
          </p:nvPr>
        </p:nvSpPr>
        <p:spPr/>
        <p:txBody>
          <a:bodyPr>
            <a:normAutofit/>
          </a:bodyPr>
          <a:lstStyle/>
          <a:p>
            <a:pPr algn="ctr"/>
            <a:r>
              <a:rPr lang="en-GB" dirty="0"/>
              <a:t> Ysgol Bryn Elian: </a:t>
            </a:r>
            <a:r>
              <a:rPr lang="en-GB" dirty="0" err="1"/>
              <a:t>KiVa</a:t>
            </a:r>
            <a:r>
              <a:rPr lang="en-GB" dirty="0"/>
              <a:t> (2023)</a:t>
            </a:r>
            <a:br>
              <a:rPr lang="en-GB" dirty="0"/>
            </a:br>
            <a:r>
              <a:rPr lang="en-GB" sz="2700" dirty="0">
                <a:hlinkClick r:id="rId2"/>
              </a:rPr>
              <a:t>https://brynelian.conwy.sch.uk/parents/kiva-antibullying-program</a:t>
            </a:r>
            <a:r>
              <a:rPr lang="en-GB" sz="2700" dirty="0"/>
              <a:t> </a:t>
            </a:r>
          </a:p>
        </p:txBody>
      </p:sp>
      <p:sp>
        <p:nvSpPr>
          <p:cNvPr id="3" name="Content Placeholder 2">
            <a:extLst>
              <a:ext uri="{FF2B5EF4-FFF2-40B4-BE49-F238E27FC236}">
                <a16:creationId xmlns:a16="http://schemas.microsoft.com/office/drawing/2014/main" id="{050E68BF-DDE1-ACBD-5248-AE8017C64E71}"/>
              </a:ext>
            </a:extLst>
          </p:cNvPr>
          <p:cNvSpPr>
            <a:spLocks noGrp="1"/>
          </p:cNvSpPr>
          <p:nvPr>
            <p:ph idx="1"/>
          </p:nvPr>
        </p:nvSpPr>
        <p:spPr/>
        <p:txBody>
          <a:bodyPr>
            <a:noAutofit/>
          </a:bodyPr>
          <a:lstStyle/>
          <a:p>
            <a:r>
              <a:rPr lang="en-GB" sz="2800" dirty="0">
                <a:solidFill>
                  <a:schemeClr val="tx1"/>
                </a:solidFill>
                <a:hlinkClick r:id="rId3">
                  <a:extLst>
                    <a:ext uri="{A12FA001-AC4F-418D-AE19-62706E023703}">
                      <ahyp:hlinkClr xmlns:ahyp="http://schemas.microsoft.com/office/drawing/2018/hyperlinkcolor" val="tx"/>
                    </a:ext>
                  </a:extLst>
                </a:hlinkClick>
              </a:rPr>
              <a:t>Contract with learners:</a:t>
            </a:r>
          </a:p>
          <a:p>
            <a:r>
              <a:rPr lang="en-GB" sz="2800" dirty="0">
                <a:solidFill>
                  <a:srgbClr val="2998E3"/>
                </a:solidFill>
                <a:hlinkClick r:id="rId3">
                  <a:extLst>
                    <a:ext uri="{A12FA001-AC4F-418D-AE19-62706E023703}">
                      <ahyp:hlinkClr xmlns:ahyp="http://schemas.microsoft.com/office/drawing/2018/hyperlinkcolor" val="tx"/>
                    </a:ext>
                  </a:extLst>
                </a:hlinkClick>
              </a:rPr>
              <a:t>https://brynelian.conwy.sch.uk/content/images/Kiva-antibullying-contract.pdf</a:t>
            </a:r>
            <a:r>
              <a:rPr lang="en-GB" sz="2800" dirty="0"/>
              <a:t> </a:t>
            </a:r>
          </a:p>
          <a:p>
            <a:r>
              <a:rPr lang="en-GB" sz="2800" u="sng" dirty="0">
                <a:solidFill>
                  <a:schemeClr val="tx1"/>
                </a:solidFill>
              </a:rPr>
              <a:t>Screening form following event</a:t>
            </a:r>
            <a:r>
              <a:rPr lang="en-GB" sz="2800" dirty="0">
                <a:solidFill>
                  <a:schemeClr val="tx1"/>
                </a:solidFill>
              </a:rPr>
              <a:t>:</a:t>
            </a:r>
          </a:p>
          <a:p>
            <a:r>
              <a:rPr lang="en-GB" sz="2800" dirty="0">
                <a:hlinkClick r:id="rId4"/>
              </a:rPr>
              <a:t>https://brynelian.conwy.sch.uk/content/images/KiVa-Screening-Form.pdf</a:t>
            </a:r>
            <a:r>
              <a:rPr lang="en-GB" sz="2800" dirty="0"/>
              <a:t> </a:t>
            </a:r>
          </a:p>
          <a:p>
            <a:r>
              <a:rPr lang="en-GB" sz="2800" u="sng" dirty="0" err="1">
                <a:solidFill>
                  <a:schemeClr val="tx1"/>
                </a:solidFill>
              </a:rPr>
              <a:t>KiVa</a:t>
            </a:r>
            <a:r>
              <a:rPr lang="en-GB" sz="2800" u="sng" dirty="0">
                <a:solidFill>
                  <a:schemeClr val="tx1"/>
                </a:solidFill>
              </a:rPr>
              <a:t> stages:</a:t>
            </a:r>
          </a:p>
          <a:p>
            <a:r>
              <a:rPr lang="en-GB" sz="2800" dirty="0">
                <a:hlinkClick r:id="rId5"/>
              </a:rPr>
              <a:t>https://brynelian.conwy.sch.uk/content/images/KiVa-Stages-2022-2023.pdf</a:t>
            </a:r>
            <a:r>
              <a:rPr lang="en-GB" sz="2800" dirty="0"/>
              <a:t> </a:t>
            </a:r>
          </a:p>
        </p:txBody>
      </p:sp>
    </p:spTree>
    <p:extLst>
      <p:ext uri="{BB962C8B-B14F-4D97-AF65-F5344CB8AC3E}">
        <p14:creationId xmlns:p14="http://schemas.microsoft.com/office/powerpoint/2010/main" val="2721443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AA3B-A477-9AEF-1F3E-542F4660BFE0}"/>
              </a:ext>
            </a:extLst>
          </p:cNvPr>
          <p:cNvSpPr>
            <a:spLocks noGrp="1"/>
          </p:cNvSpPr>
          <p:nvPr>
            <p:ph type="title"/>
          </p:nvPr>
        </p:nvSpPr>
        <p:spPr/>
        <p:txBody>
          <a:bodyPr>
            <a:normAutofit/>
          </a:bodyPr>
          <a:lstStyle/>
          <a:p>
            <a:pPr algn="ctr"/>
            <a:r>
              <a:rPr lang="en-GB" dirty="0" err="1"/>
              <a:t>KiVa</a:t>
            </a:r>
            <a:r>
              <a:rPr lang="en-GB" dirty="0"/>
              <a:t> : Research</a:t>
            </a:r>
          </a:p>
        </p:txBody>
      </p:sp>
      <p:sp>
        <p:nvSpPr>
          <p:cNvPr id="3" name="Content Placeholder 2">
            <a:extLst>
              <a:ext uri="{FF2B5EF4-FFF2-40B4-BE49-F238E27FC236}">
                <a16:creationId xmlns:a16="http://schemas.microsoft.com/office/drawing/2014/main" id="{C20972EC-906D-8EF6-C46D-5BADFD406A07}"/>
              </a:ext>
            </a:extLst>
          </p:cNvPr>
          <p:cNvSpPr>
            <a:spLocks noGrp="1"/>
          </p:cNvSpPr>
          <p:nvPr>
            <p:ph idx="1"/>
          </p:nvPr>
        </p:nvSpPr>
        <p:spPr/>
        <p:txBody>
          <a:bodyPr>
            <a:normAutofit fontScale="92500" lnSpcReduction="20000"/>
          </a:bodyPr>
          <a:lstStyle/>
          <a:p>
            <a:pPr algn="l" fontAlgn="base"/>
            <a:r>
              <a:rPr lang="en-GB" sz="2100" b="0" i="0" dirty="0">
                <a:solidFill>
                  <a:schemeClr val="tx1"/>
                </a:solidFill>
                <a:effectLst/>
                <a:latin typeface="Barlow Semi Condensed" panose="020F0502020204030204" pitchFamily="2" charset="0"/>
              </a:rPr>
              <a:t>In Finland, </a:t>
            </a:r>
            <a:r>
              <a:rPr lang="en-GB" sz="2100" b="0" i="0" dirty="0" err="1">
                <a:solidFill>
                  <a:schemeClr val="tx1"/>
                </a:solidFill>
                <a:effectLst/>
                <a:latin typeface="Barlow Semi Condensed" panose="020F0502020204030204" pitchFamily="2" charset="0"/>
              </a:rPr>
              <a:t>KiVa</a:t>
            </a:r>
            <a:r>
              <a:rPr lang="en-GB" sz="2100" b="0" i="0" dirty="0">
                <a:solidFill>
                  <a:schemeClr val="tx1"/>
                </a:solidFill>
                <a:effectLst/>
                <a:latin typeface="Barlow Semi Condensed" panose="020F0502020204030204" pitchFamily="2" charset="0"/>
              </a:rPr>
              <a:t> has been evaluated in a large randomized controlled trial including 117 intervention schools and 117 control schools.</a:t>
            </a:r>
          </a:p>
          <a:p>
            <a:pPr algn="l" fontAlgn="base">
              <a:buFont typeface="Arial" panose="020B0604020202020204" pitchFamily="34" charset="0"/>
              <a:buChar char="•"/>
            </a:pPr>
            <a:r>
              <a:rPr lang="en-GB" sz="2100" b="0" i="0" dirty="0">
                <a:solidFill>
                  <a:schemeClr val="tx1"/>
                </a:solidFill>
                <a:effectLst/>
                <a:latin typeface="inherit"/>
              </a:rPr>
              <a:t>The program has been shown to reduce both self- and peer-reported bullying and victimization significantly .</a:t>
            </a:r>
          </a:p>
          <a:p>
            <a:pPr algn="l" fontAlgn="base">
              <a:buFont typeface="Arial" panose="020B0604020202020204" pitchFamily="34" charset="0"/>
              <a:buChar char="•"/>
            </a:pPr>
            <a:r>
              <a:rPr lang="en-GB" sz="2100" b="0" i="0" dirty="0">
                <a:solidFill>
                  <a:schemeClr val="tx1"/>
                </a:solidFill>
                <a:effectLst/>
                <a:latin typeface="inherit"/>
              </a:rPr>
              <a:t>It influences multiple form of victimization, including verbal, relational, physical, and cyberbullying </a:t>
            </a:r>
          </a:p>
          <a:p>
            <a:pPr algn="l" fontAlgn="base">
              <a:buFont typeface="Arial" panose="020B0604020202020204" pitchFamily="34" charset="0"/>
              <a:buChar char="•"/>
            </a:pPr>
            <a:r>
              <a:rPr lang="en-GB" sz="2100" b="0" i="0" dirty="0">
                <a:solidFill>
                  <a:schemeClr val="tx1"/>
                </a:solidFill>
                <a:effectLst/>
                <a:latin typeface="inherit"/>
              </a:rPr>
              <a:t>In addition, positive effects on school liking, academic motivation and achievement have been reported </a:t>
            </a:r>
          </a:p>
          <a:p>
            <a:pPr algn="l" fontAlgn="base">
              <a:buFont typeface="Arial" panose="020B0604020202020204" pitchFamily="34" charset="0"/>
              <a:buChar char="•"/>
            </a:pPr>
            <a:r>
              <a:rPr lang="en-GB" sz="2100" b="0" i="0" dirty="0" err="1">
                <a:solidFill>
                  <a:schemeClr val="tx1"/>
                </a:solidFill>
                <a:effectLst/>
                <a:latin typeface="inherit"/>
              </a:rPr>
              <a:t>KiVa</a:t>
            </a:r>
            <a:r>
              <a:rPr lang="en-GB" sz="2100" b="0" i="0" dirty="0">
                <a:solidFill>
                  <a:schemeClr val="tx1"/>
                </a:solidFill>
                <a:effectLst/>
                <a:latin typeface="inherit"/>
              </a:rPr>
              <a:t> reduces anxiety and depression and has a positive impact on students’ perception of their peer climate </a:t>
            </a:r>
          </a:p>
          <a:p>
            <a:pPr fontAlgn="base"/>
            <a:r>
              <a:rPr lang="en-GB" sz="2100" b="0" i="0" dirty="0">
                <a:solidFill>
                  <a:schemeClr val="tx1"/>
                </a:solidFill>
                <a:effectLst/>
                <a:latin typeface="inherit"/>
              </a:rPr>
              <a:t> 98% of victims involved in discussions with the schools’ </a:t>
            </a:r>
            <a:r>
              <a:rPr lang="en-GB" sz="2100" b="0" i="0" dirty="0" err="1">
                <a:solidFill>
                  <a:schemeClr val="tx1"/>
                </a:solidFill>
                <a:effectLst/>
                <a:latin typeface="inherit"/>
              </a:rPr>
              <a:t>KiVa</a:t>
            </a:r>
            <a:r>
              <a:rPr lang="en-GB" sz="2100" b="0" i="0" dirty="0">
                <a:solidFill>
                  <a:schemeClr val="tx1"/>
                </a:solidFill>
                <a:effectLst/>
                <a:latin typeface="inherit"/>
              </a:rPr>
              <a:t> teams felt that their situation improved </a:t>
            </a:r>
          </a:p>
          <a:p>
            <a:pPr algn="l" fontAlgn="base">
              <a:buFont typeface="Arial" panose="020B0604020202020204" pitchFamily="34" charset="0"/>
              <a:buChar char="•"/>
            </a:pPr>
            <a:r>
              <a:rPr lang="en-GB" sz="2100" b="0" i="0" dirty="0">
                <a:solidFill>
                  <a:schemeClr val="tx1"/>
                </a:solidFill>
                <a:effectLst/>
                <a:latin typeface="inherit"/>
              </a:rPr>
              <a:t>Finnish data from more than 1000 schools that started the implementation of </a:t>
            </a:r>
            <a:r>
              <a:rPr lang="en-GB" sz="2100" b="0" i="0" dirty="0" err="1">
                <a:solidFill>
                  <a:schemeClr val="tx1"/>
                </a:solidFill>
                <a:effectLst/>
                <a:latin typeface="inherit"/>
              </a:rPr>
              <a:t>KiVa</a:t>
            </a:r>
            <a:r>
              <a:rPr lang="en-GB" sz="2100" b="0" i="0" dirty="0">
                <a:solidFill>
                  <a:schemeClr val="tx1"/>
                </a:solidFill>
                <a:effectLst/>
                <a:latin typeface="inherit"/>
              </a:rPr>
              <a:t> in 2009 showed that after the first year of implementation, both victimization and bullying had reduced significantly .</a:t>
            </a:r>
          </a:p>
          <a:p>
            <a:pPr algn="r" fontAlgn="base"/>
            <a:r>
              <a:rPr lang="en-GB" sz="2100" dirty="0" err="1">
                <a:solidFill>
                  <a:schemeClr val="tx1"/>
                </a:solidFill>
                <a:latin typeface="Barlow Semi Condensed" panose="020F0502020204030204" pitchFamily="2" charset="0"/>
              </a:rPr>
              <a:t>KiVa</a:t>
            </a:r>
            <a:r>
              <a:rPr lang="en-GB" sz="2100" dirty="0">
                <a:solidFill>
                  <a:schemeClr val="tx1"/>
                </a:solidFill>
                <a:latin typeface="Barlow Semi Condensed" panose="020F0502020204030204" pitchFamily="2" charset="0"/>
              </a:rPr>
              <a:t> Program (2024)</a:t>
            </a:r>
            <a:endParaRPr lang="en-GB" sz="2100" b="0" i="0" dirty="0">
              <a:solidFill>
                <a:schemeClr val="tx1"/>
              </a:solidFill>
              <a:effectLst/>
              <a:latin typeface="Barlow Semi Condensed" panose="020F0502020204030204" pitchFamily="2" charset="0"/>
            </a:endParaRPr>
          </a:p>
          <a:p>
            <a:endParaRPr lang="en-GB" dirty="0"/>
          </a:p>
        </p:txBody>
      </p:sp>
    </p:spTree>
    <p:extLst>
      <p:ext uri="{BB962C8B-B14F-4D97-AF65-F5344CB8AC3E}">
        <p14:creationId xmlns:p14="http://schemas.microsoft.com/office/powerpoint/2010/main" val="3094369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AA3B-A477-9AEF-1F3E-542F4660BFE0}"/>
              </a:ext>
            </a:extLst>
          </p:cNvPr>
          <p:cNvSpPr>
            <a:spLocks noGrp="1"/>
          </p:cNvSpPr>
          <p:nvPr>
            <p:ph type="title"/>
          </p:nvPr>
        </p:nvSpPr>
        <p:spPr/>
        <p:txBody>
          <a:bodyPr>
            <a:normAutofit/>
          </a:bodyPr>
          <a:lstStyle/>
          <a:p>
            <a:pPr algn="ctr"/>
            <a:r>
              <a:rPr lang="en-GB" dirty="0" err="1"/>
              <a:t>KiVa</a:t>
            </a:r>
            <a:r>
              <a:rPr lang="en-GB" dirty="0"/>
              <a:t> : Research since 2017</a:t>
            </a:r>
          </a:p>
        </p:txBody>
      </p:sp>
      <p:sp>
        <p:nvSpPr>
          <p:cNvPr id="3" name="Content Placeholder 2">
            <a:extLst>
              <a:ext uri="{FF2B5EF4-FFF2-40B4-BE49-F238E27FC236}">
                <a16:creationId xmlns:a16="http://schemas.microsoft.com/office/drawing/2014/main" id="{C20972EC-906D-8EF6-C46D-5BADFD406A07}"/>
              </a:ext>
            </a:extLst>
          </p:cNvPr>
          <p:cNvSpPr>
            <a:spLocks noGrp="1"/>
          </p:cNvSpPr>
          <p:nvPr>
            <p:ph idx="1"/>
          </p:nvPr>
        </p:nvSpPr>
        <p:spPr/>
        <p:txBody>
          <a:bodyPr>
            <a:normAutofit fontScale="85000" lnSpcReduction="20000"/>
          </a:bodyPr>
          <a:lstStyle/>
          <a:p>
            <a:pPr algn="r"/>
            <a:endParaRPr lang="en-GB" dirty="0"/>
          </a:p>
          <a:p>
            <a:pPr>
              <a:buFont typeface="Arial" panose="020B0604020202020204" pitchFamily="34" charset="0"/>
              <a:buChar char="•"/>
            </a:pPr>
            <a:r>
              <a:rPr lang="en-GB" sz="3300" dirty="0"/>
              <a:t>Whole school approaches are the most effective</a:t>
            </a:r>
          </a:p>
          <a:p>
            <a:pPr>
              <a:buFont typeface="Arial" panose="020B0604020202020204" pitchFamily="34" charset="0"/>
              <a:buChar char="•"/>
            </a:pPr>
            <a:r>
              <a:rPr lang="en-GB" sz="3300" dirty="0"/>
              <a:t>Studies showed that </a:t>
            </a:r>
            <a:r>
              <a:rPr lang="en-GB" sz="3300" dirty="0" err="1"/>
              <a:t>KiVa</a:t>
            </a:r>
            <a:r>
              <a:rPr lang="en-GB" sz="3300" dirty="0"/>
              <a:t> reduced levels of bullying and victimisation</a:t>
            </a:r>
          </a:p>
          <a:p>
            <a:pPr>
              <a:buFont typeface="Arial" panose="020B0604020202020204" pitchFamily="34" charset="0"/>
              <a:buChar char="•"/>
            </a:pPr>
            <a:r>
              <a:rPr lang="en-GB" sz="3300" dirty="0"/>
              <a:t>However, the results were only consistently significant for ages 7-12 </a:t>
            </a:r>
          </a:p>
          <a:p>
            <a:pPr>
              <a:buFont typeface="Arial" panose="020B0604020202020204" pitchFamily="34" charset="0"/>
              <a:buChar char="•"/>
            </a:pPr>
            <a:r>
              <a:rPr lang="en-GB" sz="3300" dirty="0"/>
              <a:t>Effect sizes were small (</a:t>
            </a:r>
            <a:r>
              <a:rPr lang="en-GB" sz="3300" i="1" dirty="0"/>
              <a:t>‘……effect sizes yielded by </a:t>
            </a:r>
            <a:r>
              <a:rPr lang="en-GB" sz="3300" i="1" dirty="0" err="1"/>
              <a:t>KiVa</a:t>
            </a:r>
            <a:r>
              <a:rPr lang="en-GB" sz="3300" i="1" dirty="0"/>
              <a:t> are a similar size to other anti-bullying interventions.’ </a:t>
            </a:r>
            <a:r>
              <a:rPr lang="en-GB" sz="3300" dirty="0"/>
              <a:t>(p.17))</a:t>
            </a:r>
          </a:p>
          <a:p>
            <a:pPr>
              <a:buFont typeface="Arial" panose="020B0604020202020204" pitchFamily="34" charset="0"/>
              <a:buChar char="•"/>
            </a:pPr>
            <a:r>
              <a:rPr lang="en-GB" sz="3300" dirty="0"/>
              <a:t>For ages 13-15 there was a significant decrease in self-reported victimisation or bullying</a:t>
            </a:r>
          </a:p>
          <a:p>
            <a:pPr>
              <a:buFont typeface="Arial" panose="020B0604020202020204" pitchFamily="34" charset="0"/>
              <a:buChar char="•"/>
            </a:pPr>
            <a:endParaRPr lang="en-GB" dirty="0"/>
          </a:p>
          <a:p>
            <a:pPr algn="r"/>
            <a:r>
              <a:rPr lang="en-GB" dirty="0"/>
              <a:t>Reynolds (n.d.)</a:t>
            </a:r>
          </a:p>
        </p:txBody>
      </p:sp>
    </p:spTree>
    <p:extLst>
      <p:ext uri="{BB962C8B-B14F-4D97-AF65-F5344CB8AC3E}">
        <p14:creationId xmlns:p14="http://schemas.microsoft.com/office/powerpoint/2010/main" val="2839554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093FD-7C37-86AF-1112-D3166E84E8A3}"/>
              </a:ext>
            </a:extLst>
          </p:cNvPr>
          <p:cNvSpPr>
            <a:spLocks noGrp="1"/>
          </p:cNvSpPr>
          <p:nvPr>
            <p:ph type="title"/>
          </p:nvPr>
        </p:nvSpPr>
        <p:spPr>
          <a:xfrm>
            <a:off x="72043" y="337416"/>
            <a:ext cx="12031287" cy="1325563"/>
          </a:xfrm>
        </p:spPr>
        <p:txBody>
          <a:bodyPr>
            <a:normAutofit fontScale="90000"/>
          </a:bodyPr>
          <a:lstStyle/>
          <a:p>
            <a:pPr algn="ctr"/>
            <a:r>
              <a:rPr lang="en-GB" dirty="0" err="1">
                <a:solidFill>
                  <a:schemeClr val="tx1"/>
                </a:solidFill>
              </a:rPr>
              <a:t>Dulliau</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gyfan</a:t>
            </a:r>
            <a:r>
              <a:rPr lang="en-GB" dirty="0">
                <a:solidFill>
                  <a:schemeClr val="tx1"/>
                </a:solidFill>
              </a:rPr>
              <a:t>  Whole school approach</a:t>
            </a:r>
            <a:br>
              <a:rPr lang="en-GB" dirty="0">
                <a:solidFill>
                  <a:schemeClr val="tx1"/>
                </a:solidFill>
              </a:rPr>
            </a:br>
            <a:r>
              <a:rPr lang="en-GB" dirty="0" err="1">
                <a:solidFill>
                  <a:schemeClr val="tx1"/>
                </a:solidFill>
              </a:rPr>
              <a:t>Ymarfer</a:t>
            </a:r>
            <a:r>
              <a:rPr lang="en-GB" dirty="0">
                <a:solidFill>
                  <a:schemeClr val="tx1"/>
                </a:solidFill>
              </a:rPr>
              <a:t> </a:t>
            </a:r>
            <a:r>
              <a:rPr lang="en-GB" dirty="0" err="1">
                <a:solidFill>
                  <a:schemeClr val="tx1"/>
                </a:solidFill>
              </a:rPr>
              <a:t>Adferol</a:t>
            </a:r>
            <a:r>
              <a:rPr lang="en-GB" dirty="0">
                <a:solidFill>
                  <a:schemeClr val="tx1"/>
                </a:solidFill>
              </a:rPr>
              <a:t>                   Restorative Practice</a:t>
            </a:r>
          </a:p>
        </p:txBody>
      </p:sp>
      <p:sp>
        <p:nvSpPr>
          <p:cNvPr id="3" name="Content Placeholder 2">
            <a:extLst>
              <a:ext uri="{FF2B5EF4-FFF2-40B4-BE49-F238E27FC236}">
                <a16:creationId xmlns:a16="http://schemas.microsoft.com/office/drawing/2014/main" id="{8012DD0E-4819-E700-CE0B-C2F9568E3B59}"/>
              </a:ext>
            </a:extLst>
          </p:cNvPr>
          <p:cNvSpPr>
            <a:spLocks noGrp="1"/>
          </p:cNvSpPr>
          <p:nvPr>
            <p:ph idx="1"/>
          </p:nvPr>
        </p:nvSpPr>
        <p:spPr>
          <a:xfrm>
            <a:off x="6666806" y="1651462"/>
            <a:ext cx="5364481" cy="5206538"/>
          </a:xfrm>
        </p:spPr>
        <p:txBody>
          <a:bodyPr>
            <a:normAutofit fontScale="77500" lnSpcReduction="20000"/>
          </a:bodyPr>
          <a:lstStyle/>
          <a:p>
            <a:pPr>
              <a:spcBef>
                <a:spcPct val="0"/>
              </a:spcBef>
            </a:pPr>
            <a:r>
              <a:rPr lang="en-GB" altLang="en-US" sz="3000" spc="0" dirty="0">
                <a:solidFill>
                  <a:schemeClr val="tx1"/>
                </a:solidFill>
                <a:latin typeface="Arial" panose="020B0604020202020204" pitchFamily="34" charset="0"/>
                <a:cs typeface="Arial" panose="020B0604020202020204" pitchFamily="34" charset="0"/>
              </a:rPr>
              <a:t>Restorative Practice acknowledges the central importance of effective relationships in school. It emphasises developing respect, empathy, responsibility and self-regulation </a:t>
            </a:r>
          </a:p>
          <a:p>
            <a:pPr>
              <a:spcBef>
                <a:spcPct val="0"/>
              </a:spcBef>
            </a:pPr>
            <a:endParaRPr lang="en-GB" altLang="en-US" sz="3000" spc="0" dirty="0">
              <a:solidFill>
                <a:schemeClr val="tx1"/>
              </a:solidFill>
              <a:latin typeface="Arial" panose="020B0604020202020204" pitchFamily="34" charset="0"/>
              <a:cs typeface="Arial" panose="020B0604020202020204" pitchFamily="34" charset="0"/>
            </a:endParaRPr>
          </a:p>
          <a:p>
            <a:pPr>
              <a:spcBef>
                <a:spcPct val="0"/>
              </a:spcBef>
            </a:pPr>
            <a:r>
              <a:rPr lang="en-GB" sz="3000" b="0" dirty="0">
                <a:solidFill>
                  <a:schemeClr val="tx1"/>
                </a:solidFill>
                <a:latin typeface="Arial" panose="020B0604020202020204" pitchFamily="34" charset="0"/>
                <a:cs typeface="Arial" panose="020B0604020202020204" pitchFamily="34" charset="0"/>
              </a:rPr>
              <a:t>Schools develop use of Restorative Practice to create harmonious learning environments where pupils can self-regulate their own behaviour and learning</a:t>
            </a:r>
            <a:endParaRPr lang="en-GB" sz="3000" dirty="0">
              <a:solidFill>
                <a:schemeClr val="tx1"/>
              </a:solidFill>
              <a:latin typeface="Arial" panose="020B0604020202020204" pitchFamily="34" charset="0"/>
              <a:cs typeface="Arial" panose="020B0604020202020204" pitchFamily="34" charset="0"/>
            </a:endParaRPr>
          </a:p>
          <a:p>
            <a:pPr lvl="0" algn="l">
              <a:lnSpc>
                <a:spcPct val="100000"/>
              </a:lnSpc>
            </a:pPr>
            <a:endParaRPr lang="en-GB" sz="3000" b="0" dirty="0">
              <a:solidFill>
                <a:schemeClr val="tx1"/>
              </a:solidFill>
              <a:latin typeface="Arial" panose="020B0604020202020204" pitchFamily="34" charset="0"/>
              <a:cs typeface="Arial" panose="020B0604020202020204" pitchFamily="34" charset="0"/>
            </a:endParaRPr>
          </a:p>
          <a:p>
            <a:pPr lvl="0" algn="l">
              <a:lnSpc>
                <a:spcPct val="100000"/>
              </a:lnSpc>
            </a:pPr>
            <a:r>
              <a:rPr lang="en-GB" sz="3000" b="0" dirty="0">
                <a:solidFill>
                  <a:schemeClr val="tx1"/>
                </a:solidFill>
                <a:latin typeface="Arial" panose="020B0604020202020204" pitchFamily="34" charset="0"/>
                <a:cs typeface="Arial" panose="020B0604020202020204" pitchFamily="34" charset="0"/>
              </a:rPr>
              <a:t>Restorative Practice can change behaviour by challenging core beliefs, rather than simply managing the behaviour. </a:t>
            </a:r>
          </a:p>
          <a:p>
            <a:pPr>
              <a:spcBef>
                <a:spcPct val="0"/>
              </a:spcBef>
            </a:pPr>
            <a:endParaRPr lang="en-GB" altLang="en-US" sz="2800" spc="0" dirty="0">
              <a:solidFill>
                <a:schemeClr val="tx1"/>
              </a:solidFill>
              <a:latin typeface="Arial" panose="020B0604020202020204" pitchFamily="34" charset="0"/>
              <a:cs typeface="Arial" panose="020B0604020202020204" pitchFamily="34" charset="0"/>
            </a:endParaRPr>
          </a:p>
          <a:p>
            <a:pPr marL="0" indent="0" algn="r">
              <a:spcBef>
                <a:spcPct val="0"/>
              </a:spcBef>
              <a:buNone/>
            </a:pPr>
            <a:r>
              <a:rPr lang="en-GB" altLang="en-US" sz="1600" spc="0" dirty="0">
                <a:solidFill>
                  <a:schemeClr val="tx1"/>
                </a:solidFill>
                <a:latin typeface="Arial" panose="020B0604020202020204" pitchFamily="34" charset="0"/>
                <a:cs typeface="Arial" panose="020B0604020202020204" pitchFamily="34" charset="0"/>
              </a:rPr>
              <a:t>Restorative Practice (2019)</a:t>
            </a:r>
          </a:p>
          <a:p>
            <a:endParaRPr lang="en-GB" dirty="0"/>
          </a:p>
        </p:txBody>
      </p:sp>
      <p:pic>
        <p:nvPicPr>
          <p:cNvPr id="4" name="Picture 4" descr="Children shaking hands">
            <a:extLst>
              <a:ext uri="{FF2B5EF4-FFF2-40B4-BE49-F238E27FC236}">
                <a16:creationId xmlns:a16="http://schemas.microsoft.com/office/drawing/2014/main" id="{91FFC8AF-1328-CCD9-47F4-AA259EC3E9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8215" y="4949014"/>
            <a:ext cx="1603664" cy="182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C34660DC-0CA4-4CB7-4034-05B13C20CD71}"/>
              </a:ext>
            </a:extLst>
          </p:cNvPr>
          <p:cNvSpPr txBox="1">
            <a:spLocks/>
          </p:cNvSpPr>
          <p:nvPr/>
        </p:nvSpPr>
        <p:spPr>
          <a:xfrm>
            <a:off x="0" y="1573876"/>
            <a:ext cx="5167747" cy="524533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cy-GB" altLang="en-US" sz="3000" dirty="0">
                <a:latin typeface="Arial" panose="020B0604020202020204" pitchFamily="34" charset="0"/>
                <a:cs typeface="Arial" panose="020B0604020202020204" pitchFamily="34" charset="0"/>
              </a:rPr>
              <a:t>Mae ymarfer adferol yn cydnabod pwysigrwydd canolog perthnasau effeithiol yn yr ysgol. Mae’n pwysleisio datblygu parch, empathi, cyfrifoldeb a hunan-reoleiddio</a:t>
            </a:r>
          </a:p>
          <a:p>
            <a:pPr>
              <a:spcBef>
                <a:spcPct val="0"/>
              </a:spcBef>
            </a:pPr>
            <a:endParaRPr lang="cy-GB" altLang="en-US" sz="3000" dirty="0">
              <a:latin typeface="Arial" panose="020B0604020202020204" pitchFamily="34" charset="0"/>
              <a:cs typeface="Arial" panose="020B0604020202020204" pitchFamily="34" charset="0"/>
            </a:endParaRPr>
          </a:p>
          <a:p>
            <a:pPr>
              <a:spcBef>
                <a:spcPct val="0"/>
              </a:spcBef>
            </a:pPr>
            <a:r>
              <a:rPr lang="cy-GB" sz="3000" dirty="0">
                <a:latin typeface="Arial" panose="020B0604020202020204" pitchFamily="34" charset="0"/>
                <a:cs typeface="Arial" panose="020B0604020202020204" pitchFamily="34" charset="0"/>
              </a:rPr>
              <a:t>Mae ysgolion yn datblygu defnydd o Ymarfer Adferol i greu amgylcheddau dysgu cytûn lle gall disgyblion hunan-reoleiddio eu hymddygiad a’u dysgu eu hunain  </a:t>
            </a:r>
          </a:p>
          <a:p>
            <a:pPr>
              <a:lnSpc>
                <a:spcPct val="100000"/>
              </a:lnSpc>
            </a:pPr>
            <a:endParaRPr lang="cy-GB" sz="3000" dirty="0">
              <a:latin typeface="Arial" panose="020B0604020202020204" pitchFamily="34" charset="0"/>
              <a:cs typeface="Arial" panose="020B0604020202020204" pitchFamily="34" charset="0"/>
            </a:endParaRPr>
          </a:p>
          <a:p>
            <a:pPr>
              <a:lnSpc>
                <a:spcPct val="100000"/>
              </a:lnSpc>
            </a:pPr>
            <a:r>
              <a:rPr lang="cy-GB" sz="3000" dirty="0">
                <a:latin typeface="Arial" panose="020B0604020202020204" pitchFamily="34" charset="0"/>
                <a:cs typeface="Arial" panose="020B0604020202020204" pitchFamily="34" charset="0"/>
              </a:rPr>
              <a:t>Gall ymarfer adferol newid ymddygiad trwy herio credoau craidd, yn hytrach na dim ond rheoli’r ymddygiad.</a:t>
            </a:r>
          </a:p>
          <a:p>
            <a:pPr>
              <a:spcBef>
                <a:spcPct val="0"/>
              </a:spcBef>
            </a:pPr>
            <a:endParaRPr lang="en-GB" altLang="en-US" dirty="0">
              <a:latin typeface="Arial" panose="020B0604020202020204" pitchFamily="34" charset="0"/>
              <a:cs typeface="Arial" panose="020B0604020202020204" pitchFamily="34" charset="0"/>
            </a:endParaRPr>
          </a:p>
          <a:p>
            <a:pPr marL="0" indent="0" algn="r">
              <a:spcBef>
                <a:spcPct val="0"/>
              </a:spcBef>
              <a:buFont typeface="Arial" panose="020B0604020202020204" pitchFamily="34" charset="0"/>
              <a:buNone/>
            </a:pPr>
            <a:r>
              <a:rPr lang="en-GB" altLang="en-US" sz="1600" dirty="0" err="1">
                <a:latin typeface="Arial" panose="020B0604020202020204" pitchFamily="34" charset="0"/>
                <a:cs typeface="Arial" panose="020B0604020202020204" pitchFamily="34" charset="0"/>
              </a:rPr>
              <a:t>Ymarfer</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Adferol</a:t>
            </a:r>
            <a:r>
              <a:rPr lang="en-GB" altLang="en-US" sz="1600" dirty="0">
                <a:latin typeface="Arial" panose="020B0604020202020204" pitchFamily="34" charset="0"/>
                <a:cs typeface="Arial" panose="020B0604020202020204" pitchFamily="34" charset="0"/>
              </a:rPr>
              <a:t> (2019</a:t>
            </a:r>
            <a:r>
              <a:rPr lang="en-GB" altLang="en-US" sz="1600" dirty="0">
                <a:solidFill>
                  <a:srgbClr val="0070C0"/>
                </a:solidFill>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099463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4" descr="White puzzle with one red piece joining the others together">
            <a:extLst>
              <a:ext uri="{FF2B5EF4-FFF2-40B4-BE49-F238E27FC236}">
                <a16:creationId xmlns:a16="http://schemas.microsoft.com/office/drawing/2014/main" id="{968FB8F1-E9EA-4AD1-BCC1-DA517CBB46A9}"/>
              </a:ext>
            </a:extLst>
          </p:cNvPr>
          <p:cNvPicPr>
            <a:picLocks noChangeAspect="1"/>
          </p:cNvPicPr>
          <p:nvPr/>
        </p:nvPicPr>
        <p:blipFill rotWithShape="1">
          <a:blip r:embed="rId3"/>
          <a:srcRect l="27539" r="25934"/>
          <a:stretch/>
        </p:blipFill>
        <p:spPr>
          <a:xfrm>
            <a:off x="20" y="719747"/>
            <a:ext cx="4458058" cy="5389675"/>
          </a:xfrm>
          <a:prstGeom prst="rect">
            <a:avLst/>
          </a:prstGeom>
        </p:spPr>
      </p:pic>
      <p:sp>
        <p:nvSpPr>
          <p:cNvPr id="2" name="Title 1">
            <a:extLst>
              <a:ext uri="{FF2B5EF4-FFF2-40B4-BE49-F238E27FC236}">
                <a16:creationId xmlns:a16="http://schemas.microsoft.com/office/drawing/2014/main" id="{8B3A1296-0AAE-498F-AA1E-5B868164A3A8}"/>
              </a:ext>
            </a:extLst>
          </p:cNvPr>
          <p:cNvSpPr>
            <a:spLocks noGrp="1"/>
          </p:cNvSpPr>
          <p:nvPr>
            <p:ph type="title"/>
          </p:nvPr>
        </p:nvSpPr>
        <p:spPr>
          <a:xfrm>
            <a:off x="4919472" y="1056362"/>
            <a:ext cx="6627226" cy="1154102"/>
          </a:xfrm>
        </p:spPr>
        <p:txBody>
          <a:bodyPr>
            <a:normAutofit/>
          </a:bodyPr>
          <a:lstStyle/>
          <a:p>
            <a:r>
              <a:rPr lang="en-GB" dirty="0" err="1">
                <a:solidFill>
                  <a:schemeClr val="tx1"/>
                </a:solidFill>
              </a:rPr>
              <a:t>Ymyriadau</a:t>
            </a:r>
            <a:r>
              <a:rPr lang="en-GB" dirty="0">
                <a:solidFill>
                  <a:schemeClr val="tx1"/>
                </a:solidFill>
              </a:rPr>
              <a:t> </a:t>
            </a:r>
            <a:r>
              <a:rPr lang="en-GB" dirty="0" err="1">
                <a:solidFill>
                  <a:schemeClr val="tx1"/>
                </a:solidFill>
              </a:rPr>
              <a:t>adferol</a:t>
            </a:r>
            <a:endParaRPr lang="en-GB" dirty="0">
              <a:solidFill>
                <a:schemeClr val="tx1"/>
              </a:solidFill>
            </a:endParaRPr>
          </a:p>
        </p:txBody>
      </p:sp>
      <p:sp>
        <p:nvSpPr>
          <p:cNvPr id="3" name="Content Placeholder 2">
            <a:extLst>
              <a:ext uri="{FF2B5EF4-FFF2-40B4-BE49-F238E27FC236}">
                <a16:creationId xmlns:a16="http://schemas.microsoft.com/office/drawing/2014/main" id="{3854E9C8-44EB-4831-94B3-24EF5E3C7F84}"/>
              </a:ext>
            </a:extLst>
          </p:cNvPr>
          <p:cNvSpPr>
            <a:spLocks noGrp="1"/>
          </p:cNvSpPr>
          <p:nvPr>
            <p:ph idx="1"/>
          </p:nvPr>
        </p:nvSpPr>
        <p:spPr>
          <a:xfrm>
            <a:off x="4921857" y="2046914"/>
            <a:ext cx="6627226" cy="3727680"/>
          </a:xfrm>
        </p:spPr>
        <p:txBody>
          <a:bodyPr anchor="t">
            <a:normAutofit lnSpcReduction="10000"/>
          </a:bodyPr>
          <a:lstStyle/>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Cynlluniau Cyfeillio a Dod yn Gyfaill </a:t>
            </a: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Mentora a Modelu</a:t>
            </a:r>
          </a:p>
          <a:p>
            <a:pPr marL="342900" indent="-342900">
              <a:lnSpc>
                <a:spcPct val="130000"/>
              </a:lnSpc>
              <a:spcBef>
                <a:spcPct val="0"/>
              </a:spcBef>
              <a:buFont typeface="Arial" panose="020B0604020202020204" pitchFamily="34" charset="0"/>
              <a:buChar char="•"/>
            </a:pPr>
            <a:r>
              <a:rPr lang="cy-GB" altLang="en-US" sz="2000" dirty="0">
                <a:solidFill>
                  <a:schemeClr val="tx1"/>
                </a:solidFill>
                <a:latin typeface="Arial" panose="020B0604020202020204" pitchFamily="34" charset="0"/>
                <a:cs typeface="Arial" panose="020B0604020202020204" pitchFamily="34" charset="0"/>
              </a:rPr>
              <a:t>Amser cylch</a:t>
            </a:r>
            <a:endParaRPr lang="cy-GB" altLang="en-US" sz="2000" spc="0" dirty="0">
              <a:solidFill>
                <a:schemeClr val="tx1"/>
              </a:solidFill>
              <a:latin typeface="Arial" panose="020B0604020202020204" pitchFamily="34" charset="0"/>
              <a:cs typeface="Arial" panose="020B0604020202020204" pitchFamily="34" charset="0"/>
            </a:endParaRP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Cysylltu yn y bore ac adrodd nol</a:t>
            </a: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Partneriaid Cefnogi</a:t>
            </a:r>
          </a:p>
          <a:p>
            <a:pPr marL="342900" indent="-342900">
              <a:lnSpc>
                <a:spcPct val="130000"/>
              </a:lnSpc>
              <a:spcBef>
                <a:spcPct val="0"/>
              </a:spcBef>
              <a:buFont typeface="Arial" panose="020B0604020202020204" pitchFamily="34" charset="0"/>
              <a:buChar char="•"/>
            </a:pPr>
            <a:r>
              <a:rPr lang="cy-GB" altLang="en-US" sz="2000" spc="0" dirty="0">
                <a:solidFill>
                  <a:schemeClr val="tx1"/>
                </a:solidFill>
                <a:latin typeface="Arial" panose="020B0604020202020204" pitchFamily="34" charset="0"/>
                <a:cs typeface="Arial" panose="020B0604020202020204" pitchFamily="34" charset="0"/>
              </a:rPr>
              <a:t>Amser adfyfyrio</a:t>
            </a:r>
          </a:p>
          <a:p>
            <a:pPr marL="342900" indent="-342900">
              <a:lnSpc>
                <a:spcPct val="130000"/>
              </a:lnSpc>
              <a:spcBef>
                <a:spcPct val="0"/>
              </a:spcBef>
              <a:buFont typeface="Arial" panose="020B0604020202020204" pitchFamily="34" charset="0"/>
              <a:buChar char="•"/>
            </a:pPr>
            <a:r>
              <a:rPr lang="cy-GB" altLang="en-US" sz="2000" dirty="0">
                <a:solidFill>
                  <a:schemeClr val="tx1"/>
                </a:solidFill>
                <a:latin typeface="Arial" panose="020B0604020202020204" pitchFamily="34" charset="0"/>
                <a:cs typeface="Arial" panose="020B0604020202020204" pitchFamily="34" charset="0"/>
              </a:rPr>
              <a:t>Rhaglenni seiliedig ar gwricwlwm mewn Llythrennedd a Deallusrwydd Emosiynol</a:t>
            </a:r>
            <a:endParaRPr lang="cy-GB" altLang="en-US" sz="2000" spc="0" dirty="0">
              <a:solidFill>
                <a:schemeClr val="tx1"/>
              </a:solidFill>
              <a:latin typeface="Arial" panose="020B0604020202020204" pitchFamily="34" charset="0"/>
              <a:cs typeface="Arial" panose="020B0604020202020204" pitchFamily="34" charset="0"/>
            </a:endParaRPr>
          </a:p>
          <a:p>
            <a:pPr marL="0" indent="0" algn="r">
              <a:lnSpc>
                <a:spcPct val="130000"/>
              </a:lnSpc>
              <a:spcBef>
                <a:spcPct val="0"/>
              </a:spcBef>
              <a:buNone/>
            </a:pPr>
            <a:r>
              <a:rPr lang="en-GB" altLang="en-US" sz="1400" dirty="0" err="1">
                <a:solidFill>
                  <a:schemeClr val="tx1"/>
                </a:solidFill>
                <a:latin typeface="Arial" panose="020B0604020202020204" pitchFamily="34" charset="0"/>
                <a:cs typeface="Arial" panose="020B0604020202020204" pitchFamily="34" charset="0"/>
              </a:rPr>
              <a:t>Ymarfer</a:t>
            </a:r>
            <a:r>
              <a:rPr lang="en-GB" altLang="en-US" sz="1400" dirty="0">
                <a:solidFill>
                  <a:schemeClr val="tx1"/>
                </a:solidFill>
                <a:latin typeface="Arial" panose="020B0604020202020204" pitchFamily="34" charset="0"/>
                <a:cs typeface="Arial" panose="020B0604020202020204" pitchFamily="34" charset="0"/>
              </a:rPr>
              <a:t> </a:t>
            </a:r>
            <a:r>
              <a:rPr lang="en-GB" altLang="en-US" sz="1400" dirty="0" err="1">
                <a:solidFill>
                  <a:schemeClr val="tx1"/>
                </a:solidFill>
                <a:latin typeface="Arial" panose="020B0604020202020204" pitchFamily="34" charset="0"/>
                <a:cs typeface="Arial" panose="020B0604020202020204" pitchFamily="34" charset="0"/>
              </a:rPr>
              <a:t>Adferol</a:t>
            </a:r>
            <a:r>
              <a:rPr lang="en-GB" altLang="en-US" sz="1400" dirty="0">
                <a:solidFill>
                  <a:schemeClr val="tx1"/>
                </a:solidFill>
                <a:latin typeface="Arial" panose="020B0604020202020204" pitchFamily="34" charset="0"/>
                <a:cs typeface="Arial" panose="020B0604020202020204" pitchFamily="34" charset="0"/>
              </a:rPr>
              <a:t> (2019</a:t>
            </a:r>
            <a:r>
              <a:rPr lang="en-GB" altLang="en-US" sz="1400" dirty="0">
                <a:solidFill>
                  <a:srgbClr val="0070C0"/>
                </a:solidFill>
                <a:latin typeface="Arial" panose="020B0604020202020204" pitchFamily="34" charset="0"/>
                <a:cs typeface="Arial" panose="020B0604020202020204" pitchFamily="34" charset="0"/>
              </a:rPr>
              <a:t>)</a:t>
            </a:r>
            <a:endParaRPr lang="en-GB" altLang="en-US" sz="1400" spc="0" dirty="0">
              <a:solidFill>
                <a:srgbClr val="0070C0"/>
              </a:solidFill>
              <a:latin typeface="Arial" panose="020B0604020202020204" pitchFamily="34" charset="0"/>
              <a:cs typeface="Arial" panose="020B0604020202020204" pitchFamily="34" charset="0"/>
            </a:endParaRPr>
          </a:p>
          <a:p>
            <a:pPr>
              <a:lnSpc>
                <a:spcPct val="130000"/>
              </a:lnSpc>
            </a:pPr>
            <a:endParaRPr lang="en-GB" sz="1500" dirty="0"/>
          </a:p>
        </p:txBody>
      </p:sp>
    </p:spTree>
    <p:extLst>
      <p:ext uri="{BB962C8B-B14F-4D97-AF65-F5344CB8AC3E}">
        <p14:creationId xmlns:p14="http://schemas.microsoft.com/office/powerpoint/2010/main" val="3984608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4" descr="White puzzle with one red piece joining the others together">
            <a:extLst>
              <a:ext uri="{FF2B5EF4-FFF2-40B4-BE49-F238E27FC236}">
                <a16:creationId xmlns:a16="http://schemas.microsoft.com/office/drawing/2014/main" id="{968FB8F1-E9EA-4AD1-BCC1-DA517CBB46A9}"/>
              </a:ext>
            </a:extLst>
          </p:cNvPr>
          <p:cNvPicPr>
            <a:picLocks noChangeAspect="1"/>
          </p:cNvPicPr>
          <p:nvPr/>
        </p:nvPicPr>
        <p:blipFill rotWithShape="1">
          <a:blip r:embed="rId3"/>
          <a:srcRect l="27539" r="25934"/>
          <a:stretch/>
        </p:blipFill>
        <p:spPr>
          <a:xfrm>
            <a:off x="20" y="719747"/>
            <a:ext cx="4458058" cy="5389675"/>
          </a:xfrm>
          <a:prstGeom prst="rect">
            <a:avLst/>
          </a:prstGeom>
        </p:spPr>
      </p:pic>
      <p:sp>
        <p:nvSpPr>
          <p:cNvPr id="2" name="Title 1">
            <a:extLst>
              <a:ext uri="{FF2B5EF4-FFF2-40B4-BE49-F238E27FC236}">
                <a16:creationId xmlns:a16="http://schemas.microsoft.com/office/drawing/2014/main" id="{8B3A1296-0AAE-498F-AA1E-5B868164A3A8}"/>
              </a:ext>
            </a:extLst>
          </p:cNvPr>
          <p:cNvSpPr>
            <a:spLocks noGrp="1"/>
          </p:cNvSpPr>
          <p:nvPr>
            <p:ph type="title"/>
          </p:nvPr>
        </p:nvSpPr>
        <p:spPr>
          <a:xfrm>
            <a:off x="4919472" y="1056362"/>
            <a:ext cx="6627226" cy="1154102"/>
          </a:xfrm>
        </p:spPr>
        <p:txBody>
          <a:bodyPr>
            <a:normAutofit/>
          </a:bodyPr>
          <a:lstStyle/>
          <a:p>
            <a:r>
              <a:rPr lang="en-GB" dirty="0">
                <a:solidFill>
                  <a:schemeClr val="tx1"/>
                </a:solidFill>
              </a:rPr>
              <a:t>Restorative interventions</a:t>
            </a:r>
          </a:p>
        </p:txBody>
      </p:sp>
      <p:sp>
        <p:nvSpPr>
          <p:cNvPr id="3" name="Content Placeholder 2">
            <a:extLst>
              <a:ext uri="{FF2B5EF4-FFF2-40B4-BE49-F238E27FC236}">
                <a16:creationId xmlns:a16="http://schemas.microsoft.com/office/drawing/2014/main" id="{3854E9C8-44EB-4831-94B3-24EF5E3C7F84}"/>
              </a:ext>
            </a:extLst>
          </p:cNvPr>
          <p:cNvSpPr>
            <a:spLocks noGrp="1"/>
          </p:cNvSpPr>
          <p:nvPr>
            <p:ph idx="1"/>
          </p:nvPr>
        </p:nvSpPr>
        <p:spPr>
          <a:xfrm>
            <a:off x="4921857" y="2046914"/>
            <a:ext cx="6627226" cy="3727680"/>
          </a:xfrm>
        </p:spPr>
        <p:txBody>
          <a:bodyPr anchor="t">
            <a:normAutofit lnSpcReduction="10000"/>
          </a:bodyPr>
          <a:lstStyle/>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Buddying and Befriending</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Mentoring and Modelling</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Circle time</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Check-in and Debrief</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Support Partners</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Reflection time</a:t>
            </a:r>
          </a:p>
          <a:p>
            <a:pPr marL="342900" indent="-342900">
              <a:lnSpc>
                <a:spcPct val="130000"/>
              </a:lnSpc>
              <a:spcBef>
                <a:spcPct val="0"/>
              </a:spcBef>
              <a:buFont typeface="Arial" panose="020B0604020202020204" pitchFamily="34" charset="0"/>
              <a:buChar char="•"/>
            </a:pPr>
            <a:r>
              <a:rPr lang="en-GB" altLang="en-US" sz="2000" spc="0" dirty="0">
                <a:solidFill>
                  <a:schemeClr val="tx1"/>
                </a:solidFill>
                <a:latin typeface="Arial" panose="020B0604020202020204" pitchFamily="34" charset="0"/>
                <a:cs typeface="Arial" panose="020B0604020202020204" pitchFamily="34" charset="0"/>
              </a:rPr>
              <a:t>Curriculum-based Programmes in Emotional Literacy and Intelligence</a:t>
            </a:r>
          </a:p>
          <a:p>
            <a:pPr marL="0" indent="0" algn="r">
              <a:lnSpc>
                <a:spcPct val="130000"/>
              </a:lnSpc>
              <a:spcBef>
                <a:spcPct val="0"/>
              </a:spcBef>
              <a:buNone/>
            </a:pPr>
            <a:r>
              <a:rPr lang="en-GB" altLang="en-US" sz="1400" dirty="0">
                <a:solidFill>
                  <a:schemeClr val="tx1"/>
                </a:solidFill>
                <a:latin typeface="Arial" panose="020B0604020202020204" pitchFamily="34" charset="0"/>
                <a:cs typeface="Arial" panose="020B0604020202020204" pitchFamily="34" charset="0"/>
              </a:rPr>
              <a:t>Restorative Practice (2019)</a:t>
            </a:r>
            <a:endParaRPr lang="en-GB" altLang="en-US" sz="1400" spc="0" dirty="0">
              <a:solidFill>
                <a:schemeClr val="tx1"/>
              </a:solidFill>
              <a:latin typeface="Arial" panose="020B0604020202020204" pitchFamily="34" charset="0"/>
              <a:cs typeface="Arial" panose="020B0604020202020204" pitchFamily="34" charset="0"/>
            </a:endParaRPr>
          </a:p>
          <a:p>
            <a:pPr>
              <a:lnSpc>
                <a:spcPct val="130000"/>
              </a:lnSpc>
            </a:pPr>
            <a:endParaRPr lang="en-GB" sz="1500" dirty="0"/>
          </a:p>
        </p:txBody>
      </p:sp>
    </p:spTree>
    <p:extLst>
      <p:ext uri="{BB962C8B-B14F-4D97-AF65-F5344CB8AC3E}">
        <p14:creationId xmlns:p14="http://schemas.microsoft.com/office/powerpoint/2010/main" val="4222767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259C-8EC6-113C-4D14-E5A1BFFFE57D}"/>
              </a:ext>
            </a:extLst>
          </p:cNvPr>
          <p:cNvSpPr>
            <a:spLocks noGrp="1"/>
          </p:cNvSpPr>
          <p:nvPr>
            <p:ph type="title"/>
          </p:nvPr>
        </p:nvSpPr>
        <p:spPr/>
        <p:txBody>
          <a:bodyPr>
            <a:normAutofit/>
          </a:bodyPr>
          <a:lstStyle/>
          <a:p>
            <a:pPr algn="ctr"/>
            <a:r>
              <a:rPr lang="en-GB" sz="3600" dirty="0" err="1">
                <a:solidFill>
                  <a:schemeClr val="tx1"/>
                </a:solidFill>
              </a:rPr>
              <a:t>Dulliau</a:t>
            </a:r>
            <a:r>
              <a:rPr lang="en-GB" sz="3600" dirty="0">
                <a:solidFill>
                  <a:schemeClr val="tx1"/>
                </a:solidFill>
              </a:rPr>
              <a:t> </a:t>
            </a:r>
            <a:r>
              <a:rPr lang="en-GB" sz="3600" dirty="0" err="1">
                <a:solidFill>
                  <a:schemeClr val="tx1"/>
                </a:solidFill>
              </a:rPr>
              <a:t>ysgol</a:t>
            </a:r>
            <a:r>
              <a:rPr lang="en-GB" sz="3600" dirty="0">
                <a:solidFill>
                  <a:schemeClr val="tx1"/>
                </a:solidFill>
              </a:rPr>
              <a:t> </a:t>
            </a:r>
            <a:r>
              <a:rPr lang="en-GB" sz="3600" dirty="0" err="1">
                <a:solidFill>
                  <a:schemeClr val="tx1"/>
                </a:solidFill>
              </a:rPr>
              <a:t>gyfan</a:t>
            </a:r>
            <a:r>
              <a:rPr lang="en-GB" sz="3600" dirty="0">
                <a:solidFill>
                  <a:schemeClr val="tx1"/>
                </a:solidFill>
              </a:rPr>
              <a:t>  Whole school approach</a:t>
            </a:r>
            <a:br>
              <a:rPr lang="en-GB" sz="3600" dirty="0">
                <a:solidFill>
                  <a:srgbClr val="0070C0"/>
                </a:solidFill>
              </a:rPr>
            </a:br>
            <a:r>
              <a:rPr lang="en-GB" sz="3600" dirty="0" err="1">
                <a:solidFill>
                  <a:schemeClr val="tx1"/>
                </a:solidFill>
              </a:rPr>
              <a:t>Ysgolion</a:t>
            </a:r>
            <a:r>
              <a:rPr lang="en-GB" sz="3600" dirty="0">
                <a:solidFill>
                  <a:schemeClr val="tx1"/>
                </a:solidFill>
              </a:rPr>
              <a:t> </a:t>
            </a:r>
            <a:r>
              <a:rPr lang="en-GB" sz="3600" dirty="0" err="1">
                <a:solidFill>
                  <a:schemeClr val="tx1"/>
                </a:solidFill>
              </a:rPr>
              <a:t>sy’n</a:t>
            </a:r>
            <a:r>
              <a:rPr lang="en-GB" sz="3600" dirty="0">
                <a:solidFill>
                  <a:schemeClr val="tx1"/>
                </a:solidFill>
              </a:rPr>
              <a:t> </a:t>
            </a:r>
            <a:r>
              <a:rPr lang="en-GB" sz="3600" dirty="0" err="1">
                <a:solidFill>
                  <a:schemeClr val="tx1"/>
                </a:solidFill>
              </a:rPr>
              <a:t>Parchu</a:t>
            </a:r>
            <a:r>
              <a:rPr lang="en-GB" sz="3600" dirty="0">
                <a:solidFill>
                  <a:schemeClr val="tx1"/>
                </a:solidFill>
              </a:rPr>
              <a:t> </a:t>
            </a:r>
            <a:r>
              <a:rPr lang="en-GB" sz="3600" dirty="0" err="1">
                <a:solidFill>
                  <a:schemeClr val="tx1"/>
                </a:solidFill>
              </a:rPr>
              <a:t>Hawliau</a:t>
            </a:r>
            <a:r>
              <a:rPr lang="en-GB" sz="3600" dirty="0">
                <a:solidFill>
                  <a:schemeClr val="tx1"/>
                </a:solidFill>
              </a:rPr>
              <a:t>  </a:t>
            </a:r>
            <a:r>
              <a:rPr lang="en-GB" sz="3600" dirty="0"/>
              <a:t>Rights Respecting Schools </a:t>
            </a:r>
          </a:p>
        </p:txBody>
      </p:sp>
      <p:sp>
        <p:nvSpPr>
          <p:cNvPr id="3" name="Content Placeholder 2">
            <a:extLst>
              <a:ext uri="{FF2B5EF4-FFF2-40B4-BE49-F238E27FC236}">
                <a16:creationId xmlns:a16="http://schemas.microsoft.com/office/drawing/2014/main" id="{E65AA4F2-4A18-3994-6617-417967899707}"/>
              </a:ext>
            </a:extLst>
          </p:cNvPr>
          <p:cNvSpPr>
            <a:spLocks noGrp="1"/>
          </p:cNvSpPr>
          <p:nvPr>
            <p:ph idx="1"/>
          </p:nvPr>
        </p:nvSpPr>
        <p:spPr/>
        <p:txBody>
          <a:bodyPr>
            <a:normAutofit lnSpcReduction="10000"/>
          </a:bodyPr>
          <a:lstStyle/>
          <a:p>
            <a:pPr algn="ctr"/>
            <a:r>
              <a:rPr lang="en-GB" sz="2800" dirty="0">
                <a:solidFill>
                  <a:srgbClr val="0070C0"/>
                </a:solidFill>
                <a:hlinkClick r:id="rId3">
                  <a:extLst>
                    <a:ext uri="{A12FA001-AC4F-418D-AE19-62706E023703}">
                      <ahyp:hlinkClr xmlns:ahyp="http://schemas.microsoft.com/office/drawing/2018/hyperlinkcolor" val="tx"/>
                    </a:ext>
                  </a:extLst>
                </a:hlinkClick>
              </a:rPr>
              <a:t>https://www.bbc.co.uk/news/uk-wales-39947971</a:t>
            </a:r>
            <a:r>
              <a:rPr lang="en-GB" sz="2800" dirty="0">
                <a:solidFill>
                  <a:srgbClr val="0070C0"/>
                </a:solidFill>
              </a:rPr>
              <a:t> </a:t>
            </a:r>
          </a:p>
          <a:p>
            <a:pPr algn="ctr"/>
            <a:r>
              <a:rPr lang="en-GB" sz="3600" i="1" dirty="0">
                <a:solidFill>
                  <a:srgbClr val="141414"/>
                </a:solidFill>
                <a:latin typeface="ReithSans"/>
              </a:rPr>
              <a:t>‘…</a:t>
            </a:r>
            <a:r>
              <a:rPr lang="en-GB" sz="3600" b="0" i="1" dirty="0">
                <a:solidFill>
                  <a:srgbClr val="141414"/>
                </a:solidFill>
                <a:effectLst/>
                <a:latin typeface="ReithSans"/>
              </a:rPr>
              <a:t>there is a belief that if children explore their rights and learn how to respect others as part of classroom learning - including being part of developing approaches to school discipline - it will help their personal development’.</a:t>
            </a:r>
          </a:p>
          <a:p>
            <a:pPr algn="r"/>
            <a:r>
              <a:rPr lang="en-GB" sz="2400" dirty="0">
                <a:solidFill>
                  <a:srgbClr val="141414"/>
                </a:solidFill>
                <a:latin typeface="ReithSans"/>
              </a:rPr>
              <a:t>(Holland, 2017 cited in BBC News)</a:t>
            </a:r>
            <a:endParaRPr lang="en-GB" sz="2800" dirty="0">
              <a:solidFill>
                <a:srgbClr val="0070C0"/>
              </a:solidFill>
            </a:endParaRPr>
          </a:p>
          <a:p>
            <a:r>
              <a:rPr lang="en-GB" dirty="0"/>
              <a:t> </a:t>
            </a:r>
          </a:p>
        </p:txBody>
      </p:sp>
    </p:spTree>
    <p:extLst>
      <p:ext uri="{BB962C8B-B14F-4D97-AF65-F5344CB8AC3E}">
        <p14:creationId xmlns:p14="http://schemas.microsoft.com/office/powerpoint/2010/main" val="923291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259C-8EC6-113C-4D14-E5A1BFFFE57D}"/>
              </a:ext>
            </a:extLst>
          </p:cNvPr>
          <p:cNvSpPr>
            <a:spLocks noGrp="1"/>
          </p:cNvSpPr>
          <p:nvPr>
            <p:ph type="title"/>
          </p:nvPr>
        </p:nvSpPr>
        <p:spPr/>
        <p:txBody>
          <a:bodyPr>
            <a:normAutofit/>
          </a:bodyPr>
          <a:lstStyle/>
          <a:p>
            <a:pPr algn="ctr"/>
            <a:r>
              <a:rPr lang="en-GB" sz="3600" dirty="0" err="1">
                <a:solidFill>
                  <a:schemeClr val="tx1"/>
                </a:solidFill>
              </a:rPr>
              <a:t>Gwerthuso</a:t>
            </a:r>
            <a:r>
              <a:rPr lang="en-GB" sz="3600" dirty="0">
                <a:solidFill>
                  <a:schemeClr val="tx1"/>
                </a:solidFill>
              </a:rPr>
              <a:t>                              Evaluation</a:t>
            </a:r>
            <a:r>
              <a:rPr lang="en-GB" sz="3600" dirty="0">
                <a:solidFill>
                  <a:srgbClr val="0070C0"/>
                </a:solidFill>
              </a:rPr>
              <a:t> </a:t>
            </a:r>
            <a:br>
              <a:rPr lang="en-GB" sz="3600" dirty="0">
                <a:solidFill>
                  <a:srgbClr val="0070C0"/>
                </a:solidFill>
              </a:rPr>
            </a:br>
            <a:r>
              <a:rPr lang="en-GB" sz="3600" dirty="0" err="1">
                <a:solidFill>
                  <a:schemeClr val="tx1"/>
                </a:solidFill>
              </a:rPr>
              <a:t>Ysgolion</a:t>
            </a:r>
            <a:r>
              <a:rPr lang="en-GB" sz="3600" dirty="0">
                <a:solidFill>
                  <a:schemeClr val="tx1"/>
                </a:solidFill>
              </a:rPr>
              <a:t> </a:t>
            </a:r>
            <a:r>
              <a:rPr lang="en-GB" sz="3600" dirty="0" err="1">
                <a:solidFill>
                  <a:schemeClr val="tx1"/>
                </a:solidFill>
              </a:rPr>
              <a:t>sy’n</a:t>
            </a:r>
            <a:r>
              <a:rPr lang="en-GB" sz="3600" dirty="0">
                <a:solidFill>
                  <a:schemeClr val="tx1"/>
                </a:solidFill>
              </a:rPr>
              <a:t> </a:t>
            </a:r>
            <a:r>
              <a:rPr lang="en-GB" sz="3600" dirty="0" err="1">
                <a:solidFill>
                  <a:schemeClr val="tx1"/>
                </a:solidFill>
              </a:rPr>
              <a:t>Parchu</a:t>
            </a:r>
            <a:r>
              <a:rPr lang="en-GB" sz="3600" dirty="0">
                <a:solidFill>
                  <a:schemeClr val="tx1"/>
                </a:solidFill>
              </a:rPr>
              <a:t> </a:t>
            </a:r>
            <a:r>
              <a:rPr lang="en-GB" sz="3600" dirty="0" err="1">
                <a:solidFill>
                  <a:schemeClr val="tx1"/>
                </a:solidFill>
              </a:rPr>
              <a:t>Hawliau</a:t>
            </a:r>
            <a:r>
              <a:rPr lang="en-GB" sz="3600" dirty="0">
                <a:solidFill>
                  <a:schemeClr val="tx1"/>
                </a:solidFill>
              </a:rPr>
              <a:t>  </a:t>
            </a:r>
            <a:r>
              <a:rPr lang="en-GB" sz="3600" dirty="0"/>
              <a:t>Rights Respecting Schools </a:t>
            </a:r>
          </a:p>
        </p:txBody>
      </p:sp>
      <p:sp>
        <p:nvSpPr>
          <p:cNvPr id="3" name="Content Placeholder 2">
            <a:extLst>
              <a:ext uri="{FF2B5EF4-FFF2-40B4-BE49-F238E27FC236}">
                <a16:creationId xmlns:a16="http://schemas.microsoft.com/office/drawing/2014/main" id="{E65AA4F2-4A18-3994-6617-417967899707}"/>
              </a:ext>
            </a:extLst>
          </p:cNvPr>
          <p:cNvSpPr>
            <a:spLocks noGrp="1"/>
          </p:cNvSpPr>
          <p:nvPr>
            <p:ph idx="1"/>
          </p:nvPr>
        </p:nvSpPr>
        <p:spPr/>
        <p:txBody>
          <a:bodyPr>
            <a:normAutofit fontScale="25000" lnSpcReduction="20000"/>
          </a:bodyPr>
          <a:lstStyle/>
          <a:p>
            <a:pPr algn="ctr"/>
            <a:r>
              <a:rPr lang="en-GB" sz="6400" dirty="0">
                <a:solidFill>
                  <a:srgbClr val="141414"/>
                </a:solidFill>
                <a:hlinkClick r:id="rId3"/>
              </a:rPr>
              <a:t>https://www.unicef.org.uk/rights-respecting-schools/wp-content/uploads/sites/4/2014/12/RRSA_Evaluation_Report.pdf</a:t>
            </a:r>
            <a:r>
              <a:rPr lang="en-GB" sz="6400" dirty="0">
                <a:solidFill>
                  <a:srgbClr val="141414"/>
                </a:solidFill>
              </a:rPr>
              <a:t> </a:t>
            </a:r>
            <a:endParaRPr lang="en-GB" sz="6400" dirty="0"/>
          </a:p>
          <a:p>
            <a:pPr>
              <a:buFont typeface="Arial" panose="020B0604020202020204" pitchFamily="34" charset="0"/>
              <a:buChar char="•"/>
            </a:pPr>
            <a:r>
              <a:rPr lang="en-GB" sz="6400" dirty="0"/>
              <a:t>Promote greater precision in the use of language to reflect the values of the UNCRC, in order to increase consistency in language and to ensure that attitudes and behaviour reflect the language of the CRC. This might address the few instances of pupils apparently adopting the values because they were offered tangible incentives, such as reward points, rather than because they had understood and believed the CRC values.</a:t>
            </a:r>
          </a:p>
          <a:p>
            <a:pPr>
              <a:buFont typeface="Arial" panose="020B0604020202020204" pitchFamily="34" charset="0"/>
              <a:buChar char="•"/>
            </a:pPr>
            <a:r>
              <a:rPr lang="en-GB" sz="6400" dirty="0"/>
              <a:t>Involve pupils meaningfully in the core decisions relating to the school, such as staff appointments, governance and evaluating teaching and learning, accepting that this requires support and training for the pupils and sensitivity in how it is done.</a:t>
            </a:r>
          </a:p>
          <a:p>
            <a:pPr>
              <a:buFont typeface="Arial" panose="020B0604020202020204" pitchFamily="34" charset="0"/>
              <a:buChar char="•"/>
            </a:pPr>
            <a:r>
              <a:rPr lang="en-GB" sz="6400" dirty="0"/>
              <a:t>Address sensitivities around developing citizenship without children experiencing despair through the feeling that they should take responsibility for the whole world’s problems.</a:t>
            </a:r>
            <a:endParaRPr lang="en-GB" sz="6400" dirty="0">
              <a:solidFill>
                <a:srgbClr val="141414"/>
              </a:solidFill>
            </a:endParaRPr>
          </a:p>
          <a:p>
            <a:pPr algn="r"/>
            <a:endParaRPr lang="en-GB" sz="6400" dirty="0">
              <a:solidFill>
                <a:srgbClr val="141414"/>
              </a:solidFill>
            </a:endParaRPr>
          </a:p>
          <a:p>
            <a:pPr>
              <a:buFont typeface="Arial" panose="020B0604020202020204" pitchFamily="34" charset="0"/>
              <a:buChar char="•"/>
            </a:pPr>
            <a:r>
              <a:rPr lang="en-GB" sz="6400" dirty="0">
                <a:solidFill>
                  <a:srgbClr val="141414"/>
                </a:solidFill>
              </a:rPr>
              <a:t>Provide training in CRC for midday supervisors, supply teachers, etc to ensure a consistent approach and understanding throughout the school</a:t>
            </a:r>
          </a:p>
          <a:p>
            <a:pPr algn="r"/>
            <a:r>
              <a:rPr lang="en-GB" sz="6400" dirty="0">
                <a:solidFill>
                  <a:srgbClr val="141414"/>
                </a:solidFill>
              </a:rPr>
              <a:t>(University of Sussex, 2010)</a:t>
            </a:r>
          </a:p>
          <a:p>
            <a:pPr algn="r"/>
            <a:endParaRPr lang="en-GB" sz="6400" dirty="0">
              <a:solidFill>
                <a:srgbClr val="141414"/>
              </a:solidFill>
            </a:endParaRPr>
          </a:p>
          <a:p>
            <a:pPr algn="r"/>
            <a:endParaRPr lang="en-GB" sz="6400" dirty="0">
              <a:solidFill>
                <a:srgbClr val="141414"/>
              </a:solidFill>
            </a:endParaRPr>
          </a:p>
          <a:p>
            <a:pPr algn="r"/>
            <a:endParaRPr lang="en-GB" sz="2400" dirty="0">
              <a:solidFill>
                <a:srgbClr val="141414"/>
              </a:solidFill>
              <a:latin typeface="ReithSans"/>
            </a:endParaRPr>
          </a:p>
          <a:p>
            <a:r>
              <a:rPr lang="en-GB" dirty="0"/>
              <a:t> </a:t>
            </a:r>
          </a:p>
        </p:txBody>
      </p:sp>
    </p:spTree>
    <p:extLst>
      <p:ext uri="{BB962C8B-B14F-4D97-AF65-F5344CB8AC3E}">
        <p14:creationId xmlns:p14="http://schemas.microsoft.com/office/powerpoint/2010/main" val="714805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89A62-D99B-2F9B-D020-51307D821EEF}"/>
              </a:ext>
            </a:extLst>
          </p:cNvPr>
          <p:cNvSpPr>
            <a:spLocks noGrp="1"/>
          </p:cNvSpPr>
          <p:nvPr>
            <p:ph type="title"/>
          </p:nvPr>
        </p:nvSpPr>
        <p:spPr/>
        <p:txBody>
          <a:bodyPr/>
          <a:lstStyle/>
          <a:p>
            <a:r>
              <a:rPr lang="en-GB" dirty="0" err="1"/>
              <a:t>Bwlio</a:t>
            </a:r>
            <a:r>
              <a:rPr lang="en-GB" dirty="0"/>
              <a:t> </a:t>
            </a:r>
            <a:r>
              <a:rPr lang="en-GB" dirty="0" err="1"/>
              <a:t>yn</a:t>
            </a:r>
            <a:r>
              <a:rPr lang="en-GB" dirty="0"/>
              <a:t> </a:t>
            </a:r>
            <a:r>
              <a:rPr lang="en-GB" dirty="0" err="1"/>
              <a:t>yr</a:t>
            </a:r>
            <a:r>
              <a:rPr lang="en-GB" dirty="0"/>
              <a:t> </a:t>
            </a:r>
            <a:r>
              <a:rPr lang="en-GB" dirty="0" err="1"/>
              <a:t>ysgol</a:t>
            </a:r>
            <a:r>
              <a:rPr lang="en-GB" dirty="0"/>
              <a:t> / School bullying</a:t>
            </a:r>
          </a:p>
        </p:txBody>
      </p:sp>
      <p:sp>
        <p:nvSpPr>
          <p:cNvPr id="3" name="Text Placeholder 2">
            <a:extLst>
              <a:ext uri="{FF2B5EF4-FFF2-40B4-BE49-F238E27FC236}">
                <a16:creationId xmlns:a16="http://schemas.microsoft.com/office/drawing/2014/main" id="{51192078-BEA8-9510-1AE7-A152D40F621D}"/>
              </a:ext>
            </a:extLst>
          </p:cNvPr>
          <p:cNvSpPr>
            <a:spLocks noGrp="1"/>
          </p:cNvSpPr>
          <p:nvPr>
            <p:ph type="body" idx="1"/>
          </p:nvPr>
        </p:nvSpPr>
        <p:spPr/>
        <p:txBody>
          <a:bodyPr/>
          <a:lstStyle/>
          <a:p>
            <a:r>
              <a:rPr lang="en-GB" b="1" dirty="0" err="1"/>
              <a:t>Canllawiau</a:t>
            </a:r>
            <a:r>
              <a:rPr lang="en-GB" b="1" dirty="0"/>
              <a:t> a </a:t>
            </a:r>
            <a:r>
              <a:rPr lang="en-GB" b="1" dirty="0" err="1"/>
              <a:t>gwasanaethau</a:t>
            </a:r>
            <a:endParaRPr lang="en-GB" b="1" dirty="0"/>
          </a:p>
        </p:txBody>
      </p:sp>
      <p:sp>
        <p:nvSpPr>
          <p:cNvPr id="4" name="Content Placeholder 3">
            <a:extLst>
              <a:ext uri="{FF2B5EF4-FFF2-40B4-BE49-F238E27FC236}">
                <a16:creationId xmlns:a16="http://schemas.microsoft.com/office/drawing/2014/main" id="{BDD074A4-FA28-33B0-F37C-3391A397F1EA}"/>
              </a:ext>
            </a:extLst>
          </p:cNvPr>
          <p:cNvSpPr>
            <a:spLocks noGrp="1"/>
          </p:cNvSpPr>
          <p:nvPr>
            <p:ph sz="half" idx="2"/>
          </p:nvPr>
        </p:nvSpPr>
        <p:spPr/>
        <p:txBody>
          <a:bodyPr/>
          <a:lstStyle/>
          <a:p>
            <a:r>
              <a:rPr lang="en-GB" dirty="0">
                <a:hlinkClick r:id="rId3"/>
              </a:rPr>
              <a:t>https://www.llyw.cymru/bwlio-yn-yr-ysgol</a:t>
            </a:r>
            <a:r>
              <a:rPr lang="en-GB" dirty="0"/>
              <a:t> </a:t>
            </a:r>
          </a:p>
        </p:txBody>
      </p:sp>
      <p:sp>
        <p:nvSpPr>
          <p:cNvPr id="5" name="Text Placeholder 4">
            <a:extLst>
              <a:ext uri="{FF2B5EF4-FFF2-40B4-BE49-F238E27FC236}">
                <a16:creationId xmlns:a16="http://schemas.microsoft.com/office/drawing/2014/main" id="{6BBD6386-57CF-DF1D-C7E3-EA97976283E9}"/>
              </a:ext>
            </a:extLst>
          </p:cNvPr>
          <p:cNvSpPr>
            <a:spLocks noGrp="1"/>
          </p:cNvSpPr>
          <p:nvPr>
            <p:ph type="body" sz="quarter" idx="3"/>
          </p:nvPr>
        </p:nvSpPr>
        <p:spPr/>
        <p:txBody>
          <a:bodyPr/>
          <a:lstStyle/>
          <a:p>
            <a:r>
              <a:rPr lang="en-GB" b="1" dirty="0"/>
              <a:t>Guidance and services</a:t>
            </a:r>
          </a:p>
        </p:txBody>
      </p:sp>
      <p:sp>
        <p:nvSpPr>
          <p:cNvPr id="6" name="Content Placeholder 5">
            <a:extLst>
              <a:ext uri="{FF2B5EF4-FFF2-40B4-BE49-F238E27FC236}">
                <a16:creationId xmlns:a16="http://schemas.microsoft.com/office/drawing/2014/main" id="{D1DE0A07-7700-E4EC-932C-295B02E200ED}"/>
              </a:ext>
            </a:extLst>
          </p:cNvPr>
          <p:cNvSpPr>
            <a:spLocks noGrp="1"/>
          </p:cNvSpPr>
          <p:nvPr>
            <p:ph sz="quarter" idx="4"/>
          </p:nvPr>
        </p:nvSpPr>
        <p:spPr/>
        <p:txBody>
          <a:bodyPr/>
          <a:lstStyle/>
          <a:p>
            <a:r>
              <a:rPr lang="en-GB" dirty="0">
                <a:hlinkClick r:id="rId4"/>
              </a:rPr>
              <a:t>https://www.gov.wales/school-bullying</a:t>
            </a:r>
            <a:r>
              <a:rPr lang="en-GB" dirty="0"/>
              <a:t> </a:t>
            </a:r>
          </a:p>
          <a:p>
            <a:endParaRPr lang="en-GB" dirty="0"/>
          </a:p>
        </p:txBody>
      </p:sp>
      <p:pic>
        <p:nvPicPr>
          <p:cNvPr id="8" name="Picture 7" descr="A qr code on a white background&#10;&#10;Description automatically generated">
            <a:extLst>
              <a:ext uri="{FF2B5EF4-FFF2-40B4-BE49-F238E27FC236}">
                <a16:creationId xmlns:a16="http://schemas.microsoft.com/office/drawing/2014/main" id="{42B6FC95-D990-6DED-C2B1-7F8AAFB64474}"/>
              </a:ext>
            </a:extLst>
          </p:cNvPr>
          <p:cNvPicPr>
            <a:picLocks noChangeAspect="1"/>
          </p:cNvPicPr>
          <p:nvPr/>
        </p:nvPicPr>
        <p:blipFill>
          <a:blip r:embed="rId5"/>
          <a:stretch>
            <a:fillRect/>
          </a:stretch>
        </p:blipFill>
        <p:spPr>
          <a:xfrm>
            <a:off x="4667250" y="3318616"/>
            <a:ext cx="2857500" cy="2857500"/>
          </a:xfrm>
          <a:prstGeom prst="rect">
            <a:avLst/>
          </a:prstGeom>
        </p:spPr>
      </p:pic>
    </p:spTree>
    <p:extLst>
      <p:ext uri="{BB962C8B-B14F-4D97-AF65-F5344CB8AC3E}">
        <p14:creationId xmlns:p14="http://schemas.microsoft.com/office/powerpoint/2010/main" val="2132690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en-GB" dirty="0" err="1">
                <a:latin typeface="Comic Sans MS" panose="030F0702030302020204" pitchFamily="66" charset="0"/>
              </a:rPr>
              <a:t>Cyfeirniodau</a:t>
            </a:r>
            <a:r>
              <a:rPr lang="en-GB" dirty="0">
                <a:latin typeface="Comic Sans MS" panose="030F0702030302020204" pitchFamily="66" charset="0"/>
              </a:rPr>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p:txBody>
          <a:bodyPr>
            <a:normAutofit fontScale="70000" lnSpcReduction="20000"/>
          </a:bodyPr>
          <a:lstStyle/>
          <a:p>
            <a:pPr marL="0" indent="0">
              <a:buNone/>
            </a:pPr>
            <a:r>
              <a:rPr lang="en-GB" sz="2100" dirty="0"/>
              <a:t>BBC News (2017) </a:t>
            </a:r>
            <a:r>
              <a:rPr lang="en-GB" sz="2100" i="1" dirty="0"/>
              <a:t>Children’s Rights ‘key’ to better school behaviour’. </a:t>
            </a:r>
            <a:r>
              <a:rPr lang="en-GB" sz="2100" dirty="0"/>
              <a:t>Available at </a:t>
            </a:r>
            <a:r>
              <a:rPr lang="en-GB" sz="2100" dirty="0">
                <a:hlinkClick r:id="rId3"/>
              </a:rPr>
              <a:t>https://www.bbc.co.uk/news/uk-wales-39947971</a:t>
            </a:r>
            <a:r>
              <a:rPr lang="en-GB" sz="2100" dirty="0"/>
              <a:t> (Accessed 04.02.2024)</a:t>
            </a:r>
          </a:p>
          <a:p>
            <a:pPr marL="0" indent="0">
              <a:buNone/>
            </a:pPr>
            <a:r>
              <a:rPr lang="en-GB" sz="2100" dirty="0"/>
              <a:t>Burton, M., </a:t>
            </a:r>
            <a:r>
              <a:rPr lang="en-GB" sz="2100" dirty="0" err="1"/>
              <a:t>Pavord</a:t>
            </a:r>
            <a:r>
              <a:rPr lang="en-GB" sz="2100" dirty="0"/>
              <a:t>, E. &amp; Williams, B. (2014) </a:t>
            </a:r>
            <a:r>
              <a:rPr lang="en-GB" sz="2100" b="0" i="1" dirty="0">
                <a:solidFill>
                  <a:srgbClr val="111111"/>
                </a:solidFill>
                <a:effectLst/>
              </a:rPr>
              <a:t>An Introduction to Child and Adolescent Mental Health </a:t>
            </a:r>
            <a:r>
              <a:rPr lang="en-GB" sz="2100" b="0" i="0" dirty="0">
                <a:solidFill>
                  <a:srgbClr val="111111"/>
                </a:solidFill>
                <a:effectLst/>
              </a:rPr>
              <a:t>California: Sage</a:t>
            </a:r>
          </a:p>
          <a:p>
            <a:pPr marL="0" indent="0">
              <a:buNone/>
            </a:pPr>
            <a:r>
              <a:rPr lang="en-GB" sz="2100" dirty="0">
                <a:solidFill>
                  <a:srgbClr val="111111"/>
                </a:solidFill>
              </a:rPr>
              <a:t>Children’s Commissioner for Wales (2024)  </a:t>
            </a:r>
            <a:r>
              <a:rPr lang="en-GB" sz="2100" i="1" dirty="0">
                <a:solidFill>
                  <a:srgbClr val="111111"/>
                </a:solidFill>
              </a:rPr>
              <a:t>Don’t worry I’m here for you.</a:t>
            </a:r>
            <a:r>
              <a:rPr lang="en-GB" sz="2100" dirty="0">
                <a:solidFill>
                  <a:srgbClr val="111111"/>
                </a:solidFill>
              </a:rPr>
              <a:t> Available at </a:t>
            </a:r>
            <a:r>
              <a:rPr lang="en-GB" sz="2100" dirty="0">
                <a:solidFill>
                  <a:srgbClr val="111111"/>
                </a:solidFill>
                <a:hlinkClick r:id="rId4"/>
              </a:rPr>
              <a:t>https://www.childcomwales.org.uk/dont-worry-im-here-for-you-childrens-experiences-of-cyberbullying-in-wales-3/</a:t>
            </a:r>
            <a:r>
              <a:rPr lang="en-GB" sz="2100" dirty="0">
                <a:solidFill>
                  <a:srgbClr val="111111"/>
                </a:solidFill>
              </a:rPr>
              <a:t> (Accessed 04.02.2024)</a:t>
            </a:r>
          </a:p>
          <a:p>
            <a:pPr marL="0" indent="0">
              <a:buNone/>
            </a:pPr>
            <a:r>
              <a:rPr lang="en-GB" sz="2100" dirty="0" err="1">
                <a:cs typeface="Calibri" panose="020F0502020204030204" pitchFamily="34" charset="0"/>
              </a:rPr>
              <a:t>KiVa</a:t>
            </a:r>
            <a:r>
              <a:rPr lang="en-GB" sz="2100" dirty="0">
                <a:cs typeface="Calibri" panose="020F0502020204030204" pitchFamily="34" charset="0"/>
              </a:rPr>
              <a:t> Program (2024) </a:t>
            </a:r>
            <a:r>
              <a:rPr lang="en-GB" sz="2100" i="1" dirty="0">
                <a:cs typeface="Calibri" panose="020F0502020204030204" pitchFamily="34" charset="0"/>
              </a:rPr>
              <a:t>Anti-Bullying Program.</a:t>
            </a:r>
            <a:r>
              <a:rPr lang="en-GB" sz="2100" dirty="0">
                <a:cs typeface="Calibri" panose="020F0502020204030204" pitchFamily="34" charset="0"/>
              </a:rPr>
              <a:t> Available at </a:t>
            </a:r>
            <a:r>
              <a:rPr lang="en-GB" sz="2100" i="1" dirty="0">
                <a:cs typeface="Calibri" panose="020F0502020204030204" pitchFamily="34" charset="0"/>
              </a:rPr>
              <a:t> </a:t>
            </a:r>
            <a:r>
              <a:rPr lang="en-GB" sz="2100" dirty="0">
                <a:cs typeface="Calibri" panose="020F0502020204030204" pitchFamily="34" charset="0"/>
                <a:hlinkClick r:id="rId5"/>
              </a:rPr>
              <a:t>https://www.kivaprogram.net/</a:t>
            </a:r>
            <a:r>
              <a:rPr lang="en-GB" sz="2100" dirty="0">
                <a:cs typeface="Calibri" panose="020F0502020204030204" pitchFamily="34" charset="0"/>
              </a:rPr>
              <a:t> (Accessed 04.02.2024)</a:t>
            </a:r>
          </a:p>
          <a:p>
            <a:pPr marL="0" indent="0">
              <a:buNone/>
            </a:pPr>
            <a:r>
              <a:rPr lang="en-GB" sz="2100" b="0" i="0" dirty="0">
                <a:solidFill>
                  <a:srgbClr val="222222"/>
                </a:solidFill>
                <a:effectLst/>
              </a:rPr>
              <a:t>Kohut, M.R., 2007. </a:t>
            </a:r>
            <a:r>
              <a:rPr lang="en-GB" sz="2100" b="0" i="1" dirty="0">
                <a:solidFill>
                  <a:srgbClr val="222222"/>
                </a:solidFill>
                <a:effectLst/>
              </a:rPr>
              <a:t>The complete guide to understanding, controlling, and stopping bullies &amp; bullying: A complete guide for teachers &amp; parents</a:t>
            </a:r>
            <a:r>
              <a:rPr lang="en-GB" sz="2100" b="0" i="0" dirty="0">
                <a:solidFill>
                  <a:srgbClr val="222222"/>
                </a:solidFill>
                <a:effectLst/>
              </a:rPr>
              <a:t>. Atlantic Publishing Company.</a:t>
            </a:r>
            <a:endParaRPr lang="en-GB" sz="2100" dirty="0">
              <a:cs typeface="Calibri" panose="020F0502020204030204" pitchFamily="34" charset="0"/>
            </a:endParaRPr>
          </a:p>
          <a:p>
            <a:r>
              <a:rPr lang="en-GB" sz="2100" dirty="0">
                <a:cs typeface="Calibri" panose="020F0502020204030204" pitchFamily="34" charset="0"/>
              </a:rPr>
              <a:t>National Assembly for Wales Children, Young people &amp; Education Committee (2018) </a:t>
            </a:r>
            <a:r>
              <a:rPr lang="en-GB" sz="2100" i="1" dirty="0">
                <a:cs typeface="Calibri" panose="020F0502020204030204" pitchFamily="34" charset="0"/>
              </a:rPr>
              <a:t>Mind Over Matter.  </a:t>
            </a:r>
            <a:r>
              <a:rPr lang="en-GB" sz="2100" dirty="0">
                <a:cs typeface="Calibri" panose="020F0502020204030204" pitchFamily="34" charset="0"/>
              </a:rPr>
              <a:t>Available at </a:t>
            </a:r>
            <a:r>
              <a:rPr lang="en-GB" sz="2100" dirty="0">
                <a:cs typeface="Calibri" panose="020F0502020204030204" pitchFamily="34" charset="0"/>
                <a:hlinkClick r:id="rId6"/>
              </a:rPr>
              <a:t>https://senedd.wales/laid%20documents/cr-ld11522/cr-ld11522-e.pdf</a:t>
            </a:r>
            <a:r>
              <a:rPr lang="en-GB" sz="2100" dirty="0">
                <a:cs typeface="Calibri" panose="020F0502020204030204" pitchFamily="34" charset="0"/>
              </a:rPr>
              <a:t> (Accessed 04.02.2024)</a:t>
            </a:r>
          </a:p>
          <a:p>
            <a:r>
              <a:rPr lang="en-GB" sz="2100" dirty="0">
                <a:cs typeface="Calibri" panose="020F0502020204030204" pitchFamily="34" charset="0"/>
              </a:rPr>
              <a:t>National Bullying Helpline </a:t>
            </a:r>
            <a:r>
              <a:rPr lang="en-GB" sz="2100" i="1" dirty="0">
                <a:cs typeface="Calibri" panose="020F0502020204030204" pitchFamily="34" charset="0"/>
              </a:rPr>
              <a:t>Cyberbullying &amp; Online harassment advice. </a:t>
            </a:r>
            <a:r>
              <a:rPr lang="en-GB" sz="2100" dirty="0">
                <a:cs typeface="Calibri" panose="020F0502020204030204" pitchFamily="34" charset="0"/>
              </a:rPr>
              <a:t>Available at </a:t>
            </a:r>
            <a:r>
              <a:rPr lang="en-GB" sz="2100" dirty="0">
                <a:cs typeface="Calibri" panose="020F0502020204030204" pitchFamily="34" charset="0"/>
                <a:hlinkClick r:id="rId7"/>
              </a:rPr>
              <a:t>https://www.nationalbullyinghelpline.co.uk/cyberbullying.html#:~:text=Cyberbullying%20is%20bullying%20and%20harassment,and%20by%20extremely%20worried%20parents</a:t>
            </a:r>
            <a:r>
              <a:rPr lang="en-GB" sz="2100" dirty="0">
                <a:cs typeface="Calibri" panose="020F0502020204030204" pitchFamily="34" charset="0"/>
              </a:rPr>
              <a:t>. (Accessed 04.02.2024)</a:t>
            </a:r>
          </a:p>
          <a:p>
            <a:r>
              <a:rPr lang="en-GB" sz="2100" dirty="0">
                <a:cs typeface="Calibri" panose="020F0502020204030204" pitchFamily="34" charset="0"/>
              </a:rPr>
              <a:t>NSPCC (2024) </a:t>
            </a:r>
            <a:r>
              <a:rPr lang="en-GB" sz="2100" i="1" dirty="0">
                <a:cs typeface="Calibri" panose="020F0502020204030204" pitchFamily="34" charset="0"/>
              </a:rPr>
              <a:t>Bullying and Cyber Bullying. </a:t>
            </a:r>
            <a:r>
              <a:rPr lang="en-GB" sz="2100" dirty="0">
                <a:cs typeface="Calibri" panose="020F0502020204030204" pitchFamily="34" charset="0"/>
              </a:rPr>
              <a:t> Available at </a:t>
            </a:r>
            <a:r>
              <a:rPr lang="en-GB" sz="2100" dirty="0">
                <a:cs typeface="Calibri" panose="020F0502020204030204" pitchFamily="34" charset="0"/>
                <a:hlinkClick r:id="rId8"/>
              </a:rPr>
              <a:t>https://www.nspcc.org.uk/what-is-child-abuse/types-of-abuse/bullying-and-cyberbullying/</a:t>
            </a:r>
            <a:r>
              <a:rPr lang="en-GB" sz="2100" dirty="0">
                <a:cs typeface="Calibri" panose="020F0502020204030204" pitchFamily="34" charset="0"/>
              </a:rPr>
              <a:t> (Accessed 04.02.2024)</a:t>
            </a:r>
          </a:p>
          <a:p>
            <a:endParaRPr lang="en-GB" dirty="0">
              <a:latin typeface="Comic Sans MS" panose="030F0702030302020204" pitchFamily="66" charset="0"/>
            </a:endParaRPr>
          </a:p>
          <a:p>
            <a:endParaRPr lang="en-GB" dirty="0"/>
          </a:p>
        </p:txBody>
      </p:sp>
    </p:spTree>
    <p:extLst>
      <p:ext uri="{BB962C8B-B14F-4D97-AF65-F5344CB8AC3E}">
        <p14:creationId xmlns:p14="http://schemas.microsoft.com/office/powerpoint/2010/main" val="3439491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en-GB" dirty="0" err="1">
                <a:latin typeface="Comic Sans MS" panose="030F0702030302020204" pitchFamily="66" charset="0"/>
              </a:rPr>
              <a:t>Cyfeirniodau</a:t>
            </a:r>
            <a:r>
              <a:rPr lang="en-GB" dirty="0">
                <a:latin typeface="Comic Sans MS" panose="030F0702030302020204" pitchFamily="66" charset="0"/>
              </a:rPr>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a:xfrm>
            <a:off x="1005001" y="1837345"/>
            <a:ext cx="10058400" cy="4023360"/>
          </a:xfrm>
        </p:spPr>
        <p:txBody>
          <a:bodyPr>
            <a:normAutofit fontScale="47500" lnSpcReduction="20000"/>
          </a:bodyPr>
          <a:lstStyle/>
          <a:p>
            <a:r>
              <a:rPr lang="en-GB" sz="2300" dirty="0"/>
              <a:t>Office for National Statistics: Insights into children's mental health and well-being (2015) Available at http://backup.ons.gov.uk/2015/10/20/insights-into-childrens-mental-health-and-well-being/ (Accessed 19.11.20)</a:t>
            </a:r>
          </a:p>
          <a:p>
            <a:r>
              <a:rPr lang="en-GB" sz="2300" dirty="0"/>
              <a:t>Reynolds, L. (n.d.) </a:t>
            </a:r>
            <a:r>
              <a:rPr lang="en-GB" sz="2000" i="1" dirty="0"/>
              <a:t>Is the </a:t>
            </a:r>
            <a:r>
              <a:rPr lang="en-GB" sz="2000" i="1" dirty="0" err="1"/>
              <a:t>KiVa</a:t>
            </a:r>
            <a:r>
              <a:rPr lang="en-GB" sz="2000" i="1" dirty="0"/>
              <a:t> Anti-bullying Programme an Effective School-based Intervention for Reducing Bullying and Victimisation? </a:t>
            </a:r>
            <a:r>
              <a:rPr lang="en-GB" sz="2300" dirty="0"/>
              <a:t>Available at </a:t>
            </a:r>
            <a:r>
              <a:rPr lang="en-GB" sz="2300" dirty="0">
                <a:hlinkClick r:id="rId3"/>
              </a:rPr>
              <a:t>https://www.ucl.ac.uk/educational-psychology/resources/CS1Reynolds16-19.pdf</a:t>
            </a:r>
            <a:r>
              <a:rPr lang="en-GB" sz="2300" dirty="0"/>
              <a:t> (Accessed 05.02.2024)</a:t>
            </a:r>
          </a:p>
          <a:p>
            <a:r>
              <a:rPr lang="en-GB" sz="2300" b="0" i="0" u="none" strike="noStrike" dirty="0">
                <a:solidFill>
                  <a:srgbClr val="404040"/>
                </a:solidFill>
                <a:effectLst/>
              </a:rPr>
              <a:t>Stop Bullying (2020) The Effects of Bullying. Available at </a:t>
            </a:r>
            <a:r>
              <a:rPr lang="en-GB" sz="2300" b="0" i="0" u="sng" strike="noStrike" dirty="0">
                <a:solidFill>
                  <a:srgbClr val="2DA0F1"/>
                </a:solidFill>
                <a:effectLst/>
                <a:hlinkClick r:id="rId4"/>
              </a:rPr>
              <a:t>https://www.stopbullying.gov/bullying/effects</a:t>
            </a:r>
            <a:r>
              <a:rPr lang="en-GB" sz="2300" b="0" i="0" u="none" strike="noStrike" dirty="0">
                <a:solidFill>
                  <a:srgbClr val="404040"/>
                </a:solidFill>
                <a:effectLst/>
              </a:rPr>
              <a:t> (Accessed 22.01.2023)</a:t>
            </a:r>
            <a:r>
              <a:rPr lang="en-US" sz="2300" b="0" i="0" dirty="0">
                <a:solidFill>
                  <a:srgbClr val="404040"/>
                </a:solidFill>
                <a:effectLst/>
              </a:rPr>
              <a:t>​</a:t>
            </a:r>
          </a:p>
          <a:p>
            <a:r>
              <a:rPr lang="en-GB" sz="2300" dirty="0"/>
              <a:t>University of Sussex (2010) Evaluation of UNICEF’s Rights Respecting Schools (U.K.). Available at </a:t>
            </a:r>
            <a:r>
              <a:rPr lang="en-GB" sz="2300" dirty="0">
                <a:hlinkClick r:id="rId5"/>
              </a:rPr>
              <a:t>https://www.unicef.org.uk/rights-respecting-schools/wp-content/uploads/sites/4/2014/12/RRSA_Evaluation_Report.pdf</a:t>
            </a:r>
            <a:r>
              <a:rPr lang="en-GB" sz="2300" dirty="0"/>
              <a:t> (Accessed 05.02.2024)</a:t>
            </a:r>
          </a:p>
          <a:p>
            <a:r>
              <a:rPr lang="en-GB" sz="2300" dirty="0"/>
              <a:t>Welsh Government: Wellbeing of Future Generations (Wales) Act 2015. Available at http://www.legislation.gov.uk/anaw/2015/2/contents/enacted (Accessed 19.11.20)</a:t>
            </a:r>
          </a:p>
          <a:p>
            <a:r>
              <a:rPr lang="en-GB" sz="2300" dirty="0" err="1"/>
              <a:t>Youngminds</a:t>
            </a:r>
            <a:r>
              <a:rPr lang="en-GB" sz="2300" dirty="0"/>
              <a:t> (2015) Available at </a:t>
            </a:r>
            <a:r>
              <a:rPr lang="en-GB" sz="2300" dirty="0">
                <a:hlinkClick r:id="rId6"/>
              </a:rPr>
              <a:t>http://www.youngminds.org.uk/</a:t>
            </a:r>
            <a:r>
              <a:rPr lang="en-GB" sz="2300" dirty="0"/>
              <a:t> (Accessed 19.11.20)</a:t>
            </a:r>
          </a:p>
          <a:p>
            <a:pPr marL="0" indent="0" algn="l" rtl="0" fontAlgn="base">
              <a:buNone/>
            </a:pPr>
            <a:r>
              <a:rPr lang="en-GB" sz="2300" b="0" i="0" u="none" strike="noStrike" dirty="0">
                <a:solidFill>
                  <a:srgbClr val="404040"/>
                </a:solidFill>
                <a:effectLst/>
              </a:rPr>
              <a:t>Welsh Government (2019) Revised Draft </a:t>
            </a:r>
            <a:r>
              <a:rPr lang="en-GB" sz="2300" b="0" i="1" u="none" strike="noStrike" dirty="0">
                <a:solidFill>
                  <a:srgbClr val="404040"/>
                </a:solidFill>
                <a:effectLst/>
              </a:rPr>
              <a:t>Antibullying Guidance and Toolkit. </a:t>
            </a:r>
            <a:r>
              <a:rPr lang="en-GB" sz="2300" b="0" u="none" strike="noStrike" dirty="0">
                <a:solidFill>
                  <a:srgbClr val="404040"/>
                </a:solidFill>
                <a:effectLst/>
              </a:rPr>
              <a:t> Available athttps://www.gov.wales/sites/default/files/consultations/2019-05/summary-of-responses-revised-draft-anti-bullying-guidance-and-toolkit.pdf (Accessed 04.02.2024)</a:t>
            </a:r>
          </a:p>
          <a:p>
            <a:pPr marL="0" indent="0" algn="l" rtl="0" fontAlgn="base">
              <a:buNone/>
            </a:pPr>
            <a:r>
              <a:rPr lang="en-GB" sz="2300" b="0" i="0" u="none" strike="noStrike" dirty="0">
                <a:solidFill>
                  <a:srgbClr val="404040"/>
                </a:solidFill>
                <a:effectLst/>
              </a:rPr>
              <a:t>Welsh Government (2019) </a:t>
            </a:r>
            <a:r>
              <a:rPr lang="en-GB" sz="2300" b="0" i="1" u="none" strike="noStrike" dirty="0">
                <a:solidFill>
                  <a:srgbClr val="404040"/>
                </a:solidFill>
                <a:effectLst/>
              </a:rPr>
              <a:t>Rights </a:t>
            </a:r>
            <a:r>
              <a:rPr lang="en-GB" sz="2300" b="0" i="1" u="none" strike="noStrike" dirty="0" err="1">
                <a:solidFill>
                  <a:srgbClr val="404040"/>
                </a:solidFill>
                <a:effectLst/>
              </a:rPr>
              <a:t>Respgct</a:t>
            </a:r>
            <a:r>
              <a:rPr lang="en-GB" sz="2300" b="0" i="1" u="none" strike="noStrike" dirty="0">
                <a:solidFill>
                  <a:srgbClr val="404040"/>
                </a:solidFill>
                <a:effectLst/>
              </a:rPr>
              <a:t> Equality (Statutory anti-gullying </a:t>
            </a:r>
            <a:r>
              <a:rPr lang="en-GB" sz="2300" i="1" dirty="0">
                <a:solidFill>
                  <a:srgbClr val="404040"/>
                </a:solidFill>
              </a:rPr>
              <a:t>g</a:t>
            </a:r>
            <a:r>
              <a:rPr lang="en-GB" sz="2300" b="0" i="1" u="none" strike="noStrike" dirty="0">
                <a:solidFill>
                  <a:srgbClr val="404040"/>
                </a:solidFill>
                <a:effectLst/>
              </a:rPr>
              <a:t>uidance for children, young people, parents, schools, local authorities).</a:t>
            </a:r>
            <a:r>
              <a:rPr lang="en-GB" sz="2300" b="0" u="none" strike="noStrike" dirty="0">
                <a:solidFill>
                  <a:srgbClr val="404040"/>
                </a:solidFill>
                <a:effectLst/>
              </a:rPr>
              <a:t>Available at </a:t>
            </a:r>
            <a:r>
              <a:rPr lang="en-GB" sz="2300" b="0" u="none" strike="noStrike" dirty="0">
                <a:solidFill>
                  <a:srgbClr val="404040"/>
                </a:solidFill>
                <a:effectLst/>
                <a:hlinkClick r:id="rId7"/>
              </a:rPr>
              <a:t>https://www.gov.wales/school-bullying</a:t>
            </a:r>
            <a:r>
              <a:rPr lang="en-GB" sz="2300" b="0" u="none" strike="noStrike" dirty="0">
                <a:solidFill>
                  <a:srgbClr val="404040"/>
                </a:solidFill>
                <a:effectLst/>
              </a:rPr>
              <a:t>    (Accessed 04.02.2024)</a:t>
            </a:r>
            <a:endParaRPr lang="en-GB" sz="2300" b="0" i="0" u="none" strike="noStrike" dirty="0">
              <a:solidFill>
                <a:srgbClr val="404040"/>
              </a:solidFill>
              <a:effectLst/>
            </a:endParaRPr>
          </a:p>
          <a:p>
            <a:pPr marL="0" indent="0" algn="l" rtl="0" fontAlgn="base">
              <a:buNone/>
            </a:pPr>
            <a:r>
              <a:rPr lang="en-GB" sz="2300" b="0" i="0" u="none" strike="noStrike" dirty="0" err="1">
                <a:solidFill>
                  <a:srgbClr val="404040"/>
                </a:solidFill>
                <a:effectLst/>
              </a:rPr>
              <a:t>Youngminds</a:t>
            </a:r>
            <a:r>
              <a:rPr lang="en-GB" sz="2300" b="0" i="0" u="none" strike="noStrike" dirty="0">
                <a:solidFill>
                  <a:srgbClr val="404040"/>
                </a:solidFill>
                <a:effectLst/>
              </a:rPr>
              <a:t> (2021) Available at </a:t>
            </a:r>
            <a:r>
              <a:rPr lang="en-GB" sz="2300" b="0" i="0" u="sng" strike="noStrike" dirty="0">
                <a:solidFill>
                  <a:srgbClr val="2DA0F1"/>
                </a:solidFill>
                <a:effectLst/>
                <a:hlinkClick r:id="rId8"/>
              </a:rPr>
              <a:t>https://www.youngminds.org.uk/about-us/media-centre/mental-health-statistics/</a:t>
            </a:r>
            <a:r>
              <a:rPr lang="en-GB" sz="2300" b="0" i="0" u="none" strike="noStrike" dirty="0">
                <a:solidFill>
                  <a:srgbClr val="404040"/>
                </a:solidFill>
                <a:effectLst/>
              </a:rPr>
              <a:t> (Accessed 19.01.23)</a:t>
            </a:r>
            <a:r>
              <a:rPr lang="en-US" sz="2300" b="0" i="0" dirty="0">
                <a:solidFill>
                  <a:srgbClr val="404040"/>
                </a:solidFill>
                <a:effectLst/>
              </a:rPr>
              <a:t>​</a:t>
            </a:r>
            <a:endParaRPr lang="en-US" sz="2300" b="0" i="0" dirty="0">
              <a:solidFill>
                <a:srgbClr val="000000"/>
              </a:solidFill>
              <a:effectLst/>
            </a:endParaRPr>
          </a:p>
          <a:p>
            <a:pPr marL="0" indent="0" algn="l" rtl="0" fontAlgn="base">
              <a:buNone/>
            </a:pPr>
            <a:r>
              <a:rPr lang="en-GB" sz="2300" b="0" i="0" u="none" strike="noStrike" dirty="0" err="1">
                <a:solidFill>
                  <a:srgbClr val="404040"/>
                </a:solidFill>
                <a:effectLst/>
              </a:rPr>
              <a:t>Youngminds</a:t>
            </a:r>
            <a:r>
              <a:rPr lang="en-GB" sz="2300" b="0" i="0" u="none" strike="noStrike" dirty="0">
                <a:solidFill>
                  <a:srgbClr val="404040"/>
                </a:solidFill>
                <a:effectLst/>
              </a:rPr>
              <a:t> (2023) How to deal with bullying. Available at </a:t>
            </a:r>
            <a:r>
              <a:rPr lang="en-GB" sz="2300" b="0" i="0" u="sng" strike="noStrike" dirty="0">
                <a:solidFill>
                  <a:srgbClr val="2DA0F1"/>
                </a:solidFill>
                <a:effectLst/>
                <a:hlinkClick r:id="rId9"/>
              </a:rPr>
              <a:t>https://www.youngminds.org.uk/young-person/coping-with-life/bullying/</a:t>
            </a:r>
            <a:r>
              <a:rPr lang="en-GB" sz="2300" b="0" i="0" u="none" strike="noStrike" dirty="0">
                <a:solidFill>
                  <a:srgbClr val="404040"/>
                </a:solidFill>
                <a:effectLst/>
              </a:rPr>
              <a:t> (Accessed 22.01.2023)</a:t>
            </a:r>
            <a:endParaRPr lang="en-US" sz="2300" b="0" i="0" dirty="0">
              <a:solidFill>
                <a:srgbClr val="000000"/>
              </a:solidFill>
              <a:effectLst/>
            </a:endParaRPr>
          </a:p>
          <a:p>
            <a:endParaRPr lang="en-GB" dirty="0">
              <a:latin typeface="Comic Sans MS" panose="030F0702030302020204" pitchFamily="66" charset="0"/>
            </a:endParaRPr>
          </a:p>
          <a:p>
            <a:endParaRPr lang="en-GB" dirty="0"/>
          </a:p>
        </p:txBody>
      </p:sp>
    </p:spTree>
    <p:extLst>
      <p:ext uri="{BB962C8B-B14F-4D97-AF65-F5344CB8AC3E}">
        <p14:creationId xmlns:p14="http://schemas.microsoft.com/office/powerpoint/2010/main" val="136238114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2552</Words>
  <Application>Microsoft Office PowerPoint</Application>
  <PresentationFormat>Widescreen</PresentationFormat>
  <Paragraphs>226</Paragraphs>
  <Slides>23</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inherit</vt:lpstr>
      <vt:lpstr>ReithSans</vt:lpstr>
      <vt:lpstr>Trebuchet</vt:lpstr>
      <vt:lpstr>VAGRounded</vt:lpstr>
      <vt:lpstr>Arial</vt:lpstr>
      <vt:lpstr>Barlow Semi Condensed</vt:lpstr>
      <vt:lpstr>Calibri</vt:lpstr>
      <vt:lpstr>Calibri Light</vt:lpstr>
      <vt:lpstr>Comic Sans MS</vt:lpstr>
      <vt:lpstr>Retrospect</vt:lpstr>
      <vt:lpstr>      Lles mewn Addysg  Well-being in Education  ECES6021C  Effaith bwlio ar les/Effect of bullying on well-being  </vt:lpstr>
      <vt:lpstr>Diffinio Bwlio 1 / Defining Bullying 1</vt:lpstr>
      <vt:lpstr>Diffinio Bwlio 2 / Defining Bullying 2</vt:lpstr>
      <vt:lpstr>Diffinio Bwlio 3 / Defining Bullying 3</vt:lpstr>
      <vt:lpstr>Bullying </vt:lpstr>
      <vt:lpstr>Diffinio Cyberbullying       Cyberbullying Definition</vt:lpstr>
      <vt:lpstr>Cyberbullying   Children’s Commissioner for Wales (2024)</vt:lpstr>
      <vt:lpstr>Pam poeni? – cysylltiadau seicolegol Why worry? – psychological links</vt:lpstr>
      <vt:lpstr>Effeithiau Bwlio McGrath  McGrath’s Effects of Being Bullied </vt:lpstr>
      <vt:lpstr>Effeithiau McGrath  McGrath’s Effects of Being Bullied </vt:lpstr>
      <vt:lpstr>Cysylltiadau seicolegol / Psychological Links</vt:lpstr>
      <vt:lpstr>Dulliau ysgol gyfan  Whole school approach KiVa</vt:lpstr>
      <vt:lpstr> Ysgol Bryn Elian: KiVa (2023) https://brynelian.conwy.sch.uk/parents/kiva-antibullying-program </vt:lpstr>
      <vt:lpstr>KiVa : Research</vt:lpstr>
      <vt:lpstr>KiVa : Research since 2017</vt:lpstr>
      <vt:lpstr>Dulliau ysgol gyfan  Whole school approach Ymarfer Adferol                   Restorative Practice</vt:lpstr>
      <vt:lpstr>Ymyriadau adferol</vt:lpstr>
      <vt:lpstr>Restorative interventions</vt:lpstr>
      <vt:lpstr>Dulliau ysgol gyfan  Whole school approach Ysgolion sy’n Parchu Hawliau  Rights Respecting Schools </vt:lpstr>
      <vt:lpstr>Gwerthuso                              Evaluation  Ysgolion sy’n Parchu Hawliau  Rights Respecting Schools </vt:lpstr>
      <vt:lpstr>Bwlio yn yr ysgol / School bullying</vt:lpstr>
      <vt:lpstr>Cyfeirniodau/References</vt:lpstr>
      <vt:lpstr>Cyfeirniodau/References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Session 3 – Mental Health Conditions – Diagnosis, and Interventions</dc:title>
  <dc:creator>Cindy Hunt</dc:creator>
  <cp:lastModifiedBy>Sue Ainsworth</cp:lastModifiedBy>
  <cp:revision>15</cp:revision>
  <dcterms:created xsi:type="dcterms:W3CDTF">2020-11-23T11:47:03Z</dcterms:created>
  <dcterms:modified xsi:type="dcterms:W3CDTF">2024-02-05T10:13:31Z</dcterms:modified>
</cp:coreProperties>
</file>