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58"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E0D9B-FB67-423F-92B9-087CE1BCDC7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0BAA64-91C4-463F-B079-9B995DEF392F}">
      <dgm:prSet/>
      <dgm:spPr/>
      <dgm:t>
        <a:bodyPr/>
        <a:lstStyle/>
        <a:p>
          <a:r>
            <a:rPr lang="en-US"/>
            <a:t>Emotional barriers</a:t>
          </a:r>
        </a:p>
      </dgm:t>
    </dgm:pt>
    <dgm:pt modelId="{9BAA5A1C-179A-4FCD-A4AB-2E0DC10C2674}" type="parTrans" cxnId="{90972491-6ABE-4D8E-BA09-647F118E54B0}">
      <dgm:prSet/>
      <dgm:spPr/>
      <dgm:t>
        <a:bodyPr/>
        <a:lstStyle/>
        <a:p>
          <a:endParaRPr lang="en-US"/>
        </a:p>
      </dgm:t>
    </dgm:pt>
    <dgm:pt modelId="{1D938BE6-E9CF-42D7-BD69-EDA3219A6374}" type="sibTrans" cxnId="{90972491-6ABE-4D8E-BA09-647F118E54B0}">
      <dgm:prSet/>
      <dgm:spPr/>
      <dgm:t>
        <a:bodyPr/>
        <a:lstStyle/>
        <a:p>
          <a:endParaRPr lang="en-US"/>
        </a:p>
      </dgm:t>
    </dgm:pt>
    <dgm:pt modelId="{64FD59A6-A83B-4D2F-8642-EF1AF18CAC24}">
      <dgm:prSet/>
      <dgm:spPr/>
      <dgm:t>
        <a:bodyPr/>
        <a:lstStyle/>
        <a:p>
          <a:r>
            <a:rPr lang="en-US"/>
            <a:t>Language barriers</a:t>
          </a:r>
        </a:p>
      </dgm:t>
    </dgm:pt>
    <dgm:pt modelId="{0DC81996-E290-4CBC-B110-CAF9211333DB}" type="parTrans" cxnId="{2DB632D1-EC7A-46DD-A120-82C34E4D5A1A}">
      <dgm:prSet/>
      <dgm:spPr/>
      <dgm:t>
        <a:bodyPr/>
        <a:lstStyle/>
        <a:p>
          <a:endParaRPr lang="en-US"/>
        </a:p>
      </dgm:t>
    </dgm:pt>
    <dgm:pt modelId="{E94A5B94-8833-4890-B0E0-9435880E8155}" type="sibTrans" cxnId="{2DB632D1-EC7A-46DD-A120-82C34E4D5A1A}">
      <dgm:prSet/>
      <dgm:spPr/>
      <dgm:t>
        <a:bodyPr/>
        <a:lstStyle/>
        <a:p>
          <a:endParaRPr lang="en-US"/>
        </a:p>
      </dgm:t>
    </dgm:pt>
    <dgm:pt modelId="{A8B05464-02BA-4D62-832F-6F271DE24E59}">
      <dgm:prSet/>
      <dgm:spPr/>
      <dgm:t>
        <a:bodyPr/>
        <a:lstStyle/>
        <a:p>
          <a:r>
            <a:rPr lang="en-US"/>
            <a:t>Cultural differences</a:t>
          </a:r>
        </a:p>
      </dgm:t>
    </dgm:pt>
    <dgm:pt modelId="{8481FCDC-7136-44A8-AF11-9DC03B4A8BF5}" type="parTrans" cxnId="{0CB9E0B9-1396-4563-BBE7-5E3A28EE4BC3}">
      <dgm:prSet/>
      <dgm:spPr/>
      <dgm:t>
        <a:bodyPr/>
        <a:lstStyle/>
        <a:p>
          <a:endParaRPr lang="en-US"/>
        </a:p>
      </dgm:t>
    </dgm:pt>
    <dgm:pt modelId="{7CBACF8D-E238-45BB-A70D-367F306140E9}" type="sibTrans" cxnId="{0CB9E0B9-1396-4563-BBE7-5E3A28EE4BC3}">
      <dgm:prSet/>
      <dgm:spPr/>
      <dgm:t>
        <a:bodyPr/>
        <a:lstStyle/>
        <a:p>
          <a:endParaRPr lang="en-US"/>
        </a:p>
      </dgm:t>
    </dgm:pt>
    <dgm:pt modelId="{76E4EBE0-3628-425D-A88B-8F3B52812B60}">
      <dgm:prSet/>
      <dgm:spPr/>
      <dgm:t>
        <a:bodyPr/>
        <a:lstStyle/>
        <a:p>
          <a:r>
            <a:rPr lang="en-US"/>
            <a:t>Lack of transparacy &amp; trust</a:t>
          </a:r>
        </a:p>
      </dgm:t>
    </dgm:pt>
    <dgm:pt modelId="{A2351345-157D-42EA-AE8E-9FC55B8F048D}" type="parTrans" cxnId="{9CD43A71-2C8A-43D6-B0E2-A46C4BCDA1FC}">
      <dgm:prSet/>
      <dgm:spPr/>
      <dgm:t>
        <a:bodyPr/>
        <a:lstStyle/>
        <a:p>
          <a:endParaRPr lang="en-US"/>
        </a:p>
      </dgm:t>
    </dgm:pt>
    <dgm:pt modelId="{BEF51FE7-A9CA-4255-A513-546B697182A0}" type="sibTrans" cxnId="{9CD43A71-2C8A-43D6-B0E2-A46C4BCDA1FC}">
      <dgm:prSet/>
      <dgm:spPr/>
      <dgm:t>
        <a:bodyPr/>
        <a:lstStyle/>
        <a:p>
          <a:endParaRPr lang="en-US"/>
        </a:p>
      </dgm:t>
    </dgm:pt>
    <dgm:pt modelId="{2576CE4A-9BD8-4DF4-B35E-3FB5DCAD50B1}">
      <dgm:prSet/>
      <dgm:spPr/>
      <dgm:t>
        <a:bodyPr/>
        <a:lstStyle/>
        <a:p>
          <a:r>
            <a:rPr lang="en-US"/>
            <a:t>Conflicts in the workplace</a:t>
          </a:r>
        </a:p>
      </dgm:t>
    </dgm:pt>
    <dgm:pt modelId="{1C9048AE-7D8E-425D-A31A-04C31F7EE8B1}" type="parTrans" cxnId="{1302AFAA-BA7C-4EAF-A042-0E11ED452F98}">
      <dgm:prSet/>
      <dgm:spPr/>
      <dgm:t>
        <a:bodyPr/>
        <a:lstStyle/>
        <a:p>
          <a:endParaRPr lang="en-US"/>
        </a:p>
      </dgm:t>
    </dgm:pt>
    <dgm:pt modelId="{3C761FEE-BFB0-4327-B05F-A7A96ED8E65E}" type="sibTrans" cxnId="{1302AFAA-BA7C-4EAF-A042-0E11ED452F98}">
      <dgm:prSet/>
      <dgm:spPr/>
      <dgm:t>
        <a:bodyPr/>
        <a:lstStyle/>
        <a:p>
          <a:endParaRPr lang="en-US"/>
        </a:p>
      </dgm:t>
    </dgm:pt>
    <dgm:pt modelId="{9483F29E-201A-4C37-A93A-4F7C4BBD017E}">
      <dgm:prSet/>
      <dgm:spPr/>
      <dgm:t>
        <a:bodyPr/>
        <a:lstStyle/>
        <a:p>
          <a:r>
            <a:rPr lang="en-US"/>
            <a:t>Communication styles</a:t>
          </a:r>
        </a:p>
      </dgm:t>
    </dgm:pt>
    <dgm:pt modelId="{FB98F602-CE24-4E1D-9B47-9A43E2FA3429}" type="parTrans" cxnId="{97B2B04E-7625-435A-9B5F-BF120355A410}">
      <dgm:prSet/>
      <dgm:spPr/>
      <dgm:t>
        <a:bodyPr/>
        <a:lstStyle/>
        <a:p>
          <a:endParaRPr lang="en-US"/>
        </a:p>
      </dgm:t>
    </dgm:pt>
    <dgm:pt modelId="{403297A6-4DE6-48AD-B9C6-1EB21E0C888F}" type="sibTrans" cxnId="{97B2B04E-7625-435A-9B5F-BF120355A410}">
      <dgm:prSet/>
      <dgm:spPr/>
      <dgm:t>
        <a:bodyPr/>
        <a:lstStyle/>
        <a:p>
          <a:endParaRPr lang="en-US"/>
        </a:p>
      </dgm:t>
    </dgm:pt>
    <dgm:pt modelId="{6B7BA7A1-FD75-44A5-B80D-8C4D1960A40C}">
      <dgm:prSet/>
      <dgm:spPr/>
      <dgm:t>
        <a:bodyPr/>
        <a:lstStyle/>
        <a:p>
          <a:r>
            <a:rPr lang="en-US"/>
            <a:t>All these barriers can have a negative effect in communicating in the workplace between staff and bosses and even customers </a:t>
          </a:r>
        </a:p>
      </dgm:t>
    </dgm:pt>
    <dgm:pt modelId="{E996FFDD-C486-4347-8470-647568BAC1DC}" type="parTrans" cxnId="{52B2F28F-5D68-44B2-B267-40E7471A630F}">
      <dgm:prSet/>
      <dgm:spPr/>
      <dgm:t>
        <a:bodyPr/>
        <a:lstStyle/>
        <a:p>
          <a:endParaRPr lang="en-US"/>
        </a:p>
      </dgm:t>
    </dgm:pt>
    <dgm:pt modelId="{94FEC1FC-8F38-42EB-A7E8-8AAFD9ADD809}" type="sibTrans" cxnId="{52B2F28F-5D68-44B2-B267-40E7471A630F}">
      <dgm:prSet/>
      <dgm:spPr/>
      <dgm:t>
        <a:bodyPr/>
        <a:lstStyle/>
        <a:p>
          <a:endParaRPr lang="en-US"/>
        </a:p>
      </dgm:t>
    </dgm:pt>
    <dgm:pt modelId="{6519E60F-5AC5-43AD-8951-4AAEC5C83502}" type="pres">
      <dgm:prSet presAssocID="{725E0D9B-FB67-423F-92B9-087CE1BCDC77}" presName="root" presStyleCnt="0">
        <dgm:presLayoutVars>
          <dgm:dir/>
          <dgm:resizeHandles val="exact"/>
        </dgm:presLayoutVars>
      </dgm:prSet>
      <dgm:spPr/>
    </dgm:pt>
    <dgm:pt modelId="{B1326F9A-726C-4544-8D17-1C5033357E02}" type="pres">
      <dgm:prSet presAssocID="{530BAA64-91C4-463F-B079-9B995DEF392F}" presName="compNode" presStyleCnt="0"/>
      <dgm:spPr/>
    </dgm:pt>
    <dgm:pt modelId="{2D9E5C44-0399-4880-B629-46D713693B9D}" type="pres">
      <dgm:prSet presAssocID="{530BAA64-91C4-463F-B079-9B995DEF392F}" presName="bgRect" presStyleLbl="bgShp" presStyleIdx="0" presStyleCnt="7"/>
      <dgm:spPr/>
    </dgm:pt>
    <dgm:pt modelId="{2140EC9C-137D-460D-9ECC-86342A632ADD}" type="pres">
      <dgm:prSet presAssocID="{530BAA64-91C4-463F-B079-9B995DEF392F}"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195269AC-0C0A-4E2F-AD7A-E27BA676CC00}" type="pres">
      <dgm:prSet presAssocID="{530BAA64-91C4-463F-B079-9B995DEF392F}" presName="spaceRect" presStyleCnt="0"/>
      <dgm:spPr/>
    </dgm:pt>
    <dgm:pt modelId="{111C0736-D30B-4633-82C9-E0788F7B15C2}" type="pres">
      <dgm:prSet presAssocID="{530BAA64-91C4-463F-B079-9B995DEF392F}" presName="parTx" presStyleLbl="revTx" presStyleIdx="0" presStyleCnt="7">
        <dgm:presLayoutVars>
          <dgm:chMax val="0"/>
          <dgm:chPref val="0"/>
        </dgm:presLayoutVars>
      </dgm:prSet>
      <dgm:spPr/>
    </dgm:pt>
    <dgm:pt modelId="{38E1E467-0A28-4183-965C-E017B2D9484C}" type="pres">
      <dgm:prSet presAssocID="{1D938BE6-E9CF-42D7-BD69-EDA3219A6374}" presName="sibTrans" presStyleCnt="0"/>
      <dgm:spPr/>
    </dgm:pt>
    <dgm:pt modelId="{7D287166-FA61-477A-9718-0ED6B823AC4E}" type="pres">
      <dgm:prSet presAssocID="{64FD59A6-A83B-4D2F-8642-EF1AF18CAC24}" presName="compNode" presStyleCnt="0"/>
      <dgm:spPr/>
    </dgm:pt>
    <dgm:pt modelId="{54574B21-E18F-4F64-8A28-0258325FCF06}" type="pres">
      <dgm:prSet presAssocID="{64FD59A6-A83B-4D2F-8642-EF1AF18CAC24}" presName="bgRect" presStyleLbl="bgShp" presStyleIdx="1" presStyleCnt="7"/>
      <dgm:spPr/>
    </dgm:pt>
    <dgm:pt modelId="{77412029-1851-4EA2-978D-B983BA33A426}" type="pres">
      <dgm:prSet presAssocID="{64FD59A6-A83B-4D2F-8642-EF1AF18CAC24}"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1AB410FA-8D58-4F6E-A0C0-DC3C81D420A2}" type="pres">
      <dgm:prSet presAssocID="{64FD59A6-A83B-4D2F-8642-EF1AF18CAC24}" presName="spaceRect" presStyleCnt="0"/>
      <dgm:spPr/>
    </dgm:pt>
    <dgm:pt modelId="{BF602462-5BD5-4760-A3DE-F2CE43F6049C}" type="pres">
      <dgm:prSet presAssocID="{64FD59A6-A83B-4D2F-8642-EF1AF18CAC24}" presName="parTx" presStyleLbl="revTx" presStyleIdx="1" presStyleCnt="7">
        <dgm:presLayoutVars>
          <dgm:chMax val="0"/>
          <dgm:chPref val="0"/>
        </dgm:presLayoutVars>
      </dgm:prSet>
      <dgm:spPr/>
    </dgm:pt>
    <dgm:pt modelId="{0FBDBBBD-B016-41E8-956A-92F8B396F442}" type="pres">
      <dgm:prSet presAssocID="{E94A5B94-8833-4890-B0E0-9435880E8155}" presName="sibTrans" presStyleCnt="0"/>
      <dgm:spPr/>
    </dgm:pt>
    <dgm:pt modelId="{0EB29F92-7178-463E-AB5E-DFB709F13B77}" type="pres">
      <dgm:prSet presAssocID="{A8B05464-02BA-4D62-832F-6F271DE24E59}" presName="compNode" presStyleCnt="0"/>
      <dgm:spPr/>
    </dgm:pt>
    <dgm:pt modelId="{BA139C0F-C993-4C39-BF6C-030BB323BCA1}" type="pres">
      <dgm:prSet presAssocID="{A8B05464-02BA-4D62-832F-6F271DE24E59}" presName="bgRect" presStyleLbl="bgShp" presStyleIdx="2" presStyleCnt="7"/>
      <dgm:spPr/>
    </dgm:pt>
    <dgm:pt modelId="{AE9C5F63-79C9-4083-8571-AC51977D16DD}" type="pres">
      <dgm:prSet presAssocID="{A8B05464-02BA-4D62-832F-6F271DE24E59}"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BF3BE9DB-98B9-4C05-8210-E3A66435D8E4}" type="pres">
      <dgm:prSet presAssocID="{A8B05464-02BA-4D62-832F-6F271DE24E59}" presName="spaceRect" presStyleCnt="0"/>
      <dgm:spPr/>
    </dgm:pt>
    <dgm:pt modelId="{2472A9CE-C99D-489C-8A53-C2EB13EBA597}" type="pres">
      <dgm:prSet presAssocID="{A8B05464-02BA-4D62-832F-6F271DE24E59}" presName="parTx" presStyleLbl="revTx" presStyleIdx="2" presStyleCnt="7">
        <dgm:presLayoutVars>
          <dgm:chMax val="0"/>
          <dgm:chPref val="0"/>
        </dgm:presLayoutVars>
      </dgm:prSet>
      <dgm:spPr/>
    </dgm:pt>
    <dgm:pt modelId="{7040E032-FD5E-499B-8E8C-00EACEC00915}" type="pres">
      <dgm:prSet presAssocID="{7CBACF8D-E238-45BB-A70D-367F306140E9}" presName="sibTrans" presStyleCnt="0"/>
      <dgm:spPr/>
    </dgm:pt>
    <dgm:pt modelId="{4E6EFDF3-544A-46BC-B34E-6308A5826B34}" type="pres">
      <dgm:prSet presAssocID="{76E4EBE0-3628-425D-A88B-8F3B52812B60}" presName="compNode" presStyleCnt="0"/>
      <dgm:spPr/>
    </dgm:pt>
    <dgm:pt modelId="{B0C44D4B-393C-498B-BE13-C35AB078B6BC}" type="pres">
      <dgm:prSet presAssocID="{76E4EBE0-3628-425D-A88B-8F3B52812B60}" presName="bgRect" presStyleLbl="bgShp" presStyleIdx="3" presStyleCnt="7"/>
      <dgm:spPr/>
    </dgm:pt>
    <dgm:pt modelId="{489B9927-A440-4673-8667-C752F8F989AA}" type="pres">
      <dgm:prSet presAssocID="{76E4EBE0-3628-425D-A88B-8F3B52812B60}"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09A98C95-0258-4C53-BC16-0C7E665FD8CA}" type="pres">
      <dgm:prSet presAssocID="{76E4EBE0-3628-425D-A88B-8F3B52812B60}" presName="spaceRect" presStyleCnt="0"/>
      <dgm:spPr/>
    </dgm:pt>
    <dgm:pt modelId="{3B9D9550-8E47-4397-8277-FA7CF39F8166}" type="pres">
      <dgm:prSet presAssocID="{76E4EBE0-3628-425D-A88B-8F3B52812B60}" presName="parTx" presStyleLbl="revTx" presStyleIdx="3" presStyleCnt="7">
        <dgm:presLayoutVars>
          <dgm:chMax val="0"/>
          <dgm:chPref val="0"/>
        </dgm:presLayoutVars>
      </dgm:prSet>
      <dgm:spPr/>
    </dgm:pt>
    <dgm:pt modelId="{CDBF3A10-63DB-4224-B06D-BA1312BE3412}" type="pres">
      <dgm:prSet presAssocID="{BEF51FE7-A9CA-4255-A513-546B697182A0}" presName="sibTrans" presStyleCnt="0"/>
      <dgm:spPr/>
    </dgm:pt>
    <dgm:pt modelId="{70131775-D055-4FC2-A78D-DD4E7A3CD0C4}" type="pres">
      <dgm:prSet presAssocID="{2576CE4A-9BD8-4DF4-B35E-3FB5DCAD50B1}" presName="compNode" presStyleCnt="0"/>
      <dgm:spPr/>
    </dgm:pt>
    <dgm:pt modelId="{4453F3A9-593D-4B90-960A-F7A2CC9A0EB2}" type="pres">
      <dgm:prSet presAssocID="{2576CE4A-9BD8-4DF4-B35E-3FB5DCAD50B1}" presName="bgRect" presStyleLbl="bgShp" presStyleIdx="4" presStyleCnt="7"/>
      <dgm:spPr/>
    </dgm:pt>
    <dgm:pt modelId="{0F4583DF-3C9C-4FC6-9687-7D3134E4F6E3}" type="pres">
      <dgm:prSet presAssocID="{2576CE4A-9BD8-4DF4-B35E-3FB5DCAD50B1}"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arning"/>
        </a:ext>
      </dgm:extLst>
    </dgm:pt>
    <dgm:pt modelId="{A09AC567-F2DA-4DCC-AAA1-61930D5F1C13}" type="pres">
      <dgm:prSet presAssocID="{2576CE4A-9BD8-4DF4-B35E-3FB5DCAD50B1}" presName="spaceRect" presStyleCnt="0"/>
      <dgm:spPr/>
    </dgm:pt>
    <dgm:pt modelId="{AF6D52B5-E77D-4D04-AB2E-F4E59196A550}" type="pres">
      <dgm:prSet presAssocID="{2576CE4A-9BD8-4DF4-B35E-3FB5DCAD50B1}" presName="parTx" presStyleLbl="revTx" presStyleIdx="4" presStyleCnt="7">
        <dgm:presLayoutVars>
          <dgm:chMax val="0"/>
          <dgm:chPref val="0"/>
        </dgm:presLayoutVars>
      </dgm:prSet>
      <dgm:spPr/>
    </dgm:pt>
    <dgm:pt modelId="{AF8575A3-DC17-424A-AFC8-67F2276716B1}" type="pres">
      <dgm:prSet presAssocID="{3C761FEE-BFB0-4327-B05F-A7A96ED8E65E}" presName="sibTrans" presStyleCnt="0"/>
      <dgm:spPr/>
    </dgm:pt>
    <dgm:pt modelId="{F93800F3-6D9D-48E8-A5B2-97887CA2E0D5}" type="pres">
      <dgm:prSet presAssocID="{9483F29E-201A-4C37-A93A-4F7C4BBD017E}" presName="compNode" presStyleCnt="0"/>
      <dgm:spPr/>
    </dgm:pt>
    <dgm:pt modelId="{31E42817-BC85-4AB4-A840-0C142180F711}" type="pres">
      <dgm:prSet presAssocID="{9483F29E-201A-4C37-A93A-4F7C4BBD017E}" presName="bgRect" presStyleLbl="bgShp" presStyleIdx="5" presStyleCnt="7"/>
      <dgm:spPr/>
    </dgm:pt>
    <dgm:pt modelId="{4B7BE854-11A8-47C1-AC2D-AE252FA3A98D}" type="pres">
      <dgm:prSet presAssocID="{9483F29E-201A-4C37-A93A-4F7C4BBD017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peech"/>
        </a:ext>
      </dgm:extLst>
    </dgm:pt>
    <dgm:pt modelId="{B8E2C6EC-B69A-4C50-86B1-EA3AA291213A}" type="pres">
      <dgm:prSet presAssocID="{9483F29E-201A-4C37-A93A-4F7C4BBD017E}" presName="spaceRect" presStyleCnt="0"/>
      <dgm:spPr/>
    </dgm:pt>
    <dgm:pt modelId="{364D6531-BC3C-4A09-B360-C6B8EBAC8F01}" type="pres">
      <dgm:prSet presAssocID="{9483F29E-201A-4C37-A93A-4F7C4BBD017E}" presName="parTx" presStyleLbl="revTx" presStyleIdx="5" presStyleCnt="7">
        <dgm:presLayoutVars>
          <dgm:chMax val="0"/>
          <dgm:chPref val="0"/>
        </dgm:presLayoutVars>
      </dgm:prSet>
      <dgm:spPr/>
    </dgm:pt>
    <dgm:pt modelId="{E02E2EA0-D36C-463D-865E-F4E1F08E821E}" type="pres">
      <dgm:prSet presAssocID="{403297A6-4DE6-48AD-B9C6-1EB21E0C888F}" presName="sibTrans" presStyleCnt="0"/>
      <dgm:spPr/>
    </dgm:pt>
    <dgm:pt modelId="{51C4BAB5-4954-4F62-9751-F9FC84A1576F}" type="pres">
      <dgm:prSet presAssocID="{6B7BA7A1-FD75-44A5-B80D-8C4D1960A40C}" presName="compNode" presStyleCnt="0"/>
      <dgm:spPr/>
    </dgm:pt>
    <dgm:pt modelId="{0C3E4546-E267-44A5-B3C1-8007B525C010}" type="pres">
      <dgm:prSet presAssocID="{6B7BA7A1-FD75-44A5-B80D-8C4D1960A40C}" presName="bgRect" presStyleLbl="bgShp" presStyleIdx="6" presStyleCnt="7"/>
      <dgm:spPr/>
    </dgm:pt>
    <dgm:pt modelId="{90476F0A-0282-403F-9B3E-B12680A6E7A2}" type="pres">
      <dgm:prSet presAssocID="{6B7BA7A1-FD75-44A5-B80D-8C4D1960A40C}"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Connections"/>
        </a:ext>
      </dgm:extLst>
    </dgm:pt>
    <dgm:pt modelId="{C3D6575F-0180-4569-85E3-B564FDF47B6D}" type="pres">
      <dgm:prSet presAssocID="{6B7BA7A1-FD75-44A5-B80D-8C4D1960A40C}" presName="spaceRect" presStyleCnt="0"/>
      <dgm:spPr/>
    </dgm:pt>
    <dgm:pt modelId="{DF1E500F-E3D2-4B52-A084-2933049B030B}" type="pres">
      <dgm:prSet presAssocID="{6B7BA7A1-FD75-44A5-B80D-8C4D1960A40C}" presName="parTx" presStyleLbl="revTx" presStyleIdx="6" presStyleCnt="7">
        <dgm:presLayoutVars>
          <dgm:chMax val="0"/>
          <dgm:chPref val="0"/>
        </dgm:presLayoutVars>
      </dgm:prSet>
      <dgm:spPr/>
    </dgm:pt>
  </dgm:ptLst>
  <dgm:cxnLst>
    <dgm:cxn modelId="{9A4E4D0D-6326-4E05-AFCB-11A86EA8124A}" type="presOf" srcId="{76E4EBE0-3628-425D-A88B-8F3B52812B60}" destId="{3B9D9550-8E47-4397-8277-FA7CF39F8166}" srcOrd="0" destOrd="0" presId="urn:microsoft.com/office/officeart/2018/2/layout/IconVerticalSolidList"/>
    <dgm:cxn modelId="{31A8764E-99BE-4B1F-8B3C-A386C33CD2D1}" type="presOf" srcId="{64FD59A6-A83B-4D2F-8642-EF1AF18CAC24}" destId="{BF602462-5BD5-4760-A3DE-F2CE43F6049C}" srcOrd="0" destOrd="0" presId="urn:microsoft.com/office/officeart/2018/2/layout/IconVerticalSolidList"/>
    <dgm:cxn modelId="{97B2B04E-7625-435A-9B5F-BF120355A410}" srcId="{725E0D9B-FB67-423F-92B9-087CE1BCDC77}" destId="{9483F29E-201A-4C37-A93A-4F7C4BBD017E}" srcOrd="5" destOrd="0" parTransId="{FB98F602-CE24-4E1D-9B47-9A43E2FA3429}" sibTransId="{403297A6-4DE6-48AD-B9C6-1EB21E0C888F}"/>
    <dgm:cxn modelId="{9CD43A71-2C8A-43D6-B0E2-A46C4BCDA1FC}" srcId="{725E0D9B-FB67-423F-92B9-087CE1BCDC77}" destId="{76E4EBE0-3628-425D-A88B-8F3B52812B60}" srcOrd="3" destOrd="0" parTransId="{A2351345-157D-42EA-AE8E-9FC55B8F048D}" sibTransId="{BEF51FE7-A9CA-4255-A513-546B697182A0}"/>
    <dgm:cxn modelId="{52B2F28F-5D68-44B2-B267-40E7471A630F}" srcId="{725E0D9B-FB67-423F-92B9-087CE1BCDC77}" destId="{6B7BA7A1-FD75-44A5-B80D-8C4D1960A40C}" srcOrd="6" destOrd="0" parTransId="{E996FFDD-C486-4347-8470-647568BAC1DC}" sibTransId="{94FEC1FC-8F38-42EB-A7E8-8AAFD9ADD809}"/>
    <dgm:cxn modelId="{90972491-6ABE-4D8E-BA09-647F118E54B0}" srcId="{725E0D9B-FB67-423F-92B9-087CE1BCDC77}" destId="{530BAA64-91C4-463F-B079-9B995DEF392F}" srcOrd="0" destOrd="0" parTransId="{9BAA5A1C-179A-4FCD-A4AB-2E0DC10C2674}" sibTransId="{1D938BE6-E9CF-42D7-BD69-EDA3219A6374}"/>
    <dgm:cxn modelId="{479865A2-B941-49EB-BF2F-B00D2A447E0B}" type="presOf" srcId="{6B7BA7A1-FD75-44A5-B80D-8C4D1960A40C}" destId="{DF1E500F-E3D2-4B52-A084-2933049B030B}" srcOrd="0" destOrd="0" presId="urn:microsoft.com/office/officeart/2018/2/layout/IconVerticalSolidList"/>
    <dgm:cxn modelId="{1302AFAA-BA7C-4EAF-A042-0E11ED452F98}" srcId="{725E0D9B-FB67-423F-92B9-087CE1BCDC77}" destId="{2576CE4A-9BD8-4DF4-B35E-3FB5DCAD50B1}" srcOrd="4" destOrd="0" parTransId="{1C9048AE-7D8E-425D-A31A-04C31F7EE8B1}" sibTransId="{3C761FEE-BFB0-4327-B05F-A7A96ED8E65E}"/>
    <dgm:cxn modelId="{6C1DAEB4-57E9-4314-AF94-ABD63B8A1159}" type="presOf" srcId="{A8B05464-02BA-4D62-832F-6F271DE24E59}" destId="{2472A9CE-C99D-489C-8A53-C2EB13EBA597}" srcOrd="0" destOrd="0" presId="urn:microsoft.com/office/officeart/2018/2/layout/IconVerticalSolidList"/>
    <dgm:cxn modelId="{7A2D63B5-B35C-42B9-BB2B-B741F1DBB61B}" type="presOf" srcId="{530BAA64-91C4-463F-B079-9B995DEF392F}" destId="{111C0736-D30B-4633-82C9-E0788F7B15C2}" srcOrd="0" destOrd="0" presId="urn:microsoft.com/office/officeart/2018/2/layout/IconVerticalSolidList"/>
    <dgm:cxn modelId="{0CB9E0B9-1396-4563-BBE7-5E3A28EE4BC3}" srcId="{725E0D9B-FB67-423F-92B9-087CE1BCDC77}" destId="{A8B05464-02BA-4D62-832F-6F271DE24E59}" srcOrd="2" destOrd="0" parTransId="{8481FCDC-7136-44A8-AF11-9DC03B4A8BF5}" sibTransId="{7CBACF8D-E238-45BB-A70D-367F306140E9}"/>
    <dgm:cxn modelId="{2DB632D1-EC7A-46DD-A120-82C34E4D5A1A}" srcId="{725E0D9B-FB67-423F-92B9-087CE1BCDC77}" destId="{64FD59A6-A83B-4D2F-8642-EF1AF18CAC24}" srcOrd="1" destOrd="0" parTransId="{0DC81996-E290-4CBC-B110-CAF9211333DB}" sibTransId="{E94A5B94-8833-4890-B0E0-9435880E8155}"/>
    <dgm:cxn modelId="{443511E0-625D-4D89-A731-36D42F7D3A17}" type="presOf" srcId="{725E0D9B-FB67-423F-92B9-087CE1BCDC77}" destId="{6519E60F-5AC5-43AD-8951-4AAEC5C83502}" srcOrd="0" destOrd="0" presId="urn:microsoft.com/office/officeart/2018/2/layout/IconVerticalSolidList"/>
    <dgm:cxn modelId="{E54D9EF4-96B0-4612-BEB5-47EFFF35663E}" type="presOf" srcId="{2576CE4A-9BD8-4DF4-B35E-3FB5DCAD50B1}" destId="{AF6D52B5-E77D-4D04-AB2E-F4E59196A550}" srcOrd="0" destOrd="0" presId="urn:microsoft.com/office/officeart/2018/2/layout/IconVerticalSolidList"/>
    <dgm:cxn modelId="{59702BFA-6617-458A-9D6E-05594DA33AB3}" type="presOf" srcId="{9483F29E-201A-4C37-A93A-4F7C4BBD017E}" destId="{364D6531-BC3C-4A09-B360-C6B8EBAC8F01}" srcOrd="0" destOrd="0" presId="urn:microsoft.com/office/officeart/2018/2/layout/IconVerticalSolidList"/>
    <dgm:cxn modelId="{8C8C772C-1B6F-4535-B5FF-69376BB0F4CF}" type="presParOf" srcId="{6519E60F-5AC5-43AD-8951-4AAEC5C83502}" destId="{B1326F9A-726C-4544-8D17-1C5033357E02}" srcOrd="0" destOrd="0" presId="urn:microsoft.com/office/officeart/2018/2/layout/IconVerticalSolidList"/>
    <dgm:cxn modelId="{F71EAC15-733E-421C-BAB5-A7845F4167C0}" type="presParOf" srcId="{B1326F9A-726C-4544-8D17-1C5033357E02}" destId="{2D9E5C44-0399-4880-B629-46D713693B9D}" srcOrd="0" destOrd="0" presId="urn:microsoft.com/office/officeart/2018/2/layout/IconVerticalSolidList"/>
    <dgm:cxn modelId="{9E048443-7DED-43FE-A5F2-80880E948EF4}" type="presParOf" srcId="{B1326F9A-726C-4544-8D17-1C5033357E02}" destId="{2140EC9C-137D-460D-9ECC-86342A632ADD}" srcOrd="1" destOrd="0" presId="urn:microsoft.com/office/officeart/2018/2/layout/IconVerticalSolidList"/>
    <dgm:cxn modelId="{B05D2411-58B8-438C-93AC-41B7CB409D84}" type="presParOf" srcId="{B1326F9A-726C-4544-8D17-1C5033357E02}" destId="{195269AC-0C0A-4E2F-AD7A-E27BA676CC00}" srcOrd="2" destOrd="0" presId="urn:microsoft.com/office/officeart/2018/2/layout/IconVerticalSolidList"/>
    <dgm:cxn modelId="{28B4A882-BB41-4812-93C9-8BE9345F277D}" type="presParOf" srcId="{B1326F9A-726C-4544-8D17-1C5033357E02}" destId="{111C0736-D30B-4633-82C9-E0788F7B15C2}" srcOrd="3" destOrd="0" presId="urn:microsoft.com/office/officeart/2018/2/layout/IconVerticalSolidList"/>
    <dgm:cxn modelId="{F3E4B62E-B01F-4EA8-81F4-1C6208866977}" type="presParOf" srcId="{6519E60F-5AC5-43AD-8951-4AAEC5C83502}" destId="{38E1E467-0A28-4183-965C-E017B2D9484C}" srcOrd="1" destOrd="0" presId="urn:microsoft.com/office/officeart/2018/2/layout/IconVerticalSolidList"/>
    <dgm:cxn modelId="{2826BE14-5455-4B0C-A91C-613847E027F8}" type="presParOf" srcId="{6519E60F-5AC5-43AD-8951-4AAEC5C83502}" destId="{7D287166-FA61-477A-9718-0ED6B823AC4E}" srcOrd="2" destOrd="0" presId="urn:microsoft.com/office/officeart/2018/2/layout/IconVerticalSolidList"/>
    <dgm:cxn modelId="{3F17C4E6-6A03-4626-9664-748422CE798C}" type="presParOf" srcId="{7D287166-FA61-477A-9718-0ED6B823AC4E}" destId="{54574B21-E18F-4F64-8A28-0258325FCF06}" srcOrd="0" destOrd="0" presId="urn:microsoft.com/office/officeart/2018/2/layout/IconVerticalSolidList"/>
    <dgm:cxn modelId="{F200AE6D-33D3-4840-A583-25A02BEA8D39}" type="presParOf" srcId="{7D287166-FA61-477A-9718-0ED6B823AC4E}" destId="{77412029-1851-4EA2-978D-B983BA33A426}" srcOrd="1" destOrd="0" presId="urn:microsoft.com/office/officeart/2018/2/layout/IconVerticalSolidList"/>
    <dgm:cxn modelId="{131C8A3E-4EB0-4147-96FE-74BD7DC8E827}" type="presParOf" srcId="{7D287166-FA61-477A-9718-0ED6B823AC4E}" destId="{1AB410FA-8D58-4F6E-A0C0-DC3C81D420A2}" srcOrd="2" destOrd="0" presId="urn:microsoft.com/office/officeart/2018/2/layout/IconVerticalSolidList"/>
    <dgm:cxn modelId="{5D2A28E5-679D-4468-BE44-BD886B1CFABB}" type="presParOf" srcId="{7D287166-FA61-477A-9718-0ED6B823AC4E}" destId="{BF602462-5BD5-4760-A3DE-F2CE43F6049C}" srcOrd="3" destOrd="0" presId="urn:microsoft.com/office/officeart/2018/2/layout/IconVerticalSolidList"/>
    <dgm:cxn modelId="{A74FA119-8C61-40AD-B0E3-9C70BBB9FE27}" type="presParOf" srcId="{6519E60F-5AC5-43AD-8951-4AAEC5C83502}" destId="{0FBDBBBD-B016-41E8-956A-92F8B396F442}" srcOrd="3" destOrd="0" presId="urn:microsoft.com/office/officeart/2018/2/layout/IconVerticalSolidList"/>
    <dgm:cxn modelId="{95DEDF9A-876D-458F-98FD-BDE636580DA3}" type="presParOf" srcId="{6519E60F-5AC5-43AD-8951-4AAEC5C83502}" destId="{0EB29F92-7178-463E-AB5E-DFB709F13B77}" srcOrd="4" destOrd="0" presId="urn:microsoft.com/office/officeart/2018/2/layout/IconVerticalSolidList"/>
    <dgm:cxn modelId="{37B8D5A4-DDCD-4C6A-A537-D4DCA2B50101}" type="presParOf" srcId="{0EB29F92-7178-463E-AB5E-DFB709F13B77}" destId="{BA139C0F-C993-4C39-BF6C-030BB323BCA1}" srcOrd="0" destOrd="0" presId="urn:microsoft.com/office/officeart/2018/2/layout/IconVerticalSolidList"/>
    <dgm:cxn modelId="{0487E5A1-6CFE-4CC1-BFED-EC364F1B4B74}" type="presParOf" srcId="{0EB29F92-7178-463E-AB5E-DFB709F13B77}" destId="{AE9C5F63-79C9-4083-8571-AC51977D16DD}" srcOrd="1" destOrd="0" presId="urn:microsoft.com/office/officeart/2018/2/layout/IconVerticalSolidList"/>
    <dgm:cxn modelId="{DF3AF4B2-2649-4D45-8401-F851F7C2003C}" type="presParOf" srcId="{0EB29F92-7178-463E-AB5E-DFB709F13B77}" destId="{BF3BE9DB-98B9-4C05-8210-E3A66435D8E4}" srcOrd="2" destOrd="0" presId="urn:microsoft.com/office/officeart/2018/2/layout/IconVerticalSolidList"/>
    <dgm:cxn modelId="{3200B590-8557-40DB-8F91-D5BB80CDCC0C}" type="presParOf" srcId="{0EB29F92-7178-463E-AB5E-DFB709F13B77}" destId="{2472A9CE-C99D-489C-8A53-C2EB13EBA597}" srcOrd="3" destOrd="0" presId="urn:microsoft.com/office/officeart/2018/2/layout/IconVerticalSolidList"/>
    <dgm:cxn modelId="{E80D5065-95DB-4F06-B7DB-2D216A328E9C}" type="presParOf" srcId="{6519E60F-5AC5-43AD-8951-4AAEC5C83502}" destId="{7040E032-FD5E-499B-8E8C-00EACEC00915}" srcOrd="5" destOrd="0" presId="urn:microsoft.com/office/officeart/2018/2/layout/IconVerticalSolidList"/>
    <dgm:cxn modelId="{DC25C69D-9D07-48E0-B6C2-F425FB887F3B}" type="presParOf" srcId="{6519E60F-5AC5-43AD-8951-4AAEC5C83502}" destId="{4E6EFDF3-544A-46BC-B34E-6308A5826B34}" srcOrd="6" destOrd="0" presId="urn:microsoft.com/office/officeart/2018/2/layout/IconVerticalSolidList"/>
    <dgm:cxn modelId="{E43BA4EE-B777-4D68-9BDD-A2586D5F253A}" type="presParOf" srcId="{4E6EFDF3-544A-46BC-B34E-6308A5826B34}" destId="{B0C44D4B-393C-498B-BE13-C35AB078B6BC}" srcOrd="0" destOrd="0" presId="urn:microsoft.com/office/officeart/2018/2/layout/IconVerticalSolidList"/>
    <dgm:cxn modelId="{A7E75661-A11B-44A6-90FE-026D2B60CB0F}" type="presParOf" srcId="{4E6EFDF3-544A-46BC-B34E-6308A5826B34}" destId="{489B9927-A440-4673-8667-C752F8F989AA}" srcOrd="1" destOrd="0" presId="urn:microsoft.com/office/officeart/2018/2/layout/IconVerticalSolidList"/>
    <dgm:cxn modelId="{EAADB6ED-4114-48B4-9CDF-012DC65268CA}" type="presParOf" srcId="{4E6EFDF3-544A-46BC-B34E-6308A5826B34}" destId="{09A98C95-0258-4C53-BC16-0C7E665FD8CA}" srcOrd="2" destOrd="0" presId="urn:microsoft.com/office/officeart/2018/2/layout/IconVerticalSolidList"/>
    <dgm:cxn modelId="{C4E48723-17D4-47C9-8515-6F661BCB0DDB}" type="presParOf" srcId="{4E6EFDF3-544A-46BC-B34E-6308A5826B34}" destId="{3B9D9550-8E47-4397-8277-FA7CF39F8166}" srcOrd="3" destOrd="0" presId="urn:microsoft.com/office/officeart/2018/2/layout/IconVerticalSolidList"/>
    <dgm:cxn modelId="{9A934757-515F-4F5F-824F-B2F58C69D0B5}" type="presParOf" srcId="{6519E60F-5AC5-43AD-8951-4AAEC5C83502}" destId="{CDBF3A10-63DB-4224-B06D-BA1312BE3412}" srcOrd="7" destOrd="0" presId="urn:microsoft.com/office/officeart/2018/2/layout/IconVerticalSolidList"/>
    <dgm:cxn modelId="{E38A6305-F310-4858-90C5-C1418EF23B1A}" type="presParOf" srcId="{6519E60F-5AC5-43AD-8951-4AAEC5C83502}" destId="{70131775-D055-4FC2-A78D-DD4E7A3CD0C4}" srcOrd="8" destOrd="0" presId="urn:microsoft.com/office/officeart/2018/2/layout/IconVerticalSolidList"/>
    <dgm:cxn modelId="{6655CB0E-2146-498D-86D7-4C5B741C48E8}" type="presParOf" srcId="{70131775-D055-4FC2-A78D-DD4E7A3CD0C4}" destId="{4453F3A9-593D-4B90-960A-F7A2CC9A0EB2}" srcOrd="0" destOrd="0" presId="urn:microsoft.com/office/officeart/2018/2/layout/IconVerticalSolidList"/>
    <dgm:cxn modelId="{1E930330-28CF-4CF9-B7DE-314B8648F7D8}" type="presParOf" srcId="{70131775-D055-4FC2-A78D-DD4E7A3CD0C4}" destId="{0F4583DF-3C9C-4FC6-9687-7D3134E4F6E3}" srcOrd="1" destOrd="0" presId="urn:microsoft.com/office/officeart/2018/2/layout/IconVerticalSolidList"/>
    <dgm:cxn modelId="{438A6921-089F-44DB-9FDF-F3C26D2AAD7F}" type="presParOf" srcId="{70131775-D055-4FC2-A78D-DD4E7A3CD0C4}" destId="{A09AC567-F2DA-4DCC-AAA1-61930D5F1C13}" srcOrd="2" destOrd="0" presId="urn:microsoft.com/office/officeart/2018/2/layout/IconVerticalSolidList"/>
    <dgm:cxn modelId="{A3A69A46-DCA5-44AA-A8BD-3BC1DDA69C8B}" type="presParOf" srcId="{70131775-D055-4FC2-A78D-DD4E7A3CD0C4}" destId="{AF6D52B5-E77D-4D04-AB2E-F4E59196A550}" srcOrd="3" destOrd="0" presId="urn:microsoft.com/office/officeart/2018/2/layout/IconVerticalSolidList"/>
    <dgm:cxn modelId="{6450F2AA-DF13-4631-8EA2-4570530BBCF7}" type="presParOf" srcId="{6519E60F-5AC5-43AD-8951-4AAEC5C83502}" destId="{AF8575A3-DC17-424A-AFC8-67F2276716B1}" srcOrd="9" destOrd="0" presId="urn:microsoft.com/office/officeart/2018/2/layout/IconVerticalSolidList"/>
    <dgm:cxn modelId="{2DADE285-5753-44D4-980F-5D1EF99B989C}" type="presParOf" srcId="{6519E60F-5AC5-43AD-8951-4AAEC5C83502}" destId="{F93800F3-6D9D-48E8-A5B2-97887CA2E0D5}" srcOrd="10" destOrd="0" presId="urn:microsoft.com/office/officeart/2018/2/layout/IconVerticalSolidList"/>
    <dgm:cxn modelId="{A38E87D6-27E3-492C-B533-6DF0888F3C17}" type="presParOf" srcId="{F93800F3-6D9D-48E8-A5B2-97887CA2E0D5}" destId="{31E42817-BC85-4AB4-A840-0C142180F711}" srcOrd="0" destOrd="0" presId="urn:microsoft.com/office/officeart/2018/2/layout/IconVerticalSolidList"/>
    <dgm:cxn modelId="{1BFB9968-4FD7-4549-B023-B8237828A85B}" type="presParOf" srcId="{F93800F3-6D9D-48E8-A5B2-97887CA2E0D5}" destId="{4B7BE854-11A8-47C1-AC2D-AE252FA3A98D}" srcOrd="1" destOrd="0" presId="urn:microsoft.com/office/officeart/2018/2/layout/IconVerticalSolidList"/>
    <dgm:cxn modelId="{297EBF11-BB1A-4E2F-97C9-324D06651531}" type="presParOf" srcId="{F93800F3-6D9D-48E8-A5B2-97887CA2E0D5}" destId="{B8E2C6EC-B69A-4C50-86B1-EA3AA291213A}" srcOrd="2" destOrd="0" presId="urn:microsoft.com/office/officeart/2018/2/layout/IconVerticalSolidList"/>
    <dgm:cxn modelId="{AB51D2BE-6A82-40C7-9670-F7827B975DAE}" type="presParOf" srcId="{F93800F3-6D9D-48E8-A5B2-97887CA2E0D5}" destId="{364D6531-BC3C-4A09-B360-C6B8EBAC8F01}" srcOrd="3" destOrd="0" presId="urn:microsoft.com/office/officeart/2018/2/layout/IconVerticalSolidList"/>
    <dgm:cxn modelId="{D38B7160-9400-46EB-8044-683D96820922}" type="presParOf" srcId="{6519E60F-5AC5-43AD-8951-4AAEC5C83502}" destId="{E02E2EA0-D36C-463D-865E-F4E1F08E821E}" srcOrd="11" destOrd="0" presId="urn:microsoft.com/office/officeart/2018/2/layout/IconVerticalSolidList"/>
    <dgm:cxn modelId="{3D078DBA-298D-46BF-A5E5-C6DB83D827D8}" type="presParOf" srcId="{6519E60F-5AC5-43AD-8951-4AAEC5C83502}" destId="{51C4BAB5-4954-4F62-9751-F9FC84A1576F}" srcOrd="12" destOrd="0" presId="urn:microsoft.com/office/officeart/2018/2/layout/IconVerticalSolidList"/>
    <dgm:cxn modelId="{B83B83BF-561E-4F8F-84E9-B210DFD8421C}" type="presParOf" srcId="{51C4BAB5-4954-4F62-9751-F9FC84A1576F}" destId="{0C3E4546-E267-44A5-B3C1-8007B525C010}" srcOrd="0" destOrd="0" presId="urn:microsoft.com/office/officeart/2018/2/layout/IconVerticalSolidList"/>
    <dgm:cxn modelId="{10651499-0586-4EAF-A307-8D37BE9B7718}" type="presParOf" srcId="{51C4BAB5-4954-4F62-9751-F9FC84A1576F}" destId="{90476F0A-0282-403F-9B3E-B12680A6E7A2}" srcOrd="1" destOrd="0" presId="urn:microsoft.com/office/officeart/2018/2/layout/IconVerticalSolidList"/>
    <dgm:cxn modelId="{DDC3F9C6-1D9B-496D-B915-8236AF16EF7B}" type="presParOf" srcId="{51C4BAB5-4954-4F62-9751-F9FC84A1576F}" destId="{C3D6575F-0180-4569-85E3-B564FDF47B6D}" srcOrd="2" destOrd="0" presId="urn:microsoft.com/office/officeart/2018/2/layout/IconVerticalSolidList"/>
    <dgm:cxn modelId="{0DBDAC85-E801-44F0-82B3-1413617432FB}" type="presParOf" srcId="{51C4BAB5-4954-4F62-9751-F9FC84A1576F}" destId="{DF1E500F-E3D2-4B52-A084-2933049B030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9E5C44-0399-4880-B629-46D713693B9D}">
      <dsp:nvSpPr>
        <dsp:cNvPr id="0" name=""/>
        <dsp:cNvSpPr/>
      </dsp:nvSpPr>
      <dsp:spPr>
        <a:xfrm>
          <a:off x="0" y="5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40EC9C-137D-460D-9ECC-86342A632ADD}">
      <dsp:nvSpPr>
        <dsp:cNvPr id="0" name=""/>
        <dsp:cNvSpPr/>
      </dsp:nvSpPr>
      <dsp:spPr>
        <a:xfrm>
          <a:off x="209818" y="156567"/>
          <a:ext cx="381488" cy="3814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C0736-D30B-4633-82C9-E0788F7B15C2}">
      <dsp:nvSpPr>
        <dsp:cNvPr id="0" name=""/>
        <dsp:cNvSpPr/>
      </dsp:nvSpPr>
      <dsp:spPr>
        <a:xfrm>
          <a:off x="801126" y="5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Emotional barriers</a:t>
          </a:r>
        </a:p>
      </dsp:txBody>
      <dsp:txXfrm>
        <a:off x="801126" y="503"/>
        <a:ext cx="5787564" cy="693615"/>
      </dsp:txXfrm>
    </dsp:sp>
    <dsp:sp modelId="{54574B21-E18F-4F64-8A28-0258325FCF06}">
      <dsp:nvSpPr>
        <dsp:cNvPr id="0" name=""/>
        <dsp:cNvSpPr/>
      </dsp:nvSpPr>
      <dsp:spPr>
        <a:xfrm>
          <a:off x="0" y="8675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412029-1851-4EA2-978D-B983BA33A426}">
      <dsp:nvSpPr>
        <dsp:cNvPr id="0" name=""/>
        <dsp:cNvSpPr/>
      </dsp:nvSpPr>
      <dsp:spPr>
        <a:xfrm>
          <a:off x="209818" y="1023587"/>
          <a:ext cx="381488" cy="3814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602462-5BD5-4760-A3DE-F2CE43F6049C}">
      <dsp:nvSpPr>
        <dsp:cNvPr id="0" name=""/>
        <dsp:cNvSpPr/>
      </dsp:nvSpPr>
      <dsp:spPr>
        <a:xfrm>
          <a:off x="801126" y="8675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Language barriers</a:t>
          </a:r>
        </a:p>
      </dsp:txBody>
      <dsp:txXfrm>
        <a:off x="801126" y="867523"/>
        <a:ext cx="5787564" cy="693615"/>
      </dsp:txXfrm>
    </dsp:sp>
    <dsp:sp modelId="{BA139C0F-C993-4C39-BF6C-030BB323BCA1}">
      <dsp:nvSpPr>
        <dsp:cNvPr id="0" name=""/>
        <dsp:cNvSpPr/>
      </dsp:nvSpPr>
      <dsp:spPr>
        <a:xfrm>
          <a:off x="0" y="173454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C5F63-79C9-4083-8571-AC51977D16DD}">
      <dsp:nvSpPr>
        <dsp:cNvPr id="0" name=""/>
        <dsp:cNvSpPr/>
      </dsp:nvSpPr>
      <dsp:spPr>
        <a:xfrm>
          <a:off x="209818" y="1890607"/>
          <a:ext cx="381488" cy="3814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72A9CE-C99D-489C-8A53-C2EB13EBA597}">
      <dsp:nvSpPr>
        <dsp:cNvPr id="0" name=""/>
        <dsp:cNvSpPr/>
      </dsp:nvSpPr>
      <dsp:spPr>
        <a:xfrm>
          <a:off x="801126" y="173454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Cultural differences</a:t>
          </a:r>
        </a:p>
      </dsp:txBody>
      <dsp:txXfrm>
        <a:off x="801126" y="1734543"/>
        <a:ext cx="5787564" cy="693615"/>
      </dsp:txXfrm>
    </dsp:sp>
    <dsp:sp modelId="{B0C44D4B-393C-498B-BE13-C35AB078B6BC}">
      <dsp:nvSpPr>
        <dsp:cNvPr id="0" name=""/>
        <dsp:cNvSpPr/>
      </dsp:nvSpPr>
      <dsp:spPr>
        <a:xfrm>
          <a:off x="0" y="260156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B9927-A440-4673-8667-C752F8F989AA}">
      <dsp:nvSpPr>
        <dsp:cNvPr id="0" name=""/>
        <dsp:cNvSpPr/>
      </dsp:nvSpPr>
      <dsp:spPr>
        <a:xfrm>
          <a:off x="209818" y="2757627"/>
          <a:ext cx="381488" cy="3814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B9D9550-8E47-4397-8277-FA7CF39F8166}">
      <dsp:nvSpPr>
        <dsp:cNvPr id="0" name=""/>
        <dsp:cNvSpPr/>
      </dsp:nvSpPr>
      <dsp:spPr>
        <a:xfrm>
          <a:off x="801126" y="260156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Lack of transparacy &amp; trust</a:t>
          </a:r>
        </a:p>
      </dsp:txBody>
      <dsp:txXfrm>
        <a:off x="801126" y="2601563"/>
        <a:ext cx="5787564" cy="693615"/>
      </dsp:txXfrm>
    </dsp:sp>
    <dsp:sp modelId="{4453F3A9-593D-4B90-960A-F7A2CC9A0EB2}">
      <dsp:nvSpPr>
        <dsp:cNvPr id="0" name=""/>
        <dsp:cNvSpPr/>
      </dsp:nvSpPr>
      <dsp:spPr>
        <a:xfrm>
          <a:off x="0" y="346858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4583DF-3C9C-4FC6-9687-7D3134E4F6E3}">
      <dsp:nvSpPr>
        <dsp:cNvPr id="0" name=""/>
        <dsp:cNvSpPr/>
      </dsp:nvSpPr>
      <dsp:spPr>
        <a:xfrm>
          <a:off x="209818" y="3624647"/>
          <a:ext cx="381488" cy="38148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D52B5-E77D-4D04-AB2E-F4E59196A550}">
      <dsp:nvSpPr>
        <dsp:cNvPr id="0" name=""/>
        <dsp:cNvSpPr/>
      </dsp:nvSpPr>
      <dsp:spPr>
        <a:xfrm>
          <a:off x="801126" y="346858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Conflicts in the workplace</a:t>
          </a:r>
        </a:p>
      </dsp:txBody>
      <dsp:txXfrm>
        <a:off x="801126" y="3468583"/>
        <a:ext cx="5787564" cy="693615"/>
      </dsp:txXfrm>
    </dsp:sp>
    <dsp:sp modelId="{31E42817-BC85-4AB4-A840-0C142180F711}">
      <dsp:nvSpPr>
        <dsp:cNvPr id="0" name=""/>
        <dsp:cNvSpPr/>
      </dsp:nvSpPr>
      <dsp:spPr>
        <a:xfrm>
          <a:off x="0" y="433560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E854-11A8-47C1-AC2D-AE252FA3A98D}">
      <dsp:nvSpPr>
        <dsp:cNvPr id="0" name=""/>
        <dsp:cNvSpPr/>
      </dsp:nvSpPr>
      <dsp:spPr>
        <a:xfrm>
          <a:off x="209818" y="4491666"/>
          <a:ext cx="381488" cy="38148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4D6531-BC3C-4A09-B360-C6B8EBAC8F01}">
      <dsp:nvSpPr>
        <dsp:cNvPr id="0" name=""/>
        <dsp:cNvSpPr/>
      </dsp:nvSpPr>
      <dsp:spPr>
        <a:xfrm>
          <a:off x="801126" y="433560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Communication styles</a:t>
          </a:r>
        </a:p>
      </dsp:txBody>
      <dsp:txXfrm>
        <a:off x="801126" y="4335603"/>
        <a:ext cx="5787564" cy="693615"/>
      </dsp:txXfrm>
    </dsp:sp>
    <dsp:sp modelId="{0C3E4546-E267-44A5-B3C1-8007B525C010}">
      <dsp:nvSpPr>
        <dsp:cNvPr id="0" name=""/>
        <dsp:cNvSpPr/>
      </dsp:nvSpPr>
      <dsp:spPr>
        <a:xfrm>
          <a:off x="0" y="5202623"/>
          <a:ext cx="6588691" cy="6936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76F0A-0282-403F-9B3E-B12680A6E7A2}">
      <dsp:nvSpPr>
        <dsp:cNvPr id="0" name=""/>
        <dsp:cNvSpPr/>
      </dsp:nvSpPr>
      <dsp:spPr>
        <a:xfrm>
          <a:off x="209818" y="5358686"/>
          <a:ext cx="381488" cy="38148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F1E500F-E3D2-4B52-A084-2933049B030B}">
      <dsp:nvSpPr>
        <dsp:cNvPr id="0" name=""/>
        <dsp:cNvSpPr/>
      </dsp:nvSpPr>
      <dsp:spPr>
        <a:xfrm>
          <a:off x="801126" y="5202623"/>
          <a:ext cx="5787564" cy="693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408" tIns="73408" rIns="73408" bIns="73408" numCol="1" spcCol="1270" anchor="ctr" anchorCtr="0">
          <a:noAutofit/>
        </a:bodyPr>
        <a:lstStyle/>
        <a:p>
          <a:pPr marL="0" lvl="0" indent="0" algn="l" defTabSz="711200">
            <a:lnSpc>
              <a:spcPct val="90000"/>
            </a:lnSpc>
            <a:spcBef>
              <a:spcPct val="0"/>
            </a:spcBef>
            <a:spcAft>
              <a:spcPct val="35000"/>
            </a:spcAft>
            <a:buNone/>
          </a:pPr>
          <a:r>
            <a:rPr lang="en-US" sz="1600" kern="1200"/>
            <a:t>All these barriers can have a negative effect in communicating in the workplace between staff and bosses and even customers </a:t>
          </a:r>
        </a:p>
      </dsp:txBody>
      <dsp:txXfrm>
        <a:off x="801126" y="5202623"/>
        <a:ext cx="5787564" cy="6936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11/23/21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11/23/21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11/23/21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11/23/21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hyperlink" Target="http://www.groundreport.com/can-freelance-writing-help-hone-writing-skills/"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8" Type="http://schemas.openxmlformats.org/officeDocument/2006/relationships/hyperlink" Target="http://2017.igem.org/Team:TUDelft/TeamBuilding" TargetMode="External"/><Relationship Id="rId3" Type="http://schemas.openxmlformats.org/officeDocument/2006/relationships/hyperlink" Target="http://www.ventilab.org/2012/11/" TargetMode="External"/><Relationship Id="rId7" Type="http://schemas.openxmlformats.org/officeDocument/2006/relationships/image" Target="../media/image22.png"/><Relationship Id="rId2" Type="http://schemas.openxmlformats.org/officeDocument/2006/relationships/image" Target="../media/image20.jpeg"/><Relationship Id="rId1" Type="http://schemas.openxmlformats.org/officeDocument/2006/relationships/slideLayout" Target="../slideLayouts/slideLayout7.xml"/><Relationship Id="rId6" Type="http://schemas.openxmlformats.org/officeDocument/2006/relationships/hyperlink" Target="http://iblnews.org/microsoft-teams-will-become-a-default-conferencing-tool-inside-canvas-lms/" TargetMode="External"/><Relationship Id="rId5" Type="http://schemas.openxmlformats.org/officeDocument/2006/relationships/image" Target="../media/image21.jpeg"/><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A5B3ECF7-C33B-4E0F-89D4-2F0560365F19}"/>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b="1"/>
              <a:t>Group presentation</a:t>
            </a:r>
            <a:endParaRPr lang="en-US" sz="2000"/>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Bmsw 4002</a:t>
            </a:r>
          </a:p>
          <a:p>
            <a:pPr indent="-228600">
              <a:lnSpc>
                <a:spcPct val="90000"/>
              </a:lnSpc>
              <a:spcAft>
                <a:spcPts val="600"/>
              </a:spcAft>
              <a:buFont typeface="Arial" panose="020B0604020202020204" pitchFamily="34" charset="0"/>
              <a:buChar char="•"/>
            </a:pPr>
            <a:r>
              <a:rPr lang="en-US" sz="2000" b="1"/>
              <a:t>Dale clarke</a:t>
            </a:r>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endParaRPr lang="en-US" sz="2000" b="1"/>
          </a:p>
          <a:p>
            <a:pPr indent="-228600">
              <a:lnSpc>
                <a:spcPct val="90000"/>
              </a:lnSpc>
              <a:spcAft>
                <a:spcPts val="600"/>
              </a:spcAft>
              <a:buFont typeface="Arial" panose="020B0604020202020204" pitchFamily="34" charset="0"/>
              <a:buChar char="•"/>
            </a:pPr>
            <a:r>
              <a:rPr lang="en-US" sz="2000" b="1"/>
              <a:t>Andrew wood</a:t>
            </a:r>
          </a:p>
          <a:p>
            <a:pPr indent="-228600">
              <a:lnSpc>
                <a:spcPct val="90000"/>
              </a:lnSpc>
              <a:spcAft>
                <a:spcPts val="600"/>
              </a:spcAft>
              <a:buFont typeface="Arial" panose="020B0604020202020204" pitchFamily="34" charset="0"/>
              <a:buChar char="•"/>
            </a:pPr>
            <a:r>
              <a:rPr lang="en-US" sz="2000" b="1"/>
              <a:t>Robert capitanu</a:t>
            </a:r>
          </a:p>
          <a:p>
            <a:pPr indent="-228600">
              <a:lnSpc>
                <a:spcPct val="90000"/>
              </a:lnSpc>
              <a:spcAft>
                <a:spcPts val="600"/>
              </a:spcAft>
              <a:buFont typeface="Arial" panose="020B0604020202020204" pitchFamily="34" charset="0"/>
              <a:buChar char="•"/>
            </a:pPr>
            <a:r>
              <a:rPr lang="en-US" sz="2000" b="1"/>
              <a:t>Jamie walker </a:t>
            </a:r>
          </a:p>
          <a:p>
            <a:pPr indent="-228600">
              <a:lnSpc>
                <a:spcPct val="90000"/>
              </a:lnSpc>
              <a:spcAft>
                <a:spcPts val="600"/>
              </a:spcAft>
              <a:buFont typeface="Arial" panose="020B0604020202020204" pitchFamily="34" charset="0"/>
              <a:buChar char="•"/>
            </a:pPr>
            <a:r>
              <a:rPr lang="en-US" sz="2000" b="1"/>
              <a:t>Adrian duman </a:t>
            </a:r>
          </a:p>
          <a:p>
            <a:pPr indent="-228600">
              <a:lnSpc>
                <a:spcPct val="90000"/>
              </a:lnSpc>
              <a:spcAft>
                <a:spcPts val="600"/>
              </a:spcAft>
              <a:buFont typeface="Arial" panose="020B0604020202020204" pitchFamily="34" charset="0"/>
              <a:buChar char="•"/>
            </a:pPr>
            <a:endParaRPr lang="en-US" sz="2000" b="1"/>
          </a:p>
        </p:txBody>
      </p:sp>
    </p:spTree>
    <p:extLst>
      <p:ext uri="{BB962C8B-B14F-4D97-AF65-F5344CB8AC3E}">
        <p14:creationId xmlns:p14="http://schemas.microsoft.com/office/powerpoint/2010/main" val="32917989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E4E042-DA5B-476B-9F1A-B0F2981F2430}"/>
              </a:ext>
            </a:extLst>
          </p:cNvPr>
          <p:cNvSpPr>
            <a:spLocks noGrp="1"/>
          </p:cNvSpPr>
          <p:nvPr>
            <p:ph type="title"/>
          </p:nvPr>
        </p:nvSpPr>
        <p:spPr>
          <a:xfrm>
            <a:off x="2555631" y="1441938"/>
            <a:ext cx="7080738" cy="3974124"/>
          </a:xfrm>
        </p:spPr>
        <p:txBody>
          <a:bodyPr vert="horz" lIns="91440" tIns="45720" rIns="91440" bIns="45720" rtlCol="0">
            <a:normAutofit/>
          </a:bodyPr>
          <a:lstStyle/>
          <a:p>
            <a:pPr algn="ct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r>
              <a:rPr lang="en-US" sz="2600">
                <a:solidFill>
                  <a:schemeClr val="bg1">
                    <a:lumMod val="95000"/>
                    <a:lumOff val="5000"/>
                  </a:schemeClr>
                </a:solidFill>
                <a:cs typeface="Calibri Light"/>
              </a:rPr>
              <a:t>Channels of communication</a:t>
            </a: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r>
              <a:rPr lang="en-US" sz="2600">
                <a:solidFill>
                  <a:schemeClr val="bg1">
                    <a:lumMod val="95000"/>
                    <a:lumOff val="5000"/>
                  </a:schemeClr>
                </a:solidFill>
                <a:cs typeface="Calibri Light"/>
              </a:rPr>
              <a:t>the below channels need to be identified and used effectively for achieving maximum impact and richness of information as desired</a:t>
            </a:r>
            <a:br>
              <a:rPr lang="en-US" sz="2600">
                <a:solidFill>
                  <a:schemeClr val="bg1">
                    <a:lumMod val="95000"/>
                    <a:lumOff val="5000"/>
                  </a:schemeClr>
                </a:solidFill>
                <a:cs typeface="Calibri Light"/>
              </a:rPr>
            </a:br>
            <a:br>
              <a:rPr lang="en-US" sz="2600">
                <a:solidFill>
                  <a:schemeClr val="bg1">
                    <a:lumMod val="95000"/>
                    <a:lumOff val="5000"/>
                  </a:schemeClr>
                </a:solidFill>
                <a:cs typeface="Calibri Light"/>
              </a:rPr>
            </a:br>
            <a:endParaRPr lang="en-US" sz="2600">
              <a:solidFill>
                <a:schemeClr val="bg1">
                  <a:lumMod val="95000"/>
                  <a:lumOff val="5000"/>
                </a:schemeClr>
              </a:solidFill>
              <a:cs typeface="Calibri Light"/>
            </a:endParaRPr>
          </a:p>
        </p:txBody>
      </p:sp>
    </p:spTree>
    <p:extLst>
      <p:ext uri="{BB962C8B-B14F-4D97-AF65-F5344CB8AC3E}">
        <p14:creationId xmlns:p14="http://schemas.microsoft.com/office/powerpoint/2010/main" val="15371847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516CD87-15FE-4D7D-8C73-FFDE7765169E}"/>
              </a:ext>
            </a:extLst>
          </p:cNvPr>
          <p:cNvSpPr txBox="1"/>
          <p:nvPr/>
        </p:nvSpPr>
        <p:spPr>
          <a:xfrm>
            <a:off x="704209" y="635069"/>
            <a:ext cx="4509236" cy="113913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dirty="0">
                <a:latin typeface="+mj-lt"/>
                <a:ea typeface="+mj-ea"/>
                <a:cs typeface="+mj-cs"/>
              </a:rPr>
              <a:t>Communication</a:t>
            </a:r>
            <a:r>
              <a:rPr lang="en-US" sz="3600" kern="1200" dirty="0">
                <a:latin typeface="+mj-lt"/>
                <a:ea typeface="+mj-ea"/>
                <a:cs typeface="+mj-cs"/>
              </a:rPr>
              <a:t> channels </a:t>
            </a:r>
          </a:p>
        </p:txBody>
      </p:sp>
      <p:sp>
        <p:nvSpPr>
          <p:cNvPr id="6" name="TextBox 5">
            <a:extLst>
              <a:ext uri="{FF2B5EF4-FFF2-40B4-BE49-F238E27FC236}">
                <a16:creationId xmlns:a16="http://schemas.microsoft.com/office/drawing/2014/main" id="{21A00245-128C-41AB-AEF9-32DB0331D5B0}"/>
              </a:ext>
            </a:extLst>
          </p:cNvPr>
          <p:cNvSpPr txBox="1"/>
          <p:nvPr/>
        </p:nvSpPr>
        <p:spPr>
          <a:xfrm>
            <a:off x="720992" y="1941362"/>
            <a:ext cx="4492454" cy="24190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dirty="0"/>
              <a:t>Face to face conversation</a:t>
            </a:r>
            <a:endParaRPr lang="en-US" dirty="0">
              <a:cs typeface="Calibri"/>
            </a:endParaRPr>
          </a:p>
          <a:p>
            <a:pPr marL="285750" indent="-228600">
              <a:lnSpc>
                <a:spcPct val="90000"/>
              </a:lnSpc>
              <a:spcAft>
                <a:spcPts val="600"/>
              </a:spcAft>
              <a:buFont typeface="Arial" panose="020B0604020202020204" pitchFamily="34" charset="0"/>
              <a:buChar char="•"/>
            </a:pPr>
            <a:r>
              <a:rPr lang="en-US" dirty="0"/>
              <a:t>Emails</a:t>
            </a:r>
            <a:endParaRPr lang="en-US" dirty="0">
              <a:cs typeface="Calibri"/>
            </a:endParaRPr>
          </a:p>
          <a:p>
            <a:pPr marL="285750" indent="-228600">
              <a:lnSpc>
                <a:spcPct val="90000"/>
              </a:lnSpc>
              <a:spcAft>
                <a:spcPts val="600"/>
              </a:spcAft>
              <a:buFont typeface="Arial" panose="020B0604020202020204" pitchFamily="34" charset="0"/>
              <a:buChar char="•"/>
            </a:pPr>
            <a:r>
              <a:rPr lang="en-US" dirty="0"/>
              <a:t>Audio conferencing</a:t>
            </a:r>
            <a:endParaRPr lang="en-US" dirty="0">
              <a:cs typeface="Calibri"/>
            </a:endParaRPr>
          </a:p>
          <a:p>
            <a:pPr marL="285750" indent="-228600">
              <a:lnSpc>
                <a:spcPct val="90000"/>
              </a:lnSpc>
              <a:spcAft>
                <a:spcPts val="600"/>
              </a:spcAft>
              <a:buFont typeface="Arial" panose="020B0604020202020204" pitchFamily="34" charset="0"/>
              <a:buChar char="•"/>
            </a:pPr>
            <a:r>
              <a:rPr lang="en-US" dirty="0"/>
              <a:t>Video conferencing</a:t>
            </a:r>
            <a:endParaRPr lang="en-US" dirty="0" err="1">
              <a:cs typeface="Calibri"/>
            </a:endParaRPr>
          </a:p>
          <a:p>
            <a:pPr marL="285750" indent="-228600">
              <a:lnSpc>
                <a:spcPct val="90000"/>
              </a:lnSpc>
              <a:spcAft>
                <a:spcPts val="600"/>
              </a:spcAft>
              <a:buFont typeface="Arial" panose="020B0604020202020204" pitchFamily="34" charset="0"/>
              <a:buChar char="•"/>
            </a:pPr>
            <a:r>
              <a:rPr lang="en-US" dirty="0">
                <a:cs typeface="Calibri"/>
              </a:rPr>
              <a:t>Blogs</a:t>
            </a:r>
          </a:p>
          <a:p>
            <a:pPr marL="285750" indent="-228600">
              <a:lnSpc>
                <a:spcPct val="90000"/>
              </a:lnSpc>
              <a:spcAft>
                <a:spcPts val="600"/>
              </a:spcAft>
              <a:buFont typeface="Arial" panose="020B0604020202020204" pitchFamily="34" charset="0"/>
              <a:buChar char="•"/>
            </a:pPr>
            <a:r>
              <a:rPr lang="en-US" dirty="0">
                <a:cs typeface="Calibri"/>
              </a:rPr>
              <a:t>Written letters </a:t>
            </a:r>
          </a:p>
        </p:txBody>
      </p:sp>
      <p:sp>
        <p:nvSpPr>
          <p:cNvPr id="34" name="Oval 33">
            <a:extLst>
              <a:ext uri="{FF2B5EF4-FFF2-40B4-BE49-F238E27FC236}">
                <a16:creationId xmlns:a16="http://schemas.microsoft.com/office/drawing/2014/main" id="{07977D39-626F-40D7-B00F-16E02602DD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9615" y="197110"/>
            <a:ext cx="2020824" cy="202082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8" descr="Free Images : smartphone, hand, technology, telephone ...">
            <a:extLst>
              <a:ext uri="{FF2B5EF4-FFF2-40B4-BE49-F238E27FC236}">
                <a16:creationId xmlns:a16="http://schemas.microsoft.com/office/drawing/2014/main" id="{4715D8AD-352A-4158-AA4F-F297590B5174}"/>
              </a:ext>
            </a:extLst>
          </p:cNvPr>
          <p:cNvPicPr>
            <a:picLocks noChangeAspect="1"/>
          </p:cNvPicPr>
          <p:nvPr/>
        </p:nvPicPr>
        <p:blipFill rotWithShape="1">
          <a:blip r:embed="rId2"/>
          <a:srcRect l="14804" r="18701" b="7"/>
          <a:stretch/>
        </p:blipFill>
        <p:spPr>
          <a:xfrm>
            <a:off x="5714207" y="361702"/>
            <a:ext cx="1691640" cy="1691640"/>
          </a:xfrm>
          <a:custGeom>
            <a:avLst/>
            <a:gdLst/>
            <a:ahLst/>
            <a:cxnLst/>
            <a:rect l="l" t="t" r="r" b="b"/>
            <a:pathLst>
              <a:path w="1956816" h="1956816">
                <a:moveTo>
                  <a:pt x="978408" y="0"/>
                </a:moveTo>
                <a:cubicBezTo>
                  <a:pt x="1518768" y="0"/>
                  <a:pt x="1956816" y="438048"/>
                  <a:pt x="1956816" y="978408"/>
                </a:cubicBezTo>
                <a:cubicBezTo>
                  <a:pt x="1956816" y="1518768"/>
                  <a:pt x="1518768" y="1956816"/>
                  <a:pt x="978408" y="1956816"/>
                </a:cubicBezTo>
                <a:cubicBezTo>
                  <a:pt x="438048" y="1956816"/>
                  <a:pt x="0" y="1518768"/>
                  <a:pt x="0" y="978408"/>
                </a:cubicBezTo>
                <a:cubicBezTo>
                  <a:pt x="0" y="438048"/>
                  <a:pt x="438048" y="0"/>
                  <a:pt x="978408" y="0"/>
                </a:cubicBezTo>
                <a:close/>
              </a:path>
            </a:pathLst>
          </a:custGeom>
        </p:spPr>
      </p:pic>
      <p:sp>
        <p:nvSpPr>
          <p:cNvPr id="36" name="Freeform: Shape 35">
            <a:extLst>
              <a:ext uri="{FF2B5EF4-FFF2-40B4-BE49-F238E27FC236}">
                <a16:creationId xmlns:a16="http://schemas.microsoft.com/office/drawing/2014/main" id="{B905CDE4-B751-4B3E-B625-6E59F8903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4932" y="1"/>
            <a:ext cx="4077068" cy="3445261"/>
          </a:xfrm>
          <a:custGeom>
            <a:avLst/>
            <a:gdLst>
              <a:gd name="connsiteX0" fmla="*/ 250035 w 4077068"/>
              <a:gd name="connsiteY0" fmla="*/ 0 h 3445261"/>
              <a:gd name="connsiteX1" fmla="*/ 4077068 w 4077068"/>
              <a:gd name="connsiteY1" fmla="*/ 0 h 3445261"/>
              <a:gd name="connsiteX2" fmla="*/ 4077068 w 4077068"/>
              <a:gd name="connsiteY2" fmla="*/ 2743040 h 3445261"/>
              <a:gd name="connsiteX3" fmla="*/ 4074154 w 4077068"/>
              <a:gd name="connsiteY3" fmla="*/ 2746247 h 3445261"/>
              <a:gd name="connsiteX4" fmla="*/ 2386584 w 4077068"/>
              <a:gd name="connsiteY4" fmla="*/ 3445261 h 3445261"/>
              <a:gd name="connsiteX5" fmla="*/ 0 w 4077068"/>
              <a:gd name="connsiteY5" fmla="*/ 1058677 h 3445261"/>
              <a:gd name="connsiteX6" fmla="*/ 187550 w 4077068"/>
              <a:gd name="connsiteY6" fmla="*/ 129711 h 3445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7068" h="3445261">
                <a:moveTo>
                  <a:pt x="250035" y="0"/>
                </a:moveTo>
                <a:lnTo>
                  <a:pt x="4077068" y="0"/>
                </a:lnTo>
                <a:lnTo>
                  <a:pt x="4077068" y="2743040"/>
                </a:lnTo>
                <a:lnTo>
                  <a:pt x="4074154" y="2746247"/>
                </a:lnTo>
                <a:cubicBezTo>
                  <a:pt x="3642267" y="3178134"/>
                  <a:pt x="3045621" y="3445261"/>
                  <a:pt x="2386584" y="3445261"/>
                </a:cubicBezTo>
                <a:cubicBezTo>
                  <a:pt x="1068510" y="3445261"/>
                  <a:pt x="0" y="2376751"/>
                  <a:pt x="0" y="1058677"/>
                </a:cubicBezTo>
                <a:cubicBezTo>
                  <a:pt x="0" y="729159"/>
                  <a:pt x="66782" y="415238"/>
                  <a:pt x="187550" y="129711"/>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8" name="Oval 37">
            <a:extLst>
              <a:ext uri="{FF2B5EF4-FFF2-40B4-BE49-F238E27FC236}">
                <a16:creationId xmlns:a16="http://schemas.microsoft.com/office/drawing/2014/main" id="{08108C16-F4C0-44AA-999D-17BD39219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1428" y="2550745"/>
            <a:ext cx="3072384" cy="30723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Clipart - EMail At Sign">
            <a:extLst>
              <a:ext uri="{FF2B5EF4-FFF2-40B4-BE49-F238E27FC236}">
                <a16:creationId xmlns:a16="http://schemas.microsoft.com/office/drawing/2014/main" id="{16894E9E-BB04-4C36-9B7A-B04AB310C7D9}"/>
              </a:ext>
            </a:extLst>
          </p:cNvPr>
          <p:cNvPicPr>
            <a:picLocks noChangeAspect="1"/>
          </p:cNvPicPr>
          <p:nvPr/>
        </p:nvPicPr>
        <p:blipFill rotWithShape="1">
          <a:blip r:embed="rId3"/>
          <a:srcRect t="217" r="3" b="6286"/>
          <a:stretch/>
        </p:blipFill>
        <p:spPr>
          <a:xfrm>
            <a:off x="5886020" y="2715337"/>
            <a:ext cx="2743200" cy="2743200"/>
          </a:xfrm>
          <a:custGeom>
            <a:avLst/>
            <a:gdLst/>
            <a:ahLst/>
            <a:cxnLst/>
            <a:rect l="l" t="t" r="r" b="b"/>
            <a:pathLst>
              <a:path w="2834640" h="2834640">
                <a:moveTo>
                  <a:pt x="1417320" y="0"/>
                </a:moveTo>
                <a:cubicBezTo>
                  <a:pt x="2200084" y="0"/>
                  <a:pt x="2834640" y="634556"/>
                  <a:pt x="2834640" y="1417320"/>
                </a:cubicBezTo>
                <a:cubicBezTo>
                  <a:pt x="2834640" y="2200084"/>
                  <a:pt x="2200084" y="2834640"/>
                  <a:pt x="1417320" y="2834640"/>
                </a:cubicBezTo>
                <a:cubicBezTo>
                  <a:pt x="634556" y="2834640"/>
                  <a:pt x="0" y="2200084"/>
                  <a:pt x="0" y="1417320"/>
                </a:cubicBezTo>
                <a:cubicBezTo>
                  <a:pt x="0" y="634556"/>
                  <a:pt x="634556" y="0"/>
                  <a:pt x="1417320" y="0"/>
                </a:cubicBezTo>
                <a:close/>
              </a:path>
            </a:pathLst>
          </a:custGeom>
        </p:spPr>
      </p:pic>
      <p:pic>
        <p:nvPicPr>
          <p:cNvPr id="7" name="Picture 7" descr="인터뷰 대화 이야기 · Pixabay의 무료 이미지">
            <a:extLst>
              <a:ext uri="{FF2B5EF4-FFF2-40B4-BE49-F238E27FC236}">
                <a16:creationId xmlns:a16="http://schemas.microsoft.com/office/drawing/2014/main" id="{F0ED1593-905E-48C8-862C-D934638EC577}"/>
              </a:ext>
            </a:extLst>
          </p:cNvPr>
          <p:cNvPicPr>
            <a:picLocks noChangeAspect="1"/>
          </p:cNvPicPr>
          <p:nvPr/>
        </p:nvPicPr>
        <p:blipFill rotWithShape="1">
          <a:blip r:embed="rId4"/>
          <a:srcRect l="17079" r="14649"/>
          <a:stretch/>
        </p:blipFill>
        <p:spPr>
          <a:xfrm>
            <a:off x="8278624" y="2"/>
            <a:ext cx="3913376" cy="3281569"/>
          </a:xfrm>
          <a:custGeom>
            <a:avLst/>
            <a:gdLst/>
            <a:ahLst/>
            <a:cxnLst/>
            <a:rect l="l" t="t" r="r" b="b"/>
            <a:pathLst>
              <a:path w="3913376" h="3281569">
                <a:moveTo>
                  <a:pt x="267865" y="0"/>
                </a:moveTo>
                <a:lnTo>
                  <a:pt x="3913376" y="0"/>
                </a:lnTo>
                <a:lnTo>
                  <a:pt x="3913376" y="2499938"/>
                </a:lnTo>
                <a:lnTo>
                  <a:pt x="3794714" y="2630499"/>
                </a:lnTo>
                <a:cubicBezTo>
                  <a:pt x="3392450" y="3032763"/>
                  <a:pt x="2836727" y="3281569"/>
                  <a:pt x="2222892" y="3281569"/>
                </a:cubicBezTo>
                <a:cubicBezTo>
                  <a:pt x="995223" y="3281569"/>
                  <a:pt x="0" y="2286346"/>
                  <a:pt x="0" y="1058677"/>
                </a:cubicBezTo>
                <a:cubicBezTo>
                  <a:pt x="0" y="751760"/>
                  <a:pt x="62202" y="459370"/>
                  <a:pt x="174686" y="193427"/>
                </a:cubicBezTo>
                <a:close/>
              </a:path>
            </a:pathLst>
          </a:custGeom>
        </p:spPr>
      </p:pic>
      <p:sp>
        <p:nvSpPr>
          <p:cNvPr id="40" name="Freeform: Shape 39">
            <a:extLst>
              <a:ext uri="{FF2B5EF4-FFF2-40B4-BE49-F238E27FC236}">
                <a16:creationId xmlns:a16="http://schemas.microsoft.com/office/drawing/2014/main" id="{CDC29AC1-2821-4FCC-B597-88DAF39C3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3162" y="4604085"/>
            <a:ext cx="4281112" cy="2253913"/>
          </a:xfrm>
          <a:custGeom>
            <a:avLst/>
            <a:gdLst>
              <a:gd name="connsiteX0" fmla="*/ 2140556 w 4281112"/>
              <a:gd name="connsiteY0" fmla="*/ 0 h 2253913"/>
              <a:gd name="connsiteX1" fmla="*/ 4281112 w 4281112"/>
              <a:gd name="connsiteY1" fmla="*/ 2140556 h 2253913"/>
              <a:gd name="connsiteX2" fmla="*/ 4275388 w 4281112"/>
              <a:gd name="connsiteY2" fmla="*/ 2253913 h 2253913"/>
              <a:gd name="connsiteX3" fmla="*/ 5724 w 4281112"/>
              <a:gd name="connsiteY3" fmla="*/ 2253913 h 2253913"/>
              <a:gd name="connsiteX4" fmla="*/ 0 w 4281112"/>
              <a:gd name="connsiteY4" fmla="*/ 2140556 h 2253913"/>
              <a:gd name="connsiteX5" fmla="*/ 2140556 w 4281112"/>
              <a:gd name="connsiteY5" fmla="*/ 0 h 2253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112" h="2253913">
                <a:moveTo>
                  <a:pt x="2140556" y="0"/>
                </a:moveTo>
                <a:cubicBezTo>
                  <a:pt x="3322752" y="0"/>
                  <a:pt x="4281112" y="958360"/>
                  <a:pt x="4281112" y="2140556"/>
                </a:cubicBezTo>
                <a:lnTo>
                  <a:pt x="4275388" y="2253913"/>
                </a:lnTo>
                <a:lnTo>
                  <a:pt x="5724" y="2253913"/>
                </a:lnTo>
                <a:lnTo>
                  <a:pt x="0" y="2140556"/>
                </a:lnTo>
                <a:cubicBezTo>
                  <a:pt x="0" y="958360"/>
                  <a:pt x="958360" y="0"/>
                  <a:pt x="214055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9" descr="Free Images : wood, pen, letter, paper, art, text ...">
            <a:extLst>
              <a:ext uri="{FF2B5EF4-FFF2-40B4-BE49-F238E27FC236}">
                <a16:creationId xmlns:a16="http://schemas.microsoft.com/office/drawing/2014/main" id="{39CDF2E3-9999-4D18-A2A3-55746709B432}"/>
              </a:ext>
            </a:extLst>
          </p:cNvPr>
          <p:cNvPicPr>
            <a:picLocks noChangeAspect="1"/>
          </p:cNvPicPr>
          <p:nvPr/>
        </p:nvPicPr>
        <p:blipFill rotWithShape="1">
          <a:blip r:embed="rId5"/>
          <a:srcRect t="20793" r="5" b="5"/>
          <a:stretch/>
        </p:blipFill>
        <p:spPr>
          <a:xfrm>
            <a:off x="1818614" y="4769536"/>
            <a:ext cx="3950208" cy="2088462"/>
          </a:xfrm>
          <a:custGeom>
            <a:avLst/>
            <a:gdLst/>
            <a:ahLst/>
            <a:cxnLst/>
            <a:rect l="l" t="t" r="r" b="b"/>
            <a:pathLst>
              <a:path w="3950208" h="2088462">
                <a:moveTo>
                  <a:pt x="1975104" y="0"/>
                </a:moveTo>
                <a:cubicBezTo>
                  <a:pt x="3065924" y="0"/>
                  <a:pt x="3950208" y="884284"/>
                  <a:pt x="3950208" y="1975104"/>
                </a:cubicBezTo>
                <a:lnTo>
                  <a:pt x="3944484" y="2088462"/>
                </a:lnTo>
                <a:lnTo>
                  <a:pt x="5724" y="2088462"/>
                </a:lnTo>
                <a:lnTo>
                  <a:pt x="0" y="1975104"/>
                </a:lnTo>
                <a:cubicBezTo>
                  <a:pt x="0" y="884284"/>
                  <a:pt x="884284" y="0"/>
                  <a:pt x="1975104" y="0"/>
                </a:cubicBezTo>
                <a:close/>
              </a:path>
            </a:pathLst>
          </a:custGeom>
        </p:spPr>
      </p:pic>
      <p:sp>
        <p:nvSpPr>
          <p:cNvPr id="42" name="Freeform: Shape 41">
            <a:extLst>
              <a:ext uri="{FF2B5EF4-FFF2-40B4-BE49-F238E27FC236}">
                <a16:creationId xmlns:a16="http://schemas.microsoft.com/office/drawing/2014/main" id="{C8F10CB3-3B5E-4C7A-98CF-B87454DD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8370" y="3966828"/>
            <a:ext cx="3339958" cy="2891173"/>
          </a:xfrm>
          <a:custGeom>
            <a:avLst/>
            <a:gdLst>
              <a:gd name="connsiteX0" fmla="*/ 2002536 w 3339958"/>
              <a:gd name="connsiteY0" fmla="*/ 0 h 2891173"/>
              <a:gd name="connsiteX1" fmla="*/ 3276335 w 3339958"/>
              <a:gd name="connsiteY1" fmla="*/ 457282 h 2891173"/>
              <a:gd name="connsiteX2" fmla="*/ 3339958 w 3339958"/>
              <a:gd name="connsiteY2" fmla="*/ 515107 h 2891173"/>
              <a:gd name="connsiteX3" fmla="*/ 3339958 w 3339958"/>
              <a:gd name="connsiteY3" fmla="*/ 2891173 h 2891173"/>
              <a:gd name="connsiteX4" fmla="*/ 209954 w 3339958"/>
              <a:gd name="connsiteY4" fmla="*/ 2891173 h 2891173"/>
              <a:gd name="connsiteX5" fmla="*/ 157369 w 3339958"/>
              <a:gd name="connsiteY5" fmla="*/ 2782014 h 2891173"/>
              <a:gd name="connsiteX6" fmla="*/ 0 w 3339958"/>
              <a:gd name="connsiteY6" fmla="*/ 2002536 h 2891173"/>
              <a:gd name="connsiteX7" fmla="*/ 2002536 w 3339958"/>
              <a:gd name="connsiteY7" fmla="*/ 0 h 2891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958" h="2891173">
                <a:moveTo>
                  <a:pt x="2002536" y="0"/>
                </a:moveTo>
                <a:cubicBezTo>
                  <a:pt x="2486398" y="0"/>
                  <a:pt x="2930179" y="171609"/>
                  <a:pt x="3276335" y="457282"/>
                </a:cubicBezTo>
                <a:lnTo>
                  <a:pt x="3339958" y="515107"/>
                </a:lnTo>
                <a:lnTo>
                  <a:pt x="3339958" y="2891173"/>
                </a:lnTo>
                <a:lnTo>
                  <a:pt x="209954" y="2891173"/>
                </a:lnTo>
                <a:lnTo>
                  <a:pt x="157369" y="2782014"/>
                </a:lnTo>
                <a:cubicBezTo>
                  <a:pt x="56036" y="2542434"/>
                  <a:pt x="0" y="2279029"/>
                  <a:pt x="0" y="2002536"/>
                </a:cubicBezTo>
                <a:cubicBezTo>
                  <a:pt x="0" y="896566"/>
                  <a:pt x="896566" y="0"/>
                  <a:pt x="2002536"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10" descr="A picture containing text, computer, computer&#10;&#10;Description automatically generated">
            <a:extLst>
              <a:ext uri="{FF2B5EF4-FFF2-40B4-BE49-F238E27FC236}">
                <a16:creationId xmlns:a16="http://schemas.microsoft.com/office/drawing/2014/main" id="{B860C5F3-2FFC-4A63-8CDB-1F4F30DBAA2C}"/>
              </a:ext>
            </a:extLst>
          </p:cNvPr>
          <p:cNvPicPr>
            <a:picLocks noChangeAspect="1"/>
          </p:cNvPicPr>
          <p:nvPr/>
        </p:nvPicPr>
        <p:blipFill rotWithShape="1">
          <a:blip r:embed="rId6">
            <a:extLst>
              <a:ext uri="{837473B0-CC2E-450A-ABE3-18F120FF3D39}">
                <a1611:picAttrSrcUrl xmlns:a1611="http://schemas.microsoft.com/office/drawing/2016/11/main" r:id="rId7"/>
              </a:ext>
            </a:extLst>
          </a:blip>
          <a:srcRect l="22174" r="-4" b="-4"/>
          <a:stretch/>
        </p:blipFill>
        <p:spPr>
          <a:xfrm>
            <a:off x="9009416" y="4131546"/>
            <a:ext cx="3178912" cy="2726454"/>
          </a:xfrm>
          <a:custGeom>
            <a:avLst/>
            <a:gdLst/>
            <a:ahLst/>
            <a:cxnLst/>
            <a:rect l="l" t="t" r="r" b="b"/>
            <a:pathLst>
              <a:path w="3178912" h="2726454">
                <a:moveTo>
                  <a:pt x="1837818" y="0"/>
                </a:moveTo>
                <a:cubicBezTo>
                  <a:pt x="2345318" y="0"/>
                  <a:pt x="2804772" y="205705"/>
                  <a:pt x="3137352" y="538285"/>
                </a:cubicBezTo>
                <a:lnTo>
                  <a:pt x="3178912" y="584013"/>
                </a:lnTo>
                <a:lnTo>
                  <a:pt x="3178912" y="2726454"/>
                </a:lnTo>
                <a:lnTo>
                  <a:pt x="229483" y="2726454"/>
                </a:lnTo>
                <a:lnTo>
                  <a:pt x="221815" y="2713832"/>
                </a:lnTo>
                <a:cubicBezTo>
                  <a:pt x="80353" y="2453425"/>
                  <a:pt x="0" y="2155005"/>
                  <a:pt x="0" y="1837818"/>
                </a:cubicBezTo>
                <a:cubicBezTo>
                  <a:pt x="0" y="822819"/>
                  <a:pt x="822819" y="0"/>
                  <a:pt x="1837818" y="0"/>
                </a:cubicBezTo>
                <a:close/>
              </a:path>
            </a:pathLst>
          </a:custGeom>
        </p:spPr>
      </p:pic>
      <p:sp>
        <p:nvSpPr>
          <p:cNvPr id="11" name="TextBox 10">
            <a:extLst>
              <a:ext uri="{FF2B5EF4-FFF2-40B4-BE49-F238E27FC236}">
                <a16:creationId xmlns:a16="http://schemas.microsoft.com/office/drawing/2014/main" id="{C18376E0-DBEC-45F2-AF5F-677A7F2BE26E}"/>
              </a:ext>
            </a:extLst>
          </p:cNvPr>
          <p:cNvSpPr txBox="1"/>
          <p:nvPr/>
        </p:nvSpPr>
        <p:spPr>
          <a:xfrm>
            <a:off x="4724400" y="4343400"/>
            <a:ext cx="2743200" cy="317500"/>
          </a:xfrm>
          <a:prstGeom prst="rect">
            <a:avLst/>
          </a:prstGeom>
        </p:spPr>
        <p:txBody>
          <a:bodyPr lIns="91440" tIns="45720" rIns="91440" bIns="45720" anchor="t">
            <a:normAutofit fontScale="92500" lnSpcReduction="20000"/>
          </a:bodyPr>
          <a:lstStyle/>
          <a:p>
            <a:endParaRPr lang="en-US" dirty="0">
              <a:cs typeface="Calibri"/>
            </a:endParaRPr>
          </a:p>
        </p:txBody>
      </p:sp>
      <p:sp>
        <p:nvSpPr>
          <p:cNvPr id="13" name="TextBox 12">
            <a:extLst>
              <a:ext uri="{FF2B5EF4-FFF2-40B4-BE49-F238E27FC236}">
                <a16:creationId xmlns:a16="http://schemas.microsoft.com/office/drawing/2014/main" id="{7B693003-3907-425B-B149-2CFE7892EDBA}"/>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sp>
        <p:nvSpPr>
          <p:cNvPr id="14" name="TextBox 13">
            <a:extLst>
              <a:ext uri="{FF2B5EF4-FFF2-40B4-BE49-F238E27FC236}">
                <a16:creationId xmlns:a16="http://schemas.microsoft.com/office/drawing/2014/main" id="{85F32B97-B614-4A40-92E1-7C019DBEBEFF}"/>
              </a:ext>
            </a:extLst>
          </p:cNvPr>
          <p:cNvSpPr txBox="1"/>
          <p:nvPr/>
        </p:nvSpPr>
        <p:spPr>
          <a:xfrm>
            <a:off x="897327" y="6044422"/>
            <a:ext cx="64956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cs typeface="Calibri"/>
            </a:endParaRPr>
          </a:p>
        </p:txBody>
      </p:sp>
    </p:spTree>
    <p:extLst>
      <p:ext uri="{BB962C8B-B14F-4D97-AF65-F5344CB8AC3E}">
        <p14:creationId xmlns:p14="http://schemas.microsoft.com/office/powerpoint/2010/main" val="13085200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35A3669-1308-4437-8927-8C83F7984BDB}"/>
              </a:ext>
            </a:extLst>
          </p:cNvPr>
          <p:cNvSpPr txBox="1"/>
          <p:nvPr/>
        </p:nvSpPr>
        <p:spPr>
          <a:xfrm>
            <a:off x="594360" y="637125"/>
            <a:ext cx="3802276" cy="525637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4800" b="1" u="sng" kern="1200">
                <a:solidFill>
                  <a:schemeClr val="bg1"/>
                </a:solidFill>
                <a:latin typeface="+mj-lt"/>
                <a:ea typeface="+mj-ea"/>
                <a:cs typeface="+mj-cs"/>
              </a:rPr>
              <a:t>Barriers in the workplace</a:t>
            </a:r>
          </a:p>
        </p:txBody>
      </p:sp>
      <p:graphicFrame>
        <p:nvGraphicFramePr>
          <p:cNvPr id="5" name="TextBox 1">
            <a:extLst>
              <a:ext uri="{FF2B5EF4-FFF2-40B4-BE49-F238E27FC236}">
                <a16:creationId xmlns:a16="http://schemas.microsoft.com/office/drawing/2014/main" id="{3C5AD39A-71BC-4FF9-8A94-924D3F2BF320}"/>
              </a:ext>
            </a:extLst>
          </p:cNvPr>
          <p:cNvGraphicFramePr/>
          <p:nvPr>
            <p:extLst>
              <p:ext uri="{D42A27DB-BD31-4B8C-83A1-F6EECF244321}">
                <p14:modId xmlns:p14="http://schemas.microsoft.com/office/powerpoint/2010/main" val="40974936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040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D7737A-92C1-4F66-A5E5-C3BE681F9612}"/>
              </a:ext>
            </a:extLst>
          </p:cNvPr>
          <p:cNvSpPr txBox="1"/>
          <p:nvPr/>
        </p:nvSpPr>
        <p:spPr>
          <a:xfrm>
            <a:off x="1906437" y="396815"/>
            <a:ext cx="8321615"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u="sng" dirty="0">
                <a:cs typeface="Calibri"/>
              </a:rPr>
              <a:t>Impact of effective communication on the </a:t>
            </a:r>
            <a:r>
              <a:rPr lang="en-US" sz="3200" b="1" u="sng" dirty="0" err="1">
                <a:cs typeface="Calibri"/>
              </a:rPr>
              <a:t>organisation</a:t>
            </a:r>
            <a:r>
              <a:rPr lang="en-US" sz="3200" b="1" u="sng" dirty="0">
                <a:cs typeface="Calibri"/>
              </a:rPr>
              <a:t> business process </a:t>
            </a:r>
          </a:p>
        </p:txBody>
      </p:sp>
      <p:sp>
        <p:nvSpPr>
          <p:cNvPr id="3" name="TextBox 2">
            <a:extLst>
              <a:ext uri="{FF2B5EF4-FFF2-40B4-BE49-F238E27FC236}">
                <a16:creationId xmlns:a16="http://schemas.microsoft.com/office/drawing/2014/main" id="{8A2E238F-A29E-4CD3-8D72-A30189279BD9}"/>
              </a:ext>
            </a:extLst>
          </p:cNvPr>
          <p:cNvSpPr txBox="1"/>
          <p:nvPr/>
        </p:nvSpPr>
        <p:spPr>
          <a:xfrm>
            <a:off x="956633" y="2293728"/>
            <a:ext cx="3850256"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sz="2400" dirty="0">
                <a:cs typeface="Calibri"/>
              </a:rPr>
              <a:t>Building trust</a:t>
            </a:r>
            <a:endParaRPr lang="en-US" sz="2400">
              <a:cs typeface="Calibri"/>
            </a:endParaRPr>
          </a:p>
          <a:p>
            <a:pPr marL="285750" indent="-285750">
              <a:buFont typeface="Arial" panose="020B0604020202020204" pitchFamily="34" charset="0"/>
              <a:buChar char="•"/>
            </a:pPr>
            <a:r>
              <a:rPr lang="en-US" sz="2400" dirty="0">
                <a:cs typeface="Calibri"/>
              </a:rPr>
              <a:t>Prevent or resolving problems</a:t>
            </a:r>
          </a:p>
          <a:p>
            <a:pPr marL="285750" indent="-285750">
              <a:buFont typeface="Arial" panose="020B0604020202020204" pitchFamily="34" charset="0"/>
              <a:buChar char="•"/>
            </a:pPr>
            <a:r>
              <a:rPr lang="en-US" sz="2400" dirty="0">
                <a:cs typeface="Calibri"/>
              </a:rPr>
              <a:t>Providing clarity and direction</a:t>
            </a:r>
          </a:p>
          <a:p>
            <a:pPr marL="285750" indent="-285750">
              <a:buFont typeface="Arial" panose="020B0604020202020204" pitchFamily="34" charset="0"/>
              <a:buChar char="•"/>
            </a:pPr>
            <a:r>
              <a:rPr lang="en-US" sz="2400" dirty="0">
                <a:cs typeface="Calibri"/>
              </a:rPr>
              <a:t>Improves productivity</a:t>
            </a:r>
          </a:p>
          <a:p>
            <a:pPr marL="285750" indent="-285750">
              <a:buFont typeface="Arial" panose="020B0604020202020204" pitchFamily="34" charset="0"/>
              <a:buChar char="•"/>
            </a:pPr>
            <a:r>
              <a:rPr lang="en-US" sz="2400" dirty="0">
                <a:cs typeface="Calibri"/>
              </a:rPr>
              <a:t>Promotes team building</a:t>
            </a:r>
          </a:p>
          <a:p>
            <a:pPr marL="285750" indent="-285750">
              <a:buFont typeface="Arial" panose="020B0604020202020204" pitchFamily="34" charset="0"/>
              <a:buChar char="•"/>
            </a:pPr>
            <a:r>
              <a:rPr lang="en-US" sz="2400" dirty="0">
                <a:cs typeface="Calibri"/>
              </a:rPr>
              <a:t>creates better relationships</a:t>
            </a:r>
          </a:p>
          <a:p>
            <a:pPr marL="285750" indent="-285750">
              <a:buFont typeface="Arial" panose="020B0604020202020204" pitchFamily="34" charset="0"/>
              <a:buChar char="•"/>
            </a:pPr>
            <a:r>
              <a:rPr lang="en-US" sz="2400" dirty="0">
                <a:cs typeface="Calibri"/>
              </a:rPr>
              <a:t>Increases </a:t>
            </a:r>
            <a:r>
              <a:rPr lang="en-US" sz="2400" dirty="0" err="1">
                <a:cs typeface="Calibri"/>
              </a:rPr>
              <a:t>engagemnet</a:t>
            </a:r>
            <a:endParaRPr lang="en-US" sz="2400" dirty="0">
              <a:cs typeface="Calibri"/>
            </a:endParaRPr>
          </a:p>
          <a:p>
            <a:pPr marL="285750" indent="-285750">
              <a:buFont typeface="Arial" panose="020B0604020202020204" pitchFamily="34" charset="0"/>
              <a:buChar char="•"/>
            </a:pPr>
            <a:endParaRPr lang="en-US" sz="2400" dirty="0">
              <a:cs typeface="Calibri"/>
            </a:endParaRPr>
          </a:p>
        </p:txBody>
      </p:sp>
      <p:sp>
        <p:nvSpPr>
          <p:cNvPr id="4" name="TextBox 3">
            <a:extLst>
              <a:ext uri="{FF2B5EF4-FFF2-40B4-BE49-F238E27FC236}">
                <a16:creationId xmlns:a16="http://schemas.microsoft.com/office/drawing/2014/main" id="{EC704C2F-9295-4BEE-AD2D-E30E0FCD614D}"/>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sp>
        <p:nvSpPr>
          <p:cNvPr id="5" name="TextBox 4">
            <a:extLst>
              <a:ext uri="{FF2B5EF4-FFF2-40B4-BE49-F238E27FC236}">
                <a16:creationId xmlns:a16="http://schemas.microsoft.com/office/drawing/2014/main" id="{7C4541D7-B959-49DE-907D-BDF292FB11DB}"/>
              </a:ext>
            </a:extLst>
          </p:cNvPr>
          <p:cNvSpPr txBox="1"/>
          <p:nvPr/>
        </p:nvSpPr>
        <p:spPr>
          <a:xfrm>
            <a:off x="9336837" y="39453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Click to add text</a:t>
            </a:r>
          </a:p>
        </p:txBody>
      </p:sp>
      <p:pic>
        <p:nvPicPr>
          <p:cNvPr id="6" name="Picture 6">
            <a:extLst>
              <a:ext uri="{FF2B5EF4-FFF2-40B4-BE49-F238E27FC236}">
                <a16:creationId xmlns:a16="http://schemas.microsoft.com/office/drawing/2014/main" id="{784A3896-BD05-4C0A-9CFA-55293938E4F0}"/>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24400" y="2106793"/>
            <a:ext cx="2743200" cy="2644414"/>
          </a:xfrm>
          <a:prstGeom prst="rect">
            <a:avLst/>
          </a:prstGeom>
        </p:spPr>
      </p:pic>
      <p:sp>
        <p:nvSpPr>
          <p:cNvPr id="7" name="TextBox 6">
            <a:extLst>
              <a:ext uri="{FF2B5EF4-FFF2-40B4-BE49-F238E27FC236}">
                <a16:creationId xmlns:a16="http://schemas.microsoft.com/office/drawing/2014/main" id="{CF4EEDD4-4D2D-4A13-B848-5F0F5CD13B18}"/>
              </a:ext>
            </a:extLst>
          </p:cNvPr>
          <p:cNvSpPr txBox="1"/>
          <p:nvPr/>
        </p:nvSpPr>
        <p:spPr>
          <a:xfrm>
            <a:off x="4724400" y="4751388"/>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a:t>
            </a:r>
            <a:r>
              <a:rPr lang="en-US"/>
              <a:t>.</a:t>
            </a:r>
          </a:p>
        </p:txBody>
      </p:sp>
      <p:sp>
        <p:nvSpPr>
          <p:cNvPr id="12" name="TextBox 11">
            <a:extLst>
              <a:ext uri="{FF2B5EF4-FFF2-40B4-BE49-F238E27FC236}">
                <a16:creationId xmlns:a16="http://schemas.microsoft.com/office/drawing/2014/main" id="{6259F2C7-2843-43C2-9DDE-8598D6468F4C}"/>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cs typeface="Calibri"/>
            </a:endParaRPr>
          </a:p>
        </p:txBody>
      </p:sp>
      <p:pic>
        <p:nvPicPr>
          <p:cNvPr id="13" name="Picture 13">
            <a:extLst>
              <a:ext uri="{FF2B5EF4-FFF2-40B4-BE49-F238E27FC236}">
                <a16:creationId xmlns:a16="http://schemas.microsoft.com/office/drawing/2014/main" id="{152A1816-6070-4516-AE57-6180081FE2B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678174" y="1389341"/>
            <a:ext cx="2743199" cy="1548904"/>
          </a:xfrm>
          <a:prstGeom prst="rect">
            <a:avLst/>
          </a:prstGeom>
        </p:spPr>
      </p:pic>
      <p:sp>
        <p:nvSpPr>
          <p:cNvPr id="14" name="TextBox 13">
            <a:extLst>
              <a:ext uri="{FF2B5EF4-FFF2-40B4-BE49-F238E27FC236}">
                <a16:creationId xmlns:a16="http://schemas.microsoft.com/office/drawing/2014/main" id="{7C66BCF6-A61E-4924-B8C0-2626BEB7899A}"/>
              </a:ext>
            </a:extLst>
          </p:cNvPr>
          <p:cNvSpPr txBox="1"/>
          <p:nvPr/>
        </p:nvSpPr>
        <p:spPr>
          <a:xfrm>
            <a:off x="8678174" y="293849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4"/>
              </a:rPr>
              <a:t>CC BY</a:t>
            </a:r>
            <a:r>
              <a:rPr lang="en-US"/>
              <a:t>.</a:t>
            </a:r>
          </a:p>
        </p:txBody>
      </p:sp>
      <p:pic>
        <p:nvPicPr>
          <p:cNvPr id="16" name="Picture 16" descr="A picture containing text, book&#10;&#10;Description automatically generated">
            <a:extLst>
              <a:ext uri="{FF2B5EF4-FFF2-40B4-BE49-F238E27FC236}">
                <a16:creationId xmlns:a16="http://schemas.microsoft.com/office/drawing/2014/main" id="{F5CD9CE8-9FDE-4D6D-9C88-EF2A96C59970}"/>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8793192" y="3548868"/>
            <a:ext cx="2743200" cy="2118149"/>
          </a:xfrm>
          <a:prstGeom prst="rect">
            <a:avLst/>
          </a:prstGeom>
        </p:spPr>
      </p:pic>
      <p:sp>
        <p:nvSpPr>
          <p:cNvPr id="17" name="TextBox 16">
            <a:extLst>
              <a:ext uri="{FF2B5EF4-FFF2-40B4-BE49-F238E27FC236}">
                <a16:creationId xmlns:a16="http://schemas.microsoft.com/office/drawing/2014/main" id="{C4A8EF72-9350-4B1C-A93F-CE9395C29D62}"/>
              </a:ext>
            </a:extLst>
          </p:cNvPr>
          <p:cNvSpPr txBox="1"/>
          <p:nvPr/>
        </p:nvSpPr>
        <p:spPr>
          <a:xfrm>
            <a:off x="8793192" y="5666806"/>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6318493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DFA56E4-8F49-49D9-AF34-4AE8372A3C39}"/>
              </a:ext>
            </a:extLst>
          </p:cNvPr>
          <p:cNvSpPr txBox="1"/>
          <p:nvPr/>
        </p:nvSpPr>
        <p:spPr>
          <a:xfrm>
            <a:off x="2311147" y="365760"/>
            <a:ext cx="7569706" cy="128823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4400" kern="1200">
                <a:solidFill>
                  <a:schemeClr val="tx1"/>
                </a:solidFill>
                <a:latin typeface="+mj-lt"/>
                <a:ea typeface="+mj-ea"/>
                <a:cs typeface="+mj-cs"/>
              </a:rPr>
              <a:t>Theories of communication</a:t>
            </a:r>
          </a:p>
        </p:txBody>
      </p:sp>
      <p:sp>
        <p:nvSpPr>
          <p:cNvPr id="3" name="TextBox 2">
            <a:extLst>
              <a:ext uri="{FF2B5EF4-FFF2-40B4-BE49-F238E27FC236}">
                <a16:creationId xmlns:a16="http://schemas.microsoft.com/office/drawing/2014/main" id="{19E39E09-E65F-4C89-863F-EFC83F36762C}"/>
              </a:ext>
            </a:extLst>
          </p:cNvPr>
          <p:cNvSpPr txBox="1"/>
          <p:nvPr/>
        </p:nvSpPr>
        <p:spPr>
          <a:xfrm>
            <a:off x="2165569" y="1956816"/>
            <a:ext cx="7860863" cy="402488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500" dirty="0"/>
              <a:t>Communication theories refer to 3 things a sender a message and a </a:t>
            </a:r>
            <a:r>
              <a:rPr lang="en-US" sz="1500"/>
              <a:t>receiver.</a:t>
            </a:r>
            <a:endParaRPr lang="en-US" sz="1500" dirty="0">
              <a:cs typeface="Calibri"/>
            </a:endParaRPr>
          </a:p>
          <a:p>
            <a:pPr indent="-228600">
              <a:lnSpc>
                <a:spcPct val="90000"/>
              </a:lnSpc>
              <a:spcAft>
                <a:spcPts val="600"/>
              </a:spcAft>
              <a:buFont typeface="Arial" panose="020B0604020202020204" pitchFamily="34" charset="0"/>
              <a:buChar char="•"/>
            </a:pPr>
            <a:r>
              <a:rPr lang="en-US" sz="1500" dirty="0"/>
              <a:t>It can take the form of one human being and the perceived environment through messages in the form of signs, symbols and </a:t>
            </a:r>
            <a:r>
              <a:rPr lang="en-US" sz="1500"/>
              <a:t>thought.</a:t>
            </a:r>
            <a:endParaRPr lang="en-US" sz="1500" dirty="0">
              <a:cs typeface="Calibri"/>
            </a:endParaRP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The study of communication and mass media has led to the formulation of many theories:</a:t>
            </a:r>
          </a:p>
          <a:p>
            <a:pPr indent="-228600">
              <a:lnSpc>
                <a:spcPct val="90000"/>
              </a:lnSpc>
              <a:spcAft>
                <a:spcPts val="600"/>
              </a:spcAft>
              <a:buFont typeface="Arial" panose="020B0604020202020204" pitchFamily="34" charset="0"/>
              <a:buChar char="•"/>
            </a:pPr>
            <a:r>
              <a:rPr lang="en-US" sz="1500"/>
              <a:t>Structural and functional theories believe that social structures are real and function in ways that can be observed objectively ,cognitive and behavioral  theories tend to focus on psychology of individuals: interactionists theories</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a:t>Communication is vital to good management and key factor in the success of an organisation. However,when it comes to effective communication we often find barriers. Sometimes the message being given is too complex. In this technique we will review popular communication models and supply you with a suit, of tools to communicateeffectively</a:t>
            </a:r>
          </a:p>
        </p:txBody>
      </p:sp>
    </p:spTree>
    <p:extLst>
      <p:ext uri="{BB962C8B-B14F-4D97-AF65-F5344CB8AC3E}">
        <p14:creationId xmlns:p14="http://schemas.microsoft.com/office/powerpoint/2010/main" val="79387989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PowerPoint Presentation</vt:lpstr>
      <vt:lpstr>  Channels of communication  the below channels need to be identified and used effectively for achieving maximum impact and richness of information as desired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Adrian Duman (2026203)</cp:lastModifiedBy>
  <cp:revision>320</cp:revision>
  <dcterms:created xsi:type="dcterms:W3CDTF">2021-11-14T19:34:13Z</dcterms:created>
  <dcterms:modified xsi:type="dcterms:W3CDTF">2021-11-23T00:26:42Z</dcterms:modified>
</cp:coreProperties>
</file>