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7" r:id="rId1"/>
  </p:sldMasterIdLst>
  <p:notesMasterIdLst>
    <p:notesMasterId r:id="rId9"/>
  </p:notesMasterIdLst>
  <p:sldIdLst>
    <p:sldId id="256" r:id="rId2"/>
    <p:sldId id="265" r:id="rId3"/>
    <p:sldId id="264" r:id="rId4"/>
    <p:sldId id="263" r:id="rId5"/>
    <p:sldId id="262" r:id="rId6"/>
    <p:sldId id="261"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54" autoAdjust="0"/>
    <p:restoredTop sz="84625" autoAdjust="0"/>
  </p:normalViewPr>
  <p:slideViewPr>
    <p:cSldViewPr snapToGrid="0">
      <p:cViewPr varScale="1">
        <p:scale>
          <a:sx n="93" d="100"/>
          <a:sy n="93" d="100"/>
        </p:scale>
        <p:origin x="13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2C5C76-51EE-41DF-A3D1-8503DBDE63E0}" type="datetimeFigureOut">
              <a:rPr lang="en-US" smtClean="0"/>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054472-6555-4308-88E6-89FE6D8648FB}" type="slidenum">
              <a:rPr lang="en-US" smtClean="0"/>
              <a:t>‹#›</a:t>
            </a:fld>
            <a:endParaRPr lang="en-US"/>
          </a:p>
        </p:txBody>
      </p:sp>
    </p:spTree>
    <p:extLst>
      <p:ext uri="{BB962C8B-B14F-4D97-AF65-F5344CB8AC3E}">
        <p14:creationId xmlns:p14="http://schemas.microsoft.com/office/powerpoint/2010/main" val="1448126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054472-6555-4308-88E6-89FE6D8648FB}" type="slidenum">
              <a:rPr lang="en-US" smtClean="0"/>
              <a:t>1</a:t>
            </a:fld>
            <a:endParaRPr lang="en-US"/>
          </a:p>
        </p:txBody>
      </p:sp>
    </p:spTree>
    <p:extLst>
      <p:ext uri="{BB962C8B-B14F-4D97-AF65-F5344CB8AC3E}">
        <p14:creationId xmlns:p14="http://schemas.microsoft.com/office/powerpoint/2010/main" val="228841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GreenFlow is a sustainable business which is engaged in the production of biodegradable and reusable beverage cups, lids, and straws that are made using bamboo fibre and cornstarch. It mainly focuses on cafes, restaurants and retail consumers in the UK who are shifting towards eco-friendly ways. As a Private Limited Company, GreenFlow will be managed by a small operational team headed by the founder, with production, logistics, and sales being the main activities. Its mission is to contribute to environmental sustainability through the provision of affordable and high-quality replacements to single-use plastic products.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054472-6555-4308-88E6-89FE6D8648FB}" type="slidenum">
              <a:rPr lang="en-US" smtClean="0"/>
              <a:t>2</a:t>
            </a:fld>
            <a:endParaRPr lang="en-US"/>
          </a:p>
        </p:txBody>
      </p:sp>
    </p:spTree>
    <p:extLst>
      <p:ext uri="{BB962C8B-B14F-4D97-AF65-F5344CB8AC3E}">
        <p14:creationId xmlns:p14="http://schemas.microsoft.com/office/powerpoint/2010/main" val="1156992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PESTEL analysis determines the major external factors that affect GreenFlow. The UK government encourages sustainability and funds green startups in the political arena. There is a growing demand for biodegradable and reusable packaging economically. Consumers are socially becoming more appreciative of environmentally responsible brands. The quality of products is improved by technological innovation in plant-based materials. The business addresses environmental issues in fighting plastic pollution. GreenFlow must be legally abiding by the UK regulations regarding packaging and waste reduction, which is both challenging and opportunity-building for business development.</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054472-6555-4308-88E6-89FE6D8648FB}" type="slidenum">
              <a:rPr lang="en-US" smtClean="0"/>
              <a:t>3</a:t>
            </a:fld>
            <a:endParaRPr lang="en-US"/>
          </a:p>
        </p:txBody>
      </p:sp>
    </p:spTree>
    <p:extLst>
      <p:ext uri="{BB962C8B-B14F-4D97-AF65-F5344CB8AC3E}">
        <p14:creationId xmlns:p14="http://schemas.microsoft.com/office/powerpoint/2010/main" val="3064421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The marketing plan of GreenFlow focuses on customers and companies that are ecologically aware and interested in sustainable solutions. The brand will concentrate on the high level of digital presence using social media, including Instagram and LinkedIn, propagating the environmental mission. Cooperation with cafes and environmentally friendly shops will contribute to credibility. Loyalty programs and influencer partnerships will drive the engagement, whereas the trade fair attendance will enhance the visibility. The message will emphasize the role of selecting GreenFlow in minimizing waste, which will match the consumer buying behaviour with the values of sustainability.</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054472-6555-4308-88E6-89FE6D8648FB}" type="slidenum">
              <a:rPr lang="en-US" smtClean="0"/>
              <a:t>4</a:t>
            </a:fld>
            <a:endParaRPr lang="en-US"/>
          </a:p>
        </p:txBody>
      </p:sp>
    </p:spTree>
    <p:extLst>
      <p:ext uri="{BB962C8B-B14F-4D97-AF65-F5344CB8AC3E}">
        <p14:creationId xmlns:p14="http://schemas.microsoft.com/office/powerpoint/2010/main" val="3212096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0" i="0" dirty="0">
                <a:solidFill>
                  <a:srgbClr val="111111"/>
                </a:solidFill>
                <a:effectLst/>
                <a:latin typeface="ui-sans-serif"/>
              </a:rPr>
              <a:t>This is a statement of cash flow that describes the financial position of GreenFlow at Month 1.</a:t>
            </a:r>
            <a:r>
              <a:rPr lang="en-GB" b="0" i="0" dirty="0">
                <a:effectLst/>
                <a:latin typeface="ui-sans-serif"/>
              </a:rPr>
              <a:t> </a:t>
            </a:r>
            <a:r>
              <a:rPr lang="en-GB" b="0" i="0" dirty="0">
                <a:solidFill>
                  <a:srgbClr val="111111"/>
                </a:solidFill>
                <a:effectLst/>
                <a:latin typeface="ui-sans-serif"/>
              </a:rPr>
              <a:t>The overall cash inflow of </a:t>
            </a:r>
            <a:r>
              <a:rPr lang="en-US" sz="1200" dirty="0"/>
              <a:t>£</a:t>
            </a:r>
            <a:r>
              <a:rPr lang="en-GB" b="0" i="0" dirty="0">
                <a:solidFill>
                  <a:srgbClr val="111111"/>
                </a:solidFill>
                <a:effectLst/>
                <a:latin typeface="ui-sans-serif"/>
              </a:rPr>
              <a:t>80,000 is obtained as a result of a </a:t>
            </a:r>
            <a:r>
              <a:rPr lang="en-US" sz="1200" dirty="0"/>
              <a:t>£</a:t>
            </a:r>
            <a:r>
              <a:rPr lang="en-GB" b="0" i="0" dirty="0">
                <a:solidFill>
                  <a:srgbClr val="111111"/>
                </a:solidFill>
                <a:effectLst/>
                <a:latin typeface="ui-sans-serif"/>
              </a:rPr>
              <a:t>40,000 start-up loan, </a:t>
            </a:r>
            <a:r>
              <a:rPr lang="en-US" sz="1200" dirty="0"/>
              <a:t>£</a:t>
            </a:r>
            <a:r>
              <a:rPr lang="en-GB" b="0" i="0" dirty="0">
                <a:solidFill>
                  <a:srgbClr val="111111"/>
                </a:solidFill>
                <a:effectLst/>
                <a:latin typeface="ui-sans-serif"/>
              </a:rPr>
              <a:t>30,000 grants and founder investment and </a:t>
            </a:r>
            <a:r>
              <a:rPr lang="en-US" sz="1200" dirty="0"/>
              <a:t>£</a:t>
            </a:r>
            <a:r>
              <a:rPr lang="en-GB" b="0" i="0" dirty="0">
                <a:solidFill>
                  <a:srgbClr val="111111"/>
                </a:solidFill>
                <a:effectLst/>
                <a:latin typeface="ui-sans-serif"/>
              </a:rPr>
              <a:t>10,000 initial product sales.</a:t>
            </a:r>
            <a:r>
              <a:rPr lang="en-GB" b="0" i="0" dirty="0">
                <a:effectLst/>
                <a:latin typeface="ui-sans-serif"/>
              </a:rPr>
              <a:t> </a:t>
            </a:r>
            <a:r>
              <a:rPr lang="en-GB" b="0" i="0" dirty="0">
                <a:solidFill>
                  <a:srgbClr val="111111"/>
                </a:solidFill>
                <a:effectLst/>
                <a:latin typeface="ui-sans-serif"/>
              </a:rPr>
              <a:t>The total cash outflows are </a:t>
            </a:r>
            <a:r>
              <a:rPr lang="en-US" sz="1200" dirty="0"/>
              <a:t>£</a:t>
            </a:r>
            <a:r>
              <a:rPr lang="en-GB" b="0" i="0" dirty="0">
                <a:solidFill>
                  <a:srgbClr val="111111"/>
                </a:solidFill>
                <a:effectLst/>
                <a:latin typeface="ui-sans-serif"/>
              </a:rPr>
              <a:t>45,900, used to pay the basic expenses like rent, marketing, equipment purchase, wages, and web development.</a:t>
            </a:r>
            <a:r>
              <a:rPr lang="en-GB" b="0" i="0" dirty="0">
                <a:effectLst/>
                <a:latin typeface="ui-sans-serif"/>
              </a:rPr>
              <a:t> </a:t>
            </a:r>
            <a:r>
              <a:rPr lang="en-GB" b="0" i="0" dirty="0">
                <a:solidFill>
                  <a:srgbClr val="111111"/>
                </a:solidFill>
                <a:effectLst/>
                <a:latin typeface="ui-sans-serif"/>
              </a:rPr>
              <a:t>The business also has good liquidity as the cash balance remains positive after deduction of expenses, thus providing a good liquidity to ensure operational stability.</a:t>
            </a:r>
            <a:r>
              <a:rPr lang="en-GB" b="0" i="0" dirty="0">
                <a:effectLst/>
                <a:latin typeface="ui-sans-serif"/>
              </a:rPr>
              <a:t> </a:t>
            </a:r>
            <a:r>
              <a:rPr lang="en-GB" b="0" i="0" dirty="0">
                <a:solidFill>
                  <a:srgbClr val="111111"/>
                </a:solidFill>
                <a:effectLst/>
                <a:latin typeface="ui-sans-serif"/>
              </a:rPr>
              <a:t>This is an indication of good financial planning, good allocation of resources and a good base towards sustainable business developments in the coming months.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054472-6555-4308-88E6-89FE6D8648FB}" type="slidenum">
              <a:rPr lang="en-US" smtClean="0"/>
              <a:t>5</a:t>
            </a:fld>
            <a:endParaRPr lang="en-US"/>
          </a:p>
        </p:txBody>
      </p:sp>
    </p:spTree>
    <p:extLst>
      <p:ext uri="{BB962C8B-B14F-4D97-AF65-F5344CB8AC3E}">
        <p14:creationId xmlns:p14="http://schemas.microsoft.com/office/powerpoint/2010/main" val="3658903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GreenFlow is a feasible green business that will serve the need of sustainable packaging in the world. It is a green brand operating in a fast-growing green market with an element of innovation, financial planning, and high ethical standards. There is a potential in the growth of the business, especially in the expansion to the European markets where the environmental rules are strict. In addition to profitability, GreenFlow promotes responsible consumer behaviour and leads to a zero-waste future. The vision of its long-term is to decrease plastic addiction and encourage sustainability-based entrepreneurship to have a sustainable social and environmental influence.</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054472-6555-4308-88E6-89FE6D8648FB}" type="slidenum">
              <a:rPr lang="en-US" smtClean="0"/>
              <a:t>6</a:t>
            </a:fld>
            <a:endParaRPr lang="en-US"/>
          </a:p>
        </p:txBody>
      </p:sp>
    </p:spTree>
    <p:extLst>
      <p:ext uri="{BB962C8B-B14F-4D97-AF65-F5344CB8AC3E}">
        <p14:creationId xmlns:p14="http://schemas.microsoft.com/office/powerpoint/2010/main" val="2152263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054472-6555-4308-88E6-89FE6D8648FB}" type="slidenum">
              <a:rPr lang="en-US" smtClean="0"/>
              <a:t>7</a:t>
            </a:fld>
            <a:endParaRPr lang="en-US"/>
          </a:p>
        </p:txBody>
      </p:sp>
    </p:spTree>
    <p:extLst>
      <p:ext uri="{BB962C8B-B14F-4D97-AF65-F5344CB8AC3E}">
        <p14:creationId xmlns:p14="http://schemas.microsoft.com/office/powerpoint/2010/main" val="3974677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44C324-0E9D-4D6B-8895-4857C018015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D03216-B062-4717-AD7C-571C9F40FBA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5470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44C324-0E9D-4D6B-8895-4857C018015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2006470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44C324-0E9D-4D6B-8895-4857C018015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D03216-B062-4717-AD7C-571C9F40FBA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5795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44C324-0E9D-4D6B-8895-4857C018015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2860581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44C324-0E9D-4D6B-8895-4857C0180154}" type="datetimeFigureOut">
              <a:rPr lang="en-US" smtClean="0"/>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1720435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44C324-0E9D-4D6B-8895-4857C0180154}" type="datetimeFigureOut">
              <a:rPr lang="en-US" smtClean="0"/>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3792140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E44C324-0E9D-4D6B-8895-4857C0180154}" type="datetimeFigureOut">
              <a:rPr lang="en-US" smtClean="0"/>
              <a:t>11/6/2025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132410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E44C324-0E9D-4D6B-8895-4857C0180154}" type="datetimeFigureOut">
              <a:rPr lang="en-US" smtClean="0"/>
              <a:t>11/6/2025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0D03216-B062-4717-AD7C-571C9F40FBA2}" type="slidenum">
              <a:rPr lang="en-US" smtClean="0"/>
              <a:t>‹#›</a:t>
            </a:fld>
            <a:endParaRPr lang="en-US"/>
          </a:p>
        </p:txBody>
      </p:sp>
    </p:spTree>
    <p:extLst>
      <p:ext uri="{BB962C8B-B14F-4D97-AF65-F5344CB8AC3E}">
        <p14:creationId xmlns:p14="http://schemas.microsoft.com/office/powerpoint/2010/main" val="1626927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44C324-0E9D-4D6B-8895-4857C0180154}"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3732941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44C324-0E9D-4D6B-8895-4857C018015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619106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44C324-0E9D-4D6B-8895-4857C0180154}"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D03216-B062-4717-AD7C-571C9F40FBA2}" type="slidenum">
              <a:rPr lang="en-US" smtClean="0"/>
              <a:t>‹#›</a:t>
            </a:fld>
            <a:endParaRPr lang="en-US"/>
          </a:p>
        </p:txBody>
      </p:sp>
    </p:spTree>
    <p:extLst>
      <p:ext uri="{BB962C8B-B14F-4D97-AF65-F5344CB8AC3E}">
        <p14:creationId xmlns:p14="http://schemas.microsoft.com/office/powerpoint/2010/main" val="2769181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E44C324-0E9D-4D6B-8895-4857C0180154}" type="datetimeFigureOut">
              <a:rPr lang="en-US" smtClean="0"/>
              <a:t>11/6/2025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0D03216-B062-4717-AD7C-571C9F40FBA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4067349"/>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loomsbury.com/au/entrepreneurship-and-small-business-978135201249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wiley.com/en-us/Contemporary%2BStrategy%2BAnalysis%2C%2B11th%2BEdition-p-00370630" TargetMode="External"/><Relationship Id="rId4" Type="http://schemas.openxmlformats.org/officeDocument/2006/relationships/hyperlink" Target="https://www.pearson.com/se/Nordics-Higher-Education/subject-catalogue/marketing/Kotler-Keller-Marketing-Management-Global-Edition-16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2CC09-DAA6-BC5C-C54B-B122E6D467A3}"/>
              </a:ext>
            </a:extLst>
          </p:cNvPr>
          <p:cNvSpPr>
            <a:spLocks noGrp="1"/>
          </p:cNvSpPr>
          <p:nvPr>
            <p:ph type="title"/>
          </p:nvPr>
        </p:nvSpPr>
        <p:spPr>
          <a:xfrm>
            <a:off x="1066800" y="1962364"/>
            <a:ext cx="10058400" cy="995431"/>
          </a:xfrm>
        </p:spPr>
        <p:txBody>
          <a:bodyPr>
            <a:normAutofit fontScale="90000"/>
          </a:bodyPr>
          <a:lstStyle/>
          <a:p>
            <a:pPr algn="ctr">
              <a:lnSpc>
                <a:spcPct val="150000"/>
              </a:lnSpc>
            </a:pPr>
            <a:r>
              <a:rPr lang="en-US" b="1" dirty="0">
                <a:solidFill>
                  <a:schemeClr val="tx1"/>
                </a:solidFill>
                <a:latin typeface="Arial" panose="020B0604020202020204" pitchFamily="34" charset="0"/>
                <a:cs typeface="Arial" panose="020B0604020202020204" pitchFamily="34" charset="0"/>
              </a:rPr>
              <a:t>Enterprise and Entrepreneurship</a:t>
            </a:r>
          </a:p>
        </p:txBody>
      </p:sp>
      <p:sp>
        <p:nvSpPr>
          <p:cNvPr id="6" name="TextBox 5">
            <a:extLst>
              <a:ext uri="{FF2B5EF4-FFF2-40B4-BE49-F238E27FC236}">
                <a16:creationId xmlns:a16="http://schemas.microsoft.com/office/drawing/2014/main" id="{B540F946-55DE-E585-AA5C-7DF060B2B8B8}"/>
              </a:ext>
            </a:extLst>
          </p:cNvPr>
          <p:cNvSpPr txBox="1"/>
          <p:nvPr/>
        </p:nvSpPr>
        <p:spPr>
          <a:xfrm>
            <a:off x="1257728" y="3429000"/>
            <a:ext cx="9676544"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Part 2 – Individual Presentation Pitch</a:t>
            </a:r>
            <a:r>
              <a:rPr lang="en-US" sz="3600" b="1" dirty="0">
                <a:effectLst/>
                <a:latin typeface="Arial" panose="020B0604020202020204" pitchFamily="34" charset="0"/>
                <a:ea typeface="Aptos" panose="020B0004020202020204" pitchFamily="34" charset="0"/>
                <a:cs typeface="Times New Roman" panose="02020603050405020304" pitchFamily="18" charset="0"/>
              </a:rPr>
              <a:t> GreenFlow</a:t>
            </a:r>
            <a:endParaRPr 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644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2CC09-DAA6-BC5C-C54B-B122E6D467A3}"/>
              </a:ext>
            </a:extLst>
          </p:cNvPr>
          <p:cNvSpPr>
            <a:spLocks noGrp="1"/>
          </p:cNvSpPr>
          <p:nvPr>
            <p:ph type="title"/>
          </p:nvPr>
        </p:nvSpPr>
        <p:spPr>
          <a:xfrm>
            <a:off x="1066800" y="346988"/>
            <a:ext cx="10058400" cy="1326537"/>
          </a:xfrm>
        </p:spPr>
        <p:txBody>
          <a:bodyPr>
            <a:normAutofit/>
          </a:bodyPr>
          <a:lstStyle/>
          <a:p>
            <a:pPr algn="ctr">
              <a:lnSpc>
                <a:spcPct val="150000"/>
              </a:lnSpc>
            </a:pPr>
            <a:r>
              <a:rPr lang="en-US" sz="4400" b="1" dirty="0">
                <a:solidFill>
                  <a:schemeClr val="tx1"/>
                </a:solidFill>
                <a:latin typeface="Arial" panose="020B0604020202020204" pitchFamily="34" charset="0"/>
                <a:cs typeface="Arial" panose="020B0604020202020204" pitchFamily="34" charset="0"/>
              </a:rPr>
              <a:t>Business Overview - GreenFlow</a:t>
            </a:r>
          </a:p>
        </p:txBody>
      </p:sp>
      <p:sp>
        <p:nvSpPr>
          <p:cNvPr id="5" name="Content Placeholder 4">
            <a:extLst>
              <a:ext uri="{FF2B5EF4-FFF2-40B4-BE49-F238E27FC236}">
                <a16:creationId xmlns:a16="http://schemas.microsoft.com/office/drawing/2014/main" id="{7A1894D9-5C50-57C0-9C76-E473937FB4A1}"/>
              </a:ext>
            </a:extLst>
          </p:cNvPr>
          <p:cNvSpPr>
            <a:spLocks noGrp="1"/>
          </p:cNvSpPr>
          <p:nvPr>
            <p:ph idx="1"/>
          </p:nvPr>
        </p:nvSpPr>
        <p:spPr/>
        <p:txBody>
          <a:bodyPr>
            <a:normAutofit/>
          </a:bodyPr>
          <a:lstStyle/>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Manufactures biodegradable cups and straws.</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Targets cafes and restaurants within the UK.</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Dedicated to the environmentally-friendly consumption trend.</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Provides sustainable packaging options.</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Legal format Private Limited Company.</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Small team and Founder-led management.</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Vision: Eliminate single-use plastic waste.</a:t>
            </a:r>
          </a:p>
          <a:p>
            <a:pPr marL="0" indent="0" algn="just">
              <a:lnSpc>
                <a:spcPct val="150000"/>
              </a:lnSpc>
              <a:spcBef>
                <a:spcPts val="0"/>
              </a:spcBef>
              <a:spcAft>
                <a:spcPts val="0"/>
              </a:spcAft>
              <a:buNone/>
            </a:pP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9F94F9A-5CB6-1B8F-9CD3-389B86D0C3A7}"/>
              </a:ext>
            </a:extLst>
          </p:cNvPr>
          <p:cNvSpPr txBox="1"/>
          <p:nvPr/>
        </p:nvSpPr>
        <p:spPr>
          <a:xfrm>
            <a:off x="5894798" y="5684428"/>
            <a:ext cx="3762910"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(World Economic Forum, 2023)</a:t>
            </a:r>
          </a:p>
        </p:txBody>
      </p:sp>
    </p:spTree>
    <p:extLst>
      <p:ext uri="{BB962C8B-B14F-4D97-AF65-F5344CB8AC3E}">
        <p14:creationId xmlns:p14="http://schemas.microsoft.com/office/powerpoint/2010/main" val="2992817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2CC09-DAA6-BC5C-C54B-B122E6D467A3}"/>
              </a:ext>
            </a:extLst>
          </p:cNvPr>
          <p:cNvSpPr>
            <a:spLocks noGrp="1"/>
          </p:cNvSpPr>
          <p:nvPr>
            <p:ph type="title"/>
          </p:nvPr>
        </p:nvSpPr>
        <p:spPr>
          <a:xfrm>
            <a:off x="1066800" y="346988"/>
            <a:ext cx="10058400" cy="1326537"/>
          </a:xfrm>
        </p:spPr>
        <p:txBody>
          <a:bodyPr>
            <a:normAutofit/>
          </a:bodyPr>
          <a:lstStyle/>
          <a:p>
            <a:pPr algn="ctr">
              <a:lnSpc>
                <a:spcPct val="150000"/>
              </a:lnSpc>
            </a:pPr>
            <a:r>
              <a:rPr lang="en-US" sz="4400" b="1" dirty="0">
                <a:solidFill>
                  <a:schemeClr val="tx1"/>
                </a:solidFill>
                <a:latin typeface="Arial" panose="020B0604020202020204" pitchFamily="34" charset="0"/>
                <a:cs typeface="Arial" panose="020B0604020202020204" pitchFamily="34" charset="0"/>
              </a:rPr>
              <a:t>Environmental Analysis (PESTEL)</a:t>
            </a:r>
          </a:p>
        </p:txBody>
      </p:sp>
      <p:sp>
        <p:nvSpPr>
          <p:cNvPr id="5" name="Content Placeholder 4">
            <a:extLst>
              <a:ext uri="{FF2B5EF4-FFF2-40B4-BE49-F238E27FC236}">
                <a16:creationId xmlns:a16="http://schemas.microsoft.com/office/drawing/2014/main" id="{7A1894D9-5C50-57C0-9C76-E473937FB4A1}"/>
              </a:ext>
            </a:extLst>
          </p:cNvPr>
          <p:cNvSpPr>
            <a:spLocks noGrp="1"/>
          </p:cNvSpPr>
          <p:nvPr>
            <p:ph idx="1"/>
          </p:nvPr>
        </p:nvSpPr>
        <p:spPr/>
        <p:txBody>
          <a:bodyPr>
            <a:normAutofit/>
          </a:bodyPr>
          <a:lstStyle/>
          <a:p>
            <a:pPr algn="just">
              <a:lnSpc>
                <a:spcPct val="150000"/>
              </a:lnSpc>
              <a:spcBef>
                <a:spcPts val="0"/>
              </a:spcBef>
              <a:spcAft>
                <a:spcPts val="0"/>
              </a:spcAft>
              <a:buFont typeface="Wingdings" panose="05000000000000000000" pitchFamily="2" charset="2"/>
              <a:buChar char="v"/>
            </a:pPr>
            <a:r>
              <a:rPr lang="en-GB" sz="2200">
                <a:latin typeface="Arial" panose="020B0604020202020204" pitchFamily="34" charset="0"/>
                <a:cs typeface="Arial" panose="020B0604020202020204" pitchFamily="34" charset="0"/>
              </a:rPr>
              <a:t>Political: The UK support green businesses.</a:t>
            </a:r>
          </a:p>
          <a:p>
            <a:pPr algn="just">
              <a:lnSpc>
                <a:spcPct val="150000"/>
              </a:lnSpc>
              <a:spcBef>
                <a:spcPts val="0"/>
              </a:spcBef>
              <a:spcAft>
                <a:spcPts val="0"/>
              </a:spcAft>
              <a:buFont typeface="Wingdings" panose="05000000000000000000" pitchFamily="2" charset="2"/>
              <a:buChar char="v"/>
            </a:pPr>
            <a:r>
              <a:rPr lang="en-GB" sz="2200">
                <a:latin typeface="Arial" panose="020B0604020202020204" pitchFamily="34" charset="0"/>
                <a:cs typeface="Arial" panose="020B0604020202020204" pitchFamily="34" charset="0"/>
              </a:rPr>
              <a:t>Economic: Growing demand for eco products.</a:t>
            </a:r>
          </a:p>
          <a:p>
            <a:pPr algn="just">
              <a:lnSpc>
                <a:spcPct val="150000"/>
              </a:lnSpc>
              <a:spcBef>
                <a:spcPts val="0"/>
              </a:spcBef>
              <a:spcAft>
                <a:spcPts val="0"/>
              </a:spcAft>
              <a:buFont typeface="Wingdings" panose="05000000000000000000" pitchFamily="2" charset="2"/>
              <a:buChar char="v"/>
            </a:pPr>
            <a:r>
              <a:rPr lang="en-GB" sz="2200">
                <a:latin typeface="Arial" panose="020B0604020202020204" pitchFamily="34" charset="0"/>
                <a:cs typeface="Arial" panose="020B0604020202020204" pitchFamily="34" charset="0"/>
              </a:rPr>
              <a:t>Social: Consumers are sustainable brands.</a:t>
            </a:r>
          </a:p>
          <a:p>
            <a:pPr algn="just">
              <a:lnSpc>
                <a:spcPct val="150000"/>
              </a:lnSpc>
              <a:spcBef>
                <a:spcPts val="0"/>
              </a:spcBef>
              <a:spcAft>
                <a:spcPts val="0"/>
              </a:spcAft>
              <a:buFont typeface="Wingdings" panose="05000000000000000000" pitchFamily="2" charset="2"/>
              <a:buChar char="v"/>
            </a:pPr>
            <a:r>
              <a:rPr lang="en-GB" sz="2200">
                <a:latin typeface="Arial" panose="020B0604020202020204" pitchFamily="34" charset="0"/>
                <a:cs typeface="Arial" panose="020B0604020202020204" pitchFamily="34" charset="0"/>
              </a:rPr>
              <a:t>Technological: Innovation in biodegradable resources.</a:t>
            </a:r>
          </a:p>
          <a:p>
            <a:pPr algn="just">
              <a:lnSpc>
                <a:spcPct val="150000"/>
              </a:lnSpc>
              <a:spcBef>
                <a:spcPts val="0"/>
              </a:spcBef>
              <a:spcAft>
                <a:spcPts val="0"/>
              </a:spcAft>
              <a:buFont typeface="Wingdings" panose="05000000000000000000" pitchFamily="2" charset="2"/>
              <a:buChar char="v"/>
            </a:pPr>
            <a:r>
              <a:rPr lang="en-GB" sz="2200">
                <a:latin typeface="Arial" panose="020B0604020202020204" pitchFamily="34" charset="0"/>
                <a:cs typeface="Arial" panose="020B0604020202020204" pitchFamily="34" charset="0"/>
              </a:rPr>
              <a:t>Environmental: Push towards less plastic consumption.</a:t>
            </a:r>
          </a:p>
          <a:p>
            <a:pPr algn="just">
              <a:lnSpc>
                <a:spcPct val="150000"/>
              </a:lnSpc>
              <a:spcBef>
                <a:spcPts val="0"/>
              </a:spcBef>
              <a:spcAft>
                <a:spcPts val="0"/>
              </a:spcAft>
              <a:buFont typeface="Wingdings" panose="05000000000000000000" pitchFamily="2" charset="2"/>
              <a:buChar char="v"/>
            </a:pPr>
            <a:r>
              <a:rPr lang="en-GB" sz="2200">
                <a:latin typeface="Arial" panose="020B0604020202020204" pitchFamily="34" charset="0"/>
                <a:cs typeface="Arial" panose="020B0604020202020204" pitchFamily="34" charset="0"/>
              </a:rPr>
              <a:t>Legal: Compliance with UK packaging regulations</a:t>
            </a:r>
          </a:p>
          <a:p>
            <a:pPr algn="just">
              <a:lnSpc>
                <a:spcPct val="150000"/>
              </a:lnSpc>
              <a:spcBef>
                <a:spcPts val="0"/>
              </a:spcBef>
              <a:spcAft>
                <a:spcPts val="0"/>
              </a:spcAft>
              <a:buFont typeface="Wingdings" panose="05000000000000000000" pitchFamily="2" charset="2"/>
              <a:buChar char="v"/>
            </a:pPr>
            <a:r>
              <a:rPr lang="en-GB" sz="2200">
                <a:latin typeface="Arial" panose="020B0604020202020204" pitchFamily="34" charset="0"/>
                <a:cs typeface="Arial" panose="020B0604020202020204" pitchFamily="34" charset="0"/>
              </a:rPr>
              <a:t>Favourable climate of eco startups.</a:t>
            </a: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F9D3AC6-E4B8-C596-5CAE-78A324A0D36D}"/>
              </a:ext>
            </a:extLst>
          </p:cNvPr>
          <p:cNvSpPr txBox="1"/>
          <p:nvPr/>
        </p:nvSpPr>
        <p:spPr>
          <a:xfrm>
            <a:off x="7024955" y="5856637"/>
            <a:ext cx="2694398" cy="400110"/>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(Grant, 2021)</a:t>
            </a:r>
          </a:p>
        </p:txBody>
      </p:sp>
    </p:spTree>
    <p:extLst>
      <p:ext uri="{BB962C8B-B14F-4D97-AF65-F5344CB8AC3E}">
        <p14:creationId xmlns:p14="http://schemas.microsoft.com/office/powerpoint/2010/main" val="461873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2CC09-DAA6-BC5C-C54B-B122E6D467A3}"/>
              </a:ext>
            </a:extLst>
          </p:cNvPr>
          <p:cNvSpPr>
            <a:spLocks noGrp="1"/>
          </p:cNvSpPr>
          <p:nvPr>
            <p:ph type="title"/>
          </p:nvPr>
        </p:nvSpPr>
        <p:spPr>
          <a:xfrm>
            <a:off x="1066800" y="346988"/>
            <a:ext cx="10058400" cy="1326537"/>
          </a:xfrm>
        </p:spPr>
        <p:txBody>
          <a:bodyPr>
            <a:normAutofit/>
          </a:bodyPr>
          <a:lstStyle/>
          <a:p>
            <a:pPr algn="ctr">
              <a:lnSpc>
                <a:spcPct val="150000"/>
              </a:lnSpc>
            </a:pPr>
            <a:r>
              <a:rPr lang="en-US" sz="4400" b="1" dirty="0">
                <a:solidFill>
                  <a:schemeClr val="tx1"/>
                </a:solidFill>
                <a:latin typeface="Arial" panose="020B0604020202020204" pitchFamily="34" charset="0"/>
                <a:cs typeface="Arial" panose="020B0604020202020204" pitchFamily="34" charset="0"/>
              </a:rPr>
              <a:t>Marketing Strategies</a:t>
            </a:r>
          </a:p>
        </p:txBody>
      </p:sp>
      <p:sp>
        <p:nvSpPr>
          <p:cNvPr id="5" name="Content Placeholder 4">
            <a:extLst>
              <a:ext uri="{FF2B5EF4-FFF2-40B4-BE49-F238E27FC236}">
                <a16:creationId xmlns:a16="http://schemas.microsoft.com/office/drawing/2014/main" id="{7A1894D9-5C50-57C0-9C76-E473937FB4A1}"/>
              </a:ext>
            </a:extLst>
          </p:cNvPr>
          <p:cNvSpPr>
            <a:spLocks noGrp="1"/>
          </p:cNvSpPr>
          <p:nvPr>
            <p:ph idx="1"/>
          </p:nvPr>
        </p:nvSpPr>
        <p:spPr/>
        <p:txBody>
          <a:bodyPr>
            <a:normAutofit/>
          </a:bodyPr>
          <a:lstStyle/>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Target the environmentally-aware market.</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Sustainable and ethical branding.</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Online marketing through social media advertisements.</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Collaboration with green cafes and retailers.</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Visit trade fairs and environment fairs.</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Provide customers with loyalty discounts.</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Apply campaigns on influencer collaboration.</a:t>
            </a:r>
            <a:endParaRPr lang="en-US"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14BA38F-FB5F-200C-7737-60ADDFA36F41}"/>
              </a:ext>
            </a:extLst>
          </p:cNvPr>
          <p:cNvSpPr txBox="1"/>
          <p:nvPr/>
        </p:nvSpPr>
        <p:spPr>
          <a:xfrm>
            <a:off x="7590034" y="5671971"/>
            <a:ext cx="3896474" cy="400110"/>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(Kotler and Keller, 2022)</a:t>
            </a:r>
          </a:p>
        </p:txBody>
      </p:sp>
    </p:spTree>
    <p:extLst>
      <p:ext uri="{BB962C8B-B14F-4D97-AF65-F5344CB8AC3E}">
        <p14:creationId xmlns:p14="http://schemas.microsoft.com/office/powerpoint/2010/main" val="4276332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2CC09-DAA6-BC5C-C54B-B122E6D467A3}"/>
              </a:ext>
            </a:extLst>
          </p:cNvPr>
          <p:cNvSpPr>
            <a:spLocks noGrp="1"/>
          </p:cNvSpPr>
          <p:nvPr>
            <p:ph type="title"/>
          </p:nvPr>
        </p:nvSpPr>
        <p:spPr>
          <a:xfrm>
            <a:off x="1066800" y="513708"/>
            <a:ext cx="10058400" cy="1087898"/>
          </a:xfrm>
        </p:spPr>
        <p:txBody>
          <a:bodyPr>
            <a:normAutofit/>
          </a:bodyPr>
          <a:lstStyle/>
          <a:p>
            <a:pPr algn="ctr">
              <a:lnSpc>
                <a:spcPct val="150000"/>
              </a:lnSpc>
            </a:pPr>
            <a:r>
              <a:rPr lang="en-US" sz="4400" b="1" dirty="0">
                <a:solidFill>
                  <a:schemeClr val="tx1"/>
                </a:solidFill>
                <a:latin typeface="Arial" panose="020B0604020202020204" pitchFamily="34" charset="0"/>
                <a:cs typeface="Arial" panose="020B0604020202020204" pitchFamily="34" charset="0"/>
              </a:rPr>
              <a:t>Funding and Financial Allocation</a:t>
            </a:r>
          </a:p>
        </p:txBody>
      </p:sp>
      <p:graphicFrame>
        <p:nvGraphicFramePr>
          <p:cNvPr id="2" name="Table 1">
            <a:extLst>
              <a:ext uri="{FF2B5EF4-FFF2-40B4-BE49-F238E27FC236}">
                <a16:creationId xmlns:a16="http://schemas.microsoft.com/office/drawing/2014/main" id="{14EAB6C1-5ECE-0AF9-FB55-B4B1153F86FA}"/>
              </a:ext>
            </a:extLst>
          </p:cNvPr>
          <p:cNvGraphicFramePr>
            <a:graphicFrameLocks noGrp="1"/>
          </p:cNvGraphicFramePr>
          <p:nvPr>
            <p:extLst>
              <p:ext uri="{D42A27DB-BD31-4B8C-83A1-F6EECF244321}">
                <p14:modId xmlns:p14="http://schemas.microsoft.com/office/powerpoint/2010/main" val="8432947"/>
              </p:ext>
            </p:extLst>
          </p:nvPr>
        </p:nvGraphicFramePr>
        <p:xfrm>
          <a:off x="350034" y="2882008"/>
          <a:ext cx="4889785" cy="1748790"/>
        </p:xfrm>
        <a:graphic>
          <a:graphicData uri="http://schemas.openxmlformats.org/drawingml/2006/table">
            <a:tbl>
              <a:tblPr>
                <a:tableStyleId>{5C22544A-7EE6-4342-B048-85BDC9FD1C3A}</a:tableStyleId>
              </a:tblPr>
              <a:tblGrid>
                <a:gridCol w="2952718">
                  <a:extLst>
                    <a:ext uri="{9D8B030D-6E8A-4147-A177-3AD203B41FA5}">
                      <a16:colId xmlns:a16="http://schemas.microsoft.com/office/drawing/2014/main" val="179229867"/>
                    </a:ext>
                  </a:extLst>
                </a:gridCol>
                <a:gridCol w="1937067">
                  <a:extLst>
                    <a:ext uri="{9D8B030D-6E8A-4147-A177-3AD203B41FA5}">
                      <a16:colId xmlns:a16="http://schemas.microsoft.com/office/drawing/2014/main" val="714745176"/>
                    </a:ext>
                  </a:extLst>
                </a:gridCol>
              </a:tblGrid>
              <a:tr h="238125">
                <a:tc>
                  <a:txBody>
                    <a:bodyPr/>
                    <a:lstStyle/>
                    <a:p>
                      <a:pPr algn="l" fontAlgn="b"/>
                      <a:r>
                        <a:rPr lang="en-US" sz="1400" u="none" strike="noStrike">
                          <a:effectLst/>
                          <a:latin typeface="Arial" panose="020B0604020202020204" pitchFamily="34" charset="0"/>
                          <a:cs typeface="Arial" panose="020B0604020202020204" pitchFamily="34" charset="0"/>
                        </a:rPr>
                        <a:t> </a:t>
                      </a:r>
                      <a:endParaRPr lang="en-US" sz="14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ctr"/>
                      <a:r>
                        <a:rPr lang="en-US" sz="1400" b="1" u="none" strike="noStrike" dirty="0">
                          <a:effectLst/>
                          <a:latin typeface="Arial" panose="020B0604020202020204" pitchFamily="34" charset="0"/>
                          <a:cs typeface="Arial" panose="020B0604020202020204" pitchFamily="34" charset="0"/>
                        </a:rPr>
                        <a:t>MONTH</a:t>
                      </a:r>
                      <a:endParaRPr lang="en-US" sz="1400" b="1" i="0" u="none" strike="noStrike" dirty="0">
                        <a:solidFill>
                          <a:srgbClr val="FFFFFF"/>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69622625"/>
                  </a:ext>
                </a:extLst>
              </a:tr>
              <a:tr h="400050">
                <a:tc>
                  <a:txBody>
                    <a:bodyPr/>
                    <a:lstStyle/>
                    <a:p>
                      <a:pPr algn="ctr" fontAlgn="ctr"/>
                      <a:r>
                        <a:rPr lang="en-US" sz="1400" b="1" u="none" strike="noStrike" dirty="0">
                          <a:effectLst/>
                          <a:latin typeface="Arial" panose="020B0604020202020204" pitchFamily="34" charset="0"/>
                          <a:cs typeface="Arial" panose="020B0604020202020204" pitchFamily="34" charset="0"/>
                        </a:rPr>
                        <a:t>Cash in</a:t>
                      </a:r>
                      <a:endParaRPr lang="en-US" sz="1400" b="1" i="0" u="none" strike="noStrike" dirty="0">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US" sz="1400" u="none" strike="noStrike" dirty="0">
                          <a:effectLst/>
                          <a:latin typeface="Arial" panose="020B0604020202020204" pitchFamily="34" charset="0"/>
                          <a:cs typeface="Arial" panose="020B0604020202020204" pitchFamily="34" charset="0"/>
                        </a:rPr>
                        <a:t>1</a:t>
                      </a:r>
                      <a:endParaRPr lang="en-US" sz="1400" b="1" i="0" u="none" strike="noStrike" dirty="0">
                        <a:solidFill>
                          <a:srgbClr val="FFFFFF"/>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015463679"/>
                  </a:ext>
                </a:extLst>
              </a:tr>
              <a:tr h="200025">
                <a:tc>
                  <a:txBody>
                    <a:bodyPr/>
                    <a:lstStyle/>
                    <a:p>
                      <a:pPr algn="l" fontAlgn="ctr"/>
                      <a:r>
                        <a:rPr lang="en-US" sz="1400" u="none" strike="noStrike" dirty="0">
                          <a:effectLst/>
                          <a:latin typeface="Arial" panose="020B0604020202020204" pitchFamily="34" charset="0"/>
                          <a:cs typeface="Arial" panose="020B0604020202020204" pitchFamily="34" charset="0"/>
                        </a:rPr>
                        <a:t>Loan- start up capital</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US" sz="1400" dirty="0">
                          <a:latin typeface="Arial" panose="020B0604020202020204" pitchFamily="34" charset="0"/>
                          <a:cs typeface="Arial" panose="020B0604020202020204" pitchFamily="34" charset="0"/>
                        </a:rPr>
                        <a:t>£40,000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716524597"/>
                  </a:ext>
                </a:extLst>
              </a:tr>
              <a:tr h="200025">
                <a:tc>
                  <a:txBody>
                    <a:bodyPr/>
                    <a:lstStyle/>
                    <a:p>
                      <a:pPr algn="l" fontAlgn="ctr"/>
                      <a:r>
                        <a:rPr lang="en-GB" sz="1400" u="none" strike="noStrike">
                          <a:effectLst/>
                          <a:latin typeface="Arial" panose="020B0604020202020204" pitchFamily="34" charset="0"/>
                          <a:cs typeface="Arial" panose="020B0604020202020204" pitchFamily="34" charset="0"/>
                        </a:rPr>
                        <a:t>Sales (total sales of product and/or services)</a:t>
                      </a:r>
                      <a:endParaRPr lang="en-GB" sz="14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US" sz="1400" dirty="0">
                          <a:latin typeface="Arial" panose="020B0604020202020204" pitchFamily="34" charset="0"/>
                          <a:cs typeface="Arial" panose="020B0604020202020204" pitchFamily="34" charset="0"/>
                        </a:rPr>
                        <a:t>£10,000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4252691680"/>
                  </a:ext>
                </a:extLst>
              </a:tr>
              <a:tr h="209550">
                <a:tc>
                  <a:txBody>
                    <a:bodyPr/>
                    <a:lstStyle/>
                    <a:p>
                      <a:pPr algn="l" fontAlgn="ctr"/>
                      <a:r>
                        <a:rPr lang="en-US" sz="1400" u="none" strike="noStrike">
                          <a:effectLst/>
                          <a:latin typeface="Arial" panose="020B0604020202020204" pitchFamily="34" charset="0"/>
                          <a:cs typeface="Arial" panose="020B0604020202020204" pitchFamily="34" charset="0"/>
                        </a:rPr>
                        <a:t>Other</a:t>
                      </a:r>
                      <a:endParaRPr lang="en-US" sz="14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US" sz="1400" dirty="0">
                          <a:latin typeface="Arial" panose="020B0604020202020204" pitchFamily="34" charset="0"/>
                          <a:cs typeface="Arial" panose="020B0604020202020204" pitchFamily="34" charset="0"/>
                        </a:rPr>
                        <a:t>£30,000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504031806"/>
                  </a:ext>
                </a:extLst>
              </a:tr>
              <a:tr h="257175">
                <a:tc>
                  <a:txBody>
                    <a:bodyPr/>
                    <a:lstStyle/>
                    <a:p>
                      <a:pPr algn="l" fontAlgn="ctr"/>
                      <a:r>
                        <a:rPr lang="en-US" sz="1400" u="none" strike="noStrike">
                          <a:effectLst/>
                          <a:latin typeface="Arial" panose="020B0604020202020204" pitchFamily="34" charset="0"/>
                          <a:cs typeface="Arial" panose="020B0604020202020204" pitchFamily="34" charset="0"/>
                        </a:rPr>
                        <a:t>Total cash in-flows (A)</a:t>
                      </a:r>
                      <a:endParaRPr lang="en-US" sz="14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US" sz="1400" dirty="0">
                          <a:latin typeface="Arial" panose="020B0604020202020204" pitchFamily="34" charset="0"/>
                          <a:cs typeface="Arial" panose="020B0604020202020204" pitchFamily="34" charset="0"/>
                        </a:rPr>
                        <a:t>£80,000</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330138857"/>
                  </a:ext>
                </a:extLst>
              </a:tr>
            </a:tbl>
          </a:graphicData>
        </a:graphic>
      </p:graphicFrame>
      <p:graphicFrame>
        <p:nvGraphicFramePr>
          <p:cNvPr id="3" name="Table 2">
            <a:extLst>
              <a:ext uri="{FF2B5EF4-FFF2-40B4-BE49-F238E27FC236}">
                <a16:creationId xmlns:a16="http://schemas.microsoft.com/office/drawing/2014/main" id="{DDB5A900-F009-77C4-1577-4886A0AA9253}"/>
              </a:ext>
            </a:extLst>
          </p:cNvPr>
          <p:cNvGraphicFramePr>
            <a:graphicFrameLocks noGrp="1"/>
          </p:cNvGraphicFramePr>
          <p:nvPr>
            <p:extLst>
              <p:ext uri="{D42A27DB-BD31-4B8C-83A1-F6EECF244321}">
                <p14:modId xmlns:p14="http://schemas.microsoft.com/office/powerpoint/2010/main" val="4126179563"/>
              </p:ext>
            </p:extLst>
          </p:nvPr>
        </p:nvGraphicFramePr>
        <p:xfrm>
          <a:off x="5383658" y="1844318"/>
          <a:ext cx="5517223" cy="4164802"/>
        </p:xfrm>
        <a:graphic>
          <a:graphicData uri="http://schemas.openxmlformats.org/drawingml/2006/table">
            <a:tbl>
              <a:tblPr>
                <a:tableStyleId>{5C22544A-7EE6-4342-B048-85BDC9FD1C3A}</a:tableStyleId>
              </a:tblPr>
              <a:tblGrid>
                <a:gridCol w="3688423">
                  <a:extLst>
                    <a:ext uri="{9D8B030D-6E8A-4147-A177-3AD203B41FA5}">
                      <a16:colId xmlns:a16="http://schemas.microsoft.com/office/drawing/2014/main" val="3929447205"/>
                    </a:ext>
                  </a:extLst>
                </a:gridCol>
                <a:gridCol w="1828800">
                  <a:extLst>
                    <a:ext uri="{9D8B030D-6E8A-4147-A177-3AD203B41FA5}">
                      <a16:colId xmlns:a16="http://schemas.microsoft.com/office/drawing/2014/main" val="864707705"/>
                    </a:ext>
                  </a:extLst>
                </a:gridCol>
              </a:tblGrid>
              <a:tr h="256157">
                <a:tc>
                  <a:txBody>
                    <a:bodyPr/>
                    <a:lstStyle/>
                    <a:p>
                      <a:pPr algn="just" fontAlgn="b"/>
                      <a:r>
                        <a:rPr lang="en-US" sz="1400" u="none" strike="noStrike" dirty="0">
                          <a:effectLst/>
                          <a:latin typeface="Arial" panose="020B0604020202020204" pitchFamily="34" charset="0"/>
                          <a:cs typeface="Arial" panose="020B0604020202020204" pitchFamily="34" charset="0"/>
                        </a:rPr>
                        <a:t> </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ctr"/>
                      <a:r>
                        <a:rPr lang="en-US" sz="1400" b="1" u="none" strike="noStrike" dirty="0">
                          <a:effectLst/>
                          <a:latin typeface="Arial" panose="020B0604020202020204" pitchFamily="34" charset="0"/>
                          <a:cs typeface="Arial" panose="020B0604020202020204" pitchFamily="34" charset="0"/>
                        </a:rPr>
                        <a:t>MONTH</a:t>
                      </a:r>
                      <a:endParaRPr lang="en-US" sz="1400" b="1" i="0" u="none" strike="noStrike" dirty="0">
                        <a:solidFill>
                          <a:srgbClr val="FFFFFF"/>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111832546"/>
                  </a:ext>
                </a:extLst>
              </a:tr>
              <a:tr h="430344">
                <a:tc>
                  <a:txBody>
                    <a:bodyPr/>
                    <a:lstStyle/>
                    <a:p>
                      <a:pPr algn="ctr" fontAlgn="ctr"/>
                      <a:r>
                        <a:rPr lang="en-US" sz="1400" b="1" u="none" strike="noStrike" dirty="0">
                          <a:effectLst/>
                          <a:latin typeface="Arial" panose="020B0604020202020204" pitchFamily="34" charset="0"/>
                          <a:cs typeface="Arial" panose="020B0604020202020204" pitchFamily="34" charset="0"/>
                        </a:rPr>
                        <a:t>Cash out-expenses</a:t>
                      </a:r>
                      <a:endParaRPr lang="en-US" sz="1400" b="1" i="0" u="none" strike="noStrike" dirty="0">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1</a:t>
                      </a:r>
                      <a:endParaRPr lang="en-US" sz="1400" b="1" i="0" u="none" strike="noStrike" dirty="0">
                        <a:solidFill>
                          <a:srgbClr val="FFFFFF"/>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4055818596"/>
                  </a:ext>
                </a:extLst>
              </a:tr>
              <a:tr h="196853">
                <a:tc>
                  <a:txBody>
                    <a:bodyPr/>
                    <a:lstStyle/>
                    <a:p>
                      <a:pPr algn="just" fontAlgn="ctr"/>
                      <a:r>
                        <a:rPr lang="en-US" sz="1400" u="none" strike="noStrike" dirty="0">
                          <a:effectLst/>
                          <a:latin typeface="Arial" panose="020B0604020202020204" pitchFamily="34" charset="0"/>
                          <a:cs typeface="Arial" panose="020B0604020202020204" pitchFamily="34" charset="0"/>
                        </a:rPr>
                        <a:t>Rent or premises costs</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dirty="0">
                          <a:latin typeface="Arial" panose="020B0604020202020204" pitchFamily="34" charset="0"/>
                          <a:cs typeface="Arial" panose="020B0604020202020204" pitchFamily="34" charset="0"/>
                        </a:rPr>
                        <a:t>£1,100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211468755"/>
                  </a:ext>
                </a:extLst>
              </a:tr>
              <a:tr h="196853">
                <a:tc>
                  <a:txBody>
                    <a:bodyPr/>
                    <a:lstStyle/>
                    <a:p>
                      <a:pPr algn="just" fontAlgn="ctr"/>
                      <a:r>
                        <a:rPr lang="en-GB" sz="1400" u="none" strike="noStrike" dirty="0">
                          <a:effectLst/>
                          <a:latin typeface="Arial" panose="020B0604020202020204" pitchFamily="34" charset="0"/>
                          <a:cs typeface="Arial" panose="020B0604020202020204" pitchFamily="34" charset="0"/>
                        </a:rPr>
                        <a:t>Business rates for your business premises</a:t>
                      </a:r>
                      <a:endParaRPr lang="en-GB"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300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1124392873"/>
                  </a:ext>
                </a:extLst>
              </a:tr>
              <a:tr h="196853">
                <a:tc>
                  <a:txBody>
                    <a:bodyPr/>
                    <a:lstStyle/>
                    <a:p>
                      <a:pPr algn="just" fontAlgn="ctr"/>
                      <a:r>
                        <a:rPr lang="en-US" sz="1400" u="none" strike="noStrike" dirty="0">
                          <a:effectLst/>
                          <a:latin typeface="Arial" panose="020B0604020202020204" pitchFamily="34" charset="0"/>
                          <a:cs typeface="Arial" panose="020B0604020202020204" pitchFamily="34" charset="0"/>
                        </a:rPr>
                        <a:t>Utilities (gas, electricity, water)</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£250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1160100322"/>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Insurance</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£400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1867520956"/>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Telephone and internet</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£150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648380275"/>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Marketing and advertising expenses</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£2,000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1907751659"/>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Vehicle running costs</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£600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1869581774"/>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Equipment purchase or leasing</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£20,000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2231761694"/>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Postage, printing, stationery</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£500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902239724"/>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Transport and delivery</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£700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2542665707"/>
                  </a:ext>
                </a:extLst>
              </a:tr>
              <a:tr h="215172">
                <a:tc>
                  <a:txBody>
                    <a:bodyPr/>
                    <a:lstStyle/>
                    <a:p>
                      <a:pPr algn="just" fontAlgn="ctr"/>
                      <a:r>
                        <a:rPr lang="en-GB" sz="1400" u="none" strike="noStrike" dirty="0">
                          <a:effectLst/>
                          <a:latin typeface="Arial" panose="020B0604020202020204" pitchFamily="34" charset="0"/>
                          <a:cs typeface="Arial" panose="020B0604020202020204" pitchFamily="34" charset="0"/>
                        </a:rPr>
                        <a:t>Professional fees (legal, accounting etc.)</a:t>
                      </a:r>
                      <a:endParaRPr lang="en-GB"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£1,000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2467421114"/>
                  </a:ext>
                </a:extLst>
              </a:tr>
              <a:tr h="215172">
                <a:tc>
                  <a:txBody>
                    <a:bodyPr/>
                    <a:lstStyle/>
                    <a:p>
                      <a:pPr algn="just" fontAlgn="ctr"/>
                      <a:r>
                        <a:rPr lang="en-GB" sz="1400" u="none" strike="noStrike" dirty="0">
                          <a:effectLst/>
                          <a:latin typeface="Arial" panose="020B0604020202020204" pitchFamily="34" charset="0"/>
                          <a:cs typeface="Arial" panose="020B0604020202020204" pitchFamily="34" charset="0"/>
                        </a:rPr>
                        <a:t>Cost of sales (Cost of product)</a:t>
                      </a:r>
                      <a:endParaRPr lang="en-GB"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£10,000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899578941"/>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Wages your own</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£1,700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1493113654"/>
                  </a:ext>
                </a:extLst>
              </a:tr>
              <a:tr h="215172">
                <a:tc>
                  <a:txBody>
                    <a:bodyPr/>
                    <a:lstStyle/>
                    <a:p>
                      <a:pPr algn="just" fontAlgn="ctr"/>
                      <a:r>
                        <a:rPr lang="en-US" sz="1400" u="none" strike="noStrike" dirty="0">
                          <a:effectLst/>
                          <a:latin typeface="Arial" panose="020B0604020202020204" pitchFamily="34" charset="0"/>
                          <a:cs typeface="Arial" panose="020B0604020202020204" pitchFamily="34" charset="0"/>
                        </a:rPr>
                        <a:t>Staff wages</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£6,000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319206242"/>
                  </a:ext>
                </a:extLst>
              </a:tr>
              <a:tr h="215172">
                <a:tc>
                  <a:txBody>
                    <a:bodyPr/>
                    <a:lstStyle/>
                    <a:p>
                      <a:pPr algn="just" fontAlgn="ctr"/>
                      <a:r>
                        <a:rPr lang="en-US" sz="1400" dirty="0">
                          <a:latin typeface="Arial" panose="020B0604020202020204" pitchFamily="34" charset="0"/>
                          <a:cs typeface="Arial" panose="020B0604020202020204" pitchFamily="34" charset="0"/>
                        </a:rPr>
                        <a:t>Website Development</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£600</a:t>
                      </a:r>
                      <a:endParaRPr lang="en-US" sz="14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89132271"/>
                  </a:ext>
                </a:extLst>
              </a:tr>
              <a:tr h="256157">
                <a:tc>
                  <a:txBody>
                    <a:bodyPr/>
                    <a:lstStyle/>
                    <a:p>
                      <a:pPr algn="just" fontAlgn="ctr"/>
                      <a:r>
                        <a:rPr lang="en-US" sz="1400" u="none" strike="noStrike" dirty="0">
                          <a:effectLst/>
                          <a:latin typeface="Arial" panose="020B0604020202020204" pitchFamily="34" charset="0"/>
                          <a:cs typeface="Arial" panose="020B0604020202020204" pitchFamily="34" charset="0"/>
                        </a:rPr>
                        <a:t>Total cash out-flows (B)</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just" fontAlgn="ctr"/>
                      <a:r>
                        <a:rPr lang="en-US" sz="1400" u="none" strike="noStrike" dirty="0">
                          <a:effectLst/>
                          <a:latin typeface="Arial" panose="020B0604020202020204" pitchFamily="34" charset="0"/>
                          <a:cs typeface="Arial" panose="020B0604020202020204" pitchFamily="34" charset="0"/>
                        </a:rPr>
                        <a:t>£0</a:t>
                      </a:r>
                      <a:endParaRPr lang="en-US" sz="14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3249018559"/>
                  </a:ext>
                </a:extLst>
              </a:tr>
            </a:tbl>
          </a:graphicData>
        </a:graphic>
      </p:graphicFrame>
      <p:sp>
        <p:nvSpPr>
          <p:cNvPr id="6" name="TextBox 5">
            <a:extLst>
              <a:ext uri="{FF2B5EF4-FFF2-40B4-BE49-F238E27FC236}">
                <a16:creationId xmlns:a16="http://schemas.microsoft.com/office/drawing/2014/main" id="{4780D9EA-949D-C1F7-8493-A070F2FBA732}"/>
              </a:ext>
            </a:extLst>
          </p:cNvPr>
          <p:cNvSpPr txBox="1"/>
          <p:nvPr/>
        </p:nvSpPr>
        <p:spPr>
          <a:xfrm>
            <a:off x="7852025" y="5974960"/>
            <a:ext cx="2226923" cy="400110"/>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(Burns, 2020)</a:t>
            </a:r>
          </a:p>
        </p:txBody>
      </p:sp>
    </p:spTree>
    <p:extLst>
      <p:ext uri="{BB962C8B-B14F-4D97-AF65-F5344CB8AC3E}">
        <p14:creationId xmlns:p14="http://schemas.microsoft.com/office/powerpoint/2010/main" val="619507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2CC09-DAA6-BC5C-C54B-B122E6D467A3}"/>
              </a:ext>
            </a:extLst>
          </p:cNvPr>
          <p:cNvSpPr>
            <a:spLocks noGrp="1"/>
          </p:cNvSpPr>
          <p:nvPr>
            <p:ph type="title"/>
          </p:nvPr>
        </p:nvSpPr>
        <p:spPr>
          <a:xfrm>
            <a:off x="1066800" y="346988"/>
            <a:ext cx="10058400" cy="1326537"/>
          </a:xfrm>
        </p:spPr>
        <p:txBody>
          <a:bodyPr>
            <a:normAutofit/>
          </a:bodyPr>
          <a:lstStyle/>
          <a:p>
            <a:pPr algn="ctr">
              <a:lnSpc>
                <a:spcPct val="150000"/>
              </a:lnSpc>
            </a:pPr>
            <a:r>
              <a:rPr lang="en-US" sz="4400" b="1" dirty="0">
                <a:solidFill>
                  <a:schemeClr val="tx1"/>
                </a:solidFill>
                <a:latin typeface="Arial" panose="020B0604020202020204" pitchFamily="34" charset="0"/>
                <a:cs typeface="Arial" panose="020B0604020202020204" pitchFamily="34" charset="0"/>
              </a:rPr>
              <a:t>Conclusion</a:t>
            </a:r>
          </a:p>
        </p:txBody>
      </p:sp>
      <p:sp>
        <p:nvSpPr>
          <p:cNvPr id="5" name="Content Placeholder 4">
            <a:extLst>
              <a:ext uri="{FF2B5EF4-FFF2-40B4-BE49-F238E27FC236}">
                <a16:creationId xmlns:a16="http://schemas.microsoft.com/office/drawing/2014/main" id="{7A1894D9-5C50-57C0-9C76-E473937FB4A1}"/>
              </a:ext>
            </a:extLst>
          </p:cNvPr>
          <p:cNvSpPr>
            <a:spLocks noGrp="1"/>
          </p:cNvSpPr>
          <p:nvPr>
            <p:ph idx="1"/>
          </p:nvPr>
        </p:nvSpPr>
        <p:spPr/>
        <p:txBody>
          <a:bodyPr>
            <a:normAutofit lnSpcReduction="10000"/>
          </a:bodyPr>
          <a:lstStyle/>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GreenFlow provides green packaging.</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It operates in a green market that is highly growing.</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Effective marketing and investment plan.</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Good environmental and legal congruity.</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Enhances sustainability and innovation.</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Prospective for expansion across Europe</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Encourages responsible customer performance</a:t>
            </a:r>
          </a:p>
          <a:p>
            <a:pPr algn="just">
              <a:lnSpc>
                <a:spcPct val="150000"/>
              </a:lnSpc>
              <a:spcBef>
                <a:spcPts val="0"/>
              </a:spcBef>
              <a:spcAft>
                <a:spcPts val="0"/>
              </a:spcAft>
              <a:buFont typeface="Wingdings" panose="05000000000000000000" pitchFamily="2" charset="2"/>
              <a:buChar char="v"/>
            </a:pPr>
            <a:r>
              <a:rPr lang="en-GB" sz="2200" dirty="0">
                <a:latin typeface="Arial" panose="020B0604020202020204" pitchFamily="34" charset="0"/>
                <a:cs typeface="Arial" panose="020B0604020202020204" pitchFamily="34" charset="0"/>
              </a:rPr>
              <a:t>Long-term vision for the zero-waste industry</a:t>
            </a: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4550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2CC09-DAA6-BC5C-C54B-B122E6D467A3}"/>
              </a:ext>
            </a:extLst>
          </p:cNvPr>
          <p:cNvSpPr>
            <a:spLocks noGrp="1"/>
          </p:cNvSpPr>
          <p:nvPr>
            <p:ph type="title"/>
          </p:nvPr>
        </p:nvSpPr>
        <p:spPr>
          <a:xfrm>
            <a:off x="1066800" y="346988"/>
            <a:ext cx="10058400" cy="1326537"/>
          </a:xfrm>
        </p:spPr>
        <p:txBody>
          <a:bodyPr>
            <a:normAutofit/>
          </a:bodyPr>
          <a:lstStyle/>
          <a:p>
            <a:pPr algn="ctr">
              <a:lnSpc>
                <a:spcPct val="150000"/>
              </a:lnSpc>
            </a:pPr>
            <a:r>
              <a:rPr lang="en-GB" sz="4400" b="1" dirty="0">
                <a:solidFill>
                  <a:schemeClr val="tx1"/>
                </a:solidFill>
                <a:latin typeface="Arial" panose="020B0604020202020204" pitchFamily="34" charset="0"/>
                <a:cs typeface="Arial" panose="020B0604020202020204" pitchFamily="34" charset="0"/>
              </a:rPr>
              <a:t>References</a:t>
            </a:r>
            <a:endParaRPr lang="en-US" sz="4400" b="1" dirty="0">
              <a:solidFill>
                <a:schemeClr val="tx1"/>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A1894D9-5C50-57C0-9C76-E473937FB4A1}"/>
              </a:ext>
            </a:extLst>
          </p:cNvPr>
          <p:cNvSpPr>
            <a:spLocks noGrp="1"/>
          </p:cNvSpPr>
          <p:nvPr>
            <p:ph idx="1"/>
          </p:nvPr>
        </p:nvSpPr>
        <p:spPr/>
        <p:txBody>
          <a:bodyPr>
            <a:normAutofit fontScale="70000" lnSpcReduction="20000"/>
          </a:bodyPr>
          <a:lstStyle/>
          <a:p>
            <a:pPr marL="288000" indent="-288000" algn="just">
              <a:lnSpc>
                <a:spcPct val="170000"/>
              </a:lnSpc>
              <a:spcBef>
                <a:spcPts val="0"/>
              </a:spcBef>
              <a:spcAft>
                <a:spcPts val="0"/>
              </a:spcAft>
              <a:buFont typeface="Wingdings" panose="05000000000000000000" pitchFamily="2" charset="2"/>
              <a:buChar char="v"/>
            </a:pPr>
            <a:r>
              <a:rPr lang="en-US" sz="2200" dirty="0">
                <a:latin typeface="Arial" panose="020B0604020202020204" pitchFamily="34" charset="0"/>
                <a:cs typeface="Arial" panose="020B0604020202020204" pitchFamily="34" charset="0"/>
              </a:rPr>
              <a:t>Teece, D.J. (2018) ‘Business models and dynamic capabilities’, Long Range Planning, 51(1), pp. 40–49. doi:10.1016/j.lrp.2017.06.007</a:t>
            </a:r>
          </a:p>
          <a:p>
            <a:pPr marL="288000" indent="-288000" algn="just">
              <a:lnSpc>
                <a:spcPct val="170000"/>
              </a:lnSpc>
              <a:spcBef>
                <a:spcPts val="0"/>
              </a:spcBef>
              <a:spcAft>
                <a:spcPts val="0"/>
              </a:spcAft>
              <a:buFont typeface="Wingdings" panose="05000000000000000000" pitchFamily="2" charset="2"/>
              <a:buChar char="v"/>
            </a:pPr>
            <a:r>
              <a:rPr lang="en-US" sz="2200" dirty="0">
                <a:latin typeface="Arial" panose="020B0604020202020204" pitchFamily="34" charset="0"/>
                <a:cs typeface="Arial" panose="020B0604020202020204" pitchFamily="34" charset="0"/>
              </a:rPr>
              <a:t>Burns, P. (2020). Entrepreneurship and Small Business: Start-up, Growth and Maturity. 5th </a:t>
            </a:r>
            <a:r>
              <a:rPr lang="en-US" sz="2200" dirty="0" err="1">
                <a:latin typeface="Arial" panose="020B0604020202020204" pitchFamily="34" charset="0"/>
                <a:cs typeface="Arial" panose="020B0604020202020204" pitchFamily="34" charset="0"/>
              </a:rPr>
              <a:t>edn</a:t>
            </a:r>
            <a:r>
              <a:rPr lang="en-US" sz="2200" dirty="0">
                <a:latin typeface="Arial" panose="020B0604020202020204" pitchFamily="34" charset="0"/>
                <a:cs typeface="Arial" panose="020B0604020202020204" pitchFamily="34" charset="0"/>
              </a:rPr>
              <a:t>. London: Palgrave Macmillan. Available at: </a:t>
            </a:r>
            <a:r>
              <a:rPr lang="en-US" sz="2200" dirty="0">
                <a:latin typeface="Arial" panose="020B0604020202020204" pitchFamily="34" charset="0"/>
                <a:cs typeface="Arial" panose="020B0604020202020204" pitchFamily="34" charset="0"/>
                <a:hlinkClick r:id="rId3"/>
              </a:rPr>
              <a:t>https://www.bloomsbury.com/au/entrepreneurship-and-small-business-9781352012491/</a:t>
            </a:r>
            <a:r>
              <a:rPr lang="en-US" sz="2200" dirty="0">
                <a:latin typeface="Arial" panose="020B0604020202020204" pitchFamily="34" charset="0"/>
                <a:cs typeface="Arial" panose="020B0604020202020204" pitchFamily="34" charset="0"/>
              </a:rPr>
              <a:t> </a:t>
            </a:r>
          </a:p>
          <a:p>
            <a:pPr marL="288000" indent="-288000" algn="just">
              <a:lnSpc>
                <a:spcPct val="170000"/>
              </a:lnSpc>
              <a:spcBef>
                <a:spcPts val="0"/>
              </a:spcBef>
              <a:spcAft>
                <a:spcPts val="0"/>
              </a:spcAft>
              <a:buFont typeface="Wingdings" panose="05000000000000000000" pitchFamily="2" charset="2"/>
              <a:buChar char="v"/>
            </a:pPr>
            <a:r>
              <a:rPr lang="en-US" sz="2200" dirty="0">
                <a:latin typeface="Arial" panose="020B0604020202020204" pitchFamily="34" charset="0"/>
                <a:cs typeface="Arial" panose="020B0604020202020204" pitchFamily="34" charset="0"/>
              </a:rPr>
              <a:t>Kotler, P. and Keller, K.L. (2022). Marketing Management. 16th </a:t>
            </a:r>
            <a:r>
              <a:rPr lang="en-US" sz="2200" dirty="0" err="1">
                <a:latin typeface="Arial" panose="020B0604020202020204" pitchFamily="34" charset="0"/>
                <a:cs typeface="Arial" panose="020B0604020202020204" pitchFamily="34" charset="0"/>
              </a:rPr>
              <a:t>edn</a:t>
            </a:r>
            <a:r>
              <a:rPr lang="en-US" sz="2200" dirty="0">
                <a:latin typeface="Arial" panose="020B0604020202020204" pitchFamily="34" charset="0"/>
                <a:cs typeface="Arial" panose="020B0604020202020204" pitchFamily="34" charset="0"/>
              </a:rPr>
              <a:t>. Harlow: Pearson Education. Available at: </a:t>
            </a:r>
            <a:r>
              <a:rPr lang="en-US" sz="2200" dirty="0">
                <a:latin typeface="Arial" panose="020B0604020202020204" pitchFamily="34" charset="0"/>
                <a:cs typeface="Arial" panose="020B0604020202020204" pitchFamily="34" charset="0"/>
                <a:hlinkClick r:id="rId4"/>
              </a:rPr>
              <a:t>https://www.pearson.com/se/Nordics-Higher-Education/subject-catalogue/marketing/Kotler-Keller-Marketing-Management-Global-Edition-16e.html</a:t>
            </a:r>
            <a:endParaRPr lang="en-US" sz="2200" dirty="0">
              <a:latin typeface="Arial" panose="020B0604020202020204" pitchFamily="34" charset="0"/>
              <a:cs typeface="Arial" panose="020B0604020202020204" pitchFamily="34" charset="0"/>
            </a:endParaRPr>
          </a:p>
          <a:p>
            <a:pPr marL="288000" indent="-288000" algn="just">
              <a:lnSpc>
                <a:spcPct val="170000"/>
              </a:lnSpc>
              <a:spcBef>
                <a:spcPts val="0"/>
              </a:spcBef>
              <a:spcAft>
                <a:spcPts val="0"/>
              </a:spcAft>
              <a:buFont typeface="Wingdings" panose="05000000000000000000" pitchFamily="2" charset="2"/>
              <a:buChar char="v"/>
            </a:pPr>
            <a:r>
              <a:rPr lang="en-US" sz="2200" dirty="0">
                <a:latin typeface="Arial" panose="020B0604020202020204" pitchFamily="34" charset="0"/>
                <a:cs typeface="Arial" panose="020B0604020202020204" pitchFamily="34" charset="0"/>
              </a:rPr>
              <a:t>Grant, R.M. (2021). Contemporary Strategy Analysis. 11th </a:t>
            </a:r>
            <a:r>
              <a:rPr lang="en-US" sz="2200" dirty="0" err="1">
                <a:latin typeface="Arial" panose="020B0604020202020204" pitchFamily="34" charset="0"/>
                <a:cs typeface="Arial" panose="020B0604020202020204" pitchFamily="34" charset="0"/>
              </a:rPr>
              <a:t>edn</a:t>
            </a:r>
            <a:r>
              <a:rPr lang="en-US" sz="2200" dirty="0">
                <a:latin typeface="Arial" panose="020B0604020202020204" pitchFamily="34" charset="0"/>
                <a:cs typeface="Arial" panose="020B0604020202020204" pitchFamily="34" charset="0"/>
              </a:rPr>
              <a:t>. Hoboken, NJ: Wiley. Available at: </a:t>
            </a:r>
            <a:r>
              <a:rPr lang="en-US" sz="2200" dirty="0">
                <a:latin typeface="Arial" panose="020B0604020202020204" pitchFamily="34" charset="0"/>
                <a:cs typeface="Arial" panose="020B0604020202020204" pitchFamily="34" charset="0"/>
                <a:hlinkClick r:id="rId5"/>
              </a:rPr>
              <a:t>https://www.wiley.com/en-us/Contemporary%2BStrategy%2BAnalysis%2C%2B11th%2BEdition-p-00370630</a:t>
            </a:r>
            <a:endParaRPr lang="en-US" sz="2200" dirty="0">
              <a:latin typeface="Arial" panose="020B0604020202020204" pitchFamily="34" charset="0"/>
              <a:cs typeface="Arial" panose="020B0604020202020204" pitchFamily="34" charset="0"/>
            </a:endParaRPr>
          </a:p>
          <a:p>
            <a:pPr marL="288000" indent="-288000" algn="just">
              <a:lnSpc>
                <a:spcPct val="170000"/>
              </a:lnSpc>
              <a:spcBef>
                <a:spcPts val="0"/>
              </a:spcBef>
              <a:spcAft>
                <a:spcPts val="0"/>
              </a:spcAft>
              <a:buFont typeface="Wingdings" panose="05000000000000000000" pitchFamily="2" charset="2"/>
              <a:buChar char="v"/>
            </a:pPr>
            <a:r>
              <a:rPr lang="en-US" sz="2200" dirty="0">
                <a:latin typeface="Arial" panose="020B0604020202020204" pitchFamily="34" charset="0"/>
                <a:cs typeface="Arial" panose="020B0604020202020204" pitchFamily="34" charset="0"/>
              </a:rPr>
              <a:t>World Economic Forum (2023). Circular economy and sustainability initiatives. Geneva.</a:t>
            </a:r>
          </a:p>
        </p:txBody>
      </p:sp>
    </p:spTree>
    <p:extLst>
      <p:ext uri="{BB962C8B-B14F-4D97-AF65-F5344CB8AC3E}">
        <p14:creationId xmlns:p14="http://schemas.microsoft.com/office/powerpoint/2010/main" val="411596730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71</TotalTime>
  <Words>1113</Words>
  <Application>Microsoft Office PowerPoint</Application>
  <PresentationFormat>Widescreen</PresentationFormat>
  <Paragraphs>106</Paragraphs>
  <Slides>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Aptos</vt:lpstr>
      <vt:lpstr>Arial</vt:lpstr>
      <vt:lpstr>Calibri</vt:lpstr>
      <vt:lpstr>Calibri Light</vt:lpstr>
      <vt:lpstr>ui-sans-serif</vt:lpstr>
      <vt:lpstr>Wingdings</vt:lpstr>
      <vt:lpstr>Retrospect</vt:lpstr>
      <vt:lpstr>Enterprise and Entrepreneurship</vt:lpstr>
      <vt:lpstr>Business Overview - GreenFlow</vt:lpstr>
      <vt:lpstr>Environmental Analysis (PESTEL)</vt:lpstr>
      <vt:lpstr>Marketing Strategies</vt:lpstr>
      <vt:lpstr>Funding and Financial Allocation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4</cp:revision>
  <dcterms:created xsi:type="dcterms:W3CDTF">2025-11-05T16:40:14Z</dcterms:created>
  <dcterms:modified xsi:type="dcterms:W3CDTF">2025-11-06T14:20:00Z</dcterms:modified>
</cp:coreProperties>
</file>