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3"/>
  </p:notesMasterIdLst>
  <p:sldIdLst>
    <p:sldId id="256" r:id="rId2"/>
    <p:sldId id="257" r:id="rId3"/>
    <p:sldId id="260" r:id="rId4"/>
    <p:sldId id="262" r:id="rId5"/>
    <p:sldId id="261" r:id="rId6"/>
    <p:sldId id="259" r:id="rId7"/>
    <p:sldId id="264" r:id="rId8"/>
    <p:sldId id="265" r:id="rId9"/>
    <p:sldId id="267" r:id="rId10"/>
    <p:sldId id="266"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uthor" initials="A" lastIdx="1" clrIdx="0">
    <p:extLst>
      <p:ext uri="{19B8F6BF-5375-455C-9EA6-DF929625EA0E}">
        <p15:presenceInfo xmlns:p15="http://schemas.microsoft.com/office/powerpoint/2012/main" userId="Autho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4D0AB"/>
    <a:srgbClr val="E7D4A5"/>
    <a:srgbClr val="ADCACB"/>
    <a:srgbClr val="C4BDB6"/>
    <a:srgbClr val="BCADB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556" autoAdjust="0"/>
    <p:restoredTop sz="74929" autoAdjust="0"/>
  </p:normalViewPr>
  <p:slideViewPr>
    <p:cSldViewPr snapToGrid="0">
      <p:cViewPr varScale="1">
        <p:scale>
          <a:sx n="47" d="100"/>
          <a:sy n="47" d="100"/>
        </p:scale>
        <p:origin x="1052" y="48"/>
      </p:cViewPr>
      <p:guideLst/>
    </p:cSldViewPr>
  </p:slideViewPr>
  <p:notesTextViewPr>
    <p:cViewPr>
      <p:scale>
        <a:sx n="1" d="1"/>
        <a:sy n="1" d="1"/>
      </p:scale>
      <p:origin x="0" y="-111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93BB2D-FFBE-4A6C-BDC0-2C1A71C537E6}" type="datetimeFigureOut">
              <a:rPr lang="en-US" smtClean="0"/>
              <a:t>10/5/2025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4E506C-CDF6-4140-B7D7-258B96B1F322}" type="slidenum">
              <a:rPr lang="en-US" smtClean="0"/>
              <a:t>‹#›</a:t>
            </a:fld>
            <a:endParaRPr lang="en-US"/>
          </a:p>
        </p:txBody>
      </p:sp>
    </p:spTree>
    <p:extLst>
      <p:ext uri="{BB962C8B-B14F-4D97-AF65-F5344CB8AC3E}">
        <p14:creationId xmlns:p14="http://schemas.microsoft.com/office/powerpoint/2010/main" val="2618252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1" kern="1200" dirty="0">
                <a:solidFill>
                  <a:schemeClr val="tx1"/>
                </a:solidFill>
                <a:effectLst/>
                <a:latin typeface="+mn-lt"/>
                <a:ea typeface="+mn-ea"/>
                <a:cs typeface="+mn-cs"/>
              </a:rPr>
              <a:t>Introduction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Health and well-being are not just outcomes but are also powerful enablers of sustainable development (Winston, 2022). The key issues of health care include the rising population, the rising chronic disease, and inequalities in healthcare access and the negative effects of climate change and other environmental issues (Bayram et al., 2023). Such concerns are also brand indicators of the shift to policies and clinical practise that are not only focused on treatment but on longevity, prevention, and resilience, as well. In the current presentation, the nexus of health, wellbeing and sustainable development in the industry will be discussed critically. It will investigate theoretical paradigm to this </a:t>
            </a:r>
            <a:r>
              <a:rPr lang="en-US" sz="1200" kern="1200" dirty="0" err="1">
                <a:solidFill>
                  <a:schemeClr val="tx1"/>
                </a:solidFill>
                <a:effectLst/>
                <a:latin typeface="+mn-lt"/>
                <a:ea typeface="+mn-ea"/>
                <a:cs typeface="+mn-cs"/>
              </a:rPr>
              <a:t>realisation</a:t>
            </a:r>
            <a:r>
              <a:rPr lang="en-US" sz="1200" kern="1200" dirty="0">
                <a:solidFill>
                  <a:schemeClr val="tx1"/>
                </a:solidFill>
                <a:effectLst/>
                <a:latin typeface="+mn-lt"/>
                <a:ea typeface="+mn-ea"/>
                <a:cs typeface="+mn-cs"/>
              </a:rPr>
              <a:t>, expectant policy and governance paradigm, and audit the enactment of holistic care paradigms in the society and in clinical practises. In addition, the role of the public health programmes, the equality of access and integration of sustainable and inclusive care in various settings and the opportunities and limitations thereof will be challenged.  </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i="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2</a:t>
            </a:fld>
            <a:endParaRPr lang="en-US"/>
          </a:p>
        </p:txBody>
      </p:sp>
    </p:spTree>
    <p:extLst>
      <p:ext uri="{BB962C8B-B14F-4D97-AF65-F5344CB8AC3E}">
        <p14:creationId xmlns:p14="http://schemas.microsoft.com/office/powerpoint/2010/main" val="1262247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Definition and Discussion of Key Concepts </a:t>
            </a:r>
          </a:p>
          <a:p>
            <a:r>
              <a:rPr lang="en-GB" sz="1200" kern="1200" dirty="0">
                <a:solidFill>
                  <a:schemeClr val="tx1"/>
                </a:solidFill>
                <a:effectLst/>
                <a:latin typeface="+mn-lt"/>
                <a:ea typeface="+mn-ea"/>
                <a:cs typeface="+mn-cs"/>
              </a:rPr>
              <a:t>The traditional understanding of health identifies the concept as a state of complete physical, mental and social well-being and not only the absence of disease or weakness (Wilcock and Hocking, 2024). Despite being pioneering in its focus on social and psychological variables, this phrasing has been criticised as absolutist and therefore inaccessible, since the vast majority of individuals do not reach the high level of wellbeing emphasised. </a:t>
            </a:r>
            <a:r>
              <a:rPr lang="en-GB" sz="1200" kern="1200" dirty="0" err="1">
                <a:solidFill>
                  <a:schemeClr val="tx1"/>
                </a:solidFill>
                <a:effectLst/>
                <a:latin typeface="+mn-lt"/>
                <a:ea typeface="+mn-ea"/>
                <a:cs typeface="+mn-cs"/>
              </a:rPr>
              <a:t>Menassa</a:t>
            </a:r>
            <a:r>
              <a:rPr lang="en-GB" sz="1200" kern="1200" dirty="0">
                <a:solidFill>
                  <a:schemeClr val="tx1"/>
                </a:solidFill>
                <a:effectLst/>
                <a:latin typeface="+mn-lt"/>
                <a:ea typeface="+mn-ea"/>
                <a:cs typeface="+mn-cs"/>
              </a:rPr>
              <a:t> et al. (2023) suggest a different conceptualisation, defining the notions of health as the capacity to adapt and manage the self amid social, physical, and emotional distress as a feasible and more realistic phenomenon and metric. Well-being, which is strongly related to health, is perceived as a wholesome concept that includes the physical, mental, emotional, and social aspects. The concept of subjective well-being is based on how individuals rate life satisfaction and emotion (Diener and Sim, 2024).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Seligman's PERMA model prioritises five pillars—Positive emotion, Engagement, Relationships, Meaning, and Accomplishment—providing an organised framework for the encouragement of flourishing in health and social care (</a:t>
            </a:r>
            <a:r>
              <a:rPr lang="en-GB" sz="1200" kern="1200" dirty="0" err="1">
                <a:solidFill>
                  <a:schemeClr val="tx1"/>
                </a:solidFill>
                <a:effectLst/>
                <a:latin typeface="+mn-lt"/>
                <a:ea typeface="+mn-ea"/>
                <a:cs typeface="+mn-cs"/>
              </a:rPr>
              <a:t>Chisale</a:t>
            </a:r>
            <a:r>
              <a:rPr lang="en-GB" sz="1200" kern="1200" dirty="0">
                <a:solidFill>
                  <a:schemeClr val="tx1"/>
                </a:solidFill>
                <a:effectLst/>
                <a:latin typeface="+mn-lt"/>
                <a:ea typeface="+mn-ea"/>
                <a:cs typeface="+mn-cs"/>
              </a:rPr>
              <a:t> and Phiri, 2022). Sustainable development, as Mhlanga (2023) stated, is meeting the needs of the present without impairing the ability of future generations to meet their own. In health, this reaches out to sustainable resource usage, minimising the sector's impact on the environment, and incorporating green approaches into service provision (Le et al., 2024). All these concepts are increasingly embraced in contemporary policy documents: the NHS Long Term Plan puts prevention, mental health care, and planetary sustainability at the fore, while Sustainable Development Goals (SDGs) require mainstreamed interventions to address inequalities and safeguard planetary health (NHS, 2019). Collectively, health, well-being, and sustainable development have shifted from theoretical ideals to practical imperatives guiding how health and social care systems are structured and delivered.</a:t>
            </a:r>
            <a:endParaRPr lang="en-US" sz="1200" kern="1200" dirty="0">
              <a:solidFill>
                <a:schemeClr val="tx1"/>
              </a:solidFill>
              <a:effectLst/>
              <a:latin typeface="+mn-lt"/>
              <a:ea typeface="+mn-ea"/>
              <a:cs typeface="+mn-cs"/>
            </a:endParaRPr>
          </a:p>
          <a:p>
            <a:endParaRPr lang="en-US" b="1" i="1" dirty="0"/>
          </a:p>
        </p:txBody>
      </p:sp>
      <p:sp>
        <p:nvSpPr>
          <p:cNvPr id="4" name="Slide Number Placeholder 3"/>
          <p:cNvSpPr>
            <a:spLocks noGrp="1"/>
          </p:cNvSpPr>
          <p:nvPr>
            <p:ph type="sldNum" sz="quarter" idx="5"/>
          </p:nvPr>
        </p:nvSpPr>
        <p:spPr/>
        <p:txBody>
          <a:bodyPr/>
          <a:lstStyle/>
          <a:p>
            <a:fld id="{A34E506C-CDF6-4140-B7D7-258B96B1F322}" type="slidenum">
              <a:rPr lang="en-US" smtClean="0"/>
              <a:t>3</a:t>
            </a:fld>
            <a:endParaRPr lang="en-US"/>
          </a:p>
        </p:txBody>
      </p:sp>
    </p:spTree>
    <p:extLst>
      <p:ext uri="{BB962C8B-B14F-4D97-AF65-F5344CB8AC3E}">
        <p14:creationId xmlns:p14="http://schemas.microsoft.com/office/powerpoint/2010/main" val="3388664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Integration of Health and Wellbeing Approaches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adoption of holistic health and wellbeing models in medical services highlights person centred care which recognises the interrelation of physical, mental, emotional and social aspects of health. Instead of emphasising pathology, holistic paradigms aim at improving the general quality of life and enable people to play an active role in their care. Prevention and lifestyle interventions (e.g., exercise, nutrition, and stress-management programmes), psychological and emotional support (e.g., counselling, mindfulness, or cognitive-behavioural interventions), and community-based interventions that enable social connectedness and resilience are some of the interventions. In the National Health Service (NHS), the idea of social prescribing, enabling patients to receive non-clinical services, such as the arts, volunteering, or debt advice, and integrated care partnerships, which bring healthcare providers, social services, and voluntary organisations together to deal with wider determinants of health, are examples. These modalities demonstrate a gradual transformation of incorporating wellbeing as a part of regular healthcare provision, thus reducing the use of strictly medicalised interventions.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addition, sustainable development frameworks are responsible for locating health and well-being at the heart of policy. The strategy of the WHO, called “Health in All Policies (</a:t>
            </a:r>
            <a:r>
              <a:rPr lang="en-GB" sz="1200" kern="1200" dirty="0" err="1">
                <a:solidFill>
                  <a:schemeClr val="tx1"/>
                </a:solidFill>
                <a:effectLst/>
                <a:latin typeface="+mn-lt"/>
                <a:ea typeface="+mn-ea"/>
                <a:cs typeface="+mn-cs"/>
              </a:rPr>
              <a:t>HiAP</a:t>
            </a:r>
            <a:r>
              <a:rPr lang="en-GB" sz="1200" kern="1200" dirty="0">
                <a:solidFill>
                  <a:schemeClr val="tx1"/>
                </a:solidFill>
                <a:effectLst/>
                <a:latin typeface="+mn-lt"/>
                <a:ea typeface="+mn-ea"/>
                <a:cs typeface="+mn-cs"/>
              </a:rPr>
              <a:t>)” makes governments consider health outcomes in every area of their policies, including transport and housing, thereby promoting sustainable and equitable outcomes (World Health Organisation, 2021). As an example, the Air pollution control policies will be accompanied by actual benefits to the health of the population and reduce environmental degradation in </a:t>
            </a:r>
            <a:r>
              <a:rPr lang="en-GB" sz="1200" kern="1200" dirty="0" err="1">
                <a:solidFill>
                  <a:schemeClr val="tx1"/>
                </a:solidFill>
                <a:effectLst/>
                <a:latin typeface="+mn-lt"/>
                <a:ea typeface="+mn-ea"/>
                <a:cs typeface="+mn-cs"/>
              </a:rPr>
              <a:t>favor</a:t>
            </a:r>
            <a:r>
              <a:rPr lang="en-GB" sz="1200" kern="1200" dirty="0">
                <a:solidFill>
                  <a:schemeClr val="tx1"/>
                </a:solidFill>
                <a:effectLst/>
                <a:latin typeface="+mn-lt"/>
                <a:ea typeface="+mn-ea"/>
                <a:cs typeface="+mn-cs"/>
              </a:rPr>
              <a:t> of some SDGs, i.e., SDG 3 - Good Health and Well-being and 13 - Climate Action (Das, 2021). The health sector is also becoming more open to a wider approach of viewing disease as wellness and preventative; in the same breath, the structural and other inequalities via the incorporation of health-for-all models and sustainable policy alternatives are also on the agenda. The recent conference stated how health services could not only be a facilitator towards the goal of attaining improved health to individuals but also the element of contributing to larger systems within the society and envisaging environmental sustainability.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4</a:t>
            </a:fld>
            <a:endParaRPr lang="en-US"/>
          </a:p>
        </p:txBody>
      </p:sp>
    </p:spTree>
    <p:extLst>
      <p:ext uri="{BB962C8B-B14F-4D97-AF65-F5344CB8AC3E}">
        <p14:creationId xmlns:p14="http://schemas.microsoft.com/office/powerpoint/2010/main" val="1801643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Theoretical Perspectives</a:t>
            </a:r>
          </a:p>
          <a:p>
            <a:r>
              <a:rPr lang="en-GB" sz="1200" kern="1200" dirty="0">
                <a:solidFill>
                  <a:schemeClr val="tx1"/>
                </a:solidFill>
                <a:effectLst/>
                <a:latin typeface="+mn-lt"/>
                <a:ea typeface="+mn-ea"/>
                <a:cs typeface="+mn-cs"/>
              </a:rPr>
              <a:t>The adoption of holistic health and wellbeing models in medical services highlights person centred care which recognises the interrelation of physical, mental, emotional and social aspects of health. Instead of emphasising pathology, holistic paradigms aim at improving the general quality of life and enable people to play an active role in their care. </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Theoretical approaches to health provide health care frameworks that drive sustainable and efficient care delivery. The Western conceptualisation of the biomedical model that prevailed in Western medicine in the twentieth century views health as disease absence and focuses on biological pathology, diagnosis, and treatment (</a:t>
            </a:r>
            <a:r>
              <a:rPr lang="en-GB" sz="1200" kern="1200" dirty="0" err="1">
                <a:solidFill>
                  <a:schemeClr val="tx1"/>
                </a:solidFill>
                <a:effectLst/>
                <a:latin typeface="+mn-lt"/>
                <a:ea typeface="+mn-ea"/>
                <a:cs typeface="+mn-cs"/>
              </a:rPr>
              <a:t>Jayawickrama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Madhanagopal</a:t>
            </a:r>
            <a:r>
              <a:rPr lang="en-GB" sz="1200" kern="1200" dirty="0">
                <a:solidFill>
                  <a:schemeClr val="tx1"/>
                </a:solidFill>
                <a:effectLst/>
                <a:latin typeface="+mn-lt"/>
                <a:ea typeface="+mn-ea"/>
                <a:cs typeface="+mn-cs"/>
              </a:rPr>
              <a:t>, 2025). This model assumes that diseases may be described as causes of physical dysfunction, and treated through medical or surgical intervention, such as the surgical treatment of appendicitis or antibiotic treatment of infections. However, it has been criticised to lower health to pathology and to exclude psychological, social and environmental determinants which make it more inapplicable to conditions like depression or diabetes.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biopsychosocial model by Engel helped to fill these gaps, considering that health outcomes are determined by interactions between biological, psychological, and social factors (</a:t>
            </a:r>
            <a:r>
              <a:rPr lang="en-GB" sz="1200" kern="1200" dirty="0" err="1">
                <a:solidFill>
                  <a:schemeClr val="tx1"/>
                </a:solidFill>
                <a:effectLst/>
                <a:latin typeface="+mn-lt"/>
                <a:ea typeface="+mn-ea"/>
                <a:cs typeface="+mn-cs"/>
              </a:rPr>
              <a:t>Gidner</a:t>
            </a:r>
            <a:r>
              <a:rPr lang="en-GB" sz="1200" kern="1200" dirty="0">
                <a:solidFill>
                  <a:schemeClr val="tx1"/>
                </a:solidFill>
                <a:effectLst/>
                <a:latin typeface="+mn-lt"/>
                <a:ea typeface="+mn-ea"/>
                <a:cs typeface="+mn-cs"/>
              </a:rPr>
              <a:t>, 2022). The model promotes the view that treatment goes beyond the physical condition to cover behaviour, mental condition and social conditions. Indicatively, the management of diabetes involves more than the administration of insulin; lifestyle support and counselling are also needed. The salutogenic model proposed by </a:t>
            </a:r>
            <a:r>
              <a:rPr lang="en-GB" sz="1200" kern="1200" dirty="0" err="1">
                <a:solidFill>
                  <a:schemeClr val="tx1"/>
                </a:solidFill>
                <a:effectLst/>
                <a:latin typeface="+mn-lt"/>
                <a:ea typeface="+mn-ea"/>
                <a:cs typeface="+mn-cs"/>
              </a:rPr>
              <a:t>Antonovsky</a:t>
            </a:r>
            <a:r>
              <a:rPr lang="en-GB" sz="1200" kern="1200" dirty="0">
                <a:solidFill>
                  <a:schemeClr val="tx1"/>
                </a:solidFill>
                <a:effectLst/>
                <a:latin typeface="+mn-lt"/>
                <a:ea typeface="+mn-ea"/>
                <a:cs typeface="+mn-cs"/>
              </a:rPr>
              <a:t> also shifted the emphasis to the health and resilience promoting factors (</a:t>
            </a:r>
            <a:r>
              <a:rPr lang="en-GB" sz="1200" kern="1200" dirty="0" err="1">
                <a:solidFill>
                  <a:schemeClr val="tx1"/>
                </a:solidFill>
                <a:effectLst/>
                <a:latin typeface="+mn-lt"/>
                <a:ea typeface="+mn-ea"/>
                <a:cs typeface="+mn-cs"/>
              </a:rPr>
              <a:t>Cannemeijer</a:t>
            </a:r>
            <a:r>
              <a:rPr lang="en-GB" sz="1200" kern="1200" dirty="0">
                <a:solidFill>
                  <a:schemeClr val="tx1"/>
                </a:solidFill>
                <a:effectLst/>
                <a:latin typeface="+mn-lt"/>
                <a:ea typeface="+mn-ea"/>
                <a:cs typeface="+mn-cs"/>
              </a:rPr>
              <a:t>, 2023). It argues that wellbeing is characterised by the presence of protective resources and sense of coherence, which is the ability to understand challenges and exploit resources. Indicatively, cancer patients having strong social support networks cope and experience wellbeing. Collectively, these views support preventive action, mental health promotion, and self-management of chronic diseases (Chow et al., 2023).</a:t>
            </a:r>
            <a:endParaRPr lang="en-US" b="1" i="1" dirty="0"/>
          </a:p>
        </p:txBody>
      </p:sp>
      <p:sp>
        <p:nvSpPr>
          <p:cNvPr id="4" name="Slide Number Placeholder 3"/>
          <p:cNvSpPr>
            <a:spLocks noGrp="1"/>
          </p:cNvSpPr>
          <p:nvPr>
            <p:ph type="sldNum" sz="quarter" idx="5"/>
          </p:nvPr>
        </p:nvSpPr>
        <p:spPr/>
        <p:txBody>
          <a:bodyPr/>
          <a:lstStyle/>
          <a:p>
            <a:fld id="{A34E506C-CDF6-4140-B7D7-258B96B1F322}" type="slidenum">
              <a:rPr lang="en-US" smtClean="0"/>
              <a:t>5</a:t>
            </a:fld>
            <a:endParaRPr lang="en-US"/>
          </a:p>
        </p:txBody>
      </p:sp>
    </p:spTree>
    <p:extLst>
      <p:ext uri="{BB962C8B-B14F-4D97-AF65-F5344CB8AC3E}">
        <p14:creationId xmlns:p14="http://schemas.microsoft.com/office/powerpoint/2010/main" val="17895039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Policy and Governance</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Policy and governance are key drivers in influencing how health, well-being, and sustainability are embedded in practice. The UK's NHS Long Term Plan (2019) strongly focuses on prevention, early intervention, and mental health, and appreciates that addressing the wider determinants of health is crucial to alleviating future pressures on services. Globally, the World Health Organisation's Sustainable Development Goals (SDGs), and specifically SDG 3 Good Health and Well-being, and the vision for Universal Health Coverage (UHC), offer a system for guaranteeing fair access to services and incorporating sustainability throughout health systems (</a:t>
            </a:r>
            <a:r>
              <a:rPr lang="en-GB" sz="1200" kern="1200" dirty="0" err="1">
                <a:solidFill>
                  <a:schemeClr val="tx1"/>
                </a:solidFill>
                <a:effectLst/>
                <a:latin typeface="+mn-lt"/>
                <a:ea typeface="+mn-ea"/>
                <a:cs typeface="+mn-cs"/>
              </a:rPr>
              <a:t>Lakioti</a:t>
            </a:r>
            <a:r>
              <a:rPr lang="en-GB" sz="1200" kern="1200" dirty="0">
                <a:solidFill>
                  <a:schemeClr val="tx1"/>
                </a:solidFill>
                <a:effectLst/>
                <a:latin typeface="+mn-lt"/>
                <a:ea typeface="+mn-ea"/>
                <a:cs typeface="+mn-cs"/>
              </a:rPr>
              <a:t> et al., 2025). Policies increasingly acknowledge the interconnections between climate and health, with climate-health approaches dealing with areas like air pollution, sustainable transport, and green healthcare infrastructure (Parihar and Birman, 2024).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intricacy of regulations is, however, likely to hinder the adoption of new care models, whereas economic restrictions limit investment in preventive services. Political interests also have an impact on the allocation of resources, which tends to make short-term decisions which cannot be sustained in the long run. A prime example is the long-term underinvestment in mental-health services: despite the regular prioritisation of mental-health parity in policy environments, funding has not been keeping up with discourse. To illustrate this point, NHS England has cited that there remains a mismatch between demand and supply of children mental-health services, with a lot of young people taking months before they can receive assistance. Equally, community-based counselling programmes are often closed because of budget reduction resulting in long waiting hours and unequal access (Martinez Jr, 2024). All these governance gaps are good examples of how good policy intentions and the reality of implementation come into conflict. To achieve the ideal implementation of the objectives of health, well-being, and sustainable development in reality, therefore, strengthening institutions, maintaining investments, and aligning the policies with broader sustainability agendas are critically needed (World Health Organisation, 2024).</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6</a:t>
            </a:fld>
            <a:endParaRPr lang="en-US"/>
          </a:p>
        </p:txBody>
      </p:sp>
    </p:spTree>
    <p:extLst>
      <p:ext uri="{BB962C8B-B14F-4D97-AF65-F5344CB8AC3E}">
        <p14:creationId xmlns:p14="http://schemas.microsoft.com/office/powerpoint/2010/main" val="2020907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Service Delivery</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Health and social care service delivery is increasingly taking the form of integrated, patient-focused models that incorporate wellbeing and sustainability. Wellness programs are being rolled out in hospitals and community-based settings to tackle lifestyle issues like diet, physical activity, and stress management, promoting prevention as well as long-term health benefits (Thompson, 2024). Telemedicine and online interventions have been at the forefront of this change, especially catalysed by the COVID-19 pandemic, forcing the need for remote consultations and follow-ups. The digital-first strategy of the NHS provided continuity of care in lockdown situations, minimising infection risk while maximising accessibility, particularly for people with mobility or geographical constraints (Humphrey,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Aside from digital transformation, comprehensive hospital models illustrate how service provision can make wellbeing an integral part of clinical treatment. For example, Guy's and St. Thomas' NHS Foundation Trust integrates wellbeing services including counselling, social prescribing, and community activity to tackle social determinants of health and enhance recovery outcomes (NHS, 2025). Community-health models enable integration of medical care, housing, employment, and social care services in such a way that they tackle the underlying factors of poor health (Ahmed et al., 2022). The combination of these services showed that by tailoring delivery models to holistic and sustainable models, patient outcomes might be improved, equity may be achieved, and long-term strains on healthcare systems may be lowered.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7</a:t>
            </a:fld>
            <a:endParaRPr lang="en-US"/>
          </a:p>
        </p:txBody>
      </p:sp>
    </p:spTree>
    <p:extLst>
      <p:ext uri="{BB962C8B-B14F-4D97-AF65-F5344CB8AC3E}">
        <p14:creationId xmlns:p14="http://schemas.microsoft.com/office/powerpoint/2010/main" val="30951075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Public Health Initiatives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Institutions of public health policies need to be established to enhance healthier living, mitigate against the detrimental environmental factors, and to minimise the unnecessary disease burden. As an example, in the case of tobacco use, smoking-cessation programmes that include indoor smoking prohibitions, like those enforced in the United Kingdom, and also the free availability of cessation programmes, helped reduce the prevalence of smoking by 27% in 1993 to 14% in 2019 (</a:t>
            </a:r>
            <a:r>
              <a:rPr lang="en-GB" sz="1200" kern="1200" dirty="0" err="1">
                <a:solidFill>
                  <a:schemeClr val="tx1"/>
                </a:solidFill>
                <a:effectLst/>
                <a:latin typeface="+mn-lt"/>
                <a:ea typeface="+mn-ea"/>
                <a:cs typeface="+mn-cs"/>
              </a:rPr>
              <a:t>Mabhala</a:t>
            </a:r>
            <a:r>
              <a:rPr lang="en-GB" sz="1200" kern="1200" dirty="0">
                <a:solidFill>
                  <a:schemeClr val="tx1"/>
                </a:solidFill>
                <a:effectLst/>
                <a:latin typeface="+mn-lt"/>
                <a:ea typeface="+mn-ea"/>
                <a:cs typeface="+mn-cs"/>
              </a:rPr>
              <a:t> et al., 2025). Regarding obesity, it has been demonstrated that the creation of the Soft-Drink-Industry Levy, or sugar tax, has a tremendous effect on lowering the sugar level in soft drinks by about 30% (Jensen et al., 2025).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specific programmes reveal that lifestyle-based programmes can enhance the health outcomes of the population and reduce long-term health system strain. Public-health campaigns are also significant in determining behaviour change. As an illustration, the efforts of mass vaccination drive during the COVID-19 pandemic were not only meant to minimise morbidity and mortality; rather, they served as an example of global solidarity and equity, as the COVAX programme was created to make populations in low- and middle-income countries equally access the vaccines (</a:t>
            </a:r>
            <a:r>
              <a:rPr lang="en-GB" sz="1200" kern="1200" dirty="0" err="1">
                <a:solidFill>
                  <a:schemeClr val="tx1"/>
                </a:solidFill>
                <a:effectLst/>
                <a:latin typeface="+mn-lt"/>
                <a:ea typeface="+mn-ea"/>
                <a:cs typeface="+mn-cs"/>
              </a:rPr>
              <a:t>Alanazi</a:t>
            </a:r>
            <a:r>
              <a:rPr lang="en-GB" sz="1200" kern="1200" dirty="0">
                <a:solidFill>
                  <a:schemeClr val="tx1"/>
                </a:solidFill>
                <a:effectLst/>
                <a:latin typeface="+mn-lt"/>
                <a:ea typeface="+mn-ea"/>
                <a:cs typeface="+mn-cs"/>
              </a:rPr>
              <a:t> et al., 2024). In general, these campaigns and movements demonstrate that preventive measures and community-based efforts are part of a strategy that encourages health, well-being, and sustainable development, therefore, fitting properly in the WHO framework of the Sustainable Development Goals.</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8</a:t>
            </a:fld>
            <a:endParaRPr lang="en-US"/>
          </a:p>
        </p:txBody>
      </p:sp>
    </p:spTree>
    <p:extLst>
      <p:ext uri="{BB962C8B-B14F-4D97-AF65-F5344CB8AC3E}">
        <p14:creationId xmlns:p14="http://schemas.microsoft.com/office/powerpoint/2010/main" val="3263239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Equity and Access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Inequity and access continue to remain fundamental issues to realisation of sustainable health and well-being outcomes, and inequality, in geographical, socio-economic, and technological aspects, exists. Small communities, like Scottish Highlands, often face the problem of inaccessibility of health facilities, long walks to receive treatment, and lack of special services, and urban communities have to face different issues, including overcrowding, pollution, and environmental disasters (Thelma et al., 2024). The growth of the digital health services also brings with its novel forms of inequality because digital exclusion is projected to be more prevalent among older adults, low-income families, and those with lower digital literacy or limited access to the internet (Yao et al., 2022). The difference in socio-economic status and class also complicates matters with regard to health outcomes, such as </a:t>
            </a:r>
            <a:r>
              <a:rPr lang="en-GB" sz="1200" kern="1200" dirty="0" err="1">
                <a:solidFill>
                  <a:schemeClr val="tx1"/>
                </a:solidFill>
                <a:effectLst/>
                <a:latin typeface="+mn-lt"/>
                <a:ea typeface="+mn-ea"/>
                <a:cs typeface="+mn-cs"/>
              </a:rPr>
              <a:t>Kraftman</a:t>
            </a:r>
            <a:r>
              <a:rPr lang="en-GB" sz="1200" kern="1200" dirty="0">
                <a:solidFill>
                  <a:schemeClr val="tx1"/>
                </a:solidFill>
                <a:effectLst/>
                <a:latin typeface="+mn-lt"/>
                <a:ea typeface="+mn-ea"/>
                <a:cs typeface="+mn-cs"/>
              </a:rPr>
              <a:t> et al. (2021) reported that a difference of 10 years in the ongoing life-expectancy between the least and most deprived groups in England.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inequity and healthcare access gap require a system-level intervention to address social determinants of health, including housing, education, and employment. The concept of universal coverage of healthcare, as offered by the NHS, is a major source of equal access, but specific interventions are needed to bridge the remaining gaps: mobile clinics, culturally-sensitive outreach programmes, and investments in the deprived communities (Johnson et al., 2025). Through structural inequities and accessibility of the marginalised communities, the public health systems will be aligned to the principles of sustainability more effectively and the WHO-led mission to leave no one behind (</a:t>
            </a:r>
            <a:r>
              <a:rPr lang="en-GB" sz="1200" kern="1200" dirty="0" err="1">
                <a:solidFill>
                  <a:schemeClr val="tx1"/>
                </a:solidFill>
                <a:effectLst/>
                <a:latin typeface="+mn-lt"/>
                <a:ea typeface="+mn-ea"/>
                <a:cs typeface="+mn-cs"/>
              </a:rPr>
              <a:t>Glušac</a:t>
            </a:r>
            <a:r>
              <a:rPr lang="en-GB" sz="1200" kern="1200" dirty="0">
                <a:solidFill>
                  <a:schemeClr val="tx1"/>
                </a:solidFill>
                <a:effectLst/>
                <a:latin typeface="+mn-lt"/>
                <a:ea typeface="+mn-ea"/>
                <a:cs typeface="+mn-cs"/>
              </a:rPr>
              <a:t>, 2023).</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9</a:t>
            </a:fld>
            <a:endParaRPr lang="en-US"/>
          </a:p>
        </p:txBody>
      </p:sp>
    </p:spTree>
    <p:extLst>
      <p:ext uri="{BB962C8B-B14F-4D97-AF65-F5344CB8AC3E}">
        <p14:creationId xmlns:p14="http://schemas.microsoft.com/office/powerpoint/2010/main" val="1606548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Health and well-being are interdependent on sustainable development because developing a strong health care system requires the ability to change itself to address the existing and future needs. It is suggested in the report that a complete shift of an entirely bio-medical approach should be transferred to more holistic approaches where the physical, mental and social determinants of health are taken into consideration. These efforts must be upheld in practice and the implementation of the public-health programmes and activities will necessitate a further search of equity. A sustainable success in rural and remote settings will be attained through the capacity to make sustainability and well-being the focal point of service provision and policy programming that will subsequently enable the health system to provide equitable, inclusive, and sustainable care.</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10</a:t>
            </a:fld>
            <a:endParaRPr lang="en-US"/>
          </a:p>
        </p:txBody>
      </p:sp>
    </p:spTree>
    <p:extLst>
      <p:ext uri="{BB962C8B-B14F-4D97-AF65-F5344CB8AC3E}">
        <p14:creationId xmlns:p14="http://schemas.microsoft.com/office/powerpoint/2010/main" val="26792283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11</a:t>
            </a:fld>
            <a:endParaRPr lang="en-US"/>
          </a:p>
        </p:txBody>
      </p:sp>
    </p:spTree>
    <p:extLst>
      <p:ext uri="{BB962C8B-B14F-4D97-AF65-F5344CB8AC3E}">
        <p14:creationId xmlns:p14="http://schemas.microsoft.com/office/powerpoint/2010/main" val="1360534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10/5/2025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10/5/2025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10/5/2025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10/5/2025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10/5/2025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0000"/>
            <a:lum/>
          </a:blip>
          <a:srcRect/>
          <a:stretch>
            <a:fillRect l="-13000" t="-4000" r="-13000" b="-1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10/5/2025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sdgs.un.org/goal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0757-812D-4A56-8220-975C500B7AFE}"/>
              </a:ext>
            </a:extLst>
          </p:cNvPr>
          <p:cNvSpPr>
            <a:spLocks noGrp="1"/>
          </p:cNvSpPr>
          <p:nvPr>
            <p:ph type="ctrTitle"/>
          </p:nvPr>
        </p:nvSpPr>
        <p:spPr>
          <a:xfrm>
            <a:off x="1600200" y="1045039"/>
            <a:ext cx="8991600" cy="3113314"/>
          </a:xfrm>
          <a:solidFill>
            <a:srgbClr val="A4D0AB"/>
          </a:solidFill>
        </p:spPr>
        <p:txBody>
          <a:bodyPr>
            <a:normAutofit/>
          </a:bodyPr>
          <a:lstStyle/>
          <a:p>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BMHP6030</a:t>
            </a:r>
            <a:b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BSC (HONS) HEALTH AND SOCIAL CARE</a:t>
            </a:r>
            <a:b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Health, Well-being and Sustainable Development</a:t>
            </a:r>
          </a:p>
        </p:txBody>
      </p:sp>
      <p:sp>
        <p:nvSpPr>
          <p:cNvPr id="5" name="TextBox 4">
            <a:extLst>
              <a:ext uri="{FF2B5EF4-FFF2-40B4-BE49-F238E27FC236}">
                <a16:creationId xmlns:a16="http://schemas.microsoft.com/office/drawing/2014/main" id="{A83D3622-A205-4958-93A7-A59D561B06F6}"/>
              </a:ext>
            </a:extLst>
          </p:cNvPr>
          <p:cNvSpPr txBox="1"/>
          <p:nvPr/>
        </p:nvSpPr>
        <p:spPr>
          <a:xfrm>
            <a:off x="1600200" y="4572000"/>
            <a:ext cx="8991600" cy="954107"/>
          </a:xfrm>
          <a:prstGeom prst="rect">
            <a:avLst/>
          </a:prstGeom>
          <a:solidFill>
            <a:srgbClr val="E7D4A5"/>
          </a:solidFill>
          <a:ln>
            <a:solidFill>
              <a:schemeClr val="tx1"/>
            </a:solidFill>
          </a:ln>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[Aqila Khan]</a:t>
            </a:r>
          </a:p>
          <a:p>
            <a:pPr algn="ctr"/>
            <a:r>
              <a:rPr lang="en-US" sz="2800" b="1" dirty="0">
                <a:latin typeface="Times New Roman" panose="02020603050405020304" pitchFamily="18" charset="0"/>
                <a:cs typeface="Times New Roman" panose="02020603050405020304" pitchFamily="18" charset="0"/>
              </a:rPr>
              <a:t>[2224595]</a:t>
            </a:r>
          </a:p>
        </p:txBody>
      </p:sp>
    </p:spTree>
    <p:extLst>
      <p:ext uri="{BB962C8B-B14F-4D97-AF65-F5344CB8AC3E}">
        <p14:creationId xmlns:p14="http://schemas.microsoft.com/office/powerpoint/2010/main" val="885954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4D0AB"/>
          </a:solidFill>
          <a:ln>
            <a:solidFill>
              <a:srgbClr val="BCADB1"/>
            </a:solidFill>
          </a:ln>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48386" y="1585790"/>
            <a:ext cx="7729727" cy="4019187"/>
          </a:xfrm>
          <a:solidFill>
            <a:srgbClr val="E7D4A5"/>
          </a:solidFill>
          <a:ln>
            <a:solidFill>
              <a:srgbClr val="C4BDB6"/>
            </a:solidFill>
          </a:ln>
        </p:spPr>
        <p:txBody>
          <a:bodyPr>
            <a:normAutofit/>
          </a:bodyPr>
          <a:lstStyle/>
          <a:p>
            <a:r>
              <a:rPr lang="en-US" dirty="0">
                <a:latin typeface="Times New Roman" panose="02020603050405020304" pitchFamily="18" charset="0"/>
                <a:cs typeface="Times New Roman" panose="02020603050405020304" pitchFamily="18" charset="0"/>
              </a:rPr>
              <a:t>Integration of health, wellbeing, and sustainable development is central in modern health and social care. </a:t>
            </a:r>
          </a:p>
          <a:p>
            <a:r>
              <a:rPr lang="en-US" dirty="0">
                <a:latin typeface="Times New Roman" panose="02020603050405020304" pitchFamily="18" charset="0"/>
                <a:cs typeface="Times New Roman" panose="02020603050405020304" pitchFamily="18" charset="0"/>
              </a:rPr>
              <a:t>Health services face demographic pressures, chronic diseases, access disparities, and environmental impacts.</a:t>
            </a:r>
          </a:p>
          <a:p>
            <a:r>
              <a:rPr lang="en-US" dirty="0">
                <a:latin typeface="Times New Roman" panose="02020603050405020304" pitchFamily="18" charset="0"/>
                <a:cs typeface="Times New Roman" panose="02020603050405020304" pitchFamily="18" charset="0"/>
              </a:rPr>
              <a:t>Policies and practices are shifting toward prevention, resilience, and long-term sustainability. </a:t>
            </a:r>
          </a:p>
          <a:p>
            <a:r>
              <a:rPr lang="en-US" dirty="0">
                <a:latin typeface="Times New Roman" panose="02020603050405020304" pitchFamily="18" charset="0"/>
                <a:cs typeface="Times New Roman" panose="02020603050405020304" pitchFamily="18" charset="0"/>
              </a:rPr>
              <a:t>The presentation examines how health, wellbeing, and sustainability intersect in practice. </a:t>
            </a:r>
          </a:p>
          <a:p>
            <a:r>
              <a:rPr lang="en-US" dirty="0">
                <a:latin typeface="Times New Roman" panose="02020603050405020304" pitchFamily="18" charset="0"/>
                <a:cs typeface="Times New Roman" panose="02020603050405020304" pitchFamily="18" charset="0"/>
              </a:rPr>
              <a:t>It analyses theoretical paradigms, policy frameworks, and holistic care models. </a:t>
            </a:r>
          </a:p>
          <a:p>
            <a:r>
              <a:rPr lang="en-US" dirty="0">
                <a:latin typeface="Times New Roman" panose="02020603050405020304" pitchFamily="18" charset="0"/>
                <a:cs typeface="Times New Roman" panose="02020603050405020304" pitchFamily="18" charset="0"/>
              </a:rPr>
              <a:t>The discussion also considers public health programs, equity of access, and the challenges of inclusive sustainable care. </a:t>
            </a:r>
          </a:p>
        </p:txBody>
      </p:sp>
      <p:pic>
        <p:nvPicPr>
          <p:cNvPr id="5" name="Picture 4">
            <a:extLst>
              <a:ext uri="{FF2B5EF4-FFF2-40B4-BE49-F238E27FC236}">
                <a16:creationId xmlns:a16="http://schemas.microsoft.com/office/drawing/2014/main" id="{BA76BBDF-BA36-47DA-BE33-37423CA6F437}"/>
              </a:ext>
            </a:extLst>
          </p:cNvPr>
          <p:cNvPicPr>
            <a:picLocks noChangeAspect="1"/>
          </p:cNvPicPr>
          <p:nvPr/>
        </p:nvPicPr>
        <p:blipFill>
          <a:blip r:embed="rId3"/>
          <a:stretch>
            <a:fillRect/>
          </a:stretch>
        </p:blipFill>
        <p:spPr>
          <a:xfrm>
            <a:off x="8307422" y="1118869"/>
            <a:ext cx="3536192" cy="2643423"/>
          </a:xfrm>
          <a:prstGeom prst="rect">
            <a:avLst/>
          </a:prstGeom>
        </p:spPr>
      </p:pic>
      <p:pic>
        <p:nvPicPr>
          <p:cNvPr id="6" name="Picture 5">
            <a:extLst>
              <a:ext uri="{FF2B5EF4-FFF2-40B4-BE49-F238E27FC236}">
                <a16:creationId xmlns:a16="http://schemas.microsoft.com/office/drawing/2014/main" id="{99A92D39-C2FB-4286-9520-2FE5A042F99C}"/>
              </a:ext>
            </a:extLst>
          </p:cNvPr>
          <p:cNvPicPr>
            <a:picLocks noChangeAspect="1"/>
          </p:cNvPicPr>
          <p:nvPr/>
        </p:nvPicPr>
        <p:blipFill>
          <a:blip r:embed="rId4"/>
          <a:stretch>
            <a:fillRect/>
          </a:stretch>
        </p:blipFill>
        <p:spPr>
          <a:xfrm>
            <a:off x="8307421" y="3907508"/>
            <a:ext cx="3536192" cy="2097159"/>
          </a:xfrm>
          <a:prstGeom prst="rect">
            <a:avLst/>
          </a:prstGeom>
        </p:spPr>
      </p:pic>
    </p:spTree>
    <p:extLst>
      <p:ext uri="{BB962C8B-B14F-4D97-AF65-F5344CB8AC3E}">
        <p14:creationId xmlns:p14="http://schemas.microsoft.com/office/powerpoint/2010/main" val="1919420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4D0AB"/>
          </a:solidFill>
          <a:ln>
            <a:solidFill>
              <a:srgbClr val="BCADB1"/>
            </a:solidFill>
          </a:ln>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Definition and Discussion of Key Concepts </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915570"/>
            <a:ext cx="8094596" cy="5572316"/>
          </a:xfrm>
          <a:solidFill>
            <a:srgbClr val="E7D4A5"/>
          </a:solidFill>
          <a:ln>
            <a:solidFill>
              <a:srgbClr val="C4BDB6"/>
            </a:solidFill>
          </a:ln>
        </p:spPr>
        <p:txBody>
          <a:bodyPr>
            <a:normAutofit/>
          </a:bodyPr>
          <a:lstStyle/>
          <a:p>
            <a:r>
              <a:rPr lang="en-US" sz="1600" dirty="0">
                <a:latin typeface="Times New Roman" panose="02020603050405020304" pitchFamily="18" charset="0"/>
                <a:cs typeface="Times New Roman" panose="02020603050405020304" pitchFamily="18" charset="0"/>
              </a:rPr>
              <a:t>Health is traditionally defined as complete physical, mental, and social well-being, not just absence of disease </a:t>
            </a:r>
            <a:r>
              <a:rPr lang="en-GB" sz="1600" dirty="0">
                <a:latin typeface="Times New Roman" panose="02020603050405020304" pitchFamily="18" charset="0"/>
                <a:cs typeface="Times New Roman" panose="02020603050405020304" pitchFamily="18" charset="0"/>
              </a:rPr>
              <a:t>(Wilcock and Hocking, 2024). </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An alternative view defines health as the capacity to adapt and manage amid distress. (</a:t>
            </a:r>
            <a:r>
              <a:rPr lang="en-GB" sz="1600" dirty="0" err="1">
                <a:latin typeface="Times New Roman" panose="02020603050405020304" pitchFamily="18" charset="0"/>
                <a:cs typeface="Times New Roman" panose="02020603050405020304" pitchFamily="18" charset="0"/>
              </a:rPr>
              <a:t>Menassa</a:t>
            </a:r>
            <a:r>
              <a:rPr lang="en-GB" sz="1600" dirty="0">
                <a:latin typeface="Times New Roman" panose="02020603050405020304" pitchFamily="18" charset="0"/>
                <a:cs typeface="Times New Roman" panose="02020603050405020304" pitchFamily="18" charset="0"/>
              </a:rPr>
              <a:t> et al., 2023) </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Subjective well-being is based on life satisfaction and emotional evaluation </a:t>
            </a:r>
            <a:r>
              <a:rPr lang="en-GB" sz="1600" dirty="0">
                <a:latin typeface="Times New Roman" panose="02020603050405020304" pitchFamily="18" charset="0"/>
                <a:cs typeface="Times New Roman" panose="02020603050405020304" pitchFamily="18" charset="0"/>
              </a:rPr>
              <a:t>(Diener and Sim, 2024). </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Seligman’s PERMA model highlights positive emotion, engagement, relationships, meaning, and accomplishment </a:t>
            </a:r>
            <a:r>
              <a:rPr lang="en-GB" sz="1600" dirty="0">
                <a:latin typeface="Times New Roman" panose="02020603050405020304" pitchFamily="18" charset="0"/>
                <a:cs typeface="Times New Roman" panose="02020603050405020304" pitchFamily="18" charset="0"/>
              </a:rPr>
              <a:t>(Chisale and Phiri, 2022). </a:t>
            </a:r>
            <a:r>
              <a:rPr lang="en-US" sz="1600" dirty="0">
                <a:latin typeface="Times New Roman" panose="02020603050405020304" pitchFamily="18" charset="0"/>
                <a:cs typeface="Times New Roman" panose="02020603050405020304" pitchFamily="18" charset="0"/>
              </a:rPr>
              <a:t> </a:t>
            </a:r>
          </a:p>
          <a:p>
            <a:r>
              <a:rPr lang="en-US" sz="1600" dirty="0">
                <a:latin typeface="Times New Roman" panose="02020603050405020304" pitchFamily="18" charset="0"/>
                <a:cs typeface="Times New Roman" panose="02020603050405020304" pitchFamily="18" charset="0"/>
              </a:rPr>
              <a:t>Sustainable development means meeting present needs without harming future generations’  ability to do the same (</a:t>
            </a:r>
            <a:r>
              <a:rPr lang="en-GB" sz="1600" dirty="0">
                <a:latin typeface="Times New Roman" panose="02020603050405020304" pitchFamily="18" charset="0"/>
                <a:cs typeface="Times New Roman" panose="02020603050405020304" pitchFamily="18" charset="0"/>
              </a:rPr>
              <a:t>Mhlanga, 2023) </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In health, it involves sustainable resources, reducing environmental impact, and adopting green practices </a:t>
            </a:r>
            <a:r>
              <a:rPr lang="en-GB" sz="1600" dirty="0">
                <a:latin typeface="Times New Roman" panose="02020603050405020304" pitchFamily="18" charset="0"/>
                <a:cs typeface="Times New Roman" panose="02020603050405020304" pitchFamily="18" charset="0"/>
              </a:rPr>
              <a:t>(Le et al., 2024). </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Policies like the NHS Long Term Plan </a:t>
            </a:r>
            <a:r>
              <a:rPr lang="en-US" sz="1600" dirty="0" err="1">
                <a:latin typeface="Times New Roman" panose="02020603050405020304" pitchFamily="18" charset="0"/>
                <a:cs typeface="Times New Roman" panose="02020603050405020304" pitchFamily="18" charset="0"/>
              </a:rPr>
              <a:t>prioritise</a:t>
            </a:r>
            <a:r>
              <a:rPr lang="en-US" sz="1600" dirty="0">
                <a:latin typeface="Times New Roman" panose="02020603050405020304" pitchFamily="18" charset="0"/>
                <a:cs typeface="Times New Roman" panose="02020603050405020304" pitchFamily="18" charset="0"/>
              </a:rPr>
              <a:t> prevention, mental health, and sustainability. </a:t>
            </a:r>
          </a:p>
          <a:p>
            <a:r>
              <a:rPr lang="en-US" sz="1600" dirty="0">
                <a:latin typeface="Times New Roman" panose="02020603050405020304" pitchFamily="18" charset="0"/>
                <a:cs typeface="Times New Roman" panose="02020603050405020304" pitchFamily="18" charset="0"/>
              </a:rPr>
              <a:t>Sustainable Development Goals drive interventions for equity and planetary health . Health, well-being, and sustainability have become practical imperatives shaping health and social care (NHS, 2019)</a:t>
            </a:r>
          </a:p>
        </p:txBody>
      </p:sp>
      <p:pic>
        <p:nvPicPr>
          <p:cNvPr id="4" name="Picture 3">
            <a:extLst>
              <a:ext uri="{FF2B5EF4-FFF2-40B4-BE49-F238E27FC236}">
                <a16:creationId xmlns:a16="http://schemas.microsoft.com/office/drawing/2014/main" id="{A44665FD-7DBF-4521-B39A-C332C83458F0}"/>
              </a:ext>
            </a:extLst>
          </p:cNvPr>
          <p:cNvPicPr>
            <a:picLocks noChangeAspect="1"/>
          </p:cNvPicPr>
          <p:nvPr/>
        </p:nvPicPr>
        <p:blipFill rotWithShape="1">
          <a:blip r:embed="rId3"/>
          <a:srcRect l="6501" t="16170"/>
          <a:stretch/>
        </p:blipFill>
        <p:spPr>
          <a:xfrm>
            <a:off x="8442688" y="915570"/>
            <a:ext cx="3297028" cy="2742030"/>
          </a:xfrm>
          <a:prstGeom prst="rect">
            <a:avLst/>
          </a:prstGeom>
        </p:spPr>
      </p:pic>
      <p:pic>
        <p:nvPicPr>
          <p:cNvPr id="5" name="Picture 4">
            <a:extLst>
              <a:ext uri="{FF2B5EF4-FFF2-40B4-BE49-F238E27FC236}">
                <a16:creationId xmlns:a16="http://schemas.microsoft.com/office/drawing/2014/main" id="{3BCF7F71-E460-4060-B75B-99BBCB68A326}"/>
              </a:ext>
            </a:extLst>
          </p:cNvPr>
          <p:cNvPicPr>
            <a:picLocks noChangeAspect="1"/>
          </p:cNvPicPr>
          <p:nvPr/>
        </p:nvPicPr>
        <p:blipFill>
          <a:blip r:embed="rId4"/>
          <a:stretch>
            <a:fillRect/>
          </a:stretch>
        </p:blipFill>
        <p:spPr>
          <a:xfrm>
            <a:off x="8442688" y="3701728"/>
            <a:ext cx="3297028" cy="2786158"/>
          </a:xfrm>
          <a:prstGeom prst="rect">
            <a:avLst/>
          </a:prstGeom>
        </p:spPr>
      </p:pic>
    </p:spTree>
    <p:extLst>
      <p:ext uri="{BB962C8B-B14F-4D97-AF65-F5344CB8AC3E}">
        <p14:creationId xmlns:p14="http://schemas.microsoft.com/office/powerpoint/2010/main" val="961834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4D0AB"/>
          </a:solidFill>
          <a:ln>
            <a:solidFill>
              <a:srgbClr val="BCADB1"/>
            </a:solidFill>
          </a:ln>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Integration of Health and Wellbeing Approaches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49681" y="915570"/>
            <a:ext cx="7729729" cy="5332830"/>
          </a:xfrm>
          <a:solidFill>
            <a:srgbClr val="E7D4A5"/>
          </a:solidFill>
          <a:ln>
            <a:solidFill>
              <a:srgbClr val="C4BDB6"/>
            </a:solidFill>
          </a:ln>
        </p:spPr>
        <p:txBody>
          <a:bodyPr>
            <a:normAutofit fontScale="92500" lnSpcReduction="10000"/>
          </a:bodyPr>
          <a:lstStyle/>
          <a:p>
            <a:r>
              <a:rPr lang="en-US" sz="1600" dirty="0">
                <a:latin typeface="Times New Roman" panose="02020603050405020304" pitchFamily="18" charset="0"/>
                <a:cs typeface="Times New Roman" panose="02020603050405020304" pitchFamily="18" charset="0"/>
              </a:rPr>
              <a:t>Holistic health and wellbeing models emphasise person-centred care addressing physical, mental, emotional, and social aspects. </a:t>
            </a:r>
          </a:p>
          <a:p>
            <a:r>
              <a:rPr lang="en-US" sz="1600" dirty="0">
                <a:latin typeface="Times New Roman" panose="02020603050405020304" pitchFamily="18" charset="0"/>
                <a:cs typeface="Times New Roman" panose="02020603050405020304" pitchFamily="18" charset="0"/>
              </a:rPr>
              <a:t>These models focus on quality of life and patient involvement rather than solely on pathology. </a:t>
            </a:r>
          </a:p>
          <a:p>
            <a:r>
              <a:rPr lang="en-US" sz="1600" dirty="0">
                <a:latin typeface="Times New Roman" panose="02020603050405020304" pitchFamily="18" charset="0"/>
                <a:cs typeface="Times New Roman" panose="02020603050405020304" pitchFamily="18" charset="0"/>
              </a:rPr>
              <a:t>Interventions include prevention, lifestyle changes, psychological support, and community-based programmes. </a:t>
            </a:r>
          </a:p>
          <a:p>
            <a:r>
              <a:rPr lang="en-US" sz="1600" dirty="0">
                <a:latin typeface="Times New Roman" panose="02020603050405020304" pitchFamily="18" charset="0"/>
                <a:cs typeface="Times New Roman" panose="02020603050405020304" pitchFamily="18" charset="0"/>
              </a:rPr>
              <a:t>NHS examples include social prescribing and integrated care partnerships linking healthcare with social and voluntary services. </a:t>
            </a:r>
          </a:p>
          <a:p>
            <a:r>
              <a:rPr lang="en-US" sz="1600" dirty="0">
                <a:latin typeface="Times New Roman" panose="02020603050405020304" pitchFamily="18" charset="0"/>
                <a:cs typeface="Times New Roman" panose="02020603050405020304" pitchFamily="18" charset="0"/>
              </a:rPr>
              <a:t>Such approaches integrate wellbeing into healthcare and reduce reliance on strictly medicalized interventions. </a:t>
            </a:r>
          </a:p>
          <a:p>
            <a:r>
              <a:rPr lang="en-US" sz="1600" dirty="0">
                <a:latin typeface="Times New Roman" panose="02020603050405020304" pitchFamily="18" charset="0"/>
                <a:cs typeface="Times New Roman" panose="02020603050405020304" pitchFamily="18" charset="0"/>
              </a:rPr>
              <a:t>Sustainable development frameworks place health and wellbeing at the centre of policy. </a:t>
            </a:r>
          </a:p>
          <a:p>
            <a:r>
              <a:rPr lang="en-US" sz="1600" dirty="0">
                <a:latin typeface="Times New Roman" panose="02020603050405020304" pitchFamily="18" charset="0"/>
                <a:cs typeface="Times New Roman" panose="02020603050405020304" pitchFamily="18" charset="0"/>
              </a:rPr>
              <a:t>WHO’s “Health in All Policies” strategy ensures health is considered in areas like transport and housing. </a:t>
            </a:r>
          </a:p>
          <a:p>
            <a:r>
              <a:rPr lang="en-US" sz="1600" dirty="0">
                <a:latin typeface="Times New Roman" panose="02020603050405020304" pitchFamily="18" charset="0"/>
                <a:cs typeface="Times New Roman" panose="02020603050405020304" pitchFamily="18" charset="0"/>
              </a:rPr>
              <a:t>Air pollution control policies improve health and support Sustainable Development Goals such as Good Health and Climate Action. </a:t>
            </a:r>
          </a:p>
          <a:p>
            <a:r>
              <a:rPr lang="en-US" sz="1600" dirty="0">
                <a:latin typeface="Times New Roman" panose="02020603050405020304" pitchFamily="18" charset="0"/>
                <a:cs typeface="Times New Roman" panose="02020603050405020304" pitchFamily="18" charset="0"/>
              </a:rPr>
              <a:t>The health sector is shifting towards wellness, prevention, and addressing inequalities through inclusive policies. </a:t>
            </a:r>
          </a:p>
          <a:p>
            <a:r>
              <a:rPr lang="en-US" sz="1600" dirty="0">
                <a:latin typeface="Times New Roman" panose="02020603050405020304" pitchFamily="18" charset="0"/>
                <a:cs typeface="Times New Roman" panose="02020603050405020304" pitchFamily="18" charset="0"/>
              </a:rPr>
              <a:t>Health services are seen as contributors to both individual wellbeing and broader societal and environmental sustainability. </a:t>
            </a:r>
          </a:p>
        </p:txBody>
      </p:sp>
      <p:pic>
        <p:nvPicPr>
          <p:cNvPr id="4" name="Picture 3">
            <a:extLst>
              <a:ext uri="{FF2B5EF4-FFF2-40B4-BE49-F238E27FC236}">
                <a16:creationId xmlns:a16="http://schemas.microsoft.com/office/drawing/2014/main" id="{2E5D32EF-9318-476F-9234-7893A18C324D}"/>
              </a:ext>
            </a:extLst>
          </p:cNvPr>
          <p:cNvPicPr>
            <a:picLocks noChangeAspect="1"/>
          </p:cNvPicPr>
          <p:nvPr/>
        </p:nvPicPr>
        <p:blipFill>
          <a:blip r:embed="rId3"/>
          <a:stretch>
            <a:fillRect/>
          </a:stretch>
        </p:blipFill>
        <p:spPr>
          <a:xfrm>
            <a:off x="7967216" y="1243637"/>
            <a:ext cx="4133850" cy="4657725"/>
          </a:xfrm>
          <a:prstGeom prst="rect">
            <a:avLst/>
          </a:prstGeom>
        </p:spPr>
      </p:pic>
    </p:spTree>
    <p:extLst>
      <p:ext uri="{BB962C8B-B14F-4D97-AF65-F5344CB8AC3E}">
        <p14:creationId xmlns:p14="http://schemas.microsoft.com/office/powerpoint/2010/main" val="2862837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4D0AB"/>
          </a:solidFill>
          <a:ln>
            <a:solidFill>
              <a:srgbClr val="BCADB1"/>
            </a:solidFill>
          </a:ln>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Theoretical Perspectives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133280"/>
            <a:ext cx="7729729" cy="4972552"/>
          </a:xfrm>
          <a:solidFill>
            <a:srgbClr val="E7D4A5"/>
          </a:solidFill>
          <a:ln>
            <a:solidFill>
              <a:srgbClr val="C4BDB6"/>
            </a:solidFill>
          </a:ln>
        </p:spPr>
        <p:txBody>
          <a:bodyPr>
            <a:normAutofit lnSpcReduction="10000"/>
          </a:bodyPr>
          <a:lstStyle/>
          <a:p>
            <a:r>
              <a:rPr lang="en-US" sz="1600" dirty="0">
                <a:latin typeface="Times New Roman" panose="02020603050405020304" pitchFamily="18" charset="0"/>
                <a:cs typeface="Times New Roman" panose="02020603050405020304" pitchFamily="18" charset="0"/>
              </a:rPr>
              <a:t>Holistic health and wellbeing models </a:t>
            </a:r>
            <a:r>
              <a:rPr lang="en-US" sz="1600" dirty="0" err="1">
                <a:latin typeface="Times New Roman" panose="02020603050405020304" pitchFamily="18" charset="0"/>
                <a:cs typeface="Times New Roman" panose="02020603050405020304" pitchFamily="18" charset="0"/>
              </a:rPr>
              <a:t>emphasise</a:t>
            </a:r>
            <a:r>
              <a:rPr lang="en-US" sz="1600" dirty="0">
                <a:latin typeface="Times New Roman" panose="02020603050405020304" pitchFamily="18" charset="0"/>
                <a:cs typeface="Times New Roman" panose="02020603050405020304" pitchFamily="18" charset="0"/>
              </a:rPr>
              <a:t> person-</a:t>
            </a:r>
            <a:r>
              <a:rPr lang="en-US" sz="1600" dirty="0" err="1">
                <a:latin typeface="Times New Roman" panose="02020603050405020304" pitchFamily="18" charset="0"/>
                <a:cs typeface="Times New Roman" panose="02020603050405020304" pitchFamily="18" charset="0"/>
              </a:rPr>
              <a:t>centred</a:t>
            </a:r>
            <a:r>
              <a:rPr lang="en-US" sz="1600" dirty="0">
                <a:latin typeface="Times New Roman" panose="02020603050405020304" pitchFamily="18" charset="0"/>
                <a:cs typeface="Times New Roman" panose="02020603050405020304" pitchFamily="18" charset="0"/>
              </a:rPr>
              <a:t> care addressing physical, mental, emotional, and social aspects. </a:t>
            </a:r>
          </a:p>
          <a:p>
            <a:r>
              <a:rPr lang="en-US" sz="1600" dirty="0">
                <a:latin typeface="Times New Roman" panose="02020603050405020304" pitchFamily="18" charset="0"/>
                <a:cs typeface="Times New Roman" panose="02020603050405020304" pitchFamily="18" charset="0"/>
              </a:rPr>
              <a:t>These models focus on quality of life and patient involvement rather than solely on pathology. </a:t>
            </a:r>
          </a:p>
          <a:p>
            <a:r>
              <a:rPr lang="en-US" sz="1600" dirty="0">
                <a:latin typeface="Times New Roman" panose="02020603050405020304" pitchFamily="18" charset="0"/>
                <a:cs typeface="Times New Roman" panose="02020603050405020304" pitchFamily="18" charset="0"/>
              </a:rPr>
              <a:t>Theoretical approaches provide frameworks for sustainable and efficient health care delivery.</a:t>
            </a:r>
          </a:p>
          <a:p>
            <a:r>
              <a:rPr lang="en-US" sz="1600" dirty="0">
                <a:latin typeface="Times New Roman" panose="02020603050405020304" pitchFamily="18" charset="0"/>
                <a:cs typeface="Times New Roman" panose="02020603050405020304" pitchFamily="18" charset="0"/>
              </a:rPr>
              <a:t>The biomedical model views health as absence of disease and focuses on pathology, diagnosis, and treatment. </a:t>
            </a:r>
          </a:p>
          <a:p>
            <a:r>
              <a:rPr lang="en-US" sz="1600" dirty="0">
                <a:latin typeface="Times New Roman" panose="02020603050405020304" pitchFamily="18" charset="0"/>
                <a:cs typeface="Times New Roman" panose="02020603050405020304" pitchFamily="18" charset="0"/>
              </a:rPr>
              <a:t>This model is criticised for reducing health to pathology and ignoring psychological, social, and environmental factors. </a:t>
            </a:r>
          </a:p>
          <a:p>
            <a:r>
              <a:rPr lang="en-US" sz="1600" dirty="0">
                <a:latin typeface="Times New Roman" panose="02020603050405020304" pitchFamily="18" charset="0"/>
                <a:cs typeface="Times New Roman" panose="02020603050405020304" pitchFamily="18" charset="0"/>
              </a:rPr>
              <a:t>The biopsychosocial model considers health outcomes as interactions between biological, psychological, and social factors. </a:t>
            </a:r>
          </a:p>
          <a:p>
            <a:r>
              <a:rPr lang="en-US" sz="1600" dirty="0">
                <a:latin typeface="Times New Roman" panose="02020603050405020304" pitchFamily="18" charset="0"/>
                <a:cs typeface="Times New Roman" panose="02020603050405020304" pitchFamily="18" charset="0"/>
              </a:rPr>
              <a:t>The salutogenic model shifts focus to resilience and protective resources through a sense of coherence. </a:t>
            </a:r>
          </a:p>
          <a:p>
            <a:r>
              <a:rPr lang="en-US" sz="1600" dirty="0">
                <a:latin typeface="Times New Roman" panose="02020603050405020304" pitchFamily="18" charset="0"/>
                <a:cs typeface="Times New Roman" panose="02020603050405020304" pitchFamily="18" charset="0"/>
              </a:rPr>
              <a:t>Social support networks illustrate how patients can cope better and maintain wellbeing.</a:t>
            </a:r>
          </a:p>
          <a:p>
            <a:r>
              <a:rPr lang="en-US" sz="1600" dirty="0">
                <a:latin typeface="Times New Roman" panose="02020603050405020304" pitchFamily="18" charset="0"/>
                <a:cs typeface="Times New Roman" panose="02020603050405020304" pitchFamily="18" charset="0"/>
              </a:rPr>
              <a:t>These approaches collectively encourage prevention, mental health promotion, and chronic disease self-management. </a:t>
            </a:r>
          </a:p>
        </p:txBody>
      </p:sp>
      <p:pic>
        <p:nvPicPr>
          <p:cNvPr id="4" name="Picture 3">
            <a:extLst>
              <a:ext uri="{FF2B5EF4-FFF2-40B4-BE49-F238E27FC236}">
                <a16:creationId xmlns:a16="http://schemas.microsoft.com/office/drawing/2014/main" id="{6F6FF87F-4A30-439C-8347-8C55A446669F}"/>
              </a:ext>
            </a:extLst>
          </p:cNvPr>
          <p:cNvPicPr>
            <a:picLocks noChangeAspect="1"/>
          </p:cNvPicPr>
          <p:nvPr/>
        </p:nvPicPr>
        <p:blipFill rotWithShape="1">
          <a:blip r:embed="rId3"/>
          <a:srcRect l="4227" t="6662" r="3988" b="7808"/>
          <a:stretch/>
        </p:blipFill>
        <p:spPr>
          <a:xfrm>
            <a:off x="8213680" y="1133280"/>
            <a:ext cx="3778002" cy="4972552"/>
          </a:xfrm>
          <a:prstGeom prst="rect">
            <a:avLst/>
          </a:prstGeom>
        </p:spPr>
      </p:pic>
    </p:spTree>
    <p:extLst>
      <p:ext uri="{BB962C8B-B14F-4D97-AF65-F5344CB8AC3E}">
        <p14:creationId xmlns:p14="http://schemas.microsoft.com/office/powerpoint/2010/main" val="3636289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4D0AB"/>
          </a:solidFill>
          <a:ln>
            <a:solidFill>
              <a:srgbClr val="BCADB1"/>
            </a:solidFill>
          </a:ln>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Policy and Governance</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49936" y="904984"/>
            <a:ext cx="8076941" cy="5785765"/>
          </a:xfrm>
          <a:solidFill>
            <a:srgbClr val="E7D4A5"/>
          </a:solidFill>
          <a:ln>
            <a:solidFill>
              <a:srgbClr val="C4BDB6"/>
            </a:solidFill>
          </a:ln>
        </p:spPr>
        <p:txBody>
          <a:bodyPr>
            <a:normAutofit fontScale="92500"/>
          </a:bodyPr>
          <a:lstStyle/>
          <a:p>
            <a:r>
              <a:rPr lang="en-US" sz="1600" dirty="0">
                <a:latin typeface="Times New Roman" panose="02020603050405020304" pitchFamily="18" charset="0"/>
                <a:cs typeface="Times New Roman" panose="02020603050405020304" pitchFamily="18" charset="0"/>
              </a:rPr>
              <a:t>Policy and governance shape how health, well-being, and sustainability are embedded in practice. </a:t>
            </a:r>
          </a:p>
          <a:p>
            <a:r>
              <a:rPr lang="en-US" sz="1600" dirty="0">
                <a:latin typeface="Times New Roman" panose="02020603050405020304" pitchFamily="18" charset="0"/>
                <a:cs typeface="Times New Roman" panose="02020603050405020304" pitchFamily="18" charset="0"/>
              </a:rPr>
              <a:t>The NHS Long Term Plan focuses on prevention, early intervention, mental health, and wider determinants of health. </a:t>
            </a:r>
          </a:p>
          <a:p>
            <a:r>
              <a:rPr lang="en-US" sz="1600" dirty="0">
                <a:latin typeface="Times New Roman" panose="02020603050405020304" pitchFamily="18" charset="0"/>
                <a:cs typeface="Times New Roman" panose="02020603050405020304" pitchFamily="18" charset="0"/>
              </a:rPr>
              <a:t>WHO’s SDGs, </a:t>
            </a:r>
            <a:r>
              <a:rPr lang="en-GB" sz="1600" dirty="0">
                <a:latin typeface="Times New Roman" panose="02020603050405020304" pitchFamily="18" charset="0"/>
                <a:cs typeface="Times New Roman" panose="02020603050405020304" pitchFamily="18" charset="0"/>
              </a:rPr>
              <a:t>and specifically, SDG 3 Good Health and Well-being, and the vision for </a:t>
            </a:r>
            <a:r>
              <a:rPr lang="en-US" sz="1600" dirty="0">
                <a:latin typeface="Times New Roman" panose="02020603050405020304" pitchFamily="18" charset="0"/>
                <a:cs typeface="Times New Roman" panose="02020603050405020304" pitchFamily="18" charset="0"/>
              </a:rPr>
              <a:t> and Universal Health Coverage provide frameworks for equity and sustainability in health systems </a:t>
            </a:r>
            <a:r>
              <a:rPr lang="en-GB" sz="1600" dirty="0">
                <a:latin typeface="Times New Roman" panose="02020603050405020304" pitchFamily="18" charset="0"/>
                <a:cs typeface="Times New Roman" panose="02020603050405020304" pitchFamily="18" charset="0"/>
              </a:rPr>
              <a:t>(</a:t>
            </a:r>
            <a:r>
              <a:rPr lang="en-GB" sz="1600" dirty="0" err="1">
                <a:latin typeface="Times New Roman" panose="02020603050405020304" pitchFamily="18" charset="0"/>
                <a:cs typeface="Times New Roman" panose="02020603050405020304" pitchFamily="18" charset="0"/>
              </a:rPr>
              <a:t>Lakioti</a:t>
            </a:r>
            <a:r>
              <a:rPr lang="en-GB" sz="1600" dirty="0">
                <a:latin typeface="Times New Roman" panose="02020603050405020304" pitchFamily="18" charset="0"/>
                <a:cs typeface="Times New Roman" panose="02020603050405020304" pitchFamily="18" charset="0"/>
              </a:rPr>
              <a:t> et al., 2025). </a:t>
            </a:r>
            <a:endParaRPr lang="en-US" sz="1600" dirty="0">
              <a:latin typeface="Times New Roman" panose="02020603050405020304" pitchFamily="18" charset="0"/>
              <a:cs typeface="Times New Roman" panose="02020603050405020304" pitchFamily="18" charset="0"/>
            </a:endParaRPr>
          </a:p>
          <a:p>
            <a:pPr>
              <a:lnSpc>
                <a:spcPct val="110000"/>
              </a:lnSpc>
            </a:pPr>
            <a:r>
              <a:rPr lang="en-US" sz="1600" dirty="0">
                <a:latin typeface="Times New Roman" panose="02020603050405020304" pitchFamily="18" charset="0"/>
                <a:cs typeface="Times New Roman" panose="02020603050405020304" pitchFamily="18" charset="0"/>
              </a:rPr>
              <a:t>Policies increasingly address climate-health connections through air quality, transport, and green infrastructure </a:t>
            </a:r>
            <a:r>
              <a:rPr lang="en-GB" sz="1600" dirty="0">
                <a:latin typeface="Times New Roman" panose="02020603050405020304" pitchFamily="18" charset="0"/>
                <a:cs typeface="Times New Roman" panose="02020603050405020304" pitchFamily="18" charset="0"/>
              </a:rPr>
              <a:t>(Parihar and Birman, 2024). </a:t>
            </a:r>
            <a:endParaRPr lang="en-US" sz="1600" dirty="0">
              <a:latin typeface="Times New Roman" panose="02020603050405020304" pitchFamily="18" charset="0"/>
              <a:cs typeface="Times New Roman" panose="02020603050405020304" pitchFamily="18" charset="0"/>
            </a:endParaRPr>
          </a:p>
          <a:p>
            <a:pPr>
              <a:lnSpc>
                <a:spcPct val="110000"/>
              </a:lnSpc>
            </a:pPr>
            <a:r>
              <a:rPr lang="en-US" sz="1600" dirty="0">
                <a:latin typeface="Times New Roman" panose="02020603050405020304" pitchFamily="18" charset="0"/>
                <a:cs typeface="Times New Roman" panose="02020603050405020304" pitchFamily="18" charset="0"/>
              </a:rPr>
              <a:t>Complex regulations and limited funding hinder the adoption of new care models. </a:t>
            </a:r>
          </a:p>
          <a:p>
            <a:r>
              <a:rPr lang="en-US" sz="1600" dirty="0">
                <a:latin typeface="Times New Roman" panose="02020603050405020304" pitchFamily="18" charset="0"/>
                <a:cs typeface="Times New Roman" panose="02020603050405020304" pitchFamily="18" charset="0"/>
              </a:rPr>
              <a:t>Political interests often lead to short-term decisions that undermine long-term sustainability. </a:t>
            </a:r>
          </a:p>
          <a:p>
            <a:r>
              <a:rPr lang="en-US" sz="1600" dirty="0">
                <a:latin typeface="Times New Roman" panose="02020603050405020304" pitchFamily="18" charset="0"/>
                <a:cs typeface="Times New Roman" panose="02020603050405020304" pitchFamily="18" charset="0"/>
              </a:rPr>
              <a:t>Mental health services suffer from chronic underinvestment despite policy prioritisation.</a:t>
            </a:r>
          </a:p>
          <a:p>
            <a:r>
              <a:rPr lang="en-US" sz="1600" dirty="0">
                <a:latin typeface="Times New Roman" panose="02020603050405020304" pitchFamily="18" charset="0"/>
                <a:cs typeface="Times New Roman" panose="02020603050405020304" pitchFamily="18" charset="0"/>
              </a:rPr>
              <a:t>Children’s mental health services face mismatched demand and supply with long waiting times </a:t>
            </a:r>
            <a:r>
              <a:rPr lang="en-GB" sz="1600" dirty="0">
                <a:latin typeface="Times New Roman" panose="02020603050405020304" pitchFamily="18" charset="0"/>
                <a:cs typeface="Times New Roman" panose="02020603050405020304" pitchFamily="18" charset="0"/>
              </a:rPr>
              <a:t>(Martinez Jr, 2024). </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Budget cuts close community counselling programmes, creating delays and inequities in access. </a:t>
            </a:r>
          </a:p>
          <a:p>
            <a:r>
              <a:rPr lang="en-US" sz="1600" dirty="0">
                <a:latin typeface="Times New Roman" panose="02020603050405020304" pitchFamily="18" charset="0"/>
                <a:cs typeface="Times New Roman" panose="02020603050405020304" pitchFamily="18" charset="0"/>
              </a:rPr>
              <a:t>Governance gaps show the disconnect between strong policy intentions and weak implementation.</a:t>
            </a:r>
          </a:p>
          <a:p>
            <a:r>
              <a:rPr lang="en-US" sz="1600" dirty="0">
                <a:latin typeface="Times New Roman" panose="02020603050405020304" pitchFamily="18" charset="0"/>
                <a:cs typeface="Times New Roman" panose="02020603050405020304" pitchFamily="18" charset="0"/>
              </a:rPr>
              <a:t>Strengthening institutions, sustaining investment, and aligning with sustainability agendas are essential for progress </a:t>
            </a:r>
            <a:r>
              <a:rPr lang="en-GB" sz="1600" dirty="0">
                <a:latin typeface="Times New Roman" panose="02020603050405020304" pitchFamily="18" charset="0"/>
                <a:cs typeface="Times New Roman" panose="02020603050405020304" pitchFamily="18" charset="0"/>
              </a:rPr>
              <a:t>(World Health Organisation, 2024).</a:t>
            </a:r>
            <a:endParaRPr lang="en-US" sz="16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C2D9FEE-788A-4449-BA86-BED9F33B9D5F}"/>
              </a:ext>
            </a:extLst>
          </p:cNvPr>
          <p:cNvPicPr>
            <a:picLocks noChangeAspect="1"/>
          </p:cNvPicPr>
          <p:nvPr/>
        </p:nvPicPr>
        <p:blipFill rotWithShape="1">
          <a:blip r:embed="rId3"/>
          <a:srcRect b="6666"/>
          <a:stretch/>
        </p:blipFill>
        <p:spPr>
          <a:xfrm>
            <a:off x="8443609" y="904984"/>
            <a:ext cx="3498455" cy="5785765"/>
          </a:xfrm>
          <a:prstGeom prst="rect">
            <a:avLst/>
          </a:prstGeom>
        </p:spPr>
      </p:pic>
    </p:spTree>
    <p:extLst>
      <p:ext uri="{BB962C8B-B14F-4D97-AF65-F5344CB8AC3E}">
        <p14:creationId xmlns:p14="http://schemas.microsoft.com/office/powerpoint/2010/main" val="2510498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4D0AB"/>
          </a:solidFill>
          <a:ln>
            <a:solidFill>
              <a:srgbClr val="BCADB1"/>
            </a:solidFill>
          </a:ln>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Service Delivery </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49936" y="904984"/>
            <a:ext cx="7729728" cy="5191015"/>
          </a:xfrm>
          <a:solidFill>
            <a:srgbClr val="E7D4A5"/>
          </a:solidFill>
          <a:ln>
            <a:solidFill>
              <a:srgbClr val="C4BDB6"/>
            </a:solidFill>
          </a:ln>
        </p:spPr>
        <p:txBody>
          <a:bodyPr>
            <a:normAutofit/>
          </a:bodyPr>
          <a:lstStyle/>
          <a:p>
            <a:r>
              <a:rPr lang="en-US" sz="1600" dirty="0">
                <a:latin typeface="Times New Roman" panose="02020603050405020304" pitchFamily="18" charset="0"/>
                <a:cs typeface="Times New Roman" panose="02020603050405020304" pitchFamily="18" charset="0"/>
              </a:rPr>
              <a:t>Health and social care are shifting toward integrated, patient-focused models centred on wellbeing and sustainability. </a:t>
            </a:r>
          </a:p>
          <a:p>
            <a:r>
              <a:rPr lang="en-US" sz="1600" dirty="0">
                <a:latin typeface="Times New Roman" panose="02020603050405020304" pitchFamily="18" charset="0"/>
                <a:cs typeface="Times New Roman" panose="02020603050405020304" pitchFamily="18" charset="0"/>
              </a:rPr>
              <a:t>Wellness programs in hospitals and communities address lifestyle issues and promote prevention </a:t>
            </a:r>
            <a:r>
              <a:rPr lang="en-GB" sz="1600" dirty="0">
                <a:latin typeface="Times New Roman" panose="02020603050405020304" pitchFamily="18" charset="0"/>
                <a:cs typeface="Times New Roman" panose="02020603050405020304" pitchFamily="18" charset="0"/>
              </a:rPr>
              <a:t>(Thompson, 2024). </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Telemedicine and online interventions expanded rapidly during COVID-19, ensuring remote access to care. </a:t>
            </a:r>
          </a:p>
          <a:p>
            <a:r>
              <a:rPr lang="en-US" sz="1600" dirty="0">
                <a:latin typeface="Times New Roman" panose="02020603050405020304" pitchFamily="18" charset="0"/>
                <a:cs typeface="Times New Roman" panose="02020603050405020304" pitchFamily="18" charset="0"/>
              </a:rPr>
              <a:t>The NHS digital-first strategy maintained continuity, reduced infection risk, and improved accessibility </a:t>
            </a:r>
            <a:r>
              <a:rPr lang="en-GB" sz="1600" dirty="0">
                <a:latin typeface="Times New Roman" panose="02020603050405020304" pitchFamily="18" charset="0"/>
                <a:cs typeface="Times New Roman" panose="02020603050405020304" pitchFamily="18" charset="0"/>
              </a:rPr>
              <a:t>(Humphrey, 2023).</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Comprehensive hospital models embed wellbeing services such as counselling, social prescribing, and community activities </a:t>
            </a:r>
            <a:r>
              <a:rPr lang="en-GB" sz="1600" dirty="0">
                <a:latin typeface="Times New Roman" panose="02020603050405020304" pitchFamily="18" charset="0"/>
                <a:cs typeface="Times New Roman" panose="02020603050405020304" pitchFamily="18" charset="0"/>
              </a:rPr>
              <a:t>(NHS, 2025). </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Community-health models integrate medical care with housing, employment, and social services</a:t>
            </a:r>
            <a:r>
              <a:rPr lang="en-GB" sz="1600" dirty="0">
                <a:latin typeface="Times New Roman" panose="02020603050405020304" pitchFamily="18" charset="0"/>
                <a:cs typeface="Times New Roman" panose="02020603050405020304" pitchFamily="18" charset="0"/>
              </a:rPr>
              <a:t> (Ahmed et al., 2022). </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Holistic and sustainable delivery models improve outcomes, promote equity, and reduce long-term system strain. </a:t>
            </a:r>
          </a:p>
        </p:txBody>
      </p:sp>
      <p:pic>
        <p:nvPicPr>
          <p:cNvPr id="5" name="Picture 4">
            <a:extLst>
              <a:ext uri="{FF2B5EF4-FFF2-40B4-BE49-F238E27FC236}">
                <a16:creationId xmlns:a16="http://schemas.microsoft.com/office/drawing/2014/main" id="{867A0C5B-852A-4B38-8915-E310EC8265BD}"/>
              </a:ext>
            </a:extLst>
          </p:cNvPr>
          <p:cNvPicPr>
            <a:picLocks noChangeAspect="1"/>
          </p:cNvPicPr>
          <p:nvPr/>
        </p:nvPicPr>
        <p:blipFill rotWithShape="1">
          <a:blip r:embed="rId3"/>
          <a:srcRect l="5386" t="13196" r="4916" b="2439"/>
          <a:stretch/>
        </p:blipFill>
        <p:spPr>
          <a:xfrm>
            <a:off x="8082903" y="2064063"/>
            <a:ext cx="3755921" cy="2498799"/>
          </a:xfrm>
          <a:prstGeom prst="rect">
            <a:avLst/>
          </a:prstGeom>
        </p:spPr>
      </p:pic>
    </p:spTree>
    <p:extLst>
      <p:ext uri="{BB962C8B-B14F-4D97-AF65-F5344CB8AC3E}">
        <p14:creationId xmlns:p14="http://schemas.microsoft.com/office/powerpoint/2010/main" val="4208811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4D0AB"/>
          </a:solidFill>
          <a:ln>
            <a:solidFill>
              <a:srgbClr val="BCADB1"/>
            </a:solidFill>
          </a:ln>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Public Health Initiatives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49936" y="904985"/>
            <a:ext cx="7217664" cy="4646730"/>
          </a:xfrm>
          <a:solidFill>
            <a:srgbClr val="E7D4A5"/>
          </a:solidFill>
          <a:ln>
            <a:solidFill>
              <a:srgbClr val="C4BDB6"/>
            </a:solidFill>
          </a:ln>
        </p:spPr>
        <p:txBody>
          <a:bodyPr>
            <a:normAutofit/>
          </a:bodyPr>
          <a:lstStyle/>
          <a:p>
            <a:r>
              <a:rPr lang="en-US" sz="1600" dirty="0">
                <a:latin typeface="Times New Roman" panose="02020603050405020304" pitchFamily="18" charset="0"/>
                <a:cs typeface="Times New Roman" panose="02020603050405020304" pitchFamily="18" charset="0"/>
              </a:rPr>
              <a:t>Public health policies aim to promote healthier living, reduce environmental risks, and lower disease burden. </a:t>
            </a:r>
          </a:p>
          <a:p>
            <a:r>
              <a:rPr lang="en-US" sz="1600" dirty="0">
                <a:latin typeface="Times New Roman" panose="02020603050405020304" pitchFamily="18" charset="0"/>
                <a:cs typeface="Times New Roman" panose="02020603050405020304" pitchFamily="18" charset="0"/>
              </a:rPr>
              <a:t>UK smoking-cessation programmes and prohibitions cut smoking prevalence from 27% in 1993 to 14% in 2019 </a:t>
            </a:r>
            <a:r>
              <a:rPr lang="en-GB" sz="1600" dirty="0">
                <a:latin typeface="Times New Roman" panose="02020603050405020304" pitchFamily="18" charset="0"/>
                <a:cs typeface="Times New Roman" panose="02020603050405020304" pitchFamily="18" charset="0"/>
              </a:rPr>
              <a:t>(</a:t>
            </a:r>
            <a:r>
              <a:rPr lang="en-GB" sz="1600" dirty="0" err="1">
                <a:latin typeface="Times New Roman" panose="02020603050405020304" pitchFamily="18" charset="0"/>
                <a:cs typeface="Times New Roman" panose="02020603050405020304" pitchFamily="18" charset="0"/>
              </a:rPr>
              <a:t>Mabhala</a:t>
            </a:r>
            <a:r>
              <a:rPr lang="en-GB" sz="1600" dirty="0">
                <a:latin typeface="Times New Roman" panose="02020603050405020304" pitchFamily="18" charset="0"/>
                <a:cs typeface="Times New Roman" panose="02020603050405020304" pitchFamily="18" charset="0"/>
              </a:rPr>
              <a:t> et al., 2025). </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Regarding obesity, the Soft-Drink-Industry Levy reduced sugar levels in soft drinks by about 30% </a:t>
            </a:r>
            <a:r>
              <a:rPr lang="en-GB" sz="1600" dirty="0">
                <a:latin typeface="Times New Roman" panose="02020603050405020304" pitchFamily="18" charset="0"/>
                <a:cs typeface="Times New Roman" panose="02020603050405020304" pitchFamily="18" charset="0"/>
              </a:rPr>
              <a:t>(Jensen et al., 2025).</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Lifestyle-based </a:t>
            </a:r>
            <a:r>
              <a:rPr lang="en-US" sz="1600" dirty="0" err="1">
                <a:latin typeface="Times New Roman" panose="02020603050405020304" pitchFamily="18" charset="0"/>
                <a:cs typeface="Times New Roman" panose="02020603050405020304" pitchFamily="18" charset="0"/>
              </a:rPr>
              <a:t>programmes</a:t>
            </a:r>
            <a:r>
              <a:rPr lang="en-US" sz="1600" dirty="0">
                <a:latin typeface="Times New Roman" panose="02020603050405020304" pitchFamily="18" charset="0"/>
                <a:cs typeface="Times New Roman" panose="02020603050405020304" pitchFamily="18" charset="0"/>
              </a:rPr>
              <a:t> improve population health and ease long-term system pressures. </a:t>
            </a:r>
          </a:p>
          <a:p>
            <a:r>
              <a:rPr lang="en-US" sz="1600" dirty="0">
                <a:latin typeface="Times New Roman" panose="02020603050405020304" pitchFamily="18" charset="0"/>
                <a:cs typeface="Times New Roman" panose="02020603050405020304" pitchFamily="18" charset="0"/>
              </a:rPr>
              <a:t>Public health campaigns play a crucial role in shaping behaviour change. </a:t>
            </a:r>
          </a:p>
          <a:p>
            <a:r>
              <a:rPr lang="en-US" sz="1600" dirty="0">
                <a:latin typeface="Times New Roman" panose="02020603050405020304" pitchFamily="18" charset="0"/>
                <a:cs typeface="Times New Roman" panose="02020603050405020304" pitchFamily="18" charset="0"/>
              </a:rPr>
              <a:t>Mass COVID-19 vaccination drives highlighted global solidarity and equitable access through COVAX </a:t>
            </a:r>
            <a:r>
              <a:rPr lang="en-GB" sz="1600" dirty="0">
                <a:latin typeface="Times New Roman" panose="02020603050405020304" pitchFamily="18" charset="0"/>
                <a:cs typeface="Times New Roman" panose="02020603050405020304" pitchFamily="18" charset="0"/>
              </a:rPr>
              <a:t>(Alanazi et al., 2024). </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Preventive and community-based measures align with WHO’s Sustainable Development Goals for health and sustainability. </a:t>
            </a:r>
          </a:p>
        </p:txBody>
      </p:sp>
      <p:pic>
        <p:nvPicPr>
          <p:cNvPr id="5" name="Picture 4">
            <a:extLst>
              <a:ext uri="{FF2B5EF4-FFF2-40B4-BE49-F238E27FC236}">
                <a16:creationId xmlns:a16="http://schemas.microsoft.com/office/drawing/2014/main" id="{2655E41D-3181-49C0-9D0C-D7CEB65970E3}"/>
              </a:ext>
            </a:extLst>
          </p:cNvPr>
          <p:cNvPicPr>
            <a:picLocks noChangeAspect="1"/>
          </p:cNvPicPr>
          <p:nvPr/>
        </p:nvPicPr>
        <p:blipFill>
          <a:blip r:embed="rId3"/>
          <a:stretch>
            <a:fillRect/>
          </a:stretch>
        </p:blipFill>
        <p:spPr>
          <a:xfrm>
            <a:off x="7570670" y="1511332"/>
            <a:ext cx="4457700" cy="2694607"/>
          </a:xfrm>
          <a:prstGeom prst="rect">
            <a:avLst/>
          </a:prstGeom>
        </p:spPr>
      </p:pic>
    </p:spTree>
    <p:extLst>
      <p:ext uri="{BB962C8B-B14F-4D97-AF65-F5344CB8AC3E}">
        <p14:creationId xmlns:p14="http://schemas.microsoft.com/office/powerpoint/2010/main" val="4096262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4D0AB"/>
          </a:solidFill>
          <a:ln>
            <a:solidFill>
              <a:srgbClr val="BCADB1"/>
            </a:solidFill>
          </a:ln>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Equity and Access </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55912" y="1482499"/>
            <a:ext cx="7729728" cy="4119403"/>
          </a:xfrm>
          <a:solidFill>
            <a:srgbClr val="E7D4A5"/>
          </a:solidFill>
          <a:ln>
            <a:solidFill>
              <a:srgbClr val="C4BDB6"/>
            </a:solidFill>
          </a:ln>
        </p:spPr>
        <p:txBody>
          <a:bodyPr>
            <a:normAutofit/>
          </a:bodyPr>
          <a:lstStyle/>
          <a:p>
            <a:r>
              <a:rPr lang="en-US" sz="1600" dirty="0">
                <a:latin typeface="Times New Roman" panose="02020603050405020304" pitchFamily="18" charset="0"/>
                <a:cs typeface="Times New Roman" panose="02020603050405020304" pitchFamily="18" charset="0"/>
              </a:rPr>
              <a:t>Equity and access are fundamental challenges in achieving sustainable health and well-being. </a:t>
            </a:r>
          </a:p>
          <a:p>
            <a:r>
              <a:rPr lang="en-US" sz="1600" dirty="0">
                <a:latin typeface="Times New Roman" panose="02020603050405020304" pitchFamily="18" charset="0"/>
                <a:cs typeface="Times New Roman" panose="02020603050405020304" pitchFamily="18" charset="0"/>
              </a:rPr>
              <a:t>Geographic inequalities affect both rural areas like the Scottish Highlands and urban areas with overcrowding and pollution </a:t>
            </a:r>
            <a:r>
              <a:rPr lang="en-GB" sz="1600" dirty="0">
                <a:latin typeface="Times New Roman" panose="02020603050405020304" pitchFamily="18" charset="0"/>
                <a:cs typeface="Times New Roman" panose="02020603050405020304" pitchFamily="18" charset="0"/>
              </a:rPr>
              <a:t>(Thelma et al., 2024). </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Digital health expansion creates new inequalities due to digital exclusion among older adults, low-income families, and those with low digital literacy (</a:t>
            </a:r>
            <a:r>
              <a:rPr lang="en-GB" sz="1600" dirty="0" err="1">
                <a:latin typeface="Times New Roman" panose="02020603050405020304" pitchFamily="18" charset="0"/>
                <a:cs typeface="Times New Roman" panose="02020603050405020304" pitchFamily="18" charset="0"/>
              </a:rPr>
              <a:t>Kraftman</a:t>
            </a:r>
            <a:r>
              <a:rPr lang="en-GB" sz="1600" dirty="0">
                <a:latin typeface="Times New Roman" panose="02020603050405020304" pitchFamily="18" charset="0"/>
                <a:cs typeface="Times New Roman" panose="02020603050405020304" pitchFamily="18" charset="0"/>
              </a:rPr>
              <a:t> et al., 2021).</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Universal healthcare in the NHS supports equity but additional measures are needed to close access gaps </a:t>
            </a:r>
            <a:r>
              <a:rPr lang="en-GB" sz="1600" dirty="0">
                <a:latin typeface="Times New Roman" panose="02020603050405020304" pitchFamily="18" charset="0"/>
                <a:cs typeface="Times New Roman" panose="02020603050405020304" pitchFamily="18" charset="0"/>
              </a:rPr>
              <a:t>(Johnson et al., 2025). </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Solutions include mobile clinics, culturally-sensitive outreach, and investments in deprived communities </a:t>
            </a:r>
            <a:r>
              <a:rPr lang="en-GB" sz="1600" dirty="0">
                <a:latin typeface="Times New Roman" panose="02020603050405020304" pitchFamily="18" charset="0"/>
                <a:cs typeface="Times New Roman" panose="02020603050405020304" pitchFamily="18" charset="0"/>
              </a:rPr>
              <a:t>(Johnson et al., 2025). </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Tackling structural inequities aligns public health systems with sustainability principles and the WHO mission to leave no one behind </a:t>
            </a:r>
            <a:r>
              <a:rPr lang="en-GB" sz="1600" dirty="0">
                <a:latin typeface="Times New Roman" panose="02020603050405020304" pitchFamily="18" charset="0"/>
                <a:cs typeface="Times New Roman" panose="02020603050405020304" pitchFamily="18" charset="0"/>
              </a:rPr>
              <a:t>(</a:t>
            </a:r>
            <a:r>
              <a:rPr lang="en-GB" sz="1600" dirty="0" err="1">
                <a:latin typeface="Times New Roman" panose="02020603050405020304" pitchFamily="18" charset="0"/>
                <a:cs typeface="Times New Roman" panose="02020603050405020304" pitchFamily="18" charset="0"/>
              </a:rPr>
              <a:t>Glušac</a:t>
            </a:r>
            <a:r>
              <a:rPr lang="en-GB" sz="1600" dirty="0">
                <a:latin typeface="Times New Roman" panose="02020603050405020304" pitchFamily="18" charset="0"/>
                <a:cs typeface="Times New Roman" panose="02020603050405020304" pitchFamily="18" charset="0"/>
              </a:rPr>
              <a:t>, 2023).</a:t>
            </a:r>
            <a:endParaRPr lang="en-US" sz="1600" dirty="0">
              <a:latin typeface="Times New Roman" panose="02020603050405020304" pitchFamily="18" charset="0"/>
              <a:cs typeface="Times New Roman" panose="02020603050405020304" pitchFamily="18" charset="0"/>
            </a:endParaRPr>
          </a:p>
          <a:p>
            <a:endParaRPr lang="en-US" sz="1600" dirty="0">
              <a:latin typeface="Times New Roman" panose="02020603050405020304" pitchFamily="18" charset="0"/>
              <a:cs typeface="Times New Roman" panose="02020603050405020304" pitchFamily="18" charset="0"/>
            </a:endParaRPr>
          </a:p>
        </p:txBody>
      </p:sp>
      <p:pic>
        <p:nvPicPr>
          <p:cNvPr id="4" name="Picture 3" descr="Chapter 5: inequality in health - GOV.UK">
            <a:extLst>
              <a:ext uri="{FF2B5EF4-FFF2-40B4-BE49-F238E27FC236}">
                <a16:creationId xmlns:a16="http://schemas.microsoft.com/office/drawing/2014/main" id="{CBD70226-929E-42BC-AC89-B5226A170993}"/>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71225" y="904984"/>
            <a:ext cx="3770839" cy="2360730"/>
          </a:xfrm>
          <a:prstGeom prst="rect">
            <a:avLst/>
          </a:prstGeom>
          <a:noFill/>
          <a:ln>
            <a:noFill/>
          </a:ln>
        </p:spPr>
      </p:pic>
      <p:pic>
        <p:nvPicPr>
          <p:cNvPr id="5" name="Picture 4">
            <a:extLst>
              <a:ext uri="{FF2B5EF4-FFF2-40B4-BE49-F238E27FC236}">
                <a16:creationId xmlns:a16="http://schemas.microsoft.com/office/drawing/2014/main" id="{70A43972-F742-4AED-A937-6FC886E6C683}"/>
              </a:ext>
            </a:extLst>
          </p:cNvPr>
          <p:cNvPicPr>
            <a:picLocks noChangeAspect="1"/>
          </p:cNvPicPr>
          <p:nvPr/>
        </p:nvPicPr>
        <p:blipFill rotWithShape="1">
          <a:blip r:embed="rId4"/>
          <a:srcRect l="7738" r="9480"/>
          <a:stretch/>
        </p:blipFill>
        <p:spPr>
          <a:xfrm>
            <a:off x="8171225" y="3426419"/>
            <a:ext cx="3770839" cy="2647810"/>
          </a:xfrm>
          <a:prstGeom prst="rect">
            <a:avLst/>
          </a:prstGeom>
        </p:spPr>
      </p:pic>
    </p:spTree>
    <p:extLst>
      <p:ext uri="{BB962C8B-B14F-4D97-AF65-F5344CB8AC3E}">
        <p14:creationId xmlns:p14="http://schemas.microsoft.com/office/powerpoint/2010/main" val="1881808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4D0AB"/>
          </a:solidFill>
          <a:ln>
            <a:solidFill>
              <a:srgbClr val="BCADB1"/>
            </a:solidFill>
          </a:ln>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231136" y="1007663"/>
            <a:ext cx="7729728" cy="4842673"/>
          </a:xfrm>
          <a:solidFill>
            <a:srgbClr val="E7D4A5"/>
          </a:solidFill>
          <a:ln>
            <a:solidFill>
              <a:srgbClr val="C4BDB6"/>
            </a:solidFill>
          </a:ln>
        </p:spPr>
        <p:txBody>
          <a:bodyPr>
            <a:normAutofit/>
          </a:bodyPr>
          <a:lstStyle/>
          <a:p>
            <a:r>
              <a:rPr lang="en-US" sz="2000" dirty="0">
                <a:latin typeface="Times New Roman" panose="02020603050405020304" pitchFamily="18" charset="0"/>
                <a:cs typeface="Times New Roman" panose="02020603050405020304" pitchFamily="18" charset="0"/>
              </a:rPr>
              <a:t>Health and well-being depend on sustainable development to meet present and future needs. </a:t>
            </a:r>
          </a:p>
          <a:p>
            <a:r>
              <a:rPr lang="en-US" sz="2000" dirty="0">
                <a:latin typeface="Times New Roman" panose="02020603050405020304" pitchFamily="18" charset="0"/>
                <a:cs typeface="Times New Roman" panose="02020603050405020304" pitchFamily="18" charset="0"/>
              </a:rPr>
              <a:t>A shift from a purely biomedical model to holistic approaches is required. </a:t>
            </a:r>
          </a:p>
          <a:p>
            <a:r>
              <a:rPr lang="en-US" sz="2000" dirty="0">
                <a:latin typeface="Times New Roman" panose="02020603050405020304" pitchFamily="18" charset="0"/>
                <a:cs typeface="Times New Roman" panose="02020603050405020304" pitchFamily="18" charset="0"/>
              </a:rPr>
              <a:t>Physical, mental, and social determinants of health must be considered in care models. </a:t>
            </a:r>
          </a:p>
          <a:p>
            <a:r>
              <a:rPr lang="en-US" sz="2000" dirty="0">
                <a:latin typeface="Times New Roman" panose="02020603050405020304" pitchFamily="18" charset="0"/>
                <a:cs typeface="Times New Roman" panose="02020603050405020304" pitchFamily="18" charset="0"/>
              </a:rPr>
              <a:t>Public health programmes must </a:t>
            </a:r>
            <a:r>
              <a:rPr lang="en-US" sz="2000" dirty="0" err="1">
                <a:latin typeface="Times New Roman" panose="02020603050405020304" pitchFamily="18" charset="0"/>
                <a:cs typeface="Times New Roman" panose="02020603050405020304" pitchFamily="18" charset="0"/>
              </a:rPr>
              <a:t>prioritise</a:t>
            </a:r>
            <a:r>
              <a:rPr lang="en-US" sz="2000" dirty="0">
                <a:latin typeface="Times New Roman" panose="02020603050405020304" pitchFamily="18" charset="0"/>
                <a:cs typeface="Times New Roman" panose="02020603050405020304" pitchFamily="18" charset="0"/>
              </a:rPr>
              <a:t> equity in design and implementation. </a:t>
            </a:r>
          </a:p>
          <a:p>
            <a:r>
              <a:rPr lang="en-US" sz="2000" dirty="0">
                <a:latin typeface="Times New Roman" panose="02020603050405020304" pitchFamily="18" charset="0"/>
                <a:cs typeface="Times New Roman" panose="02020603050405020304" pitchFamily="18" charset="0"/>
              </a:rPr>
              <a:t>Sustainable success in rural and remote settings requires integrating sustainability and well-being into services and policies. </a:t>
            </a:r>
          </a:p>
          <a:p>
            <a:r>
              <a:rPr lang="en-US" sz="2000" dirty="0">
                <a:latin typeface="Times New Roman" panose="02020603050405020304" pitchFamily="18" charset="0"/>
                <a:cs typeface="Times New Roman" panose="02020603050405020304" pitchFamily="18" charset="0"/>
              </a:rPr>
              <a:t>Equitable, inclusive, and sustainable care strengthens the overall health system. </a:t>
            </a:r>
          </a:p>
        </p:txBody>
      </p:sp>
    </p:spTree>
    <p:extLst>
      <p:ext uri="{BB962C8B-B14F-4D97-AF65-F5344CB8AC3E}">
        <p14:creationId xmlns:p14="http://schemas.microsoft.com/office/powerpoint/2010/main" val="3666465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0" y="0"/>
            <a:ext cx="12192000" cy="744279"/>
          </a:xfrm>
          <a:solidFill>
            <a:srgbClr val="A4D0AB"/>
          </a:solidFill>
          <a:ln>
            <a:solidFill>
              <a:srgbClr val="BCADB1"/>
            </a:solidFill>
          </a:ln>
        </p:spPr>
        <p:txBody>
          <a:bodyPr>
            <a:normAutofit/>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 y="744279"/>
            <a:ext cx="12191999" cy="6113721"/>
          </a:xfrm>
          <a:solidFill>
            <a:srgbClr val="E7D4A5"/>
          </a:solidFill>
          <a:ln>
            <a:solidFill>
              <a:srgbClr val="C4BDB6"/>
            </a:solidFill>
          </a:ln>
        </p:spPr>
        <p:txBody>
          <a:bodyPr>
            <a:normAutofit fontScale="92500" lnSpcReduction="10000"/>
          </a:bodyPr>
          <a:lstStyle/>
          <a:p>
            <a:r>
              <a:rPr lang="en-GB" sz="1000" dirty="0"/>
              <a:t>Ahmed, S., Chase, L.E., </a:t>
            </a:r>
            <a:r>
              <a:rPr lang="en-GB" sz="1000" dirty="0" err="1"/>
              <a:t>Wagnild</a:t>
            </a:r>
            <a:r>
              <a:rPr lang="en-GB" sz="1000" dirty="0"/>
              <a:t>, J., Akhter, N., Sturridge, S., Clarke, A., Chowdhary, P., </a:t>
            </a:r>
            <a:r>
              <a:rPr lang="en-GB" sz="1000" dirty="0" err="1"/>
              <a:t>Mukami</a:t>
            </a:r>
            <a:r>
              <a:rPr lang="en-GB" sz="1000" dirty="0"/>
              <a:t>, D., Kasim, A., and Hampshire, K., (2022). Community health workers and health equity in low-and middle-income countries: systematic review and recommendations for policy and practice. </a:t>
            </a:r>
            <a:r>
              <a:rPr lang="en-GB" sz="1000" i="1" dirty="0"/>
              <a:t>International Journal for Equity in Health</a:t>
            </a:r>
            <a:r>
              <a:rPr lang="en-GB" sz="1000" dirty="0"/>
              <a:t>, </a:t>
            </a:r>
            <a:r>
              <a:rPr lang="en-GB" sz="1000" i="1" dirty="0"/>
              <a:t>21</a:t>
            </a:r>
            <a:r>
              <a:rPr lang="en-GB" sz="1000" dirty="0"/>
              <a:t>(1), p.49.</a:t>
            </a:r>
            <a:endParaRPr lang="en-US" sz="1000" dirty="0"/>
          </a:p>
          <a:p>
            <a:pPr>
              <a:spcBef>
                <a:spcPts val="0"/>
              </a:spcBef>
            </a:pPr>
            <a:r>
              <a:rPr lang="en-GB" sz="1000" dirty="0" err="1"/>
              <a:t>Alanazi</a:t>
            </a:r>
            <a:r>
              <a:rPr lang="en-GB" sz="1000" dirty="0"/>
              <a:t>, F.T.H., </a:t>
            </a:r>
            <a:r>
              <a:rPr lang="en-GB" sz="1000" dirty="0" err="1"/>
              <a:t>Alharbi</a:t>
            </a:r>
            <a:r>
              <a:rPr lang="en-GB" sz="1000" dirty="0"/>
              <a:t>, B.N., </a:t>
            </a:r>
            <a:r>
              <a:rPr lang="en-GB" sz="1000" dirty="0" err="1"/>
              <a:t>Aljuaid</a:t>
            </a:r>
            <a:r>
              <a:rPr lang="en-GB" sz="1000" dirty="0"/>
              <a:t>, T.H., </a:t>
            </a:r>
            <a:r>
              <a:rPr lang="en-GB" sz="1000" dirty="0" err="1"/>
              <a:t>Alammar</a:t>
            </a:r>
            <a:r>
              <a:rPr lang="en-GB" sz="1000" dirty="0"/>
              <a:t>, F.A., </a:t>
            </a:r>
            <a:r>
              <a:rPr lang="en-GB" sz="1000" dirty="0" err="1"/>
              <a:t>Almarzouq</a:t>
            </a:r>
            <a:r>
              <a:rPr lang="en-GB" sz="1000" dirty="0"/>
              <a:t>, Y.F., </a:t>
            </a:r>
            <a:r>
              <a:rPr lang="en-GB" sz="1000" dirty="0" err="1"/>
              <a:t>Albalawi</a:t>
            </a:r>
            <a:r>
              <a:rPr lang="en-GB" sz="1000" dirty="0"/>
              <a:t>, I., Almutairi, M.N., </a:t>
            </a:r>
            <a:r>
              <a:rPr lang="en-GB" sz="1000" dirty="0" err="1"/>
              <a:t>Alshaghroud</a:t>
            </a:r>
            <a:r>
              <a:rPr lang="en-GB" sz="1000" dirty="0"/>
              <a:t>, S.M., </a:t>
            </a:r>
            <a:r>
              <a:rPr lang="en-GB" sz="1000" dirty="0" err="1"/>
              <a:t>Alhaosawi</a:t>
            </a:r>
            <a:r>
              <a:rPr lang="en-GB" sz="1000" dirty="0"/>
              <a:t>, M.E., </a:t>
            </a:r>
            <a:r>
              <a:rPr lang="en-GB" sz="1000" dirty="0" err="1"/>
              <a:t>Albalawi</a:t>
            </a:r>
            <a:r>
              <a:rPr lang="en-GB" sz="1000" dirty="0"/>
              <a:t>, M.A.S. and </a:t>
            </a:r>
            <a:r>
              <a:rPr lang="en-GB" sz="1000" dirty="0" err="1"/>
              <a:t>Alorf</a:t>
            </a:r>
            <a:r>
              <a:rPr lang="en-GB" sz="1000" dirty="0"/>
              <a:t>, A.A., (2024). The impact of vaccinations on disease prevention: A comprehensive analysis of their role in enhancing global public health and reducing morbidity and mortality rates. International journal of health sciences, 8(S1), pp.1885-1907. </a:t>
            </a:r>
            <a:endParaRPr lang="en-US" sz="1000" dirty="0"/>
          </a:p>
          <a:p>
            <a:pPr>
              <a:spcBef>
                <a:spcPts val="0"/>
              </a:spcBef>
            </a:pPr>
            <a:r>
              <a:rPr lang="en-GB" sz="1000" dirty="0"/>
              <a:t>Bayram, H., Rice, M.B., </a:t>
            </a:r>
            <a:r>
              <a:rPr lang="en-GB" sz="1000" dirty="0" err="1"/>
              <a:t>Abdalati</a:t>
            </a:r>
            <a:r>
              <a:rPr lang="en-GB" sz="1000" dirty="0"/>
              <a:t>, W., </a:t>
            </a:r>
            <a:r>
              <a:rPr lang="en-GB" sz="1000" dirty="0" err="1"/>
              <a:t>Akpinar</a:t>
            </a:r>
            <a:r>
              <a:rPr lang="en-GB" sz="1000" dirty="0"/>
              <a:t> </a:t>
            </a:r>
            <a:r>
              <a:rPr lang="en-GB" sz="1000" dirty="0" err="1"/>
              <a:t>Elci</a:t>
            </a:r>
            <a:r>
              <a:rPr lang="en-GB" sz="1000" dirty="0"/>
              <a:t>, M., </a:t>
            </a:r>
            <a:r>
              <a:rPr lang="en-GB" sz="1000" dirty="0" err="1"/>
              <a:t>Mirsaeidi</a:t>
            </a:r>
            <a:r>
              <a:rPr lang="en-GB" sz="1000" dirty="0"/>
              <a:t>, M., </a:t>
            </a:r>
            <a:r>
              <a:rPr lang="en-GB" sz="1000" dirty="0" err="1"/>
              <a:t>Annesi-Maesano</a:t>
            </a:r>
            <a:r>
              <a:rPr lang="en-GB" sz="1000" dirty="0"/>
              <a:t>, I., Pinkerton, K.E. and </a:t>
            </a:r>
            <a:r>
              <a:rPr lang="en-GB" sz="1000" dirty="0" err="1"/>
              <a:t>Balmes</a:t>
            </a:r>
            <a:r>
              <a:rPr lang="en-GB" sz="1000" dirty="0"/>
              <a:t>, J.R., (2023). Impact of global climate change on pulmonary health: susceptible and vulnerable populations. </a:t>
            </a:r>
            <a:r>
              <a:rPr lang="en-GB" sz="1000" i="1" dirty="0"/>
              <a:t>Annals of the American Thoracic Society</a:t>
            </a:r>
            <a:r>
              <a:rPr lang="en-GB" sz="1000" dirty="0"/>
              <a:t>, </a:t>
            </a:r>
            <a:r>
              <a:rPr lang="en-GB" sz="1000" i="1" dirty="0"/>
              <a:t>20</a:t>
            </a:r>
            <a:r>
              <a:rPr lang="en-GB" sz="1000" dirty="0"/>
              <a:t>(8), pp.1088-1095.</a:t>
            </a:r>
            <a:endParaRPr lang="en-US" sz="1000" dirty="0"/>
          </a:p>
          <a:p>
            <a:pPr>
              <a:spcBef>
                <a:spcPts val="0"/>
              </a:spcBef>
            </a:pPr>
            <a:r>
              <a:rPr lang="en-GB" sz="1000" dirty="0" err="1"/>
              <a:t>Bungau</a:t>
            </a:r>
            <a:r>
              <a:rPr lang="en-GB" sz="1000" dirty="0"/>
              <a:t>, C.C., </a:t>
            </a:r>
            <a:r>
              <a:rPr lang="en-GB" sz="1000" dirty="0" err="1"/>
              <a:t>Bungau</a:t>
            </a:r>
            <a:r>
              <a:rPr lang="en-GB" sz="1000" dirty="0"/>
              <a:t>, T., Prada, I.F. and Prada, M.F., (2022). Green buildings as a necessity for sustainable environment development: dilemmas and challenges. </a:t>
            </a:r>
            <a:r>
              <a:rPr lang="en-GB" sz="1000" i="1" dirty="0"/>
              <a:t>Sustainability</a:t>
            </a:r>
            <a:r>
              <a:rPr lang="en-GB" sz="1000" dirty="0"/>
              <a:t>, </a:t>
            </a:r>
            <a:r>
              <a:rPr lang="en-GB" sz="1000" i="1" dirty="0"/>
              <a:t>14</a:t>
            </a:r>
            <a:r>
              <a:rPr lang="en-GB" sz="1000" dirty="0"/>
              <a:t>(20), p.13121.</a:t>
            </a:r>
            <a:endParaRPr lang="en-US" sz="1000" dirty="0"/>
          </a:p>
          <a:p>
            <a:pPr>
              <a:spcBef>
                <a:spcPts val="0"/>
              </a:spcBef>
            </a:pPr>
            <a:r>
              <a:rPr lang="en-GB" sz="1000" dirty="0" err="1"/>
              <a:t>Cannemeijer</a:t>
            </a:r>
            <a:r>
              <a:rPr lang="en-GB" sz="1000" dirty="0"/>
              <a:t>, V.G.S., (2023). </a:t>
            </a:r>
            <a:r>
              <a:rPr lang="en-GB" sz="1000" i="1" dirty="0"/>
              <a:t>A Salutogenic Perspective on Nature-Based Solutions in Ljubljana-Developing the Concept of Collective Sense of Coherence</a:t>
            </a:r>
            <a:r>
              <a:rPr lang="en-GB" sz="1000" dirty="0"/>
              <a:t> (Master's thesis, The University of Bergen).</a:t>
            </a:r>
            <a:endParaRPr lang="en-US" sz="1000" dirty="0"/>
          </a:p>
          <a:p>
            <a:pPr>
              <a:spcBef>
                <a:spcPts val="0"/>
              </a:spcBef>
            </a:pPr>
            <a:r>
              <a:rPr lang="en-GB" sz="1000" dirty="0" err="1"/>
              <a:t>Chisale</a:t>
            </a:r>
            <a:r>
              <a:rPr lang="en-GB" sz="1000" dirty="0"/>
              <a:t>, E. and Phiri, F.M., (2022). PERMA model and mental health practice. </a:t>
            </a:r>
            <a:r>
              <a:rPr lang="en-GB" sz="1000" i="1" dirty="0"/>
              <a:t>Asian Journal of Pharmacy Nursing</a:t>
            </a:r>
            <a:r>
              <a:rPr lang="en-GB" sz="1000" dirty="0"/>
              <a:t>, </a:t>
            </a:r>
            <a:r>
              <a:rPr lang="en-GB" sz="1000" i="1" dirty="0"/>
              <a:t>10</a:t>
            </a:r>
            <a:r>
              <a:rPr lang="en-GB" sz="1000" dirty="0"/>
              <a:t>(2), pp.21-24.</a:t>
            </a:r>
            <a:endParaRPr lang="en-US" sz="1000" dirty="0"/>
          </a:p>
          <a:p>
            <a:pPr>
              <a:spcBef>
                <a:spcPts val="0"/>
              </a:spcBef>
            </a:pPr>
            <a:r>
              <a:rPr lang="en-GB" sz="1000" dirty="0"/>
              <a:t>Chow, E.K.M., </a:t>
            </a:r>
            <a:r>
              <a:rPr lang="en-GB" sz="1000" dirty="0" err="1"/>
              <a:t>Seah</a:t>
            </a:r>
            <a:r>
              <a:rPr lang="en-GB" sz="1000" dirty="0"/>
              <a:t>, B., Chan, J.J.Y. and Wang, W., (2023). Salutogenic-based interventions among community-dwelling older adults: a systematic review and meta-analysis. </a:t>
            </a:r>
            <a:r>
              <a:rPr lang="en-GB" sz="1000" i="1" dirty="0"/>
              <a:t>Health Promotion International</a:t>
            </a:r>
            <a:r>
              <a:rPr lang="en-GB" sz="1000" dirty="0"/>
              <a:t>, </a:t>
            </a:r>
            <a:r>
              <a:rPr lang="en-GB" sz="1000" i="1" dirty="0"/>
              <a:t>38</a:t>
            </a:r>
            <a:r>
              <a:rPr lang="en-GB" sz="1000" dirty="0"/>
              <a:t>(3), p.daac007.</a:t>
            </a:r>
            <a:endParaRPr lang="en-US" sz="1000" dirty="0"/>
          </a:p>
          <a:p>
            <a:pPr>
              <a:spcBef>
                <a:spcPts val="0"/>
              </a:spcBef>
            </a:pPr>
            <a:r>
              <a:rPr lang="en-GB" sz="1000" dirty="0"/>
              <a:t>Das, T., Holland, P., Ahmed, M., Husain, L., Ahmed, M. and Husain, L., (2021). Sustainable development goal 3: Good health and well-being. In </a:t>
            </a:r>
            <a:r>
              <a:rPr lang="en-GB" sz="1000" i="1" dirty="0"/>
              <a:t>South-East Asia Eye Health: Systems, Practices, and Challenges</a:t>
            </a:r>
            <a:r>
              <a:rPr lang="en-GB" sz="1000" dirty="0"/>
              <a:t> (pp. 61-78). Singapore: Springer Singapore.</a:t>
            </a:r>
            <a:endParaRPr lang="en-US" sz="1000" dirty="0"/>
          </a:p>
          <a:p>
            <a:pPr>
              <a:spcBef>
                <a:spcPts val="0"/>
              </a:spcBef>
            </a:pPr>
            <a:r>
              <a:rPr lang="en-GB" sz="1000" dirty="0"/>
              <a:t>Diener, E. and Sim, J.H., (2024). Happiness/Subjective well-being. In </a:t>
            </a:r>
            <a:r>
              <a:rPr lang="en-GB" sz="1000" i="1" dirty="0"/>
              <a:t>Emotion theory: The </a:t>
            </a:r>
            <a:r>
              <a:rPr lang="en-GB" sz="1000" i="1" dirty="0" err="1"/>
              <a:t>routledge</a:t>
            </a:r>
            <a:r>
              <a:rPr lang="en-GB" sz="1000" i="1" dirty="0"/>
              <a:t> comprehensive guide</a:t>
            </a:r>
            <a:r>
              <a:rPr lang="en-GB" sz="1000" dirty="0"/>
              <a:t> (pp. 199-217). Routledge.</a:t>
            </a:r>
            <a:endParaRPr lang="en-US" sz="1000" dirty="0"/>
          </a:p>
          <a:p>
            <a:pPr>
              <a:spcBef>
                <a:spcPts val="0"/>
              </a:spcBef>
            </a:pPr>
            <a:r>
              <a:rPr lang="en-GB" sz="1000" dirty="0" err="1"/>
              <a:t>Gidner</a:t>
            </a:r>
            <a:r>
              <a:rPr lang="en-GB" sz="1000" dirty="0"/>
              <a:t>, B.A., (2022). </a:t>
            </a:r>
            <a:r>
              <a:rPr lang="en-GB" sz="1000" i="1" dirty="0"/>
              <a:t>Biopsychosocial Approach to Understanding Infertility Knowledge and Risk in Young Adults</a:t>
            </a:r>
            <a:r>
              <a:rPr lang="en-GB" sz="1000" dirty="0"/>
              <a:t>. University of La Verne.</a:t>
            </a:r>
            <a:endParaRPr lang="en-US" sz="1000" dirty="0"/>
          </a:p>
          <a:p>
            <a:pPr>
              <a:spcBef>
                <a:spcPts val="0"/>
              </a:spcBef>
            </a:pPr>
            <a:r>
              <a:rPr lang="en-GB" sz="1000" dirty="0" err="1"/>
              <a:t>Glušac</a:t>
            </a:r>
            <a:r>
              <a:rPr lang="en-GB" sz="1000" dirty="0"/>
              <a:t>, L., (2023). </a:t>
            </a:r>
            <a:r>
              <a:rPr lang="en-GB" sz="1000" i="1" dirty="0"/>
              <a:t>Leaving No One Behind, Leaving No One Unaccountable</a:t>
            </a:r>
            <a:r>
              <a:rPr lang="en-GB" sz="1000" dirty="0"/>
              <a:t>. Ubiquity Press.</a:t>
            </a:r>
            <a:endParaRPr lang="en-US" sz="1000" dirty="0"/>
          </a:p>
          <a:p>
            <a:pPr>
              <a:spcBef>
                <a:spcPts val="0"/>
              </a:spcBef>
            </a:pPr>
            <a:r>
              <a:rPr lang="en-GB" sz="1000" dirty="0"/>
              <a:t>Humphrey, A., (2023). </a:t>
            </a:r>
            <a:r>
              <a:rPr lang="en-GB" sz="1000" i="1" dirty="0"/>
              <a:t>Remote primary healthcare in the UK: How does marginalisation shape experiences of healthcare?</a:t>
            </a:r>
            <a:r>
              <a:rPr lang="en-GB" sz="1000" dirty="0"/>
              <a:t> (Doctoral dissertation, London School of Hygiene &amp; Tropical Medicine).</a:t>
            </a:r>
            <a:endParaRPr lang="en-US" sz="1000" dirty="0"/>
          </a:p>
          <a:p>
            <a:pPr>
              <a:spcBef>
                <a:spcPts val="0"/>
              </a:spcBef>
            </a:pPr>
            <a:r>
              <a:rPr lang="en-GB" sz="1000" dirty="0" err="1"/>
              <a:t>Jayawickrama</a:t>
            </a:r>
            <a:r>
              <a:rPr lang="en-GB" sz="1000" dirty="0"/>
              <a:t>, J. and </a:t>
            </a:r>
            <a:r>
              <a:rPr lang="en-GB" sz="1000" dirty="0" err="1"/>
              <a:t>Madhanagopal</a:t>
            </a:r>
            <a:r>
              <a:rPr lang="en-GB" sz="1000" dirty="0"/>
              <a:t>, D., (2025). The Problem of Biomedical Definitions of Health and Wellbeing. In </a:t>
            </a:r>
            <a:r>
              <a:rPr lang="en-GB" sz="1000" i="1" dirty="0"/>
              <a:t>Reintroducing Nature into Health and Wellbeing: Learnings from Ancient South Asia</a:t>
            </a:r>
            <a:r>
              <a:rPr lang="en-GB" sz="1000" dirty="0"/>
              <a:t> (pp. 25-50). Singapore: Springer Nature Singapore.</a:t>
            </a:r>
            <a:endParaRPr lang="en-US" sz="1000" dirty="0"/>
          </a:p>
          <a:p>
            <a:pPr>
              <a:spcBef>
                <a:spcPts val="0"/>
              </a:spcBef>
            </a:pPr>
            <a:r>
              <a:rPr lang="en-GB" sz="1000" dirty="0"/>
              <a:t>Jensen, H.T., Keogh-Brown, M.R., </a:t>
            </a:r>
            <a:r>
              <a:rPr lang="en-GB" sz="1000" dirty="0" err="1"/>
              <a:t>Cobiac</a:t>
            </a:r>
            <a:r>
              <a:rPr lang="en-GB" sz="1000" dirty="0"/>
              <a:t>, L.J., Law, C., Rogers, N.T., Rutter, H., White, M. and Smith, R.D., (2025). The impact of fiscal food policies on the macro-economy: the case of the UK Soft Drinks Industry Levy. </a:t>
            </a:r>
            <a:r>
              <a:rPr lang="en-GB" sz="1000" i="1" dirty="0" err="1"/>
              <a:t>medRxiv</a:t>
            </a:r>
            <a:r>
              <a:rPr lang="en-GB" sz="1000" dirty="0"/>
              <a:t>, pp.2025-04.</a:t>
            </a:r>
            <a:endParaRPr lang="en-US" sz="1000" dirty="0"/>
          </a:p>
          <a:p>
            <a:pPr>
              <a:spcBef>
                <a:spcPts val="0"/>
              </a:spcBef>
            </a:pPr>
            <a:r>
              <a:rPr lang="en-GB" sz="1000" dirty="0"/>
              <a:t>Johnson, L., Gaber, S.N., </a:t>
            </a:r>
            <a:r>
              <a:rPr lang="en-GB" sz="1000" dirty="0" err="1"/>
              <a:t>Langella</a:t>
            </a:r>
            <a:r>
              <a:rPr lang="en-GB" sz="1000" dirty="0"/>
              <a:t>, R., Turner-Moss, E., </a:t>
            </a:r>
            <a:r>
              <a:rPr lang="en-GB" sz="1000" dirty="0" err="1"/>
              <a:t>Weleff</a:t>
            </a:r>
            <a:r>
              <a:rPr lang="en-GB" sz="1000" dirty="0"/>
              <a:t>, J., Brothers, T., </a:t>
            </a:r>
            <a:r>
              <a:rPr lang="en-GB" sz="1000" dirty="0" err="1"/>
              <a:t>Koay</a:t>
            </a:r>
            <a:r>
              <a:rPr lang="en-GB" sz="1000" dirty="0"/>
              <a:t>, A., Hayward, A.C., </a:t>
            </a:r>
            <a:r>
              <a:rPr lang="en-GB" sz="1000" dirty="0" err="1"/>
              <a:t>Luchenski</a:t>
            </a:r>
            <a:r>
              <a:rPr lang="en-GB" sz="1000" dirty="0"/>
              <a:t>, S., Perri, P. and Story, A., (2025). Outreach health-care services for people experiencing exclusion in high-income countries. </a:t>
            </a:r>
            <a:r>
              <a:rPr lang="en-GB" sz="1000" i="1" dirty="0"/>
              <a:t>The Lancet Public Health</a:t>
            </a:r>
            <a:r>
              <a:rPr lang="en-GB" sz="1000" dirty="0"/>
              <a:t>.</a:t>
            </a:r>
            <a:endParaRPr lang="en-US" sz="1000" dirty="0"/>
          </a:p>
          <a:p>
            <a:pPr>
              <a:spcBef>
                <a:spcPts val="0"/>
              </a:spcBef>
            </a:pPr>
            <a:r>
              <a:rPr lang="en-GB" sz="1000" dirty="0" err="1"/>
              <a:t>Kraftman</a:t>
            </a:r>
            <a:r>
              <a:rPr lang="en-GB" sz="1000" dirty="0"/>
              <a:t>, L., </a:t>
            </a:r>
            <a:r>
              <a:rPr lang="en-GB" sz="1000" dirty="0" err="1"/>
              <a:t>Hardelid</a:t>
            </a:r>
            <a:r>
              <a:rPr lang="en-GB" sz="1000" dirty="0"/>
              <a:t>, P. and Banks, J., (2021). Age specific trends in mortality disparities by socio-economic deprivation in small geographical areas of England, 2002-2018: a retrospective registry study. </a:t>
            </a:r>
            <a:r>
              <a:rPr lang="en-GB" sz="1000" i="1" dirty="0"/>
              <a:t>The Lancet Regional Health–Europe</a:t>
            </a:r>
            <a:r>
              <a:rPr lang="en-GB" sz="1000" dirty="0"/>
              <a:t>, </a:t>
            </a:r>
            <a:r>
              <a:rPr lang="en-GB" sz="1000" i="1" dirty="0"/>
              <a:t>7</a:t>
            </a:r>
            <a:r>
              <a:rPr lang="en-GB" sz="1000" dirty="0"/>
              <a:t>.</a:t>
            </a:r>
            <a:endParaRPr lang="en-US" sz="1000" dirty="0"/>
          </a:p>
          <a:p>
            <a:pPr>
              <a:spcBef>
                <a:spcPts val="0"/>
              </a:spcBef>
            </a:pPr>
            <a:r>
              <a:rPr lang="en-GB" sz="1000" dirty="0" err="1"/>
              <a:t>Lakioti</a:t>
            </a:r>
            <a:r>
              <a:rPr lang="en-GB" sz="1000" dirty="0"/>
              <a:t>, E., Pagonis, N., </a:t>
            </a:r>
            <a:r>
              <a:rPr lang="en-GB" sz="1000" dirty="0" err="1"/>
              <a:t>Flegkas</a:t>
            </a:r>
            <a:r>
              <a:rPr lang="en-GB" sz="1000" dirty="0"/>
              <a:t>, D., </a:t>
            </a:r>
            <a:r>
              <a:rPr lang="en-GB" sz="1000" dirty="0" err="1"/>
              <a:t>Itziou</a:t>
            </a:r>
            <a:r>
              <a:rPr lang="en-GB" sz="1000" dirty="0"/>
              <a:t>, A., Moustakas, K. and </a:t>
            </a:r>
            <a:r>
              <a:rPr lang="en-GB" sz="1000" dirty="0" err="1"/>
              <a:t>Karayannis</a:t>
            </a:r>
            <a:r>
              <a:rPr lang="en-GB" sz="1000" dirty="0"/>
              <a:t>, V., (2025). Social Factors and Policies Promoting Good Health and Well-Being as a Sustainable Development Goal: Current Achievements and Future Pathways. </a:t>
            </a:r>
            <a:r>
              <a:rPr lang="en-GB" sz="1000" i="1" dirty="0"/>
              <a:t>Sustainability</a:t>
            </a:r>
            <a:r>
              <a:rPr lang="en-GB" sz="1000" dirty="0"/>
              <a:t>, </a:t>
            </a:r>
            <a:r>
              <a:rPr lang="en-GB" sz="1000" i="1" dirty="0"/>
              <a:t>17</a:t>
            </a:r>
            <a:r>
              <a:rPr lang="en-GB" sz="1000" dirty="0"/>
              <a:t>(11), p.5063.</a:t>
            </a:r>
            <a:endParaRPr lang="en-US" sz="1000" dirty="0"/>
          </a:p>
          <a:p>
            <a:pPr>
              <a:spcBef>
                <a:spcPts val="0"/>
              </a:spcBef>
            </a:pPr>
            <a:r>
              <a:rPr lang="en-GB" sz="1000" dirty="0"/>
              <a:t>Le, T.T., Tran, P.Q., Lam, N.P., </a:t>
            </a:r>
            <a:r>
              <a:rPr lang="en-GB" sz="1000" dirty="0" err="1"/>
              <a:t>Tra</a:t>
            </a:r>
            <a:r>
              <a:rPr lang="en-GB" sz="1000" dirty="0"/>
              <a:t>, M.N.L. and </a:t>
            </a:r>
            <a:r>
              <a:rPr lang="en-GB" sz="1000" dirty="0" err="1"/>
              <a:t>Uyen</a:t>
            </a:r>
            <a:r>
              <a:rPr lang="en-GB" sz="1000" dirty="0"/>
              <a:t>, P.H.P., (2024). Corporate social responsibility, green innovation, environment strategy and corporate sustainable development. </a:t>
            </a:r>
            <a:r>
              <a:rPr lang="en-GB" sz="1000" i="1" dirty="0"/>
              <a:t>Operations Management Research</a:t>
            </a:r>
            <a:r>
              <a:rPr lang="en-GB" sz="1000" dirty="0"/>
              <a:t>, </a:t>
            </a:r>
            <a:r>
              <a:rPr lang="en-GB" sz="1000" i="1" dirty="0"/>
              <a:t>17</a:t>
            </a:r>
            <a:r>
              <a:rPr lang="en-GB" sz="1000" dirty="0"/>
              <a:t>(1), pp.114-134.</a:t>
            </a:r>
            <a:endParaRPr lang="en-US" sz="1000" dirty="0"/>
          </a:p>
          <a:p>
            <a:pPr>
              <a:spcBef>
                <a:spcPts val="0"/>
              </a:spcBef>
            </a:pPr>
            <a:r>
              <a:rPr lang="en-GB" sz="1000" dirty="0"/>
              <a:t>Lugg, W., (2022). The biopsychosocial model–history, controversy and Engel. </a:t>
            </a:r>
            <a:r>
              <a:rPr lang="en-GB" sz="1000" i="1" dirty="0"/>
              <a:t>Australasian Psychiatry</a:t>
            </a:r>
            <a:r>
              <a:rPr lang="en-GB" sz="1000" dirty="0"/>
              <a:t>, </a:t>
            </a:r>
            <a:r>
              <a:rPr lang="en-GB" sz="1000" i="1" dirty="0"/>
              <a:t>30</a:t>
            </a:r>
            <a:r>
              <a:rPr lang="en-GB" sz="1000" dirty="0"/>
              <a:t>(1), pp.55-59.</a:t>
            </a:r>
            <a:endParaRPr lang="en-US" sz="1000" dirty="0"/>
          </a:p>
          <a:p>
            <a:pPr>
              <a:spcBef>
                <a:spcPts val="0"/>
              </a:spcBef>
            </a:pPr>
            <a:r>
              <a:rPr lang="en-GB" sz="1000" dirty="0" err="1"/>
              <a:t>Mabhala</a:t>
            </a:r>
            <a:r>
              <a:rPr lang="en-GB" sz="1000" dirty="0"/>
              <a:t>, M., </a:t>
            </a:r>
            <a:r>
              <a:rPr lang="en-GB" sz="1000" dirty="0" err="1"/>
              <a:t>Esealuka</a:t>
            </a:r>
            <a:r>
              <a:rPr lang="en-GB" sz="1000" dirty="0"/>
              <a:t>, W.A., </a:t>
            </a:r>
            <a:r>
              <a:rPr lang="en-GB" sz="1000" dirty="0" err="1"/>
              <a:t>Yohannes</a:t>
            </a:r>
            <a:r>
              <a:rPr lang="en-GB" sz="1000" dirty="0"/>
              <a:t>, A., </a:t>
            </a:r>
            <a:r>
              <a:rPr lang="en-GB" sz="1000" dirty="0" err="1"/>
              <a:t>Nwufo</a:t>
            </a:r>
            <a:r>
              <a:rPr lang="en-GB" sz="1000" dirty="0"/>
              <a:t>, A.N., Paulus, L., Tefera, M. and Keeling, J., (2025). Exploring the social context of smoking behaviours: insights from stop-smoking advisors in deprived communities in Northwest of England UK. </a:t>
            </a:r>
            <a:r>
              <a:rPr lang="en-GB" sz="1000" i="1" dirty="0"/>
              <a:t>BMC Public Health</a:t>
            </a:r>
            <a:r>
              <a:rPr lang="en-GB" sz="1000" dirty="0"/>
              <a:t>, </a:t>
            </a:r>
            <a:r>
              <a:rPr lang="en-GB" sz="1000" i="1" dirty="0"/>
              <a:t>25</a:t>
            </a:r>
            <a:r>
              <a:rPr lang="en-GB" sz="1000" dirty="0"/>
              <a:t>(1), p.1914.</a:t>
            </a:r>
            <a:endParaRPr lang="en-US" sz="1000" dirty="0"/>
          </a:p>
          <a:p>
            <a:pPr>
              <a:spcBef>
                <a:spcPts val="0"/>
              </a:spcBef>
            </a:pPr>
            <a:r>
              <a:rPr lang="en-GB" sz="1000" dirty="0"/>
              <a:t>Martinez Jr, O.N., (2024). Health Inequalities in the Mental Health System. </a:t>
            </a:r>
            <a:r>
              <a:rPr lang="en-GB" sz="1000" i="1" dirty="0"/>
              <a:t>Redesigning the US Mental Health Care System; Oxford University Press: Oxford, UK</a:t>
            </a:r>
            <a:r>
              <a:rPr lang="en-GB" sz="1000" dirty="0"/>
              <a:t>, p.217.</a:t>
            </a:r>
            <a:endParaRPr lang="en-US" sz="1000" dirty="0"/>
          </a:p>
          <a:p>
            <a:pPr>
              <a:spcBef>
                <a:spcPts val="0"/>
              </a:spcBef>
            </a:pPr>
            <a:r>
              <a:rPr lang="en-GB" sz="1000" dirty="0" err="1"/>
              <a:t>Melam</a:t>
            </a:r>
            <a:r>
              <a:rPr lang="en-GB" sz="1000" dirty="0"/>
              <a:t>, C., Dyson, J. and Thomson, K., (2025). The role of social prescribing interventions in addressing health inequalities in the United Kingdom: a narrative review. </a:t>
            </a:r>
            <a:r>
              <a:rPr lang="en-GB" sz="1000" i="1" dirty="0"/>
              <a:t>Health &amp; Social Care in the Community</a:t>
            </a:r>
            <a:r>
              <a:rPr lang="en-GB" sz="1000" dirty="0"/>
              <a:t>, </a:t>
            </a:r>
            <a:r>
              <a:rPr lang="en-GB" sz="1000" i="1" dirty="0"/>
              <a:t>2025</a:t>
            </a:r>
            <a:r>
              <a:rPr lang="en-GB" sz="1000" dirty="0"/>
              <a:t>(1), p.6613809.</a:t>
            </a:r>
            <a:endParaRPr lang="en-US" sz="1000" dirty="0"/>
          </a:p>
          <a:p>
            <a:pPr>
              <a:spcBef>
                <a:spcPts val="0"/>
              </a:spcBef>
            </a:pPr>
            <a:r>
              <a:rPr lang="en-GB" sz="1000" dirty="0" err="1"/>
              <a:t>Menassa</a:t>
            </a:r>
            <a:r>
              <a:rPr lang="en-GB" sz="1000" dirty="0"/>
              <a:t>, M., </a:t>
            </a:r>
            <a:r>
              <a:rPr lang="en-GB" sz="1000" dirty="0" err="1"/>
              <a:t>Stronks</a:t>
            </a:r>
            <a:r>
              <a:rPr lang="en-GB" sz="1000" dirty="0"/>
              <a:t>, K., Khatami, F., Díaz, Z.M.R., </a:t>
            </a:r>
            <a:r>
              <a:rPr lang="en-GB" sz="1000" dirty="0" err="1"/>
              <a:t>Espinola</a:t>
            </a:r>
            <a:r>
              <a:rPr lang="en-GB" sz="1000" dirty="0"/>
              <a:t>, O.P., </a:t>
            </a:r>
            <a:r>
              <a:rPr lang="en-GB" sz="1000" dirty="0" err="1"/>
              <a:t>Gamba</a:t>
            </a:r>
            <a:r>
              <a:rPr lang="en-GB" sz="1000" dirty="0"/>
              <a:t>, M., </a:t>
            </a:r>
            <a:r>
              <a:rPr lang="en-GB" sz="1000" dirty="0" err="1"/>
              <a:t>Itodo</a:t>
            </a:r>
            <a:r>
              <a:rPr lang="en-GB" sz="1000" dirty="0"/>
              <a:t>, O.A., </a:t>
            </a:r>
            <a:r>
              <a:rPr lang="en-GB" sz="1000" dirty="0" err="1"/>
              <a:t>Buttia</a:t>
            </a:r>
            <a:r>
              <a:rPr lang="en-GB" sz="1000" dirty="0"/>
              <a:t>, C., </a:t>
            </a:r>
            <a:r>
              <a:rPr lang="en-GB" sz="1000" dirty="0" err="1"/>
              <a:t>Wehrli</a:t>
            </a:r>
            <a:r>
              <a:rPr lang="en-GB" sz="1000" dirty="0"/>
              <a:t>, F., Minder, B. and Velarde, M.R., (2023). Concepts and definitions of healthy ageing: a systematic review and synthesis of theoretical models. </a:t>
            </a:r>
            <a:r>
              <a:rPr lang="en-GB" sz="1000" i="1" dirty="0" err="1"/>
              <a:t>EClinicalMedicine</a:t>
            </a:r>
            <a:r>
              <a:rPr lang="en-GB" sz="1000" dirty="0"/>
              <a:t>, </a:t>
            </a:r>
            <a:r>
              <a:rPr lang="en-GB" sz="1000" i="1" dirty="0"/>
              <a:t>56</a:t>
            </a:r>
            <a:r>
              <a:rPr lang="en-GB" sz="1000" dirty="0"/>
              <a:t>.</a:t>
            </a:r>
            <a:endParaRPr lang="en-US" sz="1000" dirty="0"/>
          </a:p>
          <a:p>
            <a:pPr>
              <a:spcBef>
                <a:spcPts val="0"/>
              </a:spcBef>
            </a:pPr>
            <a:r>
              <a:rPr lang="en-GB" sz="1000" dirty="0"/>
              <a:t>Mhlanga, D., (2023). A historical perspective on sustainable development and the sustainable development goals. In </a:t>
            </a:r>
            <a:r>
              <a:rPr lang="en-GB" sz="1000" i="1" dirty="0"/>
              <a:t>FinTech and Artificial Intelligence for Sustainable Development: The Role of Smart Technologies in Achieving Development Goals</a:t>
            </a:r>
            <a:r>
              <a:rPr lang="en-GB" sz="1000" dirty="0"/>
              <a:t> (pp. 67-86). Cham: Springer Nature Switzerland.</a:t>
            </a:r>
            <a:endParaRPr lang="en-US" sz="1000" dirty="0"/>
          </a:p>
          <a:p>
            <a:pPr>
              <a:spcBef>
                <a:spcPts val="0"/>
              </a:spcBef>
            </a:pPr>
            <a:r>
              <a:rPr lang="en-US" sz="1000" dirty="0"/>
              <a:t>NHS. (2019). Retrieved from https://www.longtermplan.nhs.uk/ </a:t>
            </a:r>
          </a:p>
          <a:p>
            <a:pPr>
              <a:spcBef>
                <a:spcPts val="0"/>
              </a:spcBef>
            </a:pPr>
            <a:r>
              <a:rPr lang="en-US" sz="1000" dirty="0"/>
              <a:t>NHS. (2025). Retrieved from https://www.stthomas.nhs.uk/services/adult-social-prescribing/ </a:t>
            </a:r>
          </a:p>
          <a:p>
            <a:pPr>
              <a:spcBef>
                <a:spcPts val="0"/>
              </a:spcBef>
            </a:pPr>
            <a:r>
              <a:rPr lang="en-GB" sz="1000" dirty="0"/>
              <a:t>Parihar, J. and Birman, S., (2024). Heat resilience in urban environments: strategies for sustainable city climate management. In </a:t>
            </a:r>
            <a:r>
              <a:rPr lang="en-GB" sz="1000" i="1" dirty="0"/>
              <a:t>The Climate-Health-Sustainability Nexus: Understanding the Interconnected Impact on Populations and the Environment</a:t>
            </a:r>
            <a:r>
              <a:rPr lang="en-GB" sz="1000" dirty="0"/>
              <a:t> (pp. 305-324). Cham: Springer Nature Switzerland.</a:t>
            </a:r>
            <a:endParaRPr lang="en-US" sz="1000" dirty="0"/>
          </a:p>
          <a:p>
            <a:pPr>
              <a:spcBef>
                <a:spcPts val="0"/>
              </a:spcBef>
            </a:pPr>
            <a:r>
              <a:rPr lang="en-GB" sz="1000" dirty="0"/>
              <a:t>Park, C.L., </a:t>
            </a:r>
            <a:r>
              <a:rPr lang="en-GB" sz="1000" dirty="0" err="1"/>
              <a:t>Kubzansky</a:t>
            </a:r>
            <a:r>
              <a:rPr lang="en-GB" sz="1000" dirty="0"/>
              <a:t>, L.D., </a:t>
            </a:r>
            <a:r>
              <a:rPr lang="en-GB" sz="1000" dirty="0" err="1"/>
              <a:t>Chafouleas</a:t>
            </a:r>
            <a:r>
              <a:rPr lang="en-GB" sz="1000" dirty="0"/>
              <a:t>, S.M., Davidson, R.J., Keltner, D., </a:t>
            </a:r>
            <a:r>
              <a:rPr lang="en-GB" sz="1000" dirty="0" err="1"/>
              <a:t>Parsafar</a:t>
            </a:r>
            <a:r>
              <a:rPr lang="en-GB" sz="1000" dirty="0"/>
              <a:t>, P., Conwell, Y., Martin, M.Y., </a:t>
            </a:r>
            <a:r>
              <a:rPr lang="en-GB" sz="1000" dirty="0" err="1"/>
              <a:t>Hanmer</a:t>
            </a:r>
            <a:r>
              <a:rPr lang="en-GB" sz="1000" dirty="0"/>
              <a:t>, J. and Wang, K.H., (2023). Emotional well-being: What it is and why it matters. </a:t>
            </a:r>
            <a:r>
              <a:rPr lang="en-GB" sz="1000" i="1" dirty="0"/>
              <a:t>Affective Science</a:t>
            </a:r>
            <a:r>
              <a:rPr lang="en-GB" sz="1000" dirty="0"/>
              <a:t>, </a:t>
            </a:r>
            <a:r>
              <a:rPr lang="en-GB" sz="1000" i="1" dirty="0"/>
              <a:t>4</a:t>
            </a:r>
            <a:r>
              <a:rPr lang="en-GB" sz="1000" dirty="0"/>
              <a:t>(1), pp.10-20.</a:t>
            </a:r>
            <a:endParaRPr lang="en-US" sz="1000" dirty="0"/>
          </a:p>
          <a:p>
            <a:pPr>
              <a:spcBef>
                <a:spcPts val="0"/>
              </a:spcBef>
            </a:pPr>
            <a:r>
              <a:rPr lang="en-GB" sz="1000" dirty="0" err="1"/>
              <a:t>Schramme</a:t>
            </a:r>
            <a:r>
              <a:rPr lang="en-GB" sz="1000" dirty="0"/>
              <a:t>, T., (2023). Health as complete well-being: The WHO definition and beyond. </a:t>
            </a:r>
            <a:r>
              <a:rPr lang="en-GB" sz="1000" i="1" dirty="0"/>
              <a:t>Public Health Ethics</a:t>
            </a:r>
            <a:r>
              <a:rPr lang="en-GB" sz="1000" dirty="0"/>
              <a:t>, </a:t>
            </a:r>
            <a:r>
              <a:rPr lang="en-GB" sz="1000" i="1" dirty="0"/>
              <a:t>16</a:t>
            </a:r>
            <a:r>
              <a:rPr lang="en-GB" sz="1000" dirty="0"/>
              <a:t>(3), pp.210-218.</a:t>
            </a:r>
            <a:endParaRPr lang="en-US" sz="1000" dirty="0"/>
          </a:p>
          <a:p>
            <a:pPr>
              <a:spcBef>
                <a:spcPts val="0"/>
              </a:spcBef>
            </a:pPr>
            <a:r>
              <a:rPr lang="en-GB" sz="1000" dirty="0"/>
              <a:t>Thelma, C.C., Patrick, M., Sylvester, C., Mulenga, D.M., Gilbert, M.M. and Phiri, E.V., (2024). The impact of educational leadership on student achievement: A comparative analysis of urban and rural schools. </a:t>
            </a:r>
            <a:r>
              <a:rPr lang="en-GB" sz="1000" i="1" dirty="0"/>
              <a:t>Asian Journal of Education and Social Studies</a:t>
            </a:r>
            <a:r>
              <a:rPr lang="en-GB" sz="1000" dirty="0"/>
              <a:t>, </a:t>
            </a:r>
            <a:r>
              <a:rPr lang="en-GB" sz="1000" i="1" dirty="0"/>
              <a:t>50</a:t>
            </a:r>
            <a:r>
              <a:rPr lang="en-GB" sz="1000" dirty="0"/>
              <a:t>(8), pp.444-461.</a:t>
            </a:r>
            <a:endParaRPr lang="en-US" sz="1000" dirty="0"/>
          </a:p>
          <a:p>
            <a:pPr>
              <a:spcBef>
                <a:spcPts val="0"/>
              </a:spcBef>
            </a:pPr>
            <a:r>
              <a:rPr lang="en-GB" sz="1000" dirty="0"/>
              <a:t>Thompson, C.R., (2024). </a:t>
            </a:r>
            <a:r>
              <a:rPr lang="en-GB" sz="1000" i="1" dirty="0"/>
              <a:t>Prevention practice and health promotion: A health care professional’s guide to health, fitness, and wellness</a:t>
            </a:r>
            <a:r>
              <a:rPr lang="en-GB" sz="1000" dirty="0"/>
              <a:t>. Taylor &amp; Francis.</a:t>
            </a:r>
            <a:endParaRPr lang="en-US" sz="1000" dirty="0"/>
          </a:p>
          <a:p>
            <a:pPr>
              <a:spcBef>
                <a:spcPts val="0"/>
              </a:spcBef>
            </a:pPr>
            <a:r>
              <a:rPr lang="en-US" sz="1000" dirty="0"/>
              <a:t>UN. (2025b). The 17 goals | sustainable development. Retrieved from </a:t>
            </a:r>
            <a:r>
              <a:rPr lang="en-US" sz="1000" u="sng" dirty="0">
                <a:hlinkClick r:id="rId3"/>
              </a:rPr>
              <a:t>https://sdgs.un.org/goals</a:t>
            </a:r>
            <a:r>
              <a:rPr lang="en-US" sz="1000" dirty="0"/>
              <a:t> </a:t>
            </a:r>
          </a:p>
          <a:p>
            <a:pPr>
              <a:spcBef>
                <a:spcPts val="0"/>
              </a:spcBef>
            </a:pPr>
            <a:r>
              <a:rPr lang="en-GB" sz="1000" dirty="0"/>
              <a:t>Wilcock, A. and Hocking, C., (2024). </a:t>
            </a:r>
            <a:r>
              <a:rPr lang="en-GB" sz="1000" i="1" dirty="0"/>
              <a:t>An occupational perspective of health</a:t>
            </a:r>
            <a:r>
              <a:rPr lang="en-GB" sz="1000" dirty="0"/>
              <a:t>. Routledge.</a:t>
            </a:r>
            <a:endParaRPr lang="en-US" sz="1000" dirty="0"/>
          </a:p>
          <a:p>
            <a:pPr>
              <a:spcBef>
                <a:spcPts val="0"/>
              </a:spcBef>
            </a:pPr>
            <a:r>
              <a:rPr lang="en-GB" sz="1000" dirty="0"/>
              <a:t>Winston, N., (2022). Sustainable community development: Integrating social and environmental sustainability for sustainable housing and communities. </a:t>
            </a:r>
            <a:r>
              <a:rPr lang="en-GB" sz="1000" i="1" dirty="0"/>
              <a:t>Sustainable Development</a:t>
            </a:r>
            <a:r>
              <a:rPr lang="en-GB" sz="1000" dirty="0"/>
              <a:t>, </a:t>
            </a:r>
            <a:r>
              <a:rPr lang="en-GB" sz="1000" i="1" dirty="0"/>
              <a:t>30</a:t>
            </a:r>
            <a:r>
              <a:rPr lang="en-GB" sz="1000" dirty="0"/>
              <a:t>(1), pp.191-202.</a:t>
            </a:r>
            <a:endParaRPr lang="en-US" sz="1000" dirty="0"/>
          </a:p>
          <a:p>
            <a:pPr>
              <a:spcBef>
                <a:spcPts val="0"/>
              </a:spcBef>
            </a:pPr>
            <a:r>
              <a:rPr lang="en-GB" sz="1000" dirty="0"/>
              <a:t>World Health Organisation, (2021). Health in all policies: Helsinki statement. Framework for country action.</a:t>
            </a:r>
            <a:endParaRPr lang="en-US" sz="1000" dirty="0"/>
          </a:p>
          <a:p>
            <a:pPr>
              <a:spcBef>
                <a:spcPts val="0"/>
              </a:spcBef>
            </a:pPr>
            <a:r>
              <a:rPr lang="en-GB" sz="1000" dirty="0"/>
              <a:t>World Health Organisation, (2024). </a:t>
            </a:r>
            <a:r>
              <a:rPr lang="en-GB" sz="1000" i="1" dirty="0"/>
              <a:t>Achieving well-being: a global framework for integrating well-being into public health utilising a health promotion approach</a:t>
            </a:r>
            <a:r>
              <a:rPr lang="en-GB" sz="1000" dirty="0"/>
              <a:t>. World Health Organisation.</a:t>
            </a:r>
            <a:endParaRPr lang="en-US" sz="1000" dirty="0"/>
          </a:p>
          <a:p>
            <a:pPr>
              <a:spcBef>
                <a:spcPts val="0"/>
              </a:spcBef>
            </a:pPr>
            <a:r>
              <a:rPr lang="en-GB" sz="1000" dirty="0"/>
              <a:t>Yao, R., Zhang, W., Evans, R., Cao, G., Rui, T. and Shen, L., (2022). Inequities in health care services caused by the adoption of digital health technologies: scoping review. </a:t>
            </a:r>
            <a:r>
              <a:rPr lang="en-GB" sz="1000" i="1" dirty="0"/>
              <a:t>Journal of medical Internet research</a:t>
            </a:r>
            <a:r>
              <a:rPr lang="en-GB" sz="1000" dirty="0"/>
              <a:t>, </a:t>
            </a:r>
            <a:r>
              <a:rPr lang="en-GB" sz="1000" i="1" dirty="0"/>
              <a:t>24</a:t>
            </a:r>
            <a:r>
              <a:rPr lang="en-GB" sz="1000" dirty="0"/>
              <a:t>(3), p.e34144.</a:t>
            </a:r>
            <a:endParaRPr lang="en-US" sz="1000" dirty="0"/>
          </a:p>
        </p:txBody>
      </p:sp>
    </p:spTree>
    <p:extLst>
      <p:ext uri="{BB962C8B-B14F-4D97-AF65-F5344CB8AC3E}">
        <p14:creationId xmlns:p14="http://schemas.microsoft.com/office/powerpoint/2010/main" val="169550525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3553</TotalTime>
  <Words>5656</Words>
  <Application>Microsoft Office PowerPoint</Application>
  <PresentationFormat>Widescreen</PresentationFormat>
  <Paragraphs>156</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Gill Sans MT</vt:lpstr>
      <vt:lpstr>Times New Roman</vt:lpstr>
      <vt:lpstr>Parcel</vt:lpstr>
      <vt:lpstr>BMHP6030 BSC (HONS) HEALTH AND SOCIAL CARE Health, Well-being and Sustainable Development</vt:lpstr>
      <vt:lpstr>Introduction </vt:lpstr>
      <vt:lpstr>Definition and Discussion of Key Concepts </vt:lpstr>
      <vt:lpstr>Integration of Health and Wellbeing Approaches</vt:lpstr>
      <vt:lpstr>Theoretical Perspectives</vt:lpstr>
      <vt:lpstr>Policy and Governance</vt:lpstr>
      <vt:lpstr>Service Delivery </vt:lpstr>
      <vt:lpstr>Public Health Initiatives</vt:lpstr>
      <vt:lpstr>Equity and Access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Aqila Khan (2224595)</cp:lastModifiedBy>
  <cp:revision>3</cp:revision>
  <dcterms:created xsi:type="dcterms:W3CDTF">2024-01-17T11:20:19Z</dcterms:created>
  <dcterms:modified xsi:type="dcterms:W3CDTF">2025-10-07T22:02:28Z</dcterms:modified>
</cp:coreProperties>
</file>