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embeddedFontLst>
    <p:embeddedFont>
      <p:font typeface="Calibri" panose="020F0502020204030204" pitchFamily="34" charset="0"/>
      <p:regular r:id="rId14"/>
      <p:bold r:id="rId15"/>
      <p:italic r:id="rId16"/>
      <p:boldItalic r:id="rId17"/>
    </p:embeddedFont>
    <p:embeddedFont>
      <p:font typeface="Nunito" pitchFamily="2" charset="-52"/>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74390" autoAdjust="0"/>
  </p:normalViewPr>
  <p:slideViewPr>
    <p:cSldViewPr snapToGrid="0">
      <p:cViewPr varScale="1">
        <p:scale>
          <a:sx n="59" d="100"/>
          <a:sy n="59" d="100"/>
        </p:scale>
        <p:origin x="846"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26bc824e668_0_9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26bc824e668_0_9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26bc824e668_0_1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26bc824e668_0_1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IN" sz="1200" dirty="0">
                <a:effectLst/>
                <a:latin typeface="Times New Roman" panose="02020603050405020304" pitchFamily="18" charset="0"/>
                <a:ea typeface="Times New Roman" panose="02020603050405020304" pitchFamily="18" charset="0"/>
              </a:rPr>
              <a:t>The purpose of the presentation is to impart information about the importance of technology towards training and development. Then the information will be provided about the analysis of the benefits to the employer and the employee through the training program which is mainly based on the technology. This presentation will also include relevant examples of this program from four different sectors. </a:t>
            </a:r>
          </a:p>
          <a:p>
            <a:pPr marL="158750" indent="0" algn="just">
              <a:lnSpc>
                <a:spcPct val="150000"/>
              </a:lnSpc>
              <a:buNone/>
            </a:pPr>
            <a:endParaRPr lang="en-IN" sz="1200" dirty="0">
              <a:effectLst/>
              <a:latin typeface="Times New Roman" panose="02020603050405020304" pitchFamily="18" charset="0"/>
              <a:ea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26bc824e668_0_11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26bc824e668_0_1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buNone/>
            </a:pPr>
            <a:r>
              <a:rPr lang="en-IN" sz="1200" b="1" dirty="0">
                <a:effectLst/>
                <a:latin typeface="Times New Roman" panose="02020603050405020304" pitchFamily="18" charset="0"/>
                <a:ea typeface="Times New Roman" panose="02020603050405020304" pitchFamily="18" charset="0"/>
                <a:cs typeface="Times New Roman" panose="02020603050405020304" pitchFamily="18" charset="0"/>
              </a:rPr>
              <a:t>Enhance learner participation:</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Technology plays a vital role in training and development as it helps enhance the participation of the learners by grabbing their attention in innovative ways (</a:t>
            </a:r>
            <a:r>
              <a:rPr lang="en-IN" sz="12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Mandasari and Wahyudin, 2021).</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58750" indent="0" algn="just">
              <a:lnSpc>
                <a:spcPct val="150000"/>
              </a:lnSpc>
              <a:buNone/>
            </a:pPr>
            <a:r>
              <a:rPr lang="en-IN" sz="1200" b="1" dirty="0">
                <a:effectLst/>
                <a:latin typeface="Times New Roman" panose="02020603050405020304" pitchFamily="18" charset="0"/>
                <a:ea typeface="Times New Roman" panose="02020603050405020304" pitchFamily="18" charset="0"/>
                <a:cs typeface="Times New Roman" panose="02020603050405020304" pitchFamily="18" charset="0"/>
              </a:rPr>
              <a:t>Encourage and engage wider participation:</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Further, the technology in the training and development helps in encouraging and engaging the wider participation of the employees in the business organisation (CIM, 2024).</a:t>
            </a:r>
          </a:p>
          <a:p>
            <a:pPr marL="158750" indent="0" algn="just">
              <a:lnSpc>
                <a:spcPct val="150000"/>
              </a:lnSpc>
              <a:buNone/>
            </a:pPr>
            <a:r>
              <a:rPr lang="en-IN" sz="1200" b="1" dirty="0">
                <a:effectLst/>
                <a:latin typeface="Times New Roman" panose="02020603050405020304" pitchFamily="18" charset="0"/>
                <a:ea typeface="Times New Roman" panose="02020603050405020304" pitchFamily="18" charset="0"/>
                <a:cs typeface="Times New Roman" panose="02020603050405020304" pitchFamily="18" charset="0"/>
              </a:rPr>
              <a:t>Accessible from almost everywhere there is an Internet connection:</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The use of technology in training and development helps in providing the facility of getting access from anywhere in the world with the use of an Internet connection (Asio </a:t>
            </a:r>
            <a:r>
              <a:rPr lang="en-IN" sz="1200" i="1"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2021).</a:t>
            </a:r>
          </a:p>
          <a:p>
            <a:pPr marL="0" lvl="0" indent="0" algn="l" rtl="0">
              <a:spcBef>
                <a:spcPts val="1200"/>
              </a:spcBef>
              <a:spcAft>
                <a:spcPts val="0"/>
              </a:spcAft>
              <a:buNone/>
            </a:pPr>
            <a:endParaRPr sz="1200" dirty="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26bc824e668_0_11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26bc824e668_0_11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buNone/>
            </a:pPr>
            <a:r>
              <a:rPr lang="en-IN" sz="1200" b="1" dirty="0">
                <a:effectLst/>
                <a:latin typeface="Times New Roman" panose="02020603050405020304" pitchFamily="18" charset="0"/>
                <a:ea typeface="Times New Roman" panose="02020603050405020304" pitchFamily="18" charset="0"/>
              </a:rPr>
              <a:t>User friendly:</a:t>
            </a:r>
            <a:r>
              <a:rPr lang="en-IN" sz="1200" dirty="0">
                <a:effectLst/>
                <a:latin typeface="Times New Roman" panose="02020603050405020304" pitchFamily="18" charset="0"/>
                <a:ea typeface="Times New Roman" panose="02020603050405020304" pitchFamily="18" charset="0"/>
              </a:rPr>
              <a:t> The use of technology found to be user-friendly while providing training and development in the business organisation or at the educational institution (Gormley, 2024).</a:t>
            </a:r>
          </a:p>
          <a:p>
            <a:pPr marL="158750" indent="0" algn="just">
              <a:lnSpc>
                <a:spcPct val="150000"/>
              </a:lnSpc>
              <a:buNone/>
            </a:pPr>
            <a:r>
              <a:rPr lang="en-IN" sz="1200" b="1" dirty="0">
                <a:effectLst/>
                <a:latin typeface="Times New Roman" panose="02020603050405020304" pitchFamily="18" charset="0"/>
                <a:ea typeface="Times New Roman" panose="02020603050405020304" pitchFamily="18" charset="0"/>
              </a:rPr>
              <a:t>Cost-effective:</a:t>
            </a:r>
            <a:r>
              <a:rPr lang="en-IN" sz="1200" dirty="0">
                <a:effectLst/>
                <a:latin typeface="Times New Roman" panose="02020603050405020304" pitchFamily="18" charset="0"/>
                <a:ea typeface="Times New Roman" panose="02020603050405020304" pitchFamily="18" charset="0"/>
              </a:rPr>
              <a:t> The use of technology in training and development is found to be effective as it helps in reducing the cost (</a:t>
            </a:r>
            <a:r>
              <a:rPr lang="en-IN" sz="1200" dirty="0" err="1">
                <a:effectLst/>
                <a:latin typeface="Times New Roman" panose="02020603050405020304" pitchFamily="18" charset="0"/>
                <a:ea typeface="Times New Roman" panose="02020603050405020304" pitchFamily="18" charset="0"/>
              </a:rPr>
              <a:t>Bobsbusiness</a:t>
            </a:r>
            <a:r>
              <a:rPr lang="en-IN" sz="1200" dirty="0">
                <a:effectLst/>
                <a:latin typeface="Times New Roman" panose="02020603050405020304" pitchFamily="18" charset="0"/>
                <a:ea typeface="Times New Roman" panose="02020603050405020304" pitchFamily="18" charset="0"/>
              </a:rPr>
              <a:t>, 2023).</a:t>
            </a:r>
          </a:p>
          <a:p>
            <a:pPr marL="158750" indent="0" algn="just">
              <a:lnSpc>
                <a:spcPct val="150000"/>
              </a:lnSpc>
              <a:buNone/>
            </a:pPr>
            <a:r>
              <a:rPr lang="en-IN" sz="1200" b="1" dirty="0">
                <a:effectLst/>
                <a:latin typeface="Times New Roman" panose="02020603050405020304" pitchFamily="18" charset="0"/>
                <a:ea typeface="Times New Roman" panose="02020603050405020304" pitchFamily="18" charset="0"/>
              </a:rPr>
              <a:t>Enhance the learning of digital tools and techniques</a:t>
            </a:r>
            <a:r>
              <a:rPr lang="en-IN" sz="1200" dirty="0">
                <a:effectLst/>
                <a:latin typeface="Times New Roman" panose="02020603050405020304" pitchFamily="18" charset="0"/>
                <a:ea typeface="Times New Roman" panose="02020603050405020304" pitchFamily="18" charset="0"/>
              </a:rPr>
              <a:t>: Providing training and development with the use of technology helps in adopting new digital learning technology like digital tools and technology (Walters, 2022).</a:t>
            </a:r>
          </a:p>
          <a:p>
            <a:pPr marL="0" lvl="0" indent="0" algn="l" rtl="0">
              <a:spcBef>
                <a:spcPts val="1200"/>
              </a:spcBef>
              <a:spcAft>
                <a:spcPts val="0"/>
              </a:spcAft>
              <a:buNone/>
            </a:pPr>
            <a:endParaRPr sz="1200"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g26bc824e668_0_1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 name="Google Shape;160;g26bc824e668_0_1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buNone/>
            </a:pPr>
            <a:r>
              <a:rPr lang="en-IN" sz="1200" b="1" dirty="0">
                <a:effectLst/>
                <a:latin typeface="Times New Roman" panose="02020603050405020304" pitchFamily="18" charset="0"/>
                <a:ea typeface="Times New Roman" panose="02020603050405020304" pitchFamily="18" charset="0"/>
              </a:rPr>
              <a:t>Think of the use of Intranet and extranet:</a:t>
            </a:r>
            <a:r>
              <a:rPr lang="en-IN" sz="1200" dirty="0">
                <a:effectLst/>
                <a:latin typeface="Times New Roman" panose="02020603050405020304" pitchFamily="18" charset="0"/>
                <a:ea typeface="Times New Roman" panose="02020603050405020304" pitchFamily="18" charset="0"/>
              </a:rPr>
              <a:t> The main benefit of the use of technology-based training programs to the employees is that it helps them assess local and the outside network through the internet and extranet (</a:t>
            </a:r>
            <a:r>
              <a:rPr lang="en-IN" sz="1200" dirty="0" err="1">
                <a:effectLst/>
                <a:latin typeface="Times New Roman" panose="02020603050405020304" pitchFamily="18" charset="0"/>
                <a:ea typeface="Times New Roman" panose="02020603050405020304" pitchFamily="18" charset="0"/>
              </a:rPr>
              <a:t>Joinblink</a:t>
            </a:r>
            <a:r>
              <a:rPr lang="en-IN" sz="1200" dirty="0">
                <a:effectLst/>
                <a:latin typeface="Times New Roman" panose="02020603050405020304" pitchFamily="18" charset="0"/>
                <a:ea typeface="Times New Roman" panose="02020603050405020304" pitchFamily="18" charset="0"/>
              </a:rPr>
              <a:t>, 2023). For example, ASPIRE programmes at Travelodge the technology-based training programs through which the company can develop the skills and experience of its employees (Travelodge, 2024).</a:t>
            </a:r>
          </a:p>
          <a:p>
            <a:pPr marL="158750" indent="0" algn="just">
              <a:lnSpc>
                <a:spcPct val="150000"/>
              </a:lnSpc>
              <a:buNone/>
            </a:pPr>
            <a:r>
              <a:rPr lang="en-IN" sz="1200" b="1" dirty="0">
                <a:effectLst/>
                <a:latin typeface="Times New Roman" panose="02020603050405020304" pitchFamily="18" charset="0"/>
                <a:ea typeface="Times New Roman" panose="02020603050405020304" pitchFamily="18" charset="0"/>
              </a:rPr>
              <a:t>Training is delivered over an existing corporate infrastructure:</a:t>
            </a:r>
            <a:r>
              <a:rPr lang="en-IN" sz="1200" dirty="0">
                <a:effectLst/>
                <a:latin typeface="Times New Roman" panose="02020603050405020304" pitchFamily="18" charset="0"/>
                <a:ea typeface="Times New Roman" panose="02020603050405020304" pitchFamily="18" charset="0"/>
              </a:rPr>
              <a:t> Further, the benefit of the employee is that with the use of technology-based training programs, the employee can attend training in the existing corporate infrastructure which increases their job satisfaction and retention level (IBM, 2024). For instance, Mastering advertising essentials for employees at Amazon helps in shaping the growth and success of the employees in its organisation through the use of essential tools (Fenton, D. (2023).</a:t>
            </a:r>
          </a:p>
          <a:p>
            <a:pPr marL="0" lvl="0" indent="0" algn="just" rtl="0">
              <a:lnSpc>
                <a:spcPct val="150000"/>
              </a:lnSpc>
              <a:spcBef>
                <a:spcPts val="1200"/>
              </a:spcBef>
              <a:spcAft>
                <a:spcPts val="1200"/>
              </a:spcAft>
              <a:buClr>
                <a:schemeClr val="dk1"/>
              </a:buClr>
              <a:buSzPts val="1100"/>
              <a:buNone/>
            </a:pPr>
            <a:endParaRPr sz="120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26bc824e668_0_11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26bc824e668_0_1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buNone/>
            </a:pPr>
            <a:r>
              <a:rPr lang="en-IN" sz="1200" b="1" dirty="0">
                <a:effectLst/>
                <a:latin typeface="Times New Roman" panose="02020603050405020304" pitchFamily="18" charset="0"/>
                <a:ea typeface="Times New Roman" panose="02020603050405020304" pitchFamily="18" charset="0"/>
              </a:rPr>
              <a:t>The technology is cross-platform: </a:t>
            </a:r>
            <a:r>
              <a:rPr lang="en-IN" sz="1200" dirty="0">
                <a:effectLst/>
                <a:latin typeface="Times New Roman" panose="02020603050405020304" pitchFamily="18" charset="0"/>
                <a:ea typeface="Times New Roman" panose="02020603050405020304" pitchFamily="18" charset="0"/>
              </a:rPr>
              <a:t>This technology-based training program helps employees by providing a cross-platform which is found to be compatible with mobile operating systems and facilitates training for the employee (Roca, 2020). For example, the CPD sessions at various organisations help in the professional engagement in the training which leads to the enhancement of the ability of the employee (</a:t>
            </a:r>
            <a:r>
              <a:rPr lang="en-IN" sz="1200" dirty="0" err="1">
                <a:effectLst/>
                <a:latin typeface="Times New Roman" panose="02020603050405020304" pitchFamily="18" charset="0"/>
                <a:ea typeface="Times New Roman" panose="02020603050405020304" pitchFamily="18" charset="0"/>
              </a:rPr>
              <a:t>Cpduk</a:t>
            </a:r>
            <a:r>
              <a:rPr lang="en-IN" sz="1200" dirty="0">
                <a:effectLst/>
                <a:latin typeface="Times New Roman" panose="02020603050405020304" pitchFamily="18" charset="0"/>
                <a:ea typeface="Times New Roman" panose="02020603050405020304" pitchFamily="18" charset="0"/>
              </a:rPr>
              <a:t>, 2024).</a:t>
            </a:r>
          </a:p>
          <a:p>
            <a:pPr marL="158750" indent="0" algn="just">
              <a:lnSpc>
                <a:spcPct val="150000"/>
              </a:lnSpc>
              <a:buNone/>
            </a:pPr>
            <a:r>
              <a:rPr lang="en-IN" sz="1200" b="1" dirty="0">
                <a:effectLst/>
                <a:latin typeface="Times New Roman" panose="02020603050405020304" pitchFamily="18" charset="0"/>
                <a:ea typeface="Times New Roman" panose="02020603050405020304" pitchFamily="18" charset="0"/>
              </a:rPr>
              <a:t>Browsers provide a standard interface to multiple-media presentations:</a:t>
            </a:r>
            <a:r>
              <a:rPr lang="en-IN" sz="1200" dirty="0">
                <a:effectLst/>
                <a:latin typeface="Times New Roman" panose="02020603050405020304" pitchFamily="18" charset="0"/>
                <a:ea typeface="Times New Roman" panose="02020603050405020304" pitchFamily="18" charset="0"/>
              </a:rPr>
              <a:t> This training program helps in providing a standard interface to the multimedia presentation which facilitates access to the specialist (LinkedIn, 2023). For instance, LMS for healthcare deals with providing a learning system that onboards and upskills the employee (</a:t>
            </a:r>
            <a:r>
              <a:rPr lang="en-IN" sz="1200" dirty="0" err="1">
                <a:effectLst/>
                <a:latin typeface="Times New Roman" panose="02020603050405020304" pitchFamily="18" charset="0"/>
                <a:ea typeface="Times New Roman" panose="02020603050405020304" pitchFamily="18" charset="0"/>
              </a:rPr>
              <a:t>Northpass</a:t>
            </a:r>
            <a:r>
              <a:rPr lang="en-IN" sz="1200" dirty="0">
                <a:effectLst/>
                <a:latin typeface="Times New Roman" panose="02020603050405020304" pitchFamily="18" charset="0"/>
                <a:ea typeface="Times New Roman" panose="02020603050405020304" pitchFamily="18" charset="0"/>
              </a:rPr>
              <a:t>, 2024).</a:t>
            </a:r>
          </a:p>
          <a:p>
            <a:pPr marL="0" lvl="0" indent="0" algn="l" rtl="0">
              <a:spcBef>
                <a:spcPts val="1200"/>
              </a:spcBef>
              <a:spcAft>
                <a:spcPts val="0"/>
              </a:spcAft>
              <a:buNone/>
            </a:pPr>
            <a:endParaRPr sz="120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26bc824e668_0_11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26bc824e668_0_11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buNone/>
            </a:pPr>
            <a:r>
              <a:rPr lang="en-IN" sz="1200" b="1" dirty="0">
                <a:effectLst/>
                <a:latin typeface="Times New Roman" panose="02020603050405020304" pitchFamily="18" charset="0"/>
                <a:ea typeface="Times New Roman" panose="02020603050405020304" pitchFamily="18" charset="0"/>
              </a:rPr>
              <a:t>Helps your business run better: </a:t>
            </a:r>
            <a:r>
              <a:rPr lang="en-IN" sz="1200" dirty="0">
                <a:effectLst/>
                <a:latin typeface="Times New Roman" panose="02020603050405020304" pitchFamily="18" charset="0"/>
                <a:ea typeface="Times New Roman" panose="02020603050405020304" pitchFamily="18" charset="0"/>
              </a:rPr>
              <a:t>Technology-based training programs help the employer run its business in a better way by enabling its staff to use computer systems and handle customer queries in a better way. It also helps in building collaboration among its team members (</a:t>
            </a:r>
            <a:r>
              <a:rPr lang="en-IN" sz="1200" dirty="0" err="1">
                <a:effectLst/>
                <a:latin typeface="Times New Roman" panose="02020603050405020304" pitchFamily="18" charset="0"/>
                <a:ea typeface="Times New Roman" panose="02020603050405020304" pitchFamily="18" charset="0"/>
              </a:rPr>
              <a:t>Nibusinessinfo</a:t>
            </a:r>
            <a:r>
              <a:rPr lang="en-IN" sz="1200" dirty="0">
                <a:effectLst/>
                <a:latin typeface="Times New Roman" panose="02020603050405020304" pitchFamily="18" charset="0"/>
                <a:ea typeface="Times New Roman" panose="02020603050405020304" pitchFamily="18" charset="0"/>
              </a:rPr>
              <a:t>, 2024).</a:t>
            </a:r>
          </a:p>
          <a:p>
            <a:pPr marL="158750" indent="0" algn="just">
              <a:lnSpc>
                <a:spcPct val="150000"/>
              </a:lnSpc>
              <a:buNone/>
            </a:pPr>
            <a:r>
              <a:rPr lang="en-IN" sz="1200" b="1" dirty="0">
                <a:effectLst/>
                <a:latin typeface="Times New Roman" panose="02020603050405020304" pitchFamily="18" charset="0"/>
                <a:ea typeface="Times New Roman" panose="02020603050405020304" pitchFamily="18" charset="0"/>
              </a:rPr>
              <a:t>Helps the staff in acquiring new skills:</a:t>
            </a:r>
            <a:r>
              <a:rPr lang="en-IN" sz="1200" dirty="0">
                <a:effectLst/>
                <a:latin typeface="Times New Roman" panose="02020603050405020304" pitchFamily="18" charset="0"/>
                <a:ea typeface="Times New Roman" panose="02020603050405020304" pitchFamily="18" charset="0"/>
              </a:rPr>
              <a:t> Further, the benefit of technology-based training programs to the employer is that it helps its staff in gaining new skills which contribute to the growth of the organisation (</a:t>
            </a:r>
            <a:r>
              <a:rPr lang="en-IN" sz="1200" dirty="0" err="1">
                <a:effectLst/>
                <a:latin typeface="Times New Roman" panose="02020603050405020304" pitchFamily="18" charset="0"/>
                <a:ea typeface="Times New Roman" panose="02020603050405020304" pitchFamily="18" charset="0"/>
              </a:rPr>
              <a:t>Nibusinessinfo</a:t>
            </a:r>
            <a:r>
              <a:rPr lang="en-IN" sz="1200" dirty="0">
                <a:effectLst/>
                <a:latin typeface="Times New Roman" panose="02020603050405020304" pitchFamily="18" charset="0"/>
                <a:ea typeface="Times New Roman" panose="02020603050405020304" pitchFamily="18" charset="0"/>
              </a:rPr>
              <a:t>, 2024).</a:t>
            </a:r>
            <a:endParaRPr sz="120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26bc824e668_0_11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26bc824e668_0_11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buNone/>
            </a:pPr>
            <a:r>
              <a:rPr lang="en-IN" sz="1200" b="1" dirty="0">
                <a:effectLst/>
                <a:latin typeface="Times New Roman" panose="02020603050405020304" pitchFamily="18" charset="0"/>
                <a:ea typeface="Times New Roman" panose="02020603050405020304" pitchFamily="18" charset="0"/>
              </a:rPr>
              <a:t>Helps its staff gain confidence in using IT: </a:t>
            </a:r>
            <a:r>
              <a:rPr lang="en-IN" sz="1200" dirty="0">
                <a:effectLst/>
                <a:latin typeface="Times New Roman" panose="02020603050405020304" pitchFamily="18" charset="0"/>
                <a:ea typeface="Times New Roman" panose="02020603050405020304" pitchFamily="18" charset="0"/>
              </a:rPr>
              <a:t>Through the training program, the employer can enhance the confidence level of its employees towards using IT which ultimately contributes towards the productivity of the organisation (</a:t>
            </a:r>
            <a:r>
              <a:rPr lang="en-IN" sz="1200" dirty="0" err="1">
                <a:effectLst/>
                <a:latin typeface="Times New Roman" panose="02020603050405020304" pitchFamily="18" charset="0"/>
                <a:ea typeface="Times New Roman" panose="02020603050405020304" pitchFamily="18" charset="0"/>
              </a:rPr>
              <a:t>Nibusinessinfo</a:t>
            </a:r>
            <a:r>
              <a:rPr lang="en-IN" sz="1200" dirty="0">
                <a:effectLst/>
                <a:latin typeface="Times New Roman" panose="02020603050405020304" pitchFamily="18" charset="0"/>
                <a:ea typeface="Times New Roman" panose="02020603050405020304" pitchFamily="18" charset="0"/>
              </a:rPr>
              <a:t>, 2024).</a:t>
            </a:r>
          </a:p>
          <a:p>
            <a:pPr marL="158750" indent="0" algn="just">
              <a:lnSpc>
                <a:spcPct val="150000"/>
              </a:lnSpc>
              <a:buNone/>
            </a:pPr>
            <a:r>
              <a:rPr lang="en-IN" sz="1200" b="1" dirty="0">
                <a:effectLst/>
                <a:latin typeface="Times New Roman" panose="02020603050405020304" pitchFamily="18" charset="0"/>
                <a:ea typeface="Times New Roman" panose="02020603050405020304" pitchFamily="18" charset="0"/>
              </a:rPr>
              <a:t>Helps employers in making their staff feel appreciated:</a:t>
            </a:r>
            <a:r>
              <a:rPr lang="en-IN" sz="1200" dirty="0">
                <a:effectLst/>
                <a:latin typeface="Times New Roman" panose="02020603050405020304" pitchFamily="18" charset="0"/>
                <a:ea typeface="Times New Roman" panose="02020603050405020304" pitchFamily="18" charset="0"/>
              </a:rPr>
              <a:t> With the use of technology-based training programs the employer can share the feeling of being appreciated among its staff. Through this employer invests time and money towards their professional development (</a:t>
            </a:r>
            <a:r>
              <a:rPr lang="en-IN" sz="1200" dirty="0" err="1">
                <a:effectLst/>
                <a:latin typeface="Times New Roman" panose="02020603050405020304" pitchFamily="18" charset="0"/>
                <a:ea typeface="Times New Roman" panose="02020603050405020304" pitchFamily="18" charset="0"/>
              </a:rPr>
              <a:t>Nibusinessinfo</a:t>
            </a:r>
            <a:r>
              <a:rPr lang="en-IN" sz="1200" dirty="0">
                <a:effectLst/>
                <a:latin typeface="Times New Roman" panose="02020603050405020304" pitchFamily="18" charset="0"/>
                <a:ea typeface="Times New Roman" panose="02020603050405020304" pitchFamily="18" charset="0"/>
              </a:rPr>
              <a:t>, 2024).</a:t>
            </a:r>
          </a:p>
          <a:p>
            <a:pPr marL="0" lvl="0" indent="0" algn="l" rtl="0">
              <a:spcBef>
                <a:spcPts val="1200"/>
              </a:spcBef>
              <a:spcAft>
                <a:spcPts val="0"/>
              </a:spcAft>
              <a:buNone/>
            </a:pPr>
            <a:endParaRPr sz="1200"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26bc824e668_0_1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26bc824e668_0_1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1200"/>
              </a:spcBef>
              <a:spcAft>
                <a:spcPts val="0"/>
              </a:spcAft>
              <a:buClr>
                <a:srgbClr val="000000"/>
              </a:buClr>
              <a:buSzPts val="1100"/>
              <a:buFont typeface="Arial"/>
              <a:buNone/>
              <a:tabLst/>
              <a:defRPr/>
            </a:pPr>
            <a:r>
              <a:rPr lang="en-IN" sz="1200" dirty="0">
                <a:effectLst/>
                <a:latin typeface="Times New Roman" panose="02020603050405020304" pitchFamily="18" charset="0"/>
                <a:ea typeface="Times New Roman" panose="02020603050405020304" pitchFamily="18" charset="0"/>
              </a:rPr>
              <a:t>With the completion of the presentation the information obtained about the importance of the technology in the training and development of the employer as well as the employee. It also imparted information about the </a:t>
            </a:r>
          </a:p>
          <a:p>
            <a:pPr marL="0" lvl="0" indent="0" algn="just" rtl="0">
              <a:lnSpc>
                <a:spcPct val="150000"/>
              </a:lnSpc>
              <a:spcBef>
                <a:spcPts val="1200"/>
              </a:spcBef>
              <a:spcAft>
                <a:spcPts val="0"/>
              </a:spcAft>
              <a:buNone/>
            </a:pPr>
            <a:endParaRPr sz="120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26bc824e668_0_11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26bc824e668_0_11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sabapub.com/index.php/she/article/view/224"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hyperlink" Target="https://www.ethicallingua.org/25409190/article/view/2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1858700" y="1822825"/>
            <a:ext cx="6130200" cy="1448100"/>
          </a:xfrm>
          <a:prstGeom prst="rect">
            <a:avLst/>
          </a:prstGeom>
        </p:spPr>
        <p:txBody>
          <a:bodyPr spcFirstLastPara="1" wrap="square" lIns="91425" tIns="91425" rIns="91425" bIns="91425" anchor="ctr" anchorCtr="0">
            <a:noAutofit/>
          </a:bodyPr>
          <a:lstStyle/>
          <a:p>
            <a:pPr>
              <a:lnSpc>
                <a:spcPct val="150000"/>
              </a:lnSpc>
            </a:pPr>
            <a:r>
              <a:rPr lang="en-IN" sz="2800" b="1" dirty="0">
                <a:solidFill>
                  <a:schemeClr val="bg2"/>
                </a:solidFill>
                <a:effectLst/>
                <a:latin typeface="Times New Roman" panose="02020603050405020304" pitchFamily="18" charset="0"/>
                <a:ea typeface="Times New Roman" panose="02020603050405020304" pitchFamily="18" charset="0"/>
              </a:rPr>
              <a:t>Assessment 1</a:t>
            </a:r>
            <a:br>
              <a:rPr lang="en-IN" sz="2800" dirty="0">
                <a:solidFill>
                  <a:schemeClr val="bg2"/>
                </a:solidFill>
                <a:effectLst/>
                <a:latin typeface="Times New Roman" panose="02020603050405020304" pitchFamily="18" charset="0"/>
                <a:ea typeface="Times New Roman" panose="02020603050405020304" pitchFamily="18" charset="0"/>
              </a:rPr>
            </a:br>
            <a:r>
              <a:rPr lang="en-IN" sz="2800" b="1" dirty="0">
                <a:solidFill>
                  <a:schemeClr val="bg2"/>
                </a:solidFill>
                <a:effectLst/>
                <a:latin typeface="Times New Roman" panose="02020603050405020304" pitchFamily="18" charset="0"/>
                <a:ea typeface="Times New Roman" panose="02020603050405020304" pitchFamily="18" charset="0"/>
              </a:rPr>
              <a:t>Module Name:</a:t>
            </a:r>
            <a:r>
              <a:rPr lang="en-US" sz="2800" b="1" dirty="0">
                <a:solidFill>
                  <a:schemeClr val="bg2"/>
                </a:solidFill>
                <a:latin typeface="Times New Roman" panose="02020603050405020304" pitchFamily="18" charset="0"/>
                <a:ea typeface="Times New Roman" panose="02020603050405020304" pitchFamily="18" charset="0"/>
              </a:rPr>
              <a:t>Managing People</a:t>
            </a:r>
            <a:br>
              <a:rPr lang="en-IN" sz="2800" dirty="0">
                <a:solidFill>
                  <a:schemeClr val="bg2"/>
                </a:solidFill>
                <a:effectLst/>
                <a:latin typeface="Times New Roman" panose="02020603050405020304" pitchFamily="18" charset="0"/>
                <a:ea typeface="Times New Roman" panose="02020603050405020304" pitchFamily="18" charset="0"/>
              </a:rPr>
            </a:br>
            <a:r>
              <a:rPr lang="en-IN" sz="2800" b="1" dirty="0">
                <a:solidFill>
                  <a:schemeClr val="bg2"/>
                </a:solidFill>
                <a:effectLst/>
                <a:latin typeface="Times New Roman" panose="02020603050405020304" pitchFamily="18" charset="0"/>
                <a:ea typeface="Times New Roman" panose="02020603050405020304" pitchFamily="18" charset="0"/>
              </a:rPr>
              <a:t>Module Code:LCBB5004</a:t>
            </a:r>
            <a:br>
              <a:rPr lang="en-IN" sz="2800" dirty="0">
                <a:solidFill>
                  <a:schemeClr val="bg2"/>
                </a:solidFill>
                <a:effectLst/>
                <a:latin typeface="Times New Roman" panose="02020603050405020304" pitchFamily="18" charset="0"/>
                <a:ea typeface="Times New Roman" panose="02020603050405020304" pitchFamily="18" charset="0"/>
              </a:rPr>
            </a:br>
            <a:r>
              <a:rPr lang="en-IN" sz="2800" b="1" dirty="0">
                <a:solidFill>
                  <a:schemeClr val="bg2"/>
                </a:solidFill>
                <a:effectLst/>
                <a:latin typeface="Times New Roman" panose="02020603050405020304" pitchFamily="18" charset="0"/>
                <a:ea typeface="Times New Roman" panose="02020603050405020304" pitchFamily="18" charset="0"/>
              </a:rPr>
              <a:t>Student </a:t>
            </a:r>
            <a:r>
              <a:rPr lang="en-IN" sz="2800" b="1" dirty="0" err="1">
                <a:solidFill>
                  <a:schemeClr val="bg2"/>
                </a:solidFill>
                <a:effectLst/>
                <a:latin typeface="Times New Roman" panose="02020603050405020304" pitchFamily="18" charset="0"/>
                <a:ea typeface="Times New Roman" panose="02020603050405020304" pitchFamily="18" charset="0"/>
              </a:rPr>
              <a:t>Name:Roman</a:t>
            </a:r>
            <a:r>
              <a:rPr lang="en-IN" sz="2800" b="1" dirty="0">
                <a:solidFill>
                  <a:schemeClr val="bg2"/>
                </a:solidFill>
                <a:effectLst/>
                <a:latin typeface="Times New Roman" panose="02020603050405020304" pitchFamily="18" charset="0"/>
                <a:ea typeface="Times New Roman" panose="02020603050405020304" pitchFamily="18" charset="0"/>
              </a:rPr>
              <a:t> Grigoriev</a:t>
            </a:r>
            <a:br>
              <a:rPr lang="en-IN" sz="2800" dirty="0">
                <a:solidFill>
                  <a:schemeClr val="bg2"/>
                </a:solidFill>
                <a:effectLst/>
                <a:latin typeface="Times New Roman" panose="02020603050405020304" pitchFamily="18" charset="0"/>
                <a:ea typeface="Times New Roman" panose="02020603050405020304" pitchFamily="18" charset="0"/>
              </a:rPr>
            </a:br>
            <a:r>
              <a:rPr lang="en-IN" sz="2800" b="1" dirty="0">
                <a:solidFill>
                  <a:schemeClr val="bg2"/>
                </a:solidFill>
                <a:effectLst/>
                <a:latin typeface="Times New Roman" panose="02020603050405020304" pitchFamily="18" charset="0"/>
                <a:ea typeface="Times New Roman" panose="02020603050405020304" pitchFamily="18" charset="0"/>
              </a:rPr>
              <a:t>Tutor </a:t>
            </a:r>
            <a:r>
              <a:rPr lang="en-IN" sz="2800" b="1" dirty="0" err="1">
                <a:solidFill>
                  <a:schemeClr val="bg2"/>
                </a:solidFill>
                <a:effectLst/>
                <a:latin typeface="Times New Roman" panose="02020603050405020304" pitchFamily="18" charset="0"/>
                <a:ea typeface="Times New Roman" panose="02020603050405020304" pitchFamily="18" charset="0"/>
              </a:rPr>
              <a:t>Name:Nishi</a:t>
            </a:r>
            <a:r>
              <a:rPr lang="en-IN" sz="2800" b="1" dirty="0">
                <a:solidFill>
                  <a:schemeClr val="bg2"/>
                </a:solidFill>
                <a:effectLst/>
                <a:latin typeface="Times New Roman" panose="02020603050405020304" pitchFamily="18" charset="0"/>
                <a:ea typeface="Times New Roman" panose="02020603050405020304" pitchFamily="18" charset="0"/>
              </a:rPr>
              <a:t> </a:t>
            </a:r>
            <a:r>
              <a:rPr lang="en-IN" sz="2800" b="1" dirty="0" err="1">
                <a:solidFill>
                  <a:schemeClr val="bg2"/>
                </a:solidFill>
                <a:effectLst/>
                <a:latin typeface="Times New Roman" panose="02020603050405020304" pitchFamily="18" charset="0"/>
                <a:ea typeface="Times New Roman" panose="02020603050405020304" pitchFamily="18" charset="0"/>
              </a:rPr>
              <a:t>Ramsurrun</a:t>
            </a:r>
            <a:br>
              <a:rPr lang="en-IN" sz="2800" dirty="0">
                <a:solidFill>
                  <a:schemeClr val="bg2"/>
                </a:solidFill>
                <a:effectLst/>
                <a:latin typeface="Times New Roman" panose="02020603050405020304" pitchFamily="18" charset="0"/>
                <a:ea typeface="Times New Roman" panose="02020603050405020304" pitchFamily="18" charset="0"/>
              </a:rPr>
            </a:br>
            <a:endParaRPr sz="2800" b="1" dirty="0">
              <a:solidFill>
                <a:schemeClr val="bg2"/>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4"/>
          <p:cNvSpPr txBox="1">
            <a:spLocks noGrp="1"/>
          </p:cNvSpPr>
          <p:nvPr>
            <p:ph type="title"/>
          </p:nvPr>
        </p:nvSpPr>
        <p:spPr>
          <a:xfrm>
            <a:off x="819150" y="468075"/>
            <a:ext cx="7505700" cy="9546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IN" sz="2800" b="1" dirty="0">
                <a:solidFill>
                  <a:schemeClr val="bg2"/>
                </a:solidFill>
                <a:effectLst/>
                <a:latin typeface="Times New Roman" panose="02020603050405020304" pitchFamily="18" charset="0"/>
                <a:ea typeface="Times New Roman" panose="02020603050405020304" pitchFamily="18" charset="0"/>
              </a:rPr>
              <a:t>Table of Contents </a:t>
            </a:r>
            <a:endParaRPr sz="2800" b="1" dirty="0">
              <a:solidFill>
                <a:schemeClr val="bg2"/>
              </a:solidFill>
            </a:endParaRPr>
          </a:p>
        </p:txBody>
      </p:sp>
      <p:sp>
        <p:nvSpPr>
          <p:cNvPr id="135" name="Google Shape;135;p14"/>
          <p:cNvSpPr txBox="1">
            <a:spLocks noGrp="1"/>
          </p:cNvSpPr>
          <p:nvPr>
            <p:ph type="body" idx="1"/>
          </p:nvPr>
        </p:nvSpPr>
        <p:spPr>
          <a:xfrm>
            <a:off x="819150" y="1422675"/>
            <a:ext cx="7683582" cy="3015900"/>
          </a:xfrm>
          <a:prstGeom prst="rect">
            <a:avLst/>
          </a:prstGeom>
        </p:spPr>
        <p:txBody>
          <a:bodyPr spcFirstLastPara="1" wrap="square" lIns="91425" tIns="91425" rIns="91425" bIns="91425" anchor="t" anchorCtr="0">
            <a:normAutofit fontScale="92500" lnSpcReduction="20000"/>
          </a:bodyPr>
          <a:lstStyle/>
          <a:p>
            <a:pPr marL="146050" indent="0" algn="just">
              <a:lnSpc>
                <a:spcPct val="150000"/>
              </a:lnSpc>
              <a:buNone/>
            </a:pPr>
            <a:r>
              <a:rPr lang="en-IN" sz="1800" dirty="0">
                <a:effectLst/>
                <a:latin typeface="Times New Roman" panose="02020603050405020304" pitchFamily="18" charset="0"/>
                <a:ea typeface="Times New Roman" panose="02020603050405020304" pitchFamily="18" charset="0"/>
              </a:rPr>
              <a:t>Slide 3 Introduction </a:t>
            </a:r>
          </a:p>
          <a:p>
            <a:pPr marL="146050" indent="0" algn="just">
              <a:lnSpc>
                <a:spcPct val="150000"/>
              </a:lnSpc>
              <a:buNone/>
            </a:pPr>
            <a:r>
              <a:rPr lang="en-IN" sz="1800" dirty="0">
                <a:effectLst/>
                <a:latin typeface="Times New Roman" panose="02020603050405020304" pitchFamily="18" charset="0"/>
                <a:ea typeface="Times New Roman" panose="02020603050405020304" pitchFamily="18" charset="0"/>
              </a:rPr>
              <a:t>Slides 4-5 Importance of technology in Training and development </a:t>
            </a:r>
          </a:p>
          <a:p>
            <a:pPr marL="146050" indent="0" algn="just">
              <a:lnSpc>
                <a:spcPct val="150000"/>
              </a:lnSpc>
              <a:buNone/>
            </a:pPr>
            <a:r>
              <a:rPr lang="en-IN" sz="1800" dirty="0">
                <a:effectLst/>
                <a:latin typeface="Times New Roman" panose="02020603050405020304" pitchFamily="18" charset="0"/>
                <a:ea typeface="Times New Roman" panose="02020603050405020304" pitchFamily="18" charset="0"/>
              </a:rPr>
              <a:t>Slide 6-7 Analyse the benefits of technology-based training programmes for employees </a:t>
            </a:r>
          </a:p>
          <a:p>
            <a:pPr marL="146050" indent="0" algn="just">
              <a:lnSpc>
                <a:spcPct val="150000"/>
              </a:lnSpc>
              <a:buNone/>
            </a:pPr>
            <a:r>
              <a:rPr lang="en-IN" sz="1800" dirty="0">
                <a:effectLst/>
                <a:latin typeface="Times New Roman" panose="02020603050405020304" pitchFamily="18" charset="0"/>
                <a:ea typeface="Times New Roman" panose="02020603050405020304" pitchFamily="18" charset="0"/>
              </a:rPr>
              <a:t>Slide 8-9 Analyse the benefits of technology-based training programmes for employers </a:t>
            </a:r>
          </a:p>
          <a:p>
            <a:pPr marL="146050" indent="0" algn="just">
              <a:lnSpc>
                <a:spcPct val="150000"/>
              </a:lnSpc>
              <a:buNone/>
            </a:pPr>
            <a:r>
              <a:rPr lang="en-IN" sz="1800" dirty="0">
                <a:effectLst/>
                <a:latin typeface="Times New Roman" panose="02020603050405020304" pitchFamily="18" charset="0"/>
                <a:ea typeface="Times New Roman" panose="02020603050405020304" pitchFamily="18" charset="0"/>
              </a:rPr>
              <a:t>Slide 10 Conclusion </a:t>
            </a:r>
          </a:p>
          <a:p>
            <a:pPr marL="146050" indent="0" algn="just">
              <a:lnSpc>
                <a:spcPct val="150000"/>
              </a:lnSpc>
              <a:buNone/>
            </a:pPr>
            <a:r>
              <a:rPr lang="en-IN" sz="1800" dirty="0">
                <a:effectLst/>
                <a:latin typeface="Times New Roman" panose="02020603050405020304" pitchFamily="18" charset="0"/>
                <a:ea typeface="Times New Roman" panose="02020603050405020304" pitchFamily="18" charset="0"/>
              </a:rPr>
              <a:t>Slide 11 References </a:t>
            </a:r>
          </a:p>
          <a:p>
            <a:pPr marL="104458" lvl="0" indent="0" algn="just" rtl="0">
              <a:lnSpc>
                <a:spcPct val="150000"/>
              </a:lnSpc>
              <a:spcBef>
                <a:spcPts val="1200"/>
              </a:spcBef>
              <a:spcAft>
                <a:spcPts val="0"/>
              </a:spcAft>
              <a:buClr>
                <a:srgbClr val="000000"/>
              </a:buClr>
              <a:buSzPct val="100000"/>
              <a:buNone/>
            </a:pPr>
            <a:endParaRPr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5"/>
          <p:cNvSpPr txBox="1">
            <a:spLocks noGrp="1"/>
          </p:cNvSpPr>
          <p:nvPr>
            <p:ph type="title"/>
          </p:nvPr>
        </p:nvSpPr>
        <p:spPr>
          <a:xfrm>
            <a:off x="734146" y="393625"/>
            <a:ext cx="5100704" cy="746406"/>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IN" sz="3600" b="1" dirty="0">
                <a:solidFill>
                  <a:schemeClr val="bg2"/>
                </a:solidFill>
                <a:effectLst/>
                <a:latin typeface="Times New Roman" panose="02020603050405020304" pitchFamily="18" charset="0"/>
                <a:ea typeface="Times New Roman" panose="02020603050405020304" pitchFamily="18" charset="0"/>
              </a:rPr>
              <a:t>Introduction </a:t>
            </a:r>
            <a:endParaRPr sz="3600" b="1" dirty="0">
              <a:solidFill>
                <a:schemeClr val="bg2"/>
              </a:solidFill>
            </a:endParaRPr>
          </a:p>
        </p:txBody>
      </p:sp>
      <p:sp>
        <p:nvSpPr>
          <p:cNvPr id="142" name="Google Shape;142;p15"/>
          <p:cNvSpPr txBox="1">
            <a:spLocks noGrp="1"/>
          </p:cNvSpPr>
          <p:nvPr>
            <p:ph type="body" idx="1"/>
          </p:nvPr>
        </p:nvSpPr>
        <p:spPr>
          <a:xfrm>
            <a:off x="629887" y="1340792"/>
            <a:ext cx="6519058" cy="2801100"/>
          </a:xfrm>
          <a:prstGeom prst="rect">
            <a:avLst/>
          </a:prstGeom>
        </p:spPr>
        <p:txBody>
          <a:bodyPr spcFirstLastPara="1" wrap="square" lIns="91425" tIns="91425" rIns="91425" bIns="91425" anchor="t" anchorCtr="0">
            <a:normAutofit/>
          </a:bodyPr>
          <a:lstStyle/>
          <a:p>
            <a:pPr marL="285750" indent="-285750" algn="just">
              <a:lnSpc>
                <a:spcPct val="150000"/>
              </a:lnSpc>
            </a:pPr>
            <a:r>
              <a:rPr lang="en-IN" sz="1800" u="none" strike="noStrike" dirty="0">
                <a:solidFill>
                  <a:schemeClr val="bg2"/>
                </a:solidFill>
                <a:effectLst/>
                <a:latin typeface="Times New Roman" panose="02020603050405020304" pitchFamily="18" charset="0"/>
                <a:ea typeface="Times New Roman" panose="02020603050405020304" pitchFamily="18" charset="0"/>
              </a:rPr>
              <a:t>The utmost concern of this presentation is to highlight information about the importance of the technology towards training and development.</a:t>
            </a:r>
          </a:p>
          <a:p>
            <a:pPr marL="285750" indent="-285750" algn="just">
              <a:lnSpc>
                <a:spcPct val="150000"/>
              </a:lnSpc>
            </a:pPr>
            <a:r>
              <a:rPr lang="en-IN" sz="1800" dirty="0">
                <a:solidFill>
                  <a:schemeClr val="bg2"/>
                </a:solidFill>
                <a:effectLst/>
                <a:latin typeface="Times New Roman" panose="02020603050405020304" pitchFamily="18" charset="0"/>
                <a:ea typeface="Times New Roman" panose="02020603050405020304" pitchFamily="18" charset="0"/>
              </a:rPr>
              <a:t>Further, this presentation will also highlight the benefit of the training program to the employee and employer.</a:t>
            </a:r>
            <a:endParaRPr dirty="0">
              <a:solidFill>
                <a:schemeClr val="bg2"/>
              </a:solidFill>
            </a:endParaRPr>
          </a:p>
        </p:txBody>
      </p:sp>
      <p:pic>
        <p:nvPicPr>
          <p:cNvPr id="1026" name="Picture 2" descr="Technology in Learning and Development">
            <a:extLst>
              <a:ext uri="{FF2B5EF4-FFF2-40B4-BE49-F238E27FC236}">
                <a16:creationId xmlns:a16="http://schemas.microsoft.com/office/drawing/2014/main" id="{89F6E0B9-A148-D0F1-BC79-60450EAD42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0645" y="3359225"/>
            <a:ext cx="3276600" cy="13906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6"/>
          <p:cNvSpPr txBox="1">
            <a:spLocks noGrp="1"/>
          </p:cNvSpPr>
          <p:nvPr>
            <p:ph type="title"/>
          </p:nvPr>
        </p:nvSpPr>
        <p:spPr>
          <a:xfrm>
            <a:off x="638355" y="477688"/>
            <a:ext cx="7686495" cy="961437"/>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IN" sz="2800" b="1" dirty="0">
                <a:solidFill>
                  <a:schemeClr val="bg2"/>
                </a:solidFill>
                <a:effectLst/>
                <a:latin typeface="Times New Roman" panose="02020603050405020304" pitchFamily="18" charset="0"/>
                <a:ea typeface="Times New Roman" panose="02020603050405020304" pitchFamily="18" charset="0"/>
              </a:rPr>
              <a:t>Importance of technology in Training and development</a:t>
            </a:r>
            <a:r>
              <a:rPr lang="en-IN" sz="2800" dirty="0">
                <a:solidFill>
                  <a:schemeClr val="bg2"/>
                </a:solidFill>
                <a:effectLst/>
                <a:latin typeface="Times New Roman" panose="02020603050405020304" pitchFamily="18" charset="0"/>
                <a:ea typeface="Times New Roman" panose="02020603050405020304" pitchFamily="18" charset="0"/>
              </a:rPr>
              <a:t> </a:t>
            </a:r>
            <a:endParaRPr sz="2800" dirty="0">
              <a:solidFill>
                <a:schemeClr val="bg2"/>
              </a:solidFill>
            </a:endParaRPr>
          </a:p>
        </p:txBody>
      </p:sp>
      <p:sp>
        <p:nvSpPr>
          <p:cNvPr id="149" name="Google Shape;149;p16"/>
          <p:cNvSpPr txBox="1">
            <a:spLocks noGrp="1"/>
          </p:cNvSpPr>
          <p:nvPr>
            <p:ph type="body" idx="1"/>
          </p:nvPr>
        </p:nvSpPr>
        <p:spPr>
          <a:xfrm>
            <a:off x="520820" y="1673252"/>
            <a:ext cx="6892865" cy="2999700"/>
          </a:xfrm>
          <a:prstGeom prst="rect">
            <a:avLst/>
          </a:prstGeom>
        </p:spPr>
        <p:txBody>
          <a:bodyPr spcFirstLastPara="1" wrap="square" lIns="91425" tIns="91425" rIns="91425" bIns="91425" anchor="t" anchorCtr="0">
            <a:normAutofit/>
          </a:bodyPr>
          <a:lstStyle/>
          <a:p>
            <a:pPr marL="342900" lvl="0" indent="-342900" algn="just">
              <a:lnSpc>
                <a:spcPct val="150000"/>
              </a:lnSpc>
              <a:buFont typeface="Arial" panose="020B0604020202020204" pitchFamily="34" charset="0"/>
              <a:buChar char="●"/>
            </a:pPr>
            <a:r>
              <a:rPr lang="en-IN" sz="1500" u="none" strike="noStrike" dirty="0">
                <a:effectLst/>
                <a:latin typeface="Times New Roman" panose="02020603050405020304" pitchFamily="18" charset="0"/>
                <a:ea typeface="Times New Roman" panose="02020603050405020304" pitchFamily="18" charset="0"/>
              </a:rPr>
              <a:t>The use of technology in training and development helps in enhancing the learner's attention (</a:t>
            </a:r>
            <a:r>
              <a:rPr lang="en-IN" sz="15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Mandasari and Wahyudin, 2021).</a:t>
            </a:r>
            <a:endParaRPr lang="en-IN" sz="15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IN" sz="1500" u="none" strike="noStrike" dirty="0">
                <a:effectLst/>
                <a:latin typeface="Times New Roman" panose="02020603050405020304" pitchFamily="18" charset="0"/>
                <a:ea typeface="Times New Roman" panose="02020603050405020304" pitchFamily="18" charset="0"/>
              </a:rPr>
              <a:t>It also helps to encourage the participation rate in a wide number (CIM, 2024).</a:t>
            </a:r>
          </a:p>
          <a:p>
            <a:pPr marL="342900" lvl="0" indent="-342900" algn="just">
              <a:lnSpc>
                <a:spcPct val="150000"/>
              </a:lnSpc>
              <a:buFont typeface="Arial" panose="020B0604020202020204" pitchFamily="34" charset="0"/>
              <a:buChar char="●"/>
            </a:pPr>
            <a:r>
              <a:rPr lang="en-IN" sz="1500" dirty="0">
                <a:effectLst/>
                <a:latin typeface="Times New Roman" panose="02020603050405020304" pitchFamily="18" charset="0"/>
                <a:ea typeface="Times New Roman" panose="02020603050405020304" pitchFamily="18" charset="0"/>
              </a:rPr>
              <a:t>It provides the facility of access from anywhere with the help of the internet (Asio </a:t>
            </a:r>
            <a:r>
              <a:rPr lang="en-IN" sz="1500" i="1" dirty="0">
                <a:effectLst/>
                <a:latin typeface="Times New Roman" panose="02020603050405020304" pitchFamily="18" charset="0"/>
                <a:ea typeface="Times New Roman" panose="02020603050405020304" pitchFamily="18" charset="0"/>
              </a:rPr>
              <a:t>et al</a:t>
            </a:r>
            <a:r>
              <a:rPr lang="en-IN" sz="1500" dirty="0">
                <a:effectLst/>
                <a:latin typeface="Times New Roman" panose="02020603050405020304" pitchFamily="18" charset="0"/>
                <a:ea typeface="Times New Roman" panose="02020603050405020304" pitchFamily="18" charset="0"/>
              </a:rPr>
              <a:t>. 2021).</a:t>
            </a:r>
            <a:endParaRPr sz="1500" dirty="0"/>
          </a:p>
        </p:txBody>
      </p:sp>
      <p:pic>
        <p:nvPicPr>
          <p:cNvPr id="2050" name="Picture 2" descr="Learning Technologies In Learning And ...">
            <a:extLst>
              <a:ext uri="{FF2B5EF4-FFF2-40B4-BE49-F238E27FC236}">
                <a16:creationId xmlns:a16="http://schemas.microsoft.com/office/drawing/2014/main" id="{4919D5F3-9393-83C8-D0FE-0F623D9E6B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5680" y="3306879"/>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7"/>
          <p:cNvSpPr txBox="1">
            <a:spLocks noGrp="1"/>
          </p:cNvSpPr>
          <p:nvPr>
            <p:ph type="title"/>
          </p:nvPr>
        </p:nvSpPr>
        <p:spPr>
          <a:xfrm>
            <a:off x="491347" y="402375"/>
            <a:ext cx="7505700" cy="9546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IN" sz="2400" b="1" dirty="0">
                <a:solidFill>
                  <a:schemeClr val="bg2"/>
                </a:solidFill>
                <a:effectLst/>
                <a:latin typeface="Times New Roman" panose="02020603050405020304" pitchFamily="18" charset="0"/>
                <a:ea typeface="Times New Roman" panose="02020603050405020304" pitchFamily="18" charset="0"/>
              </a:rPr>
              <a:t>Importance of technology in Training and development</a:t>
            </a:r>
            <a:endParaRPr sz="2400" dirty="0">
              <a:solidFill>
                <a:schemeClr val="bg2"/>
              </a:solidFill>
            </a:endParaRPr>
          </a:p>
        </p:txBody>
      </p:sp>
      <p:sp>
        <p:nvSpPr>
          <p:cNvPr id="156" name="Google Shape;156;p17"/>
          <p:cNvSpPr txBox="1">
            <a:spLocks noGrp="1"/>
          </p:cNvSpPr>
          <p:nvPr>
            <p:ph type="body" idx="1"/>
          </p:nvPr>
        </p:nvSpPr>
        <p:spPr>
          <a:xfrm>
            <a:off x="819150" y="1557450"/>
            <a:ext cx="5341638" cy="2881200"/>
          </a:xfrm>
          <a:prstGeom prst="rect">
            <a:avLst/>
          </a:prstGeom>
        </p:spPr>
        <p:txBody>
          <a:bodyPr spcFirstLastPara="1" wrap="square" lIns="91425" tIns="91425" rIns="91425" bIns="91425" anchor="t" anchorCtr="0">
            <a:normAutofit fontScale="92500"/>
          </a:bodyPr>
          <a:lstStyle/>
          <a:p>
            <a:pPr marL="285750" indent="-285750" algn="just">
              <a:lnSpc>
                <a:spcPct val="150000"/>
              </a:lnSpc>
            </a:pPr>
            <a:r>
              <a:rPr lang="en-IN" sz="1800" u="none" strike="noStrike" dirty="0">
                <a:effectLst/>
                <a:latin typeface="Times New Roman" panose="02020603050405020304" pitchFamily="18" charset="0"/>
                <a:ea typeface="Times New Roman" panose="02020603050405020304" pitchFamily="18" charset="0"/>
              </a:rPr>
              <a:t>The technology was found to be user-friendly in providing training and development (Gormley, 2024).</a:t>
            </a:r>
          </a:p>
          <a:p>
            <a:pPr marL="285750" indent="-285750" algn="just">
              <a:lnSpc>
                <a:spcPct val="150000"/>
              </a:lnSpc>
            </a:pPr>
            <a:r>
              <a:rPr lang="en-IN" sz="1800" u="none" strike="noStrike" dirty="0">
                <a:effectLst/>
                <a:latin typeface="Times New Roman" panose="02020603050405020304" pitchFamily="18" charset="0"/>
                <a:ea typeface="Times New Roman" panose="02020603050405020304" pitchFamily="18" charset="0"/>
              </a:rPr>
              <a:t>Technology is widely used in training and development as it is cost-effective (</a:t>
            </a:r>
            <a:r>
              <a:rPr lang="en-IN" sz="1800" u="none" strike="noStrike" dirty="0" err="1">
                <a:effectLst/>
                <a:latin typeface="Times New Roman" panose="02020603050405020304" pitchFamily="18" charset="0"/>
                <a:ea typeface="Times New Roman" panose="02020603050405020304" pitchFamily="18" charset="0"/>
              </a:rPr>
              <a:t>Bobsbusiness</a:t>
            </a:r>
            <a:r>
              <a:rPr lang="en-IN" sz="1800" u="none" strike="noStrike" dirty="0">
                <a:effectLst/>
                <a:latin typeface="Times New Roman" panose="02020603050405020304" pitchFamily="18" charset="0"/>
                <a:ea typeface="Times New Roman" panose="02020603050405020304" pitchFamily="18" charset="0"/>
              </a:rPr>
              <a:t>, 2023).</a:t>
            </a:r>
          </a:p>
          <a:p>
            <a:pPr marL="285750" indent="-285750" algn="just">
              <a:lnSpc>
                <a:spcPct val="150000"/>
              </a:lnSpc>
            </a:pPr>
            <a:r>
              <a:rPr lang="en-IN" sz="1800" dirty="0">
                <a:effectLst/>
                <a:latin typeface="Times New Roman" panose="02020603050405020304" pitchFamily="18" charset="0"/>
                <a:ea typeface="Times New Roman" panose="02020603050405020304" pitchFamily="18" charset="0"/>
              </a:rPr>
              <a:t>Technology helps in enhancing the use of digital tools and technology in providing training (Walters, 2022).</a:t>
            </a:r>
            <a:endParaRPr dirty="0"/>
          </a:p>
        </p:txBody>
      </p:sp>
      <p:pic>
        <p:nvPicPr>
          <p:cNvPr id="3074" name="Picture 2" descr="3RI Technologies Pvt ...">
            <a:extLst>
              <a:ext uri="{FF2B5EF4-FFF2-40B4-BE49-F238E27FC236}">
                <a16:creationId xmlns:a16="http://schemas.microsoft.com/office/drawing/2014/main" id="{B70E5F09-2BA4-4296-560B-D82B1BBAB5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0788" y="2043451"/>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18"/>
          <p:cNvSpPr txBox="1">
            <a:spLocks noGrp="1"/>
          </p:cNvSpPr>
          <p:nvPr>
            <p:ph type="title"/>
          </p:nvPr>
        </p:nvSpPr>
        <p:spPr>
          <a:xfrm>
            <a:off x="491346" y="286347"/>
            <a:ext cx="7505700" cy="9546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IN" sz="1800" b="1" dirty="0">
                <a:solidFill>
                  <a:schemeClr val="bg2"/>
                </a:solidFill>
                <a:effectLst/>
                <a:latin typeface="Times New Roman" panose="02020603050405020304" pitchFamily="18" charset="0"/>
                <a:ea typeface="Times New Roman" panose="02020603050405020304" pitchFamily="18" charset="0"/>
              </a:rPr>
              <a:t>Analyse the benefits of technology-based training programmes for employees</a:t>
            </a:r>
            <a:endParaRPr sz="1800" dirty="0">
              <a:solidFill>
                <a:schemeClr val="bg2"/>
              </a:solidFill>
            </a:endParaRPr>
          </a:p>
        </p:txBody>
      </p:sp>
      <p:sp>
        <p:nvSpPr>
          <p:cNvPr id="163" name="Google Shape;163;p18"/>
          <p:cNvSpPr txBox="1">
            <a:spLocks noGrp="1"/>
          </p:cNvSpPr>
          <p:nvPr>
            <p:ph type="body" idx="1"/>
          </p:nvPr>
        </p:nvSpPr>
        <p:spPr>
          <a:xfrm>
            <a:off x="491346" y="1417886"/>
            <a:ext cx="5236594" cy="3025200"/>
          </a:xfrm>
          <a:prstGeom prst="rect">
            <a:avLst/>
          </a:prstGeom>
        </p:spPr>
        <p:txBody>
          <a:bodyPr spcFirstLastPara="1" wrap="square" lIns="91425" tIns="91425" rIns="91425" bIns="91425" anchor="t" anchorCtr="0">
            <a:noAutofit/>
          </a:bodyPr>
          <a:lstStyle/>
          <a:p>
            <a:pPr marL="342900" lvl="0" indent="-342900" algn="just">
              <a:lnSpc>
                <a:spcPct val="170000"/>
              </a:lnSpc>
              <a:buFont typeface="Arial" panose="020B0604020202020204" pitchFamily="34" charset="0"/>
              <a:buChar char="●"/>
            </a:pPr>
            <a:r>
              <a:rPr lang="en-IN" sz="1200" u="none" strike="noStrike" dirty="0">
                <a:effectLst/>
                <a:latin typeface="Times New Roman" panose="02020603050405020304" pitchFamily="18" charset="0"/>
                <a:ea typeface="Times New Roman" panose="02020603050405020304" pitchFamily="18" charset="0"/>
              </a:rPr>
              <a:t>The use of the internet and the extranet is the benefit which employees avail through technology-based training programs (</a:t>
            </a:r>
            <a:r>
              <a:rPr lang="en-IN" sz="1200" u="none" strike="noStrike" dirty="0" err="1">
                <a:effectLst/>
                <a:latin typeface="Times New Roman" panose="02020603050405020304" pitchFamily="18" charset="0"/>
                <a:ea typeface="Times New Roman" panose="02020603050405020304" pitchFamily="18" charset="0"/>
              </a:rPr>
              <a:t>Joinblink</a:t>
            </a:r>
            <a:r>
              <a:rPr lang="en-IN" sz="1200" u="none" strike="noStrike" dirty="0">
                <a:effectLst/>
                <a:latin typeface="Times New Roman" panose="02020603050405020304" pitchFamily="18" charset="0"/>
                <a:ea typeface="Times New Roman" panose="02020603050405020304" pitchFamily="18" charset="0"/>
              </a:rPr>
              <a:t>, 2023).</a:t>
            </a:r>
          </a:p>
          <a:p>
            <a:pPr marL="342900" lvl="0" indent="-342900" algn="just">
              <a:lnSpc>
                <a:spcPct val="170000"/>
              </a:lnSpc>
              <a:buFont typeface="Arial" panose="020B0604020202020204" pitchFamily="34" charset="0"/>
              <a:buChar char="●"/>
            </a:pPr>
            <a:r>
              <a:rPr lang="en-IN" sz="1200" u="none" strike="noStrike" dirty="0">
                <a:effectLst/>
                <a:latin typeface="Times New Roman" panose="02020603050405020304" pitchFamily="18" charset="0"/>
                <a:ea typeface="Times New Roman" panose="02020603050405020304" pitchFamily="18" charset="0"/>
              </a:rPr>
              <a:t>ASPIRE programmes at Travelodge help in developing the skills of its employees through this technology-based training program (Travelodge, 2024). </a:t>
            </a:r>
          </a:p>
          <a:p>
            <a:pPr marL="342900" lvl="0" indent="-342900" algn="just">
              <a:lnSpc>
                <a:spcPct val="170000"/>
              </a:lnSpc>
              <a:buFont typeface="Arial" panose="020B0604020202020204" pitchFamily="34" charset="0"/>
              <a:buChar char="●"/>
            </a:pPr>
            <a:r>
              <a:rPr lang="en-IN" sz="1200" u="none" strike="noStrike" dirty="0">
                <a:effectLst/>
                <a:latin typeface="Times New Roman" panose="02020603050405020304" pitchFamily="18" charset="0"/>
                <a:ea typeface="Times New Roman" panose="02020603050405020304" pitchFamily="18" charset="0"/>
              </a:rPr>
              <a:t>Technology-based training programs help in providing training to the employee in existing corporate infrastructure which enhances their retention and satisfaction level (IBM, 2024).</a:t>
            </a:r>
          </a:p>
          <a:p>
            <a:pPr marL="342900" lvl="0" indent="-342900" algn="just">
              <a:lnSpc>
                <a:spcPct val="170000"/>
              </a:lnSpc>
              <a:buFont typeface="Arial" panose="020B0604020202020204" pitchFamily="34" charset="0"/>
              <a:buChar char="●"/>
            </a:pPr>
            <a:r>
              <a:rPr lang="en-IN" sz="1200" u="none" strike="noStrike" dirty="0">
                <a:effectLst/>
                <a:latin typeface="Times New Roman" panose="02020603050405020304" pitchFamily="18" charset="0"/>
                <a:ea typeface="Times New Roman" panose="02020603050405020304" pitchFamily="18" charset="0"/>
              </a:rPr>
              <a:t>Mastering advertising essentials for employees at Amazon helps its employees enhance their skills with the use of digital tools (Fenton, D. (2023).</a:t>
            </a:r>
          </a:p>
          <a:p>
            <a:pPr marL="107950" lvl="0" indent="0" algn="just" rtl="0">
              <a:lnSpc>
                <a:spcPct val="170000"/>
              </a:lnSpc>
              <a:spcBef>
                <a:spcPts val="1200"/>
              </a:spcBef>
              <a:spcAft>
                <a:spcPts val="0"/>
              </a:spcAft>
              <a:buClr>
                <a:srgbClr val="000000"/>
              </a:buClr>
              <a:buSzPts val="1900"/>
              <a:buNone/>
            </a:pPr>
            <a:endParaRPr sz="1200" dirty="0"/>
          </a:p>
        </p:txBody>
      </p:sp>
      <p:pic>
        <p:nvPicPr>
          <p:cNvPr id="4098" name="Picture 2" descr="eLearning Evolution – Overview of ...">
            <a:extLst>
              <a:ext uri="{FF2B5EF4-FFF2-40B4-BE49-F238E27FC236}">
                <a16:creationId xmlns:a16="http://schemas.microsoft.com/office/drawing/2014/main" id="{0607239A-0CD3-CEDF-90A9-2C0B0A3414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9159" y="1901945"/>
            <a:ext cx="2895600" cy="15811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9"/>
          <p:cNvSpPr txBox="1">
            <a:spLocks noGrp="1"/>
          </p:cNvSpPr>
          <p:nvPr>
            <p:ph type="title"/>
          </p:nvPr>
        </p:nvSpPr>
        <p:spPr>
          <a:xfrm>
            <a:off x="284313" y="392253"/>
            <a:ext cx="8530356"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1200"/>
              </a:spcBef>
              <a:spcAft>
                <a:spcPts val="0"/>
              </a:spcAft>
              <a:buNone/>
            </a:pPr>
            <a:r>
              <a:rPr lang="en-IN" sz="2000" b="1" dirty="0">
                <a:solidFill>
                  <a:schemeClr val="bg2"/>
                </a:solidFill>
                <a:effectLst/>
                <a:latin typeface="Times New Roman" panose="02020603050405020304" pitchFamily="18" charset="0"/>
                <a:ea typeface="Times New Roman" panose="02020603050405020304" pitchFamily="18" charset="0"/>
              </a:rPr>
              <a:t>Analyse the benefits of technology-based training programmes for employees</a:t>
            </a:r>
            <a:endParaRPr sz="2000" dirty="0">
              <a:solidFill>
                <a:schemeClr val="bg2"/>
              </a:solidFill>
            </a:endParaRPr>
          </a:p>
        </p:txBody>
      </p:sp>
      <p:sp>
        <p:nvSpPr>
          <p:cNvPr id="170" name="Google Shape;170;p19"/>
          <p:cNvSpPr txBox="1">
            <a:spLocks noGrp="1"/>
          </p:cNvSpPr>
          <p:nvPr>
            <p:ph type="body" idx="1"/>
          </p:nvPr>
        </p:nvSpPr>
        <p:spPr>
          <a:xfrm>
            <a:off x="500331" y="1346853"/>
            <a:ext cx="5417389" cy="3091747"/>
          </a:xfrm>
          <a:prstGeom prst="rect">
            <a:avLst/>
          </a:prstGeom>
        </p:spPr>
        <p:txBody>
          <a:bodyPr spcFirstLastPara="1" wrap="square" lIns="91425" tIns="91425" rIns="91425" bIns="91425" anchor="t" anchorCtr="0">
            <a:normAutofit fontScale="85000" lnSpcReduction="20000"/>
          </a:bodyPr>
          <a:lstStyle/>
          <a:p>
            <a:pPr marL="342900" lvl="0" indent="-342900" algn="just">
              <a:lnSpc>
                <a:spcPct val="16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Training programs based on the technology are compatible with mobile which facilitates training for the employee (Roca, 2020).</a:t>
            </a:r>
          </a:p>
          <a:p>
            <a:pPr marL="342900" lvl="0" indent="-342900" algn="just">
              <a:lnSpc>
                <a:spcPct val="16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CPD sessions at various organisations led to the engagement of the professional which facilitated effective training for the employee (</a:t>
            </a:r>
            <a:r>
              <a:rPr lang="en-IN" sz="1800" u="none" strike="noStrike" dirty="0" err="1">
                <a:effectLst/>
                <a:latin typeface="Times New Roman" panose="02020603050405020304" pitchFamily="18" charset="0"/>
                <a:ea typeface="Times New Roman" panose="02020603050405020304" pitchFamily="18" charset="0"/>
              </a:rPr>
              <a:t>Cpduk</a:t>
            </a:r>
            <a:r>
              <a:rPr lang="en-IN" sz="1800" u="none" strike="noStrike" dirty="0">
                <a:effectLst/>
                <a:latin typeface="Times New Roman" panose="02020603050405020304" pitchFamily="18" charset="0"/>
                <a:ea typeface="Times New Roman" panose="02020603050405020304" pitchFamily="18" charset="0"/>
              </a:rPr>
              <a:t>, 2024).</a:t>
            </a:r>
          </a:p>
          <a:p>
            <a:pPr marL="342900" lvl="0" indent="-342900" algn="just">
              <a:lnSpc>
                <a:spcPct val="16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This training program helps in providing a standard interface towards multimedia presentation (LinkedIn, 2023).</a:t>
            </a:r>
          </a:p>
          <a:p>
            <a:pPr marL="342900" lvl="0" indent="-342900" algn="just">
              <a:lnSpc>
                <a:spcPct val="160000"/>
              </a:lnSpc>
              <a:buFont typeface="Arial" panose="020B0604020202020204" pitchFamily="34" charset="0"/>
              <a:buChar char="●"/>
            </a:pPr>
            <a:r>
              <a:rPr lang="en-IN" sz="1800" dirty="0">
                <a:effectLst/>
                <a:latin typeface="Times New Roman" panose="02020603050405020304" pitchFamily="18" charset="0"/>
                <a:ea typeface="Times New Roman" panose="02020603050405020304" pitchFamily="18" charset="0"/>
              </a:rPr>
              <a:t>The CPD sessions at various organisations help employees receive professional guidance in upskilling (</a:t>
            </a:r>
            <a:r>
              <a:rPr lang="en-IN" sz="1800" dirty="0" err="1">
                <a:effectLst/>
                <a:latin typeface="Times New Roman" panose="02020603050405020304" pitchFamily="18" charset="0"/>
                <a:ea typeface="Times New Roman" panose="02020603050405020304" pitchFamily="18" charset="0"/>
              </a:rPr>
              <a:t>Northpass</a:t>
            </a:r>
            <a:r>
              <a:rPr lang="en-IN" sz="1800" dirty="0">
                <a:effectLst/>
                <a:latin typeface="Times New Roman" panose="02020603050405020304" pitchFamily="18" charset="0"/>
                <a:ea typeface="Times New Roman" panose="02020603050405020304" pitchFamily="18" charset="0"/>
              </a:rPr>
              <a:t>, 2024).</a:t>
            </a:r>
            <a:endParaRPr sz="2200" dirty="0"/>
          </a:p>
        </p:txBody>
      </p:sp>
      <p:pic>
        <p:nvPicPr>
          <p:cNvPr id="5122" name="Picture 2" descr="Importance of IT Training">
            <a:extLst>
              <a:ext uri="{FF2B5EF4-FFF2-40B4-BE49-F238E27FC236}">
                <a16:creationId xmlns:a16="http://schemas.microsoft.com/office/drawing/2014/main" id="{41BEDF4E-CBDA-C0C2-45FF-2BF264E583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5294" y="1800200"/>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0"/>
          <p:cNvSpPr txBox="1">
            <a:spLocks noGrp="1"/>
          </p:cNvSpPr>
          <p:nvPr>
            <p:ph type="title"/>
          </p:nvPr>
        </p:nvSpPr>
        <p:spPr>
          <a:xfrm>
            <a:off x="336070" y="448785"/>
            <a:ext cx="8307597" cy="9546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IN" sz="2400" b="1" dirty="0">
                <a:solidFill>
                  <a:schemeClr val="bg2"/>
                </a:solidFill>
                <a:effectLst/>
                <a:latin typeface="Times New Roman" panose="02020603050405020304" pitchFamily="18" charset="0"/>
                <a:ea typeface="Times New Roman" panose="02020603050405020304" pitchFamily="18" charset="0"/>
              </a:rPr>
              <a:t>Analyse the benefits of technology-based training programmes for employers</a:t>
            </a:r>
            <a:endParaRPr sz="2400" dirty="0">
              <a:solidFill>
                <a:schemeClr val="bg2"/>
              </a:solidFill>
            </a:endParaRPr>
          </a:p>
        </p:txBody>
      </p:sp>
      <p:sp>
        <p:nvSpPr>
          <p:cNvPr id="177" name="Google Shape;177;p20"/>
          <p:cNvSpPr txBox="1">
            <a:spLocks noGrp="1"/>
          </p:cNvSpPr>
          <p:nvPr>
            <p:ph type="body" idx="1"/>
          </p:nvPr>
        </p:nvSpPr>
        <p:spPr>
          <a:xfrm>
            <a:off x="396600" y="1860022"/>
            <a:ext cx="5555626" cy="2749200"/>
          </a:xfrm>
          <a:prstGeom prst="rect">
            <a:avLst/>
          </a:prstGeom>
        </p:spPr>
        <p:txBody>
          <a:bodyPr spcFirstLastPara="1" wrap="square" lIns="91425" tIns="91425" rIns="91425" bIns="91425" anchor="t" anchorCtr="0">
            <a:normAutofit fontScale="925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benefit to the employer </a:t>
            </a:r>
            <a:r>
              <a:rPr lang="en-IN" sz="1800" dirty="0">
                <a:effectLst/>
                <a:latin typeface="Times New Roman" panose="02020603050405020304" pitchFamily="18" charset="0"/>
                <a:ea typeface="Times New Roman" panose="02020603050405020304" pitchFamily="18" charset="0"/>
              </a:rPr>
              <a:t>from th</a:t>
            </a:r>
            <a:r>
              <a:rPr lang="en-IN" sz="1800" b="1" dirty="0">
                <a:effectLst/>
                <a:latin typeface="Times New Roman" panose="02020603050405020304" pitchFamily="18" charset="0"/>
                <a:ea typeface="Times New Roman" panose="02020603050405020304" pitchFamily="18" charset="0"/>
              </a:rPr>
              <a:t>e</a:t>
            </a:r>
            <a:r>
              <a:rPr lang="en-IN" sz="1800" u="none" strike="noStrike" dirty="0">
                <a:effectLst/>
                <a:latin typeface="Times New Roman" panose="02020603050405020304" pitchFamily="18" charset="0"/>
                <a:ea typeface="Times New Roman" panose="02020603050405020304" pitchFamily="18" charset="0"/>
              </a:rPr>
              <a:t> training program is that it facilitates running its business in a better way by upgrading the skills of its staff (</a:t>
            </a:r>
            <a:r>
              <a:rPr lang="en-IN" sz="1800" u="none" strike="noStrike" dirty="0" err="1">
                <a:effectLst/>
                <a:latin typeface="Times New Roman" panose="02020603050405020304" pitchFamily="18" charset="0"/>
                <a:ea typeface="Times New Roman" panose="02020603050405020304" pitchFamily="18" charset="0"/>
              </a:rPr>
              <a:t>Nibusinessinfo</a:t>
            </a:r>
            <a:r>
              <a:rPr lang="en-IN" sz="1800" u="none" strike="noStrike" dirty="0">
                <a:effectLst/>
                <a:latin typeface="Times New Roman" panose="02020603050405020304" pitchFamily="18" charset="0"/>
                <a:ea typeface="Times New Roman" panose="02020603050405020304" pitchFamily="18" charset="0"/>
              </a:rPr>
              <a:t>, 2024).</a:t>
            </a:r>
          </a:p>
          <a:p>
            <a:pPr marL="342900" lvl="0" indent="-342900" algn="just">
              <a:lnSpc>
                <a:spcPct val="150000"/>
              </a:lnSpc>
              <a:buFont typeface="Arial" panose="020B0604020202020204" pitchFamily="34" charset="0"/>
              <a:buChar char="●"/>
            </a:pPr>
            <a:r>
              <a:rPr lang="en-IN" sz="1800" dirty="0">
                <a:effectLst/>
                <a:latin typeface="Times New Roman" panose="02020603050405020304" pitchFamily="18" charset="0"/>
                <a:ea typeface="Times New Roman" panose="02020603050405020304" pitchFamily="18" charset="0"/>
              </a:rPr>
              <a:t>Further, its benefit to the employer is that it helps its staff to acquire new skills which contribute towards the growth of the business organisation (</a:t>
            </a:r>
            <a:r>
              <a:rPr lang="en-IN" sz="1800" dirty="0" err="1">
                <a:effectLst/>
                <a:latin typeface="Times New Roman" panose="02020603050405020304" pitchFamily="18" charset="0"/>
                <a:ea typeface="Times New Roman" panose="02020603050405020304" pitchFamily="18" charset="0"/>
              </a:rPr>
              <a:t>Nibusinessinfo</a:t>
            </a:r>
            <a:r>
              <a:rPr lang="en-IN" sz="1800" dirty="0">
                <a:effectLst/>
                <a:latin typeface="Times New Roman" panose="02020603050405020304" pitchFamily="18" charset="0"/>
                <a:ea typeface="Times New Roman" panose="02020603050405020304" pitchFamily="18" charset="0"/>
              </a:rPr>
              <a:t>, 2024).</a:t>
            </a:r>
            <a:endParaRPr sz="2000" dirty="0"/>
          </a:p>
        </p:txBody>
      </p:sp>
      <p:pic>
        <p:nvPicPr>
          <p:cNvPr id="6146" name="Picture 2" descr="supported Training For The Frontline ...">
            <a:extLst>
              <a:ext uri="{FF2B5EF4-FFF2-40B4-BE49-F238E27FC236}">
                <a16:creationId xmlns:a16="http://schemas.microsoft.com/office/drawing/2014/main" id="{D9C96B93-61D6-A5E3-EF4F-96A7422EBE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8041" y="1870290"/>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1"/>
          <p:cNvSpPr txBox="1">
            <a:spLocks noGrp="1"/>
          </p:cNvSpPr>
          <p:nvPr>
            <p:ph type="title"/>
          </p:nvPr>
        </p:nvSpPr>
        <p:spPr>
          <a:xfrm>
            <a:off x="336070" y="397026"/>
            <a:ext cx="8495851" cy="9546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IN" sz="2000" b="1" dirty="0">
                <a:solidFill>
                  <a:schemeClr val="bg2"/>
                </a:solidFill>
                <a:effectLst/>
                <a:latin typeface="Times New Roman" panose="02020603050405020304" pitchFamily="18" charset="0"/>
                <a:ea typeface="Times New Roman" panose="02020603050405020304" pitchFamily="18" charset="0"/>
              </a:rPr>
              <a:t>Analyse the benefits of technology-based training programmes for employers</a:t>
            </a:r>
            <a:endParaRPr sz="2000" dirty="0">
              <a:solidFill>
                <a:schemeClr val="bg2"/>
              </a:solidFill>
            </a:endParaRPr>
          </a:p>
        </p:txBody>
      </p:sp>
      <p:sp>
        <p:nvSpPr>
          <p:cNvPr id="184" name="Google Shape;184;p21"/>
          <p:cNvSpPr txBox="1">
            <a:spLocks noGrp="1"/>
          </p:cNvSpPr>
          <p:nvPr>
            <p:ph type="body" idx="1"/>
          </p:nvPr>
        </p:nvSpPr>
        <p:spPr>
          <a:xfrm>
            <a:off x="483079" y="1613400"/>
            <a:ext cx="5538159" cy="2825400"/>
          </a:xfrm>
          <a:prstGeom prst="rect">
            <a:avLst/>
          </a:prstGeom>
        </p:spPr>
        <p:txBody>
          <a:bodyPr spcFirstLastPara="1" wrap="square" lIns="91425" tIns="91425" rIns="91425" bIns="91425" anchor="t" anchorCtr="0">
            <a:normAutofit fontScale="85000" lnSpcReduction="10000"/>
          </a:bodyPr>
          <a:lstStyle/>
          <a:p>
            <a:pPr marL="342900" lvl="0" indent="-342900" algn="just">
              <a:lnSpc>
                <a:spcPct val="16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With the use of this training program, employers can gain the confidence level of their staff toward IT which ultimately benefits the organisation (</a:t>
            </a:r>
            <a:r>
              <a:rPr lang="en-IN" sz="1800" u="none" strike="noStrike" dirty="0" err="1">
                <a:effectLst/>
                <a:latin typeface="Times New Roman" panose="02020603050405020304" pitchFamily="18" charset="0"/>
                <a:ea typeface="Times New Roman" panose="02020603050405020304" pitchFamily="18" charset="0"/>
              </a:rPr>
              <a:t>Nibusinessinfo</a:t>
            </a:r>
            <a:r>
              <a:rPr lang="en-IN" sz="1800" u="none" strike="noStrike" dirty="0">
                <a:effectLst/>
                <a:latin typeface="Times New Roman" panose="02020603050405020304" pitchFamily="18" charset="0"/>
                <a:ea typeface="Times New Roman" panose="02020603050405020304" pitchFamily="18" charset="0"/>
              </a:rPr>
              <a:t>, 2024).</a:t>
            </a:r>
          </a:p>
          <a:p>
            <a:pPr marL="342900" lvl="0" indent="-342900" algn="just">
              <a:lnSpc>
                <a:spcPct val="160000"/>
              </a:lnSpc>
              <a:buFont typeface="Arial" panose="020B0604020202020204" pitchFamily="34" charset="0"/>
              <a:buChar char="●"/>
            </a:pPr>
            <a:r>
              <a:rPr lang="en-IN" sz="1800" dirty="0">
                <a:effectLst/>
                <a:latin typeface="Times New Roman" panose="02020603050405020304" pitchFamily="18" charset="0"/>
                <a:ea typeface="Times New Roman" panose="02020603050405020304" pitchFamily="18" charset="0"/>
              </a:rPr>
              <a:t>Through this training program, the employer can share the feeling of appreciation among its staff by investing its time and money towards their professional development (</a:t>
            </a:r>
            <a:r>
              <a:rPr lang="en-IN" sz="1800" dirty="0" err="1">
                <a:effectLst/>
                <a:latin typeface="Times New Roman" panose="02020603050405020304" pitchFamily="18" charset="0"/>
                <a:ea typeface="Times New Roman" panose="02020603050405020304" pitchFamily="18" charset="0"/>
              </a:rPr>
              <a:t>Nibusinessinfo</a:t>
            </a:r>
            <a:r>
              <a:rPr lang="en-IN" sz="1800" dirty="0">
                <a:effectLst/>
                <a:latin typeface="Times New Roman" panose="02020603050405020304" pitchFamily="18" charset="0"/>
                <a:ea typeface="Times New Roman" panose="02020603050405020304" pitchFamily="18" charset="0"/>
              </a:rPr>
              <a:t>, 2024).</a:t>
            </a:r>
            <a:endParaRPr sz="1700" dirty="0"/>
          </a:p>
        </p:txBody>
      </p:sp>
      <p:pic>
        <p:nvPicPr>
          <p:cNvPr id="7170" name="Picture 2" descr="How Technology Helps Your Training and ...">
            <a:extLst>
              <a:ext uri="{FF2B5EF4-FFF2-40B4-BE49-F238E27FC236}">
                <a16:creationId xmlns:a16="http://schemas.microsoft.com/office/drawing/2014/main" id="{94F4311A-0FF7-7909-CD96-05574EE230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2547" y="1976258"/>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22"/>
          <p:cNvSpPr txBox="1">
            <a:spLocks noGrp="1"/>
          </p:cNvSpPr>
          <p:nvPr>
            <p:ph type="title"/>
          </p:nvPr>
        </p:nvSpPr>
        <p:spPr>
          <a:xfrm>
            <a:off x="543105" y="451725"/>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1200"/>
              </a:spcBef>
              <a:spcAft>
                <a:spcPts val="0"/>
              </a:spcAft>
              <a:buNone/>
            </a:pPr>
            <a:r>
              <a:rPr lang="en-IN" sz="2400" b="1" dirty="0">
                <a:solidFill>
                  <a:schemeClr val="bg2"/>
                </a:solidFill>
                <a:effectLst/>
                <a:latin typeface="Times New Roman" panose="02020603050405020304" pitchFamily="18" charset="0"/>
                <a:ea typeface="Times New Roman" panose="02020603050405020304" pitchFamily="18" charset="0"/>
              </a:rPr>
              <a:t>Conclusion</a:t>
            </a:r>
            <a:r>
              <a:rPr lang="en-IN" sz="2400" dirty="0">
                <a:solidFill>
                  <a:schemeClr val="bg2"/>
                </a:solidFill>
                <a:effectLst/>
                <a:latin typeface="Times New Roman" panose="02020603050405020304" pitchFamily="18" charset="0"/>
                <a:ea typeface="Times New Roman" panose="02020603050405020304" pitchFamily="18" charset="0"/>
              </a:rPr>
              <a:t> </a:t>
            </a:r>
            <a:endParaRPr sz="2400" dirty="0">
              <a:solidFill>
                <a:schemeClr val="bg2"/>
              </a:solidFill>
            </a:endParaRPr>
          </a:p>
        </p:txBody>
      </p:sp>
      <p:sp>
        <p:nvSpPr>
          <p:cNvPr id="191" name="Google Shape;191;p22"/>
          <p:cNvSpPr txBox="1">
            <a:spLocks noGrp="1"/>
          </p:cNvSpPr>
          <p:nvPr>
            <p:ph type="body" idx="1"/>
          </p:nvPr>
        </p:nvSpPr>
        <p:spPr>
          <a:xfrm>
            <a:off x="543105" y="1406325"/>
            <a:ext cx="5443627" cy="3032400"/>
          </a:xfrm>
          <a:prstGeom prst="rect">
            <a:avLst/>
          </a:prstGeom>
        </p:spPr>
        <p:txBody>
          <a:bodyPr spcFirstLastPara="1" wrap="square" lIns="91425" tIns="91425" rIns="91425" bIns="91425" anchor="t" anchorCtr="0">
            <a:normAutofit/>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information obtained about the benefit of the training and development to the employer and employee with the use of technology.</a:t>
            </a:r>
          </a:p>
          <a:p>
            <a:pPr marL="342900" lvl="0" indent="-342900" algn="just">
              <a:lnSpc>
                <a:spcPct val="150000"/>
              </a:lnSpc>
              <a:buFont typeface="Arial" panose="020B0604020202020204" pitchFamily="34" charset="0"/>
              <a:buChar char="●"/>
            </a:pPr>
            <a:r>
              <a:rPr lang="en-IN" sz="1800" dirty="0">
                <a:effectLst/>
                <a:latin typeface="Times New Roman" panose="02020603050405020304" pitchFamily="18" charset="0"/>
                <a:ea typeface="Times New Roman" panose="02020603050405020304" pitchFamily="18" charset="0"/>
              </a:rPr>
              <a:t>It also imparted information about how training and development help the employer towards the growth and development of its employee skills.</a:t>
            </a:r>
            <a:endParaRPr dirty="0"/>
          </a:p>
        </p:txBody>
      </p:sp>
      <p:pic>
        <p:nvPicPr>
          <p:cNvPr id="8194" name="Picture 2" descr="Role of Technology in Employee Training ...">
            <a:extLst>
              <a:ext uri="{FF2B5EF4-FFF2-40B4-BE49-F238E27FC236}">
                <a16:creationId xmlns:a16="http://schemas.microsoft.com/office/drawing/2014/main" id="{983BCE2F-32D4-52BB-A772-B0CD4A82EB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492" y="1800200"/>
            <a:ext cx="2667000" cy="1714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23"/>
          <p:cNvSpPr txBox="1">
            <a:spLocks noGrp="1"/>
          </p:cNvSpPr>
          <p:nvPr>
            <p:ph type="title"/>
          </p:nvPr>
        </p:nvSpPr>
        <p:spPr>
          <a:xfrm>
            <a:off x="403275" y="381400"/>
            <a:ext cx="3311700" cy="6465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None/>
            </a:pPr>
            <a:r>
              <a:rPr lang="en-IN" sz="2000" b="1" dirty="0">
                <a:solidFill>
                  <a:schemeClr val="bg2"/>
                </a:solidFill>
                <a:effectLst/>
                <a:latin typeface="Times New Roman" panose="02020603050405020304" pitchFamily="18" charset="0"/>
                <a:ea typeface="Times New Roman" panose="02020603050405020304" pitchFamily="18" charset="0"/>
              </a:rPr>
              <a:t>References </a:t>
            </a:r>
            <a:endParaRPr sz="2000" dirty="0">
              <a:solidFill>
                <a:schemeClr val="bg2"/>
              </a:solidFill>
            </a:endParaRPr>
          </a:p>
        </p:txBody>
      </p:sp>
      <p:sp>
        <p:nvSpPr>
          <p:cNvPr id="198" name="Google Shape;198;p23"/>
          <p:cNvSpPr txBox="1">
            <a:spLocks noGrp="1"/>
          </p:cNvSpPr>
          <p:nvPr>
            <p:ph type="body" idx="1"/>
          </p:nvPr>
        </p:nvSpPr>
        <p:spPr>
          <a:xfrm>
            <a:off x="196241" y="1155940"/>
            <a:ext cx="8343910" cy="3127635"/>
          </a:xfrm>
          <a:prstGeom prst="rect">
            <a:avLst/>
          </a:prstGeom>
        </p:spPr>
        <p:txBody>
          <a:bodyPr spcFirstLastPara="1" wrap="square" lIns="91425" tIns="91425" rIns="91425" bIns="91425" anchor="t" anchorCtr="0">
            <a:noAutofit/>
          </a:bodyPr>
          <a:lstStyle/>
          <a:p>
            <a:pPr marL="146050" indent="0" algn="just">
              <a:lnSpc>
                <a:spcPct val="150000"/>
              </a:lnSpc>
              <a:buNone/>
            </a:pPr>
            <a:r>
              <a:rPr lang="en-IN" sz="600" dirty="0">
                <a:solidFill>
                  <a:schemeClr val="bg2"/>
                </a:solidFill>
                <a:effectLst/>
                <a:latin typeface="Times New Roman" panose="02020603050405020304" pitchFamily="18" charset="0"/>
                <a:ea typeface="Times New Roman" panose="02020603050405020304" pitchFamily="18" charset="0"/>
              </a:rPr>
              <a:t>Asio, J.M.R., </a:t>
            </a:r>
            <a:r>
              <a:rPr lang="en-IN" sz="600" dirty="0" err="1">
                <a:solidFill>
                  <a:schemeClr val="bg2"/>
                </a:solidFill>
                <a:effectLst/>
                <a:latin typeface="Times New Roman" panose="02020603050405020304" pitchFamily="18" charset="0"/>
                <a:ea typeface="Times New Roman" panose="02020603050405020304" pitchFamily="18" charset="0"/>
              </a:rPr>
              <a:t>Gadia</a:t>
            </a:r>
            <a:r>
              <a:rPr lang="en-IN" sz="600" dirty="0">
                <a:solidFill>
                  <a:schemeClr val="bg2"/>
                </a:solidFill>
                <a:effectLst/>
                <a:latin typeface="Times New Roman" panose="02020603050405020304" pitchFamily="18" charset="0"/>
                <a:ea typeface="Times New Roman" panose="02020603050405020304" pitchFamily="18" charset="0"/>
              </a:rPr>
              <a:t>, E., </a:t>
            </a:r>
            <a:r>
              <a:rPr lang="en-IN" sz="600" dirty="0" err="1">
                <a:solidFill>
                  <a:schemeClr val="bg2"/>
                </a:solidFill>
                <a:effectLst/>
                <a:latin typeface="Times New Roman" panose="02020603050405020304" pitchFamily="18" charset="0"/>
                <a:ea typeface="Times New Roman" panose="02020603050405020304" pitchFamily="18" charset="0"/>
              </a:rPr>
              <a:t>Abarintos</a:t>
            </a:r>
            <a:r>
              <a:rPr lang="en-IN" sz="600" dirty="0">
                <a:solidFill>
                  <a:schemeClr val="bg2"/>
                </a:solidFill>
                <a:effectLst/>
                <a:latin typeface="Times New Roman" panose="02020603050405020304" pitchFamily="18" charset="0"/>
                <a:ea typeface="Times New Roman" panose="02020603050405020304" pitchFamily="18" charset="0"/>
              </a:rPr>
              <a:t>, E., </a:t>
            </a:r>
            <a:r>
              <a:rPr lang="en-IN" sz="600" dirty="0" err="1">
                <a:solidFill>
                  <a:schemeClr val="bg2"/>
                </a:solidFill>
                <a:effectLst/>
                <a:latin typeface="Times New Roman" panose="02020603050405020304" pitchFamily="18" charset="0"/>
                <a:ea typeface="Times New Roman" panose="02020603050405020304" pitchFamily="18" charset="0"/>
              </a:rPr>
              <a:t>Paguio</a:t>
            </a:r>
            <a:r>
              <a:rPr lang="en-IN" sz="600" dirty="0">
                <a:solidFill>
                  <a:schemeClr val="bg2"/>
                </a:solidFill>
                <a:effectLst/>
                <a:latin typeface="Times New Roman" panose="02020603050405020304" pitchFamily="18" charset="0"/>
                <a:ea typeface="Times New Roman" panose="02020603050405020304" pitchFamily="18" charset="0"/>
              </a:rPr>
              <a:t>, D. and Balce, M., (2021). Internet connection and learning device availability of college students: Basis for institutionalizing flexible learning in the new normal. Studies in Humanities and Education, 2(1), pp.56-69. </a:t>
            </a:r>
            <a:r>
              <a:rPr lang="en-IN" sz="600" dirty="0" err="1">
                <a:solidFill>
                  <a:schemeClr val="bg2"/>
                </a:solidFill>
                <a:effectLst/>
                <a:latin typeface="Times New Roman" panose="02020603050405020304" pitchFamily="18" charset="0"/>
                <a:ea typeface="Times New Roman" panose="02020603050405020304" pitchFamily="18" charset="0"/>
              </a:rPr>
              <a:t>Link:</a:t>
            </a:r>
            <a:r>
              <a:rPr lang="en-IN" sz="600" u="sng" dirty="0" err="1">
                <a:solidFill>
                  <a:srgbClr val="3D4594"/>
                </a:solidFill>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a:t>
            </a:r>
            <a:r>
              <a:rPr lang="en-IN" sz="600" u="sng" dirty="0">
                <a:solidFill>
                  <a:srgbClr val="3D4594"/>
                </a:solidFill>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://sabapub.com/</a:t>
            </a:r>
            <a:r>
              <a:rPr lang="en-IN" sz="600" u="sng" dirty="0" err="1">
                <a:solidFill>
                  <a:srgbClr val="3D4594"/>
                </a:solidFill>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index.php</a:t>
            </a:r>
            <a:r>
              <a:rPr lang="en-IN" sz="600" u="sng" dirty="0">
                <a:solidFill>
                  <a:schemeClr val="bg2"/>
                </a:solidFill>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/she/article/view/224</a:t>
            </a:r>
            <a:endParaRPr lang="en-IN" sz="600" dirty="0">
              <a:solidFill>
                <a:schemeClr val="bg2"/>
              </a:solidFill>
              <a:effectLst/>
              <a:latin typeface="Times New Roman" panose="02020603050405020304" pitchFamily="18" charset="0"/>
              <a:ea typeface="Times New Roman" panose="02020603050405020304" pitchFamily="18" charset="0"/>
            </a:endParaRPr>
          </a:p>
          <a:p>
            <a:pPr marL="146050" indent="0" algn="just">
              <a:lnSpc>
                <a:spcPct val="150000"/>
              </a:lnSpc>
              <a:buNone/>
            </a:pPr>
            <a:r>
              <a:rPr lang="en-IN" sz="600" dirty="0" err="1">
                <a:solidFill>
                  <a:schemeClr val="bg2"/>
                </a:solidFill>
                <a:effectLst/>
                <a:latin typeface="Times New Roman" panose="02020603050405020304" pitchFamily="18" charset="0"/>
                <a:ea typeface="Times New Roman" panose="02020603050405020304" pitchFamily="18" charset="0"/>
              </a:rPr>
              <a:t>Bobsbusiness</a:t>
            </a:r>
            <a:r>
              <a:rPr lang="en-IN" sz="600" dirty="0">
                <a:solidFill>
                  <a:schemeClr val="bg2"/>
                </a:solidFill>
                <a:effectLst/>
                <a:latin typeface="Times New Roman" panose="02020603050405020304" pitchFamily="18" charset="0"/>
                <a:ea typeface="Times New Roman" panose="02020603050405020304" pitchFamily="18" charset="0"/>
              </a:rPr>
              <a:t> (2023) Why online training is the most cost-effective way to train your staff: Bob’s business, Why Online Training is the Most Cost-Effective Way to Train your Staff | Bob’s Business. Available at: https://www.bobsbusiness.co.uk/resources/why-online-training-is-the-most-cost-effective-way-to-train-your-staff/ (Accessed: 29 March 2024). </a:t>
            </a:r>
          </a:p>
          <a:p>
            <a:pPr marL="146050" indent="0" algn="just">
              <a:lnSpc>
                <a:spcPct val="150000"/>
              </a:lnSpc>
              <a:buNone/>
            </a:pPr>
            <a:r>
              <a:rPr lang="en-IN" sz="600" dirty="0">
                <a:solidFill>
                  <a:schemeClr val="bg2"/>
                </a:solidFill>
                <a:effectLst/>
                <a:latin typeface="Times New Roman" panose="02020603050405020304" pitchFamily="18" charset="0"/>
                <a:ea typeface="Times New Roman" panose="02020603050405020304" pitchFamily="18" charset="0"/>
              </a:rPr>
              <a:t>CIM (2024a) Accredited recognition programme: Become a partner, CIM. Available at: https://www.cim.co.uk/partnerships/?gad_source=1&amp;gclid=EAIaIQobChMIn--DjduZhQMVJdMWBR3FnwALEAAYASAAEgK77_D_BwE&amp;gclsrc=aw.ds (Accessed: 29 March 2024). </a:t>
            </a:r>
          </a:p>
          <a:p>
            <a:pPr marL="146050" indent="0" algn="just">
              <a:lnSpc>
                <a:spcPct val="150000"/>
              </a:lnSpc>
              <a:buNone/>
            </a:pPr>
            <a:r>
              <a:rPr lang="en-IN" sz="600" dirty="0" err="1">
                <a:solidFill>
                  <a:schemeClr val="bg2"/>
                </a:solidFill>
                <a:effectLst/>
                <a:latin typeface="Times New Roman" panose="02020603050405020304" pitchFamily="18" charset="0"/>
                <a:ea typeface="Times New Roman" panose="02020603050405020304" pitchFamily="18" charset="0"/>
              </a:rPr>
              <a:t>Cpduk</a:t>
            </a:r>
            <a:r>
              <a:rPr lang="en-IN" sz="600" dirty="0">
                <a:solidFill>
                  <a:schemeClr val="bg2"/>
                </a:solidFill>
                <a:effectLst/>
                <a:latin typeface="Times New Roman" panose="02020603050405020304" pitchFamily="18" charset="0"/>
                <a:ea typeface="Times New Roman" panose="02020603050405020304" pitchFamily="18" charset="0"/>
              </a:rPr>
              <a:t> (2024) What is CPD Continuing Professional Development explained: The CPD Certification Service, What is CPD Continuing Professional Development Explained | The CPD Certification Service. Available at: https://cpduk.co.uk/explained (Accessed: 29 March 2024). </a:t>
            </a:r>
          </a:p>
          <a:p>
            <a:pPr marL="146050" indent="0" algn="just">
              <a:lnSpc>
                <a:spcPct val="150000"/>
              </a:lnSpc>
              <a:buNone/>
            </a:pPr>
            <a:r>
              <a:rPr lang="en-IN" sz="600" dirty="0">
                <a:solidFill>
                  <a:schemeClr val="bg2"/>
                </a:solidFill>
                <a:effectLst/>
                <a:latin typeface="Times New Roman" panose="02020603050405020304" pitchFamily="18" charset="0"/>
                <a:ea typeface="Times New Roman" panose="02020603050405020304" pitchFamily="18" charset="0"/>
              </a:rPr>
              <a:t>Fenton, D. (2023) 18 Essential Amazon Agency tools that can shape your growth and success (2/2), LinkedIn. Available at: https://www.linkedin.com/pulse/18-essential-amazon-agency-tools-can-shape-your-growth-success-ifgof?trk=public_post_main-feed-card_feed-article-content (Accessed: 29 March 2024). </a:t>
            </a:r>
          </a:p>
          <a:p>
            <a:pPr marL="146050" indent="0" algn="just">
              <a:lnSpc>
                <a:spcPct val="150000"/>
              </a:lnSpc>
              <a:buNone/>
            </a:pPr>
            <a:r>
              <a:rPr lang="en-IN" sz="600" dirty="0">
                <a:solidFill>
                  <a:schemeClr val="bg2"/>
                </a:solidFill>
                <a:effectLst/>
                <a:latin typeface="Times New Roman" panose="02020603050405020304" pitchFamily="18" charset="0"/>
                <a:ea typeface="Times New Roman" panose="02020603050405020304" pitchFamily="18" charset="0"/>
              </a:rPr>
              <a:t>Gormley, B. (2024) What are the best strategies for ensuring user-friendly technologies in your team?, How to Ensure User-Friendly Technologies in Your Team. Available at: https://www.linkedin.com/advice/1/what-best-strategies-ensuring-user-friendly-bcrle?trk=public_post_main-feed-card_feed-article-content (Accessed: 29 March 2024). </a:t>
            </a:r>
          </a:p>
          <a:p>
            <a:pPr marL="146050" indent="0" algn="just">
              <a:lnSpc>
                <a:spcPct val="150000"/>
              </a:lnSpc>
              <a:buNone/>
            </a:pPr>
            <a:r>
              <a:rPr lang="en-IN" sz="600" dirty="0">
                <a:solidFill>
                  <a:schemeClr val="bg2"/>
                </a:solidFill>
                <a:effectLst/>
                <a:latin typeface="Times New Roman" panose="02020603050405020304" pitchFamily="18" charset="0"/>
                <a:ea typeface="Times New Roman" panose="02020603050405020304" pitchFamily="18" charset="0"/>
              </a:rPr>
              <a:t>IBM (2024) What is training and development?, IBM. Available at: https://www.ibm.com/topics/training-development (Accessed: 29 March 2024). </a:t>
            </a:r>
          </a:p>
          <a:p>
            <a:pPr marL="146050" indent="0" algn="just">
              <a:lnSpc>
                <a:spcPct val="150000"/>
              </a:lnSpc>
              <a:buNone/>
            </a:pPr>
            <a:r>
              <a:rPr lang="en-IN" sz="600" dirty="0" err="1">
                <a:solidFill>
                  <a:schemeClr val="bg2"/>
                </a:solidFill>
                <a:effectLst/>
                <a:latin typeface="Times New Roman" panose="02020603050405020304" pitchFamily="18" charset="0"/>
                <a:ea typeface="Times New Roman" panose="02020603050405020304" pitchFamily="18" charset="0"/>
              </a:rPr>
              <a:t>Joinblink</a:t>
            </a:r>
            <a:r>
              <a:rPr lang="en-IN" sz="600" dirty="0">
                <a:solidFill>
                  <a:schemeClr val="bg2"/>
                </a:solidFill>
                <a:effectLst/>
                <a:latin typeface="Times New Roman" panose="02020603050405020304" pitchFamily="18" charset="0"/>
                <a:ea typeface="Times New Roman" panose="02020603050405020304" pitchFamily="18" charset="0"/>
              </a:rPr>
              <a:t> (2023) Internet vs. intranet vs. extranet: The key differences, Blink. Available at: https://www.joinblink.com/intelligence/internet-intranet-extranet#:~:text=Simply%20put%2C%20not%20all%20company,access%2C%20that’s%20called%20an%20extranet. (Accessed: 29 March 2024). </a:t>
            </a:r>
          </a:p>
          <a:p>
            <a:pPr marL="146050" indent="0" algn="just">
              <a:lnSpc>
                <a:spcPct val="150000"/>
              </a:lnSpc>
              <a:buNone/>
            </a:pPr>
            <a:r>
              <a:rPr lang="en-IN" sz="600" dirty="0">
                <a:solidFill>
                  <a:schemeClr val="bg2"/>
                </a:solidFill>
                <a:effectLst/>
                <a:highlight>
                  <a:srgbClr val="FFFFFF"/>
                </a:highlight>
                <a:latin typeface="Times New Roman" panose="02020603050405020304" pitchFamily="18" charset="0"/>
                <a:ea typeface="Times New Roman" panose="02020603050405020304" pitchFamily="18" charset="0"/>
              </a:rPr>
              <a:t>Mandasari, B. and Wahyudin, A.Y., (2021). Flipped classroom learning model: Implementation and its impact on EFL learners’ satisfaction on grammar class. </a:t>
            </a:r>
            <a:r>
              <a:rPr lang="en-IN" sz="600" i="1" dirty="0">
                <a:solidFill>
                  <a:schemeClr val="bg2"/>
                </a:solidFill>
                <a:effectLst/>
                <a:highlight>
                  <a:srgbClr val="FFFFFF"/>
                </a:highlight>
                <a:latin typeface="Times New Roman" panose="02020603050405020304" pitchFamily="18" charset="0"/>
                <a:ea typeface="Times New Roman" panose="02020603050405020304" pitchFamily="18" charset="0"/>
              </a:rPr>
              <a:t>Ethical Lingua: Journal of Language Teaching and Literature</a:t>
            </a:r>
            <a:r>
              <a:rPr lang="en-IN" sz="600" dirty="0">
                <a:solidFill>
                  <a:schemeClr val="bg2"/>
                </a:solidFill>
                <a:effectLst/>
                <a:highlight>
                  <a:srgbClr val="FFFFFF"/>
                </a:highlight>
                <a:latin typeface="Times New Roman" panose="02020603050405020304" pitchFamily="18" charset="0"/>
                <a:ea typeface="Times New Roman" panose="02020603050405020304" pitchFamily="18" charset="0"/>
              </a:rPr>
              <a:t>, </a:t>
            </a:r>
            <a:r>
              <a:rPr lang="en-IN" sz="600" i="1" dirty="0">
                <a:solidFill>
                  <a:schemeClr val="bg2"/>
                </a:solidFill>
                <a:effectLst/>
                <a:highlight>
                  <a:srgbClr val="FFFFFF"/>
                </a:highlight>
                <a:latin typeface="Times New Roman" panose="02020603050405020304" pitchFamily="18" charset="0"/>
                <a:ea typeface="Times New Roman" panose="02020603050405020304" pitchFamily="18" charset="0"/>
              </a:rPr>
              <a:t>8</a:t>
            </a:r>
            <a:r>
              <a:rPr lang="en-IN" sz="600" dirty="0">
                <a:solidFill>
                  <a:schemeClr val="bg2"/>
                </a:solidFill>
                <a:effectLst/>
                <a:highlight>
                  <a:srgbClr val="FFFFFF"/>
                </a:highlight>
                <a:latin typeface="Times New Roman" panose="02020603050405020304" pitchFamily="18" charset="0"/>
                <a:ea typeface="Times New Roman" panose="02020603050405020304" pitchFamily="18" charset="0"/>
              </a:rPr>
              <a:t>(1), pp.150-158. Link: </a:t>
            </a:r>
            <a:r>
              <a:rPr lang="en-IN" sz="600" u="sng" dirty="0">
                <a:solidFill>
                  <a:schemeClr val="bg2"/>
                </a:solidFill>
                <a:effectLst/>
                <a:highlight>
                  <a:srgbClr val="FFFFFF"/>
                </a:highligh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https://www.ethicallingua.org/25409190/article/view/234</a:t>
            </a:r>
            <a:endParaRPr lang="en-IN" sz="600" dirty="0">
              <a:solidFill>
                <a:schemeClr val="bg2"/>
              </a:solidFill>
              <a:effectLst/>
              <a:latin typeface="Times New Roman" panose="02020603050405020304" pitchFamily="18" charset="0"/>
              <a:ea typeface="Times New Roman" panose="02020603050405020304" pitchFamily="18" charset="0"/>
            </a:endParaRPr>
          </a:p>
          <a:p>
            <a:pPr marL="146050" indent="0" algn="just">
              <a:lnSpc>
                <a:spcPct val="150000"/>
              </a:lnSpc>
              <a:buNone/>
            </a:pPr>
            <a:r>
              <a:rPr lang="en-IN" sz="600" dirty="0" err="1">
                <a:solidFill>
                  <a:schemeClr val="bg2"/>
                </a:solidFill>
                <a:effectLst/>
                <a:latin typeface="Times New Roman" panose="02020603050405020304" pitchFamily="18" charset="0"/>
                <a:ea typeface="Times New Roman" panose="02020603050405020304" pitchFamily="18" charset="0"/>
              </a:rPr>
              <a:t>Nibusinessinfo</a:t>
            </a:r>
            <a:r>
              <a:rPr lang="en-IN" sz="600" dirty="0">
                <a:solidFill>
                  <a:schemeClr val="bg2"/>
                </a:solidFill>
                <a:effectLst/>
                <a:latin typeface="Times New Roman" panose="02020603050405020304" pitchFamily="18" charset="0"/>
                <a:ea typeface="Times New Roman" panose="02020603050405020304" pitchFamily="18" charset="0"/>
              </a:rPr>
              <a:t> (2024) It skills and support for your staff, Advantages of IT training for your business. Available at: https://www.nibusinessinfo.co.uk/content/advantages-it-training-your-business (Accessed: 29 March 2024). </a:t>
            </a:r>
          </a:p>
          <a:p>
            <a:pPr marL="146050" indent="0" algn="just">
              <a:lnSpc>
                <a:spcPct val="150000"/>
              </a:lnSpc>
              <a:buNone/>
            </a:pPr>
            <a:r>
              <a:rPr lang="en-IN" sz="600" dirty="0" err="1">
                <a:solidFill>
                  <a:schemeClr val="bg2"/>
                </a:solidFill>
                <a:effectLst/>
                <a:latin typeface="Times New Roman" panose="02020603050405020304" pitchFamily="18" charset="0"/>
                <a:ea typeface="Times New Roman" panose="02020603050405020304" pitchFamily="18" charset="0"/>
              </a:rPr>
              <a:t>Northpass</a:t>
            </a:r>
            <a:r>
              <a:rPr lang="en-IN" sz="600" dirty="0">
                <a:solidFill>
                  <a:schemeClr val="bg2"/>
                </a:solidFill>
                <a:effectLst/>
                <a:latin typeface="Times New Roman" panose="02020603050405020304" pitchFamily="18" charset="0"/>
                <a:ea typeface="Times New Roman" panose="02020603050405020304" pitchFamily="18" charset="0"/>
              </a:rPr>
              <a:t> (2024) Healthcare learning management systems: Definition, use cases and more. Available at: https://www.northpass.com/healthcare-lms (Accessed: 29 March 2024). </a:t>
            </a:r>
          </a:p>
          <a:p>
            <a:pPr marL="146050" indent="0" algn="just">
              <a:lnSpc>
                <a:spcPct val="150000"/>
              </a:lnSpc>
              <a:buNone/>
            </a:pPr>
            <a:r>
              <a:rPr lang="en-IN" sz="600" dirty="0">
                <a:solidFill>
                  <a:schemeClr val="bg2"/>
                </a:solidFill>
                <a:effectLst/>
                <a:latin typeface="Times New Roman" panose="02020603050405020304" pitchFamily="18" charset="0"/>
                <a:ea typeface="Times New Roman" panose="02020603050405020304" pitchFamily="18" charset="0"/>
              </a:rPr>
              <a:t>Roca, J. (2020) What is Cross Platform Software?, Triangle. Available at: https://www.triangle.es/en/what-is-cross-platform-software/ (Accessed: 29 March 2024). LinkedIn (2023) The power of technology in employee training: Why traditional methods fall short, LinkedIn. Available at: https://www.linkedin.com/pulse/power-technology-employee-training-why-traditional-methods (Accessed: 29 March 2024). </a:t>
            </a:r>
          </a:p>
          <a:p>
            <a:pPr marL="146050" indent="0" algn="just">
              <a:lnSpc>
                <a:spcPct val="150000"/>
              </a:lnSpc>
              <a:buNone/>
            </a:pPr>
            <a:r>
              <a:rPr lang="en-IN" sz="600" dirty="0">
                <a:solidFill>
                  <a:schemeClr val="bg2"/>
                </a:solidFill>
                <a:effectLst/>
                <a:latin typeface="Times New Roman" panose="02020603050405020304" pitchFamily="18" charset="0"/>
                <a:ea typeface="Times New Roman" panose="02020603050405020304" pitchFamily="18" charset="0"/>
              </a:rPr>
              <a:t>Travelodge (2024) Development, Travelodge. Available at: https://www.travelodge.co.uk/vacancies/work-here/development.aspx#:~:text=Aspire%20is%20our%20internal%20development,to%20help%20with%20your%20progression. (Accessed: 29 March 2024). </a:t>
            </a:r>
          </a:p>
          <a:p>
            <a:pPr marL="146050" indent="0" algn="just">
              <a:lnSpc>
                <a:spcPct val="150000"/>
              </a:lnSpc>
              <a:buNone/>
            </a:pPr>
            <a:r>
              <a:rPr lang="en-IN" sz="600" dirty="0">
                <a:solidFill>
                  <a:schemeClr val="bg2"/>
                </a:solidFill>
                <a:effectLst/>
                <a:latin typeface="Times New Roman" panose="02020603050405020304" pitchFamily="18" charset="0"/>
                <a:ea typeface="Times New Roman" panose="02020603050405020304" pitchFamily="18" charset="0"/>
              </a:rPr>
              <a:t>Walters, H. (2022) The top 10 benefits of Digital Learning, Google. Available at: https://www.google.com/amp/s/elearningindustry.com/the-top-benefits-of-digital-learning/amp (Accessed: 29 March 2024). </a:t>
            </a:r>
          </a:p>
          <a:p>
            <a:pPr marL="0" indent="0">
              <a:spcBef>
                <a:spcPts val="1200"/>
              </a:spcBef>
              <a:spcAft>
                <a:spcPts val="1200"/>
              </a:spcAft>
              <a:buNone/>
            </a:pPr>
            <a:endParaRPr sz="600" dirty="0">
              <a:solidFill>
                <a:schemeClr val="bg2"/>
              </a:solidFill>
            </a:endParaRPr>
          </a:p>
        </p:txBody>
      </p:sp>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TotalTime>
  <Words>2174</Words>
  <PresentationFormat>Экран (16:9)</PresentationFormat>
  <Paragraphs>69</Paragraphs>
  <Slides>11</Slides>
  <Notes>11</Notes>
  <HiddenSlides>0</HiddenSlides>
  <MMClips>0</MMClips>
  <ScaleCrop>false</ScaleCrop>
  <HeadingPairs>
    <vt:vector size="6" baseType="variant">
      <vt:variant>
        <vt:lpstr>Использованные шрифты</vt:lpstr>
      </vt:variant>
      <vt:variant>
        <vt:i4>4</vt:i4>
      </vt:variant>
      <vt:variant>
        <vt:lpstr>Тема</vt:lpstr>
      </vt:variant>
      <vt:variant>
        <vt:i4>1</vt:i4>
      </vt:variant>
      <vt:variant>
        <vt:lpstr>Заголовки слайдов</vt:lpstr>
      </vt:variant>
      <vt:variant>
        <vt:i4>11</vt:i4>
      </vt:variant>
    </vt:vector>
  </HeadingPairs>
  <TitlesOfParts>
    <vt:vector size="16" baseType="lpstr">
      <vt:lpstr>Nunito</vt:lpstr>
      <vt:lpstr>Arial</vt:lpstr>
      <vt:lpstr>Times New Roman</vt:lpstr>
      <vt:lpstr>Calibri</vt:lpstr>
      <vt:lpstr>Shift</vt:lpstr>
      <vt:lpstr>Assessment 1 Module Name:Managing People Module Code:LCBB5004 Student Name:Roman Grigoriev Tutor Name:Nishi Ramsurrun </vt:lpstr>
      <vt:lpstr>Table of Contents </vt:lpstr>
      <vt:lpstr>Introduction </vt:lpstr>
      <vt:lpstr>Importance of technology in Training and development </vt:lpstr>
      <vt:lpstr>Importance of technology in Training and development</vt:lpstr>
      <vt:lpstr>Analyse the benefits of technology-based training programmes for employees</vt:lpstr>
      <vt:lpstr>Analyse the benefits of technology-based training programmes for employees</vt:lpstr>
      <vt:lpstr>Analyse the benefits of technology-based training programmes for employers</vt:lpstr>
      <vt:lpstr>Analyse the benefits of technology-based training programmes for employers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2024-04-04T18:23:14Z</dcterms:modified>
</cp:coreProperties>
</file>